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6"/>
  </p:notesMasterIdLst>
  <p:sldIdLst>
    <p:sldId id="256" r:id="rId2"/>
    <p:sldId id="295" r:id="rId3"/>
    <p:sldId id="301" r:id="rId4"/>
    <p:sldId id="257" r:id="rId5"/>
    <p:sldId id="315" r:id="rId6"/>
    <p:sldId id="260" r:id="rId7"/>
    <p:sldId id="327" r:id="rId8"/>
    <p:sldId id="330" r:id="rId9"/>
    <p:sldId id="329" r:id="rId10"/>
    <p:sldId id="436" r:id="rId11"/>
    <p:sldId id="331" r:id="rId12"/>
    <p:sldId id="338" r:id="rId13"/>
    <p:sldId id="332" r:id="rId14"/>
    <p:sldId id="333" r:id="rId15"/>
    <p:sldId id="437" r:id="rId16"/>
    <p:sldId id="473" r:id="rId17"/>
    <p:sldId id="334" r:id="rId18"/>
    <p:sldId id="337" r:id="rId19"/>
    <p:sldId id="336" r:id="rId20"/>
    <p:sldId id="438" r:id="rId21"/>
    <p:sldId id="314" r:id="rId22"/>
    <p:sldId id="293" r:id="rId23"/>
    <p:sldId id="318" r:id="rId24"/>
    <p:sldId id="266" r:id="rId25"/>
    <p:sldId id="316" r:id="rId26"/>
    <p:sldId id="439" r:id="rId27"/>
    <p:sldId id="277" r:id="rId28"/>
    <p:sldId id="285" r:id="rId29"/>
    <p:sldId id="303" r:id="rId30"/>
    <p:sldId id="474" r:id="rId31"/>
    <p:sldId id="286" r:id="rId32"/>
    <p:sldId id="440" r:id="rId33"/>
    <p:sldId id="441" r:id="rId34"/>
    <p:sldId id="287" r:id="rId35"/>
    <p:sldId id="288" r:id="rId36"/>
    <p:sldId id="475" r:id="rId37"/>
    <p:sldId id="476" r:id="rId38"/>
    <p:sldId id="294" r:id="rId39"/>
    <p:sldId id="442" r:id="rId40"/>
    <p:sldId id="304" r:id="rId41"/>
    <p:sldId id="300" r:id="rId42"/>
    <p:sldId id="317" r:id="rId43"/>
    <p:sldId id="269" r:id="rId44"/>
    <p:sldId id="443" r:id="rId45"/>
    <p:sldId id="444" r:id="rId46"/>
    <p:sldId id="321" r:id="rId47"/>
    <p:sldId id="322" r:id="rId48"/>
    <p:sldId id="271" r:id="rId49"/>
    <p:sldId id="273" r:id="rId50"/>
    <p:sldId id="445" r:id="rId51"/>
    <p:sldId id="272" r:id="rId52"/>
    <p:sldId id="446" r:id="rId53"/>
    <p:sldId id="319" r:id="rId54"/>
    <p:sldId id="323" r:id="rId55"/>
    <p:sldId id="324" r:id="rId56"/>
    <p:sldId id="339" r:id="rId57"/>
    <p:sldId id="258" r:id="rId58"/>
    <p:sldId id="340" r:id="rId59"/>
    <p:sldId id="423" r:id="rId60"/>
    <p:sldId id="420" r:id="rId61"/>
    <p:sldId id="410" r:id="rId62"/>
    <p:sldId id="461" r:id="rId63"/>
    <p:sldId id="411" r:id="rId64"/>
    <p:sldId id="412" r:id="rId65"/>
    <p:sldId id="462" r:id="rId66"/>
    <p:sldId id="463" r:id="rId67"/>
    <p:sldId id="464" r:id="rId68"/>
    <p:sldId id="465" r:id="rId69"/>
    <p:sldId id="466" r:id="rId70"/>
    <p:sldId id="471" r:id="rId71"/>
    <p:sldId id="467" r:id="rId72"/>
    <p:sldId id="419" r:id="rId73"/>
    <p:sldId id="472" r:id="rId74"/>
    <p:sldId id="468" r:id="rId75"/>
    <p:sldId id="469" r:id="rId76"/>
    <p:sldId id="431" r:id="rId77"/>
    <p:sldId id="470" r:id="rId78"/>
    <p:sldId id="418" r:id="rId79"/>
    <p:sldId id="417" r:id="rId80"/>
    <p:sldId id="434" r:id="rId81"/>
    <p:sldId id="312" r:id="rId82"/>
    <p:sldId id="435" r:id="rId83"/>
    <p:sldId id="313" r:id="rId84"/>
    <p:sldId id="421" r:id="rId8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F8FD"/>
    <a:srgbClr val="FFEBEB"/>
    <a:srgbClr val="FFFB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73182" autoAdjust="0"/>
  </p:normalViewPr>
  <p:slideViewPr>
    <p:cSldViewPr snapToGrid="0">
      <p:cViewPr varScale="1">
        <p:scale>
          <a:sx n="40" d="100"/>
          <a:sy n="40" d="100"/>
        </p:scale>
        <p:origin x="1496" y="40"/>
      </p:cViewPr>
      <p:guideLst/>
    </p:cSldViewPr>
  </p:slideViewPr>
  <p:outlineViewPr>
    <p:cViewPr>
      <p:scale>
        <a:sx n="33" d="100"/>
        <a:sy n="33" d="100"/>
      </p:scale>
      <p:origin x="0" y="-6396"/>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351FDF-BD22-4D10-81CC-4549DF0C90D5}" type="datetimeFigureOut">
              <a:rPr lang="en-US" smtClean="0"/>
              <a:t>6/24/2024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4564F1-BF5F-4169-B30B-4EDDAA1C5E49}" type="slidenum">
              <a:rPr lang="en-US" smtClean="0"/>
              <a:t>‹#›</a:t>
            </a:fld>
            <a:endParaRPr lang="en-US"/>
          </a:p>
        </p:txBody>
      </p:sp>
    </p:spTree>
    <p:extLst>
      <p:ext uri="{BB962C8B-B14F-4D97-AF65-F5344CB8AC3E}">
        <p14:creationId xmlns:p14="http://schemas.microsoft.com/office/powerpoint/2010/main" val="3598743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Also, thank you for the feedback on the lecture notes – I’ve tried to address this in Fridays and today notes but if u have more feedback don’t hesitate to send it in thru the anonymous feedback or just </a:t>
            </a:r>
            <a:r>
              <a:rPr lang="en-US" dirty="0" err="1"/>
              <a:t>lmk</a:t>
            </a:r>
            <a:r>
              <a:rPr lang="en-US" dirty="0"/>
              <a:t>. </a:t>
            </a:r>
          </a:p>
        </p:txBody>
      </p:sp>
      <p:sp>
        <p:nvSpPr>
          <p:cNvPr id="4" name="Slide Number Placeholder 3"/>
          <p:cNvSpPr>
            <a:spLocks noGrp="1"/>
          </p:cNvSpPr>
          <p:nvPr>
            <p:ph type="sldNum" sz="quarter" idx="5"/>
          </p:nvPr>
        </p:nvSpPr>
        <p:spPr/>
        <p:txBody>
          <a:bodyPr/>
          <a:lstStyle/>
          <a:p>
            <a:fld id="{774564F1-BF5F-4169-B30B-4EDDAA1C5E49}" type="slidenum">
              <a:rPr lang="en-US" smtClean="0"/>
              <a:t>2</a:t>
            </a:fld>
            <a:endParaRPr lang="en-US"/>
          </a:p>
        </p:txBody>
      </p:sp>
    </p:spTree>
    <p:extLst>
      <p:ext uri="{BB962C8B-B14F-4D97-AF65-F5344CB8AC3E}">
        <p14:creationId xmlns:p14="http://schemas.microsoft.com/office/powerpoint/2010/main" val="1585670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notice that if I took all the colors away, and we just look at the placement of bars among these donuts, there is still exactly one outcome corresponding to this placement of bars among the 12 donuts. Since we’re have this fixed ordering of the flavors, we’re always having the chocolate first, then if we see this placement of bars among the donuts, this only corresponds the outcome of 2 chocolate 3 strawberry…. </a:t>
            </a:r>
          </a:p>
          <a:p>
            <a:endParaRPr lang="en-US" dirty="0"/>
          </a:p>
        </p:txBody>
      </p:sp>
      <p:sp>
        <p:nvSpPr>
          <p:cNvPr id="4" name="Slide Number Placeholder 3"/>
          <p:cNvSpPr>
            <a:spLocks noGrp="1"/>
          </p:cNvSpPr>
          <p:nvPr>
            <p:ph type="sldNum" sz="quarter" idx="5"/>
          </p:nvPr>
        </p:nvSpPr>
        <p:spPr/>
        <p:txBody>
          <a:bodyPr/>
          <a:lstStyle/>
          <a:p>
            <a:fld id="{774564F1-BF5F-4169-B30B-4EDDAA1C5E49}" type="slidenum">
              <a:rPr lang="en-US" smtClean="0"/>
              <a:t>11</a:t>
            </a:fld>
            <a:endParaRPr lang="en-US"/>
          </a:p>
        </p:txBody>
      </p:sp>
    </p:spTree>
    <p:extLst>
      <p:ext uri="{BB962C8B-B14F-4D97-AF65-F5344CB8AC3E}">
        <p14:creationId xmlns:p14="http://schemas.microsoft.com/office/powerpoint/2010/main" val="3237817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another possible outcome, all we’re doing is rearranging the bars and we have a different order.</a:t>
            </a:r>
          </a:p>
          <a:p>
            <a:r>
              <a:rPr lang="en-US" dirty="0"/>
              <a:t>We have 3 to the left of this first bar – so 3 chocolate, 4 between the next 2 to…. </a:t>
            </a:r>
          </a:p>
        </p:txBody>
      </p:sp>
      <p:sp>
        <p:nvSpPr>
          <p:cNvPr id="4" name="Slide Number Placeholder 3"/>
          <p:cNvSpPr>
            <a:spLocks noGrp="1"/>
          </p:cNvSpPr>
          <p:nvPr>
            <p:ph type="sldNum" sz="quarter" idx="5"/>
          </p:nvPr>
        </p:nvSpPr>
        <p:spPr/>
        <p:txBody>
          <a:bodyPr/>
          <a:lstStyle/>
          <a:p>
            <a:fld id="{774564F1-BF5F-4169-B30B-4EDDAA1C5E49}" type="slidenum">
              <a:rPr lang="en-US" smtClean="0"/>
              <a:t>12</a:t>
            </a:fld>
            <a:endParaRPr lang="en-US"/>
          </a:p>
        </p:txBody>
      </p:sp>
    </p:spTree>
    <p:extLst>
      <p:ext uri="{BB962C8B-B14F-4D97-AF65-F5344CB8AC3E}">
        <p14:creationId xmlns:p14="http://schemas.microsoft.com/office/powerpoint/2010/main" val="1853411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problem has then been reduced to how many ways are there to place these 4 dividers among the 12 donuts.. What we’ve done is first defined some arbitrary ordering of the flavors (here we’re just saying that chocolate is group 1, strawberry is group 2, so on…) we don’t care </a:t>
            </a:r>
            <a:r>
              <a:rPr lang="en-US" dirty="0" err="1"/>
              <a:t>abt</a:t>
            </a:r>
            <a:r>
              <a:rPr lang="en-US" dirty="0"/>
              <a:t> the order so we’re just counting one specific ordering..</a:t>
            </a:r>
          </a:p>
          <a:p>
            <a:endParaRPr lang="en-US" dirty="0"/>
          </a:p>
          <a:p>
            <a:r>
              <a:rPr lang="en-US" dirty="0"/>
              <a:t>Then we’re placing bars between the donuts to demarcate the flavors and specify which how many donuts of each </a:t>
            </a:r>
            <a:r>
              <a:rPr lang="en-US" dirty="0" err="1"/>
              <a:t>floavr</a:t>
            </a:r>
            <a:r>
              <a:rPr lang="en-US" dirty="0"/>
              <a:t> we’re selecting… </a:t>
            </a:r>
          </a:p>
          <a:p>
            <a:endParaRPr lang="en-US" dirty="0"/>
          </a:p>
          <a:p>
            <a:r>
              <a:rPr lang="en-US" dirty="0"/>
              <a:t>I want to pause there. Questions about this representation? Are we all </a:t>
            </a:r>
            <a:r>
              <a:rPr lang="en-US" dirty="0" err="1"/>
              <a:t>convicned</a:t>
            </a:r>
            <a:r>
              <a:rPr lang="en-US" dirty="0"/>
              <a:t> that by </a:t>
            </a:r>
            <a:r>
              <a:rPr lang="en-US" dirty="0" err="1"/>
              <a:t>assignging</a:t>
            </a:r>
            <a:r>
              <a:rPr lang="en-US" dirty="0"/>
              <a:t> these bars to divide these donuts, we are counting the number of possible donut orders?</a:t>
            </a:r>
          </a:p>
        </p:txBody>
      </p:sp>
      <p:sp>
        <p:nvSpPr>
          <p:cNvPr id="4" name="Slide Number Placeholder 3"/>
          <p:cNvSpPr>
            <a:spLocks noGrp="1"/>
          </p:cNvSpPr>
          <p:nvPr>
            <p:ph type="sldNum" sz="quarter" idx="5"/>
          </p:nvPr>
        </p:nvSpPr>
        <p:spPr/>
        <p:txBody>
          <a:bodyPr/>
          <a:lstStyle/>
          <a:p>
            <a:fld id="{774564F1-BF5F-4169-B30B-4EDDAA1C5E49}" type="slidenum">
              <a:rPr lang="en-US" smtClean="0"/>
              <a:t>13</a:t>
            </a:fld>
            <a:endParaRPr lang="en-US"/>
          </a:p>
        </p:txBody>
      </p:sp>
    </p:spTree>
    <p:extLst>
      <p:ext uri="{BB962C8B-B14F-4D97-AF65-F5344CB8AC3E}">
        <p14:creationId xmlns:p14="http://schemas.microsoft.com/office/powerpoint/2010/main" val="1209972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4564F1-BF5F-4169-B30B-4EDDAA1C5E49}" type="slidenum">
              <a:rPr lang="en-US" smtClean="0"/>
              <a:t>14</a:t>
            </a:fld>
            <a:endParaRPr lang="en-US"/>
          </a:p>
        </p:txBody>
      </p:sp>
    </p:spTree>
    <p:extLst>
      <p:ext uri="{BB962C8B-B14F-4D97-AF65-F5344CB8AC3E}">
        <p14:creationId xmlns:p14="http://schemas.microsoft.com/office/powerpoint/2010/main" val="2364664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4564F1-BF5F-4169-B30B-4EDDAA1C5E49}" type="slidenum">
              <a:rPr lang="en-US" smtClean="0"/>
              <a:t>15</a:t>
            </a:fld>
            <a:endParaRPr lang="en-US"/>
          </a:p>
        </p:txBody>
      </p:sp>
    </p:spTree>
    <p:extLst>
      <p:ext uri="{BB962C8B-B14F-4D97-AF65-F5344CB8AC3E}">
        <p14:creationId xmlns:p14="http://schemas.microsoft.com/office/powerpoint/2010/main" val="1975104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4564F1-BF5F-4169-B30B-4EDDAA1C5E49}" type="slidenum">
              <a:rPr lang="en-US" smtClean="0"/>
              <a:t>16</a:t>
            </a:fld>
            <a:endParaRPr lang="en-US"/>
          </a:p>
        </p:txBody>
      </p:sp>
    </p:spTree>
    <p:extLst>
      <p:ext uri="{BB962C8B-B14F-4D97-AF65-F5344CB8AC3E}">
        <p14:creationId xmlns:p14="http://schemas.microsoft.com/office/powerpoint/2010/main" val="1953156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that if I took all the colors away, we can still tell what outcome this describes… </a:t>
            </a:r>
          </a:p>
          <a:p>
            <a:endParaRPr lang="en-US" dirty="0"/>
          </a:p>
          <a:p>
            <a:r>
              <a:rPr lang="en-US" dirty="0"/>
              <a:t>Questions about this representation? Are we all </a:t>
            </a:r>
            <a:r>
              <a:rPr lang="en-US" dirty="0" err="1"/>
              <a:t>convicned</a:t>
            </a:r>
            <a:r>
              <a:rPr lang="en-US" dirty="0"/>
              <a:t> that by </a:t>
            </a:r>
            <a:r>
              <a:rPr lang="en-US" dirty="0" err="1"/>
              <a:t>assignging</a:t>
            </a:r>
            <a:r>
              <a:rPr lang="en-US" dirty="0"/>
              <a:t> </a:t>
            </a:r>
          </a:p>
        </p:txBody>
      </p:sp>
      <p:sp>
        <p:nvSpPr>
          <p:cNvPr id="4" name="Slide Number Placeholder 3"/>
          <p:cNvSpPr>
            <a:spLocks noGrp="1"/>
          </p:cNvSpPr>
          <p:nvPr>
            <p:ph type="sldNum" sz="quarter" idx="5"/>
          </p:nvPr>
        </p:nvSpPr>
        <p:spPr/>
        <p:txBody>
          <a:bodyPr/>
          <a:lstStyle/>
          <a:p>
            <a:fld id="{774564F1-BF5F-4169-B30B-4EDDAA1C5E49}" type="slidenum">
              <a:rPr lang="en-US" smtClean="0"/>
              <a:t>17</a:t>
            </a:fld>
            <a:endParaRPr lang="en-US"/>
          </a:p>
        </p:txBody>
      </p:sp>
    </p:spTree>
    <p:extLst>
      <p:ext uri="{BB962C8B-B14F-4D97-AF65-F5344CB8AC3E}">
        <p14:creationId xmlns:p14="http://schemas.microsoft.com/office/powerpoint/2010/main" val="2469087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that if I took all the colors away, we can still tell what outcome this describes… </a:t>
            </a:r>
          </a:p>
          <a:p>
            <a:endParaRPr lang="en-US" dirty="0"/>
          </a:p>
          <a:p>
            <a:r>
              <a:rPr lang="en-US" dirty="0"/>
              <a:t>Questions about this representation? Are we all </a:t>
            </a:r>
            <a:r>
              <a:rPr lang="en-US" dirty="0" err="1"/>
              <a:t>convicned</a:t>
            </a:r>
            <a:r>
              <a:rPr lang="en-US" dirty="0"/>
              <a:t> that by </a:t>
            </a:r>
            <a:r>
              <a:rPr lang="en-US" dirty="0" err="1"/>
              <a:t>assignging</a:t>
            </a:r>
            <a:r>
              <a:rPr lang="en-US" dirty="0"/>
              <a:t> </a:t>
            </a:r>
          </a:p>
        </p:txBody>
      </p:sp>
      <p:sp>
        <p:nvSpPr>
          <p:cNvPr id="4" name="Slide Number Placeholder 3"/>
          <p:cNvSpPr>
            <a:spLocks noGrp="1"/>
          </p:cNvSpPr>
          <p:nvPr>
            <p:ph type="sldNum" sz="quarter" idx="5"/>
          </p:nvPr>
        </p:nvSpPr>
        <p:spPr/>
        <p:txBody>
          <a:bodyPr/>
          <a:lstStyle/>
          <a:p>
            <a:fld id="{774564F1-BF5F-4169-B30B-4EDDAA1C5E49}" type="slidenum">
              <a:rPr lang="en-US" smtClean="0"/>
              <a:t>18</a:t>
            </a:fld>
            <a:endParaRPr lang="en-US"/>
          </a:p>
        </p:txBody>
      </p:sp>
    </p:spTree>
    <p:extLst>
      <p:ext uri="{BB962C8B-B14F-4D97-AF65-F5344CB8AC3E}">
        <p14:creationId xmlns:p14="http://schemas.microsoft.com/office/powerpoint/2010/main" val="2526215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that if I took all the colors away, we can still tell what outcome this describes… </a:t>
            </a:r>
          </a:p>
          <a:p>
            <a:endParaRPr lang="en-US" dirty="0"/>
          </a:p>
          <a:p>
            <a:r>
              <a:rPr lang="en-US" dirty="0"/>
              <a:t>Questions about this representation? Are we all </a:t>
            </a:r>
            <a:r>
              <a:rPr lang="en-US" dirty="0" err="1"/>
              <a:t>convicned</a:t>
            </a:r>
            <a:r>
              <a:rPr lang="en-US" dirty="0"/>
              <a:t> that by </a:t>
            </a:r>
            <a:r>
              <a:rPr lang="en-US" dirty="0" err="1"/>
              <a:t>assignging</a:t>
            </a:r>
            <a:r>
              <a:rPr lang="en-US" dirty="0"/>
              <a:t> </a:t>
            </a:r>
          </a:p>
        </p:txBody>
      </p:sp>
      <p:sp>
        <p:nvSpPr>
          <p:cNvPr id="4" name="Slide Number Placeholder 3"/>
          <p:cNvSpPr>
            <a:spLocks noGrp="1"/>
          </p:cNvSpPr>
          <p:nvPr>
            <p:ph type="sldNum" sz="quarter" idx="5"/>
          </p:nvPr>
        </p:nvSpPr>
        <p:spPr/>
        <p:txBody>
          <a:bodyPr/>
          <a:lstStyle/>
          <a:p>
            <a:fld id="{774564F1-BF5F-4169-B30B-4EDDAA1C5E49}" type="slidenum">
              <a:rPr lang="en-US" smtClean="0"/>
              <a:t>19</a:t>
            </a:fld>
            <a:endParaRPr lang="en-US"/>
          </a:p>
        </p:txBody>
      </p:sp>
    </p:spTree>
    <p:extLst>
      <p:ext uri="{BB962C8B-B14F-4D97-AF65-F5344CB8AC3E}">
        <p14:creationId xmlns:p14="http://schemas.microsoft.com/office/powerpoint/2010/main" val="84955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that if I took all the colors away, we can still tell what outcome this describes… </a:t>
            </a:r>
          </a:p>
          <a:p>
            <a:endParaRPr lang="en-US" dirty="0"/>
          </a:p>
          <a:p>
            <a:r>
              <a:rPr lang="en-US" dirty="0"/>
              <a:t>Questions about this representation? Are we all </a:t>
            </a:r>
            <a:r>
              <a:rPr lang="en-US" dirty="0" err="1"/>
              <a:t>convicned</a:t>
            </a:r>
            <a:r>
              <a:rPr lang="en-US" dirty="0"/>
              <a:t> that by </a:t>
            </a:r>
            <a:r>
              <a:rPr lang="en-US" dirty="0" err="1"/>
              <a:t>assignging</a:t>
            </a:r>
            <a:r>
              <a:rPr lang="en-US" dirty="0"/>
              <a:t> </a:t>
            </a:r>
          </a:p>
        </p:txBody>
      </p:sp>
      <p:sp>
        <p:nvSpPr>
          <p:cNvPr id="4" name="Slide Number Placeholder 3"/>
          <p:cNvSpPr>
            <a:spLocks noGrp="1"/>
          </p:cNvSpPr>
          <p:nvPr>
            <p:ph type="sldNum" sz="quarter" idx="5"/>
          </p:nvPr>
        </p:nvSpPr>
        <p:spPr/>
        <p:txBody>
          <a:bodyPr/>
          <a:lstStyle/>
          <a:p>
            <a:fld id="{774564F1-BF5F-4169-B30B-4EDDAA1C5E49}" type="slidenum">
              <a:rPr lang="en-US" smtClean="0"/>
              <a:t>20</a:t>
            </a:fld>
            <a:endParaRPr lang="en-US"/>
          </a:p>
        </p:txBody>
      </p:sp>
    </p:spTree>
    <p:extLst>
      <p:ext uri="{BB962C8B-B14F-4D97-AF65-F5344CB8AC3E}">
        <p14:creationId xmlns:p14="http://schemas.microsoft.com/office/powerpoint/2010/main" val="3941669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Office hours. Can come to mine right after class to just talk </a:t>
            </a:r>
            <a:r>
              <a:rPr lang="en-US" dirty="0" err="1"/>
              <a:t>abt</a:t>
            </a:r>
            <a:r>
              <a:rPr lang="en-US" dirty="0"/>
              <a:t> con</a:t>
            </a:r>
          </a:p>
        </p:txBody>
      </p:sp>
      <p:sp>
        <p:nvSpPr>
          <p:cNvPr id="4" name="Slide Number Placeholder 3"/>
          <p:cNvSpPr>
            <a:spLocks noGrp="1"/>
          </p:cNvSpPr>
          <p:nvPr>
            <p:ph type="sldNum" sz="quarter" idx="5"/>
          </p:nvPr>
        </p:nvSpPr>
        <p:spPr/>
        <p:txBody>
          <a:bodyPr/>
          <a:lstStyle/>
          <a:p>
            <a:fld id="{774564F1-BF5F-4169-B30B-4EDDAA1C5E49}" type="slidenum">
              <a:rPr lang="en-US" smtClean="0"/>
              <a:t>3</a:t>
            </a:fld>
            <a:endParaRPr lang="en-US"/>
          </a:p>
        </p:txBody>
      </p:sp>
    </p:spTree>
    <p:extLst>
      <p:ext uri="{BB962C8B-B14F-4D97-AF65-F5344CB8AC3E}">
        <p14:creationId xmlns:p14="http://schemas.microsoft.com/office/powerpoint/2010/main" val="3907811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generalize this, we call this the stars and bars approach… kind of like using star instead of a donut… .. I know </a:t>
            </a:r>
            <a:r>
              <a:rPr lang="en-US" dirty="0" err="1"/>
              <a:t>kinda</a:t>
            </a:r>
            <a:r>
              <a:rPr lang="en-US" dirty="0"/>
              <a:t> a boring name but I didn’t’ </a:t>
            </a:r>
            <a:r>
              <a:rPr lang="en-US" dirty="0" err="1"/>
              <a:t>naeme</a:t>
            </a:r>
            <a:r>
              <a:rPr lang="en-US" dirty="0"/>
              <a:t> .. </a:t>
            </a:r>
          </a:p>
          <a:p>
            <a:r>
              <a:rPr lang="en-US" dirty="0"/>
              <a:t>What this tells us in general is if we have k groups (in our case donut flavors) and we want to pick n objects from these groups where </a:t>
            </a:r>
            <a:r>
              <a:rPr lang="en-US" dirty="0" err="1"/>
              <a:t>obejcts</a:t>
            </a:r>
            <a:r>
              <a:rPr lang="en-US" dirty="0"/>
              <a:t> of the same type are indistinguishable and order </a:t>
            </a:r>
            <a:r>
              <a:rPr lang="en-US" dirty="0" err="1"/>
              <a:t>dones’t</a:t>
            </a:r>
            <a:r>
              <a:rPr lang="en-US" dirty="0"/>
              <a:t> matter, number of ways for that is …. k – 1 dividers that we need to separate these n objects into k </a:t>
            </a:r>
            <a:r>
              <a:rPr lang="en-US" dirty="0" err="1"/>
              <a:t>rups</a:t>
            </a:r>
            <a:r>
              <a:rPr lang="en-US" dirty="0"/>
              <a:t> and then we pick either n or them to be the objects (stars) and the remaining k-1 to be the </a:t>
            </a:r>
            <a:r>
              <a:rPr lang="en-US" dirty="0" err="1"/>
              <a:t>divdiers</a:t>
            </a:r>
            <a:r>
              <a:rPr lang="en-US" dirty="0"/>
              <a:t>. </a:t>
            </a:r>
          </a:p>
          <a:p>
            <a:endParaRPr lang="en-US" dirty="0"/>
          </a:p>
          <a:p>
            <a:r>
              <a:rPr lang="en-US" dirty="0"/>
              <a:t>We use this when indistinguishable… all we care </a:t>
            </a:r>
            <a:r>
              <a:rPr lang="en-US" dirty="0" err="1"/>
              <a:t>abt</a:t>
            </a:r>
            <a:r>
              <a:rPr lang="en-US" dirty="0"/>
              <a:t> is how much of each type we get (u see the word indistinguishable most likely think </a:t>
            </a:r>
            <a:r>
              <a:rPr lang="en-US" dirty="0" err="1"/>
              <a:t>abt</a:t>
            </a:r>
            <a:r>
              <a:rPr lang="en-US" dirty="0"/>
              <a:t> stars and bars)</a:t>
            </a:r>
          </a:p>
        </p:txBody>
      </p:sp>
      <p:sp>
        <p:nvSpPr>
          <p:cNvPr id="4" name="Slide Number Placeholder 3"/>
          <p:cNvSpPr>
            <a:spLocks noGrp="1"/>
          </p:cNvSpPr>
          <p:nvPr>
            <p:ph type="sldNum" sz="quarter" idx="5"/>
          </p:nvPr>
        </p:nvSpPr>
        <p:spPr/>
        <p:txBody>
          <a:bodyPr/>
          <a:lstStyle/>
          <a:p>
            <a:fld id="{774564F1-BF5F-4169-B30B-4EDDAA1C5E49}" type="slidenum">
              <a:rPr lang="en-US" smtClean="0"/>
              <a:t>21</a:t>
            </a:fld>
            <a:endParaRPr lang="en-US"/>
          </a:p>
        </p:txBody>
      </p:sp>
    </p:spTree>
    <p:extLst>
      <p:ext uri="{BB962C8B-B14F-4D97-AF65-F5344CB8AC3E}">
        <p14:creationId xmlns:p14="http://schemas.microsoft.com/office/powerpoint/2010/main" val="39777531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we’re going to talk about now is not really any counting rules, we’re </a:t>
            </a:r>
            <a:r>
              <a:rPr lang="en-US" dirty="0" err="1"/>
              <a:t>kinda</a:t>
            </a:r>
            <a:r>
              <a:rPr lang="en-US" dirty="0"/>
              <a:t> </a:t>
            </a:r>
            <a:r>
              <a:rPr lang="en-US" dirty="0" err="1"/>
              <a:t>doen</a:t>
            </a:r>
            <a:r>
              <a:rPr lang="en-US" dirty="0"/>
              <a:t> with counting rules for a bit now. .. You all have learned a lot . We’re going to now talk </a:t>
            </a:r>
            <a:r>
              <a:rPr lang="en-US" dirty="0" err="1"/>
              <a:t>abt</a:t>
            </a:r>
            <a:r>
              <a:rPr lang="en-US" dirty="0"/>
              <a:t> using these </a:t>
            </a:r>
            <a:r>
              <a:rPr lang="en-US" dirty="0" err="1"/>
              <a:t>coutnign</a:t>
            </a:r>
            <a:r>
              <a:rPr lang="en-US" dirty="0"/>
              <a:t> </a:t>
            </a:r>
            <a:r>
              <a:rPr lang="en-US" dirty="0" err="1"/>
              <a:t>thecniques</a:t>
            </a:r>
            <a:r>
              <a:rPr lang="en-US" dirty="0"/>
              <a:t> that we’ve learned about to do some proofs. </a:t>
            </a:r>
          </a:p>
        </p:txBody>
      </p:sp>
      <p:sp>
        <p:nvSpPr>
          <p:cNvPr id="4" name="Slide Number Placeholder 3"/>
          <p:cNvSpPr>
            <a:spLocks noGrp="1"/>
          </p:cNvSpPr>
          <p:nvPr>
            <p:ph type="sldNum" sz="quarter" idx="5"/>
          </p:nvPr>
        </p:nvSpPr>
        <p:spPr/>
        <p:txBody>
          <a:bodyPr/>
          <a:lstStyle/>
          <a:p>
            <a:fld id="{774564F1-BF5F-4169-B30B-4EDDAA1C5E49}" type="slidenum">
              <a:rPr lang="en-US" smtClean="0"/>
              <a:t>22</a:t>
            </a:fld>
            <a:endParaRPr lang="en-US"/>
          </a:p>
        </p:txBody>
      </p:sp>
    </p:spTree>
    <p:extLst>
      <p:ext uri="{BB962C8B-B14F-4D97-AF65-F5344CB8AC3E}">
        <p14:creationId xmlns:p14="http://schemas.microsoft.com/office/powerpoint/2010/main" val="34749457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Combinatorial proofs. First look at some combination facts. </a:t>
            </a:r>
          </a:p>
        </p:txBody>
      </p:sp>
      <p:sp>
        <p:nvSpPr>
          <p:cNvPr id="4" name="Slide Number Placeholder 3"/>
          <p:cNvSpPr>
            <a:spLocks noGrp="1"/>
          </p:cNvSpPr>
          <p:nvPr>
            <p:ph type="sldNum" sz="quarter" idx="5"/>
          </p:nvPr>
        </p:nvSpPr>
        <p:spPr/>
        <p:txBody>
          <a:bodyPr/>
          <a:lstStyle/>
          <a:p>
            <a:fld id="{774564F1-BF5F-4169-B30B-4EDDAA1C5E49}" type="slidenum">
              <a:rPr lang="en-US" smtClean="0"/>
              <a:t>23</a:t>
            </a:fld>
            <a:endParaRPr lang="en-US"/>
          </a:p>
        </p:txBody>
      </p:sp>
    </p:spTree>
    <p:extLst>
      <p:ext uri="{BB962C8B-B14F-4D97-AF65-F5344CB8AC3E}">
        <p14:creationId xmlns:p14="http://schemas.microsoft.com/office/powerpoint/2010/main" val="25989715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reminder, this is a k combination. N choose k number of ways to choose an unorder subset of k things from a group of n things in total</a:t>
            </a:r>
          </a:p>
        </p:txBody>
      </p:sp>
      <p:sp>
        <p:nvSpPr>
          <p:cNvPr id="4" name="Slide Number Placeholder 3"/>
          <p:cNvSpPr>
            <a:spLocks noGrp="1"/>
          </p:cNvSpPr>
          <p:nvPr>
            <p:ph type="sldNum" sz="quarter" idx="5"/>
          </p:nvPr>
        </p:nvSpPr>
        <p:spPr/>
        <p:txBody>
          <a:bodyPr/>
          <a:lstStyle/>
          <a:p>
            <a:fld id="{4D86A365-D682-4744-817E-42C211056C14}" type="slidenum">
              <a:rPr lang="en-US" smtClean="0"/>
              <a:t>24</a:t>
            </a:fld>
            <a:endParaRPr lang="en-US"/>
          </a:p>
        </p:txBody>
      </p:sp>
    </p:spTree>
    <p:extLst>
      <p:ext uri="{BB962C8B-B14F-4D97-AF65-F5344CB8AC3E}">
        <p14:creationId xmlns:p14="http://schemas.microsoft.com/office/powerpoint/2010/main" val="2773298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facts about combinations…. </a:t>
            </a:r>
            <a:r>
              <a:rPr lang="en-US" dirty="0" err="1"/>
              <a:t>Symetry</a:t>
            </a:r>
            <a:r>
              <a:rPr lang="en-US" dirty="0"/>
              <a:t> ….. </a:t>
            </a:r>
          </a:p>
        </p:txBody>
      </p:sp>
      <p:sp>
        <p:nvSpPr>
          <p:cNvPr id="4" name="Slide Number Placeholder 3"/>
          <p:cNvSpPr>
            <a:spLocks noGrp="1"/>
          </p:cNvSpPr>
          <p:nvPr>
            <p:ph type="sldNum" sz="quarter" idx="5"/>
          </p:nvPr>
        </p:nvSpPr>
        <p:spPr/>
        <p:txBody>
          <a:bodyPr/>
          <a:lstStyle/>
          <a:p>
            <a:fld id="{774564F1-BF5F-4169-B30B-4EDDAA1C5E49}" type="slidenum">
              <a:rPr lang="en-US" smtClean="0"/>
              <a:t>25</a:t>
            </a:fld>
            <a:endParaRPr lang="en-US"/>
          </a:p>
        </p:txBody>
      </p:sp>
    </p:spTree>
    <p:extLst>
      <p:ext uri="{BB962C8B-B14F-4D97-AF65-F5344CB8AC3E}">
        <p14:creationId xmlns:p14="http://schemas.microsoft.com/office/powerpoint/2010/main" val="1531526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 But how do we prove these equations are true? </a:t>
            </a:r>
          </a:p>
        </p:txBody>
      </p:sp>
      <p:sp>
        <p:nvSpPr>
          <p:cNvPr id="4" name="Slide Number Placeholder 3"/>
          <p:cNvSpPr>
            <a:spLocks noGrp="1"/>
          </p:cNvSpPr>
          <p:nvPr>
            <p:ph type="sldNum" sz="quarter" idx="5"/>
          </p:nvPr>
        </p:nvSpPr>
        <p:spPr/>
        <p:txBody>
          <a:bodyPr/>
          <a:lstStyle/>
          <a:p>
            <a:fld id="{774564F1-BF5F-4169-B30B-4EDDAA1C5E49}" type="slidenum">
              <a:rPr lang="en-US" smtClean="0"/>
              <a:t>26</a:t>
            </a:fld>
            <a:endParaRPr lang="en-US"/>
          </a:p>
        </p:txBody>
      </p:sp>
    </p:spTree>
    <p:extLst>
      <p:ext uri="{BB962C8B-B14F-4D97-AF65-F5344CB8AC3E}">
        <p14:creationId xmlns:p14="http://schemas.microsoft.com/office/powerpoint/2010/main" val="7674049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do some algebra… </a:t>
            </a:r>
          </a:p>
        </p:txBody>
      </p:sp>
      <p:sp>
        <p:nvSpPr>
          <p:cNvPr id="4" name="Slide Number Placeholder 3"/>
          <p:cNvSpPr>
            <a:spLocks noGrp="1"/>
          </p:cNvSpPr>
          <p:nvPr>
            <p:ph type="sldNum" sz="quarter" idx="5"/>
          </p:nvPr>
        </p:nvSpPr>
        <p:spPr/>
        <p:txBody>
          <a:bodyPr/>
          <a:lstStyle/>
          <a:p>
            <a:fld id="{774564F1-BF5F-4169-B30B-4EDDAA1C5E49}" type="slidenum">
              <a:rPr lang="en-US" smtClean="0"/>
              <a:t>27</a:t>
            </a:fld>
            <a:endParaRPr lang="en-US"/>
          </a:p>
        </p:txBody>
      </p:sp>
    </p:spTree>
    <p:extLst>
      <p:ext uri="{BB962C8B-B14F-4D97-AF65-F5344CB8AC3E}">
        <p14:creationId xmlns:p14="http://schemas.microsoft.com/office/powerpoint/2010/main" val="1077699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 </a:t>
            </a:r>
            <a:r>
              <a:rPr lang="en-US" dirty="0" err="1"/>
              <a:t>agin</a:t>
            </a:r>
            <a:r>
              <a:rPr lang="en-US" dirty="0"/>
              <a:t> but this doesn’t give any </a:t>
            </a:r>
            <a:r>
              <a:rPr lang="en-US" dirty="0" err="1"/>
              <a:t>intuitaion</a:t>
            </a:r>
            <a:r>
              <a:rPr lang="en-US" dirty="0"/>
              <a:t> about why this is </a:t>
            </a:r>
            <a:r>
              <a:rPr lang="en-US" dirty="0" err="1"/>
              <a:t>tue.</a:t>
            </a:r>
            <a:r>
              <a:rPr lang="en-US" dirty="0"/>
              <a:t> Why is n choose k same as n </a:t>
            </a:r>
            <a:r>
              <a:rPr lang="en-US" dirty="0" err="1"/>
              <a:t>cho</a:t>
            </a:r>
            <a:r>
              <a:rPr lang="en-US" dirty="0"/>
              <a:t>…. Let’s see</a:t>
            </a:r>
          </a:p>
        </p:txBody>
      </p:sp>
      <p:sp>
        <p:nvSpPr>
          <p:cNvPr id="4" name="Slide Number Placeholder 3"/>
          <p:cNvSpPr>
            <a:spLocks noGrp="1"/>
          </p:cNvSpPr>
          <p:nvPr>
            <p:ph type="sldNum" sz="quarter" idx="5"/>
          </p:nvPr>
        </p:nvSpPr>
        <p:spPr/>
        <p:txBody>
          <a:bodyPr/>
          <a:lstStyle/>
          <a:p>
            <a:fld id="{774564F1-BF5F-4169-B30B-4EDDAA1C5E49}" type="slidenum">
              <a:rPr lang="en-US" smtClean="0"/>
              <a:t>28</a:t>
            </a:fld>
            <a:endParaRPr lang="en-US"/>
          </a:p>
        </p:txBody>
      </p:sp>
    </p:spTree>
    <p:extLst>
      <p:ext uri="{BB962C8B-B14F-4D97-AF65-F5344CB8AC3E}">
        <p14:creationId xmlns:p14="http://schemas.microsoft.com/office/powerpoint/2010/main" val="5093520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are going to show that both of these sides count the same set of outcomes. … when we do n choose k .. Like in this picture 4 choose 1.. We are picking k thins to include in some set…. Well we can think </a:t>
            </a:r>
            <a:r>
              <a:rPr lang="en-US" dirty="0" err="1"/>
              <a:t>abtout</a:t>
            </a:r>
            <a:r>
              <a:rPr lang="en-US" dirty="0"/>
              <a:t> n choose n – k as the same thing but now we’re picking the n-k things not to include in the set.. This gives us the same set of outcomes, we’re just constructing it different ways.. Since both these sides count the same set of </a:t>
            </a:r>
            <a:r>
              <a:rPr lang="en-US" dirty="0" err="1"/>
              <a:t>otucomes</a:t>
            </a:r>
            <a:r>
              <a:rPr lang="en-US" dirty="0"/>
              <a:t>, they must be equal to each other.. </a:t>
            </a:r>
          </a:p>
        </p:txBody>
      </p:sp>
      <p:sp>
        <p:nvSpPr>
          <p:cNvPr id="4" name="Slide Number Placeholder 3"/>
          <p:cNvSpPr>
            <a:spLocks noGrp="1"/>
          </p:cNvSpPr>
          <p:nvPr>
            <p:ph type="sldNum" sz="quarter" idx="5"/>
          </p:nvPr>
        </p:nvSpPr>
        <p:spPr/>
        <p:txBody>
          <a:bodyPr/>
          <a:lstStyle/>
          <a:p>
            <a:fld id="{774564F1-BF5F-4169-B30B-4EDDAA1C5E49}" type="slidenum">
              <a:rPr lang="en-US" smtClean="0"/>
              <a:t>29</a:t>
            </a:fld>
            <a:endParaRPr lang="en-US"/>
          </a:p>
        </p:txBody>
      </p:sp>
    </p:spTree>
    <p:extLst>
      <p:ext uri="{BB962C8B-B14F-4D97-AF65-F5344CB8AC3E}">
        <p14:creationId xmlns:p14="http://schemas.microsoft.com/office/powerpoint/2010/main" val="28643629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are going to show that both of these sides count the same set of outcomes. … when we do n choose k .. Like in this picture 4 choose 1.. We are picking k thins to include in some set…. Well we can think </a:t>
            </a:r>
            <a:r>
              <a:rPr lang="en-US" dirty="0" err="1"/>
              <a:t>abtout</a:t>
            </a:r>
            <a:r>
              <a:rPr lang="en-US" dirty="0"/>
              <a:t> n choose n – k as the same thing but now we’re picking the n-k things not to include in the set.. This gives us the same set of outcomes, we’re just constructing it different ways.. Since both these sides count the same set of </a:t>
            </a:r>
            <a:r>
              <a:rPr lang="en-US" dirty="0" err="1"/>
              <a:t>otucomes</a:t>
            </a:r>
            <a:r>
              <a:rPr lang="en-US" dirty="0"/>
              <a:t>, they must be equal to each other.. </a:t>
            </a:r>
          </a:p>
        </p:txBody>
      </p:sp>
      <p:sp>
        <p:nvSpPr>
          <p:cNvPr id="4" name="Slide Number Placeholder 3"/>
          <p:cNvSpPr>
            <a:spLocks noGrp="1"/>
          </p:cNvSpPr>
          <p:nvPr>
            <p:ph type="sldNum" sz="quarter" idx="5"/>
          </p:nvPr>
        </p:nvSpPr>
        <p:spPr/>
        <p:txBody>
          <a:bodyPr/>
          <a:lstStyle/>
          <a:p>
            <a:fld id="{774564F1-BF5F-4169-B30B-4EDDAA1C5E49}" type="slidenum">
              <a:rPr lang="en-US" smtClean="0"/>
              <a:t>30</a:t>
            </a:fld>
            <a:endParaRPr lang="en-US"/>
          </a:p>
        </p:txBody>
      </p:sp>
    </p:spTree>
    <p:extLst>
      <p:ext uri="{BB962C8B-B14F-4D97-AF65-F5344CB8AC3E}">
        <p14:creationId xmlns:p14="http://schemas.microsoft.com/office/powerpoint/2010/main" val="2729406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4564F1-BF5F-4169-B30B-4EDDAA1C5E49}" type="slidenum">
              <a:rPr lang="en-US" smtClean="0"/>
              <a:t>4</a:t>
            </a:fld>
            <a:endParaRPr lang="en-US"/>
          </a:p>
        </p:txBody>
      </p:sp>
    </p:spTree>
    <p:extLst>
      <p:ext uri="{BB962C8B-B14F-4D97-AF65-F5344CB8AC3E}">
        <p14:creationId xmlns:p14="http://schemas.microsoft.com/office/powerpoint/2010/main" val="19967762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write this a bit more formally… let’s say we have n </a:t>
            </a:r>
            <a:r>
              <a:rPr lang="en-US" dirty="0" err="1"/>
              <a:t>peo</a:t>
            </a:r>
            <a:r>
              <a:rPr lang="en-US" dirty="0"/>
              <a:t>….. Goal is to count the number </a:t>
            </a:r>
            <a:r>
              <a:rPr lang="en-US" dirty="0" err="1"/>
              <a:t>ofpossible</a:t>
            </a:r>
            <a:r>
              <a:rPr lang="en-US" dirty="0"/>
              <a:t> teams. We are only interested in the people on the team, not the order in which they are chosen…. Let’s start with the left hand side… we’re choosing k people to be on the team…. On the </a:t>
            </a:r>
            <a:r>
              <a:rPr lang="en-US" dirty="0" err="1"/>
              <a:t>rhs</a:t>
            </a:r>
            <a:r>
              <a:rPr lang="en-US" dirty="0"/>
              <a:t> we’re not going to choose the n-k to not be on the team. Once we do this… there’s only one way tot pick the remaining k people to be on the team. So this also counts the number of ways to have…. These two expressions count the exact same things. So they must be equal to each other! This is what we call a combinatorial proof. </a:t>
            </a:r>
            <a:r>
              <a:rPr lang="en-US" dirty="0" err="1"/>
              <a:t>Intsead</a:t>
            </a:r>
            <a:r>
              <a:rPr lang="en-US" dirty="0"/>
              <a:t> of using math and lots of </a:t>
            </a:r>
            <a:r>
              <a:rPr lang="en-US" dirty="0" err="1"/>
              <a:t>algrebra</a:t>
            </a:r>
            <a:r>
              <a:rPr lang="en-US" dirty="0"/>
              <a:t>… we use what we know </a:t>
            </a:r>
            <a:r>
              <a:rPr lang="en-US" dirty="0" err="1"/>
              <a:t>abt</a:t>
            </a:r>
            <a:r>
              <a:rPr lang="en-US" dirty="0"/>
              <a:t> counting to prove that both sides </a:t>
            </a:r>
            <a:r>
              <a:rPr lang="en-US" dirty="0" err="1"/>
              <a:t>coutn</a:t>
            </a:r>
            <a:r>
              <a:rPr lang="en-US" dirty="0"/>
              <a:t> the number of options in the same </a:t>
            </a:r>
            <a:r>
              <a:rPr lang="en-US" dirty="0" err="1"/>
              <a:t>situtaiton</a:t>
            </a:r>
            <a:r>
              <a:rPr lang="en-US" dirty="0"/>
              <a:t> so the </a:t>
            </a:r>
            <a:r>
              <a:rPr lang="en-US" dirty="0" err="1"/>
              <a:t>ymust</a:t>
            </a:r>
            <a:r>
              <a:rPr lang="en-US" dirty="0"/>
              <a:t> be equal.. </a:t>
            </a:r>
          </a:p>
        </p:txBody>
      </p:sp>
      <p:sp>
        <p:nvSpPr>
          <p:cNvPr id="4" name="Slide Number Placeholder 3"/>
          <p:cNvSpPr>
            <a:spLocks noGrp="1"/>
          </p:cNvSpPr>
          <p:nvPr>
            <p:ph type="sldNum" sz="quarter" idx="5"/>
          </p:nvPr>
        </p:nvSpPr>
        <p:spPr/>
        <p:txBody>
          <a:bodyPr/>
          <a:lstStyle/>
          <a:p>
            <a:fld id="{774564F1-BF5F-4169-B30B-4EDDAA1C5E49}" type="slidenum">
              <a:rPr lang="en-US" smtClean="0"/>
              <a:t>31</a:t>
            </a:fld>
            <a:endParaRPr lang="en-US"/>
          </a:p>
        </p:txBody>
      </p:sp>
    </p:spTree>
    <p:extLst>
      <p:ext uri="{BB962C8B-B14F-4D97-AF65-F5344CB8AC3E}">
        <p14:creationId xmlns:p14="http://schemas.microsoft.com/office/powerpoint/2010/main" val="42928701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write this a bit more formally… let’s say we have n </a:t>
            </a:r>
            <a:r>
              <a:rPr lang="en-US" dirty="0" err="1"/>
              <a:t>peo</a:t>
            </a:r>
            <a:r>
              <a:rPr lang="en-US" dirty="0"/>
              <a:t>….. Goal is to count the number </a:t>
            </a:r>
            <a:r>
              <a:rPr lang="en-US" dirty="0" err="1"/>
              <a:t>ofpossible</a:t>
            </a:r>
            <a:r>
              <a:rPr lang="en-US" dirty="0"/>
              <a:t> teams. We are only interested in the people on the team, not the order in which they are chosen…. Let’s start with the left hand side… we’re choosing k people to be on the team…. On the </a:t>
            </a:r>
            <a:r>
              <a:rPr lang="en-US" dirty="0" err="1"/>
              <a:t>rhs</a:t>
            </a:r>
            <a:r>
              <a:rPr lang="en-US" dirty="0"/>
              <a:t> we’re not going to choose the n-k to not be on the team. Once we do this… there’s only one way tot pick the remaining k people to be on the team. So this also counts the number of ways to have…. These two expressions count the exact same things. So they must be equal to each other! This is what we call a combinatorial proof. </a:t>
            </a:r>
            <a:r>
              <a:rPr lang="en-US" dirty="0" err="1"/>
              <a:t>Intsead</a:t>
            </a:r>
            <a:r>
              <a:rPr lang="en-US" dirty="0"/>
              <a:t> of using math and lots of </a:t>
            </a:r>
            <a:r>
              <a:rPr lang="en-US" dirty="0" err="1"/>
              <a:t>algrebra</a:t>
            </a:r>
            <a:r>
              <a:rPr lang="en-US" dirty="0"/>
              <a:t>… we use what we know </a:t>
            </a:r>
            <a:r>
              <a:rPr lang="en-US" dirty="0" err="1"/>
              <a:t>abt</a:t>
            </a:r>
            <a:r>
              <a:rPr lang="en-US" dirty="0"/>
              <a:t> counting to prove that both sides </a:t>
            </a:r>
            <a:r>
              <a:rPr lang="en-US" dirty="0" err="1"/>
              <a:t>coutn</a:t>
            </a:r>
            <a:r>
              <a:rPr lang="en-US" dirty="0"/>
              <a:t> the number of options in the same </a:t>
            </a:r>
            <a:r>
              <a:rPr lang="en-US" dirty="0" err="1"/>
              <a:t>situtaiton</a:t>
            </a:r>
            <a:r>
              <a:rPr lang="en-US" dirty="0"/>
              <a:t> so the </a:t>
            </a:r>
            <a:r>
              <a:rPr lang="en-US" dirty="0" err="1"/>
              <a:t>ymust</a:t>
            </a:r>
            <a:r>
              <a:rPr lang="en-US"/>
              <a:t> be equal.. </a:t>
            </a:r>
            <a:endParaRPr lang="en-US" dirty="0"/>
          </a:p>
        </p:txBody>
      </p:sp>
      <p:sp>
        <p:nvSpPr>
          <p:cNvPr id="4" name="Slide Number Placeholder 3"/>
          <p:cNvSpPr>
            <a:spLocks noGrp="1"/>
          </p:cNvSpPr>
          <p:nvPr>
            <p:ph type="sldNum" sz="quarter" idx="5"/>
          </p:nvPr>
        </p:nvSpPr>
        <p:spPr/>
        <p:txBody>
          <a:bodyPr/>
          <a:lstStyle/>
          <a:p>
            <a:fld id="{774564F1-BF5F-4169-B30B-4EDDAA1C5E49}" type="slidenum">
              <a:rPr lang="en-US" smtClean="0"/>
              <a:t>32</a:t>
            </a:fld>
            <a:endParaRPr lang="en-US"/>
          </a:p>
        </p:txBody>
      </p:sp>
    </p:spTree>
    <p:extLst>
      <p:ext uri="{BB962C8B-B14F-4D97-AF65-F5344CB8AC3E}">
        <p14:creationId xmlns:p14="http://schemas.microsoft.com/office/powerpoint/2010/main" val="19409405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write this a bit more formally… let’s say we have n </a:t>
            </a:r>
            <a:r>
              <a:rPr lang="en-US" dirty="0" err="1"/>
              <a:t>peo</a:t>
            </a:r>
            <a:r>
              <a:rPr lang="en-US" dirty="0"/>
              <a:t>….. Goal is to count the number </a:t>
            </a:r>
            <a:r>
              <a:rPr lang="en-US" dirty="0" err="1"/>
              <a:t>ofpossible</a:t>
            </a:r>
            <a:r>
              <a:rPr lang="en-US" dirty="0"/>
              <a:t> teams. We are only interested in the people on the team, not the order in which they are chosen…. Let’s start with the left hand side… we’re choosing k people to be on the team…. On the </a:t>
            </a:r>
            <a:r>
              <a:rPr lang="en-US" dirty="0" err="1"/>
              <a:t>rhs</a:t>
            </a:r>
            <a:r>
              <a:rPr lang="en-US" dirty="0"/>
              <a:t> we’re not going to choose the n-k to not be on the team. Once we do this… there’s only one way tot pick the remaining k people to be on the team. So this also counts the number of ways to have…. These two expressions count the exact same things. So they must be equal to each other! This is what we call a combinatorial proof. </a:t>
            </a:r>
            <a:r>
              <a:rPr lang="en-US" dirty="0" err="1"/>
              <a:t>Intsead</a:t>
            </a:r>
            <a:r>
              <a:rPr lang="en-US" dirty="0"/>
              <a:t> of using math and lots of </a:t>
            </a:r>
            <a:r>
              <a:rPr lang="en-US" dirty="0" err="1"/>
              <a:t>algrebra</a:t>
            </a:r>
            <a:r>
              <a:rPr lang="en-US" dirty="0"/>
              <a:t>… we use what we know </a:t>
            </a:r>
            <a:r>
              <a:rPr lang="en-US" dirty="0" err="1"/>
              <a:t>abt</a:t>
            </a:r>
            <a:r>
              <a:rPr lang="en-US" dirty="0"/>
              <a:t> counting to prove that both sides </a:t>
            </a:r>
            <a:r>
              <a:rPr lang="en-US" dirty="0" err="1"/>
              <a:t>coutn</a:t>
            </a:r>
            <a:r>
              <a:rPr lang="en-US" dirty="0"/>
              <a:t> the number of options in the same </a:t>
            </a:r>
            <a:r>
              <a:rPr lang="en-US" dirty="0" err="1"/>
              <a:t>situtaiton</a:t>
            </a:r>
            <a:r>
              <a:rPr lang="en-US" dirty="0"/>
              <a:t> so the </a:t>
            </a:r>
            <a:r>
              <a:rPr lang="en-US" dirty="0" err="1"/>
              <a:t>ymust</a:t>
            </a:r>
            <a:r>
              <a:rPr lang="en-US"/>
              <a:t> be equal.. </a:t>
            </a:r>
            <a:endParaRPr lang="en-US" dirty="0"/>
          </a:p>
        </p:txBody>
      </p:sp>
      <p:sp>
        <p:nvSpPr>
          <p:cNvPr id="4" name="Slide Number Placeholder 3"/>
          <p:cNvSpPr>
            <a:spLocks noGrp="1"/>
          </p:cNvSpPr>
          <p:nvPr>
            <p:ph type="sldNum" sz="quarter" idx="5"/>
          </p:nvPr>
        </p:nvSpPr>
        <p:spPr/>
        <p:txBody>
          <a:bodyPr/>
          <a:lstStyle/>
          <a:p>
            <a:fld id="{774564F1-BF5F-4169-B30B-4EDDAA1C5E49}" type="slidenum">
              <a:rPr lang="en-US" smtClean="0"/>
              <a:t>33</a:t>
            </a:fld>
            <a:endParaRPr lang="en-US"/>
          </a:p>
        </p:txBody>
      </p:sp>
    </p:spTree>
    <p:extLst>
      <p:ext uri="{BB962C8B-B14F-4D97-AF65-F5344CB8AC3E}">
        <p14:creationId xmlns:p14="http://schemas.microsoft.com/office/powerpoint/2010/main" val="10363569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try another one! This is pascal’s rule and this is the algebraic proof. Honestly idk how this even works, this </a:t>
            </a:r>
            <a:r>
              <a:rPr lang="en-US" dirty="0" err="1"/>
              <a:t>si</a:t>
            </a:r>
            <a:r>
              <a:rPr lang="en-US" dirty="0"/>
              <a:t> not fun… and with all the factorials especially the algebra is a pain </a:t>
            </a:r>
          </a:p>
        </p:txBody>
      </p:sp>
      <p:sp>
        <p:nvSpPr>
          <p:cNvPr id="4" name="Slide Number Placeholder 3"/>
          <p:cNvSpPr>
            <a:spLocks noGrp="1"/>
          </p:cNvSpPr>
          <p:nvPr>
            <p:ph type="sldNum" sz="quarter" idx="5"/>
          </p:nvPr>
        </p:nvSpPr>
        <p:spPr/>
        <p:txBody>
          <a:bodyPr/>
          <a:lstStyle/>
          <a:p>
            <a:fld id="{774564F1-BF5F-4169-B30B-4EDDAA1C5E49}" type="slidenum">
              <a:rPr lang="en-US" smtClean="0"/>
              <a:t>34</a:t>
            </a:fld>
            <a:endParaRPr lang="en-US"/>
          </a:p>
        </p:txBody>
      </p:sp>
    </p:spTree>
    <p:extLst>
      <p:ext uri="{BB962C8B-B14F-4D97-AF65-F5344CB8AC3E}">
        <p14:creationId xmlns:p14="http://schemas.microsoft.com/office/powerpoint/2010/main" val="1200756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that we’re starting with the </a:t>
            </a:r>
            <a:r>
              <a:rPr lang="en-US" dirty="0" err="1"/>
              <a:t>lhs</a:t>
            </a:r>
            <a:r>
              <a:rPr lang="en-US" dirty="0"/>
              <a:t> bc It looks easier… let’s do …. Our goal is to show that both sides of these count the number of options in this same situation. </a:t>
            </a:r>
          </a:p>
          <a:p>
            <a:endParaRPr lang="en-US" dirty="0"/>
          </a:p>
          <a:p>
            <a:r>
              <a:rPr lang="en-US" dirty="0"/>
              <a:t>Start with the </a:t>
            </a:r>
            <a:r>
              <a:rPr lang="en-US" dirty="0" err="1"/>
              <a:t>lhs</a:t>
            </a:r>
            <a:r>
              <a:rPr lang="en-US" dirty="0"/>
              <a:t>… </a:t>
            </a:r>
          </a:p>
          <a:p>
            <a:r>
              <a:rPr lang="en-US" dirty="0"/>
              <a:t>In the </a:t>
            </a:r>
            <a:r>
              <a:rPr lang="en-US" dirty="0" err="1"/>
              <a:t>rhs</a:t>
            </a:r>
            <a:r>
              <a:rPr lang="en-US" dirty="0"/>
              <a:t> we see that we’re summing together two things. This </a:t>
            </a:r>
            <a:r>
              <a:rPr lang="en-US" dirty="0" err="1"/>
              <a:t>looksl</a:t>
            </a:r>
            <a:r>
              <a:rPr lang="en-US" dirty="0"/>
              <a:t> </a:t>
            </a:r>
            <a:r>
              <a:rPr lang="en-US" dirty="0" err="1"/>
              <a:t>ike</a:t>
            </a:r>
            <a:r>
              <a:rPr lang="en-US" dirty="0"/>
              <a:t> an application of the sum rule – there are some disjoint cases – in each case, we still need to pick k people in total… in this second case we’re </a:t>
            </a:r>
            <a:r>
              <a:rPr lang="en-US" dirty="0" err="1"/>
              <a:t>chososing</a:t>
            </a:r>
            <a:r>
              <a:rPr lang="en-US" dirty="0"/>
              <a:t> k people from n-1 people, this is the case when </a:t>
            </a:r>
            <a:r>
              <a:rPr lang="en-US" dirty="0" err="1"/>
              <a:t>when</a:t>
            </a:r>
            <a:r>
              <a:rPr lang="en-US" dirty="0"/>
              <a:t> Michael is not on the team… this other case, Michael Is on the team….. These cases are disjoint and cover all </a:t>
            </a:r>
            <a:r>
              <a:rPr lang="en-US" dirty="0" err="1"/>
              <a:t>posibiliets</a:t>
            </a:r>
            <a:r>
              <a:rPr lang="en-US" dirty="0"/>
              <a:t> of team formations sol… </a:t>
            </a:r>
          </a:p>
          <a:p>
            <a:endParaRPr lang="en-US" dirty="0"/>
          </a:p>
          <a:p>
            <a:endParaRPr lang="en-US" dirty="0"/>
          </a:p>
        </p:txBody>
      </p:sp>
      <p:sp>
        <p:nvSpPr>
          <p:cNvPr id="4" name="Slide Number Placeholder 3"/>
          <p:cNvSpPr>
            <a:spLocks noGrp="1"/>
          </p:cNvSpPr>
          <p:nvPr>
            <p:ph type="sldNum" sz="quarter" idx="5"/>
          </p:nvPr>
        </p:nvSpPr>
        <p:spPr/>
        <p:txBody>
          <a:bodyPr/>
          <a:lstStyle/>
          <a:p>
            <a:fld id="{774564F1-BF5F-4169-B30B-4EDDAA1C5E49}" type="slidenum">
              <a:rPr lang="en-US" smtClean="0"/>
              <a:t>35</a:t>
            </a:fld>
            <a:endParaRPr lang="en-US"/>
          </a:p>
        </p:txBody>
      </p:sp>
    </p:spTree>
    <p:extLst>
      <p:ext uri="{BB962C8B-B14F-4D97-AF65-F5344CB8AC3E}">
        <p14:creationId xmlns:p14="http://schemas.microsoft.com/office/powerpoint/2010/main" val="23803891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that we’re starting with the </a:t>
            </a:r>
            <a:r>
              <a:rPr lang="en-US" dirty="0" err="1"/>
              <a:t>lhs</a:t>
            </a:r>
            <a:r>
              <a:rPr lang="en-US" dirty="0"/>
              <a:t> bc It looks easier… let’s do …. Our goal is to show that both sides of these count the number of options in this same situation. </a:t>
            </a:r>
          </a:p>
          <a:p>
            <a:endParaRPr lang="en-US" dirty="0"/>
          </a:p>
          <a:p>
            <a:r>
              <a:rPr lang="en-US" dirty="0"/>
              <a:t>Start with the </a:t>
            </a:r>
            <a:r>
              <a:rPr lang="en-US" dirty="0" err="1"/>
              <a:t>lhs</a:t>
            </a:r>
            <a:r>
              <a:rPr lang="en-US" dirty="0"/>
              <a:t>… </a:t>
            </a:r>
          </a:p>
          <a:p>
            <a:r>
              <a:rPr lang="en-US" dirty="0"/>
              <a:t>In the </a:t>
            </a:r>
            <a:r>
              <a:rPr lang="en-US" dirty="0" err="1"/>
              <a:t>rhs</a:t>
            </a:r>
            <a:r>
              <a:rPr lang="en-US" dirty="0"/>
              <a:t> we see that we’re summing together two things. This </a:t>
            </a:r>
            <a:r>
              <a:rPr lang="en-US" dirty="0" err="1"/>
              <a:t>looksl</a:t>
            </a:r>
            <a:r>
              <a:rPr lang="en-US" dirty="0"/>
              <a:t> </a:t>
            </a:r>
            <a:r>
              <a:rPr lang="en-US" dirty="0" err="1"/>
              <a:t>ike</a:t>
            </a:r>
            <a:r>
              <a:rPr lang="en-US" dirty="0"/>
              <a:t> an application of the sum rule – there are some disjoint cases – in each case, we still need to pick k people in total… in this second case we’re </a:t>
            </a:r>
            <a:r>
              <a:rPr lang="en-US" dirty="0" err="1"/>
              <a:t>chososing</a:t>
            </a:r>
            <a:r>
              <a:rPr lang="en-US" dirty="0"/>
              <a:t> k people from n-1 people, this is the case when </a:t>
            </a:r>
            <a:r>
              <a:rPr lang="en-US" dirty="0" err="1"/>
              <a:t>when</a:t>
            </a:r>
            <a:r>
              <a:rPr lang="en-US" dirty="0"/>
              <a:t> Michael is not on the team… this other case, Michael Is on the team….. These cases are disjoint and cover all </a:t>
            </a:r>
            <a:r>
              <a:rPr lang="en-US" dirty="0" err="1"/>
              <a:t>posibiliets</a:t>
            </a:r>
            <a:r>
              <a:rPr lang="en-US" dirty="0"/>
              <a:t> of team formations sol… </a:t>
            </a:r>
          </a:p>
          <a:p>
            <a:endParaRPr lang="en-US" dirty="0"/>
          </a:p>
          <a:p>
            <a:endParaRPr lang="en-US" dirty="0"/>
          </a:p>
        </p:txBody>
      </p:sp>
      <p:sp>
        <p:nvSpPr>
          <p:cNvPr id="4" name="Slide Number Placeholder 3"/>
          <p:cNvSpPr>
            <a:spLocks noGrp="1"/>
          </p:cNvSpPr>
          <p:nvPr>
            <p:ph type="sldNum" sz="quarter" idx="5"/>
          </p:nvPr>
        </p:nvSpPr>
        <p:spPr/>
        <p:txBody>
          <a:bodyPr/>
          <a:lstStyle/>
          <a:p>
            <a:fld id="{774564F1-BF5F-4169-B30B-4EDDAA1C5E49}" type="slidenum">
              <a:rPr lang="en-US" smtClean="0"/>
              <a:t>36</a:t>
            </a:fld>
            <a:endParaRPr lang="en-US"/>
          </a:p>
        </p:txBody>
      </p:sp>
    </p:spTree>
    <p:extLst>
      <p:ext uri="{BB962C8B-B14F-4D97-AF65-F5344CB8AC3E}">
        <p14:creationId xmlns:p14="http://schemas.microsoft.com/office/powerpoint/2010/main" val="21274037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that we’re starting with the </a:t>
            </a:r>
            <a:r>
              <a:rPr lang="en-US" dirty="0" err="1"/>
              <a:t>lhs</a:t>
            </a:r>
            <a:r>
              <a:rPr lang="en-US" dirty="0"/>
              <a:t> bc It looks easier… let’s do …. Our goal is to show that both sides of these count the number of options in this same situation. </a:t>
            </a:r>
          </a:p>
          <a:p>
            <a:endParaRPr lang="en-US" dirty="0"/>
          </a:p>
          <a:p>
            <a:r>
              <a:rPr lang="en-US" dirty="0"/>
              <a:t>Start with the </a:t>
            </a:r>
            <a:r>
              <a:rPr lang="en-US" dirty="0" err="1"/>
              <a:t>lhs</a:t>
            </a:r>
            <a:r>
              <a:rPr lang="en-US" dirty="0"/>
              <a:t>… </a:t>
            </a:r>
          </a:p>
          <a:p>
            <a:r>
              <a:rPr lang="en-US" dirty="0"/>
              <a:t>In the </a:t>
            </a:r>
            <a:r>
              <a:rPr lang="en-US" dirty="0" err="1"/>
              <a:t>rhs</a:t>
            </a:r>
            <a:r>
              <a:rPr lang="en-US" dirty="0"/>
              <a:t> we see that we’re summing together two things. This </a:t>
            </a:r>
            <a:r>
              <a:rPr lang="en-US" dirty="0" err="1"/>
              <a:t>looksl</a:t>
            </a:r>
            <a:r>
              <a:rPr lang="en-US" dirty="0"/>
              <a:t> </a:t>
            </a:r>
            <a:r>
              <a:rPr lang="en-US" dirty="0" err="1"/>
              <a:t>ike</a:t>
            </a:r>
            <a:r>
              <a:rPr lang="en-US" dirty="0"/>
              <a:t> an application of the sum rule – there are some disjoint cases – in each case, we still need to pick k people in total… in this second case we’re </a:t>
            </a:r>
            <a:r>
              <a:rPr lang="en-US" dirty="0" err="1"/>
              <a:t>chososing</a:t>
            </a:r>
            <a:r>
              <a:rPr lang="en-US" dirty="0"/>
              <a:t> k people from n-1 people, this is the case when </a:t>
            </a:r>
            <a:r>
              <a:rPr lang="en-US" dirty="0" err="1"/>
              <a:t>when</a:t>
            </a:r>
            <a:r>
              <a:rPr lang="en-US" dirty="0"/>
              <a:t> Michael is not on the team… this other case, Michael Is on the team….. These cases are disjoint and cover all </a:t>
            </a:r>
            <a:r>
              <a:rPr lang="en-US" dirty="0" err="1"/>
              <a:t>posibiliets</a:t>
            </a:r>
            <a:r>
              <a:rPr lang="en-US" dirty="0"/>
              <a:t> of team formations sol… </a:t>
            </a:r>
          </a:p>
          <a:p>
            <a:endParaRPr lang="en-US" dirty="0"/>
          </a:p>
          <a:p>
            <a:endParaRPr lang="en-US" dirty="0"/>
          </a:p>
        </p:txBody>
      </p:sp>
      <p:sp>
        <p:nvSpPr>
          <p:cNvPr id="4" name="Slide Number Placeholder 3"/>
          <p:cNvSpPr>
            <a:spLocks noGrp="1"/>
          </p:cNvSpPr>
          <p:nvPr>
            <p:ph type="sldNum" sz="quarter" idx="5"/>
          </p:nvPr>
        </p:nvSpPr>
        <p:spPr/>
        <p:txBody>
          <a:bodyPr/>
          <a:lstStyle/>
          <a:p>
            <a:fld id="{774564F1-BF5F-4169-B30B-4EDDAA1C5E49}" type="slidenum">
              <a:rPr lang="en-US" smtClean="0"/>
              <a:t>37</a:t>
            </a:fld>
            <a:endParaRPr lang="en-US"/>
          </a:p>
        </p:txBody>
      </p:sp>
    </p:spTree>
    <p:extLst>
      <p:ext uri="{BB962C8B-B14F-4D97-AF65-F5344CB8AC3E}">
        <p14:creationId xmlns:p14="http://schemas.microsoft.com/office/powerpoint/2010/main" val="39762555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general, this format of proofs is called a combinatorial proof. We describe </a:t>
            </a:r>
            <a:r>
              <a:rPr lang="en-US" dirty="0" err="1"/>
              <a:t>tsome</a:t>
            </a:r>
            <a:r>
              <a:rPr lang="en-US" dirty="0"/>
              <a:t> scenario, a situation or set of outcomes that we are trying to count. </a:t>
            </a:r>
          </a:p>
          <a:p>
            <a:r>
              <a:rPr lang="en-US" dirty="0"/>
              <a:t>We explain how l….., …. </a:t>
            </a:r>
          </a:p>
          <a:p>
            <a:endParaRPr lang="en-US" dirty="0"/>
          </a:p>
          <a:p>
            <a:r>
              <a:rPr lang="en-US" dirty="0"/>
              <a:t>When do we use this? </a:t>
            </a:r>
            <a:r>
              <a:rPr lang="en-US" dirty="0" err="1"/>
              <a:t>Combinoato</a:t>
            </a:r>
            <a:r>
              <a:rPr lang="en-US" dirty="0"/>
              <a:t>…. Also gives us better intuition </a:t>
            </a:r>
            <a:r>
              <a:rPr lang="en-US" dirty="0" err="1"/>
              <a:t>abt</a:t>
            </a:r>
            <a:r>
              <a:rPr lang="en-US" dirty="0"/>
              <a:t> why two equations are equal to each other.</a:t>
            </a:r>
          </a:p>
        </p:txBody>
      </p:sp>
      <p:sp>
        <p:nvSpPr>
          <p:cNvPr id="4" name="Slide Number Placeholder 3"/>
          <p:cNvSpPr>
            <a:spLocks noGrp="1"/>
          </p:cNvSpPr>
          <p:nvPr>
            <p:ph type="sldNum" sz="quarter" idx="5"/>
          </p:nvPr>
        </p:nvSpPr>
        <p:spPr/>
        <p:txBody>
          <a:bodyPr/>
          <a:lstStyle/>
          <a:p>
            <a:fld id="{774564F1-BF5F-4169-B30B-4EDDAA1C5E49}" type="slidenum">
              <a:rPr lang="en-US" smtClean="0"/>
              <a:t>38</a:t>
            </a:fld>
            <a:endParaRPr lang="en-US"/>
          </a:p>
        </p:txBody>
      </p:sp>
    </p:spTree>
    <p:extLst>
      <p:ext uri="{BB962C8B-B14F-4D97-AF65-F5344CB8AC3E}">
        <p14:creationId xmlns:p14="http://schemas.microsoft.com/office/powerpoint/2010/main" val="16545227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general, this format of proofs is called a combinatorial proof. We describe </a:t>
            </a:r>
            <a:r>
              <a:rPr lang="en-US" dirty="0" err="1"/>
              <a:t>tsome</a:t>
            </a:r>
            <a:r>
              <a:rPr lang="en-US" dirty="0"/>
              <a:t> scenario, a situation or set of outcomes that we are trying to count. </a:t>
            </a:r>
          </a:p>
          <a:p>
            <a:r>
              <a:rPr lang="en-US" dirty="0"/>
              <a:t>We explain how l….., …. </a:t>
            </a:r>
          </a:p>
          <a:p>
            <a:endParaRPr lang="en-US" dirty="0"/>
          </a:p>
          <a:p>
            <a:r>
              <a:rPr lang="en-US" dirty="0"/>
              <a:t>When do we use this? </a:t>
            </a:r>
            <a:r>
              <a:rPr lang="en-US" dirty="0" err="1"/>
              <a:t>Combinoato</a:t>
            </a:r>
            <a:r>
              <a:rPr lang="en-US" dirty="0"/>
              <a:t>…. Also gives us better intuition </a:t>
            </a:r>
            <a:r>
              <a:rPr lang="en-US" dirty="0" err="1"/>
              <a:t>abt</a:t>
            </a:r>
            <a:r>
              <a:rPr lang="en-US" dirty="0"/>
              <a:t> why two equations are equal to each other.</a:t>
            </a:r>
          </a:p>
        </p:txBody>
      </p:sp>
      <p:sp>
        <p:nvSpPr>
          <p:cNvPr id="4" name="Slide Number Placeholder 3"/>
          <p:cNvSpPr>
            <a:spLocks noGrp="1"/>
          </p:cNvSpPr>
          <p:nvPr>
            <p:ph type="sldNum" sz="quarter" idx="5"/>
          </p:nvPr>
        </p:nvSpPr>
        <p:spPr/>
        <p:txBody>
          <a:bodyPr/>
          <a:lstStyle/>
          <a:p>
            <a:fld id="{774564F1-BF5F-4169-B30B-4EDDAA1C5E49}" type="slidenum">
              <a:rPr lang="en-US" smtClean="0"/>
              <a:t>39</a:t>
            </a:fld>
            <a:endParaRPr lang="en-US"/>
          </a:p>
        </p:txBody>
      </p:sp>
    </p:spTree>
    <p:extLst>
      <p:ext uri="{BB962C8B-B14F-4D97-AF65-F5344CB8AC3E}">
        <p14:creationId xmlns:p14="http://schemas.microsoft.com/office/powerpoint/2010/main" val="40343186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Couple of tips…. Think </a:t>
            </a:r>
            <a:r>
              <a:rPr lang="en-US" dirty="0" err="1"/>
              <a:t>abt</a:t>
            </a:r>
            <a:r>
              <a:rPr lang="en-US" dirty="0"/>
              <a:t> what sequential process might be being used to cont.. Kinda like doing a counting problem </a:t>
            </a:r>
            <a:r>
              <a:rPr lang="en-US" dirty="0" err="1"/>
              <a:t>backwords</a:t>
            </a:r>
            <a:r>
              <a:rPr lang="en-US" dirty="0"/>
              <a:t>, explaining why an answer </a:t>
            </a:r>
            <a:r>
              <a:rPr lang="en-US" dirty="0" err="1"/>
              <a:t>coutsn</a:t>
            </a:r>
            <a:r>
              <a:rPr lang="en-US" dirty="0"/>
              <a:t>… </a:t>
            </a:r>
          </a:p>
        </p:txBody>
      </p:sp>
      <p:sp>
        <p:nvSpPr>
          <p:cNvPr id="4" name="Slide Number Placeholder 3"/>
          <p:cNvSpPr>
            <a:spLocks noGrp="1"/>
          </p:cNvSpPr>
          <p:nvPr>
            <p:ph type="sldNum" sz="quarter" idx="5"/>
          </p:nvPr>
        </p:nvSpPr>
        <p:spPr/>
        <p:txBody>
          <a:bodyPr/>
          <a:lstStyle/>
          <a:p>
            <a:fld id="{774564F1-BF5F-4169-B30B-4EDDAA1C5E49}" type="slidenum">
              <a:rPr lang="en-US" smtClean="0"/>
              <a:t>40</a:t>
            </a:fld>
            <a:endParaRPr lang="en-US"/>
          </a:p>
        </p:txBody>
      </p:sp>
    </p:spTree>
    <p:extLst>
      <p:ext uri="{BB962C8B-B14F-4D97-AF65-F5344CB8AC3E}">
        <p14:creationId xmlns:p14="http://schemas.microsoft.com/office/powerpoint/2010/main" val="2365947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jump right in with another counting rule, called the stars and bars approach</a:t>
            </a:r>
          </a:p>
        </p:txBody>
      </p:sp>
      <p:sp>
        <p:nvSpPr>
          <p:cNvPr id="4" name="Slide Number Placeholder 3"/>
          <p:cNvSpPr>
            <a:spLocks noGrp="1"/>
          </p:cNvSpPr>
          <p:nvPr>
            <p:ph type="sldNum" sz="quarter" idx="5"/>
          </p:nvPr>
        </p:nvSpPr>
        <p:spPr/>
        <p:txBody>
          <a:bodyPr/>
          <a:lstStyle/>
          <a:p>
            <a:fld id="{774564F1-BF5F-4169-B30B-4EDDAA1C5E49}" type="slidenum">
              <a:rPr lang="en-US" smtClean="0"/>
              <a:t>5</a:t>
            </a:fld>
            <a:endParaRPr lang="en-US"/>
          </a:p>
        </p:txBody>
      </p:sp>
    </p:spTree>
    <p:extLst>
      <p:ext uri="{BB962C8B-B14F-4D97-AF65-F5344CB8AC3E}">
        <p14:creationId xmlns:p14="http://schemas.microsoft.com/office/powerpoint/2010/main" val="29143147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going to … </a:t>
            </a:r>
          </a:p>
        </p:txBody>
      </p:sp>
      <p:sp>
        <p:nvSpPr>
          <p:cNvPr id="4" name="Slide Number Placeholder 3"/>
          <p:cNvSpPr>
            <a:spLocks noGrp="1"/>
          </p:cNvSpPr>
          <p:nvPr>
            <p:ph type="sldNum" sz="quarter" idx="5"/>
          </p:nvPr>
        </p:nvSpPr>
        <p:spPr/>
        <p:txBody>
          <a:bodyPr/>
          <a:lstStyle/>
          <a:p>
            <a:fld id="{774564F1-BF5F-4169-B30B-4EDDAA1C5E49}" type="slidenum">
              <a:rPr lang="en-US" smtClean="0"/>
              <a:t>41</a:t>
            </a:fld>
            <a:endParaRPr lang="en-US"/>
          </a:p>
        </p:txBody>
      </p:sp>
    </p:spTree>
    <p:extLst>
      <p:ext uri="{BB962C8B-B14F-4D97-AF65-F5344CB8AC3E}">
        <p14:creationId xmlns:p14="http://schemas.microsoft.com/office/powerpoint/2010/main" val="27130542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y’all think? </a:t>
            </a:r>
            <a:r>
              <a:rPr lang="en-US" dirty="0" err="1"/>
              <a:t>Im</a:t>
            </a:r>
            <a:r>
              <a:rPr lang="en-US" dirty="0"/>
              <a:t> excluding bald people by the way in this problem, no offense</a:t>
            </a:r>
          </a:p>
        </p:txBody>
      </p:sp>
      <p:sp>
        <p:nvSpPr>
          <p:cNvPr id="4" name="Slide Number Placeholder 3"/>
          <p:cNvSpPr>
            <a:spLocks noGrp="1"/>
          </p:cNvSpPr>
          <p:nvPr>
            <p:ph type="sldNum" sz="quarter" idx="5"/>
          </p:nvPr>
        </p:nvSpPr>
        <p:spPr/>
        <p:txBody>
          <a:bodyPr/>
          <a:lstStyle/>
          <a:p>
            <a:fld id="{774564F1-BF5F-4169-B30B-4EDDAA1C5E49}" type="slidenum">
              <a:rPr lang="en-US" smtClean="0"/>
              <a:t>42</a:t>
            </a:fld>
            <a:endParaRPr lang="en-US"/>
          </a:p>
        </p:txBody>
      </p:sp>
    </p:spTree>
    <p:extLst>
      <p:ext uri="{BB962C8B-B14F-4D97-AF65-F5344CB8AC3E}">
        <p14:creationId xmlns:p14="http://schemas.microsoft.com/office/powerpoint/2010/main" val="17609810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talk </a:t>
            </a:r>
            <a:r>
              <a:rPr lang="en-US" dirty="0" err="1"/>
              <a:t>abt</a:t>
            </a:r>
            <a:r>
              <a:rPr lang="en-US" dirty="0"/>
              <a:t> the answer to this question, ewe need to first learn </a:t>
            </a:r>
            <a:r>
              <a:rPr lang="en-US" dirty="0" err="1"/>
              <a:t>smth</a:t>
            </a:r>
            <a:r>
              <a:rPr lang="en-US" dirty="0"/>
              <a:t> called the pigeonhole principle.. This gives some guarantees about the number of things that fall into the same bucket when we are </a:t>
            </a:r>
            <a:r>
              <a:rPr lang="en-US" dirty="0" err="1"/>
              <a:t>assigne</a:t>
            </a:r>
            <a:r>
              <a:rPr lang="en-US" dirty="0"/>
              <a:t> things to a bucket. So let’s think about this. So we have 5 </a:t>
            </a:r>
            <a:r>
              <a:rPr lang="en-US" dirty="0" err="1"/>
              <a:t>pigoens</a:t>
            </a:r>
            <a:r>
              <a:rPr lang="en-US" dirty="0"/>
              <a:t> that are being placed into 4 holes.. Let’s try to spread these out as </a:t>
            </a:r>
            <a:r>
              <a:rPr lang="en-US" dirty="0" err="1"/>
              <a:t>muchas</a:t>
            </a:r>
            <a:r>
              <a:rPr lang="en-US" dirty="0"/>
              <a:t> possible avoid having these placed in the same hole. </a:t>
            </a:r>
          </a:p>
        </p:txBody>
      </p:sp>
      <p:sp>
        <p:nvSpPr>
          <p:cNvPr id="4" name="Slide Number Placeholder 3"/>
          <p:cNvSpPr>
            <a:spLocks noGrp="1"/>
          </p:cNvSpPr>
          <p:nvPr>
            <p:ph type="sldNum" sz="quarter" idx="5"/>
          </p:nvPr>
        </p:nvSpPr>
        <p:spPr/>
        <p:txBody>
          <a:bodyPr/>
          <a:lstStyle/>
          <a:p>
            <a:fld id="{774564F1-BF5F-4169-B30B-4EDDAA1C5E49}" type="slidenum">
              <a:rPr lang="en-US" smtClean="0"/>
              <a:t>43</a:t>
            </a:fld>
            <a:endParaRPr lang="en-US"/>
          </a:p>
        </p:txBody>
      </p:sp>
    </p:spTree>
    <p:extLst>
      <p:ext uri="{BB962C8B-B14F-4D97-AF65-F5344CB8AC3E}">
        <p14:creationId xmlns:p14="http://schemas.microsoft.com/office/powerpoint/2010/main" val="21590537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going to see, that regardless of how we place the pigeons into the holes, there will be at least one hole pigeon in the same hole. In this case we have 2 </a:t>
            </a:r>
            <a:r>
              <a:rPr lang="en-US" dirty="0" err="1"/>
              <a:t>pigons</a:t>
            </a:r>
            <a:r>
              <a:rPr lang="en-US" dirty="0"/>
              <a:t>. We could also have more than that.. Because there are more pigeons than number of holes, we know for sure that at least one of holes will have at least 2 pigeons</a:t>
            </a:r>
          </a:p>
        </p:txBody>
      </p:sp>
      <p:sp>
        <p:nvSpPr>
          <p:cNvPr id="4" name="Slide Number Placeholder 3"/>
          <p:cNvSpPr>
            <a:spLocks noGrp="1"/>
          </p:cNvSpPr>
          <p:nvPr>
            <p:ph type="sldNum" sz="quarter" idx="5"/>
          </p:nvPr>
        </p:nvSpPr>
        <p:spPr/>
        <p:txBody>
          <a:bodyPr/>
          <a:lstStyle/>
          <a:p>
            <a:fld id="{774564F1-BF5F-4169-B30B-4EDDAA1C5E49}" type="slidenum">
              <a:rPr lang="en-US" smtClean="0"/>
              <a:t>44</a:t>
            </a:fld>
            <a:endParaRPr lang="en-US"/>
          </a:p>
        </p:txBody>
      </p:sp>
    </p:spTree>
    <p:extLst>
      <p:ext uri="{BB962C8B-B14F-4D97-AF65-F5344CB8AC3E}">
        <p14:creationId xmlns:p14="http://schemas.microsoft.com/office/powerpoint/2010/main" val="38280379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going to see, that regardless of how we place the pigeons into the holes, there will be at least one hole pigeon in the same hole. In this case we have 2 </a:t>
            </a:r>
            <a:r>
              <a:rPr lang="en-US" dirty="0" err="1"/>
              <a:t>pigons</a:t>
            </a:r>
            <a:r>
              <a:rPr lang="en-US" dirty="0"/>
              <a:t>. We could also have more than that.. Because there are more pigeons than number of holes, we know for sure that at least one of holes will have at least 2 pigeons</a:t>
            </a:r>
          </a:p>
        </p:txBody>
      </p:sp>
      <p:sp>
        <p:nvSpPr>
          <p:cNvPr id="4" name="Slide Number Placeholder 3"/>
          <p:cNvSpPr>
            <a:spLocks noGrp="1"/>
          </p:cNvSpPr>
          <p:nvPr>
            <p:ph type="sldNum" sz="quarter" idx="5"/>
          </p:nvPr>
        </p:nvSpPr>
        <p:spPr/>
        <p:txBody>
          <a:bodyPr/>
          <a:lstStyle/>
          <a:p>
            <a:fld id="{774564F1-BF5F-4169-B30B-4EDDAA1C5E49}" type="slidenum">
              <a:rPr lang="en-US" smtClean="0"/>
              <a:t>45</a:t>
            </a:fld>
            <a:endParaRPr lang="en-US"/>
          </a:p>
        </p:txBody>
      </p:sp>
    </p:spTree>
    <p:extLst>
      <p:ext uri="{BB962C8B-B14F-4D97-AF65-F5344CB8AC3E}">
        <p14:creationId xmlns:p14="http://schemas.microsoft.com/office/powerpoint/2010/main" val="13938327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known as the pigeonhole…. </a:t>
            </a:r>
          </a:p>
        </p:txBody>
      </p:sp>
      <p:sp>
        <p:nvSpPr>
          <p:cNvPr id="4" name="Slide Number Placeholder 3"/>
          <p:cNvSpPr>
            <a:spLocks noGrp="1"/>
          </p:cNvSpPr>
          <p:nvPr>
            <p:ph type="sldNum" sz="quarter" idx="5"/>
          </p:nvPr>
        </p:nvSpPr>
        <p:spPr/>
        <p:txBody>
          <a:bodyPr/>
          <a:lstStyle/>
          <a:p>
            <a:fld id="{774564F1-BF5F-4169-B30B-4EDDAA1C5E49}" type="slidenum">
              <a:rPr lang="en-US" smtClean="0"/>
              <a:t>46</a:t>
            </a:fld>
            <a:endParaRPr lang="en-US"/>
          </a:p>
        </p:txBody>
      </p:sp>
    </p:spTree>
    <p:extLst>
      <p:ext uri="{BB962C8B-B14F-4D97-AF65-F5344CB8AC3E}">
        <p14:creationId xmlns:p14="http://schemas.microsoft.com/office/powerpoint/2010/main" val="19709001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generalize this…. If we have more </a:t>
            </a:r>
            <a:r>
              <a:rPr lang="en-US" dirty="0" err="1"/>
              <a:t>pgieons</a:t>
            </a:r>
            <a:r>
              <a:rPr lang="en-US" dirty="0"/>
              <a:t> than holes and each pigeon is going to be in one of the holes, there is going to be at least one hole with at least … pigeons in the same hole… </a:t>
            </a:r>
          </a:p>
        </p:txBody>
      </p:sp>
      <p:sp>
        <p:nvSpPr>
          <p:cNvPr id="4" name="Slide Number Placeholder 3"/>
          <p:cNvSpPr>
            <a:spLocks noGrp="1"/>
          </p:cNvSpPr>
          <p:nvPr>
            <p:ph type="sldNum" sz="quarter" idx="5"/>
          </p:nvPr>
        </p:nvSpPr>
        <p:spPr/>
        <p:txBody>
          <a:bodyPr/>
          <a:lstStyle/>
          <a:p>
            <a:fld id="{774564F1-BF5F-4169-B30B-4EDDAA1C5E49}" type="slidenum">
              <a:rPr lang="en-US" smtClean="0"/>
              <a:t>47</a:t>
            </a:fld>
            <a:endParaRPr lang="en-US"/>
          </a:p>
        </p:txBody>
      </p:sp>
    </p:spTree>
    <p:extLst>
      <p:ext uri="{BB962C8B-B14F-4D97-AF65-F5344CB8AC3E}">
        <p14:creationId xmlns:p14="http://schemas.microsoft.com/office/powerpoint/2010/main" val="34235154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a:t>
            </a:r>
            <a:r>
              <a:rPr lang="en-US" dirty="0" err="1"/>
              <a:t>celing</a:t>
            </a:r>
            <a:r>
              <a:rPr lang="en-US" dirty="0"/>
              <a:t> of … … let’s look at example to put this rule feel </a:t>
            </a:r>
            <a:r>
              <a:rPr lang="en-US" dirty="0" err="1"/>
              <a:t>kinda</a:t>
            </a:r>
            <a:r>
              <a:rPr lang="en-US" dirty="0"/>
              <a:t> abstract into practice</a:t>
            </a:r>
          </a:p>
        </p:txBody>
      </p:sp>
      <p:sp>
        <p:nvSpPr>
          <p:cNvPr id="4" name="Slide Number Placeholder 3"/>
          <p:cNvSpPr>
            <a:spLocks noGrp="1"/>
          </p:cNvSpPr>
          <p:nvPr>
            <p:ph type="sldNum" sz="quarter" idx="5"/>
          </p:nvPr>
        </p:nvSpPr>
        <p:spPr/>
        <p:txBody>
          <a:bodyPr/>
          <a:lstStyle/>
          <a:p>
            <a:fld id="{774564F1-BF5F-4169-B30B-4EDDAA1C5E49}" type="slidenum">
              <a:rPr lang="en-US" smtClean="0"/>
              <a:t>48</a:t>
            </a:fld>
            <a:endParaRPr lang="en-US"/>
          </a:p>
        </p:txBody>
      </p:sp>
    </p:spTree>
    <p:extLst>
      <p:ext uri="{BB962C8B-B14F-4D97-AF65-F5344CB8AC3E}">
        <p14:creationId xmlns:p14="http://schemas.microsoft.com/office/powerpoint/2010/main" val="10447780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a:t>
            </a:r>
            <a:r>
              <a:rPr lang="en-US" dirty="0" err="1"/>
              <a:t>we’er</a:t>
            </a:r>
            <a:r>
              <a:rPr lang="en-US" dirty="0"/>
              <a:t> going to see how to apply </a:t>
            </a:r>
            <a:r>
              <a:rPr lang="en-US" dirty="0" err="1"/>
              <a:t>pigonehole</a:t>
            </a:r>
            <a:r>
              <a:rPr lang="en-US" dirty="0"/>
              <a:t> to this problem. We let he pigeons the  … be the classes to </a:t>
            </a:r>
            <a:r>
              <a:rPr lang="en-US" dirty="0" err="1"/>
              <a:t>take.a</a:t>
            </a:r>
            <a:r>
              <a:rPr lang="en-US" dirty="0"/>
              <a:t> </a:t>
            </a:r>
            <a:r>
              <a:rPr lang="en-US" dirty="0" err="1"/>
              <a:t>nd</a:t>
            </a:r>
            <a:r>
              <a:rPr lang="en-US" dirty="0"/>
              <a:t> the hole …. Each </a:t>
            </a:r>
            <a:r>
              <a:rPr lang="en-US" dirty="0" err="1"/>
              <a:t>pigon</a:t>
            </a:r>
            <a:r>
              <a:rPr lang="en-US" dirty="0"/>
              <a:t> is going to fall of is a </a:t>
            </a:r>
            <a:r>
              <a:rPr lang="en-US" dirty="0" err="1"/>
              <a:t>particupar</a:t>
            </a:r>
            <a:r>
              <a:rPr lang="en-US" dirty="0"/>
              <a:t>. This is assuming that you are going to take all classes at some point. We have the pigeons that are going to be each assigned to one of the pigeonholes… n = 10, k=3. </a:t>
            </a:r>
          </a:p>
        </p:txBody>
      </p:sp>
      <p:sp>
        <p:nvSpPr>
          <p:cNvPr id="4" name="Slide Number Placeholder 3"/>
          <p:cNvSpPr>
            <a:spLocks noGrp="1"/>
          </p:cNvSpPr>
          <p:nvPr>
            <p:ph type="sldNum" sz="quarter" idx="5"/>
          </p:nvPr>
        </p:nvSpPr>
        <p:spPr/>
        <p:txBody>
          <a:bodyPr/>
          <a:lstStyle/>
          <a:p>
            <a:fld id="{774564F1-BF5F-4169-B30B-4EDDAA1C5E49}" type="slidenum">
              <a:rPr lang="en-US" smtClean="0"/>
              <a:t>49</a:t>
            </a:fld>
            <a:endParaRPr lang="en-US"/>
          </a:p>
        </p:txBody>
      </p:sp>
    </p:spTree>
    <p:extLst>
      <p:ext uri="{BB962C8B-B14F-4D97-AF65-F5344CB8AC3E}">
        <p14:creationId xmlns:p14="http://schemas.microsoft.com/office/powerpoint/2010/main" val="25783199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a:t>
            </a:r>
            <a:r>
              <a:rPr lang="en-US" dirty="0" err="1"/>
              <a:t>we’er</a:t>
            </a:r>
            <a:r>
              <a:rPr lang="en-US" dirty="0"/>
              <a:t> going to see how to apply </a:t>
            </a:r>
            <a:r>
              <a:rPr lang="en-US" dirty="0" err="1"/>
              <a:t>pigonehole</a:t>
            </a:r>
            <a:r>
              <a:rPr lang="en-US" dirty="0"/>
              <a:t> to this problem. We let he pigeons the  … be the classes to </a:t>
            </a:r>
            <a:r>
              <a:rPr lang="en-US" dirty="0" err="1"/>
              <a:t>take.a</a:t>
            </a:r>
            <a:r>
              <a:rPr lang="en-US" dirty="0"/>
              <a:t> </a:t>
            </a:r>
            <a:r>
              <a:rPr lang="en-US" dirty="0" err="1"/>
              <a:t>nd</a:t>
            </a:r>
            <a:r>
              <a:rPr lang="en-US" dirty="0"/>
              <a:t> the hole …. Each </a:t>
            </a:r>
            <a:r>
              <a:rPr lang="en-US" dirty="0" err="1"/>
              <a:t>pigon</a:t>
            </a:r>
            <a:r>
              <a:rPr lang="en-US" dirty="0"/>
              <a:t> is going to fall of is a </a:t>
            </a:r>
            <a:r>
              <a:rPr lang="en-US" dirty="0" err="1"/>
              <a:t>particupar</a:t>
            </a:r>
            <a:r>
              <a:rPr lang="en-US" dirty="0"/>
              <a:t>. This is assuming that you are going to take all classes at some point. We have the pigeons that are going to be each assigned to one of the pigeonholes… n = 10, k=3. </a:t>
            </a:r>
          </a:p>
        </p:txBody>
      </p:sp>
      <p:sp>
        <p:nvSpPr>
          <p:cNvPr id="4" name="Slide Number Placeholder 3"/>
          <p:cNvSpPr>
            <a:spLocks noGrp="1"/>
          </p:cNvSpPr>
          <p:nvPr>
            <p:ph type="sldNum" sz="quarter" idx="5"/>
          </p:nvPr>
        </p:nvSpPr>
        <p:spPr/>
        <p:txBody>
          <a:bodyPr/>
          <a:lstStyle/>
          <a:p>
            <a:fld id="{774564F1-BF5F-4169-B30B-4EDDAA1C5E49}" type="slidenum">
              <a:rPr lang="en-US" smtClean="0"/>
              <a:t>50</a:t>
            </a:fld>
            <a:endParaRPr lang="en-US"/>
          </a:p>
        </p:txBody>
      </p:sp>
    </p:spTree>
    <p:extLst>
      <p:ext uri="{BB962C8B-B14F-4D97-AF65-F5344CB8AC3E}">
        <p14:creationId xmlns:p14="http://schemas.microsoft.com/office/powerpoint/2010/main" val="3970311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an example. Here we’re going to buy 12 donuts, and we have 5 types. We want to know how many donut boxes we can buy. Couple of important restrictions here. </a:t>
            </a:r>
          </a:p>
          <a:p>
            <a:endParaRPr lang="en-US" dirty="0"/>
          </a:p>
          <a:p>
            <a:r>
              <a:rPr lang="en-US" dirty="0"/>
              <a:t>First, there are unlimited donuts of each type available, just like in homer price if you’ve ever read that </a:t>
            </a:r>
          </a:p>
          <a:p>
            <a:endParaRPr lang="en-US" dirty="0"/>
          </a:p>
          <a:p>
            <a:r>
              <a:rPr lang="en-US" dirty="0"/>
              <a:t>second thing is we don’t care about which specific donuts we pick of each donut type. If we want 2 chocolate donuts, and 10 strawberry donuts, there’s only one way to do that … another way to say this is that donuts of the same type are indistinguishable. We don’t care </a:t>
            </a:r>
            <a:r>
              <a:rPr lang="en-US" dirty="0" err="1"/>
              <a:t>abt</a:t>
            </a:r>
            <a:r>
              <a:rPr lang="en-US" dirty="0"/>
              <a:t> which specific donuts we pick. </a:t>
            </a:r>
          </a:p>
          <a:p>
            <a:endParaRPr lang="en-US" dirty="0"/>
          </a:p>
          <a:p>
            <a:r>
              <a:rPr lang="en-US" dirty="0"/>
              <a:t>Lastly we don’t care about the order of the donuts.. So first picking strawberry then </a:t>
            </a:r>
            <a:r>
              <a:rPr lang="en-US" dirty="0" err="1"/>
              <a:t>choco</a:t>
            </a:r>
            <a:r>
              <a:rPr lang="en-US" dirty="0"/>
              <a:t> is the same as </a:t>
            </a:r>
            <a:r>
              <a:rPr lang="en-US" dirty="0" err="1"/>
              <a:t>chocol</a:t>
            </a:r>
            <a:r>
              <a:rPr lang="en-US" dirty="0"/>
              <a:t> then </a:t>
            </a:r>
            <a:r>
              <a:rPr lang="en-US" dirty="0" err="1"/>
              <a:t>strawber</a:t>
            </a:r>
            <a:r>
              <a:rPr lang="en-US" dirty="0"/>
              <a:t>. </a:t>
            </a:r>
          </a:p>
        </p:txBody>
      </p:sp>
      <p:sp>
        <p:nvSpPr>
          <p:cNvPr id="4" name="Slide Number Placeholder 3"/>
          <p:cNvSpPr>
            <a:spLocks noGrp="1"/>
          </p:cNvSpPr>
          <p:nvPr>
            <p:ph type="sldNum" sz="quarter" idx="5"/>
          </p:nvPr>
        </p:nvSpPr>
        <p:spPr/>
        <p:txBody>
          <a:bodyPr/>
          <a:lstStyle/>
          <a:p>
            <a:fld id="{774564F1-BF5F-4169-B30B-4EDDAA1C5E49}" type="slidenum">
              <a:rPr lang="en-US" smtClean="0"/>
              <a:t>6</a:t>
            </a:fld>
            <a:endParaRPr lang="en-US"/>
          </a:p>
        </p:txBody>
      </p:sp>
    </p:spTree>
    <p:extLst>
      <p:ext uri="{BB962C8B-B14F-4D97-AF65-F5344CB8AC3E}">
        <p14:creationId xmlns:p14="http://schemas.microsoft.com/office/powerpoint/2010/main" val="16634224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general process to use when .. Is identifying how to apply the pigeonhole principle to the problem.. So we first define what the </a:t>
            </a:r>
            <a:r>
              <a:rPr lang="en-US" dirty="0" err="1"/>
              <a:t>pgieons</a:t>
            </a:r>
            <a:r>
              <a:rPr lang="en-US" dirty="0"/>
              <a:t> are …. How we map in the context of the problem…</a:t>
            </a:r>
          </a:p>
          <a:p>
            <a:endParaRPr lang="en-US" dirty="0"/>
          </a:p>
        </p:txBody>
      </p:sp>
      <p:sp>
        <p:nvSpPr>
          <p:cNvPr id="4" name="Slide Number Placeholder 3"/>
          <p:cNvSpPr>
            <a:spLocks noGrp="1"/>
          </p:cNvSpPr>
          <p:nvPr>
            <p:ph type="sldNum" sz="quarter" idx="5"/>
          </p:nvPr>
        </p:nvSpPr>
        <p:spPr/>
        <p:txBody>
          <a:bodyPr/>
          <a:lstStyle/>
          <a:p>
            <a:fld id="{774564F1-BF5F-4169-B30B-4EDDAA1C5E49}" type="slidenum">
              <a:rPr lang="en-US" smtClean="0"/>
              <a:t>51</a:t>
            </a:fld>
            <a:endParaRPr lang="en-US"/>
          </a:p>
        </p:txBody>
      </p:sp>
    </p:spTree>
    <p:extLst>
      <p:ext uri="{BB962C8B-B14F-4D97-AF65-F5344CB8AC3E}">
        <p14:creationId xmlns:p14="http://schemas.microsoft.com/office/powerpoint/2010/main" val="19831906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general process to use when .. Is identifying how to apply the pigeonhole principle to the problem.. So we first define what the </a:t>
            </a:r>
            <a:r>
              <a:rPr lang="en-US" dirty="0" err="1"/>
              <a:t>pgieons</a:t>
            </a:r>
            <a:r>
              <a:rPr lang="en-US" dirty="0"/>
              <a:t> are …. How we map in the context of the problem…</a:t>
            </a:r>
          </a:p>
          <a:p>
            <a:endParaRPr lang="en-US" dirty="0"/>
          </a:p>
        </p:txBody>
      </p:sp>
      <p:sp>
        <p:nvSpPr>
          <p:cNvPr id="4" name="Slide Number Placeholder 3"/>
          <p:cNvSpPr>
            <a:spLocks noGrp="1"/>
          </p:cNvSpPr>
          <p:nvPr>
            <p:ph type="sldNum" sz="quarter" idx="5"/>
          </p:nvPr>
        </p:nvSpPr>
        <p:spPr/>
        <p:txBody>
          <a:bodyPr/>
          <a:lstStyle/>
          <a:p>
            <a:fld id="{774564F1-BF5F-4169-B30B-4EDDAA1C5E49}" type="slidenum">
              <a:rPr lang="en-US" smtClean="0"/>
              <a:t>52</a:t>
            </a:fld>
            <a:endParaRPr lang="en-US"/>
          </a:p>
        </p:txBody>
      </p:sp>
    </p:spTree>
    <p:extLst>
      <p:ext uri="{BB962C8B-B14F-4D97-AF65-F5344CB8AC3E}">
        <p14:creationId xmlns:p14="http://schemas.microsoft.com/office/powerpoint/2010/main" val="20880474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know to … if you’re trying to </a:t>
            </a:r>
            <a:r>
              <a:rPr lang="en-US" dirty="0" err="1"/>
              <a:t>rpove</a:t>
            </a:r>
            <a:r>
              <a:rPr lang="en-US" dirty="0"/>
              <a:t> something… think about what </a:t>
            </a:r>
          </a:p>
        </p:txBody>
      </p:sp>
      <p:sp>
        <p:nvSpPr>
          <p:cNvPr id="4" name="Slide Number Placeholder 3"/>
          <p:cNvSpPr>
            <a:spLocks noGrp="1"/>
          </p:cNvSpPr>
          <p:nvPr>
            <p:ph type="sldNum" sz="quarter" idx="5"/>
          </p:nvPr>
        </p:nvSpPr>
        <p:spPr/>
        <p:txBody>
          <a:bodyPr/>
          <a:lstStyle/>
          <a:p>
            <a:fld id="{774564F1-BF5F-4169-B30B-4EDDAA1C5E49}" type="slidenum">
              <a:rPr lang="en-US" smtClean="0"/>
              <a:t>53</a:t>
            </a:fld>
            <a:endParaRPr lang="en-US"/>
          </a:p>
        </p:txBody>
      </p:sp>
    </p:spTree>
    <p:extLst>
      <p:ext uri="{BB962C8B-B14F-4D97-AF65-F5344CB8AC3E}">
        <p14:creationId xmlns:p14="http://schemas.microsoft.com/office/powerpoint/2010/main" val="26425129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go back to our problem that </a:t>
            </a:r>
            <a:r>
              <a:rPr lang="en-US" dirty="0" err="1"/>
              <a:t>w’ere</a:t>
            </a:r>
            <a:r>
              <a:rPr lang="en-US" dirty="0"/>
              <a:t> all very excited to know the answer… we know that find if there are at least two people with the same number of hairs. To apply the pigeonhole principle, we want to have some </a:t>
            </a:r>
            <a:r>
              <a:rPr lang="en-US" dirty="0" err="1"/>
              <a:t>pgioens</a:t>
            </a:r>
            <a:r>
              <a:rPr lang="en-US" dirty="0"/>
              <a:t> </a:t>
            </a:r>
          </a:p>
        </p:txBody>
      </p:sp>
      <p:sp>
        <p:nvSpPr>
          <p:cNvPr id="4" name="Slide Number Placeholder 3"/>
          <p:cNvSpPr>
            <a:spLocks noGrp="1"/>
          </p:cNvSpPr>
          <p:nvPr>
            <p:ph type="sldNum" sz="quarter" idx="5"/>
          </p:nvPr>
        </p:nvSpPr>
        <p:spPr/>
        <p:txBody>
          <a:bodyPr/>
          <a:lstStyle/>
          <a:p>
            <a:fld id="{774564F1-BF5F-4169-B30B-4EDDAA1C5E49}" type="slidenum">
              <a:rPr lang="en-US" smtClean="0"/>
              <a:t>54</a:t>
            </a:fld>
            <a:endParaRPr lang="en-US"/>
          </a:p>
        </p:txBody>
      </p:sp>
    </p:spTree>
    <p:extLst>
      <p:ext uri="{BB962C8B-B14F-4D97-AF65-F5344CB8AC3E}">
        <p14:creationId xmlns:p14="http://schemas.microsoft.com/office/powerpoint/2010/main" val="23848275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Prove fun statements, and you can show off to your friends with some fun facts…. There are applications in other cs stuff.. For example, how many of you heard about hashing.. Learn about it in 332 so no worries if this doesn’t’ make sense, but u can analyze the collisions that happen when more items than hash slots..</a:t>
            </a:r>
          </a:p>
          <a:p>
            <a:r>
              <a:rPr lang="en-US" dirty="0"/>
              <a:t>Also useful with things like resource allocation and data compression.</a:t>
            </a:r>
          </a:p>
          <a:p>
            <a:endParaRPr lang="en-US" dirty="0"/>
          </a:p>
          <a:p>
            <a:r>
              <a:rPr lang="en-US" dirty="0"/>
              <a:t>Questions? </a:t>
            </a:r>
          </a:p>
        </p:txBody>
      </p:sp>
      <p:sp>
        <p:nvSpPr>
          <p:cNvPr id="4" name="Slide Number Placeholder 3"/>
          <p:cNvSpPr>
            <a:spLocks noGrp="1"/>
          </p:cNvSpPr>
          <p:nvPr>
            <p:ph type="sldNum" sz="quarter" idx="5"/>
          </p:nvPr>
        </p:nvSpPr>
        <p:spPr/>
        <p:txBody>
          <a:bodyPr/>
          <a:lstStyle/>
          <a:p>
            <a:fld id="{774564F1-BF5F-4169-B30B-4EDDAA1C5E49}" type="slidenum">
              <a:rPr lang="en-US" smtClean="0"/>
              <a:t>55</a:t>
            </a:fld>
            <a:endParaRPr lang="en-US"/>
          </a:p>
        </p:txBody>
      </p:sp>
    </p:spTree>
    <p:extLst>
      <p:ext uri="{BB962C8B-B14F-4D97-AF65-F5344CB8AC3E}">
        <p14:creationId xmlns:p14="http://schemas.microsoft.com/office/powerpoint/2010/main" val="42120280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so that’s the end of the counting rules </a:t>
            </a:r>
            <a:r>
              <a:rPr lang="en-US" dirty="0" err="1"/>
              <a:t>yay.let’s</a:t>
            </a:r>
            <a:r>
              <a:rPr lang="en-US" dirty="0"/>
              <a:t> review these ways that we’ve talked </a:t>
            </a:r>
            <a:r>
              <a:rPr lang="en-US" dirty="0" err="1"/>
              <a:t>abt</a:t>
            </a:r>
            <a:r>
              <a:rPr lang="en-US" dirty="0"/>
              <a:t>, practice, and talk </a:t>
            </a:r>
            <a:r>
              <a:rPr lang="en-US" dirty="0" err="1"/>
              <a:t>abt</a:t>
            </a:r>
            <a:r>
              <a:rPr lang="en-US" dirty="0"/>
              <a:t> how to figure out how to approach counting problems. </a:t>
            </a:r>
          </a:p>
        </p:txBody>
      </p:sp>
      <p:sp>
        <p:nvSpPr>
          <p:cNvPr id="4" name="Slide Number Placeholder 3"/>
          <p:cNvSpPr>
            <a:spLocks noGrp="1"/>
          </p:cNvSpPr>
          <p:nvPr>
            <p:ph type="sldNum" sz="quarter" idx="5"/>
          </p:nvPr>
        </p:nvSpPr>
        <p:spPr/>
        <p:txBody>
          <a:bodyPr/>
          <a:lstStyle/>
          <a:p>
            <a:fld id="{774564F1-BF5F-4169-B30B-4EDDAA1C5E49}" type="slidenum">
              <a:rPr lang="en-US" smtClean="0"/>
              <a:t>56</a:t>
            </a:fld>
            <a:endParaRPr lang="en-US"/>
          </a:p>
        </p:txBody>
      </p:sp>
    </p:spTree>
    <p:extLst>
      <p:ext uri="{BB962C8B-B14F-4D97-AF65-F5344CB8AC3E}">
        <p14:creationId xmlns:p14="http://schemas.microsoft.com/office/powerpoint/2010/main" val="35319786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talked about a bunch of rules, let’s review them. </a:t>
            </a:r>
          </a:p>
          <a:p>
            <a:r>
              <a:rPr lang="en-US" dirty="0"/>
              <a:t>Cases that don’t overlap with each other </a:t>
            </a:r>
          </a:p>
          <a:p>
            <a:r>
              <a:rPr lang="en-US" dirty="0"/>
              <a:t>When coming up with a  sequential process, think </a:t>
            </a:r>
            <a:r>
              <a:rPr lang="en-US" dirty="0" err="1"/>
              <a:t>abouthwat</a:t>
            </a:r>
            <a:r>
              <a:rPr lang="en-US" dirty="0"/>
              <a:t> </a:t>
            </a:r>
            <a:r>
              <a:rPr lang="en-US" dirty="0" err="1"/>
              <a:t>sequentaial</a:t>
            </a:r>
            <a:r>
              <a:rPr lang="en-US" dirty="0"/>
              <a:t> process would I use to construct these kind of outcomes.. </a:t>
            </a:r>
            <a:r>
              <a:rPr lang="en-US" dirty="0" err="1"/>
              <a:t>Ifur</a:t>
            </a:r>
            <a:r>
              <a:rPr lang="en-US" dirty="0"/>
              <a:t> able to think about of one, product rule</a:t>
            </a:r>
          </a:p>
          <a:p>
            <a:endParaRPr lang="en-US" dirty="0"/>
          </a:p>
          <a:p>
            <a:r>
              <a:rPr lang="en-US" dirty="0"/>
              <a:t>Selecting distinct objects from a group…. </a:t>
            </a:r>
          </a:p>
          <a:p>
            <a:r>
              <a:rPr lang="en-US" dirty="0"/>
              <a:t>So ABC CBA, etc. count as one … </a:t>
            </a:r>
          </a:p>
          <a:p>
            <a:endParaRPr lang="en-US" dirty="0"/>
          </a:p>
          <a:p>
            <a:r>
              <a:rPr lang="en-US" dirty="0"/>
              <a:t>|A u B|</a:t>
            </a:r>
          </a:p>
          <a:p>
            <a:endParaRPr lang="en-US" dirty="0"/>
          </a:p>
          <a:p>
            <a:r>
              <a:rPr lang="en-US" dirty="0"/>
              <a:t>Key word is indistinguishable… </a:t>
            </a:r>
          </a:p>
          <a:p>
            <a:endParaRPr lang="en-US" dirty="0"/>
          </a:p>
          <a:p>
            <a:endParaRPr lang="en-US" dirty="0"/>
          </a:p>
        </p:txBody>
      </p:sp>
      <p:sp>
        <p:nvSpPr>
          <p:cNvPr id="4" name="Slide Number Placeholder 3"/>
          <p:cNvSpPr>
            <a:spLocks noGrp="1"/>
          </p:cNvSpPr>
          <p:nvPr>
            <p:ph type="sldNum" sz="quarter" idx="5"/>
          </p:nvPr>
        </p:nvSpPr>
        <p:spPr/>
        <p:txBody>
          <a:bodyPr/>
          <a:lstStyle/>
          <a:p>
            <a:fld id="{774564F1-BF5F-4169-B30B-4EDDAA1C5E49}" type="slidenum">
              <a:rPr lang="en-US" smtClean="0"/>
              <a:t>57</a:t>
            </a:fld>
            <a:endParaRPr lang="en-US"/>
          </a:p>
        </p:txBody>
      </p:sp>
    </p:spTree>
    <p:extLst>
      <p:ext uri="{BB962C8B-B14F-4D97-AF65-F5344CB8AC3E}">
        <p14:creationId xmlns:p14="http://schemas.microsoft.com/office/powerpoint/2010/main" val="13005055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4564F1-BF5F-4169-B30B-4EDDAA1C5E49}" type="slidenum">
              <a:rPr lang="en-US" smtClean="0"/>
              <a:t>58</a:t>
            </a:fld>
            <a:endParaRPr lang="en-US"/>
          </a:p>
        </p:txBody>
      </p:sp>
    </p:spTree>
    <p:extLst>
      <p:ext uri="{BB962C8B-B14F-4D97-AF65-F5344CB8AC3E}">
        <p14:creationId xmlns:p14="http://schemas.microsoft.com/office/powerpoint/2010/main" val="143128543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4564F1-BF5F-4169-B30B-4EDDAA1C5E49}" type="slidenum">
              <a:rPr lang="en-US" smtClean="0"/>
              <a:t>59</a:t>
            </a:fld>
            <a:endParaRPr lang="en-US"/>
          </a:p>
        </p:txBody>
      </p:sp>
    </p:spTree>
    <p:extLst>
      <p:ext uri="{BB962C8B-B14F-4D97-AF65-F5344CB8AC3E}">
        <p14:creationId xmlns:p14="http://schemas.microsoft.com/office/powerpoint/2010/main" val="369057274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go through an example of putting all this together! Before we get into that let’s talk about cards.. How many of you have played with a deck of cards? Each card looks like this… </a:t>
            </a:r>
          </a:p>
        </p:txBody>
      </p:sp>
      <p:sp>
        <p:nvSpPr>
          <p:cNvPr id="4" name="Slide Number Placeholder 3"/>
          <p:cNvSpPr>
            <a:spLocks noGrp="1"/>
          </p:cNvSpPr>
          <p:nvPr>
            <p:ph type="sldNum" sz="quarter" idx="5"/>
          </p:nvPr>
        </p:nvSpPr>
        <p:spPr/>
        <p:txBody>
          <a:bodyPr/>
          <a:lstStyle/>
          <a:p>
            <a:fld id="{E61D6B1E-9F95-4D6C-9AE3-9FBC7E23D90C}" type="slidenum">
              <a:rPr lang="en-US" smtClean="0"/>
              <a:t>61</a:t>
            </a:fld>
            <a:endParaRPr lang="en-US"/>
          </a:p>
        </p:txBody>
      </p:sp>
    </p:spTree>
    <p:extLst>
      <p:ext uri="{BB962C8B-B14F-4D97-AF65-F5344CB8AC3E}">
        <p14:creationId xmlns:p14="http://schemas.microsoft.com/office/powerpoint/2010/main" val="1313305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problem might sound a bit similar to the some other problems, but we’re going to find out that we need a </a:t>
            </a:r>
            <a:r>
              <a:rPr lang="en-US" dirty="0" err="1"/>
              <a:t>cleve</a:t>
            </a:r>
            <a:r>
              <a:rPr lang="en-US" dirty="0"/>
              <a:t> application of counting techniques.. </a:t>
            </a:r>
            <a:r>
              <a:rPr lang="en-US" dirty="0" err="1"/>
              <a:t>Im</a:t>
            </a:r>
            <a:r>
              <a:rPr lang="en-US" dirty="0"/>
              <a:t> going to </a:t>
            </a:r>
            <a:r>
              <a:rPr lang="en-US" dirty="0" err="1"/>
              <a:t>alk</a:t>
            </a:r>
            <a:r>
              <a:rPr lang="en-US" dirty="0"/>
              <a:t> about an incorrect approach to this problem first. One idea might be maybe we can use a sequential process where we first pick the first donut, the second donut, and then so on…. The problem with this Is that this will account for the order of the donuts. These two outcomes  should be counted only once because it shas the same number of chocolate donuts, strawberry </a:t>
            </a:r>
            <a:r>
              <a:rPr lang="en-US" dirty="0" err="1"/>
              <a:t>dontus</a:t>
            </a:r>
            <a:r>
              <a:rPr lang="en-US" dirty="0"/>
              <a:t>, and so </a:t>
            </a:r>
            <a:r>
              <a:rPr lang="en-US" dirty="0" err="1"/>
              <a:t>on.but</a:t>
            </a:r>
            <a:r>
              <a:rPr lang="en-US" dirty="0"/>
              <a:t> with our sequential process it will be counted multiple times. </a:t>
            </a:r>
          </a:p>
          <a:p>
            <a:endParaRPr lang="en-US" dirty="0"/>
          </a:p>
          <a:p>
            <a:r>
              <a:rPr lang="en-US" dirty="0"/>
              <a:t>We could then think maybe we can divide out the overcounting similar to when we did in lecture on </a:t>
            </a:r>
            <a:r>
              <a:rPr lang="en-US" dirty="0" err="1"/>
              <a:t>firda</a:t>
            </a:r>
            <a:r>
              <a:rPr lang="en-US" dirty="0"/>
              <a:t>. Maybe we can do 5^12 / 12! So each ordering is counted once. This is also not correct </a:t>
            </a:r>
            <a:r>
              <a:rPr lang="en-US" dirty="0" err="1"/>
              <a:t>tho</a:t>
            </a:r>
            <a:r>
              <a:rPr lang="en-US" dirty="0"/>
              <a:t> because since donuts of the same type are indistinguishable not every outcome is counted exactly 12! Times. For example, if we get all 12 straw donuts, that will only be counted once with this </a:t>
            </a:r>
            <a:r>
              <a:rPr lang="en-US" dirty="0" err="1"/>
              <a:t>equential</a:t>
            </a:r>
            <a:r>
              <a:rPr lang="en-US" dirty="0"/>
              <a:t> process when we pick S in each </a:t>
            </a:r>
            <a:r>
              <a:rPr lang="en-US" dirty="0" err="1"/>
              <a:t>stpe</a:t>
            </a:r>
            <a:r>
              <a:rPr lang="en-US" dirty="0"/>
              <a:t>, but if we get 2 </a:t>
            </a:r>
            <a:r>
              <a:rPr lang="en-US" dirty="0" err="1"/>
              <a:t>choco</a:t>
            </a:r>
            <a:r>
              <a:rPr lang="en-US" dirty="0"/>
              <a:t> and 10 straw, this will be counted (12 choose 2) times bc we pick 2 of the 12 steps to pick </a:t>
            </a:r>
            <a:r>
              <a:rPr lang="en-US" dirty="0" err="1"/>
              <a:t>choco</a:t>
            </a:r>
            <a:r>
              <a:rPr lang="en-US" dirty="0"/>
              <a:t>. To solve it this approach, we will need to consider a lot of casework to try to account for the overcounting. </a:t>
            </a:r>
          </a:p>
        </p:txBody>
      </p:sp>
      <p:sp>
        <p:nvSpPr>
          <p:cNvPr id="4" name="Slide Number Placeholder 3"/>
          <p:cNvSpPr>
            <a:spLocks noGrp="1"/>
          </p:cNvSpPr>
          <p:nvPr>
            <p:ph type="sldNum" sz="quarter" idx="5"/>
          </p:nvPr>
        </p:nvSpPr>
        <p:spPr/>
        <p:txBody>
          <a:bodyPr/>
          <a:lstStyle/>
          <a:p>
            <a:fld id="{774564F1-BF5F-4169-B30B-4EDDAA1C5E49}" type="slidenum">
              <a:rPr lang="en-US" smtClean="0"/>
              <a:t>7</a:t>
            </a:fld>
            <a:endParaRPr lang="en-US"/>
          </a:p>
        </p:txBody>
      </p:sp>
    </p:spTree>
    <p:extLst>
      <p:ext uri="{BB962C8B-B14F-4D97-AF65-F5344CB8AC3E}">
        <p14:creationId xmlns:p14="http://schemas.microsoft.com/office/powerpoint/2010/main" val="33284659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go through an example of putting all this together! Before we get into that let’s talk about cards.. How many of you have played with a deck of cards? Each card looks like this… </a:t>
            </a:r>
          </a:p>
          <a:p>
            <a:endParaRPr lang="en-US" dirty="0"/>
          </a:p>
          <a:p>
            <a:r>
              <a:rPr lang="en-US" dirty="0"/>
              <a:t>We want to find the number… think about if you were making a flush yourself, what sequential process would u take? </a:t>
            </a:r>
          </a:p>
        </p:txBody>
      </p:sp>
      <p:sp>
        <p:nvSpPr>
          <p:cNvPr id="4" name="Slide Number Placeholder 3"/>
          <p:cNvSpPr>
            <a:spLocks noGrp="1"/>
          </p:cNvSpPr>
          <p:nvPr>
            <p:ph type="sldNum" sz="quarter" idx="5"/>
          </p:nvPr>
        </p:nvSpPr>
        <p:spPr/>
        <p:txBody>
          <a:bodyPr/>
          <a:lstStyle/>
          <a:p>
            <a:fld id="{E61D6B1E-9F95-4D6C-9AE3-9FBC7E23D90C}" type="slidenum">
              <a:rPr lang="en-US" smtClean="0"/>
              <a:t>62</a:t>
            </a:fld>
            <a:endParaRPr lang="en-US"/>
          </a:p>
        </p:txBody>
      </p:sp>
    </p:spTree>
    <p:extLst>
      <p:ext uri="{BB962C8B-B14F-4D97-AF65-F5344CB8AC3E}">
        <p14:creationId xmlns:p14="http://schemas.microsoft.com/office/powerpoint/2010/main" val="110803771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Product </a:t>
            </a:r>
            <a:r>
              <a:rPr lang="en-US" dirty="0" err="1"/>
              <a:t>ruel</a:t>
            </a:r>
            <a:r>
              <a:rPr lang="en-US" dirty="0"/>
              <a:t>… </a:t>
            </a:r>
          </a:p>
        </p:txBody>
      </p:sp>
      <p:sp>
        <p:nvSpPr>
          <p:cNvPr id="4" name="Slide Number Placeholder 3"/>
          <p:cNvSpPr>
            <a:spLocks noGrp="1"/>
          </p:cNvSpPr>
          <p:nvPr>
            <p:ph type="sldNum" sz="quarter" idx="5"/>
          </p:nvPr>
        </p:nvSpPr>
        <p:spPr/>
        <p:txBody>
          <a:bodyPr/>
          <a:lstStyle/>
          <a:p>
            <a:fld id="{E61D6B1E-9F95-4D6C-9AE3-9FBC7E23D90C}" type="slidenum">
              <a:rPr lang="en-US" smtClean="0"/>
              <a:t>63</a:t>
            </a:fld>
            <a:endParaRPr lang="en-US"/>
          </a:p>
        </p:txBody>
      </p:sp>
    </p:spTree>
    <p:extLst>
      <p:ext uri="{BB962C8B-B14F-4D97-AF65-F5344CB8AC3E}">
        <p14:creationId xmlns:p14="http://schemas.microsoft.com/office/powerpoint/2010/main" val="32122632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by pretending order matters and then dividing out the overcount… </a:t>
            </a:r>
          </a:p>
          <a:p>
            <a:endParaRPr lang="en-US" dirty="0"/>
          </a:p>
          <a:p>
            <a:r>
              <a:rPr lang="en-US" dirty="0"/>
              <a:t>For example, let’s say e picked the 4 of hearts in this first step, and then picked 5, 6, 7, 8 in the second step. This is the same as if we picked the 5 of hearts here , and picked 4, 7, 8, there.. Or If we picked 4h, and </a:t>
            </a:r>
          </a:p>
        </p:txBody>
      </p:sp>
      <p:sp>
        <p:nvSpPr>
          <p:cNvPr id="4" name="Slide Number Placeholder 3"/>
          <p:cNvSpPr>
            <a:spLocks noGrp="1"/>
          </p:cNvSpPr>
          <p:nvPr>
            <p:ph type="sldNum" sz="quarter" idx="5"/>
          </p:nvPr>
        </p:nvSpPr>
        <p:spPr/>
        <p:txBody>
          <a:bodyPr/>
          <a:lstStyle/>
          <a:p>
            <a:fld id="{E61D6B1E-9F95-4D6C-9AE3-9FBC7E23D90C}" type="slidenum">
              <a:rPr lang="en-US" smtClean="0"/>
              <a:t>64</a:t>
            </a:fld>
            <a:endParaRPr lang="en-US"/>
          </a:p>
        </p:txBody>
      </p:sp>
    </p:spTree>
    <p:extLst>
      <p:ext uri="{BB962C8B-B14F-4D97-AF65-F5344CB8AC3E}">
        <p14:creationId xmlns:p14="http://schemas.microsoft.com/office/powerpoint/2010/main" val="61217765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another problem! So now we’re interested in how many 5 card hands have at least 3 aces. For example A &lt;3 A spade, A … H4 .. Rem unordered </a:t>
            </a:r>
          </a:p>
          <a:p>
            <a:endParaRPr lang="en-US" dirty="0"/>
          </a:p>
          <a:p>
            <a:r>
              <a:rPr lang="en-US" dirty="0"/>
              <a:t>Here’s one approach. So we have a sequential process. We think that our hand has to have at least 4 aces so let’s just start by picking 3 aces. Ace is one of the values so it can be any of the 4 suits. We now pick 3 of those aces and get 4 choose 3 ways </a:t>
            </a:r>
          </a:p>
          <a:p>
            <a:r>
              <a:rPr lang="en-US" dirty="0"/>
              <a:t>next </a:t>
            </a:r>
          </a:p>
          <a:p>
            <a:endParaRPr lang="en-US" dirty="0"/>
          </a:p>
        </p:txBody>
      </p:sp>
      <p:sp>
        <p:nvSpPr>
          <p:cNvPr id="4" name="Slide Number Placeholder 3"/>
          <p:cNvSpPr>
            <a:spLocks noGrp="1"/>
          </p:cNvSpPr>
          <p:nvPr>
            <p:ph type="sldNum" sz="quarter" idx="5"/>
          </p:nvPr>
        </p:nvSpPr>
        <p:spPr/>
        <p:txBody>
          <a:bodyPr/>
          <a:lstStyle/>
          <a:p>
            <a:fld id="{E61D6B1E-9F95-4D6C-9AE3-9FBC7E23D90C}" type="slidenum">
              <a:rPr lang="en-US" smtClean="0"/>
              <a:t>65</a:t>
            </a:fld>
            <a:endParaRPr lang="en-US"/>
          </a:p>
        </p:txBody>
      </p:sp>
    </p:spTree>
    <p:extLst>
      <p:ext uri="{BB962C8B-B14F-4D97-AF65-F5344CB8AC3E}">
        <p14:creationId xmlns:p14="http://schemas.microsoft.com/office/powerpoint/2010/main" val="222092267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actually talk .. Let’s talk a bit </a:t>
            </a:r>
            <a:r>
              <a:rPr lang="en-US" dirty="0" err="1"/>
              <a:t>abou</a:t>
            </a:r>
            <a:r>
              <a:rPr lang="en-US" dirty="0"/>
              <a:t> </a:t>
            </a:r>
            <a:r>
              <a:rPr lang="en-US" dirty="0" err="1"/>
              <a:t>thow</a:t>
            </a:r>
            <a:r>
              <a:rPr lang="en-US" dirty="0"/>
              <a:t> do we even check if we’re counting something correctly? </a:t>
            </a:r>
          </a:p>
          <a:p>
            <a:r>
              <a:rPr lang="en-US" dirty="0"/>
              <a:t>The name doesn’t really matter here. This is a fact that you should know and use to check our counting approaches</a:t>
            </a:r>
          </a:p>
          <a:p>
            <a:endParaRPr lang="en-US" dirty="0"/>
          </a:p>
          <a:p>
            <a:r>
              <a:rPr lang="en-US" dirty="0"/>
              <a:t>What sleuths criterion says is that for an outcome we want to count, there should only be one way to construct that outcome with the sequential process</a:t>
            </a:r>
          </a:p>
          <a:p>
            <a:endParaRPr lang="en-US" dirty="0"/>
          </a:p>
          <a:p>
            <a:r>
              <a:rPr lang="en-US" dirty="0"/>
              <a:t>If there is an </a:t>
            </a:r>
          </a:p>
        </p:txBody>
      </p:sp>
      <p:sp>
        <p:nvSpPr>
          <p:cNvPr id="4" name="Slide Number Placeholder 3"/>
          <p:cNvSpPr>
            <a:spLocks noGrp="1"/>
          </p:cNvSpPr>
          <p:nvPr>
            <p:ph type="sldNum" sz="quarter" idx="5"/>
          </p:nvPr>
        </p:nvSpPr>
        <p:spPr/>
        <p:txBody>
          <a:bodyPr/>
          <a:lstStyle/>
          <a:p>
            <a:fld id="{E61D6B1E-9F95-4D6C-9AE3-9FBC7E23D90C}" type="slidenum">
              <a:rPr lang="en-US" smtClean="0"/>
              <a:t>66</a:t>
            </a:fld>
            <a:endParaRPr lang="en-US"/>
          </a:p>
        </p:txBody>
      </p:sp>
    </p:spTree>
    <p:extLst>
      <p:ext uri="{BB962C8B-B14F-4D97-AF65-F5344CB8AC3E}">
        <p14:creationId xmlns:p14="http://schemas.microsoft.com/office/powerpoint/2010/main" val="242223887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apply it to this problem. We want…to …. </a:t>
            </a:r>
            <a:r>
              <a:rPr lang="en-US" dirty="0" err="1"/>
              <a:t>Wewant</a:t>
            </a:r>
            <a:r>
              <a:rPr lang="en-US" dirty="0"/>
              <a:t> to count each possible … exactly one time, so there should be only one way to construct it with our sequential process. </a:t>
            </a:r>
          </a:p>
        </p:txBody>
      </p:sp>
      <p:sp>
        <p:nvSpPr>
          <p:cNvPr id="4" name="Slide Number Placeholder 3"/>
          <p:cNvSpPr>
            <a:spLocks noGrp="1"/>
          </p:cNvSpPr>
          <p:nvPr>
            <p:ph type="sldNum" sz="quarter" idx="5"/>
          </p:nvPr>
        </p:nvSpPr>
        <p:spPr/>
        <p:txBody>
          <a:bodyPr/>
          <a:lstStyle/>
          <a:p>
            <a:fld id="{E61D6B1E-9F95-4D6C-9AE3-9FBC7E23D90C}" type="slidenum">
              <a:rPr lang="en-US" smtClean="0"/>
              <a:t>67</a:t>
            </a:fld>
            <a:endParaRPr lang="en-US"/>
          </a:p>
        </p:txBody>
      </p:sp>
    </p:spTree>
    <p:extLst>
      <p:ext uri="{BB962C8B-B14F-4D97-AF65-F5344CB8AC3E}">
        <p14:creationId xmlns:p14="http://schemas.microsoft.com/office/powerpoint/2010/main" val="42847238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if we have this hand… we can construct it with this sequential process… if we look here, there isn’t a way to choose different things in each step that will give the same hand because we can only choose the aces here, </a:t>
            </a:r>
            <a:r>
              <a:rPr lang="en-US" dirty="0" err="1"/>
              <a:t>tnad</a:t>
            </a:r>
            <a:r>
              <a:rPr lang="en-US" dirty="0"/>
              <a:t> </a:t>
            </a:r>
            <a:r>
              <a:rPr lang="en-US" dirty="0" err="1"/>
              <a:t>ht</a:t>
            </a:r>
            <a:r>
              <a:rPr lang="en-US" dirty="0"/>
              <a:t> </a:t>
            </a:r>
            <a:r>
              <a:rPr lang="en-US" dirty="0" err="1"/>
              <a:t>qeun</a:t>
            </a:r>
            <a:r>
              <a:rPr lang="en-US" dirty="0"/>
              <a:t> and kn.. Let’s look at another hand, this time with 4 aces</a:t>
            </a:r>
          </a:p>
        </p:txBody>
      </p:sp>
      <p:sp>
        <p:nvSpPr>
          <p:cNvPr id="4" name="Slide Number Placeholder 3"/>
          <p:cNvSpPr>
            <a:spLocks noGrp="1"/>
          </p:cNvSpPr>
          <p:nvPr>
            <p:ph type="sldNum" sz="quarter" idx="5"/>
          </p:nvPr>
        </p:nvSpPr>
        <p:spPr/>
        <p:txBody>
          <a:bodyPr/>
          <a:lstStyle/>
          <a:p>
            <a:fld id="{E61D6B1E-9F95-4D6C-9AE3-9FBC7E23D90C}" type="slidenum">
              <a:rPr lang="en-US" smtClean="0"/>
              <a:t>68</a:t>
            </a:fld>
            <a:endParaRPr lang="en-US"/>
          </a:p>
        </p:txBody>
      </p:sp>
    </p:spTree>
    <p:extLst>
      <p:ext uri="{BB962C8B-B14F-4D97-AF65-F5344CB8AC3E}">
        <p14:creationId xmlns:p14="http://schemas.microsoft.com/office/powerpoint/2010/main" val="20142674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one way to construct this hand with a sequential process. Is there another way  to construct this same hand with this </a:t>
            </a:r>
            <a:r>
              <a:rPr lang="en-US" dirty="0" err="1"/>
              <a:t>sueqnetial</a:t>
            </a:r>
            <a:r>
              <a:rPr lang="en-US" dirty="0"/>
              <a:t> process. </a:t>
            </a:r>
          </a:p>
        </p:txBody>
      </p:sp>
      <p:sp>
        <p:nvSpPr>
          <p:cNvPr id="4" name="Slide Number Placeholder 3"/>
          <p:cNvSpPr>
            <a:spLocks noGrp="1"/>
          </p:cNvSpPr>
          <p:nvPr>
            <p:ph type="sldNum" sz="quarter" idx="5"/>
          </p:nvPr>
        </p:nvSpPr>
        <p:spPr/>
        <p:txBody>
          <a:bodyPr/>
          <a:lstStyle/>
          <a:p>
            <a:fld id="{E61D6B1E-9F95-4D6C-9AE3-9FBC7E23D90C}" type="slidenum">
              <a:rPr lang="en-US" smtClean="0"/>
              <a:t>69</a:t>
            </a:fld>
            <a:endParaRPr lang="en-US"/>
          </a:p>
        </p:txBody>
      </p:sp>
    </p:spTree>
    <p:extLst>
      <p:ext uri="{BB962C8B-B14F-4D97-AF65-F5344CB8AC3E}">
        <p14:creationId xmlns:p14="http://schemas.microsoft.com/office/powerpoint/2010/main" val="101723354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should be only counted once, but we see here that this can be counted multiple times with different outcomes of the </a:t>
            </a:r>
            <a:r>
              <a:rPr lang="en-US" dirty="0" err="1"/>
              <a:t>squenla</a:t>
            </a:r>
            <a:r>
              <a:rPr lang="en-US" dirty="0"/>
              <a:t> … </a:t>
            </a:r>
          </a:p>
        </p:txBody>
      </p:sp>
      <p:sp>
        <p:nvSpPr>
          <p:cNvPr id="4" name="Slide Number Placeholder 3"/>
          <p:cNvSpPr>
            <a:spLocks noGrp="1"/>
          </p:cNvSpPr>
          <p:nvPr>
            <p:ph type="sldNum" sz="quarter" idx="5"/>
          </p:nvPr>
        </p:nvSpPr>
        <p:spPr/>
        <p:txBody>
          <a:bodyPr/>
          <a:lstStyle/>
          <a:p>
            <a:fld id="{E61D6B1E-9F95-4D6C-9AE3-9FBC7E23D90C}" type="slidenum">
              <a:rPr lang="en-US" smtClean="0"/>
              <a:t>70</a:t>
            </a:fld>
            <a:endParaRPr lang="en-US"/>
          </a:p>
        </p:txBody>
      </p:sp>
    </p:spTree>
    <p:extLst>
      <p:ext uri="{BB962C8B-B14F-4D97-AF65-F5344CB8AC3E}">
        <p14:creationId xmlns:p14="http://schemas.microsoft.com/office/powerpoint/2010/main" val="46042540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way we could do this… is try to subtract out the overcounting… we’re going to subtract out the outcomes that we don’t want to count multiple times from our </a:t>
            </a:r>
            <a:r>
              <a:rPr lang="en-US" dirty="0" err="1"/>
              <a:t>oringal</a:t>
            </a:r>
            <a:r>
              <a:rPr lang="en-US" dirty="0"/>
              <a:t> </a:t>
            </a:r>
            <a:r>
              <a:rPr lang="en-US" dirty="0" err="1"/>
              <a:t>solutiosn</a:t>
            </a:r>
            <a:r>
              <a:rPr lang="en-US" dirty="0"/>
              <a:t>. </a:t>
            </a:r>
          </a:p>
          <a:p>
            <a:r>
              <a:rPr lang="en-US" dirty="0"/>
              <a:t>First what kind s of hands are </a:t>
            </a:r>
            <a:r>
              <a:rPr lang="en-US" dirty="0" err="1"/>
              <a:t>eing</a:t>
            </a:r>
            <a:r>
              <a:rPr lang="en-US" dirty="0"/>
              <a:t> over… 3 aces, only one way to construct… 4 aces… </a:t>
            </a:r>
          </a:p>
          <a:p>
            <a:r>
              <a:rPr lang="en-US" dirty="0"/>
              <a:t>How many times is it being counted… every distinct hand with 4 aces, it will be counted r </a:t>
            </a:r>
            <a:r>
              <a:rPr lang="en-US" dirty="0" err="1"/>
              <a:t>tiems</a:t>
            </a:r>
            <a:r>
              <a:rPr lang="en-US" dirty="0"/>
              <a:t> </a:t>
            </a:r>
            <a:r>
              <a:rPr lang="en-US" dirty="0" err="1"/>
              <a:t>beca</a:t>
            </a:r>
            <a:r>
              <a:rPr lang="en-US" dirty="0"/>
              <a:t>… </a:t>
            </a:r>
          </a:p>
          <a:p>
            <a:r>
              <a:rPr lang="en-US" dirty="0"/>
              <a:t>To figure out how many hands are overcounted… we first count how many possible distinct 5 cards </a:t>
            </a:r>
            <a:r>
              <a:rPr lang="en-US" dirty="0" err="1"/>
              <a:t>hadns</a:t>
            </a:r>
            <a:r>
              <a:rPr lang="en-US" dirty="0"/>
              <a:t> with 4 aces exist… there are…</a:t>
            </a:r>
          </a:p>
          <a:p>
            <a:r>
              <a:rPr lang="en-US" dirty="0"/>
              <a:t>Each of these hands with 4 aces are being counted 4 times… we want to count it only once, so each … is being OVER counted 3 times</a:t>
            </a:r>
          </a:p>
          <a:p>
            <a:r>
              <a:rPr lang="en-US" dirty="0"/>
              <a:t>Multiplying that there are .. * 3 … things being counted that we don’t want toc </a:t>
            </a:r>
            <a:r>
              <a:rPr lang="en-US" dirty="0" err="1"/>
              <a:t>coutn</a:t>
            </a:r>
            <a:r>
              <a:rPr lang="en-US" dirty="0"/>
              <a:t> so we subtract it. </a:t>
            </a:r>
          </a:p>
          <a:p>
            <a:r>
              <a:rPr lang="en-US" dirty="0"/>
              <a:t>Quickly mention that we divide out overcounting when every outcome is being overcounted, and it is all being overcounted the same number of times… e.g., SEATTLE – every anagram includes all letters, so </a:t>
            </a:r>
          </a:p>
          <a:p>
            <a:r>
              <a:rPr lang="en-US" dirty="0"/>
              <a:t>When we have 4 aces, we don’t know which aces  should go in the first or second </a:t>
            </a:r>
            <a:r>
              <a:rPr lang="en-US" dirty="0" err="1"/>
              <a:t>stpe</a:t>
            </a:r>
            <a:endParaRPr lang="en-US" dirty="0"/>
          </a:p>
        </p:txBody>
      </p:sp>
      <p:sp>
        <p:nvSpPr>
          <p:cNvPr id="4" name="Slide Number Placeholder 3"/>
          <p:cNvSpPr>
            <a:spLocks noGrp="1"/>
          </p:cNvSpPr>
          <p:nvPr>
            <p:ph type="sldNum" sz="quarter" idx="5"/>
          </p:nvPr>
        </p:nvSpPr>
        <p:spPr/>
        <p:txBody>
          <a:bodyPr/>
          <a:lstStyle/>
          <a:p>
            <a:fld id="{774564F1-BF5F-4169-B30B-4EDDAA1C5E49}" type="slidenum">
              <a:rPr lang="en-US" smtClean="0"/>
              <a:t>72</a:t>
            </a:fld>
            <a:endParaRPr lang="en-US"/>
          </a:p>
        </p:txBody>
      </p:sp>
    </p:spTree>
    <p:extLst>
      <p:ext uri="{BB962C8B-B14F-4D97-AF65-F5344CB8AC3E}">
        <p14:creationId xmlns:p14="http://schemas.microsoft.com/office/powerpoint/2010/main" val="122064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Rhis</a:t>
            </a:r>
            <a:r>
              <a:rPr lang="en-US" dirty="0"/>
              <a:t> is one of those problems where </a:t>
            </a:r>
            <a:r>
              <a:rPr lang="en-US" dirty="0" err="1"/>
              <a:t>im</a:t>
            </a:r>
            <a:r>
              <a:rPr lang="en-US" dirty="0"/>
              <a:t> going to show u a problem solving approach. When u see it </a:t>
            </a:r>
            <a:r>
              <a:rPr lang="en-US" dirty="0" err="1"/>
              <a:t>yo’ll</a:t>
            </a:r>
            <a:r>
              <a:rPr lang="en-US" dirty="0"/>
              <a:t> be like I have not idea how someone </a:t>
            </a:r>
            <a:r>
              <a:rPr lang="en-US" dirty="0" err="1"/>
              <a:t>caup</a:t>
            </a:r>
            <a:r>
              <a:rPr lang="en-US" dirty="0"/>
              <a:t> up with that. And I said the same thing when I learned about starts and bars bc I did not invent it. But once we learn </a:t>
            </a:r>
            <a:r>
              <a:rPr lang="en-US" dirty="0" err="1"/>
              <a:t>abt</a:t>
            </a:r>
            <a:r>
              <a:rPr lang="en-US" dirty="0"/>
              <a:t> it, it’s going to be something u can use in the future</a:t>
            </a:r>
          </a:p>
          <a:p>
            <a:endParaRPr lang="en-US" dirty="0"/>
          </a:p>
        </p:txBody>
      </p:sp>
      <p:sp>
        <p:nvSpPr>
          <p:cNvPr id="4" name="Slide Number Placeholder 3"/>
          <p:cNvSpPr>
            <a:spLocks noGrp="1"/>
          </p:cNvSpPr>
          <p:nvPr>
            <p:ph type="sldNum" sz="quarter" idx="5"/>
          </p:nvPr>
        </p:nvSpPr>
        <p:spPr/>
        <p:txBody>
          <a:bodyPr/>
          <a:lstStyle/>
          <a:p>
            <a:fld id="{774564F1-BF5F-4169-B30B-4EDDAA1C5E49}" type="slidenum">
              <a:rPr lang="en-US" smtClean="0"/>
              <a:t>8</a:t>
            </a:fld>
            <a:endParaRPr lang="en-US"/>
          </a:p>
        </p:txBody>
      </p:sp>
    </p:spTree>
    <p:extLst>
      <p:ext uri="{BB962C8B-B14F-4D97-AF65-F5344CB8AC3E}">
        <p14:creationId xmlns:p14="http://schemas.microsoft.com/office/powerpoint/2010/main" val="126277693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way we could do this… is try to subtract out the overcounting… we’re going to subtract out the outcomes that we don’t want to count multiple times from our </a:t>
            </a:r>
            <a:r>
              <a:rPr lang="en-US" dirty="0" err="1"/>
              <a:t>oringal</a:t>
            </a:r>
            <a:r>
              <a:rPr lang="en-US" dirty="0"/>
              <a:t> </a:t>
            </a:r>
            <a:r>
              <a:rPr lang="en-US" dirty="0" err="1"/>
              <a:t>solutiosn</a:t>
            </a:r>
            <a:r>
              <a:rPr lang="en-US" dirty="0"/>
              <a:t>. </a:t>
            </a:r>
          </a:p>
          <a:p>
            <a:r>
              <a:rPr lang="en-US" dirty="0"/>
              <a:t>First what kind s of hands are </a:t>
            </a:r>
            <a:r>
              <a:rPr lang="en-US" dirty="0" err="1"/>
              <a:t>eing</a:t>
            </a:r>
            <a:r>
              <a:rPr lang="en-US" dirty="0"/>
              <a:t> over… 3 aces, only one way to construct… 4 aces… </a:t>
            </a:r>
          </a:p>
          <a:p>
            <a:r>
              <a:rPr lang="en-US" dirty="0"/>
              <a:t>How many times is it being counted… every distinct hand with 4 aces, it will be counted r </a:t>
            </a:r>
            <a:r>
              <a:rPr lang="en-US" dirty="0" err="1"/>
              <a:t>tiems</a:t>
            </a:r>
            <a:r>
              <a:rPr lang="en-US" dirty="0"/>
              <a:t> </a:t>
            </a:r>
            <a:r>
              <a:rPr lang="en-US" dirty="0" err="1"/>
              <a:t>beca</a:t>
            </a:r>
            <a:r>
              <a:rPr lang="en-US" dirty="0"/>
              <a:t>… </a:t>
            </a:r>
          </a:p>
          <a:p>
            <a:r>
              <a:rPr lang="en-US" dirty="0"/>
              <a:t>To figure out how many hands are overcounted… we first count how many possible distinct 5 cards </a:t>
            </a:r>
            <a:r>
              <a:rPr lang="en-US" dirty="0" err="1"/>
              <a:t>hadns</a:t>
            </a:r>
            <a:r>
              <a:rPr lang="en-US" dirty="0"/>
              <a:t> with 4 aces exist… there are…</a:t>
            </a:r>
          </a:p>
          <a:p>
            <a:r>
              <a:rPr lang="en-US" dirty="0"/>
              <a:t>Each of these hands with 4 aces are being counted 4 times… we want to count it only once, so each … is being OVER counted 3 times</a:t>
            </a:r>
          </a:p>
          <a:p>
            <a:r>
              <a:rPr lang="en-US" dirty="0"/>
              <a:t>Multiplying that there are .. * 3 … things being counted that we don’t want toc </a:t>
            </a:r>
            <a:r>
              <a:rPr lang="en-US" dirty="0" err="1"/>
              <a:t>coutn</a:t>
            </a:r>
            <a:r>
              <a:rPr lang="en-US" dirty="0"/>
              <a:t> so we subtract it. </a:t>
            </a:r>
          </a:p>
          <a:p>
            <a:r>
              <a:rPr lang="en-US" dirty="0"/>
              <a:t>Quickly mention that we divide out overcounting when every outcome is being overcounted, and it is all being overcounted the same number of times… e.g., SEATTLE – every anagram includes all letters, so </a:t>
            </a:r>
          </a:p>
          <a:p>
            <a:r>
              <a:rPr lang="en-US" dirty="0"/>
              <a:t>When we have 4 aces, we don’t know which aces  should go in the first or second </a:t>
            </a:r>
            <a:r>
              <a:rPr lang="en-US" dirty="0" err="1"/>
              <a:t>stpe</a:t>
            </a:r>
            <a:endParaRPr lang="en-US" dirty="0"/>
          </a:p>
        </p:txBody>
      </p:sp>
      <p:sp>
        <p:nvSpPr>
          <p:cNvPr id="4" name="Slide Number Placeholder 3"/>
          <p:cNvSpPr>
            <a:spLocks noGrp="1"/>
          </p:cNvSpPr>
          <p:nvPr>
            <p:ph type="sldNum" sz="quarter" idx="5"/>
          </p:nvPr>
        </p:nvSpPr>
        <p:spPr/>
        <p:txBody>
          <a:bodyPr/>
          <a:lstStyle/>
          <a:p>
            <a:fld id="{774564F1-BF5F-4169-B30B-4EDDAA1C5E49}" type="slidenum">
              <a:rPr lang="en-US" smtClean="0"/>
              <a:t>73</a:t>
            </a:fld>
            <a:endParaRPr lang="en-US"/>
          </a:p>
        </p:txBody>
      </p:sp>
    </p:spTree>
    <p:extLst>
      <p:ext uri="{BB962C8B-B14F-4D97-AF65-F5344CB8AC3E}">
        <p14:creationId xmlns:p14="http://schemas.microsoft.com/office/powerpoint/2010/main" val="377811946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way we could do this… is try to subtract out the overcounting… we’re going to subtract out the outcomes that we don’t want to count multiple times from our </a:t>
            </a:r>
            <a:r>
              <a:rPr lang="en-US" dirty="0" err="1"/>
              <a:t>oringal</a:t>
            </a:r>
            <a:r>
              <a:rPr lang="en-US" dirty="0"/>
              <a:t> </a:t>
            </a:r>
            <a:r>
              <a:rPr lang="en-US" dirty="0" err="1"/>
              <a:t>solutiosn</a:t>
            </a:r>
            <a:r>
              <a:rPr lang="en-US" dirty="0"/>
              <a:t>. </a:t>
            </a:r>
          </a:p>
          <a:p>
            <a:r>
              <a:rPr lang="en-US" dirty="0"/>
              <a:t>First what kind s of hands are </a:t>
            </a:r>
            <a:r>
              <a:rPr lang="en-US" dirty="0" err="1"/>
              <a:t>eing</a:t>
            </a:r>
            <a:r>
              <a:rPr lang="en-US" dirty="0"/>
              <a:t> over… 3 aces, only one way to construct… 4 aces… </a:t>
            </a:r>
          </a:p>
          <a:p>
            <a:r>
              <a:rPr lang="en-US" dirty="0"/>
              <a:t>How many times is it being counted… every distinct hand with 4 aces, it will be counted r </a:t>
            </a:r>
            <a:r>
              <a:rPr lang="en-US" dirty="0" err="1"/>
              <a:t>tiems</a:t>
            </a:r>
            <a:r>
              <a:rPr lang="en-US" dirty="0"/>
              <a:t> </a:t>
            </a:r>
            <a:r>
              <a:rPr lang="en-US" dirty="0" err="1"/>
              <a:t>beca</a:t>
            </a:r>
            <a:r>
              <a:rPr lang="en-US" dirty="0"/>
              <a:t>… </a:t>
            </a:r>
          </a:p>
          <a:p>
            <a:r>
              <a:rPr lang="en-US" dirty="0"/>
              <a:t>To figure out how many hands are overcounted… we first count how many possible distinct 5 cards </a:t>
            </a:r>
            <a:r>
              <a:rPr lang="en-US" dirty="0" err="1"/>
              <a:t>hadns</a:t>
            </a:r>
            <a:r>
              <a:rPr lang="en-US" dirty="0"/>
              <a:t> with 4 aces exist… there are…</a:t>
            </a:r>
          </a:p>
          <a:p>
            <a:r>
              <a:rPr lang="en-US" dirty="0"/>
              <a:t>Each of these hands with 4 aces are being counted 4 times… we want to count it only once, so each … is being OVER counted 3 times</a:t>
            </a:r>
          </a:p>
          <a:p>
            <a:r>
              <a:rPr lang="en-US" dirty="0"/>
              <a:t>Multiplying that there are .. * 3 … things being counted that we don’t want toc </a:t>
            </a:r>
            <a:r>
              <a:rPr lang="en-US" dirty="0" err="1"/>
              <a:t>coutn</a:t>
            </a:r>
            <a:r>
              <a:rPr lang="en-US" dirty="0"/>
              <a:t> so we subtract it. </a:t>
            </a:r>
          </a:p>
          <a:p>
            <a:r>
              <a:rPr lang="en-US" dirty="0"/>
              <a:t>Quickly mention that we divide out overcounting when every outcome is being overcounted, and it is all being overcounted the same number of times… e.g., SEATTLE – every anagram includes all letters, so </a:t>
            </a:r>
          </a:p>
          <a:p>
            <a:r>
              <a:rPr lang="en-US" dirty="0"/>
              <a:t>When we have 4 aces, we don’t know which aces  should go in the first or second </a:t>
            </a:r>
            <a:r>
              <a:rPr lang="en-US" dirty="0" err="1"/>
              <a:t>stpe</a:t>
            </a:r>
            <a:endParaRPr lang="en-US" dirty="0"/>
          </a:p>
          <a:p>
            <a:endParaRPr lang="en-US" dirty="0"/>
          </a:p>
        </p:txBody>
      </p:sp>
      <p:sp>
        <p:nvSpPr>
          <p:cNvPr id="4" name="Slide Number Placeholder 3"/>
          <p:cNvSpPr>
            <a:spLocks noGrp="1"/>
          </p:cNvSpPr>
          <p:nvPr>
            <p:ph type="sldNum" sz="quarter" idx="5"/>
          </p:nvPr>
        </p:nvSpPr>
        <p:spPr/>
        <p:txBody>
          <a:bodyPr/>
          <a:lstStyle/>
          <a:p>
            <a:fld id="{774564F1-BF5F-4169-B30B-4EDDAA1C5E49}" type="slidenum">
              <a:rPr lang="en-US" smtClean="0"/>
              <a:t>74</a:t>
            </a:fld>
            <a:endParaRPr lang="en-US"/>
          </a:p>
        </p:txBody>
      </p:sp>
    </p:spTree>
    <p:extLst>
      <p:ext uri="{BB962C8B-B14F-4D97-AF65-F5344CB8AC3E}">
        <p14:creationId xmlns:p14="http://schemas.microsoft.com/office/powerpoint/2010/main" val="95775292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another way we can fix it. Since there was at least 3 aces, The options in our sets kind of overlapped because it was possible that an aces could be chosen in the first or second step. so there were hands that were </a:t>
            </a:r>
            <a:r>
              <a:rPr lang="en-US" dirty="0" err="1"/>
              <a:t>bueing</a:t>
            </a:r>
            <a:r>
              <a:rPr lang="en-US" dirty="0"/>
              <a:t> overcounted. </a:t>
            </a:r>
          </a:p>
          <a:p>
            <a:endParaRPr lang="en-US" dirty="0"/>
          </a:p>
          <a:p>
            <a:r>
              <a:rPr lang="en-US" dirty="0"/>
              <a:t>Another way to fix this is to split into cases. So some disjoint sets that we can then count separately….. </a:t>
            </a:r>
          </a:p>
        </p:txBody>
      </p:sp>
      <p:sp>
        <p:nvSpPr>
          <p:cNvPr id="4" name="Slide Number Placeholder 3"/>
          <p:cNvSpPr>
            <a:spLocks noGrp="1"/>
          </p:cNvSpPr>
          <p:nvPr>
            <p:ph type="sldNum" sz="quarter" idx="5"/>
          </p:nvPr>
        </p:nvSpPr>
        <p:spPr/>
        <p:txBody>
          <a:bodyPr/>
          <a:lstStyle/>
          <a:p>
            <a:fld id="{E61D6B1E-9F95-4D6C-9AE3-9FBC7E23D90C}" type="slidenum">
              <a:rPr lang="en-US" smtClean="0"/>
              <a:t>75</a:t>
            </a:fld>
            <a:endParaRPr lang="en-US"/>
          </a:p>
        </p:txBody>
      </p:sp>
    </p:spTree>
    <p:extLst>
      <p:ext uri="{BB962C8B-B14F-4D97-AF65-F5344CB8AC3E}">
        <p14:creationId xmlns:p14="http://schemas.microsoft.com/office/powerpoint/2010/main" val="359553654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a:t>
            </a:r>
            <a:r>
              <a:rPr lang="en-US" dirty="0" err="1"/>
              <a:t>let’ss</a:t>
            </a:r>
            <a:r>
              <a:rPr lang="en-US" dirty="0"/>
              <a:t> check, does this count correctly? </a:t>
            </a:r>
            <a:r>
              <a:rPr lang="en-US" dirty="0" err="1"/>
              <a:t>Applyihn</a:t>
            </a:r>
            <a:r>
              <a:rPr lang="en-US" dirty="0"/>
              <a:t> </a:t>
            </a:r>
            <a:r>
              <a:rPr lang="en-US" dirty="0" err="1"/>
              <a:t>ght</a:t>
            </a:r>
            <a:r>
              <a:rPr lang="en-US" dirty="0"/>
              <a:t> </a:t>
            </a:r>
            <a:r>
              <a:rPr lang="en-US" dirty="0" err="1"/>
              <a:t>eslueths</a:t>
            </a:r>
            <a:r>
              <a:rPr lang="en-US" dirty="0"/>
              <a:t>’ criterion w e talked </a:t>
            </a:r>
            <a:r>
              <a:rPr lang="en-US" dirty="0" err="1"/>
              <a:t>abt</a:t>
            </a:r>
            <a:r>
              <a:rPr lang="en-US" dirty="0"/>
              <a:t> earlier, for every possible</a:t>
            </a:r>
          </a:p>
        </p:txBody>
      </p:sp>
      <p:sp>
        <p:nvSpPr>
          <p:cNvPr id="4" name="Slide Number Placeholder 3"/>
          <p:cNvSpPr>
            <a:spLocks noGrp="1"/>
          </p:cNvSpPr>
          <p:nvPr>
            <p:ph type="sldNum" sz="quarter" idx="5"/>
          </p:nvPr>
        </p:nvSpPr>
        <p:spPr/>
        <p:txBody>
          <a:bodyPr/>
          <a:lstStyle/>
          <a:p>
            <a:fld id="{E61D6B1E-9F95-4D6C-9AE3-9FBC7E23D90C}" type="slidenum">
              <a:rPr lang="en-US" smtClean="0"/>
              <a:t>76</a:t>
            </a:fld>
            <a:endParaRPr lang="en-US"/>
          </a:p>
        </p:txBody>
      </p:sp>
    </p:spTree>
    <p:extLst>
      <p:ext uri="{BB962C8B-B14F-4D97-AF65-F5344CB8AC3E}">
        <p14:creationId xmlns:p14="http://schemas.microsoft.com/office/powerpoint/2010/main" val="214045992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options in our sets kind of overlapped, so there were hands that were </a:t>
            </a:r>
            <a:r>
              <a:rPr lang="en-US" dirty="0" err="1"/>
              <a:t>bueing</a:t>
            </a:r>
            <a:r>
              <a:rPr lang="en-US" dirty="0"/>
              <a:t> overcounted. If we think of a hand. </a:t>
            </a:r>
          </a:p>
        </p:txBody>
      </p:sp>
      <p:sp>
        <p:nvSpPr>
          <p:cNvPr id="4" name="Slide Number Placeholder 3"/>
          <p:cNvSpPr>
            <a:spLocks noGrp="1"/>
          </p:cNvSpPr>
          <p:nvPr>
            <p:ph type="sldNum" sz="quarter" idx="5"/>
          </p:nvPr>
        </p:nvSpPr>
        <p:spPr/>
        <p:txBody>
          <a:bodyPr/>
          <a:lstStyle/>
          <a:p>
            <a:fld id="{E61D6B1E-9F95-4D6C-9AE3-9FBC7E23D90C}" type="slidenum">
              <a:rPr lang="en-US" smtClean="0"/>
              <a:t>77</a:t>
            </a:fld>
            <a:endParaRPr lang="en-US"/>
          </a:p>
        </p:txBody>
      </p:sp>
    </p:spTree>
    <p:extLst>
      <p:ext uri="{BB962C8B-B14F-4D97-AF65-F5344CB8AC3E}">
        <p14:creationId xmlns:p14="http://schemas.microsoft.com/office/powerpoint/2010/main" val="7742540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problem practice with stars and bars… </a:t>
            </a:r>
          </a:p>
        </p:txBody>
      </p:sp>
      <p:sp>
        <p:nvSpPr>
          <p:cNvPr id="4" name="Slide Number Placeholder 3"/>
          <p:cNvSpPr>
            <a:spLocks noGrp="1"/>
          </p:cNvSpPr>
          <p:nvPr>
            <p:ph type="sldNum" sz="quarter" idx="5"/>
          </p:nvPr>
        </p:nvSpPr>
        <p:spPr/>
        <p:txBody>
          <a:bodyPr/>
          <a:lstStyle/>
          <a:p>
            <a:fld id="{774564F1-BF5F-4169-B30B-4EDDAA1C5E49}" type="slidenum">
              <a:rPr lang="en-US" smtClean="0"/>
              <a:t>78</a:t>
            </a:fld>
            <a:endParaRPr lang="en-US"/>
          </a:p>
        </p:txBody>
      </p:sp>
    </p:spTree>
    <p:extLst>
      <p:ext uri="{BB962C8B-B14F-4D97-AF65-F5344CB8AC3E}">
        <p14:creationId xmlns:p14="http://schemas.microsoft.com/office/powerpoint/2010/main" val="246395204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when we’re dealing with a smaller </a:t>
            </a:r>
            <a:r>
              <a:rPr lang="en-US" dirty="0" err="1"/>
              <a:t>situtaiton</a:t>
            </a:r>
            <a:r>
              <a:rPr lang="en-US" dirty="0"/>
              <a:t>, we can count more directly. </a:t>
            </a:r>
          </a:p>
        </p:txBody>
      </p:sp>
      <p:sp>
        <p:nvSpPr>
          <p:cNvPr id="4" name="Slide Number Placeholder 3"/>
          <p:cNvSpPr>
            <a:spLocks noGrp="1"/>
          </p:cNvSpPr>
          <p:nvPr>
            <p:ph type="sldNum" sz="quarter" idx="5"/>
          </p:nvPr>
        </p:nvSpPr>
        <p:spPr/>
        <p:txBody>
          <a:bodyPr/>
          <a:lstStyle/>
          <a:p>
            <a:fld id="{774564F1-BF5F-4169-B30B-4EDDAA1C5E49}" type="slidenum">
              <a:rPr lang="en-US" smtClean="0"/>
              <a:t>80</a:t>
            </a:fld>
            <a:endParaRPr lang="en-US"/>
          </a:p>
        </p:txBody>
      </p:sp>
    </p:spTree>
    <p:extLst>
      <p:ext uri="{BB962C8B-B14F-4D97-AF65-F5344CB8AC3E}">
        <p14:creationId xmlns:p14="http://schemas.microsoft.com/office/powerpoint/2010/main" val="196319360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when we’re dealing with a smaller </a:t>
            </a:r>
            <a:r>
              <a:rPr lang="en-US" dirty="0" err="1"/>
              <a:t>situtaiton</a:t>
            </a:r>
            <a:r>
              <a:rPr lang="en-US" dirty="0"/>
              <a:t>, we can count more directly. </a:t>
            </a:r>
          </a:p>
        </p:txBody>
      </p:sp>
      <p:sp>
        <p:nvSpPr>
          <p:cNvPr id="4" name="Slide Number Placeholder 3"/>
          <p:cNvSpPr>
            <a:spLocks noGrp="1"/>
          </p:cNvSpPr>
          <p:nvPr>
            <p:ph type="sldNum" sz="quarter" idx="5"/>
          </p:nvPr>
        </p:nvSpPr>
        <p:spPr/>
        <p:txBody>
          <a:bodyPr/>
          <a:lstStyle/>
          <a:p>
            <a:fld id="{774564F1-BF5F-4169-B30B-4EDDAA1C5E49}" type="slidenum">
              <a:rPr lang="en-US" smtClean="0"/>
              <a:t>81</a:t>
            </a:fld>
            <a:endParaRPr lang="en-US"/>
          </a:p>
        </p:txBody>
      </p:sp>
    </p:spTree>
    <p:extLst>
      <p:ext uri="{BB962C8B-B14F-4D97-AF65-F5344CB8AC3E}">
        <p14:creationId xmlns:p14="http://schemas.microsoft.com/office/powerpoint/2010/main" val="1527367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when we’re dealing with a smaller </a:t>
            </a:r>
            <a:r>
              <a:rPr lang="en-US" dirty="0" err="1"/>
              <a:t>situtaiton</a:t>
            </a:r>
            <a:r>
              <a:rPr lang="en-US" dirty="0"/>
              <a:t>, we can count more directly. </a:t>
            </a:r>
          </a:p>
        </p:txBody>
      </p:sp>
      <p:sp>
        <p:nvSpPr>
          <p:cNvPr id="4" name="Slide Number Placeholder 3"/>
          <p:cNvSpPr>
            <a:spLocks noGrp="1"/>
          </p:cNvSpPr>
          <p:nvPr>
            <p:ph type="sldNum" sz="quarter" idx="5"/>
          </p:nvPr>
        </p:nvSpPr>
        <p:spPr/>
        <p:txBody>
          <a:bodyPr/>
          <a:lstStyle/>
          <a:p>
            <a:fld id="{774564F1-BF5F-4169-B30B-4EDDAA1C5E49}" type="slidenum">
              <a:rPr lang="en-US" smtClean="0"/>
              <a:t>82</a:t>
            </a:fld>
            <a:endParaRPr lang="en-US"/>
          </a:p>
        </p:txBody>
      </p:sp>
    </p:spTree>
    <p:extLst>
      <p:ext uri="{BB962C8B-B14F-4D97-AF65-F5344CB8AC3E}">
        <p14:creationId xmlns:p14="http://schemas.microsoft.com/office/powerpoint/2010/main" val="2430699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We’re going to represent the donuts by having these 12 donuts here like this.. We’re using bars or sticks to separate the different flavors. Maybe </a:t>
            </a:r>
            <a:r>
              <a:rPr lang="en-US" dirty="0" err="1"/>
              <a:t>im</a:t>
            </a:r>
            <a:r>
              <a:rPr lang="en-US" dirty="0"/>
              <a:t> concerned the icing with stick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We’re going to say that the number of donuts to the left of the first stick is going to belong to the first type, chocolate. The donuts between the second and third donuts are strawberry donuts, etc. to the right of the last is lemon.</a:t>
            </a:r>
          </a:p>
          <a:p>
            <a:endParaRPr lang="en-US" dirty="0"/>
          </a:p>
          <a:p>
            <a:r>
              <a:rPr lang="en-US" dirty="0"/>
              <a:t>Remember that all we care about is how many donuts of each type we’re selecting in our box. So when</a:t>
            </a:r>
          </a:p>
        </p:txBody>
      </p:sp>
      <p:sp>
        <p:nvSpPr>
          <p:cNvPr id="4" name="Slide Number Placeholder 3"/>
          <p:cNvSpPr>
            <a:spLocks noGrp="1"/>
          </p:cNvSpPr>
          <p:nvPr>
            <p:ph type="sldNum" sz="quarter" idx="5"/>
          </p:nvPr>
        </p:nvSpPr>
        <p:spPr/>
        <p:txBody>
          <a:bodyPr/>
          <a:lstStyle/>
          <a:p>
            <a:fld id="{774564F1-BF5F-4169-B30B-4EDDAA1C5E49}" type="slidenum">
              <a:rPr lang="en-US" smtClean="0"/>
              <a:t>9</a:t>
            </a:fld>
            <a:endParaRPr lang="en-US"/>
          </a:p>
        </p:txBody>
      </p:sp>
    </p:spTree>
    <p:extLst>
      <p:ext uri="{BB962C8B-B14F-4D97-AF65-F5344CB8AC3E}">
        <p14:creationId xmlns:p14="http://schemas.microsoft.com/office/powerpoint/2010/main" val="3822365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we only need 4 dividers to divide this into 5 groups. We don’t need ones to the end because </a:t>
            </a:r>
            <a:r>
              <a:rPr lang="en-US" dirty="0" err="1"/>
              <a:t>w’ll</a:t>
            </a:r>
            <a:r>
              <a:rPr lang="en-US" dirty="0"/>
              <a:t> just say the one’s to the left of this </a:t>
            </a:r>
            <a:r>
              <a:rPr lang="en-US" dirty="0" err="1"/>
              <a:t>fstick</a:t>
            </a:r>
            <a:r>
              <a:rPr lang="en-US" dirty="0"/>
              <a:t> or right of this stick are the last group.</a:t>
            </a:r>
          </a:p>
        </p:txBody>
      </p:sp>
      <p:sp>
        <p:nvSpPr>
          <p:cNvPr id="4" name="Slide Number Placeholder 3"/>
          <p:cNvSpPr>
            <a:spLocks noGrp="1"/>
          </p:cNvSpPr>
          <p:nvPr>
            <p:ph type="sldNum" sz="quarter" idx="5"/>
          </p:nvPr>
        </p:nvSpPr>
        <p:spPr/>
        <p:txBody>
          <a:bodyPr/>
          <a:lstStyle/>
          <a:p>
            <a:fld id="{774564F1-BF5F-4169-B30B-4EDDAA1C5E49}" type="slidenum">
              <a:rPr lang="en-US" smtClean="0"/>
              <a:t>10</a:t>
            </a:fld>
            <a:endParaRPr lang="en-US"/>
          </a:p>
        </p:txBody>
      </p:sp>
    </p:spTree>
    <p:extLst>
      <p:ext uri="{BB962C8B-B14F-4D97-AF65-F5344CB8AC3E}">
        <p14:creationId xmlns:p14="http://schemas.microsoft.com/office/powerpoint/2010/main" val="931042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E7AAA667-AA35-41D2-8C6D-1DAF9A676C18}" type="datetimeFigureOut">
              <a:rPr lang="en-US" smtClean="0"/>
              <a:t>6/24/2024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B95BA4-0559-44BF-AE0F-DF5631B6342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3533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E7AAA667-AA35-41D2-8C6D-1DAF9A676C18}" type="datetimeFigureOut">
              <a:rPr lang="en-US" smtClean="0"/>
              <a:t>6/24/2024</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BEB95BA4-0559-44BF-AE0F-DF5631B6342B}"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1448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E7AAA667-AA35-41D2-8C6D-1DAF9A676C18}" type="datetimeFigureOut">
              <a:rPr lang="en-US" smtClean="0"/>
              <a:t>6/24/2024</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BEB95BA4-0559-44BF-AE0F-DF5631B6342B}"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32096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3557474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7AAA667-AA35-41D2-8C6D-1DAF9A676C18}" type="datetimeFigureOut">
              <a:rPr lang="en-US" smtClean="0"/>
              <a:t>6/24/2024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B95BA4-0559-44BF-AE0F-DF5631B6342B}" type="slidenum">
              <a:rPr lang="en-US" smtClean="0"/>
              <a:t>‹#›</a:t>
            </a:fld>
            <a:endParaRPr lang="en-US"/>
          </a:p>
        </p:txBody>
      </p:sp>
    </p:spTree>
    <p:extLst>
      <p:ext uri="{BB962C8B-B14F-4D97-AF65-F5344CB8AC3E}">
        <p14:creationId xmlns:p14="http://schemas.microsoft.com/office/powerpoint/2010/main" val="1297884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E7AAA667-AA35-41D2-8C6D-1DAF9A676C18}" type="datetimeFigureOut">
              <a:rPr lang="en-US" smtClean="0"/>
              <a:t>6/24/2024</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BEB95BA4-0559-44BF-AE0F-DF5631B6342B}"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324896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E7AAA667-AA35-41D2-8C6D-1DAF9A676C18}" type="datetimeFigureOut">
              <a:rPr lang="en-US" smtClean="0"/>
              <a:t>6/24/2024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B95BA4-0559-44BF-AE0F-DF5631B6342B}"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51907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7AAA667-AA35-41D2-8C6D-1DAF9A676C18}" type="datetimeFigureOut">
              <a:rPr lang="en-US" smtClean="0"/>
              <a:t>6/24/2024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B95BA4-0559-44BF-AE0F-DF5631B6342B}" type="slidenum">
              <a:rPr lang="en-US" smtClean="0"/>
              <a:t>‹#›</a:t>
            </a:fld>
            <a:endParaRPr lang="en-US"/>
          </a:p>
        </p:txBody>
      </p:sp>
    </p:spTree>
    <p:extLst>
      <p:ext uri="{BB962C8B-B14F-4D97-AF65-F5344CB8AC3E}">
        <p14:creationId xmlns:p14="http://schemas.microsoft.com/office/powerpoint/2010/main" val="3403147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7AAA667-AA35-41D2-8C6D-1DAF9A676C18}" type="datetimeFigureOut">
              <a:rPr lang="en-US" smtClean="0"/>
              <a:t>6/24/2024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B95BA4-0559-44BF-AE0F-DF5631B6342B}"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738569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7AAA667-AA35-41D2-8C6D-1DAF9A676C18}" type="datetimeFigureOut">
              <a:rPr lang="en-US" smtClean="0"/>
              <a:t>6/24/2024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B95BA4-0559-44BF-AE0F-DF5631B6342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16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AA667-AA35-41D2-8C6D-1DAF9A676C18}" type="datetimeFigureOut">
              <a:rPr lang="en-US" smtClean="0"/>
              <a:t>6/24/2024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B95BA4-0559-44BF-AE0F-DF5631B6342B}" type="slidenum">
              <a:rPr lang="en-US" smtClean="0"/>
              <a:t>‹#›</a:t>
            </a:fld>
            <a:endParaRPr lang="en-US"/>
          </a:p>
        </p:txBody>
      </p:sp>
    </p:spTree>
    <p:extLst>
      <p:ext uri="{BB962C8B-B14F-4D97-AF65-F5344CB8AC3E}">
        <p14:creationId xmlns:p14="http://schemas.microsoft.com/office/powerpoint/2010/main" val="1583883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7AAA667-AA35-41D2-8C6D-1DAF9A676C18}" type="datetimeFigureOut">
              <a:rPr lang="en-US" smtClean="0"/>
              <a:t>6/24/2024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B95BA4-0559-44BF-AE0F-DF5631B6342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5345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E7AAA667-AA35-41D2-8C6D-1DAF9A676C18}" type="datetimeFigureOut">
              <a:rPr lang="en-US" smtClean="0"/>
              <a:t>6/24/2024</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BEB95BA4-0559-44BF-AE0F-DF5631B6342B}"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8210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00.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0.png"/><Relationship Id="rId4" Type="http://schemas.openxmlformats.org/officeDocument/2006/relationships/image" Target="../media/image90.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40.png"/></Relationships>
</file>

<file path=ppt/slides/_rels/slide34.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80.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21.svg"/><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21.svg"/><Relationship Id="rId4" Type="http://schemas.openxmlformats.org/officeDocument/2006/relationships/image" Target="../media/image20.png"/></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21.svg"/><Relationship Id="rId4" Type="http://schemas.openxmlformats.org/officeDocument/2006/relationships/image" Target="../media/image20.png"/></Relationships>
</file>

<file path=ppt/slides/_rels/slide46.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70.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480.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80.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510.png"/></Relationships>
</file>

<file path=ppt/slides/_rels/slide7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7FC7B13-F901-5BC4-10CE-C5C12EE57882}"/>
              </a:ext>
            </a:extLst>
          </p:cNvPr>
          <p:cNvSpPr txBox="1">
            <a:spLocks/>
          </p:cNvSpPr>
          <p:nvPr/>
        </p:nvSpPr>
        <p:spPr>
          <a:xfrm>
            <a:off x="1100528" y="2059636"/>
            <a:ext cx="9990944" cy="1463040"/>
          </a:xfrm>
          <a:prstGeom prst="rect">
            <a:avLst/>
          </a:prstGeom>
        </p:spPr>
        <p:txBody>
          <a:bodyPr vert="horz" lIns="91440" tIns="45720" rIns="91440" bIns="45720" rtlCol="0" anchor="ctr">
            <a:normAutofit/>
          </a:bodyPr>
          <a:lstStyle>
            <a:lvl1pPr algn="r" defTabSz="914400" rtl="0" eaLnBrk="1" latinLnBrk="0" hangingPunct="1">
              <a:lnSpc>
                <a:spcPct val="80000"/>
              </a:lnSpc>
              <a:spcBef>
                <a:spcPct val="0"/>
              </a:spcBef>
              <a:buNone/>
              <a:defRPr sz="5000" kern="1200" cap="none" spc="200" baseline="0">
                <a:solidFill>
                  <a:schemeClr val="tx1">
                    <a:lumMod val="95000"/>
                    <a:lumOff val="5000"/>
                  </a:schemeClr>
                </a:solidFill>
                <a:latin typeface="Segoe UI" panose="020B0502040204020203" pitchFamily="34" charset="0"/>
                <a:ea typeface="+mj-ea"/>
                <a:cs typeface="Segoe UI" panose="020B0502040204020203" pitchFamily="34" charset="0"/>
              </a:defRPr>
            </a:lvl1pPr>
          </a:lstStyle>
          <a:p>
            <a:pPr algn="ctr"/>
            <a:r>
              <a:rPr lang="en-US" b="1" dirty="0"/>
              <a:t>Even </a:t>
            </a:r>
            <a:r>
              <a:rPr lang="en-US" b="1" i="1" dirty="0"/>
              <a:t>More </a:t>
            </a:r>
            <a:r>
              <a:rPr lang="en-US" b="1" dirty="0"/>
              <a:t>Counting</a:t>
            </a:r>
          </a:p>
        </p:txBody>
      </p:sp>
      <p:sp>
        <p:nvSpPr>
          <p:cNvPr id="9" name="Subtitle 2">
            <a:extLst>
              <a:ext uri="{FF2B5EF4-FFF2-40B4-BE49-F238E27FC236}">
                <a16:creationId xmlns:a16="http://schemas.microsoft.com/office/drawing/2014/main" id="{74233E01-B852-C1CA-DFC3-AE3C1DC17F8F}"/>
              </a:ext>
            </a:extLst>
          </p:cNvPr>
          <p:cNvSpPr txBox="1">
            <a:spLocks/>
          </p:cNvSpPr>
          <p:nvPr/>
        </p:nvSpPr>
        <p:spPr>
          <a:xfrm>
            <a:off x="2273508" y="3046848"/>
            <a:ext cx="7615003" cy="1463040"/>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200"/>
              </a:spcAft>
              <a:buClr>
                <a:schemeClr val="accent1"/>
              </a:buClr>
              <a:buSzPct val="100000"/>
              <a:buFont typeface="Tw Cen MT" panose="020B0602020104020603" pitchFamily="34" charset="0"/>
              <a:buNone/>
              <a:defRPr sz="1800" kern="1200">
                <a:solidFill>
                  <a:schemeClr val="tx1">
                    <a:lumMod val="95000"/>
                    <a:lumOff val="5000"/>
                  </a:schemeClr>
                </a:solidFill>
                <a:latin typeface="Segoe UI Semilight" panose="020B0402040204020203" pitchFamily="34" charset="0"/>
                <a:ea typeface="+mn-ea"/>
                <a:cs typeface="Segoe UI Semilight" panose="020B0402040204020203" pitchFamily="34" charset="0"/>
              </a:defRPr>
            </a:lvl1pPr>
            <a:lvl2pPr marL="457200" indent="0" algn="ctr"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1800" kern="1200">
                <a:solidFill>
                  <a:schemeClr val="tx1"/>
                </a:solidFill>
                <a:latin typeface="Segoe UI Semilight" panose="020B0402040204020203" pitchFamily="34" charset="0"/>
                <a:ea typeface="+mn-ea"/>
                <a:cs typeface="Segoe UI Semilight" panose="020B0402040204020203" pitchFamily="34" charset="0"/>
              </a:defRPr>
            </a:lvl2pPr>
            <a:lvl3pPr marL="914400" indent="0" algn="ctr"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1800" kern="1200">
                <a:solidFill>
                  <a:schemeClr val="tx1"/>
                </a:solidFill>
                <a:latin typeface="Segoe UI Semilight" panose="020B0402040204020203" pitchFamily="34" charset="0"/>
                <a:ea typeface="+mn-ea"/>
                <a:cs typeface="Segoe UI Semilight" panose="020B0402040204020203" pitchFamily="34" charset="0"/>
              </a:defRPr>
            </a:lvl3pPr>
            <a:lvl4pPr marL="1371600" indent="0" algn="ctr"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1800" kern="1200">
                <a:solidFill>
                  <a:schemeClr val="tx1"/>
                </a:solidFill>
                <a:latin typeface="Segoe UI Semilight" panose="020B0402040204020203" pitchFamily="34" charset="0"/>
                <a:ea typeface="+mn-ea"/>
                <a:cs typeface="Segoe UI Semilight" panose="020B0402040204020203" pitchFamily="34" charset="0"/>
              </a:defRPr>
            </a:lvl4pPr>
            <a:lvl5pPr marL="1828800" indent="0" algn="ctr"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1800" kern="1200">
                <a:solidFill>
                  <a:schemeClr val="tx1"/>
                </a:solidFill>
                <a:latin typeface="Segoe UI Semilight" panose="020B0402040204020203" pitchFamily="34" charset="0"/>
                <a:ea typeface="+mn-ea"/>
                <a:cs typeface="Segoe UI Semilight" panose="020B0402040204020203" pitchFamily="34" charset="0"/>
              </a:defRPr>
            </a:lvl5pPr>
            <a:lvl6pPr marL="22860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9pPr>
          </a:lstStyle>
          <a:p>
            <a:pPr algn="ctr"/>
            <a:r>
              <a:rPr lang="en-US" sz="4000" dirty="0"/>
              <a:t>CSE 312 23Su</a:t>
            </a:r>
          </a:p>
          <a:p>
            <a:pPr algn="ctr"/>
            <a:r>
              <a:rPr lang="en-US" sz="3500" dirty="0"/>
              <a:t>Lecture 3</a:t>
            </a:r>
          </a:p>
        </p:txBody>
      </p:sp>
      <p:sp>
        <p:nvSpPr>
          <p:cNvPr id="10" name="Rectangle 9">
            <a:extLst>
              <a:ext uri="{FF2B5EF4-FFF2-40B4-BE49-F238E27FC236}">
                <a16:creationId xmlns:a16="http://schemas.microsoft.com/office/drawing/2014/main" id="{B06EDA1C-5D95-A085-81FA-8384E24FF35B}"/>
              </a:ext>
            </a:extLst>
          </p:cNvPr>
          <p:cNvSpPr/>
          <p:nvPr/>
        </p:nvSpPr>
        <p:spPr>
          <a:xfrm>
            <a:off x="8019738" y="5006715"/>
            <a:ext cx="869429" cy="1259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7DFFCF5-7332-CA7B-FDF0-551D6EC8C46D}"/>
              </a:ext>
            </a:extLst>
          </p:cNvPr>
          <p:cNvSpPr txBox="1"/>
          <p:nvPr/>
        </p:nvSpPr>
        <p:spPr>
          <a:xfrm>
            <a:off x="0" y="330501"/>
            <a:ext cx="12192000" cy="658040"/>
          </a:xfrm>
          <a:prstGeom prst="rect">
            <a:avLst/>
          </a:prstGeom>
          <a:solidFill>
            <a:srgbClr val="EDF8FD"/>
          </a:solidFill>
        </p:spPr>
        <p:txBody>
          <a:bodyPr wrap="square" anchor="ctr">
            <a:noAutofit/>
          </a:bodyPr>
          <a:lstStyle/>
          <a:p>
            <a:pPr algn="ctr"/>
            <a:r>
              <a:rPr lang="en-US" sz="2800" b="1" dirty="0">
                <a:latin typeface="Segoe UI" panose="020B0502040204020203" pitchFamily="34" charset="0"/>
                <a:cs typeface="Segoe UI" panose="020B0502040204020203" pitchFamily="34" charset="0"/>
              </a:rPr>
              <a:t>etherpad.wikimedia.org/p/312 </a:t>
            </a:r>
            <a:r>
              <a:rPr lang="en-US" sz="2800" dirty="0">
                <a:latin typeface="Segoe UI" panose="020B0502040204020203" pitchFamily="34" charset="0"/>
                <a:cs typeface="Segoe UI" panose="020B0502040204020203" pitchFamily="34" charset="0"/>
              </a:rPr>
              <a:t>for (anonymous) questions/comments! </a:t>
            </a:r>
            <a:endParaRPr lang="en-US" sz="2800" b="1" dirty="0">
              <a:latin typeface="Segoe UI" panose="020B050204020402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572715D2-6BEE-3E14-E038-5054A4907986}"/>
              </a:ext>
            </a:extLst>
          </p:cNvPr>
          <p:cNvSpPr txBox="1"/>
          <p:nvPr/>
        </p:nvSpPr>
        <p:spPr>
          <a:xfrm>
            <a:off x="2977979" y="3117012"/>
            <a:ext cx="6227804" cy="369332"/>
          </a:xfrm>
          <a:prstGeom prst="rect">
            <a:avLst/>
          </a:prstGeom>
          <a:noFill/>
        </p:spPr>
        <p:txBody>
          <a:bodyPr wrap="square">
            <a:spAutoFit/>
          </a:bodyPr>
          <a:lstStyle/>
          <a:p>
            <a:endParaRPr lang="en-US" dirty="0"/>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1610A497-65A1-2F37-D2E4-CD20D3D5CCCE}"/>
                  </a:ext>
                </a:extLst>
              </p:cNvPr>
              <p:cNvSpPr/>
              <p:nvPr/>
            </p:nvSpPr>
            <p:spPr>
              <a:xfrm>
                <a:off x="-1" y="5232225"/>
                <a:ext cx="12192001" cy="1683650"/>
              </a:xfrm>
              <a:prstGeom prst="rect">
                <a:avLst/>
              </a:prstGeom>
              <a:solidFill>
                <a:srgbClr val="ECF4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dirty="0">
                    <a:solidFill>
                      <a:schemeClr val="tx1"/>
                    </a:solidFill>
                    <a:latin typeface="Segoe UI" panose="020B0502040204020203" pitchFamily="34" charset="0"/>
                    <a:cs typeface="Segoe UI" panose="020B0502040204020203" pitchFamily="34" charset="0"/>
                  </a:rPr>
                  <a:t>The number of possible unique chess games is estimated to be around </a:t>
                </a:r>
                <a14:m>
                  <m:oMath xmlns:m="http://schemas.openxmlformats.org/officeDocument/2006/math">
                    <m:sSup>
                      <m:sSupPr>
                        <m:ctrlPr>
                          <a:rPr lang="en-US" sz="2000" b="0" i="1" dirty="0" smtClean="0">
                            <a:solidFill>
                              <a:schemeClr val="tx1"/>
                            </a:solidFill>
                            <a:latin typeface="Cambria Math" panose="02040503050406030204" pitchFamily="18" charset="0"/>
                            <a:cs typeface="Segoe UI" panose="020B0502040204020203" pitchFamily="34" charset="0"/>
                          </a:rPr>
                        </m:ctrlPr>
                      </m:sSupPr>
                      <m:e>
                        <m:r>
                          <a:rPr lang="en-US" sz="2000" b="0" i="1" dirty="0" smtClean="0">
                            <a:solidFill>
                              <a:schemeClr val="tx1"/>
                            </a:solidFill>
                            <a:latin typeface="Cambria Math" panose="02040503050406030204" pitchFamily="18" charset="0"/>
                            <a:cs typeface="Segoe UI" panose="020B0502040204020203" pitchFamily="34" charset="0"/>
                          </a:rPr>
                          <m:t>10</m:t>
                        </m:r>
                      </m:e>
                      <m:sup>
                        <m:r>
                          <a:rPr lang="en-US" sz="2000" b="0" i="1" dirty="0" smtClean="0">
                            <a:solidFill>
                              <a:schemeClr val="tx1"/>
                            </a:solidFill>
                            <a:latin typeface="Cambria Math" panose="02040503050406030204" pitchFamily="18" charset="0"/>
                            <a:cs typeface="Segoe UI" panose="020B0502040204020203" pitchFamily="34" charset="0"/>
                          </a:rPr>
                          <m:t>120</m:t>
                        </m:r>
                      </m:sup>
                    </m:sSup>
                  </m:oMath>
                </a14:m>
                <a:r>
                  <a:rPr lang="en-US" sz="2000" dirty="0">
                    <a:solidFill>
                      <a:schemeClr val="tx1"/>
                    </a:solidFill>
                    <a:latin typeface="Segoe UI" panose="020B0502040204020203" pitchFamily="34" charset="0"/>
                    <a:cs typeface="Segoe UI" panose="020B0502040204020203" pitchFamily="34" charset="0"/>
                  </a:rPr>
                  <a:t>, which is more than the number of atoms in the universe! To get an idea of how this number gets so big – the white pieces have 20 options for the first move, and the black pieces has 20 options for the second move. After only this first play, there are </a:t>
                </a:r>
                <a14:m>
                  <m:oMath xmlns:m="http://schemas.openxmlformats.org/officeDocument/2006/math">
                    <m:r>
                      <a:rPr lang="en-US" sz="2000" b="0" i="1" smtClean="0">
                        <a:solidFill>
                          <a:schemeClr val="tx1"/>
                        </a:solidFill>
                        <a:latin typeface="Cambria Math" panose="02040503050406030204" pitchFamily="18" charset="0"/>
                        <a:cs typeface="Segoe UI" panose="020B0502040204020203" pitchFamily="34" charset="0"/>
                      </a:rPr>
                      <m:t>20</m:t>
                    </m:r>
                    <m:r>
                      <a:rPr lang="en-US" sz="2000" b="0" i="1" smtClean="0">
                        <a:solidFill>
                          <a:schemeClr val="tx1"/>
                        </a:solidFill>
                        <a:latin typeface="Cambria Math" panose="02040503050406030204" pitchFamily="18" charset="0"/>
                        <a:cs typeface="Segoe UI" panose="020B0502040204020203" pitchFamily="34" charset="0"/>
                      </a:rPr>
                      <m:t>⋅</m:t>
                    </m:r>
                    <m:r>
                      <a:rPr lang="en-US" sz="2000" b="0" i="1" smtClean="0">
                        <a:solidFill>
                          <a:schemeClr val="tx1"/>
                        </a:solidFill>
                        <a:latin typeface="Cambria Math" panose="02040503050406030204" pitchFamily="18" charset="0"/>
                        <a:cs typeface="Segoe UI" panose="020B0502040204020203" pitchFamily="34" charset="0"/>
                      </a:rPr>
                      <m:t>20</m:t>
                    </m:r>
                    <m:r>
                      <a:rPr lang="en-US" sz="2000" b="0" i="1" smtClean="0">
                        <a:solidFill>
                          <a:schemeClr val="tx1"/>
                        </a:solidFill>
                        <a:latin typeface="Cambria Math" panose="02040503050406030204" pitchFamily="18" charset="0"/>
                        <a:cs typeface="Segoe UI" panose="020B0502040204020203" pitchFamily="34" charset="0"/>
                      </a:rPr>
                      <m:t>=</m:t>
                    </m:r>
                    <m:r>
                      <a:rPr lang="en-US" sz="2000" b="0" i="1" smtClean="0">
                        <a:solidFill>
                          <a:schemeClr val="tx1"/>
                        </a:solidFill>
                        <a:latin typeface="Cambria Math" panose="02040503050406030204" pitchFamily="18" charset="0"/>
                        <a:cs typeface="Segoe UI" panose="020B0502040204020203" pitchFamily="34" charset="0"/>
                      </a:rPr>
                      <m:t>400</m:t>
                    </m:r>
                  </m:oMath>
                </a14:m>
                <a:r>
                  <a:rPr lang="en-US" sz="2000" dirty="0">
                    <a:solidFill>
                      <a:schemeClr val="tx1"/>
                    </a:solidFill>
                    <a:latin typeface="Segoe UI" panose="020B0502040204020203" pitchFamily="34" charset="0"/>
                    <a:cs typeface="Segoe UI" panose="020B0502040204020203" pitchFamily="34" charset="0"/>
                  </a:rPr>
                  <a:t> possibilities. Imagine how this increases after more moves! </a:t>
                </a:r>
              </a:p>
            </p:txBody>
          </p:sp>
        </mc:Choice>
        <mc:Fallback xmlns="">
          <p:sp>
            <p:nvSpPr>
              <p:cNvPr id="13" name="Rectangle 12">
                <a:extLst>
                  <a:ext uri="{FF2B5EF4-FFF2-40B4-BE49-F238E27FC236}">
                    <a16:creationId xmlns:a16="http://schemas.microsoft.com/office/drawing/2014/main" id="{1610A497-65A1-2F37-D2E4-CD20D3D5CCCE}"/>
                  </a:ext>
                </a:extLst>
              </p:cNvPr>
              <p:cNvSpPr>
                <a:spLocks noRot="1" noChangeAspect="1" noMove="1" noResize="1" noEditPoints="1" noAdjustHandles="1" noChangeArrowheads="1" noChangeShapeType="1" noTextEdit="1"/>
              </p:cNvSpPr>
              <p:nvPr/>
            </p:nvSpPr>
            <p:spPr>
              <a:xfrm>
                <a:off x="-1" y="5232225"/>
                <a:ext cx="12192001" cy="1683650"/>
              </a:xfrm>
              <a:prstGeom prst="rect">
                <a:avLst/>
              </a:prstGeom>
              <a:blipFill>
                <a:blip r:embed="rId2"/>
                <a:stretch>
                  <a:fillRect l="-300" r="-900"/>
                </a:stretch>
              </a:blipFill>
              <a:ln>
                <a:noFill/>
              </a:ln>
            </p:spPr>
            <p:txBody>
              <a:bodyPr/>
              <a:lstStyle/>
              <a:p>
                <a:r>
                  <a:rPr lang="en-US">
                    <a:noFill/>
                  </a:rPr>
                  <a:t> </a:t>
                </a:r>
              </a:p>
            </p:txBody>
          </p:sp>
        </mc:Fallback>
      </mc:AlternateContent>
      <p:sp>
        <p:nvSpPr>
          <p:cNvPr id="14" name="Rectangle: Rounded Corners 13">
            <a:extLst>
              <a:ext uri="{FF2B5EF4-FFF2-40B4-BE49-F238E27FC236}">
                <a16:creationId xmlns:a16="http://schemas.microsoft.com/office/drawing/2014/main" id="{2C76C6DF-EBAA-DF6C-05BF-12B07025BCAD}"/>
              </a:ext>
            </a:extLst>
          </p:cNvPr>
          <p:cNvSpPr/>
          <p:nvPr/>
        </p:nvSpPr>
        <p:spPr>
          <a:xfrm>
            <a:off x="-181234" y="4758941"/>
            <a:ext cx="12554465" cy="565881"/>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solidFill>
                  <a:schemeClr val="tx1"/>
                </a:solidFill>
                <a:latin typeface="Segoe UI" panose="020B0502040204020203" pitchFamily="34" charset="0"/>
                <a:cs typeface="Segoe UI" panose="020B0502040204020203" pitchFamily="34" charset="0"/>
              </a:rPr>
              <a:t>Fun Fact</a:t>
            </a:r>
          </a:p>
        </p:txBody>
      </p:sp>
    </p:spTree>
    <p:extLst>
      <p:ext uri="{BB962C8B-B14F-4D97-AF65-F5344CB8AC3E}">
        <p14:creationId xmlns:p14="http://schemas.microsoft.com/office/powerpoint/2010/main" val="2201425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409AD-FAA4-4522-8954-C47137A0CEB8}"/>
              </a:ext>
            </a:extLst>
          </p:cNvPr>
          <p:cNvSpPr>
            <a:spLocks noGrp="1"/>
          </p:cNvSpPr>
          <p:nvPr>
            <p:ph type="title"/>
          </p:nvPr>
        </p:nvSpPr>
        <p:spPr/>
        <p:txBody>
          <a:bodyPr/>
          <a:lstStyle/>
          <a:p>
            <a:r>
              <a:rPr lang="en-US" dirty="0"/>
              <a:t>Donuts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9124ACB-C88D-499F-A54C-D04431CF9DF9}"/>
                  </a:ext>
                </a:extLst>
              </p:cNvPr>
              <p:cNvSpPr>
                <a:spLocks noGrp="1"/>
              </p:cNvSpPr>
              <p:nvPr>
                <p:ph idx="1"/>
              </p:nvPr>
            </p:nvSpPr>
            <p:spPr>
              <a:xfrm>
                <a:off x="575240" y="1463857"/>
                <a:ext cx="11535118" cy="4845504"/>
              </a:xfrm>
            </p:spPr>
            <p:txBody>
              <a:bodyPr/>
              <a:lstStyle/>
              <a:p>
                <a:r>
                  <a:rPr lang="en-US" dirty="0"/>
                  <a:t>You’re going to buy one-dozen donuts (i.e., 12 donuts) from chocolate, strawberry, coconut, blueberry, and lemon (i.e. </a:t>
                </a:r>
                <a14:m>
                  <m:oMath xmlns:m="http://schemas.openxmlformats.org/officeDocument/2006/math">
                    <m:r>
                      <a:rPr lang="en-US" i="1" dirty="0">
                        <a:latin typeface="Cambria Math" panose="02040503050406030204" pitchFamily="18" charset="0"/>
                      </a:rPr>
                      <m:t>5</m:t>
                    </m:r>
                  </m:oMath>
                </a14:m>
                <a:r>
                  <a:rPr lang="en-US" dirty="0"/>
                  <a:t> types)</a:t>
                </a:r>
              </a:p>
              <a:p>
                <a:r>
                  <a:rPr lang="en-US" dirty="0"/>
                  <a:t>How many different donut boxes can you buy?</a:t>
                </a:r>
              </a:p>
              <a:p>
                <a:pPr lvl="1"/>
                <a:r>
                  <a:rPr lang="en-US" dirty="0"/>
                  <a:t>&gt; There are unlimited donuts of each type</a:t>
                </a:r>
              </a:p>
              <a:p>
                <a:pPr lvl="1"/>
                <a:r>
                  <a:rPr lang="en-US" dirty="0"/>
                  <a:t>&gt; Donuts of the same type are indistinguishable</a:t>
                </a:r>
              </a:p>
              <a:p>
                <a:pPr lvl="1"/>
                <a:r>
                  <a:rPr lang="en-US" dirty="0"/>
                  <a:t>&gt; Order of the donuts in the box does not matter</a:t>
                </a:r>
              </a:p>
              <a:p>
                <a:pPr lvl="1"/>
                <a:endParaRPr lang="en-US" sz="1000" b="1" i="1" dirty="0"/>
              </a:p>
            </p:txBody>
          </p:sp>
        </mc:Choice>
        <mc:Fallback xmlns="">
          <p:sp>
            <p:nvSpPr>
              <p:cNvPr id="3" name="Content Placeholder 2">
                <a:extLst>
                  <a:ext uri="{FF2B5EF4-FFF2-40B4-BE49-F238E27FC236}">
                    <a16:creationId xmlns:a16="http://schemas.microsoft.com/office/drawing/2014/main" id="{59124ACB-C88D-499F-A54C-D04431CF9DF9}"/>
                  </a:ext>
                </a:extLst>
              </p:cNvPr>
              <p:cNvSpPr>
                <a:spLocks noGrp="1" noRot="1" noChangeAspect="1" noMove="1" noResize="1" noEditPoints="1" noAdjustHandles="1" noChangeArrowheads="1" noChangeShapeType="1" noTextEdit="1"/>
              </p:cNvSpPr>
              <p:nvPr>
                <p:ph idx="1"/>
              </p:nvPr>
            </p:nvSpPr>
            <p:spPr>
              <a:xfrm>
                <a:off x="575240" y="1463857"/>
                <a:ext cx="11535118" cy="4845504"/>
              </a:xfrm>
              <a:blipFill>
                <a:blip r:embed="rId3"/>
                <a:stretch>
                  <a:fillRect l="-1479" t="-2138"/>
                </a:stretch>
              </a:blipFill>
            </p:spPr>
            <p:txBody>
              <a:bodyPr/>
              <a:lstStyle/>
              <a:p>
                <a:r>
                  <a:rPr lang="en-US">
                    <a:noFill/>
                  </a:rPr>
                  <a:t> </a:t>
                </a:r>
              </a:p>
            </p:txBody>
          </p:sp>
        </mc:Fallback>
      </mc:AlternateContent>
      <p:sp>
        <p:nvSpPr>
          <p:cNvPr id="34" name="Circle: Hollow 33">
            <a:extLst>
              <a:ext uri="{FF2B5EF4-FFF2-40B4-BE49-F238E27FC236}">
                <a16:creationId xmlns:a16="http://schemas.microsoft.com/office/drawing/2014/main" id="{2C01EC03-33D5-35C4-743A-2B71A1CDEF68}"/>
              </a:ext>
            </a:extLst>
          </p:cNvPr>
          <p:cNvSpPr/>
          <p:nvPr/>
        </p:nvSpPr>
        <p:spPr>
          <a:xfrm>
            <a:off x="145583" y="5404892"/>
            <a:ext cx="664307" cy="664307"/>
          </a:xfrm>
          <a:prstGeom prst="donut">
            <a:avLst>
              <a:gd name="adj" fmla="val 16464"/>
            </a:avLst>
          </a:prstGeom>
          <a:solidFill>
            <a:srgbClr val="82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Circle: Hollow 34">
            <a:extLst>
              <a:ext uri="{FF2B5EF4-FFF2-40B4-BE49-F238E27FC236}">
                <a16:creationId xmlns:a16="http://schemas.microsoft.com/office/drawing/2014/main" id="{EDB947A5-E2C6-CC8C-05B5-E491C4B130D9}"/>
              </a:ext>
            </a:extLst>
          </p:cNvPr>
          <p:cNvSpPr/>
          <p:nvPr/>
        </p:nvSpPr>
        <p:spPr>
          <a:xfrm>
            <a:off x="1173306" y="5404892"/>
            <a:ext cx="664307" cy="664307"/>
          </a:xfrm>
          <a:prstGeom prst="donut">
            <a:avLst>
              <a:gd name="adj" fmla="val 16464"/>
            </a:avLst>
          </a:prstGeom>
          <a:solidFill>
            <a:srgbClr val="82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Circle: Hollow 35">
            <a:extLst>
              <a:ext uri="{FF2B5EF4-FFF2-40B4-BE49-F238E27FC236}">
                <a16:creationId xmlns:a16="http://schemas.microsoft.com/office/drawing/2014/main" id="{88F1CA03-9E65-1819-F906-67DBEE709988}"/>
              </a:ext>
            </a:extLst>
          </p:cNvPr>
          <p:cNvSpPr/>
          <p:nvPr/>
        </p:nvSpPr>
        <p:spPr>
          <a:xfrm>
            <a:off x="2201029" y="5404892"/>
            <a:ext cx="664307" cy="664307"/>
          </a:xfrm>
          <a:prstGeom prst="donut">
            <a:avLst>
              <a:gd name="adj" fmla="val 16464"/>
            </a:avLst>
          </a:prstGeom>
          <a:solidFill>
            <a:srgbClr val="FF66CC"/>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Circle: Hollow 36">
            <a:extLst>
              <a:ext uri="{FF2B5EF4-FFF2-40B4-BE49-F238E27FC236}">
                <a16:creationId xmlns:a16="http://schemas.microsoft.com/office/drawing/2014/main" id="{CAEDD9CB-189D-A790-E7F2-1229E22253BB}"/>
              </a:ext>
            </a:extLst>
          </p:cNvPr>
          <p:cNvSpPr/>
          <p:nvPr/>
        </p:nvSpPr>
        <p:spPr>
          <a:xfrm>
            <a:off x="3228752" y="5404892"/>
            <a:ext cx="664307" cy="664307"/>
          </a:xfrm>
          <a:prstGeom prst="donut">
            <a:avLst>
              <a:gd name="adj" fmla="val 16464"/>
            </a:avLst>
          </a:prstGeom>
          <a:solidFill>
            <a:srgbClr val="FF66CC"/>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Circle: Hollow 37">
            <a:extLst>
              <a:ext uri="{FF2B5EF4-FFF2-40B4-BE49-F238E27FC236}">
                <a16:creationId xmlns:a16="http://schemas.microsoft.com/office/drawing/2014/main" id="{4BB4C596-405A-D346-B5DE-C9E0DE42C6C6}"/>
              </a:ext>
            </a:extLst>
          </p:cNvPr>
          <p:cNvSpPr/>
          <p:nvPr/>
        </p:nvSpPr>
        <p:spPr>
          <a:xfrm>
            <a:off x="4256475" y="5404892"/>
            <a:ext cx="664307" cy="664307"/>
          </a:xfrm>
          <a:prstGeom prst="donut">
            <a:avLst>
              <a:gd name="adj" fmla="val 16464"/>
            </a:avLst>
          </a:prstGeom>
          <a:solidFill>
            <a:srgbClr val="FF66CC"/>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Circle: Hollow 38">
            <a:extLst>
              <a:ext uri="{FF2B5EF4-FFF2-40B4-BE49-F238E27FC236}">
                <a16:creationId xmlns:a16="http://schemas.microsoft.com/office/drawing/2014/main" id="{A06926D2-3D08-00C3-AA7E-5E914A735A86}"/>
              </a:ext>
            </a:extLst>
          </p:cNvPr>
          <p:cNvSpPr/>
          <p:nvPr/>
        </p:nvSpPr>
        <p:spPr>
          <a:xfrm>
            <a:off x="5284198" y="5404892"/>
            <a:ext cx="664307" cy="664307"/>
          </a:xfrm>
          <a:prstGeom prst="donut">
            <a:avLst>
              <a:gd name="adj" fmla="val 16464"/>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Circle: Hollow 39">
            <a:extLst>
              <a:ext uri="{FF2B5EF4-FFF2-40B4-BE49-F238E27FC236}">
                <a16:creationId xmlns:a16="http://schemas.microsoft.com/office/drawing/2014/main" id="{3E8E80CE-34BC-6344-847C-9BB96C6E04EB}"/>
              </a:ext>
            </a:extLst>
          </p:cNvPr>
          <p:cNvSpPr/>
          <p:nvPr/>
        </p:nvSpPr>
        <p:spPr>
          <a:xfrm>
            <a:off x="6311921" y="5404892"/>
            <a:ext cx="664307" cy="664307"/>
          </a:xfrm>
          <a:prstGeom prst="donut">
            <a:avLst>
              <a:gd name="adj" fmla="val 16464"/>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Circle: Hollow 40">
            <a:extLst>
              <a:ext uri="{FF2B5EF4-FFF2-40B4-BE49-F238E27FC236}">
                <a16:creationId xmlns:a16="http://schemas.microsoft.com/office/drawing/2014/main" id="{69CA9072-AD3C-5C0B-1F2A-65EDE1101066}"/>
              </a:ext>
            </a:extLst>
          </p:cNvPr>
          <p:cNvSpPr/>
          <p:nvPr/>
        </p:nvSpPr>
        <p:spPr>
          <a:xfrm>
            <a:off x="7339644" y="5404892"/>
            <a:ext cx="664307" cy="664307"/>
          </a:xfrm>
          <a:prstGeom prst="donut">
            <a:avLst>
              <a:gd name="adj" fmla="val 16464"/>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Circle: Hollow 41">
            <a:extLst>
              <a:ext uri="{FF2B5EF4-FFF2-40B4-BE49-F238E27FC236}">
                <a16:creationId xmlns:a16="http://schemas.microsoft.com/office/drawing/2014/main" id="{C6EEE36B-54A1-ED18-2F77-637B90ED356E}"/>
              </a:ext>
            </a:extLst>
          </p:cNvPr>
          <p:cNvSpPr/>
          <p:nvPr/>
        </p:nvSpPr>
        <p:spPr>
          <a:xfrm>
            <a:off x="8362882" y="5404892"/>
            <a:ext cx="664307" cy="664307"/>
          </a:xfrm>
          <a:prstGeom prst="donut">
            <a:avLst>
              <a:gd name="adj" fmla="val 16464"/>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Circle: Hollow 42">
            <a:extLst>
              <a:ext uri="{FF2B5EF4-FFF2-40B4-BE49-F238E27FC236}">
                <a16:creationId xmlns:a16="http://schemas.microsoft.com/office/drawing/2014/main" id="{6EF4A62B-8C71-6772-9EC7-2B25294ADEE2}"/>
              </a:ext>
            </a:extLst>
          </p:cNvPr>
          <p:cNvSpPr/>
          <p:nvPr/>
        </p:nvSpPr>
        <p:spPr>
          <a:xfrm>
            <a:off x="9390605" y="5404892"/>
            <a:ext cx="664307" cy="664307"/>
          </a:xfrm>
          <a:prstGeom prst="donut">
            <a:avLst>
              <a:gd name="adj" fmla="val 16464"/>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Circle: Hollow 43">
            <a:extLst>
              <a:ext uri="{FF2B5EF4-FFF2-40B4-BE49-F238E27FC236}">
                <a16:creationId xmlns:a16="http://schemas.microsoft.com/office/drawing/2014/main" id="{BB906EC0-2253-38FB-8624-C27CF1A4B28D}"/>
              </a:ext>
            </a:extLst>
          </p:cNvPr>
          <p:cNvSpPr/>
          <p:nvPr/>
        </p:nvSpPr>
        <p:spPr>
          <a:xfrm>
            <a:off x="10418328" y="5404892"/>
            <a:ext cx="664307" cy="664307"/>
          </a:xfrm>
          <a:prstGeom prst="donut">
            <a:avLst>
              <a:gd name="adj" fmla="val 16464"/>
            </a:avLst>
          </a:prstGeom>
          <a:solidFill>
            <a:srgbClr val="0070C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Circle: Hollow 44">
            <a:extLst>
              <a:ext uri="{FF2B5EF4-FFF2-40B4-BE49-F238E27FC236}">
                <a16:creationId xmlns:a16="http://schemas.microsoft.com/office/drawing/2014/main" id="{5A8DCBD5-C57D-6AC4-A9B9-ADD8C2C6BCB9}"/>
              </a:ext>
            </a:extLst>
          </p:cNvPr>
          <p:cNvSpPr/>
          <p:nvPr/>
        </p:nvSpPr>
        <p:spPr>
          <a:xfrm>
            <a:off x="11446051" y="5404892"/>
            <a:ext cx="664307" cy="664307"/>
          </a:xfrm>
          <a:prstGeom prst="donut">
            <a:avLst>
              <a:gd name="adj" fmla="val 16464"/>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6" name="Straight Connector 45">
            <a:extLst>
              <a:ext uri="{FF2B5EF4-FFF2-40B4-BE49-F238E27FC236}">
                <a16:creationId xmlns:a16="http://schemas.microsoft.com/office/drawing/2014/main" id="{A5182BDC-0C2D-2D69-EFAE-20A36692D1AD}"/>
              </a:ext>
            </a:extLst>
          </p:cNvPr>
          <p:cNvCxnSpPr>
            <a:cxnSpLocks/>
          </p:cNvCxnSpPr>
          <p:nvPr/>
        </p:nvCxnSpPr>
        <p:spPr>
          <a:xfrm flipV="1">
            <a:off x="1982579" y="5202151"/>
            <a:ext cx="0" cy="96899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6811E84-A642-ED8C-7F09-A8D9E557784D}"/>
              </a:ext>
            </a:extLst>
          </p:cNvPr>
          <p:cNvCxnSpPr>
            <a:cxnSpLocks/>
          </p:cNvCxnSpPr>
          <p:nvPr/>
        </p:nvCxnSpPr>
        <p:spPr>
          <a:xfrm flipV="1">
            <a:off x="5111541" y="5174845"/>
            <a:ext cx="0" cy="96899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AA205A8-AF2C-4FF2-9F63-025F7A459302}"/>
              </a:ext>
            </a:extLst>
          </p:cNvPr>
          <p:cNvCxnSpPr>
            <a:cxnSpLocks/>
          </p:cNvCxnSpPr>
          <p:nvPr/>
        </p:nvCxnSpPr>
        <p:spPr>
          <a:xfrm flipV="1">
            <a:off x="10193129" y="5140713"/>
            <a:ext cx="0" cy="96899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E1120D2-0571-01C0-6907-C03658D14F0A}"/>
              </a:ext>
            </a:extLst>
          </p:cNvPr>
          <p:cNvCxnSpPr>
            <a:cxnSpLocks/>
          </p:cNvCxnSpPr>
          <p:nvPr/>
        </p:nvCxnSpPr>
        <p:spPr>
          <a:xfrm flipV="1">
            <a:off x="11259929" y="5140713"/>
            <a:ext cx="0" cy="968997"/>
          </a:xfrm>
          <a:prstGeom prst="line">
            <a:avLst/>
          </a:prstGeom>
          <a:ln w="508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Rectangle: Rounded Corners 84">
                <a:extLst>
                  <a:ext uri="{FF2B5EF4-FFF2-40B4-BE49-F238E27FC236}">
                    <a16:creationId xmlns:a16="http://schemas.microsoft.com/office/drawing/2014/main" id="{E94341C7-B569-04A2-2DDA-ABD6D151CD9F}"/>
                  </a:ext>
                </a:extLst>
              </p:cNvPr>
              <p:cNvSpPr/>
              <p:nvPr/>
            </p:nvSpPr>
            <p:spPr>
              <a:xfrm>
                <a:off x="424411" y="4290491"/>
                <a:ext cx="11338087" cy="664308"/>
              </a:xfrm>
              <a:prstGeom prst="roundRect">
                <a:avLst/>
              </a:prstGeom>
              <a:solidFill>
                <a:srgbClr val="E9F7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Segoe UI Semilight" panose="020B0402040204020203" pitchFamily="34" charset="0"/>
                    <a:cs typeface="Segoe UI Semilight" panose="020B0402040204020203" pitchFamily="34" charset="0"/>
                  </a:rPr>
                  <a:t>We only need </a:t>
                </a:r>
                <a14:m>
                  <m:oMath xmlns:m="http://schemas.openxmlformats.org/officeDocument/2006/math">
                    <m:r>
                      <a:rPr lang="en-US" sz="2400" b="1" i="1" smtClean="0">
                        <a:solidFill>
                          <a:prstClr val="black"/>
                        </a:solidFill>
                        <a:latin typeface="Cambria Math" panose="02040503050406030204" pitchFamily="18" charset="0"/>
                        <a:cs typeface="Segoe UI Semilight" panose="020B0402040204020203" pitchFamily="34" charset="0"/>
                      </a:rPr>
                      <m:t>𝟓</m:t>
                    </m:r>
                    <m:r>
                      <a:rPr lang="en-US" sz="2400" b="1" i="1" smtClean="0">
                        <a:solidFill>
                          <a:prstClr val="black"/>
                        </a:solidFill>
                        <a:latin typeface="Cambria Math" panose="02040503050406030204" pitchFamily="18" charset="0"/>
                        <a:cs typeface="Segoe UI Semilight" panose="020B0402040204020203" pitchFamily="34" charset="0"/>
                      </a:rPr>
                      <m:t>−</m:t>
                    </m:r>
                    <m:r>
                      <a:rPr lang="en-US" sz="2400" b="1" i="1" smtClean="0">
                        <a:solidFill>
                          <a:prstClr val="black"/>
                        </a:solidFill>
                        <a:latin typeface="Cambria Math" panose="02040503050406030204" pitchFamily="18" charset="0"/>
                        <a:cs typeface="Segoe UI Semilight" panose="020B0402040204020203" pitchFamily="34" charset="0"/>
                      </a:rPr>
                      <m:t>𝟏</m:t>
                    </m:r>
                    <m:r>
                      <a:rPr lang="en-US" sz="2400" b="1" i="1" smtClean="0">
                        <a:solidFill>
                          <a:prstClr val="black"/>
                        </a:solidFill>
                        <a:latin typeface="Cambria Math" panose="02040503050406030204" pitchFamily="18" charset="0"/>
                        <a:cs typeface="Segoe UI Semilight" panose="020B0402040204020203" pitchFamily="34" charset="0"/>
                      </a:rPr>
                      <m:t>=</m:t>
                    </m:r>
                    <m:r>
                      <a:rPr lang="en-US" sz="2400" b="1" i="1" smtClean="0">
                        <a:solidFill>
                          <a:prstClr val="black"/>
                        </a:solidFill>
                        <a:latin typeface="Cambria Math" panose="02040503050406030204" pitchFamily="18" charset="0"/>
                        <a:cs typeface="Segoe UI Semilight" panose="020B0402040204020203" pitchFamily="34" charset="0"/>
                      </a:rPr>
                      <m:t>𝟒</m:t>
                    </m:r>
                  </m:oMath>
                </a14:m>
                <a:r>
                  <a:rPr lang="en-US" sz="2400" b="1" dirty="0">
                    <a:solidFill>
                      <a:prstClr val="black"/>
                    </a:solidFill>
                    <a:latin typeface="Segoe UI Semilight" panose="020B0402040204020203" pitchFamily="34" charset="0"/>
                    <a:cs typeface="Segoe UI Semilight" panose="020B0402040204020203" pitchFamily="34" charset="0"/>
                  </a:rPr>
                  <a:t> dividers to divide </a:t>
                </a:r>
                <a:r>
                  <a:rPr lang="en-US" sz="2400" dirty="0">
                    <a:solidFill>
                      <a:prstClr val="black"/>
                    </a:solidFill>
                    <a:latin typeface="Segoe UI Semilight" panose="020B0402040204020203" pitchFamily="34" charset="0"/>
                    <a:cs typeface="Segoe UI Semilight" panose="020B0402040204020203" pitchFamily="34" charset="0"/>
                  </a:rPr>
                  <a:t>this set of 12 donuts </a:t>
                </a:r>
                <a:r>
                  <a:rPr lang="en-US" sz="2400" b="1" dirty="0">
                    <a:solidFill>
                      <a:prstClr val="black"/>
                    </a:solidFill>
                    <a:latin typeface="Segoe UI Semilight" panose="020B0402040204020203" pitchFamily="34" charset="0"/>
                    <a:cs typeface="Segoe UI Semilight" panose="020B0402040204020203" pitchFamily="34" charset="0"/>
                  </a:rPr>
                  <a:t>into </a:t>
                </a:r>
                <a14:m>
                  <m:oMath xmlns:m="http://schemas.openxmlformats.org/officeDocument/2006/math">
                    <m:r>
                      <a:rPr lang="en-US" sz="2400" b="1" i="1" dirty="0" smtClean="0">
                        <a:solidFill>
                          <a:prstClr val="black"/>
                        </a:solidFill>
                        <a:latin typeface="Cambria Math" panose="02040503050406030204" pitchFamily="18" charset="0"/>
                        <a:cs typeface="Segoe UI Semilight" panose="020B0402040204020203" pitchFamily="34" charset="0"/>
                      </a:rPr>
                      <m:t>𝟓</m:t>
                    </m:r>
                  </m:oMath>
                </a14:m>
                <a:r>
                  <a:rPr lang="en-US" sz="2400" b="1" dirty="0">
                    <a:solidFill>
                      <a:prstClr val="black"/>
                    </a:solidFill>
                    <a:latin typeface="Segoe UI Semilight" panose="020B0402040204020203" pitchFamily="34" charset="0"/>
                    <a:cs typeface="Segoe UI Semilight" panose="020B0402040204020203" pitchFamily="34" charset="0"/>
                  </a:rPr>
                  <a:t> groups </a:t>
                </a:r>
              </a:p>
            </p:txBody>
          </p:sp>
        </mc:Choice>
        <mc:Fallback xmlns="">
          <p:sp>
            <p:nvSpPr>
              <p:cNvPr id="85" name="Rectangle: Rounded Corners 84">
                <a:extLst>
                  <a:ext uri="{FF2B5EF4-FFF2-40B4-BE49-F238E27FC236}">
                    <a16:creationId xmlns:a16="http://schemas.microsoft.com/office/drawing/2014/main" id="{E94341C7-B569-04A2-2DDA-ABD6D151CD9F}"/>
                  </a:ext>
                </a:extLst>
              </p:cNvPr>
              <p:cNvSpPr>
                <a:spLocks noRot="1" noChangeAspect="1" noMove="1" noResize="1" noEditPoints="1" noAdjustHandles="1" noChangeArrowheads="1" noChangeShapeType="1" noTextEdit="1"/>
              </p:cNvSpPr>
              <p:nvPr/>
            </p:nvSpPr>
            <p:spPr>
              <a:xfrm>
                <a:off x="424411" y="4290491"/>
                <a:ext cx="11338087" cy="664308"/>
              </a:xfrm>
              <a:prstGeom prst="roundRect">
                <a:avLst/>
              </a:prstGeom>
              <a:blipFill>
                <a:blip r:embed="rId4"/>
                <a:stretch>
                  <a:fillRect b="-6422"/>
                </a:stretch>
              </a:blipFill>
              <a:ln>
                <a:noFill/>
              </a:ln>
            </p:spPr>
            <p:txBody>
              <a:bodyPr/>
              <a:lstStyle/>
              <a:p>
                <a:r>
                  <a:rPr lang="en-US">
                    <a:noFill/>
                  </a:rPr>
                  <a:t> </a:t>
                </a:r>
              </a:p>
            </p:txBody>
          </p:sp>
        </mc:Fallback>
      </mc:AlternateContent>
      <p:sp>
        <p:nvSpPr>
          <p:cNvPr id="4" name="TextBox 3">
            <a:extLst>
              <a:ext uri="{FF2B5EF4-FFF2-40B4-BE49-F238E27FC236}">
                <a16:creationId xmlns:a16="http://schemas.microsoft.com/office/drawing/2014/main" id="{2C0B1356-8FCD-AC33-451B-494C8D524CED}"/>
              </a:ext>
            </a:extLst>
          </p:cNvPr>
          <p:cNvSpPr txBox="1"/>
          <p:nvPr/>
        </p:nvSpPr>
        <p:spPr>
          <a:xfrm>
            <a:off x="793559" y="6306701"/>
            <a:ext cx="9796249" cy="424732"/>
          </a:xfrm>
          <a:prstGeom prst="rect">
            <a:avLst/>
          </a:prstGeom>
          <a:noFill/>
        </p:spPr>
        <p:txBody>
          <a:bodyPr wrap="square">
            <a:spAutoFit/>
          </a:bodyPr>
          <a:lstStyle/>
          <a:p>
            <a:pPr marL="128016" marR="0" lvl="1" indent="0" algn="ctr" defTabSz="914400" rtl="0" eaLnBrk="1" fontAlgn="auto" latinLnBrk="0" hangingPunct="1">
              <a:lnSpc>
                <a:spcPct val="90000"/>
              </a:lnSpc>
              <a:spcBef>
                <a:spcPts val="200"/>
              </a:spcBef>
              <a:spcAft>
                <a:spcPts val="400"/>
              </a:spcAft>
              <a:buClr>
                <a:srgbClr val="B6A479"/>
              </a:buClr>
              <a:buSzTx/>
              <a:buFont typeface="Segoe UI Semilight" panose="020B0402040204020203" pitchFamily="34" charset="0"/>
              <a:buNone/>
              <a:tabLst/>
              <a:defRPr/>
            </a:pPr>
            <a:r>
              <a:rPr lang="en-US" sz="2400" dirty="0">
                <a:solidFill>
                  <a:prstClr val="black"/>
                </a:solidFill>
                <a:latin typeface="Segoe UI Semilight" panose="020B0402040204020203" pitchFamily="34" charset="0"/>
                <a:cs typeface="Segoe UI Semilight" panose="020B0402040204020203" pitchFamily="34" charset="0"/>
              </a:rPr>
              <a:t>2 chocolate, 3 strawberry, 5 coconut, 1 blueberry, 1 lemon</a:t>
            </a:r>
            <a:endParaRPr kumimoji="0" lang="en-US" sz="240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869669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409AD-FAA4-4522-8954-C47137A0CEB8}"/>
              </a:ext>
            </a:extLst>
          </p:cNvPr>
          <p:cNvSpPr>
            <a:spLocks noGrp="1"/>
          </p:cNvSpPr>
          <p:nvPr>
            <p:ph type="title"/>
          </p:nvPr>
        </p:nvSpPr>
        <p:spPr/>
        <p:txBody>
          <a:bodyPr/>
          <a:lstStyle/>
          <a:p>
            <a:r>
              <a:rPr lang="en-US" dirty="0"/>
              <a:t>Donuts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9124ACB-C88D-499F-A54C-D04431CF9DF9}"/>
                  </a:ext>
                </a:extLst>
              </p:cNvPr>
              <p:cNvSpPr>
                <a:spLocks noGrp="1"/>
              </p:cNvSpPr>
              <p:nvPr>
                <p:ph idx="1"/>
              </p:nvPr>
            </p:nvSpPr>
            <p:spPr/>
            <p:txBody>
              <a:bodyPr/>
              <a:lstStyle/>
              <a:p>
                <a:r>
                  <a:rPr lang="en-US" dirty="0"/>
                  <a:t>You’re going to buy one-dozen donuts (i.e., 12 donuts) from chocolate, strawberry, coconut, blueberry, and lemon (i.e. </a:t>
                </a:r>
                <a14:m>
                  <m:oMath xmlns:m="http://schemas.openxmlformats.org/officeDocument/2006/math">
                    <m:r>
                      <a:rPr lang="en-US" i="1" dirty="0">
                        <a:latin typeface="Cambria Math" panose="02040503050406030204" pitchFamily="18" charset="0"/>
                      </a:rPr>
                      <m:t>5</m:t>
                    </m:r>
                  </m:oMath>
                </a14:m>
                <a:r>
                  <a:rPr lang="en-US" dirty="0"/>
                  <a:t> types)</a:t>
                </a:r>
              </a:p>
              <a:p>
                <a:r>
                  <a:rPr lang="en-US" dirty="0"/>
                  <a:t>How many different donut boxes can you buy?</a:t>
                </a:r>
              </a:p>
              <a:p>
                <a:pPr lvl="1"/>
                <a:r>
                  <a:rPr lang="en-US" dirty="0"/>
                  <a:t>&gt; There are unlimited donuts of each type</a:t>
                </a:r>
              </a:p>
              <a:p>
                <a:pPr lvl="1"/>
                <a:r>
                  <a:rPr lang="en-US" dirty="0"/>
                  <a:t>&gt; Donuts of the same type are indistinguishable</a:t>
                </a:r>
              </a:p>
              <a:p>
                <a:pPr lvl="1"/>
                <a:r>
                  <a:rPr lang="en-US" dirty="0"/>
                  <a:t>&gt; Order of the donuts in the box does not matter</a:t>
                </a:r>
              </a:p>
            </p:txBody>
          </p:sp>
        </mc:Choice>
        <mc:Fallback xmlns="">
          <p:sp>
            <p:nvSpPr>
              <p:cNvPr id="3" name="Content Placeholder 2">
                <a:extLst>
                  <a:ext uri="{FF2B5EF4-FFF2-40B4-BE49-F238E27FC236}">
                    <a16:creationId xmlns:a16="http://schemas.microsoft.com/office/drawing/2014/main" id="{59124ACB-C88D-499F-A54C-D04431CF9DF9}"/>
                  </a:ext>
                </a:extLst>
              </p:cNvPr>
              <p:cNvSpPr>
                <a:spLocks noGrp="1" noRot="1" noChangeAspect="1" noMove="1" noResize="1" noEditPoints="1" noAdjustHandles="1" noChangeArrowheads="1" noChangeShapeType="1" noTextEdit="1"/>
              </p:cNvSpPr>
              <p:nvPr>
                <p:ph idx="1"/>
              </p:nvPr>
            </p:nvSpPr>
            <p:spPr>
              <a:blipFill>
                <a:blip r:embed="rId3"/>
                <a:stretch>
                  <a:fillRect l="-708" t="-2138" r="-163"/>
                </a:stretch>
              </a:blipFill>
            </p:spPr>
            <p:txBody>
              <a:bodyPr/>
              <a:lstStyle/>
              <a:p>
                <a:r>
                  <a:rPr lang="en-US">
                    <a:noFill/>
                  </a:rPr>
                  <a:t> </a:t>
                </a:r>
              </a:p>
            </p:txBody>
          </p:sp>
        </mc:Fallback>
      </mc:AlternateContent>
      <p:sp>
        <p:nvSpPr>
          <p:cNvPr id="34" name="Circle: Hollow 33">
            <a:extLst>
              <a:ext uri="{FF2B5EF4-FFF2-40B4-BE49-F238E27FC236}">
                <a16:creationId xmlns:a16="http://schemas.microsoft.com/office/drawing/2014/main" id="{2C01EC03-33D5-35C4-743A-2B71A1CDEF68}"/>
              </a:ext>
            </a:extLst>
          </p:cNvPr>
          <p:cNvSpPr/>
          <p:nvPr/>
        </p:nvSpPr>
        <p:spPr>
          <a:xfrm>
            <a:off x="129252" y="5404895"/>
            <a:ext cx="664307" cy="664307"/>
          </a:xfrm>
          <a:prstGeom prst="donut">
            <a:avLst>
              <a:gd name="adj" fmla="val 1646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Circle: Hollow 34">
            <a:extLst>
              <a:ext uri="{FF2B5EF4-FFF2-40B4-BE49-F238E27FC236}">
                <a16:creationId xmlns:a16="http://schemas.microsoft.com/office/drawing/2014/main" id="{EDB947A5-E2C6-CC8C-05B5-E491C4B130D9}"/>
              </a:ext>
            </a:extLst>
          </p:cNvPr>
          <p:cNvSpPr/>
          <p:nvPr/>
        </p:nvSpPr>
        <p:spPr>
          <a:xfrm>
            <a:off x="1156975" y="5404895"/>
            <a:ext cx="664307" cy="664307"/>
          </a:xfrm>
          <a:prstGeom prst="donut">
            <a:avLst>
              <a:gd name="adj" fmla="val 1646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Circle: Hollow 35">
            <a:extLst>
              <a:ext uri="{FF2B5EF4-FFF2-40B4-BE49-F238E27FC236}">
                <a16:creationId xmlns:a16="http://schemas.microsoft.com/office/drawing/2014/main" id="{88F1CA03-9E65-1819-F906-67DBEE709988}"/>
              </a:ext>
            </a:extLst>
          </p:cNvPr>
          <p:cNvSpPr/>
          <p:nvPr/>
        </p:nvSpPr>
        <p:spPr>
          <a:xfrm>
            <a:off x="2184698" y="5404895"/>
            <a:ext cx="664307" cy="664307"/>
          </a:xfrm>
          <a:prstGeom prst="donut">
            <a:avLst>
              <a:gd name="adj" fmla="val 16464"/>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Circle: Hollow 36">
            <a:extLst>
              <a:ext uri="{FF2B5EF4-FFF2-40B4-BE49-F238E27FC236}">
                <a16:creationId xmlns:a16="http://schemas.microsoft.com/office/drawing/2014/main" id="{CAEDD9CB-189D-A790-E7F2-1229E22253BB}"/>
              </a:ext>
            </a:extLst>
          </p:cNvPr>
          <p:cNvSpPr/>
          <p:nvPr/>
        </p:nvSpPr>
        <p:spPr>
          <a:xfrm>
            <a:off x="3212421" y="5404895"/>
            <a:ext cx="664307" cy="664307"/>
          </a:xfrm>
          <a:prstGeom prst="donut">
            <a:avLst>
              <a:gd name="adj" fmla="val 16464"/>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Circle: Hollow 37">
            <a:extLst>
              <a:ext uri="{FF2B5EF4-FFF2-40B4-BE49-F238E27FC236}">
                <a16:creationId xmlns:a16="http://schemas.microsoft.com/office/drawing/2014/main" id="{4BB4C596-405A-D346-B5DE-C9E0DE42C6C6}"/>
              </a:ext>
            </a:extLst>
          </p:cNvPr>
          <p:cNvSpPr/>
          <p:nvPr/>
        </p:nvSpPr>
        <p:spPr>
          <a:xfrm>
            <a:off x="4240144" y="5404895"/>
            <a:ext cx="664307" cy="664307"/>
          </a:xfrm>
          <a:prstGeom prst="donut">
            <a:avLst>
              <a:gd name="adj" fmla="val 16464"/>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Circle: Hollow 38">
            <a:extLst>
              <a:ext uri="{FF2B5EF4-FFF2-40B4-BE49-F238E27FC236}">
                <a16:creationId xmlns:a16="http://schemas.microsoft.com/office/drawing/2014/main" id="{A06926D2-3D08-00C3-AA7E-5E914A735A86}"/>
              </a:ext>
            </a:extLst>
          </p:cNvPr>
          <p:cNvSpPr/>
          <p:nvPr/>
        </p:nvSpPr>
        <p:spPr>
          <a:xfrm>
            <a:off x="5267867" y="5404895"/>
            <a:ext cx="664307" cy="664307"/>
          </a:xfrm>
          <a:prstGeom prst="donut">
            <a:avLst>
              <a:gd name="adj" fmla="val 16464"/>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Circle: Hollow 39">
            <a:extLst>
              <a:ext uri="{FF2B5EF4-FFF2-40B4-BE49-F238E27FC236}">
                <a16:creationId xmlns:a16="http://schemas.microsoft.com/office/drawing/2014/main" id="{3E8E80CE-34BC-6344-847C-9BB96C6E04EB}"/>
              </a:ext>
            </a:extLst>
          </p:cNvPr>
          <p:cNvSpPr/>
          <p:nvPr/>
        </p:nvSpPr>
        <p:spPr>
          <a:xfrm>
            <a:off x="6295590" y="5404895"/>
            <a:ext cx="664307" cy="664307"/>
          </a:xfrm>
          <a:prstGeom prst="donut">
            <a:avLst>
              <a:gd name="adj" fmla="val 16464"/>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Circle: Hollow 40">
            <a:extLst>
              <a:ext uri="{FF2B5EF4-FFF2-40B4-BE49-F238E27FC236}">
                <a16:creationId xmlns:a16="http://schemas.microsoft.com/office/drawing/2014/main" id="{69CA9072-AD3C-5C0B-1F2A-65EDE1101066}"/>
              </a:ext>
            </a:extLst>
          </p:cNvPr>
          <p:cNvSpPr/>
          <p:nvPr/>
        </p:nvSpPr>
        <p:spPr>
          <a:xfrm>
            <a:off x="7323313" y="5404895"/>
            <a:ext cx="664307" cy="664307"/>
          </a:xfrm>
          <a:prstGeom prst="donut">
            <a:avLst>
              <a:gd name="adj" fmla="val 16464"/>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Circle: Hollow 41">
            <a:extLst>
              <a:ext uri="{FF2B5EF4-FFF2-40B4-BE49-F238E27FC236}">
                <a16:creationId xmlns:a16="http://schemas.microsoft.com/office/drawing/2014/main" id="{C6EEE36B-54A1-ED18-2F77-637B90ED356E}"/>
              </a:ext>
            </a:extLst>
          </p:cNvPr>
          <p:cNvSpPr/>
          <p:nvPr/>
        </p:nvSpPr>
        <p:spPr>
          <a:xfrm>
            <a:off x="8346551" y="5404895"/>
            <a:ext cx="664307" cy="664307"/>
          </a:xfrm>
          <a:prstGeom prst="donut">
            <a:avLst>
              <a:gd name="adj" fmla="val 16464"/>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Circle: Hollow 42">
            <a:extLst>
              <a:ext uri="{FF2B5EF4-FFF2-40B4-BE49-F238E27FC236}">
                <a16:creationId xmlns:a16="http://schemas.microsoft.com/office/drawing/2014/main" id="{6EF4A62B-8C71-6772-9EC7-2B25294ADEE2}"/>
              </a:ext>
            </a:extLst>
          </p:cNvPr>
          <p:cNvSpPr/>
          <p:nvPr/>
        </p:nvSpPr>
        <p:spPr>
          <a:xfrm>
            <a:off x="9374274" y="5404895"/>
            <a:ext cx="664307" cy="664307"/>
          </a:xfrm>
          <a:prstGeom prst="donut">
            <a:avLst>
              <a:gd name="adj" fmla="val 16464"/>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Circle: Hollow 43">
            <a:extLst>
              <a:ext uri="{FF2B5EF4-FFF2-40B4-BE49-F238E27FC236}">
                <a16:creationId xmlns:a16="http://schemas.microsoft.com/office/drawing/2014/main" id="{BB906EC0-2253-38FB-8624-C27CF1A4B28D}"/>
              </a:ext>
            </a:extLst>
          </p:cNvPr>
          <p:cNvSpPr/>
          <p:nvPr/>
        </p:nvSpPr>
        <p:spPr>
          <a:xfrm>
            <a:off x="10401997" y="5404895"/>
            <a:ext cx="664307" cy="664307"/>
          </a:xfrm>
          <a:prstGeom prst="donut">
            <a:avLst>
              <a:gd name="adj" fmla="val 1646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Circle: Hollow 44">
            <a:extLst>
              <a:ext uri="{FF2B5EF4-FFF2-40B4-BE49-F238E27FC236}">
                <a16:creationId xmlns:a16="http://schemas.microsoft.com/office/drawing/2014/main" id="{5A8DCBD5-C57D-6AC4-A9B9-ADD8C2C6BCB9}"/>
              </a:ext>
            </a:extLst>
          </p:cNvPr>
          <p:cNvSpPr/>
          <p:nvPr/>
        </p:nvSpPr>
        <p:spPr>
          <a:xfrm>
            <a:off x="11429720" y="5404895"/>
            <a:ext cx="664307" cy="664307"/>
          </a:xfrm>
          <a:prstGeom prst="donut">
            <a:avLst>
              <a:gd name="adj" fmla="val 1646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6" name="Straight Connector 45">
            <a:extLst>
              <a:ext uri="{FF2B5EF4-FFF2-40B4-BE49-F238E27FC236}">
                <a16:creationId xmlns:a16="http://schemas.microsoft.com/office/drawing/2014/main" id="{A5182BDC-0C2D-2D69-EFAE-20A36692D1AD}"/>
              </a:ext>
            </a:extLst>
          </p:cNvPr>
          <p:cNvCxnSpPr>
            <a:cxnSpLocks/>
          </p:cNvCxnSpPr>
          <p:nvPr/>
        </p:nvCxnSpPr>
        <p:spPr>
          <a:xfrm flipV="1">
            <a:off x="1966248" y="5202154"/>
            <a:ext cx="0" cy="96899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6811E84-A642-ED8C-7F09-A8D9E557784D}"/>
              </a:ext>
            </a:extLst>
          </p:cNvPr>
          <p:cNvCxnSpPr>
            <a:cxnSpLocks/>
          </p:cNvCxnSpPr>
          <p:nvPr/>
        </p:nvCxnSpPr>
        <p:spPr>
          <a:xfrm flipV="1">
            <a:off x="5095210" y="5174848"/>
            <a:ext cx="0" cy="96899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AA205A8-AF2C-4FF2-9F63-025F7A459302}"/>
              </a:ext>
            </a:extLst>
          </p:cNvPr>
          <p:cNvCxnSpPr>
            <a:cxnSpLocks/>
          </p:cNvCxnSpPr>
          <p:nvPr/>
        </p:nvCxnSpPr>
        <p:spPr>
          <a:xfrm flipV="1">
            <a:off x="10176798" y="5140716"/>
            <a:ext cx="0" cy="96899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E1120D2-0571-01C0-6907-C03658D14F0A}"/>
              </a:ext>
            </a:extLst>
          </p:cNvPr>
          <p:cNvCxnSpPr>
            <a:cxnSpLocks/>
          </p:cNvCxnSpPr>
          <p:nvPr/>
        </p:nvCxnSpPr>
        <p:spPr>
          <a:xfrm flipV="1">
            <a:off x="11243598" y="5140716"/>
            <a:ext cx="0" cy="968997"/>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D504D58-469E-0AA4-FD3A-1986147EB078}"/>
              </a:ext>
            </a:extLst>
          </p:cNvPr>
          <p:cNvSpPr txBox="1"/>
          <p:nvPr/>
        </p:nvSpPr>
        <p:spPr>
          <a:xfrm>
            <a:off x="793559" y="6306701"/>
            <a:ext cx="9796249" cy="424732"/>
          </a:xfrm>
          <a:prstGeom prst="rect">
            <a:avLst/>
          </a:prstGeom>
          <a:noFill/>
        </p:spPr>
        <p:txBody>
          <a:bodyPr wrap="square">
            <a:spAutoFit/>
          </a:bodyPr>
          <a:lstStyle/>
          <a:p>
            <a:pPr marL="128016" marR="0" lvl="1" indent="0" algn="ctr" defTabSz="914400" rtl="0" eaLnBrk="1" fontAlgn="auto" latinLnBrk="0" hangingPunct="1">
              <a:lnSpc>
                <a:spcPct val="90000"/>
              </a:lnSpc>
              <a:spcBef>
                <a:spcPts val="200"/>
              </a:spcBef>
              <a:spcAft>
                <a:spcPts val="400"/>
              </a:spcAft>
              <a:buClr>
                <a:srgbClr val="B6A479"/>
              </a:buClr>
              <a:buSzTx/>
              <a:buFont typeface="Segoe UI Semilight" panose="020B0402040204020203" pitchFamily="34" charset="0"/>
              <a:buNone/>
              <a:tabLst/>
              <a:defRPr/>
            </a:pPr>
            <a:r>
              <a:rPr lang="en-US" sz="2400" dirty="0">
                <a:solidFill>
                  <a:prstClr val="black"/>
                </a:solidFill>
                <a:latin typeface="Segoe UI Semilight" panose="020B0402040204020203" pitchFamily="34" charset="0"/>
                <a:cs typeface="Segoe UI Semilight" panose="020B0402040204020203" pitchFamily="34" charset="0"/>
              </a:rPr>
              <a:t>2 chocolate, 3 strawberry, 5 coconut, 1 blueberry, 1 lemon</a:t>
            </a:r>
            <a:endParaRPr kumimoji="0" lang="en-US" sz="240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endParaRPr>
          </a:p>
        </p:txBody>
      </p:sp>
      <mc:AlternateContent xmlns:mc="http://schemas.openxmlformats.org/markup-compatibility/2006" xmlns:a14="http://schemas.microsoft.com/office/drawing/2010/main">
        <mc:Choice Requires="a14">
          <p:sp>
            <p:nvSpPr>
              <p:cNvPr id="10" name="Rectangle: Rounded Corners 9">
                <a:extLst>
                  <a:ext uri="{FF2B5EF4-FFF2-40B4-BE49-F238E27FC236}">
                    <a16:creationId xmlns:a16="http://schemas.microsoft.com/office/drawing/2014/main" id="{080901E3-1318-4E11-47D9-6E2231282D6E}"/>
                  </a:ext>
                </a:extLst>
              </p:cNvPr>
              <p:cNvSpPr/>
              <p:nvPr/>
            </p:nvSpPr>
            <p:spPr>
              <a:xfrm>
                <a:off x="424411" y="4290491"/>
                <a:ext cx="11338087" cy="664308"/>
              </a:xfrm>
              <a:prstGeom prst="roundRect">
                <a:avLst/>
              </a:prstGeom>
              <a:solidFill>
                <a:srgbClr val="E9F7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Segoe UI Semilight" panose="020B0402040204020203" pitchFamily="34" charset="0"/>
                    <a:cs typeface="Segoe UI Semilight" panose="020B0402040204020203" pitchFamily="34" charset="0"/>
                  </a:rPr>
                  <a:t>We only need </a:t>
                </a:r>
                <a14:m>
                  <m:oMath xmlns:m="http://schemas.openxmlformats.org/officeDocument/2006/math">
                    <m:r>
                      <a:rPr lang="en-US" sz="2400" b="1" i="1" smtClean="0">
                        <a:solidFill>
                          <a:prstClr val="black"/>
                        </a:solidFill>
                        <a:latin typeface="Cambria Math" panose="02040503050406030204" pitchFamily="18" charset="0"/>
                        <a:cs typeface="Segoe UI Semilight" panose="020B0402040204020203" pitchFamily="34" charset="0"/>
                      </a:rPr>
                      <m:t>𝟓</m:t>
                    </m:r>
                    <m:r>
                      <a:rPr lang="en-US" sz="2400" b="1" i="1" smtClean="0">
                        <a:solidFill>
                          <a:prstClr val="black"/>
                        </a:solidFill>
                        <a:latin typeface="Cambria Math" panose="02040503050406030204" pitchFamily="18" charset="0"/>
                        <a:cs typeface="Segoe UI Semilight" panose="020B0402040204020203" pitchFamily="34" charset="0"/>
                      </a:rPr>
                      <m:t>−</m:t>
                    </m:r>
                    <m:r>
                      <a:rPr lang="en-US" sz="2400" b="1" i="1" smtClean="0">
                        <a:solidFill>
                          <a:prstClr val="black"/>
                        </a:solidFill>
                        <a:latin typeface="Cambria Math" panose="02040503050406030204" pitchFamily="18" charset="0"/>
                        <a:cs typeface="Segoe UI Semilight" panose="020B0402040204020203" pitchFamily="34" charset="0"/>
                      </a:rPr>
                      <m:t>𝟏</m:t>
                    </m:r>
                    <m:r>
                      <a:rPr lang="en-US" sz="2400" b="1" i="1" smtClean="0">
                        <a:solidFill>
                          <a:prstClr val="black"/>
                        </a:solidFill>
                        <a:latin typeface="Cambria Math" panose="02040503050406030204" pitchFamily="18" charset="0"/>
                        <a:cs typeface="Segoe UI Semilight" panose="020B0402040204020203" pitchFamily="34" charset="0"/>
                      </a:rPr>
                      <m:t>=</m:t>
                    </m:r>
                    <m:r>
                      <a:rPr lang="en-US" sz="2400" b="1" i="1" smtClean="0">
                        <a:solidFill>
                          <a:prstClr val="black"/>
                        </a:solidFill>
                        <a:latin typeface="Cambria Math" panose="02040503050406030204" pitchFamily="18" charset="0"/>
                        <a:cs typeface="Segoe UI Semilight" panose="020B0402040204020203" pitchFamily="34" charset="0"/>
                      </a:rPr>
                      <m:t>𝟒</m:t>
                    </m:r>
                  </m:oMath>
                </a14:m>
                <a:r>
                  <a:rPr lang="en-US" sz="2400" b="1" dirty="0">
                    <a:solidFill>
                      <a:prstClr val="black"/>
                    </a:solidFill>
                    <a:latin typeface="Segoe UI Semilight" panose="020B0402040204020203" pitchFamily="34" charset="0"/>
                    <a:cs typeface="Segoe UI Semilight" panose="020B0402040204020203" pitchFamily="34" charset="0"/>
                  </a:rPr>
                  <a:t> dividers to divide </a:t>
                </a:r>
                <a:r>
                  <a:rPr lang="en-US" sz="2400" dirty="0">
                    <a:solidFill>
                      <a:prstClr val="black"/>
                    </a:solidFill>
                    <a:latin typeface="Segoe UI Semilight" panose="020B0402040204020203" pitchFamily="34" charset="0"/>
                    <a:cs typeface="Segoe UI Semilight" panose="020B0402040204020203" pitchFamily="34" charset="0"/>
                  </a:rPr>
                  <a:t>this set of 12 donuts </a:t>
                </a:r>
                <a:r>
                  <a:rPr lang="en-US" sz="2400" b="1" dirty="0">
                    <a:solidFill>
                      <a:prstClr val="black"/>
                    </a:solidFill>
                    <a:latin typeface="Segoe UI Semilight" panose="020B0402040204020203" pitchFamily="34" charset="0"/>
                    <a:cs typeface="Segoe UI Semilight" panose="020B0402040204020203" pitchFamily="34" charset="0"/>
                  </a:rPr>
                  <a:t>into </a:t>
                </a:r>
                <a14:m>
                  <m:oMath xmlns:m="http://schemas.openxmlformats.org/officeDocument/2006/math">
                    <m:r>
                      <a:rPr lang="en-US" sz="2400" b="1" i="1" dirty="0" smtClean="0">
                        <a:solidFill>
                          <a:prstClr val="black"/>
                        </a:solidFill>
                        <a:latin typeface="Cambria Math" panose="02040503050406030204" pitchFamily="18" charset="0"/>
                        <a:cs typeface="Segoe UI Semilight" panose="020B0402040204020203" pitchFamily="34" charset="0"/>
                      </a:rPr>
                      <m:t>𝟓</m:t>
                    </m:r>
                  </m:oMath>
                </a14:m>
                <a:r>
                  <a:rPr lang="en-US" sz="2400" b="1" dirty="0">
                    <a:solidFill>
                      <a:prstClr val="black"/>
                    </a:solidFill>
                    <a:latin typeface="Segoe UI Semilight" panose="020B0402040204020203" pitchFamily="34" charset="0"/>
                    <a:cs typeface="Segoe UI Semilight" panose="020B0402040204020203" pitchFamily="34" charset="0"/>
                  </a:rPr>
                  <a:t> groups </a:t>
                </a:r>
              </a:p>
            </p:txBody>
          </p:sp>
        </mc:Choice>
        <mc:Fallback xmlns="">
          <p:sp>
            <p:nvSpPr>
              <p:cNvPr id="10" name="Rectangle: Rounded Corners 9">
                <a:extLst>
                  <a:ext uri="{FF2B5EF4-FFF2-40B4-BE49-F238E27FC236}">
                    <a16:creationId xmlns:a16="http://schemas.microsoft.com/office/drawing/2014/main" id="{080901E3-1318-4E11-47D9-6E2231282D6E}"/>
                  </a:ext>
                </a:extLst>
              </p:cNvPr>
              <p:cNvSpPr>
                <a:spLocks noRot="1" noChangeAspect="1" noMove="1" noResize="1" noEditPoints="1" noAdjustHandles="1" noChangeArrowheads="1" noChangeShapeType="1" noTextEdit="1"/>
              </p:cNvSpPr>
              <p:nvPr/>
            </p:nvSpPr>
            <p:spPr>
              <a:xfrm>
                <a:off x="424411" y="4290491"/>
                <a:ext cx="11338087" cy="664308"/>
              </a:xfrm>
              <a:prstGeom prst="roundRect">
                <a:avLst/>
              </a:prstGeom>
              <a:blipFill>
                <a:blip r:embed="rId4"/>
                <a:stretch>
                  <a:fillRect b="-6422"/>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569016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409AD-FAA4-4522-8954-C47137A0CEB8}"/>
              </a:ext>
            </a:extLst>
          </p:cNvPr>
          <p:cNvSpPr>
            <a:spLocks noGrp="1"/>
          </p:cNvSpPr>
          <p:nvPr>
            <p:ph type="title"/>
          </p:nvPr>
        </p:nvSpPr>
        <p:spPr/>
        <p:txBody>
          <a:bodyPr/>
          <a:lstStyle/>
          <a:p>
            <a:r>
              <a:rPr lang="en-US" dirty="0"/>
              <a:t>Donuts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9124ACB-C88D-499F-A54C-D04431CF9DF9}"/>
                  </a:ext>
                </a:extLst>
              </p:cNvPr>
              <p:cNvSpPr>
                <a:spLocks noGrp="1"/>
              </p:cNvSpPr>
              <p:nvPr>
                <p:ph idx="1"/>
              </p:nvPr>
            </p:nvSpPr>
            <p:spPr/>
            <p:txBody>
              <a:bodyPr/>
              <a:lstStyle/>
              <a:p>
                <a:r>
                  <a:rPr lang="en-US" dirty="0"/>
                  <a:t>You’re going to buy one-dozen donuts (i.e., 12 donuts) from chocolate, strawberry, coconut, blueberry, and lemon (i.e. </a:t>
                </a:r>
                <a14:m>
                  <m:oMath xmlns:m="http://schemas.openxmlformats.org/officeDocument/2006/math">
                    <m:r>
                      <a:rPr lang="en-US" i="1" dirty="0">
                        <a:latin typeface="Cambria Math" panose="02040503050406030204" pitchFamily="18" charset="0"/>
                      </a:rPr>
                      <m:t>5</m:t>
                    </m:r>
                  </m:oMath>
                </a14:m>
                <a:r>
                  <a:rPr lang="en-US" dirty="0"/>
                  <a:t> types)</a:t>
                </a:r>
              </a:p>
              <a:p>
                <a:r>
                  <a:rPr lang="en-US" dirty="0"/>
                  <a:t>How many different donut boxes can you buy?</a:t>
                </a:r>
              </a:p>
              <a:p>
                <a:pPr lvl="1"/>
                <a:r>
                  <a:rPr lang="en-US" dirty="0"/>
                  <a:t>&gt; There are unlimited donuts of each type</a:t>
                </a:r>
              </a:p>
              <a:p>
                <a:pPr lvl="1"/>
                <a:r>
                  <a:rPr lang="en-US" dirty="0"/>
                  <a:t>&gt; Donuts of the same type are indistinguishable</a:t>
                </a:r>
              </a:p>
              <a:p>
                <a:pPr lvl="1"/>
                <a:r>
                  <a:rPr lang="en-US" dirty="0"/>
                  <a:t>&gt; Order of the donuts in the box does not matter</a:t>
                </a:r>
              </a:p>
              <a:p>
                <a:pPr lvl="1"/>
                <a:endParaRPr lang="en-US" i="1" dirty="0"/>
              </a:p>
            </p:txBody>
          </p:sp>
        </mc:Choice>
        <mc:Fallback xmlns="">
          <p:sp>
            <p:nvSpPr>
              <p:cNvPr id="3" name="Content Placeholder 2">
                <a:extLst>
                  <a:ext uri="{FF2B5EF4-FFF2-40B4-BE49-F238E27FC236}">
                    <a16:creationId xmlns:a16="http://schemas.microsoft.com/office/drawing/2014/main" id="{59124ACB-C88D-499F-A54C-D04431CF9DF9}"/>
                  </a:ext>
                </a:extLst>
              </p:cNvPr>
              <p:cNvSpPr>
                <a:spLocks noGrp="1" noRot="1" noChangeAspect="1" noMove="1" noResize="1" noEditPoints="1" noAdjustHandles="1" noChangeArrowheads="1" noChangeShapeType="1" noTextEdit="1"/>
              </p:cNvSpPr>
              <p:nvPr>
                <p:ph idx="1"/>
              </p:nvPr>
            </p:nvSpPr>
            <p:spPr>
              <a:blipFill>
                <a:blip r:embed="rId3"/>
                <a:stretch>
                  <a:fillRect l="-708" t="-2138" r="-1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Rounded Corners 9">
                <a:extLst>
                  <a:ext uri="{FF2B5EF4-FFF2-40B4-BE49-F238E27FC236}">
                    <a16:creationId xmlns:a16="http://schemas.microsoft.com/office/drawing/2014/main" id="{080901E3-1318-4E11-47D9-6E2231282D6E}"/>
                  </a:ext>
                </a:extLst>
              </p:cNvPr>
              <p:cNvSpPr/>
              <p:nvPr/>
            </p:nvSpPr>
            <p:spPr>
              <a:xfrm>
                <a:off x="424411" y="4290491"/>
                <a:ext cx="11338087" cy="664308"/>
              </a:xfrm>
              <a:prstGeom prst="roundRect">
                <a:avLst/>
              </a:prstGeom>
              <a:solidFill>
                <a:srgbClr val="E9F7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Segoe UI Semilight" panose="020B0402040204020203" pitchFamily="34" charset="0"/>
                    <a:cs typeface="Segoe UI Semilight" panose="020B0402040204020203" pitchFamily="34" charset="0"/>
                  </a:rPr>
                  <a:t>We only need </a:t>
                </a:r>
                <a14:m>
                  <m:oMath xmlns:m="http://schemas.openxmlformats.org/officeDocument/2006/math">
                    <m:r>
                      <a:rPr lang="en-US" sz="2400" b="1" i="1" smtClean="0">
                        <a:solidFill>
                          <a:prstClr val="black"/>
                        </a:solidFill>
                        <a:latin typeface="Cambria Math" panose="02040503050406030204" pitchFamily="18" charset="0"/>
                        <a:cs typeface="Segoe UI Semilight" panose="020B0402040204020203" pitchFamily="34" charset="0"/>
                      </a:rPr>
                      <m:t>𝟓</m:t>
                    </m:r>
                    <m:r>
                      <a:rPr lang="en-US" sz="2400" b="1" i="1" smtClean="0">
                        <a:solidFill>
                          <a:prstClr val="black"/>
                        </a:solidFill>
                        <a:latin typeface="Cambria Math" panose="02040503050406030204" pitchFamily="18" charset="0"/>
                        <a:cs typeface="Segoe UI Semilight" panose="020B0402040204020203" pitchFamily="34" charset="0"/>
                      </a:rPr>
                      <m:t>−</m:t>
                    </m:r>
                    <m:r>
                      <a:rPr lang="en-US" sz="2400" b="1" i="1" smtClean="0">
                        <a:solidFill>
                          <a:prstClr val="black"/>
                        </a:solidFill>
                        <a:latin typeface="Cambria Math" panose="02040503050406030204" pitchFamily="18" charset="0"/>
                        <a:cs typeface="Segoe UI Semilight" panose="020B0402040204020203" pitchFamily="34" charset="0"/>
                      </a:rPr>
                      <m:t>𝟏</m:t>
                    </m:r>
                    <m:r>
                      <a:rPr lang="en-US" sz="2400" b="1" i="1" smtClean="0">
                        <a:solidFill>
                          <a:prstClr val="black"/>
                        </a:solidFill>
                        <a:latin typeface="Cambria Math" panose="02040503050406030204" pitchFamily="18" charset="0"/>
                        <a:cs typeface="Segoe UI Semilight" panose="020B0402040204020203" pitchFamily="34" charset="0"/>
                      </a:rPr>
                      <m:t>=</m:t>
                    </m:r>
                    <m:r>
                      <a:rPr lang="en-US" sz="2400" b="1" i="1" smtClean="0">
                        <a:solidFill>
                          <a:prstClr val="black"/>
                        </a:solidFill>
                        <a:latin typeface="Cambria Math" panose="02040503050406030204" pitchFamily="18" charset="0"/>
                        <a:cs typeface="Segoe UI Semilight" panose="020B0402040204020203" pitchFamily="34" charset="0"/>
                      </a:rPr>
                      <m:t>𝟒</m:t>
                    </m:r>
                  </m:oMath>
                </a14:m>
                <a:r>
                  <a:rPr lang="en-US" sz="2400" b="1" dirty="0">
                    <a:solidFill>
                      <a:prstClr val="black"/>
                    </a:solidFill>
                    <a:latin typeface="Segoe UI Semilight" panose="020B0402040204020203" pitchFamily="34" charset="0"/>
                    <a:cs typeface="Segoe UI Semilight" panose="020B0402040204020203" pitchFamily="34" charset="0"/>
                  </a:rPr>
                  <a:t> dividers to divide </a:t>
                </a:r>
                <a:r>
                  <a:rPr lang="en-US" sz="2400" dirty="0">
                    <a:solidFill>
                      <a:prstClr val="black"/>
                    </a:solidFill>
                    <a:latin typeface="Segoe UI Semilight" panose="020B0402040204020203" pitchFamily="34" charset="0"/>
                    <a:cs typeface="Segoe UI Semilight" panose="020B0402040204020203" pitchFamily="34" charset="0"/>
                  </a:rPr>
                  <a:t>this set of 12 donuts </a:t>
                </a:r>
                <a:r>
                  <a:rPr lang="en-US" sz="2400" b="1" dirty="0">
                    <a:solidFill>
                      <a:prstClr val="black"/>
                    </a:solidFill>
                    <a:latin typeface="Segoe UI Semilight" panose="020B0402040204020203" pitchFamily="34" charset="0"/>
                    <a:cs typeface="Segoe UI Semilight" panose="020B0402040204020203" pitchFamily="34" charset="0"/>
                  </a:rPr>
                  <a:t>into </a:t>
                </a:r>
                <a14:m>
                  <m:oMath xmlns:m="http://schemas.openxmlformats.org/officeDocument/2006/math">
                    <m:r>
                      <a:rPr lang="en-US" sz="2400" b="1" i="1" dirty="0" smtClean="0">
                        <a:solidFill>
                          <a:prstClr val="black"/>
                        </a:solidFill>
                        <a:latin typeface="Cambria Math" panose="02040503050406030204" pitchFamily="18" charset="0"/>
                        <a:cs typeface="Segoe UI Semilight" panose="020B0402040204020203" pitchFamily="34" charset="0"/>
                      </a:rPr>
                      <m:t>𝟓</m:t>
                    </m:r>
                  </m:oMath>
                </a14:m>
                <a:r>
                  <a:rPr lang="en-US" sz="2400" b="1" dirty="0">
                    <a:solidFill>
                      <a:prstClr val="black"/>
                    </a:solidFill>
                    <a:latin typeface="Segoe UI Semilight" panose="020B0402040204020203" pitchFamily="34" charset="0"/>
                    <a:cs typeface="Segoe UI Semilight" panose="020B0402040204020203" pitchFamily="34" charset="0"/>
                  </a:rPr>
                  <a:t> groups </a:t>
                </a:r>
              </a:p>
            </p:txBody>
          </p:sp>
        </mc:Choice>
        <mc:Fallback xmlns="">
          <p:sp>
            <p:nvSpPr>
              <p:cNvPr id="10" name="Rectangle: Rounded Corners 9">
                <a:extLst>
                  <a:ext uri="{FF2B5EF4-FFF2-40B4-BE49-F238E27FC236}">
                    <a16:creationId xmlns:a16="http://schemas.microsoft.com/office/drawing/2014/main" id="{080901E3-1318-4E11-47D9-6E2231282D6E}"/>
                  </a:ext>
                </a:extLst>
              </p:cNvPr>
              <p:cNvSpPr>
                <a:spLocks noRot="1" noChangeAspect="1" noMove="1" noResize="1" noEditPoints="1" noAdjustHandles="1" noChangeArrowheads="1" noChangeShapeType="1" noTextEdit="1"/>
              </p:cNvSpPr>
              <p:nvPr/>
            </p:nvSpPr>
            <p:spPr>
              <a:xfrm>
                <a:off x="424411" y="4290491"/>
                <a:ext cx="11338087" cy="664308"/>
              </a:xfrm>
              <a:prstGeom prst="roundRect">
                <a:avLst/>
              </a:prstGeom>
              <a:blipFill>
                <a:blip r:embed="rId4"/>
                <a:stretch>
                  <a:fillRect b="-6422"/>
                </a:stretch>
              </a:blipFill>
              <a:ln>
                <a:noFill/>
              </a:ln>
            </p:spPr>
            <p:txBody>
              <a:bodyPr/>
              <a:lstStyle/>
              <a:p>
                <a:r>
                  <a:rPr lang="en-US">
                    <a:noFill/>
                  </a:rPr>
                  <a:t> </a:t>
                </a:r>
              </a:p>
            </p:txBody>
          </p:sp>
        </mc:Fallback>
      </mc:AlternateContent>
      <p:sp>
        <p:nvSpPr>
          <p:cNvPr id="4" name="Circle: Hollow 3">
            <a:extLst>
              <a:ext uri="{FF2B5EF4-FFF2-40B4-BE49-F238E27FC236}">
                <a16:creationId xmlns:a16="http://schemas.microsoft.com/office/drawing/2014/main" id="{5D5D6CE0-DAB3-F70E-4C15-505AF95A033B}"/>
              </a:ext>
            </a:extLst>
          </p:cNvPr>
          <p:cNvSpPr/>
          <p:nvPr/>
        </p:nvSpPr>
        <p:spPr>
          <a:xfrm>
            <a:off x="129252" y="5421221"/>
            <a:ext cx="664307" cy="664307"/>
          </a:xfrm>
          <a:prstGeom prst="donut">
            <a:avLst>
              <a:gd name="adj" fmla="val 1646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ircle: Hollow 4">
            <a:extLst>
              <a:ext uri="{FF2B5EF4-FFF2-40B4-BE49-F238E27FC236}">
                <a16:creationId xmlns:a16="http://schemas.microsoft.com/office/drawing/2014/main" id="{D012495C-BFAF-B0C7-19E4-A92AAE848DA6}"/>
              </a:ext>
            </a:extLst>
          </p:cNvPr>
          <p:cNvSpPr/>
          <p:nvPr/>
        </p:nvSpPr>
        <p:spPr>
          <a:xfrm>
            <a:off x="1156975" y="5421221"/>
            <a:ext cx="664307" cy="664307"/>
          </a:xfrm>
          <a:prstGeom prst="donut">
            <a:avLst>
              <a:gd name="adj" fmla="val 1646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ircle: Hollow 5">
            <a:extLst>
              <a:ext uri="{FF2B5EF4-FFF2-40B4-BE49-F238E27FC236}">
                <a16:creationId xmlns:a16="http://schemas.microsoft.com/office/drawing/2014/main" id="{332D59E8-F959-6EB9-E05B-F47022B7FA00}"/>
              </a:ext>
            </a:extLst>
          </p:cNvPr>
          <p:cNvSpPr/>
          <p:nvPr/>
        </p:nvSpPr>
        <p:spPr>
          <a:xfrm>
            <a:off x="2184698" y="5421221"/>
            <a:ext cx="664307" cy="664307"/>
          </a:xfrm>
          <a:prstGeom prst="donut">
            <a:avLst>
              <a:gd name="adj" fmla="val 16464"/>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ircle: Hollow 6">
            <a:extLst>
              <a:ext uri="{FF2B5EF4-FFF2-40B4-BE49-F238E27FC236}">
                <a16:creationId xmlns:a16="http://schemas.microsoft.com/office/drawing/2014/main" id="{0DD88AF2-8DA5-CB58-EA22-D242919F544E}"/>
              </a:ext>
            </a:extLst>
          </p:cNvPr>
          <p:cNvSpPr/>
          <p:nvPr/>
        </p:nvSpPr>
        <p:spPr>
          <a:xfrm>
            <a:off x="3212421" y="5421221"/>
            <a:ext cx="664307" cy="664307"/>
          </a:xfrm>
          <a:prstGeom prst="donut">
            <a:avLst>
              <a:gd name="adj" fmla="val 16464"/>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ircle: Hollow 7">
            <a:extLst>
              <a:ext uri="{FF2B5EF4-FFF2-40B4-BE49-F238E27FC236}">
                <a16:creationId xmlns:a16="http://schemas.microsoft.com/office/drawing/2014/main" id="{56C3BE2C-AB16-F1E2-E511-2E27AF830627}"/>
              </a:ext>
            </a:extLst>
          </p:cNvPr>
          <p:cNvSpPr/>
          <p:nvPr/>
        </p:nvSpPr>
        <p:spPr>
          <a:xfrm>
            <a:off x="4240144" y="5421221"/>
            <a:ext cx="664307" cy="664307"/>
          </a:xfrm>
          <a:prstGeom prst="donut">
            <a:avLst>
              <a:gd name="adj" fmla="val 16464"/>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ircle: Hollow 10">
            <a:extLst>
              <a:ext uri="{FF2B5EF4-FFF2-40B4-BE49-F238E27FC236}">
                <a16:creationId xmlns:a16="http://schemas.microsoft.com/office/drawing/2014/main" id="{8E561165-B6FB-D034-DB9A-463704BA0D2E}"/>
              </a:ext>
            </a:extLst>
          </p:cNvPr>
          <p:cNvSpPr/>
          <p:nvPr/>
        </p:nvSpPr>
        <p:spPr>
          <a:xfrm>
            <a:off x="5267867" y="5421221"/>
            <a:ext cx="664307" cy="664307"/>
          </a:xfrm>
          <a:prstGeom prst="donut">
            <a:avLst>
              <a:gd name="adj" fmla="val 16464"/>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ircle: Hollow 11">
            <a:extLst>
              <a:ext uri="{FF2B5EF4-FFF2-40B4-BE49-F238E27FC236}">
                <a16:creationId xmlns:a16="http://schemas.microsoft.com/office/drawing/2014/main" id="{2622F809-37F2-32D2-D9FE-DE8467DBA09B}"/>
              </a:ext>
            </a:extLst>
          </p:cNvPr>
          <p:cNvSpPr/>
          <p:nvPr/>
        </p:nvSpPr>
        <p:spPr>
          <a:xfrm>
            <a:off x="6295590" y="5421221"/>
            <a:ext cx="664307" cy="664307"/>
          </a:xfrm>
          <a:prstGeom prst="donut">
            <a:avLst>
              <a:gd name="adj" fmla="val 16464"/>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ircle: Hollow 12">
            <a:extLst>
              <a:ext uri="{FF2B5EF4-FFF2-40B4-BE49-F238E27FC236}">
                <a16:creationId xmlns:a16="http://schemas.microsoft.com/office/drawing/2014/main" id="{090A58A2-5DDF-53C8-0DF0-81C06D8C6029}"/>
              </a:ext>
            </a:extLst>
          </p:cNvPr>
          <p:cNvSpPr/>
          <p:nvPr/>
        </p:nvSpPr>
        <p:spPr>
          <a:xfrm>
            <a:off x="7323313" y="5421221"/>
            <a:ext cx="664307" cy="664307"/>
          </a:xfrm>
          <a:prstGeom prst="donut">
            <a:avLst>
              <a:gd name="adj" fmla="val 16464"/>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ircle: Hollow 13">
            <a:extLst>
              <a:ext uri="{FF2B5EF4-FFF2-40B4-BE49-F238E27FC236}">
                <a16:creationId xmlns:a16="http://schemas.microsoft.com/office/drawing/2014/main" id="{9BFE47D7-F559-D636-2E5C-9C5AB7100062}"/>
              </a:ext>
            </a:extLst>
          </p:cNvPr>
          <p:cNvSpPr/>
          <p:nvPr/>
        </p:nvSpPr>
        <p:spPr>
          <a:xfrm>
            <a:off x="8346551" y="5421221"/>
            <a:ext cx="664307" cy="664307"/>
          </a:xfrm>
          <a:prstGeom prst="donut">
            <a:avLst>
              <a:gd name="adj" fmla="val 16464"/>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ircle: Hollow 14">
            <a:extLst>
              <a:ext uri="{FF2B5EF4-FFF2-40B4-BE49-F238E27FC236}">
                <a16:creationId xmlns:a16="http://schemas.microsoft.com/office/drawing/2014/main" id="{162291E7-8B02-921D-A471-3F492260AF25}"/>
              </a:ext>
            </a:extLst>
          </p:cNvPr>
          <p:cNvSpPr/>
          <p:nvPr/>
        </p:nvSpPr>
        <p:spPr>
          <a:xfrm>
            <a:off x="9374274" y="5421221"/>
            <a:ext cx="664307" cy="664307"/>
          </a:xfrm>
          <a:prstGeom prst="donut">
            <a:avLst>
              <a:gd name="adj" fmla="val 16464"/>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ircle: Hollow 15">
            <a:extLst>
              <a:ext uri="{FF2B5EF4-FFF2-40B4-BE49-F238E27FC236}">
                <a16:creationId xmlns:a16="http://schemas.microsoft.com/office/drawing/2014/main" id="{F0CAEF78-EE6E-E3E2-52A9-6EB09AAC5718}"/>
              </a:ext>
            </a:extLst>
          </p:cNvPr>
          <p:cNvSpPr/>
          <p:nvPr/>
        </p:nvSpPr>
        <p:spPr>
          <a:xfrm>
            <a:off x="10401997" y="5421221"/>
            <a:ext cx="664307" cy="664307"/>
          </a:xfrm>
          <a:prstGeom prst="donut">
            <a:avLst>
              <a:gd name="adj" fmla="val 1646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Circle: Hollow 16">
            <a:extLst>
              <a:ext uri="{FF2B5EF4-FFF2-40B4-BE49-F238E27FC236}">
                <a16:creationId xmlns:a16="http://schemas.microsoft.com/office/drawing/2014/main" id="{62D665AC-5D83-214E-891D-7C3698A178F3}"/>
              </a:ext>
            </a:extLst>
          </p:cNvPr>
          <p:cNvSpPr/>
          <p:nvPr/>
        </p:nvSpPr>
        <p:spPr>
          <a:xfrm>
            <a:off x="11429720" y="5421221"/>
            <a:ext cx="664307" cy="664307"/>
          </a:xfrm>
          <a:prstGeom prst="donut">
            <a:avLst>
              <a:gd name="adj" fmla="val 1646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8" name="Straight Connector 17">
            <a:extLst>
              <a:ext uri="{FF2B5EF4-FFF2-40B4-BE49-F238E27FC236}">
                <a16:creationId xmlns:a16="http://schemas.microsoft.com/office/drawing/2014/main" id="{BFB1FD05-257E-3331-4275-EBDA1D3A42D6}"/>
              </a:ext>
            </a:extLst>
          </p:cNvPr>
          <p:cNvCxnSpPr>
            <a:cxnSpLocks/>
          </p:cNvCxnSpPr>
          <p:nvPr/>
        </p:nvCxnSpPr>
        <p:spPr>
          <a:xfrm flipV="1">
            <a:off x="3076591" y="5191174"/>
            <a:ext cx="0" cy="96899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1027D87-ED35-AAE1-3C20-D9B870AF854A}"/>
              </a:ext>
            </a:extLst>
          </p:cNvPr>
          <p:cNvCxnSpPr>
            <a:cxnSpLocks/>
          </p:cNvCxnSpPr>
          <p:nvPr/>
        </p:nvCxnSpPr>
        <p:spPr>
          <a:xfrm flipV="1">
            <a:off x="7041542" y="5158516"/>
            <a:ext cx="0" cy="96899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8151F82-743C-6015-BDFF-46B3651B42D9}"/>
              </a:ext>
            </a:extLst>
          </p:cNvPr>
          <p:cNvCxnSpPr>
            <a:cxnSpLocks/>
          </p:cNvCxnSpPr>
          <p:nvPr/>
        </p:nvCxnSpPr>
        <p:spPr>
          <a:xfrm flipV="1">
            <a:off x="7204998" y="5157042"/>
            <a:ext cx="0" cy="96899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0C430DC-70D1-15A2-A436-04288E8A4C85}"/>
              </a:ext>
            </a:extLst>
          </p:cNvPr>
          <p:cNvCxnSpPr>
            <a:cxnSpLocks/>
          </p:cNvCxnSpPr>
          <p:nvPr/>
        </p:nvCxnSpPr>
        <p:spPr>
          <a:xfrm flipV="1">
            <a:off x="9151029" y="5165518"/>
            <a:ext cx="0" cy="968997"/>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C9BC849-7DB9-A9EF-8D92-AC474D2E952B}"/>
              </a:ext>
            </a:extLst>
          </p:cNvPr>
          <p:cNvSpPr txBox="1"/>
          <p:nvPr/>
        </p:nvSpPr>
        <p:spPr>
          <a:xfrm>
            <a:off x="793559" y="6323027"/>
            <a:ext cx="9796249" cy="424732"/>
          </a:xfrm>
          <a:prstGeom prst="rect">
            <a:avLst/>
          </a:prstGeom>
          <a:noFill/>
        </p:spPr>
        <p:txBody>
          <a:bodyPr wrap="square">
            <a:spAutoFit/>
          </a:bodyPr>
          <a:lstStyle/>
          <a:p>
            <a:pPr marL="128016" marR="0" lvl="1" indent="0" algn="ctr" defTabSz="914400" rtl="0" eaLnBrk="1" fontAlgn="auto" latinLnBrk="0" hangingPunct="1">
              <a:lnSpc>
                <a:spcPct val="90000"/>
              </a:lnSpc>
              <a:spcBef>
                <a:spcPts val="200"/>
              </a:spcBef>
              <a:spcAft>
                <a:spcPts val="400"/>
              </a:spcAft>
              <a:buClr>
                <a:srgbClr val="B6A479"/>
              </a:buClr>
              <a:buSzTx/>
              <a:buFont typeface="Segoe UI Semilight" panose="020B0402040204020203" pitchFamily="34" charset="0"/>
              <a:buNone/>
              <a:tabLst/>
              <a:defRPr/>
            </a:pPr>
            <a:r>
              <a:rPr lang="en-US" sz="2400" dirty="0">
                <a:solidFill>
                  <a:prstClr val="black"/>
                </a:solidFill>
                <a:latin typeface="Segoe UI Semilight" panose="020B0402040204020203" pitchFamily="34" charset="0"/>
                <a:cs typeface="Segoe UI Semilight" panose="020B0402040204020203" pitchFamily="34" charset="0"/>
              </a:rPr>
              <a:t>3 chocolate, 4 strawberry, 0 coconut, 2 blueberry, 3 lemon</a:t>
            </a:r>
            <a:endParaRPr kumimoji="0" lang="en-US" sz="240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1496183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409AD-FAA4-4522-8954-C47137A0CEB8}"/>
              </a:ext>
            </a:extLst>
          </p:cNvPr>
          <p:cNvSpPr>
            <a:spLocks noGrp="1"/>
          </p:cNvSpPr>
          <p:nvPr>
            <p:ph type="title"/>
          </p:nvPr>
        </p:nvSpPr>
        <p:spPr/>
        <p:txBody>
          <a:bodyPr/>
          <a:lstStyle/>
          <a:p>
            <a:r>
              <a:rPr lang="en-US" dirty="0"/>
              <a:t>Donuts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9124ACB-C88D-499F-A54C-D04431CF9DF9}"/>
                  </a:ext>
                </a:extLst>
              </p:cNvPr>
              <p:cNvSpPr>
                <a:spLocks noGrp="1"/>
              </p:cNvSpPr>
              <p:nvPr>
                <p:ph idx="1"/>
              </p:nvPr>
            </p:nvSpPr>
            <p:spPr>
              <a:xfrm>
                <a:off x="575240" y="1284238"/>
                <a:ext cx="11616760" cy="4845504"/>
              </a:xfrm>
            </p:spPr>
            <p:txBody>
              <a:bodyPr/>
              <a:lstStyle/>
              <a:p>
                <a:r>
                  <a:rPr lang="en-US" dirty="0"/>
                  <a:t>You’re going to buy one-dozen donuts (i.e., 12 donuts) from chocolate, strawberry, coconut, blueberry, and lemon (i.e. </a:t>
                </a:r>
                <a14:m>
                  <m:oMath xmlns:m="http://schemas.openxmlformats.org/officeDocument/2006/math">
                    <m:r>
                      <a:rPr lang="en-US" i="1" dirty="0">
                        <a:latin typeface="Cambria Math" panose="02040503050406030204" pitchFamily="18" charset="0"/>
                      </a:rPr>
                      <m:t>5</m:t>
                    </m:r>
                  </m:oMath>
                </a14:m>
                <a:r>
                  <a:rPr lang="en-US" dirty="0"/>
                  <a:t> types)</a:t>
                </a:r>
              </a:p>
              <a:p>
                <a:r>
                  <a:rPr lang="en-US" dirty="0"/>
                  <a:t>How many different donut boxes can you buy?</a:t>
                </a:r>
              </a:p>
              <a:p>
                <a:endParaRPr lang="en-US" sz="1200" dirty="0"/>
              </a:p>
              <a:p>
                <a:pPr marL="0" lvl="1">
                  <a:spcBef>
                    <a:spcPts val="0"/>
                  </a:spcBef>
                  <a:spcAft>
                    <a:spcPts val="0"/>
                  </a:spcAft>
                </a:pPr>
                <a:r>
                  <a:rPr lang="en-US" sz="2800" b="1" dirty="0"/>
                  <a:t> 1. </a:t>
                </a:r>
                <a:r>
                  <a:rPr lang="en-US" sz="2800" dirty="0"/>
                  <a:t>Define an arbitrary ordering of the flavors (</a:t>
                </a:r>
                <a:r>
                  <a:rPr lang="en-US" sz="2200" dirty="0"/>
                  <a:t>order doesn’t matter, so count only 1</a:t>
                </a:r>
                <a:r>
                  <a:rPr lang="en-US" sz="2800" dirty="0"/>
                  <a:t>)</a:t>
                </a:r>
              </a:p>
              <a:p>
                <a:pPr marL="0" lvl="1">
                  <a:spcBef>
                    <a:spcPts val="0"/>
                  </a:spcBef>
                  <a:spcAft>
                    <a:spcPts val="0"/>
                  </a:spcAft>
                </a:pPr>
                <a:r>
                  <a:rPr lang="en-US" i="1" dirty="0"/>
                  <a:t>     in our example, our ordering is chocolate, strawberry, coconut, blueberry, lemon</a:t>
                </a:r>
              </a:p>
              <a:p>
                <a:pPr lvl="1"/>
                <a:r>
                  <a:rPr lang="en-US" sz="2800" b="1" dirty="0"/>
                  <a:t>2. </a:t>
                </a:r>
                <a:r>
                  <a:rPr lang="en-US" sz="2800" dirty="0"/>
                  <a:t>Place bars between the donuts to demarcate flavor</a:t>
                </a:r>
              </a:p>
              <a:p>
                <a:pPr lvl="1"/>
                <a:endParaRPr lang="en-US" sz="600" dirty="0"/>
              </a:p>
              <a:p>
                <a:pPr lvl="1"/>
                <a:r>
                  <a:rPr lang="en-US" sz="2800" b="1" dirty="0"/>
                  <a:t>So, our problem has been reduced to how many ways are there are assign these 4 dividers among the 12 donuts?</a:t>
                </a:r>
              </a:p>
              <a:p>
                <a:endParaRPr lang="en-US" dirty="0"/>
              </a:p>
            </p:txBody>
          </p:sp>
        </mc:Choice>
        <mc:Fallback xmlns="">
          <p:sp>
            <p:nvSpPr>
              <p:cNvPr id="3" name="Content Placeholder 2">
                <a:extLst>
                  <a:ext uri="{FF2B5EF4-FFF2-40B4-BE49-F238E27FC236}">
                    <a16:creationId xmlns:a16="http://schemas.microsoft.com/office/drawing/2014/main" id="{59124ACB-C88D-499F-A54C-D04431CF9DF9}"/>
                  </a:ext>
                </a:extLst>
              </p:cNvPr>
              <p:cNvSpPr>
                <a:spLocks noGrp="1" noRot="1" noChangeAspect="1" noMove="1" noResize="1" noEditPoints="1" noAdjustHandles="1" noChangeArrowheads="1" noChangeShapeType="1" noTextEdit="1"/>
              </p:cNvSpPr>
              <p:nvPr>
                <p:ph idx="1"/>
              </p:nvPr>
            </p:nvSpPr>
            <p:spPr>
              <a:xfrm>
                <a:off x="575240" y="1284238"/>
                <a:ext cx="11616760" cy="4845504"/>
              </a:xfrm>
              <a:blipFill>
                <a:blip r:embed="rId3"/>
                <a:stretch>
                  <a:fillRect l="-682" t="-2264" r="-1417"/>
                </a:stretch>
              </a:blipFill>
            </p:spPr>
            <p:txBody>
              <a:bodyPr/>
              <a:lstStyle/>
              <a:p>
                <a:r>
                  <a:rPr lang="en-US">
                    <a:noFill/>
                  </a:rPr>
                  <a:t> </a:t>
                </a:r>
              </a:p>
            </p:txBody>
          </p:sp>
        </mc:Fallback>
      </mc:AlternateContent>
      <p:sp>
        <p:nvSpPr>
          <p:cNvPr id="34" name="Circle: Hollow 33">
            <a:extLst>
              <a:ext uri="{FF2B5EF4-FFF2-40B4-BE49-F238E27FC236}">
                <a16:creationId xmlns:a16="http://schemas.microsoft.com/office/drawing/2014/main" id="{2C01EC03-33D5-35C4-743A-2B71A1CDEF68}"/>
              </a:ext>
            </a:extLst>
          </p:cNvPr>
          <p:cNvSpPr/>
          <p:nvPr/>
        </p:nvSpPr>
        <p:spPr>
          <a:xfrm>
            <a:off x="129252" y="5421221"/>
            <a:ext cx="664307" cy="664307"/>
          </a:xfrm>
          <a:prstGeom prst="donut">
            <a:avLst>
              <a:gd name="adj" fmla="val 1646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Circle: Hollow 34">
            <a:extLst>
              <a:ext uri="{FF2B5EF4-FFF2-40B4-BE49-F238E27FC236}">
                <a16:creationId xmlns:a16="http://schemas.microsoft.com/office/drawing/2014/main" id="{EDB947A5-E2C6-CC8C-05B5-E491C4B130D9}"/>
              </a:ext>
            </a:extLst>
          </p:cNvPr>
          <p:cNvSpPr/>
          <p:nvPr/>
        </p:nvSpPr>
        <p:spPr>
          <a:xfrm>
            <a:off x="1156975" y="5421221"/>
            <a:ext cx="664307" cy="664307"/>
          </a:xfrm>
          <a:prstGeom prst="donut">
            <a:avLst>
              <a:gd name="adj" fmla="val 1646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Circle: Hollow 35">
            <a:extLst>
              <a:ext uri="{FF2B5EF4-FFF2-40B4-BE49-F238E27FC236}">
                <a16:creationId xmlns:a16="http://schemas.microsoft.com/office/drawing/2014/main" id="{88F1CA03-9E65-1819-F906-67DBEE709988}"/>
              </a:ext>
            </a:extLst>
          </p:cNvPr>
          <p:cNvSpPr/>
          <p:nvPr/>
        </p:nvSpPr>
        <p:spPr>
          <a:xfrm>
            <a:off x="2184698" y="5421221"/>
            <a:ext cx="664307" cy="664307"/>
          </a:xfrm>
          <a:prstGeom prst="donut">
            <a:avLst>
              <a:gd name="adj" fmla="val 16464"/>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Circle: Hollow 36">
            <a:extLst>
              <a:ext uri="{FF2B5EF4-FFF2-40B4-BE49-F238E27FC236}">
                <a16:creationId xmlns:a16="http://schemas.microsoft.com/office/drawing/2014/main" id="{CAEDD9CB-189D-A790-E7F2-1229E22253BB}"/>
              </a:ext>
            </a:extLst>
          </p:cNvPr>
          <p:cNvSpPr/>
          <p:nvPr/>
        </p:nvSpPr>
        <p:spPr>
          <a:xfrm>
            <a:off x="3212421" y="5421221"/>
            <a:ext cx="664307" cy="664307"/>
          </a:xfrm>
          <a:prstGeom prst="donut">
            <a:avLst>
              <a:gd name="adj" fmla="val 16464"/>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Circle: Hollow 37">
            <a:extLst>
              <a:ext uri="{FF2B5EF4-FFF2-40B4-BE49-F238E27FC236}">
                <a16:creationId xmlns:a16="http://schemas.microsoft.com/office/drawing/2014/main" id="{4BB4C596-405A-D346-B5DE-C9E0DE42C6C6}"/>
              </a:ext>
            </a:extLst>
          </p:cNvPr>
          <p:cNvSpPr/>
          <p:nvPr/>
        </p:nvSpPr>
        <p:spPr>
          <a:xfrm>
            <a:off x="4240144" y="5421221"/>
            <a:ext cx="664307" cy="664307"/>
          </a:xfrm>
          <a:prstGeom prst="donut">
            <a:avLst>
              <a:gd name="adj" fmla="val 16464"/>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Circle: Hollow 38">
            <a:extLst>
              <a:ext uri="{FF2B5EF4-FFF2-40B4-BE49-F238E27FC236}">
                <a16:creationId xmlns:a16="http://schemas.microsoft.com/office/drawing/2014/main" id="{A06926D2-3D08-00C3-AA7E-5E914A735A86}"/>
              </a:ext>
            </a:extLst>
          </p:cNvPr>
          <p:cNvSpPr/>
          <p:nvPr/>
        </p:nvSpPr>
        <p:spPr>
          <a:xfrm>
            <a:off x="5267867" y="5421221"/>
            <a:ext cx="664307" cy="664307"/>
          </a:xfrm>
          <a:prstGeom prst="donut">
            <a:avLst>
              <a:gd name="adj" fmla="val 16464"/>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Circle: Hollow 39">
            <a:extLst>
              <a:ext uri="{FF2B5EF4-FFF2-40B4-BE49-F238E27FC236}">
                <a16:creationId xmlns:a16="http://schemas.microsoft.com/office/drawing/2014/main" id="{3E8E80CE-34BC-6344-847C-9BB96C6E04EB}"/>
              </a:ext>
            </a:extLst>
          </p:cNvPr>
          <p:cNvSpPr/>
          <p:nvPr/>
        </p:nvSpPr>
        <p:spPr>
          <a:xfrm>
            <a:off x="6295590" y="5421221"/>
            <a:ext cx="664307" cy="664307"/>
          </a:xfrm>
          <a:prstGeom prst="donut">
            <a:avLst>
              <a:gd name="adj" fmla="val 16464"/>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Circle: Hollow 40">
            <a:extLst>
              <a:ext uri="{FF2B5EF4-FFF2-40B4-BE49-F238E27FC236}">
                <a16:creationId xmlns:a16="http://schemas.microsoft.com/office/drawing/2014/main" id="{69CA9072-AD3C-5C0B-1F2A-65EDE1101066}"/>
              </a:ext>
            </a:extLst>
          </p:cNvPr>
          <p:cNvSpPr/>
          <p:nvPr/>
        </p:nvSpPr>
        <p:spPr>
          <a:xfrm>
            <a:off x="7323313" y="5421221"/>
            <a:ext cx="664307" cy="664307"/>
          </a:xfrm>
          <a:prstGeom prst="donut">
            <a:avLst>
              <a:gd name="adj" fmla="val 16464"/>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Circle: Hollow 41">
            <a:extLst>
              <a:ext uri="{FF2B5EF4-FFF2-40B4-BE49-F238E27FC236}">
                <a16:creationId xmlns:a16="http://schemas.microsoft.com/office/drawing/2014/main" id="{C6EEE36B-54A1-ED18-2F77-637B90ED356E}"/>
              </a:ext>
            </a:extLst>
          </p:cNvPr>
          <p:cNvSpPr/>
          <p:nvPr/>
        </p:nvSpPr>
        <p:spPr>
          <a:xfrm>
            <a:off x="8346551" y="5421221"/>
            <a:ext cx="664307" cy="664307"/>
          </a:xfrm>
          <a:prstGeom prst="donut">
            <a:avLst>
              <a:gd name="adj" fmla="val 16464"/>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Circle: Hollow 42">
            <a:extLst>
              <a:ext uri="{FF2B5EF4-FFF2-40B4-BE49-F238E27FC236}">
                <a16:creationId xmlns:a16="http://schemas.microsoft.com/office/drawing/2014/main" id="{6EF4A62B-8C71-6772-9EC7-2B25294ADEE2}"/>
              </a:ext>
            </a:extLst>
          </p:cNvPr>
          <p:cNvSpPr/>
          <p:nvPr/>
        </p:nvSpPr>
        <p:spPr>
          <a:xfrm>
            <a:off x="9374274" y="5421221"/>
            <a:ext cx="664307" cy="664307"/>
          </a:xfrm>
          <a:prstGeom prst="donut">
            <a:avLst>
              <a:gd name="adj" fmla="val 16464"/>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Circle: Hollow 43">
            <a:extLst>
              <a:ext uri="{FF2B5EF4-FFF2-40B4-BE49-F238E27FC236}">
                <a16:creationId xmlns:a16="http://schemas.microsoft.com/office/drawing/2014/main" id="{BB906EC0-2253-38FB-8624-C27CF1A4B28D}"/>
              </a:ext>
            </a:extLst>
          </p:cNvPr>
          <p:cNvSpPr/>
          <p:nvPr/>
        </p:nvSpPr>
        <p:spPr>
          <a:xfrm>
            <a:off x="10401997" y="5421221"/>
            <a:ext cx="664307" cy="664307"/>
          </a:xfrm>
          <a:prstGeom prst="donut">
            <a:avLst>
              <a:gd name="adj" fmla="val 1646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Circle: Hollow 44">
            <a:extLst>
              <a:ext uri="{FF2B5EF4-FFF2-40B4-BE49-F238E27FC236}">
                <a16:creationId xmlns:a16="http://schemas.microsoft.com/office/drawing/2014/main" id="{5A8DCBD5-C57D-6AC4-A9B9-ADD8C2C6BCB9}"/>
              </a:ext>
            </a:extLst>
          </p:cNvPr>
          <p:cNvSpPr/>
          <p:nvPr/>
        </p:nvSpPr>
        <p:spPr>
          <a:xfrm>
            <a:off x="11429720" y="5421221"/>
            <a:ext cx="664307" cy="664307"/>
          </a:xfrm>
          <a:prstGeom prst="donut">
            <a:avLst>
              <a:gd name="adj" fmla="val 1646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6" name="Straight Connector 45">
            <a:extLst>
              <a:ext uri="{FF2B5EF4-FFF2-40B4-BE49-F238E27FC236}">
                <a16:creationId xmlns:a16="http://schemas.microsoft.com/office/drawing/2014/main" id="{A5182BDC-0C2D-2D69-EFAE-20A36692D1AD}"/>
              </a:ext>
            </a:extLst>
          </p:cNvPr>
          <p:cNvCxnSpPr>
            <a:cxnSpLocks/>
          </p:cNvCxnSpPr>
          <p:nvPr/>
        </p:nvCxnSpPr>
        <p:spPr>
          <a:xfrm flipV="1">
            <a:off x="3076591" y="5191174"/>
            <a:ext cx="0" cy="96899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6811E84-A642-ED8C-7F09-A8D9E557784D}"/>
              </a:ext>
            </a:extLst>
          </p:cNvPr>
          <p:cNvCxnSpPr>
            <a:cxnSpLocks/>
          </p:cNvCxnSpPr>
          <p:nvPr/>
        </p:nvCxnSpPr>
        <p:spPr>
          <a:xfrm flipV="1">
            <a:off x="7041542" y="5158516"/>
            <a:ext cx="0" cy="96899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AA205A8-AF2C-4FF2-9F63-025F7A459302}"/>
              </a:ext>
            </a:extLst>
          </p:cNvPr>
          <p:cNvCxnSpPr>
            <a:cxnSpLocks/>
          </p:cNvCxnSpPr>
          <p:nvPr/>
        </p:nvCxnSpPr>
        <p:spPr>
          <a:xfrm flipV="1">
            <a:off x="7204998" y="5157042"/>
            <a:ext cx="0" cy="96899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E1120D2-0571-01C0-6907-C03658D14F0A}"/>
              </a:ext>
            </a:extLst>
          </p:cNvPr>
          <p:cNvCxnSpPr>
            <a:cxnSpLocks/>
          </p:cNvCxnSpPr>
          <p:nvPr/>
        </p:nvCxnSpPr>
        <p:spPr>
          <a:xfrm flipV="1">
            <a:off x="9151029" y="5165518"/>
            <a:ext cx="0" cy="968997"/>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D504D58-469E-0AA4-FD3A-1986147EB078}"/>
              </a:ext>
            </a:extLst>
          </p:cNvPr>
          <p:cNvSpPr txBox="1"/>
          <p:nvPr/>
        </p:nvSpPr>
        <p:spPr>
          <a:xfrm>
            <a:off x="793559" y="6323027"/>
            <a:ext cx="9796249" cy="424732"/>
          </a:xfrm>
          <a:prstGeom prst="rect">
            <a:avLst/>
          </a:prstGeom>
          <a:noFill/>
        </p:spPr>
        <p:txBody>
          <a:bodyPr wrap="square">
            <a:spAutoFit/>
          </a:bodyPr>
          <a:lstStyle/>
          <a:p>
            <a:pPr marL="128016" marR="0" lvl="1" indent="0" algn="ctr" defTabSz="914400" rtl="0" eaLnBrk="1" fontAlgn="auto" latinLnBrk="0" hangingPunct="1">
              <a:lnSpc>
                <a:spcPct val="90000"/>
              </a:lnSpc>
              <a:spcBef>
                <a:spcPts val="200"/>
              </a:spcBef>
              <a:spcAft>
                <a:spcPts val="400"/>
              </a:spcAft>
              <a:buClr>
                <a:srgbClr val="B6A479"/>
              </a:buClr>
              <a:buSzTx/>
              <a:buFont typeface="Segoe UI Semilight" panose="020B0402040204020203" pitchFamily="34" charset="0"/>
              <a:buNone/>
              <a:tabLst/>
              <a:defRPr/>
            </a:pPr>
            <a:r>
              <a:rPr lang="en-US" sz="2400" dirty="0">
                <a:solidFill>
                  <a:prstClr val="black"/>
                </a:solidFill>
                <a:latin typeface="Segoe UI Semilight" panose="020B0402040204020203" pitchFamily="34" charset="0"/>
                <a:cs typeface="Segoe UI Semilight" panose="020B0402040204020203" pitchFamily="34" charset="0"/>
              </a:rPr>
              <a:t>3 chocolate, 4 strawberry, 0 coconut, 2 blueberry, 3 lemon</a:t>
            </a:r>
            <a:endParaRPr kumimoji="0" lang="en-US" sz="240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3710644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409AD-FAA4-4522-8954-C47137A0CEB8}"/>
              </a:ext>
            </a:extLst>
          </p:cNvPr>
          <p:cNvSpPr>
            <a:spLocks noGrp="1"/>
          </p:cNvSpPr>
          <p:nvPr>
            <p:ph type="title"/>
          </p:nvPr>
        </p:nvSpPr>
        <p:spPr/>
        <p:txBody>
          <a:bodyPr/>
          <a:lstStyle/>
          <a:p>
            <a:r>
              <a:rPr lang="en-US" dirty="0"/>
              <a:t>Donuts</a:t>
            </a:r>
          </a:p>
        </p:txBody>
      </p:sp>
      <p:sp>
        <p:nvSpPr>
          <p:cNvPr id="3" name="Content Placeholder 2">
            <a:extLst>
              <a:ext uri="{FF2B5EF4-FFF2-40B4-BE49-F238E27FC236}">
                <a16:creationId xmlns:a16="http://schemas.microsoft.com/office/drawing/2014/main" id="{59124ACB-C88D-499F-A54C-D04431CF9DF9}"/>
              </a:ext>
            </a:extLst>
          </p:cNvPr>
          <p:cNvSpPr>
            <a:spLocks noGrp="1"/>
          </p:cNvSpPr>
          <p:nvPr>
            <p:ph idx="1"/>
          </p:nvPr>
        </p:nvSpPr>
        <p:spPr>
          <a:xfrm>
            <a:off x="575240" y="1284238"/>
            <a:ext cx="11616760" cy="5573762"/>
          </a:xfrm>
        </p:spPr>
        <p:txBody>
          <a:bodyPr>
            <a:normAutofit/>
          </a:bodyPr>
          <a:lstStyle/>
          <a:p>
            <a:pPr lvl="1"/>
            <a:r>
              <a:rPr lang="en-US" sz="2800" b="1" dirty="0"/>
              <a:t>So, our problem has been reduced to how many ways are there are assign these 4 dividers among the 12 donuts?</a:t>
            </a:r>
          </a:p>
          <a:p>
            <a:pPr lvl="1"/>
            <a:endParaRPr lang="en-US" sz="2800" b="1" dirty="0"/>
          </a:p>
          <a:p>
            <a:pPr lvl="1"/>
            <a:endParaRPr lang="en-US" sz="2800" b="1" dirty="0"/>
          </a:p>
          <a:p>
            <a:pPr lvl="1"/>
            <a:endParaRPr lang="en-US" sz="2800" b="1" i="1" dirty="0"/>
          </a:p>
          <a:p>
            <a:pPr lvl="1"/>
            <a:endParaRPr lang="en-US" sz="2800" b="1" i="1" dirty="0"/>
          </a:p>
        </p:txBody>
      </p:sp>
      <p:sp>
        <p:nvSpPr>
          <p:cNvPr id="34" name="Circle: Hollow 33">
            <a:extLst>
              <a:ext uri="{FF2B5EF4-FFF2-40B4-BE49-F238E27FC236}">
                <a16:creationId xmlns:a16="http://schemas.microsoft.com/office/drawing/2014/main" id="{2C01EC03-33D5-35C4-743A-2B71A1CDEF68}"/>
              </a:ext>
            </a:extLst>
          </p:cNvPr>
          <p:cNvSpPr/>
          <p:nvPr/>
        </p:nvSpPr>
        <p:spPr>
          <a:xfrm>
            <a:off x="87525" y="2462121"/>
            <a:ext cx="664307" cy="664307"/>
          </a:xfrm>
          <a:prstGeom prst="donut">
            <a:avLst>
              <a:gd name="adj" fmla="val 1646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35" name="Circle: Hollow 34">
            <a:extLst>
              <a:ext uri="{FF2B5EF4-FFF2-40B4-BE49-F238E27FC236}">
                <a16:creationId xmlns:a16="http://schemas.microsoft.com/office/drawing/2014/main" id="{EDB947A5-E2C6-CC8C-05B5-E491C4B130D9}"/>
              </a:ext>
            </a:extLst>
          </p:cNvPr>
          <p:cNvSpPr/>
          <p:nvPr/>
        </p:nvSpPr>
        <p:spPr>
          <a:xfrm>
            <a:off x="1115248" y="2462121"/>
            <a:ext cx="664307" cy="664307"/>
          </a:xfrm>
          <a:prstGeom prst="donut">
            <a:avLst>
              <a:gd name="adj" fmla="val 1646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36" name="Circle: Hollow 35">
            <a:extLst>
              <a:ext uri="{FF2B5EF4-FFF2-40B4-BE49-F238E27FC236}">
                <a16:creationId xmlns:a16="http://schemas.microsoft.com/office/drawing/2014/main" id="{88F1CA03-9E65-1819-F906-67DBEE709988}"/>
              </a:ext>
            </a:extLst>
          </p:cNvPr>
          <p:cNvSpPr/>
          <p:nvPr/>
        </p:nvSpPr>
        <p:spPr>
          <a:xfrm>
            <a:off x="2142971" y="2462121"/>
            <a:ext cx="664307" cy="664307"/>
          </a:xfrm>
          <a:prstGeom prst="donut">
            <a:avLst>
              <a:gd name="adj" fmla="val 16464"/>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37" name="Circle: Hollow 36">
            <a:extLst>
              <a:ext uri="{FF2B5EF4-FFF2-40B4-BE49-F238E27FC236}">
                <a16:creationId xmlns:a16="http://schemas.microsoft.com/office/drawing/2014/main" id="{CAEDD9CB-189D-A790-E7F2-1229E22253BB}"/>
              </a:ext>
            </a:extLst>
          </p:cNvPr>
          <p:cNvSpPr/>
          <p:nvPr/>
        </p:nvSpPr>
        <p:spPr>
          <a:xfrm>
            <a:off x="3170694" y="2462121"/>
            <a:ext cx="664307" cy="664307"/>
          </a:xfrm>
          <a:prstGeom prst="donut">
            <a:avLst>
              <a:gd name="adj" fmla="val 16464"/>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38" name="Circle: Hollow 37">
            <a:extLst>
              <a:ext uri="{FF2B5EF4-FFF2-40B4-BE49-F238E27FC236}">
                <a16:creationId xmlns:a16="http://schemas.microsoft.com/office/drawing/2014/main" id="{4BB4C596-405A-D346-B5DE-C9E0DE42C6C6}"/>
              </a:ext>
            </a:extLst>
          </p:cNvPr>
          <p:cNvSpPr/>
          <p:nvPr/>
        </p:nvSpPr>
        <p:spPr>
          <a:xfrm>
            <a:off x="4198417" y="2462121"/>
            <a:ext cx="664307" cy="664307"/>
          </a:xfrm>
          <a:prstGeom prst="donut">
            <a:avLst>
              <a:gd name="adj" fmla="val 16464"/>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39" name="Circle: Hollow 38">
            <a:extLst>
              <a:ext uri="{FF2B5EF4-FFF2-40B4-BE49-F238E27FC236}">
                <a16:creationId xmlns:a16="http://schemas.microsoft.com/office/drawing/2014/main" id="{A06926D2-3D08-00C3-AA7E-5E914A735A86}"/>
              </a:ext>
            </a:extLst>
          </p:cNvPr>
          <p:cNvSpPr/>
          <p:nvPr/>
        </p:nvSpPr>
        <p:spPr>
          <a:xfrm>
            <a:off x="5226140" y="2462121"/>
            <a:ext cx="664307" cy="664307"/>
          </a:xfrm>
          <a:prstGeom prst="donut">
            <a:avLst>
              <a:gd name="adj" fmla="val 16464"/>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40" name="Circle: Hollow 39">
            <a:extLst>
              <a:ext uri="{FF2B5EF4-FFF2-40B4-BE49-F238E27FC236}">
                <a16:creationId xmlns:a16="http://schemas.microsoft.com/office/drawing/2014/main" id="{3E8E80CE-34BC-6344-847C-9BB96C6E04EB}"/>
              </a:ext>
            </a:extLst>
          </p:cNvPr>
          <p:cNvSpPr/>
          <p:nvPr/>
        </p:nvSpPr>
        <p:spPr>
          <a:xfrm>
            <a:off x="6253863" y="2462121"/>
            <a:ext cx="664307" cy="664307"/>
          </a:xfrm>
          <a:prstGeom prst="donut">
            <a:avLst>
              <a:gd name="adj" fmla="val 16464"/>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41" name="Circle: Hollow 40">
            <a:extLst>
              <a:ext uri="{FF2B5EF4-FFF2-40B4-BE49-F238E27FC236}">
                <a16:creationId xmlns:a16="http://schemas.microsoft.com/office/drawing/2014/main" id="{69CA9072-AD3C-5C0B-1F2A-65EDE1101066}"/>
              </a:ext>
            </a:extLst>
          </p:cNvPr>
          <p:cNvSpPr/>
          <p:nvPr/>
        </p:nvSpPr>
        <p:spPr>
          <a:xfrm>
            <a:off x="7281586" y="2462121"/>
            <a:ext cx="664307" cy="664307"/>
          </a:xfrm>
          <a:prstGeom prst="donut">
            <a:avLst>
              <a:gd name="adj" fmla="val 16464"/>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42" name="Circle: Hollow 41">
            <a:extLst>
              <a:ext uri="{FF2B5EF4-FFF2-40B4-BE49-F238E27FC236}">
                <a16:creationId xmlns:a16="http://schemas.microsoft.com/office/drawing/2014/main" id="{C6EEE36B-54A1-ED18-2F77-637B90ED356E}"/>
              </a:ext>
            </a:extLst>
          </p:cNvPr>
          <p:cNvSpPr/>
          <p:nvPr/>
        </p:nvSpPr>
        <p:spPr>
          <a:xfrm>
            <a:off x="8304824" y="2462121"/>
            <a:ext cx="664307" cy="664307"/>
          </a:xfrm>
          <a:prstGeom prst="donut">
            <a:avLst>
              <a:gd name="adj" fmla="val 16464"/>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43" name="Circle: Hollow 42">
            <a:extLst>
              <a:ext uri="{FF2B5EF4-FFF2-40B4-BE49-F238E27FC236}">
                <a16:creationId xmlns:a16="http://schemas.microsoft.com/office/drawing/2014/main" id="{6EF4A62B-8C71-6772-9EC7-2B25294ADEE2}"/>
              </a:ext>
            </a:extLst>
          </p:cNvPr>
          <p:cNvSpPr/>
          <p:nvPr/>
        </p:nvSpPr>
        <p:spPr>
          <a:xfrm>
            <a:off x="9332547" y="2462121"/>
            <a:ext cx="664307" cy="664307"/>
          </a:xfrm>
          <a:prstGeom prst="donut">
            <a:avLst>
              <a:gd name="adj" fmla="val 16464"/>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44" name="Circle: Hollow 43">
            <a:extLst>
              <a:ext uri="{FF2B5EF4-FFF2-40B4-BE49-F238E27FC236}">
                <a16:creationId xmlns:a16="http://schemas.microsoft.com/office/drawing/2014/main" id="{BB906EC0-2253-38FB-8624-C27CF1A4B28D}"/>
              </a:ext>
            </a:extLst>
          </p:cNvPr>
          <p:cNvSpPr/>
          <p:nvPr/>
        </p:nvSpPr>
        <p:spPr>
          <a:xfrm>
            <a:off x="10360270" y="2462121"/>
            <a:ext cx="664307" cy="664307"/>
          </a:xfrm>
          <a:prstGeom prst="donut">
            <a:avLst>
              <a:gd name="adj" fmla="val 1646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45" name="Circle: Hollow 44">
            <a:extLst>
              <a:ext uri="{FF2B5EF4-FFF2-40B4-BE49-F238E27FC236}">
                <a16:creationId xmlns:a16="http://schemas.microsoft.com/office/drawing/2014/main" id="{5A8DCBD5-C57D-6AC4-A9B9-ADD8C2C6BCB9}"/>
              </a:ext>
            </a:extLst>
          </p:cNvPr>
          <p:cNvSpPr/>
          <p:nvPr/>
        </p:nvSpPr>
        <p:spPr>
          <a:xfrm>
            <a:off x="11387993" y="2462121"/>
            <a:ext cx="664307" cy="664307"/>
          </a:xfrm>
          <a:prstGeom prst="donut">
            <a:avLst>
              <a:gd name="adj" fmla="val 1646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cxnSp>
        <p:nvCxnSpPr>
          <p:cNvPr id="46" name="Straight Connector 45">
            <a:extLst>
              <a:ext uri="{FF2B5EF4-FFF2-40B4-BE49-F238E27FC236}">
                <a16:creationId xmlns:a16="http://schemas.microsoft.com/office/drawing/2014/main" id="{A5182BDC-0C2D-2D69-EFAE-20A36692D1AD}"/>
              </a:ext>
            </a:extLst>
          </p:cNvPr>
          <p:cNvCxnSpPr>
            <a:cxnSpLocks/>
          </p:cNvCxnSpPr>
          <p:nvPr/>
        </p:nvCxnSpPr>
        <p:spPr>
          <a:xfrm flipV="1">
            <a:off x="3034864" y="2232074"/>
            <a:ext cx="0" cy="96899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6811E84-A642-ED8C-7F09-A8D9E557784D}"/>
              </a:ext>
            </a:extLst>
          </p:cNvPr>
          <p:cNvCxnSpPr>
            <a:cxnSpLocks/>
          </p:cNvCxnSpPr>
          <p:nvPr/>
        </p:nvCxnSpPr>
        <p:spPr>
          <a:xfrm flipV="1">
            <a:off x="6999815" y="2199416"/>
            <a:ext cx="0" cy="96899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AA205A8-AF2C-4FF2-9F63-025F7A459302}"/>
              </a:ext>
            </a:extLst>
          </p:cNvPr>
          <p:cNvCxnSpPr>
            <a:cxnSpLocks/>
          </p:cNvCxnSpPr>
          <p:nvPr/>
        </p:nvCxnSpPr>
        <p:spPr>
          <a:xfrm flipV="1">
            <a:off x="7163271" y="2197942"/>
            <a:ext cx="0" cy="96899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E1120D2-0571-01C0-6907-C03658D14F0A}"/>
              </a:ext>
            </a:extLst>
          </p:cNvPr>
          <p:cNvCxnSpPr>
            <a:cxnSpLocks/>
          </p:cNvCxnSpPr>
          <p:nvPr/>
        </p:nvCxnSpPr>
        <p:spPr>
          <a:xfrm flipV="1">
            <a:off x="9109302" y="2206418"/>
            <a:ext cx="0" cy="968997"/>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908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409AD-FAA4-4522-8954-C47137A0CEB8}"/>
              </a:ext>
            </a:extLst>
          </p:cNvPr>
          <p:cNvSpPr>
            <a:spLocks noGrp="1"/>
          </p:cNvSpPr>
          <p:nvPr>
            <p:ph type="title"/>
          </p:nvPr>
        </p:nvSpPr>
        <p:spPr/>
        <p:txBody>
          <a:bodyPr/>
          <a:lstStyle/>
          <a:p>
            <a:r>
              <a:rPr lang="en-US" dirty="0"/>
              <a:t>Donuts</a:t>
            </a:r>
          </a:p>
        </p:txBody>
      </p:sp>
      <p:sp>
        <p:nvSpPr>
          <p:cNvPr id="3" name="Content Placeholder 2">
            <a:extLst>
              <a:ext uri="{FF2B5EF4-FFF2-40B4-BE49-F238E27FC236}">
                <a16:creationId xmlns:a16="http://schemas.microsoft.com/office/drawing/2014/main" id="{59124ACB-C88D-499F-A54C-D04431CF9DF9}"/>
              </a:ext>
            </a:extLst>
          </p:cNvPr>
          <p:cNvSpPr>
            <a:spLocks noGrp="1"/>
          </p:cNvSpPr>
          <p:nvPr>
            <p:ph idx="1"/>
          </p:nvPr>
        </p:nvSpPr>
        <p:spPr>
          <a:xfrm>
            <a:off x="575240" y="1284238"/>
            <a:ext cx="11616760" cy="5573762"/>
          </a:xfrm>
        </p:spPr>
        <p:txBody>
          <a:bodyPr>
            <a:normAutofit/>
          </a:bodyPr>
          <a:lstStyle/>
          <a:p>
            <a:pPr lvl="1"/>
            <a:r>
              <a:rPr lang="en-US" sz="2800" b="1" dirty="0"/>
              <a:t>So, our problem has been reduced to how many ways are there are assign these 4 dividers among the 12 donuts?</a:t>
            </a:r>
          </a:p>
          <a:p>
            <a:pPr lvl="1"/>
            <a:endParaRPr lang="en-US" sz="2800" b="1" dirty="0"/>
          </a:p>
          <a:p>
            <a:pPr lvl="1"/>
            <a:endParaRPr lang="en-US" sz="2800" b="1" dirty="0"/>
          </a:p>
          <a:p>
            <a:pPr lvl="1"/>
            <a:endParaRPr lang="en-US" sz="2800" b="1" i="1" dirty="0"/>
          </a:p>
          <a:p>
            <a:pPr lvl="1"/>
            <a:r>
              <a:rPr lang="en-US" sz="2800" b="1" i="1" dirty="0"/>
              <a:t>Approach 1:</a:t>
            </a:r>
          </a:p>
          <a:p>
            <a:pPr lvl="1"/>
            <a:r>
              <a:rPr lang="en-US" sz="2800" dirty="0"/>
              <a:t>This is a </a:t>
            </a:r>
            <a:r>
              <a:rPr lang="en-US" sz="2800" u="sng" dirty="0"/>
              <a:t>string rearranging problem</a:t>
            </a:r>
            <a:r>
              <a:rPr lang="en-US" sz="2800" dirty="0"/>
              <a:t>! We have a string with 12 identical D’s (donuts) and 4 identical |’s (dividers) and are rearranging that word. </a:t>
            </a:r>
          </a:p>
          <a:p>
            <a:pPr lvl="1"/>
            <a:r>
              <a:rPr lang="en-US" dirty="0"/>
              <a:t>e.g., “DDD|DDDD||DD|DDD”, DDDDDDDDDDDDD||||</a:t>
            </a:r>
          </a:p>
          <a:p>
            <a:endParaRPr lang="en-US" b="0" dirty="0"/>
          </a:p>
        </p:txBody>
      </p:sp>
      <p:sp>
        <p:nvSpPr>
          <p:cNvPr id="34" name="Circle: Hollow 33">
            <a:extLst>
              <a:ext uri="{FF2B5EF4-FFF2-40B4-BE49-F238E27FC236}">
                <a16:creationId xmlns:a16="http://schemas.microsoft.com/office/drawing/2014/main" id="{2C01EC03-33D5-35C4-743A-2B71A1CDEF68}"/>
              </a:ext>
            </a:extLst>
          </p:cNvPr>
          <p:cNvSpPr/>
          <p:nvPr/>
        </p:nvSpPr>
        <p:spPr>
          <a:xfrm>
            <a:off x="87525" y="2462121"/>
            <a:ext cx="664307" cy="664307"/>
          </a:xfrm>
          <a:prstGeom prst="donut">
            <a:avLst>
              <a:gd name="adj" fmla="val 1646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35" name="Circle: Hollow 34">
            <a:extLst>
              <a:ext uri="{FF2B5EF4-FFF2-40B4-BE49-F238E27FC236}">
                <a16:creationId xmlns:a16="http://schemas.microsoft.com/office/drawing/2014/main" id="{EDB947A5-E2C6-CC8C-05B5-E491C4B130D9}"/>
              </a:ext>
            </a:extLst>
          </p:cNvPr>
          <p:cNvSpPr/>
          <p:nvPr/>
        </p:nvSpPr>
        <p:spPr>
          <a:xfrm>
            <a:off x="1115248" y="2462121"/>
            <a:ext cx="664307" cy="664307"/>
          </a:xfrm>
          <a:prstGeom prst="donut">
            <a:avLst>
              <a:gd name="adj" fmla="val 1646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36" name="Circle: Hollow 35">
            <a:extLst>
              <a:ext uri="{FF2B5EF4-FFF2-40B4-BE49-F238E27FC236}">
                <a16:creationId xmlns:a16="http://schemas.microsoft.com/office/drawing/2014/main" id="{88F1CA03-9E65-1819-F906-67DBEE709988}"/>
              </a:ext>
            </a:extLst>
          </p:cNvPr>
          <p:cNvSpPr/>
          <p:nvPr/>
        </p:nvSpPr>
        <p:spPr>
          <a:xfrm>
            <a:off x="2142971" y="2462121"/>
            <a:ext cx="664307" cy="664307"/>
          </a:xfrm>
          <a:prstGeom prst="donut">
            <a:avLst>
              <a:gd name="adj" fmla="val 16464"/>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37" name="Circle: Hollow 36">
            <a:extLst>
              <a:ext uri="{FF2B5EF4-FFF2-40B4-BE49-F238E27FC236}">
                <a16:creationId xmlns:a16="http://schemas.microsoft.com/office/drawing/2014/main" id="{CAEDD9CB-189D-A790-E7F2-1229E22253BB}"/>
              </a:ext>
            </a:extLst>
          </p:cNvPr>
          <p:cNvSpPr/>
          <p:nvPr/>
        </p:nvSpPr>
        <p:spPr>
          <a:xfrm>
            <a:off x="3170694" y="2462121"/>
            <a:ext cx="664307" cy="664307"/>
          </a:xfrm>
          <a:prstGeom prst="donut">
            <a:avLst>
              <a:gd name="adj" fmla="val 16464"/>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38" name="Circle: Hollow 37">
            <a:extLst>
              <a:ext uri="{FF2B5EF4-FFF2-40B4-BE49-F238E27FC236}">
                <a16:creationId xmlns:a16="http://schemas.microsoft.com/office/drawing/2014/main" id="{4BB4C596-405A-D346-B5DE-C9E0DE42C6C6}"/>
              </a:ext>
            </a:extLst>
          </p:cNvPr>
          <p:cNvSpPr/>
          <p:nvPr/>
        </p:nvSpPr>
        <p:spPr>
          <a:xfrm>
            <a:off x="4198417" y="2462121"/>
            <a:ext cx="664307" cy="664307"/>
          </a:xfrm>
          <a:prstGeom prst="donut">
            <a:avLst>
              <a:gd name="adj" fmla="val 16464"/>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39" name="Circle: Hollow 38">
            <a:extLst>
              <a:ext uri="{FF2B5EF4-FFF2-40B4-BE49-F238E27FC236}">
                <a16:creationId xmlns:a16="http://schemas.microsoft.com/office/drawing/2014/main" id="{A06926D2-3D08-00C3-AA7E-5E914A735A86}"/>
              </a:ext>
            </a:extLst>
          </p:cNvPr>
          <p:cNvSpPr/>
          <p:nvPr/>
        </p:nvSpPr>
        <p:spPr>
          <a:xfrm>
            <a:off x="5226140" y="2462121"/>
            <a:ext cx="664307" cy="664307"/>
          </a:xfrm>
          <a:prstGeom prst="donut">
            <a:avLst>
              <a:gd name="adj" fmla="val 16464"/>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40" name="Circle: Hollow 39">
            <a:extLst>
              <a:ext uri="{FF2B5EF4-FFF2-40B4-BE49-F238E27FC236}">
                <a16:creationId xmlns:a16="http://schemas.microsoft.com/office/drawing/2014/main" id="{3E8E80CE-34BC-6344-847C-9BB96C6E04EB}"/>
              </a:ext>
            </a:extLst>
          </p:cNvPr>
          <p:cNvSpPr/>
          <p:nvPr/>
        </p:nvSpPr>
        <p:spPr>
          <a:xfrm>
            <a:off x="6253863" y="2462121"/>
            <a:ext cx="664307" cy="664307"/>
          </a:xfrm>
          <a:prstGeom prst="donut">
            <a:avLst>
              <a:gd name="adj" fmla="val 16464"/>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41" name="Circle: Hollow 40">
            <a:extLst>
              <a:ext uri="{FF2B5EF4-FFF2-40B4-BE49-F238E27FC236}">
                <a16:creationId xmlns:a16="http://schemas.microsoft.com/office/drawing/2014/main" id="{69CA9072-AD3C-5C0B-1F2A-65EDE1101066}"/>
              </a:ext>
            </a:extLst>
          </p:cNvPr>
          <p:cNvSpPr/>
          <p:nvPr/>
        </p:nvSpPr>
        <p:spPr>
          <a:xfrm>
            <a:off x="7281586" y="2462121"/>
            <a:ext cx="664307" cy="664307"/>
          </a:xfrm>
          <a:prstGeom prst="donut">
            <a:avLst>
              <a:gd name="adj" fmla="val 16464"/>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42" name="Circle: Hollow 41">
            <a:extLst>
              <a:ext uri="{FF2B5EF4-FFF2-40B4-BE49-F238E27FC236}">
                <a16:creationId xmlns:a16="http://schemas.microsoft.com/office/drawing/2014/main" id="{C6EEE36B-54A1-ED18-2F77-637B90ED356E}"/>
              </a:ext>
            </a:extLst>
          </p:cNvPr>
          <p:cNvSpPr/>
          <p:nvPr/>
        </p:nvSpPr>
        <p:spPr>
          <a:xfrm>
            <a:off x="8304824" y="2462121"/>
            <a:ext cx="664307" cy="664307"/>
          </a:xfrm>
          <a:prstGeom prst="donut">
            <a:avLst>
              <a:gd name="adj" fmla="val 16464"/>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43" name="Circle: Hollow 42">
            <a:extLst>
              <a:ext uri="{FF2B5EF4-FFF2-40B4-BE49-F238E27FC236}">
                <a16:creationId xmlns:a16="http://schemas.microsoft.com/office/drawing/2014/main" id="{6EF4A62B-8C71-6772-9EC7-2B25294ADEE2}"/>
              </a:ext>
            </a:extLst>
          </p:cNvPr>
          <p:cNvSpPr/>
          <p:nvPr/>
        </p:nvSpPr>
        <p:spPr>
          <a:xfrm>
            <a:off x="9332547" y="2462121"/>
            <a:ext cx="664307" cy="664307"/>
          </a:xfrm>
          <a:prstGeom prst="donut">
            <a:avLst>
              <a:gd name="adj" fmla="val 16464"/>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44" name="Circle: Hollow 43">
            <a:extLst>
              <a:ext uri="{FF2B5EF4-FFF2-40B4-BE49-F238E27FC236}">
                <a16:creationId xmlns:a16="http://schemas.microsoft.com/office/drawing/2014/main" id="{BB906EC0-2253-38FB-8624-C27CF1A4B28D}"/>
              </a:ext>
            </a:extLst>
          </p:cNvPr>
          <p:cNvSpPr/>
          <p:nvPr/>
        </p:nvSpPr>
        <p:spPr>
          <a:xfrm>
            <a:off x="10360270" y="2462121"/>
            <a:ext cx="664307" cy="664307"/>
          </a:xfrm>
          <a:prstGeom prst="donut">
            <a:avLst>
              <a:gd name="adj" fmla="val 1646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45" name="Circle: Hollow 44">
            <a:extLst>
              <a:ext uri="{FF2B5EF4-FFF2-40B4-BE49-F238E27FC236}">
                <a16:creationId xmlns:a16="http://schemas.microsoft.com/office/drawing/2014/main" id="{5A8DCBD5-C57D-6AC4-A9B9-ADD8C2C6BCB9}"/>
              </a:ext>
            </a:extLst>
          </p:cNvPr>
          <p:cNvSpPr/>
          <p:nvPr/>
        </p:nvSpPr>
        <p:spPr>
          <a:xfrm>
            <a:off x="11387993" y="2462121"/>
            <a:ext cx="664307" cy="664307"/>
          </a:xfrm>
          <a:prstGeom prst="donut">
            <a:avLst>
              <a:gd name="adj" fmla="val 1646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cxnSp>
        <p:nvCxnSpPr>
          <p:cNvPr id="46" name="Straight Connector 45">
            <a:extLst>
              <a:ext uri="{FF2B5EF4-FFF2-40B4-BE49-F238E27FC236}">
                <a16:creationId xmlns:a16="http://schemas.microsoft.com/office/drawing/2014/main" id="{A5182BDC-0C2D-2D69-EFAE-20A36692D1AD}"/>
              </a:ext>
            </a:extLst>
          </p:cNvPr>
          <p:cNvCxnSpPr>
            <a:cxnSpLocks/>
          </p:cNvCxnSpPr>
          <p:nvPr/>
        </p:nvCxnSpPr>
        <p:spPr>
          <a:xfrm flipV="1">
            <a:off x="3034864" y="2232074"/>
            <a:ext cx="0" cy="96899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6811E84-A642-ED8C-7F09-A8D9E557784D}"/>
              </a:ext>
            </a:extLst>
          </p:cNvPr>
          <p:cNvCxnSpPr>
            <a:cxnSpLocks/>
          </p:cNvCxnSpPr>
          <p:nvPr/>
        </p:nvCxnSpPr>
        <p:spPr>
          <a:xfrm flipV="1">
            <a:off x="6999815" y="2199416"/>
            <a:ext cx="0" cy="96899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AA205A8-AF2C-4FF2-9F63-025F7A459302}"/>
              </a:ext>
            </a:extLst>
          </p:cNvPr>
          <p:cNvCxnSpPr>
            <a:cxnSpLocks/>
          </p:cNvCxnSpPr>
          <p:nvPr/>
        </p:nvCxnSpPr>
        <p:spPr>
          <a:xfrm flipV="1">
            <a:off x="7163271" y="2197942"/>
            <a:ext cx="0" cy="96899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E1120D2-0571-01C0-6907-C03658D14F0A}"/>
              </a:ext>
            </a:extLst>
          </p:cNvPr>
          <p:cNvCxnSpPr>
            <a:cxnSpLocks/>
          </p:cNvCxnSpPr>
          <p:nvPr/>
        </p:nvCxnSpPr>
        <p:spPr>
          <a:xfrm flipV="1">
            <a:off x="9109302" y="2206418"/>
            <a:ext cx="0" cy="968997"/>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9630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409AD-FAA4-4522-8954-C47137A0CEB8}"/>
              </a:ext>
            </a:extLst>
          </p:cNvPr>
          <p:cNvSpPr>
            <a:spLocks noGrp="1"/>
          </p:cNvSpPr>
          <p:nvPr>
            <p:ph type="title"/>
          </p:nvPr>
        </p:nvSpPr>
        <p:spPr/>
        <p:txBody>
          <a:bodyPr/>
          <a:lstStyle/>
          <a:p>
            <a:r>
              <a:rPr lang="en-US" dirty="0"/>
              <a:t>Donuts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9124ACB-C88D-499F-A54C-D04431CF9DF9}"/>
                  </a:ext>
                </a:extLst>
              </p:cNvPr>
              <p:cNvSpPr>
                <a:spLocks noGrp="1"/>
              </p:cNvSpPr>
              <p:nvPr>
                <p:ph idx="1"/>
              </p:nvPr>
            </p:nvSpPr>
            <p:spPr>
              <a:xfrm>
                <a:off x="575240" y="1284238"/>
                <a:ext cx="11616760" cy="5573762"/>
              </a:xfrm>
            </p:spPr>
            <p:txBody>
              <a:bodyPr>
                <a:normAutofit/>
              </a:bodyPr>
              <a:lstStyle/>
              <a:p>
                <a:pPr lvl="1"/>
                <a:r>
                  <a:rPr lang="en-US" sz="2800" b="1" dirty="0"/>
                  <a:t>So, our problem has been reduced to how many ways are there are assign these 4 dividers among the 12 donuts?</a:t>
                </a:r>
              </a:p>
              <a:p>
                <a:pPr lvl="1"/>
                <a:endParaRPr lang="en-US" sz="2800" b="1" dirty="0"/>
              </a:p>
              <a:p>
                <a:pPr lvl="1"/>
                <a:endParaRPr lang="en-US" sz="2800" b="1" dirty="0"/>
              </a:p>
              <a:p>
                <a:pPr lvl="1"/>
                <a:endParaRPr lang="en-US" sz="2800" b="1" i="1" dirty="0"/>
              </a:p>
              <a:p>
                <a:pPr lvl="1"/>
                <a:r>
                  <a:rPr lang="en-US" sz="2800" b="1" i="1" dirty="0"/>
                  <a:t>Approach 1:</a:t>
                </a:r>
              </a:p>
              <a:p>
                <a:pPr lvl="1"/>
                <a:r>
                  <a:rPr lang="en-US" sz="2800" dirty="0"/>
                  <a:t>This is a </a:t>
                </a:r>
                <a:r>
                  <a:rPr lang="en-US" sz="2800" u="sng" dirty="0"/>
                  <a:t>string rearranging problem</a:t>
                </a:r>
                <a:r>
                  <a:rPr lang="en-US" sz="2800" dirty="0"/>
                  <a:t>! We have a string with 12 identical D’s (donuts) and 4 identical |’s (dividers) and are rearranging that word. </a:t>
                </a:r>
              </a:p>
              <a:p>
                <a:pPr lvl="1"/>
                <a:r>
                  <a:rPr lang="en-US" dirty="0"/>
                  <a:t>e.g., “DDD|DDDD||DD|DDD”, DDDDDDDDDDDDD||||</a:t>
                </a:r>
              </a:p>
              <a:p>
                <a:r>
                  <a:rPr lang="en-US" b="0" dirty="0"/>
                  <a:t>1. Arrange letters in the string: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12</m:t>
                        </m:r>
                        <m:r>
                          <a:rPr lang="en-US" b="0" i="1" smtClean="0">
                            <a:latin typeface="Cambria Math" panose="02040503050406030204" pitchFamily="18" charset="0"/>
                          </a:rPr>
                          <m:t>+</m:t>
                        </m:r>
                        <m:r>
                          <a:rPr lang="en-US" b="0" i="1" smtClean="0">
                            <a:latin typeface="Cambria Math" panose="02040503050406030204" pitchFamily="18" charset="0"/>
                          </a:rPr>
                          <m:t>4</m:t>
                        </m:r>
                      </m:e>
                    </m:d>
                    <m:r>
                      <a:rPr lang="en-US" b="0" i="1" smtClean="0">
                        <a:latin typeface="Cambria Math" panose="02040503050406030204" pitchFamily="18" charset="0"/>
                      </a:rPr>
                      <m:t>!=</m:t>
                    </m:r>
                    <m:r>
                      <a:rPr lang="en-US" b="0" i="1" smtClean="0">
                        <a:latin typeface="Cambria Math" panose="02040503050406030204" pitchFamily="18" charset="0"/>
                      </a:rPr>
                      <m:t>16</m:t>
                    </m:r>
                    <m:r>
                      <a:rPr lang="en-US" b="0" i="1" smtClean="0">
                        <a:latin typeface="Cambria Math" panose="02040503050406030204" pitchFamily="18" charset="0"/>
                      </a:rPr>
                      <m:t>!</m:t>
                    </m:r>
                  </m:oMath>
                </a14:m>
                <a:endParaRPr lang="en-US" dirty="0"/>
              </a:p>
              <a:p>
                <a:r>
                  <a:rPr lang="en-US" dirty="0"/>
                  <a:t>2. Divide out overcounting for duplicate letters: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16</m:t>
                        </m:r>
                        <m:r>
                          <a:rPr lang="en-US" b="0" i="1" smtClean="0">
                            <a:latin typeface="Cambria Math" panose="02040503050406030204" pitchFamily="18" charset="0"/>
                          </a:rPr>
                          <m:t>!</m:t>
                        </m:r>
                      </m:num>
                      <m:den>
                        <m:r>
                          <a:rPr lang="en-US" b="0" i="1" smtClean="0">
                            <a:latin typeface="Cambria Math" panose="02040503050406030204" pitchFamily="18" charset="0"/>
                          </a:rPr>
                          <m:t>12</m:t>
                        </m:r>
                        <m:r>
                          <a:rPr lang="en-US" b="0" i="1" smtClean="0">
                            <a:latin typeface="Cambria Math" panose="02040503050406030204" pitchFamily="18" charset="0"/>
                          </a:rPr>
                          <m:t>!</m:t>
                        </m:r>
                        <m:r>
                          <a:rPr lang="en-US" b="0" i="1" smtClean="0">
                            <a:latin typeface="Cambria Math" panose="02040503050406030204" pitchFamily="18" charset="0"/>
                          </a:rPr>
                          <m:t>4</m:t>
                        </m:r>
                        <m:r>
                          <a:rPr lang="en-US" b="0" i="1" smtClean="0">
                            <a:latin typeface="Cambria Math" panose="02040503050406030204" pitchFamily="18" charset="0"/>
                          </a:rPr>
                          <m:t>!</m:t>
                        </m:r>
                      </m:den>
                    </m:f>
                    <m:r>
                      <a:rPr lang="en-US" b="0" i="1" smtClean="0">
                        <a:latin typeface="Cambria Math" panose="02040503050406030204" pitchFamily="18" charset="0"/>
                      </a:rPr>
                      <m:t>=</m:t>
                    </m:r>
                  </m:oMath>
                </a14:m>
                <a:r>
                  <a:rPr lang="en-US" dirty="0"/>
                  <a:t> </a:t>
                </a:r>
                <a14:m>
                  <m:oMath xmlns:m="http://schemas.openxmlformats.org/officeDocument/2006/math">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b="0" i="1" smtClean="0">
                                <a:latin typeface="Cambria Math" panose="02040503050406030204" pitchFamily="18" charset="0"/>
                              </a:rPr>
                              <m:t>16</m:t>
                            </m:r>
                          </m:num>
                          <m:den>
                            <m:r>
                              <a:rPr lang="en-US" b="0" i="1" smtClean="0">
                                <a:latin typeface="Cambria Math" panose="02040503050406030204" pitchFamily="18" charset="0"/>
                              </a:rPr>
                              <m:t>12</m:t>
                            </m:r>
                          </m:den>
                        </m:f>
                      </m:e>
                    </m:d>
                  </m:oMath>
                </a14:m>
                <a:endParaRPr lang="en-US" dirty="0"/>
              </a:p>
            </p:txBody>
          </p:sp>
        </mc:Choice>
        <mc:Fallback xmlns="">
          <p:sp>
            <p:nvSpPr>
              <p:cNvPr id="3" name="Content Placeholder 2">
                <a:extLst>
                  <a:ext uri="{FF2B5EF4-FFF2-40B4-BE49-F238E27FC236}">
                    <a16:creationId xmlns:a16="http://schemas.microsoft.com/office/drawing/2014/main" id="{59124ACB-C88D-499F-A54C-D04431CF9DF9}"/>
                  </a:ext>
                </a:extLst>
              </p:cNvPr>
              <p:cNvSpPr>
                <a:spLocks noGrp="1" noRot="1" noChangeAspect="1" noMove="1" noResize="1" noEditPoints="1" noAdjustHandles="1" noChangeArrowheads="1" noChangeShapeType="1" noTextEdit="1"/>
              </p:cNvSpPr>
              <p:nvPr>
                <p:ph idx="1"/>
              </p:nvPr>
            </p:nvSpPr>
            <p:spPr>
              <a:xfrm>
                <a:off x="575240" y="1284238"/>
                <a:ext cx="11616760" cy="5573762"/>
              </a:xfrm>
              <a:blipFill>
                <a:blip r:embed="rId3"/>
                <a:stretch>
                  <a:fillRect l="-630" t="-1969" r="-1417"/>
                </a:stretch>
              </a:blipFill>
            </p:spPr>
            <p:txBody>
              <a:bodyPr/>
              <a:lstStyle/>
              <a:p>
                <a:r>
                  <a:rPr lang="en-US">
                    <a:noFill/>
                  </a:rPr>
                  <a:t> </a:t>
                </a:r>
              </a:p>
            </p:txBody>
          </p:sp>
        </mc:Fallback>
      </mc:AlternateContent>
      <p:sp>
        <p:nvSpPr>
          <p:cNvPr id="34" name="Circle: Hollow 33">
            <a:extLst>
              <a:ext uri="{FF2B5EF4-FFF2-40B4-BE49-F238E27FC236}">
                <a16:creationId xmlns:a16="http://schemas.microsoft.com/office/drawing/2014/main" id="{2C01EC03-33D5-35C4-743A-2B71A1CDEF68}"/>
              </a:ext>
            </a:extLst>
          </p:cNvPr>
          <p:cNvSpPr/>
          <p:nvPr/>
        </p:nvSpPr>
        <p:spPr>
          <a:xfrm>
            <a:off x="87525" y="2462121"/>
            <a:ext cx="664307" cy="664307"/>
          </a:xfrm>
          <a:prstGeom prst="donut">
            <a:avLst>
              <a:gd name="adj" fmla="val 1646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35" name="Circle: Hollow 34">
            <a:extLst>
              <a:ext uri="{FF2B5EF4-FFF2-40B4-BE49-F238E27FC236}">
                <a16:creationId xmlns:a16="http://schemas.microsoft.com/office/drawing/2014/main" id="{EDB947A5-E2C6-CC8C-05B5-E491C4B130D9}"/>
              </a:ext>
            </a:extLst>
          </p:cNvPr>
          <p:cNvSpPr/>
          <p:nvPr/>
        </p:nvSpPr>
        <p:spPr>
          <a:xfrm>
            <a:off x="1115248" y="2462121"/>
            <a:ext cx="664307" cy="664307"/>
          </a:xfrm>
          <a:prstGeom prst="donut">
            <a:avLst>
              <a:gd name="adj" fmla="val 1646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36" name="Circle: Hollow 35">
            <a:extLst>
              <a:ext uri="{FF2B5EF4-FFF2-40B4-BE49-F238E27FC236}">
                <a16:creationId xmlns:a16="http://schemas.microsoft.com/office/drawing/2014/main" id="{88F1CA03-9E65-1819-F906-67DBEE709988}"/>
              </a:ext>
            </a:extLst>
          </p:cNvPr>
          <p:cNvSpPr/>
          <p:nvPr/>
        </p:nvSpPr>
        <p:spPr>
          <a:xfrm>
            <a:off x="2142971" y="2462121"/>
            <a:ext cx="664307" cy="664307"/>
          </a:xfrm>
          <a:prstGeom prst="donut">
            <a:avLst>
              <a:gd name="adj" fmla="val 16464"/>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37" name="Circle: Hollow 36">
            <a:extLst>
              <a:ext uri="{FF2B5EF4-FFF2-40B4-BE49-F238E27FC236}">
                <a16:creationId xmlns:a16="http://schemas.microsoft.com/office/drawing/2014/main" id="{CAEDD9CB-189D-A790-E7F2-1229E22253BB}"/>
              </a:ext>
            </a:extLst>
          </p:cNvPr>
          <p:cNvSpPr/>
          <p:nvPr/>
        </p:nvSpPr>
        <p:spPr>
          <a:xfrm>
            <a:off x="3170694" y="2462121"/>
            <a:ext cx="664307" cy="664307"/>
          </a:xfrm>
          <a:prstGeom prst="donut">
            <a:avLst>
              <a:gd name="adj" fmla="val 16464"/>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38" name="Circle: Hollow 37">
            <a:extLst>
              <a:ext uri="{FF2B5EF4-FFF2-40B4-BE49-F238E27FC236}">
                <a16:creationId xmlns:a16="http://schemas.microsoft.com/office/drawing/2014/main" id="{4BB4C596-405A-D346-B5DE-C9E0DE42C6C6}"/>
              </a:ext>
            </a:extLst>
          </p:cNvPr>
          <p:cNvSpPr/>
          <p:nvPr/>
        </p:nvSpPr>
        <p:spPr>
          <a:xfrm>
            <a:off x="4198417" y="2462121"/>
            <a:ext cx="664307" cy="664307"/>
          </a:xfrm>
          <a:prstGeom prst="donut">
            <a:avLst>
              <a:gd name="adj" fmla="val 16464"/>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39" name="Circle: Hollow 38">
            <a:extLst>
              <a:ext uri="{FF2B5EF4-FFF2-40B4-BE49-F238E27FC236}">
                <a16:creationId xmlns:a16="http://schemas.microsoft.com/office/drawing/2014/main" id="{A06926D2-3D08-00C3-AA7E-5E914A735A86}"/>
              </a:ext>
            </a:extLst>
          </p:cNvPr>
          <p:cNvSpPr/>
          <p:nvPr/>
        </p:nvSpPr>
        <p:spPr>
          <a:xfrm>
            <a:off x="5226140" y="2462121"/>
            <a:ext cx="664307" cy="664307"/>
          </a:xfrm>
          <a:prstGeom prst="donut">
            <a:avLst>
              <a:gd name="adj" fmla="val 16464"/>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40" name="Circle: Hollow 39">
            <a:extLst>
              <a:ext uri="{FF2B5EF4-FFF2-40B4-BE49-F238E27FC236}">
                <a16:creationId xmlns:a16="http://schemas.microsoft.com/office/drawing/2014/main" id="{3E8E80CE-34BC-6344-847C-9BB96C6E04EB}"/>
              </a:ext>
            </a:extLst>
          </p:cNvPr>
          <p:cNvSpPr/>
          <p:nvPr/>
        </p:nvSpPr>
        <p:spPr>
          <a:xfrm>
            <a:off x="6253863" y="2462121"/>
            <a:ext cx="664307" cy="664307"/>
          </a:xfrm>
          <a:prstGeom prst="donut">
            <a:avLst>
              <a:gd name="adj" fmla="val 16464"/>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41" name="Circle: Hollow 40">
            <a:extLst>
              <a:ext uri="{FF2B5EF4-FFF2-40B4-BE49-F238E27FC236}">
                <a16:creationId xmlns:a16="http://schemas.microsoft.com/office/drawing/2014/main" id="{69CA9072-AD3C-5C0B-1F2A-65EDE1101066}"/>
              </a:ext>
            </a:extLst>
          </p:cNvPr>
          <p:cNvSpPr/>
          <p:nvPr/>
        </p:nvSpPr>
        <p:spPr>
          <a:xfrm>
            <a:off x="7281586" y="2462121"/>
            <a:ext cx="664307" cy="664307"/>
          </a:xfrm>
          <a:prstGeom prst="donut">
            <a:avLst>
              <a:gd name="adj" fmla="val 16464"/>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42" name="Circle: Hollow 41">
            <a:extLst>
              <a:ext uri="{FF2B5EF4-FFF2-40B4-BE49-F238E27FC236}">
                <a16:creationId xmlns:a16="http://schemas.microsoft.com/office/drawing/2014/main" id="{C6EEE36B-54A1-ED18-2F77-637B90ED356E}"/>
              </a:ext>
            </a:extLst>
          </p:cNvPr>
          <p:cNvSpPr/>
          <p:nvPr/>
        </p:nvSpPr>
        <p:spPr>
          <a:xfrm>
            <a:off x="8304824" y="2462121"/>
            <a:ext cx="664307" cy="664307"/>
          </a:xfrm>
          <a:prstGeom prst="donut">
            <a:avLst>
              <a:gd name="adj" fmla="val 16464"/>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43" name="Circle: Hollow 42">
            <a:extLst>
              <a:ext uri="{FF2B5EF4-FFF2-40B4-BE49-F238E27FC236}">
                <a16:creationId xmlns:a16="http://schemas.microsoft.com/office/drawing/2014/main" id="{6EF4A62B-8C71-6772-9EC7-2B25294ADEE2}"/>
              </a:ext>
            </a:extLst>
          </p:cNvPr>
          <p:cNvSpPr/>
          <p:nvPr/>
        </p:nvSpPr>
        <p:spPr>
          <a:xfrm>
            <a:off x="9332547" y="2462121"/>
            <a:ext cx="664307" cy="664307"/>
          </a:xfrm>
          <a:prstGeom prst="donut">
            <a:avLst>
              <a:gd name="adj" fmla="val 16464"/>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44" name="Circle: Hollow 43">
            <a:extLst>
              <a:ext uri="{FF2B5EF4-FFF2-40B4-BE49-F238E27FC236}">
                <a16:creationId xmlns:a16="http://schemas.microsoft.com/office/drawing/2014/main" id="{BB906EC0-2253-38FB-8624-C27CF1A4B28D}"/>
              </a:ext>
            </a:extLst>
          </p:cNvPr>
          <p:cNvSpPr/>
          <p:nvPr/>
        </p:nvSpPr>
        <p:spPr>
          <a:xfrm>
            <a:off x="10360270" y="2462121"/>
            <a:ext cx="664307" cy="664307"/>
          </a:xfrm>
          <a:prstGeom prst="donut">
            <a:avLst>
              <a:gd name="adj" fmla="val 1646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45" name="Circle: Hollow 44">
            <a:extLst>
              <a:ext uri="{FF2B5EF4-FFF2-40B4-BE49-F238E27FC236}">
                <a16:creationId xmlns:a16="http://schemas.microsoft.com/office/drawing/2014/main" id="{5A8DCBD5-C57D-6AC4-A9B9-ADD8C2C6BCB9}"/>
              </a:ext>
            </a:extLst>
          </p:cNvPr>
          <p:cNvSpPr/>
          <p:nvPr/>
        </p:nvSpPr>
        <p:spPr>
          <a:xfrm>
            <a:off x="11387993" y="2462121"/>
            <a:ext cx="664307" cy="664307"/>
          </a:xfrm>
          <a:prstGeom prst="donut">
            <a:avLst>
              <a:gd name="adj" fmla="val 1646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cxnSp>
        <p:nvCxnSpPr>
          <p:cNvPr id="46" name="Straight Connector 45">
            <a:extLst>
              <a:ext uri="{FF2B5EF4-FFF2-40B4-BE49-F238E27FC236}">
                <a16:creationId xmlns:a16="http://schemas.microsoft.com/office/drawing/2014/main" id="{A5182BDC-0C2D-2D69-EFAE-20A36692D1AD}"/>
              </a:ext>
            </a:extLst>
          </p:cNvPr>
          <p:cNvCxnSpPr>
            <a:cxnSpLocks/>
          </p:cNvCxnSpPr>
          <p:nvPr/>
        </p:nvCxnSpPr>
        <p:spPr>
          <a:xfrm flipV="1">
            <a:off x="3034864" y="2232074"/>
            <a:ext cx="0" cy="96899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6811E84-A642-ED8C-7F09-A8D9E557784D}"/>
              </a:ext>
            </a:extLst>
          </p:cNvPr>
          <p:cNvCxnSpPr>
            <a:cxnSpLocks/>
          </p:cNvCxnSpPr>
          <p:nvPr/>
        </p:nvCxnSpPr>
        <p:spPr>
          <a:xfrm flipV="1">
            <a:off x="6999815" y="2199416"/>
            <a:ext cx="0" cy="96899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AA205A8-AF2C-4FF2-9F63-025F7A459302}"/>
              </a:ext>
            </a:extLst>
          </p:cNvPr>
          <p:cNvCxnSpPr>
            <a:cxnSpLocks/>
          </p:cNvCxnSpPr>
          <p:nvPr/>
        </p:nvCxnSpPr>
        <p:spPr>
          <a:xfrm flipV="1">
            <a:off x="7163271" y="2197942"/>
            <a:ext cx="0" cy="96899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E1120D2-0571-01C0-6907-C03658D14F0A}"/>
              </a:ext>
            </a:extLst>
          </p:cNvPr>
          <p:cNvCxnSpPr>
            <a:cxnSpLocks/>
          </p:cNvCxnSpPr>
          <p:nvPr/>
        </p:nvCxnSpPr>
        <p:spPr>
          <a:xfrm flipV="1">
            <a:off x="9109302" y="2206418"/>
            <a:ext cx="0" cy="968997"/>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158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E17BDDF-6D85-94C3-3D41-FCF1221D3282}"/>
              </a:ext>
            </a:extLst>
          </p:cNvPr>
          <p:cNvSpPr txBox="1"/>
          <p:nvPr/>
        </p:nvSpPr>
        <p:spPr>
          <a:xfrm>
            <a:off x="106722" y="2264189"/>
            <a:ext cx="12923395" cy="1323439"/>
          </a:xfrm>
          <a:prstGeom prst="rect">
            <a:avLst/>
          </a:prstGeom>
          <a:noFill/>
        </p:spPr>
        <p:txBody>
          <a:bodyPr wrap="square">
            <a:spAutoFit/>
          </a:bodyPr>
          <a:lstStyle/>
          <a:p>
            <a:r>
              <a:rPr lang="en-US" sz="7800" b="1" i="1" dirty="0"/>
              <a:t>_ _ _ _ _ _ _ _ _ _ _ _ _ _ _ _ </a:t>
            </a:r>
            <a:endParaRPr lang="en-US" sz="7800" dirty="0"/>
          </a:p>
        </p:txBody>
      </p:sp>
      <p:sp>
        <p:nvSpPr>
          <p:cNvPr id="2" name="Title 1">
            <a:extLst>
              <a:ext uri="{FF2B5EF4-FFF2-40B4-BE49-F238E27FC236}">
                <a16:creationId xmlns:a16="http://schemas.microsoft.com/office/drawing/2014/main" id="{DDF409AD-FAA4-4522-8954-C47137A0CEB8}"/>
              </a:ext>
            </a:extLst>
          </p:cNvPr>
          <p:cNvSpPr>
            <a:spLocks noGrp="1"/>
          </p:cNvSpPr>
          <p:nvPr>
            <p:ph type="title"/>
          </p:nvPr>
        </p:nvSpPr>
        <p:spPr/>
        <p:txBody>
          <a:bodyPr/>
          <a:lstStyle/>
          <a:p>
            <a:r>
              <a:rPr lang="en-US" dirty="0"/>
              <a:t>Donuts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9124ACB-C88D-499F-A54C-D04431CF9DF9}"/>
                  </a:ext>
                </a:extLst>
              </p:cNvPr>
              <p:cNvSpPr>
                <a:spLocks noGrp="1"/>
              </p:cNvSpPr>
              <p:nvPr>
                <p:ph idx="1"/>
              </p:nvPr>
            </p:nvSpPr>
            <p:spPr>
              <a:xfrm>
                <a:off x="575240" y="1284238"/>
                <a:ext cx="11616760" cy="5573762"/>
              </a:xfrm>
            </p:spPr>
            <p:txBody>
              <a:bodyPr>
                <a:normAutofit/>
              </a:bodyPr>
              <a:lstStyle/>
              <a:p>
                <a:pPr lvl="1"/>
                <a:r>
                  <a:rPr lang="en-US" sz="2800" b="1" dirty="0"/>
                  <a:t>So, our problem has been reduced to how many ways are there are assign these 4 dividers among the 12 donuts?</a:t>
                </a:r>
              </a:p>
              <a:p>
                <a:pPr lvl="1"/>
                <a:endParaRPr lang="en-US" sz="2800" b="1" dirty="0"/>
              </a:p>
              <a:p>
                <a:pPr lvl="1"/>
                <a:endParaRPr lang="en-US" sz="2800" b="1" dirty="0"/>
              </a:p>
              <a:p>
                <a:pPr lvl="1"/>
                <a:endParaRPr lang="en-US" sz="2800" b="1" i="1" dirty="0"/>
              </a:p>
              <a:p>
                <a:pPr lvl="1"/>
                <a:r>
                  <a:rPr lang="en-US" sz="2800" b="1" i="1" dirty="0"/>
                  <a:t>Approach 2:</a:t>
                </a:r>
              </a:p>
              <a:p>
                <a:pPr lvl="1"/>
                <a:r>
                  <a:rPr lang="en-US" sz="2800" dirty="0"/>
                  <a:t>There are  </a:t>
                </a:r>
                <a14:m>
                  <m:oMath xmlns:m="http://schemas.openxmlformats.org/officeDocument/2006/math">
                    <m:r>
                      <a:rPr lang="en-US" sz="2800" b="0" i="1" smtClean="0">
                        <a:latin typeface="Cambria Math" panose="02040503050406030204" pitchFamily="18" charset="0"/>
                      </a:rPr>
                      <m:t>12</m:t>
                    </m:r>
                    <m:r>
                      <a:rPr lang="en-US" sz="2800" b="0" i="1" smtClean="0">
                        <a:latin typeface="Cambria Math" panose="02040503050406030204" pitchFamily="18" charset="0"/>
                      </a:rPr>
                      <m:t>+</m:t>
                    </m:r>
                    <m:r>
                      <a:rPr lang="en-US" sz="2800" b="0" i="1" smtClean="0">
                        <a:latin typeface="Cambria Math" panose="02040503050406030204" pitchFamily="18" charset="0"/>
                      </a:rPr>
                      <m:t>4</m:t>
                    </m:r>
                    <m:r>
                      <a:rPr lang="en-US" sz="2800" b="0" i="1" smtClean="0">
                        <a:latin typeface="Cambria Math" panose="02040503050406030204" pitchFamily="18" charset="0"/>
                      </a:rPr>
                      <m:t>=</m:t>
                    </m:r>
                    <m:r>
                      <a:rPr lang="en-US" sz="2800" b="0" i="1" smtClean="0">
                        <a:latin typeface="Cambria Math" panose="02040503050406030204" pitchFamily="18" charset="0"/>
                      </a:rPr>
                      <m:t>16</m:t>
                    </m:r>
                  </m:oMath>
                </a14:m>
                <a:r>
                  <a:rPr lang="en-US" sz="2800" dirty="0"/>
                  <a:t> positions in total. </a:t>
                </a:r>
                <a14:m>
                  <m:oMath xmlns:m="http://schemas.openxmlformats.org/officeDocument/2006/math">
                    <m:r>
                      <a:rPr lang="en-US" sz="2800" b="0" i="1" smtClean="0">
                        <a:latin typeface="Cambria Math" panose="02040503050406030204" pitchFamily="18" charset="0"/>
                      </a:rPr>
                      <m:t>4</m:t>
                    </m:r>
                  </m:oMath>
                </a14:m>
                <a:r>
                  <a:rPr lang="en-US" sz="2800" dirty="0"/>
                  <a:t> of these will be a divider and the remaining </a:t>
                </a:r>
                <a14:m>
                  <m:oMath xmlns:m="http://schemas.openxmlformats.org/officeDocument/2006/math">
                    <m:r>
                      <a:rPr lang="en-US" sz="2800" b="0" i="1" smtClean="0">
                        <a:latin typeface="Cambria Math" panose="02040503050406030204" pitchFamily="18" charset="0"/>
                      </a:rPr>
                      <m:t>12</m:t>
                    </m:r>
                  </m:oMath>
                </a14:m>
                <a:r>
                  <a:rPr lang="en-US" sz="2800" dirty="0"/>
                  <a:t> will be donuts </a:t>
                </a:r>
                <a:endParaRPr lang="en-US" sz="2800" i="1" dirty="0"/>
              </a:p>
            </p:txBody>
          </p:sp>
        </mc:Choice>
        <mc:Fallback xmlns="">
          <p:sp>
            <p:nvSpPr>
              <p:cNvPr id="3" name="Content Placeholder 2">
                <a:extLst>
                  <a:ext uri="{FF2B5EF4-FFF2-40B4-BE49-F238E27FC236}">
                    <a16:creationId xmlns:a16="http://schemas.microsoft.com/office/drawing/2014/main" id="{59124ACB-C88D-499F-A54C-D04431CF9DF9}"/>
                  </a:ext>
                </a:extLst>
              </p:cNvPr>
              <p:cNvSpPr>
                <a:spLocks noGrp="1" noRot="1" noChangeAspect="1" noMove="1" noResize="1" noEditPoints="1" noAdjustHandles="1" noChangeArrowheads="1" noChangeShapeType="1" noTextEdit="1"/>
              </p:cNvSpPr>
              <p:nvPr>
                <p:ph idx="1"/>
              </p:nvPr>
            </p:nvSpPr>
            <p:spPr>
              <a:xfrm>
                <a:off x="575240" y="1284238"/>
                <a:ext cx="11616760" cy="5573762"/>
              </a:xfrm>
              <a:blipFill>
                <a:blip r:embed="rId3"/>
                <a:stretch>
                  <a:fillRect l="-367" t="-1969" r="-1626"/>
                </a:stretch>
              </a:blipFill>
            </p:spPr>
            <p:txBody>
              <a:bodyPr/>
              <a:lstStyle/>
              <a:p>
                <a:r>
                  <a:rPr lang="en-US">
                    <a:noFill/>
                  </a:rPr>
                  <a:t> </a:t>
                </a:r>
              </a:p>
            </p:txBody>
          </p:sp>
        </mc:Fallback>
      </mc:AlternateContent>
    </p:spTree>
    <p:extLst>
      <p:ext uri="{BB962C8B-B14F-4D97-AF65-F5344CB8AC3E}">
        <p14:creationId xmlns:p14="http://schemas.microsoft.com/office/powerpoint/2010/main" val="1210630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E17BDDF-6D85-94C3-3D41-FCF1221D3282}"/>
              </a:ext>
            </a:extLst>
          </p:cNvPr>
          <p:cNvSpPr txBox="1"/>
          <p:nvPr/>
        </p:nvSpPr>
        <p:spPr>
          <a:xfrm>
            <a:off x="106722" y="2264189"/>
            <a:ext cx="12923395" cy="1323439"/>
          </a:xfrm>
          <a:prstGeom prst="rect">
            <a:avLst/>
          </a:prstGeom>
          <a:noFill/>
        </p:spPr>
        <p:txBody>
          <a:bodyPr wrap="square">
            <a:spAutoFit/>
          </a:bodyPr>
          <a:lstStyle/>
          <a:p>
            <a:r>
              <a:rPr lang="en-US" sz="7800" b="1" i="1" dirty="0"/>
              <a:t>_ _ _ _ _ _ _ _ _ _ _ _ _ _ _ _ </a:t>
            </a:r>
            <a:endParaRPr lang="en-US" sz="7800" dirty="0"/>
          </a:p>
        </p:txBody>
      </p:sp>
      <p:sp>
        <p:nvSpPr>
          <p:cNvPr id="2" name="Title 1">
            <a:extLst>
              <a:ext uri="{FF2B5EF4-FFF2-40B4-BE49-F238E27FC236}">
                <a16:creationId xmlns:a16="http://schemas.microsoft.com/office/drawing/2014/main" id="{DDF409AD-FAA4-4522-8954-C47137A0CEB8}"/>
              </a:ext>
            </a:extLst>
          </p:cNvPr>
          <p:cNvSpPr>
            <a:spLocks noGrp="1"/>
          </p:cNvSpPr>
          <p:nvPr>
            <p:ph type="title"/>
          </p:nvPr>
        </p:nvSpPr>
        <p:spPr/>
        <p:txBody>
          <a:bodyPr/>
          <a:lstStyle/>
          <a:p>
            <a:r>
              <a:rPr lang="en-US" dirty="0"/>
              <a:t>Donuts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9124ACB-C88D-499F-A54C-D04431CF9DF9}"/>
                  </a:ext>
                </a:extLst>
              </p:cNvPr>
              <p:cNvSpPr>
                <a:spLocks noGrp="1"/>
              </p:cNvSpPr>
              <p:nvPr>
                <p:ph idx="1"/>
              </p:nvPr>
            </p:nvSpPr>
            <p:spPr>
              <a:xfrm>
                <a:off x="575240" y="1284238"/>
                <a:ext cx="11616760" cy="5573762"/>
              </a:xfrm>
            </p:spPr>
            <p:txBody>
              <a:bodyPr>
                <a:normAutofit/>
              </a:bodyPr>
              <a:lstStyle/>
              <a:p>
                <a:pPr lvl="1"/>
                <a:r>
                  <a:rPr lang="en-US" sz="2800" b="1" dirty="0"/>
                  <a:t>So, our problem has been reduced to how many ways are there are assign these 4 dividers among the 12 donuts?</a:t>
                </a:r>
              </a:p>
              <a:p>
                <a:pPr lvl="1"/>
                <a:endParaRPr lang="en-US" sz="2800" b="1" dirty="0"/>
              </a:p>
              <a:p>
                <a:pPr lvl="1"/>
                <a:endParaRPr lang="en-US" sz="2800" b="1" dirty="0"/>
              </a:p>
              <a:p>
                <a:pPr lvl="1"/>
                <a:endParaRPr lang="en-US" sz="2800" b="1" i="1" dirty="0"/>
              </a:p>
              <a:p>
                <a:pPr lvl="1"/>
                <a:r>
                  <a:rPr lang="en-US" sz="2800" b="1" i="1" dirty="0"/>
                  <a:t>Approach 2:</a:t>
                </a:r>
              </a:p>
              <a:p>
                <a:pPr lvl="1"/>
                <a:r>
                  <a:rPr lang="en-US" sz="2800" dirty="0"/>
                  <a:t>There are  </a:t>
                </a:r>
                <a14:m>
                  <m:oMath xmlns:m="http://schemas.openxmlformats.org/officeDocument/2006/math">
                    <m:r>
                      <a:rPr lang="en-US" sz="2800" b="0" i="1" smtClean="0">
                        <a:latin typeface="Cambria Math" panose="02040503050406030204" pitchFamily="18" charset="0"/>
                      </a:rPr>
                      <m:t>12</m:t>
                    </m:r>
                    <m:r>
                      <a:rPr lang="en-US" sz="2800" b="0" i="1" smtClean="0">
                        <a:latin typeface="Cambria Math" panose="02040503050406030204" pitchFamily="18" charset="0"/>
                      </a:rPr>
                      <m:t>+</m:t>
                    </m:r>
                    <m:r>
                      <a:rPr lang="en-US" sz="2800" b="0" i="1" smtClean="0">
                        <a:latin typeface="Cambria Math" panose="02040503050406030204" pitchFamily="18" charset="0"/>
                      </a:rPr>
                      <m:t>4</m:t>
                    </m:r>
                    <m:r>
                      <a:rPr lang="en-US" sz="2800" b="0" i="1" smtClean="0">
                        <a:latin typeface="Cambria Math" panose="02040503050406030204" pitchFamily="18" charset="0"/>
                      </a:rPr>
                      <m:t>=</m:t>
                    </m:r>
                    <m:r>
                      <a:rPr lang="en-US" sz="2800" b="0" i="1" smtClean="0">
                        <a:latin typeface="Cambria Math" panose="02040503050406030204" pitchFamily="18" charset="0"/>
                      </a:rPr>
                      <m:t>16</m:t>
                    </m:r>
                  </m:oMath>
                </a14:m>
                <a:r>
                  <a:rPr lang="en-US" sz="2800" dirty="0"/>
                  <a:t> positions in total. </a:t>
                </a:r>
                <a14:m>
                  <m:oMath xmlns:m="http://schemas.openxmlformats.org/officeDocument/2006/math">
                    <m:r>
                      <a:rPr lang="en-US" sz="2800" b="0" i="1" smtClean="0">
                        <a:latin typeface="Cambria Math" panose="02040503050406030204" pitchFamily="18" charset="0"/>
                      </a:rPr>
                      <m:t>4</m:t>
                    </m:r>
                  </m:oMath>
                </a14:m>
                <a:r>
                  <a:rPr lang="en-US" sz="2800" dirty="0"/>
                  <a:t> of these will be a divider and the remaining </a:t>
                </a:r>
                <a14:m>
                  <m:oMath xmlns:m="http://schemas.openxmlformats.org/officeDocument/2006/math">
                    <m:r>
                      <a:rPr lang="en-US" sz="2800" b="0" i="1" smtClean="0">
                        <a:latin typeface="Cambria Math" panose="02040503050406030204" pitchFamily="18" charset="0"/>
                      </a:rPr>
                      <m:t>12</m:t>
                    </m:r>
                  </m:oMath>
                </a14:m>
                <a:r>
                  <a:rPr lang="en-US" sz="2800" dirty="0"/>
                  <a:t> will be donuts </a:t>
                </a:r>
                <a:endParaRPr lang="en-US" sz="2800" i="1" dirty="0"/>
              </a:p>
              <a:p>
                <a:pPr marL="642366" lvl="1" indent="-514350">
                  <a:buAutoNum type="arabicPeriod"/>
                </a:pPr>
                <a:r>
                  <a:rPr lang="en-US" sz="2800" dirty="0"/>
                  <a:t>Pick 12 of the 16 positions to be donuts: </a:t>
                </a:r>
                <a14:m>
                  <m:oMath xmlns:m="http://schemas.openxmlformats.org/officeDocument/2006/math">
                    <m:d>
                      <m:dPr>
                        <m:ctrlPr>
                          <a:rPr lang="en-US" sz="2800" i="1">
                            <a:latin typeface="Cambria Math" panose="02040503050406030204" pitchFamily="18" charset="0"/>
                          </a:rPr>
                        </m:ctrlPr>
                      </m:dPr>
                      <m:e>
                        <m:f>
                          <m:fPr>
                            <m:type m:val="noBar"/>
                            <m:ctrlPr>
                              <a:rPr lang="en-US" sz="2800" i="1" smtClean="0">
                                <a:latin typeface="Cambria Math" panose="02040503050406030204" pitchFamily="18" charset="0"/>
                              </a:rPr>
                            </m:ctrlPr>
                          </m:fPr>
                          <m:num>
                            <m:r>
                              <a:rPr lang="en-US" sz="2800" b="0" i="1" smtClean="0">
                                <a:latin typeface="Cambria Math" panose="02040503050406030204" pitchFamily="18" charset="0"/>
                              </a:rPr>
                              <m:t>16</m:t>
                            </m:r>
                          </m:num>
                          <m:den>
                            <m:r>
                              <a:rPr lang="en-US" sz="2800" b="0" i="1" smtClean="0">
                                <a:latin typeface="Cambria Math" panose="02040503050406030204" pitchFamily="18" charset="0"/>
                              </a:rPr>
                              <m:t>12</m:t>
                            </m:r>
                          </m:den>
                        </m:f>
                      </m:e>
                    </m:d>
                  </m:oMath>
                </a14:m>
                <a:endParaRPr lang="en-US" sz="2800" i="1" dirty="0"/>
              </a:p>
            </p:txBody>
          </p:sp>
        </mc:Choice>
        <mc:Fallback xmlns="">
          <p:sp>
            <p:nvSpPr>
              <p:cNvPr id="3" name="Content Placeholder 2">
                <a:extLst>
                  <a:ext uri="{FF2B5EF4-FFF2-40B4-BE49-F238E27FC236}">
                    <a16:creationId xmlns:a16="http://schemas.microsoft.com/office/drawing/2014/main" id="{59124ACB-C88D-499F-A54C-D04431CF9DF9}"/>
                  </a:ext>
                </a:extLst>
              </p:cNvPr>
              <p:cNvSpPr>
                <a:spLocks noGrp="1" noRot="1" noChangeAspect="1" noMove="1" noResize="1" noEditPoints="1" noAdjustHandles="1" noChangeArrowheads="1" noChangeShapeType="1" noTextEdit="1"/>
              </p:cNvSpPr>
              <p:nvPr>
                <p:ph idx="1"/>
              </p:nvPr>
            </p:nvSpPr>
            <p:spPr>
              <a:xfrm>
                <a:off x="575240" y="1284238"/>
                <a:ext cx="11616760" cy="5573762"/>
              </a:xfrm>
              <a:blipFill>
                <a:blip r:embed="rId3"/>
                <a:stretch>
                  <a:fillRect l="-577" t="-1969" r="-1626"/>
                </a:stretch>
              </a:blipFill>
            </p:spPr>
            <p:txBody>
              <a:bodyPr/>
              <a:lstStyle/>
              <a:p>
                <a:r>
                  <a:rPr lang="en-US">
                    <a:noFill/>
                  </a:rPr>
                  <a:t> </a:t>
                </a:r>
              </a:p>
            </p:txBody>
          </p:sp>
        </mc:Fallback>
      </mc:AlternateContent>
      <p:sp>
        <p:nvSpPr>
          <p:cNvPr id="34" name="Circle: Hollow 33">
            <a:extLst>
              <a:ext uri="{FF2B5EF4-FFF2-40B4-BE49-F238E27FC236}">
                <a16:creationId xmlns:a16="http://schemas.microsoft.com/office/drawing/2014/main" id="{2C01EC03-33D5-35C4-743A-2B71A1CDEF68}"/>
              </a:ext>
            </a:extLst>
          </p:cNvPr>
          <p:cNvSpPr/>
          <p:nvPr/>
        </p:nvSpPr>
        <p:spPr>
          <a:xfrm>
            <a:off x="87525" y="2462121"/>
            <a:ext cx="664307" cy="664307"/>
          </a:xfrm>
          <a:prstGeom prst="donut">
            <a:avLst>
              <a:gd name="adj" fmla="val 1646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Circle: Hollow 34">
            <a:extLst>
              <a:ext uri="{FF2B5EF4-FFF2-40B4-BE49-F238E27FC236}">
                <a16:creationId xmlns:a16="http://schemas.microsoft.com/office/drawing/2014/main" id="{EDB947A5-E2C6-CC8C-05B5-E491C4B130D9}"/>
              </a:ext>
            </a:extLst>
          </p:cNvPr>
          <p:cNvSpPr/>
          <p:nvPr/>
        </p:nvSpPr>
        <p:spPr>
          <a:xfrm>
            <a:off x="883891" y="2462121"/>
            <a:ext cx="664307" cy="664307"/>
          </a:xfrm>
          <a:prstGeom prst="donut">
            <a:avLst>
              <a:gd name="adj" fmla="val 1646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6" name="Circle: Hollow 35">
            <a:extLst>
              <a:ext uri="{FF2B5EF4-FFF2-40B4-BE49-F238E27FC236}">
                <a16:creationId xmlns:a16="http://schemas.microsoft.com/office/drawing/2014/main" id="{88F1CA03-9E65-1819-F906-67DBEE709988}"/>
              </a:ext>
            </a:extLst>
          </p:cNvPr>
          <p:cNvSpPr/>
          <p:nvPr/>
        </p:nvSpPr>
        <p:spPr>
          <a:xfrm>
            <a:off x="1658224" y="2462121"/>
            <a:ext cx="664307" cy="664307"/>
          </a:xfrm>
          <a:prstGeom prst="donut">
            <a:avLst>
              <a:gd name="adj" fmla="val 16464"/>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Circle: Hollow 36">
            <a:extLst>
              <a:ext uri="{FF2B5EF4-FFF2-40B4-BE49-F238E27FC236}">
                <a16:creationId xmlns:a16="http://schemas.microsoft.com/office/drawing/2014/main" id="{CAEDD9CB-189D-A790-E7F2-1229E22253BB}"/>
              </a:ext>
            </a:extLst>
          </p:cNvPr>
          <p:cNvSpPr/>
          <p:nvPr/>
        </p:nvSpPr>
        <p:spPr>
          <a:xfrm>
            <a:off x="3137643" y="2462121"/>
            <a:ext cx="664307" cy="664307"/>
          </a:xfrm>
          <a:prstGeom prst="donut">
            <a:avLst>
              <a:gd name="adj" fmla="val 16464"/>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8" name="Circle: Hollow 37">
            <a:extLst>
              <a:ext uri="{FF2B5EF4-FFF2-40B4-BE49-F238E27FC236}">
                <a16:creationId xmlns:a16="http://schemas.microsoft.com/office/drawing/2014/main" id="{4BB4C596-405A-D346-B5DE-C9E0DE42C6C6}"/>
              </a:ext>
            </a:extLst>
          </p:cNvPr>
          <p:cNvSpPr/>
          <p:nvPr/>
        </p:nvSpPr>
        <p:spPr>
          <a:xfrm>
            <a:off x="3934010" y="2462121"/>
            <a:ext cx="664307" cy="664307"/>
          </a:xfrm>
          <a:prstGeom prst="donut">
            <a:avLst>
              <a:gd name="adj" fmla="val 16464"/>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9" name="Circle: Hollow 38">
            <a:extLst>
              <a:ext uri="{FF2B5EF4-FFF2-40B4-BE49-F238E27FC236}">
                <a16:creationId xmlns:a16="http://schemas.microsoft.com/office/drawing/2014/main" id="{A06926D2-3D08-00C3-AA7E-5E914A735A86}"/>
              </a:ext>
            </a:extLst>
          </p:cNvPr>
          <p:cNvSpPr/>
          <p:nvPr/>
        </p:nvSpPr>
        <p:spPr>
          <a:xfrm>
            <a:off x="4675298" y="2462121"/>
            <a:ext cx="664307" cy="664307"/>
          </a:xfrm>
          <a:prstGeom prst="donut">
            <a:avLst>
              <a:gd name="adj" fmla="val 16464"/>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0" name="Circle: Hollow 39">
            <a:extLst>
              <a:ext uri="{FF2B5EF4-FFF2-40B4-BE49-F238E27FC236}">
                <a16:creationId xmlns:a16="http://schemas.microsoft.com/office/drawing/2014/main" id="{3E8E80CE-34BC-6344-847C-9BB96C6E04EB}"/>
              </a:ext>
            </a:extLst>
          </p:cNvPr>
          <p:cNvSpPr/>
          <p:nvPr/>
        </p:nvSpPr>
        <p:spPr>
          <a:xfrm>
            <a:off x="5449632" y="2462121"/>
            <a:ext cx="664307" cy="664307"/>
          </a:xfrm>
          <a:prstGeom prst="donut">
            <a:avLst>
              <a:gd name="adj" fmla="val 16464"/>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1" name="Circle: Hollow 40">
            <a:extLst>
              <a:ext uri="{FF2B5EF4-FFF2-40B4-BE49-F238E27FC236}">
                <a16:creationId xmlns:a16="http://schemas.microsoft.com/office/drawing/2014/main" id="{69CA9072-AD3C-5C0B-1F2A-65EDE1101066}"/>
              </a:ext>
            </a:extLst>
          </p:cNvPr>
          <p:cNvSpPr/>
          <p:nvPr/>
        </p:nvSpPr>
        <p:spPr>
          <a:xfrm>
            <a:off x="7634130" y="2462121"/>
            <a:ext cx="664307" cy="664307"/>
          </a:xfrm>
          <a:prstGeom prst="donut">
            <a:avLst>
              <a:gd name="adj" fmla="val 16464"/>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2" name="Circle: Hollow 41">
            <a:extLst>
              <a:ext uri="{FF2B5EF4-FFF2-40B4-BE49-F238E27FC236}">
                <a16:creationId xmlns:a16="http://schemas.microsoft.com/office/drawing/2014/main" id="{C6EEE36B-54A1-ED18-2F77-637B90ED356E}"/>
              </a:ext>
            </a:extLst>
          </p:cNvPr>
          <p:cNvSpPr/>
          <p:nvPr/>
        </p:nvSpPr>
        <p:spPr>
          <a:xfrm>
            <a:off x="8437028" y="2462121"/>
            <a:ext cx="664307" cy="664307"/>
          </a:xfrm>
          <a:prstGeom prst="donut">
            <a:avLst>
              <a:gd name="adj" fmla="val 16464"/>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3" name="Circle: Hollow 42">
            <a:extLst>
              <a:ext uri="{FF2B5EF4-FFF2-40B4-BE49-F238E27FC236}">
                <a16:creationId xmlns:a16="http://schemas.microsoft.com/office/drawing/2014/main" id="{6EF4A62B-8C71-6772-9EC7-2B25294ADEE2}"/>
              </a:ext>
            </a:extLst>
          </p:cNvPr>
          <p:cNvSpPr/>
          <p:nvPr/>
        </p:nvSpPr>
        <p:spPr>
          <a:xfrm>
            <a:off x="9916441" y="2462121"/>
            <a:ext cx="664307" cy="664307"/>
          </a:xfrm>
          <a:prstGeom prst="donut">
            <a:avLst>
              <a:gd name="adj" fmla="val 16464"/>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Circle: Hollow 43">
            <a:extLst>
              <a:ext uri="{FF2B5EF4-FFF2-40B4-BE49-F238E27FC236}">
                <a16:creationId xmlns:a16="http://schemas.microsoft.com/office/drawing/2014/main" id="{BB906EC0-2253-38FB-8624-C27CF1A4B28D}"/>
              </a:ext>
            </a:extLst>
          </p:cNvPr>
          <p:cNvSpPr/>
          <p:nvPr/>
        </p:nvSpPr>
        <p:spPr>
          <a:xfrm>
            <a:off x="10679760" y="2462121"/>
            <a:ext cx="664307" cy="664307"/>
          </a:xfrm>
          <a:prstGeom prst="donut">
            <a:avLst>
              <a:gd name="adj" fmla="val 1646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5" name="Circle: Hollow 44">
            <a:extLst>
              <a:ext uri="{FF2B5EF4-FFF2-40B4-BE49-F238E27FC236}">
                <a16:creationId xmlns:a16="http://schemas.microsoft.com/office/drawing/2014/main" id="{5A8DCBD5-C57D-6AC4-A9B9-ADD8C2C6BCB9}"/>
              </a:ext>
            </a:extLst>
          </p:cNvPr>
          <p:cNvSpPr/>
          <p:nvPr/>
        </p:nvSpPr>
        <p:spPr>
          <a:xfrm>
            <a:off x="11387993" y="2462121"/>
            <a:ext cx="664307" cy="664307"/>
          </a:xfrm>
          <a:prstGeom prst="donut">
            <a:avLst>
              <a:gd name="adj" fmla="val 1646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4242323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E17BDDF-6D85-94C3-3D41-FCF1221D3282}"/>
              </a:ext>
            </a:extLst>
          </p:cNvPr>
          <p:cNvSpPr txBox="1"/>
          <p:nvPr/>
        </p:nvSpPr>
        <p:spPr>
          <a:xfrm>
            <a:off x="106722" y="2264189"/>
            <a:ext cx="12923395" cy="1323439"/>
          </a:xfrm>
          <a:prstGeom prst="rect">
            <a:avLst/>
          </a:prstGeom>
          <a:noFill/>
        </p:spPr>
        <p:txBody>
          <a:bodyPr wrap="square">
            <a:spAutoFit/>
          </a:bodyPr>
          <a:lstStyle/>
          <a:p>
            <a:r>
              <a:rPr lang="en-US" sz="7800" b="1" i="1" dirty="0"/>
              <a:t>_ _ _ _ _ _ _ _ _ _ _ _ _ _ _ _ </a:t>
            </a:r>
            <a:endParaRPr lang="en-US" sz="7800" dirty="0"/>
          </a:p>
        </p:txBody>
      </p:sp>
      <p:sp>
        <p:nvSpPr>
          <p:cNvPr id="2" name="Title 1">
            <a:extLst>
              <a:ext uri="{FF2B5EF4-FFF2-40B4-BE49-F238E27FC236}">
                <a16:creationId xmlns:a16="http://schemas.microsoft.com/office/drawing/2014/main" id="{DDF409AD-FAA4-4522-8954-C47137A0CEB8}"/>
              </a:ext>
            </a:extLst>
          </p:cNvPr>
          <p:cNvSpPr>
            <a:spLocks noGrp="1"/>
          </p:cNvSpPr>
          <p:nvPr>
            <p:ph type="title"/>
          </p:nvPr>
        </p:nvSpPr>
        <p:spPr/>
        <p:txBody>
          <a:bodyPr/>
          <a:lstStyle/>
          <a:p>
            <a:r>
              <a:rPr lang="en-US" dirty="0"/>
              <a:t>Donuts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9124ACB-C88D-499F-A54C-D04431CF9DF9}"/>
                  </a:ext>
                </a:extLst>
              </p:cNvPr>
              <p:cNvSpPr>
                <a:spLocks noGrp="1"/>
              </p:cNvSpPr>
              <p:nvPr>
                <p:ph idx="1"/>
              </p:nvPr>
            </p:nvSpPr>
            <p:spPr>
              <a:xfrm>
                <a:off x="575240" y="1284238"/>
                <a:ext cx="11616760" cy="5573762"/>
              </a:xfrm>
            </p:spPr>
            <p:txBody>
              <a:bodyPr>
                <a:normAutofit/>
              </a:bodyPr>
              <a:lstStyle/>
              <a:p>
                <a:pPr lvl="1"/>
                <a:r>
                  <a:rPr lang="en-US" sz="2800" b="1" dirty="0"/>
                  <a:t>So, our problem has been reduced to how many ways are there are assign these 4 dividers among the 12 donuts?</a:t>
                </a:r>
              </a:p>
              <a:p>
                <a:pPr lvl="1"/>
                <a:endParaRPr lang="en-US" sz="2800" b="1" dirty="0"/>
              </a:p>
              <a:p>
                <a:pPr lvl="1"/>
                <a:endParaRPr lang="en-US" sz="2800" b="1" dirty="0"/>
              </a:p>
              <a:p>
                <a:pPr lvl="1"/>
                <a:endParaRPr lang="en-US" sz="2800" b="1" i="1" dirty="0"/>
              </a:p>
              <a:p>
                <a:pPr lvl="1"/>
                <a:r>
                  <a:rPr lang="en-US" sz="2800" b="1" i="1" dirty="0"/>
                  <a:t>Approach 2:</a:t>
                </a:r>
              </a:p>
              <a:p>
                <a:pPr lvl="1"/>
                <a:r>
                  <a:rPr lang="en-US" sz="2800" dirty="0"/>
                  <a:t>There are  </a:t>
                </a:r>
                <a14:m>
                  <m:oMath xmlns:m="http://schemas.openxmlformats.org/officeDocument/2006/math">
                    <m:r>
                      <a:rPr lang="en-US" sz="2800" b="0" i="1" smtClean="0">
                        <a:latin typeface="Cambria Math" panose="02040503050406030204" pitchFamily="18" charset="0"/>
                      </a:rPr>
                      <m:t>12</m:t>
                    </m:r>
                    <m:r>
                      <a:rPr lang="en-US" sz="2800" b="0" i="1" smtClean="0">
                        <a:latin typeface="Cambria Math" panose="02040503050406030204" pitchFamily="18" charset="0"/>
                      </a:rPr>
                      <m:t>+</m:t>
                    </m:r>
                    <m:r>
                      <a:rPr lang="en-US" sz="2800" b="0" i="1" smtClean="0">
                        <a:latin typeface="Cambria Math" panose="02040503050406030204" pitchFamily="18" charset="0"/>
                      </a:rPr>
                      <m:t>4</m:t>
                    </m:r>
                    <m:r>
                      <a:rPr lang="en-US" sz="2800" b="0" i="1" smtClean="0">
                        <a:latin typeface="Cambria Math" panose="02040503050406030204" pitchFamily="18" charset="0"/>
                      </a:rPr>
                      <m:t>=</m:t>
                    </m:r>
                    <m:r>
                      <a:rPr lang="en-US" sz="2800" b="0" i="1" smtClean="0">
                        <a:latin typeface="Cambria Math" panose="02040503050406030204" pitchFamily="18" charset="0"/>
                      </a:rPr>
                      <m:t>16</m:t>
                    </m:r>
                  </m:oMath>
                </a14:m>
                <a:r>
                  <a:rPr lang="en-US" sz="2800" dirty="0"/>
                  <a:t> positions in total. </a:t>
                </a:r>
                <a14:m>
                  <m:oMath xmlns:m="http://schemas.openxmlformats.org/officeDocument/2006/math">
                    <m:r>
                      <a:rPr lang="en-US" sz="2800" b="0" i="1" smtClean="0">
                        <a:latin typeface="Cambria Math" panose="02040503050406030204" pitchFamily="18" charset="0"/>
                      </a:rPr>
                      <m:t>4</m:t>
                    </m:r>
                  </m:oMath>
                </a14:m>
                <a:r>
                  <a:rPr lang="en-US" sz="2800" dirty="0"/>
                  <a:t> of these will be a divider and the remaining </a:t>
                </a:r>
                <a14:m>
                  <m:oMath xmlns:m="http://schemas.openxmlformats.org/officeDocument/2006/math">
                    <m:r>
                      <a:rPr lang="en-US" sz="2800" b="0" i="1" smtClean="0">
                        <a:latin typeface="Cambria Math" panose="02040503050406030204" pitchFamily="18" charset="0"/>
                      </a:rPr>
                      <m:t>12</m:t>
                    </m:r>
                  </m:oMath>
                </a14:m>
                <a:r>
                  <a:rPr lang="en-US" sz="2800" dirty="0"/>
                  <a:t> will be donuts </a:t>
                </a:r>
                <a:endParaRPr lang="en-US" sz="2800" i="1" dirty="0"/>
              </a:p>
              <a:p>
                <a:pPr marL="642366" lvl="1" indent="-514350">
                  <a:buAutoNum type="arabicPeriod"/>
                </a:pPr>
                <a:r>
                  <a:rPr lang="en-US" sz="2800" dirty="0"/>
                  <a:t>Pick 12 of the 16 positions to be donuts: </a:t>
                </a:r>
                <a14:m>
                  <m:oMath xmlns:m="http://schemas.openxmlformats.org/officeDocument/2006/math">
                    <m:d>
                      <m:dPr>
                        <m:ctrlPr>
                          <a:rPr lang="en-US" sz="2800" i="1">
                            <a:latin typeface="Cambria Math" panose="02040503050406030204" pitchFamily="18" charset="0"/>
                          </a:rPr>
                        </m:ctrlPr>
                      </m:dPr>
                      <m:e>
                        <m:f>
                          <m:fPr>
                            <m:type m:val="noBar"/>
                            <m:ctrlPr>
                              <a:rPr lang="en-US" sz="2800" i="1" smtClean="0">
                                <a:latin typeface="Cambria Math" panose="02040503050406030204" pitchFamily="18" charset="0"/>
                              </a:rPr>
                            </m:ctrlPr>
                          </m:fPr>
                          <m:num>
                            <m:r>
                              <a:rPr lang="en-US" sz="2800" b="0" i="1" smtClean="0">
                                <a:latin typeface="Cambria Math" panose="02040503050406030204" pitchFamily="18" charset="0"/>
                              </a:rPr>
                              <m:t>16</m:t>
                            </m:r>
                          </m:num>
                          <m:den>
                            <m:r>
                              <a:rPr lang="en-US" sz="2800" b="0" i="1" smtClean="0">
                                <a:latin typeface="Cambria Math" panose="02040503050406030204" pitchFamily="18" charset="0"/>
                              </a:rPr>
                              <m:t>12</m:t>
                            </m:r>
                          </m:den>
                        </m:f>
                      </m:e>
                    </m:d>
                  </m:oMath>
                </a14:m>
                <a:endParaRPr lang="en-US" sz="2800" i="1" dirty="0"/>
              </a:p>
              <a:p>
                <a:pPr marL="642366" lvl="1" indent="-514350">
                  <a:buAutoNum type="arabicPeriod"/>
                </a:pPr>
                <a:r>
                  <a:rPr lang="en-US" sz="2800" dirty="0"/>
                  <a:t>Pick 4 of the remaining 4 positions to be donuts:</a:t>
                </a:r>
                <a:r>
                  <a:rPr lang="en-US" sz="2200" dirty="0"/>
                  <a:t> </a:t>
                </a:r>
                <a14:m>
                  <m:oMath xmlns:m="http://schemas.openxmlformats.org/officeDocument/2006/math">
                    <m:d>
                      <m:dPr>
                        <m:ctrlPr>
                          <a:rPr lang="en-US" sz="2800" i="1">
                            <a:latin typeface="Cambria Math" panose="02040503050406030204" pitchFamily="18" charset="0"/>
                          </a:rPr>
                        </m:ctrlPr>
                      </m:dPr>
                      <m:e>
                        <m:eqArr>
                          <m:eqArrPr>
                            <m:ctrlPr>
                              <a:rPr lang="en-US" sz="2800" i="1">
                                <a:latin typeface="Cambria Math" panose="02040503050406030204" pitchFamily="18" charset="0"/>
                              </a:rPr>
                            </m:ctrlPr>
                          </m:eqArrPr>
                          <m:e>
                            <m:r>
                              <a:rPr lang="en-US" sz="2800" i="1">
                                <a:latin typeface="Cambria Math" panose="02040503050406030204" pitchFamily="18" charset="0"/>
                              </a:rPr>
                              <m:t>4</m:t>
                            </m:r>
                          </m:e>
                          <m:e>
                            <m:r>
                              <a:rPr lang="en-US" sz="2800" i="1">
                                <a:latin typeface="Cambria Math" panose="02040503050406030204" pitchFamily="18" charset="0"/>
                              </a:rPr>
                              <m:t>4</m:t>
                            </m:r>
                          </m:e>
                        </m:eqArr>
                      </m:e>
                    </m:d>
                    <m:r>
                      <a:rPr lang="en-US" sz="2800" b="0" i="1" smtClean="0">
                        <a:latin typeface="Cambria Math" panose="02040503050406030204" pitchFamily="18" charset="0"/>
                      </a:rPr>
                      <m:t>=</m:t>
                    </m:r>
                    <m:r>
                      <a:rPr lang="en-US" sz="2800" b="0" i="1" smtClean="0">
                        <a:latin typeface="Cambria Math" panose="02040503050406030204" pitchFamily="18" charset="0"/>
                      </a:rPr>
                      <m:t>1</m:t>
                    </m:r>
                  </m:oMath>
                </a14:m>
                <a:endParaRPr lang="en-US" sz="2800" dirty="0"/>
              </a:p>
              <a:p>
                <a:pPr lvl="1"/>
                <a:endParaRPr lang="en-US" sz="2800" dirty="0"/>
              </a:p>
            </p:txBody>
          </p:sp>
        </mc:Choice>
        <mc:Fallback xmlns="">
          <p:sp>
            <p:nvSpPr>
              <p:cNvPr id="3" name="Content Placeholder 2">
                <a:extLst>
                  <a:ext uri="{FF2B5EF4-FFF2-40B4-BE49-F238E27FC236}">
                    <a16:creationId xmlns:a16="http://schemas.microsoft.com/office/drawing/2014/main" id="{59124ACB-C88D-499F-A54C-D04431CF9DF9}"/>
                  </a:ext>
                </a:extLst>
              </p:cNvPr>
              <p:cNvSpPr>
                <a:spLocks noGrp="1" noRot="1" noChangeAspect="1" noMove="1" noResize="1" noEditPoints="1" noAdjustHandles="1" noChangeArrowheads="1" noChangeShapeType="1" noTextEdit="1"/>
              </p:cNvSpPr>
              <p:nvPr>
                <p:ph idx="1"/>
              </p:nvPr>
            </p:nvSpPr>
            <p:spPr>
              <a:xfrm>
                <a:off x="575240" y="1284238"/>
                <a:ext cx="11616760" cy="5573762"/>
              </a:xfrm>
              <a:blipFill>
                <a:blip r:embed="rId3"/>
                <a:stretch>
                  <a:fillRect l="-577" t="-1969" r="-1417"/>
                </a:stretch>
              </a:blipFill>
            </p:spPr>
            <p:txBody>
              <a:bodyPr/>
              <a:lstStyle/>
              <a:p>
                <a:r>
                  <a:rPr lang="en-US">
                    <a:noFill/>
                  </a:rPr>
                  <a:t> </a:t>
                </a:r>
              </a:p>
            </p:txBody>
          </p:sp>
        </mc:Fallback>
      </mc:AlternateContent>
      <p:sp>
        <p:nvSpPr>
          <p:cNvPr id="34" name="Circle: Hollow 33">
            <a:extLst>
              <a:ext uri="{FF2B5EF4-FFF2-40B4-BE49-F238E27FC236}">
                <a16:creationId xmlns:a16="http://schemas.microsoft.com/office/drawing/2014/main" id="{2C01EC03-33D5-35C4-743A-2B71A1CDEF68}"/>
              </a:ext>
            </a:extLst>
          </p:cNvPr>
          <p:cNvSpPr/>
          <p:nvPr/>
        </p:nvSpPr>
        <p:spPr>
          <a:xfrm>
            <a:off x="87525" y="2462121"/>
            <a:ext cx="664307" cy="664307"/>
          </a:xfrm>
          <a:prstGeom prst="donut">
            <a:avLst>
              <a:gd name="adj" fmla="val 1646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Circle: Hollow 34">
            <a:extLst>
              <a:ext uri="{FF2B5EF4-FFF2-40B4-BE49-F238E27FC236}">
                <a16:creationId xmlns:a16="http://schemas.microsoft.com/office/drawing/2014/main" id="{EDB947A5-E2C6-CC8C-05B5-E491C4B130D9}"/>
              </a:ext>
            </a:extLst>
          </p:cNvPr>
          <p:cNvSpPr/>
          <p:nvPr/>
        </p:nvSpPr>
        <p:spPr>
          <a:xfrm>
            <a:off x="883891" y="2462121"/>
            <a:ext cx="664307" cy="664307"/>
          </a:xfrm>
          <a:prstGeom prst="donut">
            <a:avLst>
              <a:gd name="adj" fmla="val 1646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6" name="Circle: Hollow 35">
            <a:extLst>
              <a:ext uri="{FF2B5EF4-FFF2-40B4-BE49-F238E27FC236}">
                <a16:creationId xmlns:a16="http://schemas.microsoft.com/office/drawing/2014/main" id="{88F1CA03-9E65-1819-F906-67DBEE709988}"/>
              </a:ext>
            </a:extLst>
          </p:cNvPr>
          <p:cNvSpPr/>
          <p:nvPr/>
        </p:nvSpPr>
        <p:spPr>
          <a:xfrm>
            <a:off x="1658224" y="2462121"/>
            <a:ext cx="664307" cy="664307"/>
          </a:xfrm>
          <a:prstGeom prst="donut">
            <a:avLst>
              <a:gd name="adj" fmla="val 16464"/>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Circle: Hollow 36">
            <a:extLst>
              <a:ext uri="{FF2B5EF4-FFF2-40B4-BE49-F238E27FC236}">
                <a16:creationId xmlns:a16="http://schemas.microsoft.com/office/drawing/2014/main" id="{CAEDD9CB-189D-A790-E7F2-1229E22253BB}"/>
              </a:ext>
            </a:extLst>
          </p:cNvPr>
          <p:cNvSpPr/>
          <p:nvPr/>
        </p:nvSpPr>
        <p:spPr>
          <a:xfrm>
            <a:off x="3137643" y="2462121"/>
            <a:ext cx="664307" cy="664307"/>
          </a:xfrm>
          <a:prstGeom prst="donut">
            <a:avLst>
              <a:gd name="adj" fmla="val 16464"/>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8" name="Circle: Hollow 37">
            <a:extLst>
              <a:ext uri="{FF2B5EF4-FFF2-40B4-BE49-F238E27FC236}">
                <a16:creationId xmlns:a16="http://schemas.microsoft.com/office/drawing/2014/main" id="{4BB4C596-405A-D346-B5DE-C9E0DE42C6C6}"/>
              </a:ext>
            </a:extLst>
          </p:cNvPr>
          <p:cNvSpPr/>
          <p:nvPr/>
        </p:nvSpPr>
        <p:spPr>
          <a:xfrm>
            <a:off x="3934010" y="2462121"/>
            <a:ext cx="664307" cy="664307"/>
          </a:xfrm>
          <a:prstGeom prst="donut">
            <a:avLst>
              <a:gd name="adj" fmla="val 16464"/>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9" name="Circle: Hollow 38">
            <a:extLst>
              <a:ext uri="{FF2B5EF4-FFF2-40B4-BE49-F238E27FC236}">
                <a16:creationId xmlns:a16="http://schemas.microsoft.com/office/drawing/2014/main" id="{A06926D2-3D08-00C3-AA7E-5E914A735A86}"/>
              </a:ext>
            </a:extLst>
          </p:cNvPr>
          <p:cNvSpPr/>
          <p:nvPr/>
        </p:nvSpPr>
        <p:spPr>
          <a:xfrm>
            <a:off x="4675298" y="2462121"/>
            <a:ext cx="664307" cy="664307"/>
          </a:xfrm>
          <a:prstGeom prst="donut">
            <a:avLst>
              <a:gd name="adj" fmla="val 16464"/>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0" name="Circle: Hollow 39">
            <a:extLst>
              <a:ext uri="{FF2B5EF4-FFF2-40B4-BE49-F238E27FC236}">
                <a16:creationId xmlns:a16="http://schemas.microsoft.com/office/drawing/2014/main" id="{3E8E80CE-34BC-6344-847C-9BB96C6E04EB}"/>
              </a:ext>
            </a:extLst>
          </p:cNvPr>
          <p:cNvSpPr/>
          <p:nvPr/>
        </p:nvSpPr>
        <p:spPr>
          <a:xfrm>
            <a:off x="5449632" y="2462121"/>
            <a:ext cx="664307" cy="664307"/>
          </a:xfrm>
          <a:prstGeom prst="donut">
            <a:avLst>
              <a:gd name="adj" fmla="val 16464"/>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1" name="Circle: Hollow 40">
            <a:extLst>
              <a:ext uri="{FF2B5EF4-FFF2-40B4-BE49-F238E27FC236}">
                <a16:creationId xmlns:a16="http://schemas.microsoft.com/office/drawing/2014/main" id="{69CA9072-AD3C-5C0B-1F2A-65EDE1101066}"/>
              </a:ext>
            </a:extLst>
          </p:cNvPr>
          <p:cNvSpPr/>
          <p:nvPr/>
        </p:nvSpPr>
        <p:spPr>
          <a:xfrm>
            <a:off x="7634130" y="2462121"/>
            <a:ext cx="664307" cy="664307"/>
          </a:xfrm>
          <a:prstGeom prst="donut">
            <a:avLst>
              <a:gd name="adj" fmla="val 16464"/>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2" name="Circle: Hollow 41">
            <a:extLst>
              <a:ext uri="{FF2B5EF4-FFF2-40B4-BE49-F238E27FC236}">
                <a16:creationId xmlns:a16="http://schemas.microsoft.com/office/drawing/2014/main" id="{C6EEE36B-54A1-ED18-2F77-637B90ED356E}"/>
              </a:ext>
            </a:extLst>
          </p:cNvPr>
          <p:cNvSpPr/>
          <p:nvPr/>
        </p:nvSpPr>
        <p:spPr>
          <a:xfrm>
            <a:off x="8437028" y="2462121"/>
            <a:ext cx="664307" cy="664307"/>
          </a:xfrm>
          <a:prstGeom prst="donut">
            <a:avLst>
              <a:gd name="adj" fmla="val 16464"/>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3" name="Circle: Hollow 42">
            <a:extLst>
              <a:ext uri="{FF2B5EF4-FFF2-40B4-BE49-F238E27FC236}">
                <a16:creationId xmlns:a16="http://schemas.microsoft.com/office/drawing/2014/main" id="{6EF4A62B-8C71-6772-9EC7-2B25294ADEE2}"/>
              </a:ext>
            </a:extLst>
          </p:cNvPr>
          <p:cNvSpPr/>
          <p:nvPr/>
        </p:nvSpPr>
        <p:spPr>
          <a:xfrm>
            <a:off x="9916441" y="2462121"/>
            <a:ext cx="664307" cy="664307"/>
          </a:xfrm>
          <a:prstGeom prst="donut">
            <a:avLst>
              <a:gd name="adj" fmla="val 16464"/>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Circle: Hollow 43">
            <a:extLst>
              <a:ext uri="{FF2B5EF4-FFF2-40B4-BE49-F238E27FC236}">
                <a16:creationId xmlns:a16="http://schemas.microsoft.com/office/drawing/2014/main" id="{BB906EC0-2253-38FB-8624-C27CF1A4B28D}"/>
              </a:ext>
            </a:extLst>
          </p:cNvPr>
          <p:cNvSpPr/>
          <p:nvPr/>
        </p:nvSpPr>
        <p:spPr>
          <a:xfrm>
            <a:off x="10679760" y="2462121"/>
            <a:ext cx="664307" cy="664307"/>
          </a:xfrm>
          <a:prstGeom prst="donut">
            <a:avLst>
              <a:gd name="adj" fmla="val 1646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5" name="Circle: Hollow 44">
            <a:extLst>
              <a:ext uri="{FF2B5EF4-FFF2-40B4-BE49-F238E27FC236}">
                <a16:creationId xmlns:a16="http://schemas.microsoft.com/office/drawing/2014/main" id="{5A8DCBD5-C57D-6AC4-A9B9-ADD8C2C6BCB9}"/>
              </a:ext>
            </a:extLst>
          </p:cNvPr>
          <p:cNvSpPr/>
          <p:nvPr/>
        </p:nvSpPr>
        <p:spPr>
          <a:xfrm>
            <a:off x="11387993" y="2462121"/>
            <a:ext cx="664307" cy="664307"/>
          </a:xfrm>
          <a:prstGeom prst="donut">
            <a:avLst>
              <a:gd name="adj" fmla="val 1646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46" name="Straight Connector 45">
            <a:extLst>
              <a:ext uri="{FF2B5EF4-FFF2-40B4-BE49-F238E27FC236}">
                <a16:creationId xmlns:a16="http://schemas.microsoft.com/office/drawing/2014/main" id="{A5182BDC-0C2D-2D69-EFAE-20A36692D1AD}"/>
              </a:ext>
            </a:extLst>
          </p:cNvPr>
          <p:cNvCxnSpPr>
            <a:cxnSpLocks/>
          </p:cNvCxnSpPr>
          <p:nvPr/>
        </p:nvCxnSpPr>
        <p:spPr>
          <a:xfrm flipV="1">
            <a:off x="2693337" y="2232074"/>
            <a:ext cx="0" cy="96899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6811E84-A642-ED8C-7F09-A8D9E557784D}"/>
              </a:ext>
            </a:extLst>
          </p:cNvPr>
          <p:cNvCxnSpPr>
            <a:cxnSpLocks/>
          </p:cNvCxnSpPr>
          <p:nvPr/>
        </p:nvCxnSpPr>
        <p:spPr>
          <a:xfrm flipV="1">
            <a:off x="6548120" y="2199416"/>
            <a:ext cx="0" cy="96899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AA205A8-AF2C-4FF2-9F63-025F7A459302}"/>
              </a:ext>
            </a:extLst>
          </p:cNvPr>
          <p:cNvCxnSpPr>
            <a:cxnSpLocks/>
          </p:cNvCxnSpPr>
          <p:nvPr/>
        </p:nvCxnSpPr>
        <p:spPr>
          <a:xfrm flipV="1">
            <a:off x="7174288" y="2197942"/>
            <a:ext cx="0" cy="96899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E1120D2-0571-01C0-6907-C03658D14F0A}"/>
              </a:ext>
            </a:extLst>
          </p:cNvPr>
          <p:cNvCxnSpPr>
            <a:cxnSpLocks/>
          </p:cNvCxnSpPr>
          <p:nvPr/>
        </p:nvCxnSpPr>
        <p:spPr>
          <a:xfrm flipV="1">
            <a:off x="9494895" y="2206418"/>
            <a:ext cx="0" cy="968997"/>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1009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C372E-BDAD-4E21-8FE3-707C82DBAB15}"/>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44182E72-B6D5-4B72-8B4A-2C6020432E16}"/>
              </a:ext>
            </a:extLst>
          </p:cNvPr>
          <p:cNvSpPr>
            <a:spLocks noGrp="1"/>
          </p:cNvSpPr>
          <p:nvPr>
            <p:ph idx="1"/>
          </p:nvPr>
        </p:nvSpPr>
        <p:spPr/>
        <p:txBody>
          <a:bodyPr>
            <a:normAutofit/>
          </a:bodyPr>
          <a:lstStyle/>
          <a:p>
            <a:r>
              <a:rPr lang="en-US" b="1" dirty="0"/>
              <a:t>&gt; HW1 due on Wednesday</a:t>
            </a:r>
          </a:p>
          <a:p>
            <a:pPr lvl="1"/>
            <a:r>
              <a:rPr lang="en-US" dirty="0"/>
              <a:t>   Q5 – the dishes should not be repeated</a:t>
            </a:r>
          </a:p>
          <a:p>
            <a:pPr lvl="1"/>
            <a:r>
              <a:rPr lang="en-US" dirty="0"/>
              <a:t>   Q6b – small typo in the point in the hint</a:t>
            </a:r>
          </a:p>
          <a:p>
            <a:pPr lvl="1"/>
            <a:endParaRPr lang="en-US" dirty="0"/>
          </a:p>
          <a:p>
            <a:pPr lvl="1"/>
            <a:r>
              <a:rPr lang="en-US" sz="2800" b="1" dirty="0"/>
              <a:t>&gt; Remember to do concept checks! </a:t>
            </a:r>
          </a:p>
          <a:p>
            <a:pPr lvl="1"/>
            <a:endParaRPr lang="en-US" sz="2800" b="1" dirty="0"/>
          </a:p>
          <a:p>
            <a:pPr lvl="1"/>
            <a:r>
              <a:rPr lang="en-US" sz="2800" b="1" dirty="0"/>
              <a:t>&gt; Updated OH times posted later today/tomorrow morning</a:t>
            </a:r>
          </a:p>
          <a:p>
            <a:pPr lvl="1"/>
            <a:endParaRPr lang="en-US" sz="2800" b="1" dirty="0"/>
          </a:p>
        </p:txBody>
      </p:sp>
    </p:spTree>
    <p:extLst>
      <p:ext uri="{BB962C8B-B14F-4D97-AF65-F5344CB8AC3E}">
        <p14:creationId xmlns:p14="http://schemas.microsoft.com/office/powerpoint/2010/main" val="3321542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E17BDDF-6D85-94C3-3D41-FCF1221D3282}"/>
              </a:ext>
            </a:extLst>
          </p:cNvPr>
          <p:cNvSpPr txBox="1"/>
          <p:nvPr/>
        </p:nvSpPr>
        <p:spPr>
          <a:xfrm>
            <a:off x="106722" y="2264189"/>
            <a:ext cx="12923395" cy="1323439"/>
          </a:xfrm>
          <a:prstGeom prst="rect">
            <a:avLst/>
          </a:prstGeom>
          <a:noFill/>
        </p:spPr>
        <p:txBody>
          <a:bodyPr wrap="square">
            <a:spAutoFit/>
          </a:bodyPr>
          <a:lstStyle/>
          <a:p>
            <a:r>
              <a:rPr lang="en-US" sz="7800" b="1" i="1" dirty="0"/>
              <a:t>_ _ _ _ _ _ _ _ _ _ _ _ _ _ _ _ </a:t>
            </a:r>
            <a:endParaRPr lang="en-US" sz="7800" dirty="0"/>
          </a:p>
        </p:txBody>
      </p:sp>
      <p:sp>
        <p:nvSpPr>
          <p:cNvPr id="2" name="Title 1">
            <a:extLst>
              <a:ext uri="{FF2B5EF4-FFF2-40B4-BE49-F238E27FC236}">
                <a16:creationId xmlns:a16="http://schemas.microsoft.com/office/drawing/2014/main" id="{DDF409AD-FAA4-4522-8954-C47137A0CEB8}"/>
              </a:ext>
            </a:extLst>
          </p:cNvPr>
          <p:cNvSpPr>
            <a:spLocks noGrp="1"/>
          </p:cNvSpPr>
          <p:nvPr>
            <p:ph type="title"/>
          </p:nvPr>
        </p:nvSpPr>
        <p:spPr/>
        <p:txBody>
          <a:bodyPr/>
          <a:lstStyle/>
          <a:p>
            <a:r>
              <a:rPr lang="en-US" dirty="0"/>
              <a:t>Donuts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9124ACB-C88D-499F-A54C-D04431CF9DF9}"/>
                  </a:ext>
                </a:extLst>
              </p:cNvPr>
              <p:cNvSpPr>
                <a:spLocks noGrp="1"/>
              </p:cNvSpPr>
              <p:nvPr>
                <p:ph idx="1"/>
              </p:nvPr>
            </p:nvSpPr>
            <p:spPr>
              <a:xfrm>
                <a:off x="575240" y="1284238"/>
                <a:ext cx="11616760" cy="5573762"/>
              </a:xfrm>
            </p:spPr>
            <p:txBody>
              <a:bodyPr>
                <a:normAutofit/>
              </a:bodyPr>
              <a:lstStyle/>
              <a:p>
                <a:pPr lvl="1"/>
                <a:r>
                  <a:rPr lang="en-US" sz="2800" b="1" dirty="0"/>
                  <a:t>So, our problem has been reduced to how many ways are there are assign these 4 dividers among the 12 donuts?</a:t>
                </a:r>
              </a:p>
              <a:p>
                <a:pPr lvl="1"/>
                <a:endParaRPr lang="en-US" sz="2800" b="1" dirty="0"/>
              </a:p>
              <a:p>
                <a:pPr lvl="1"/>
                <a:endParaRPr lang="en-US" sz="2800" b="1" dirty="0"/>
              </a:p>
              <a:p>
                <a:pPr lvl="1"/>
                <a:endParaRPr lang="en-US" sz="2800" b="1" i="1" dirty="0"/>
              </a:p>
              <a:p>
                <a:pPr lvl="1"/>
                <a:r>
                  <a:rPr lang="en-US" sz="2800" b="1" i="1" dirty="0"/>
                  <a:t>Approach 2:</a:t>
                </a:r>
              </a:p>
              <a:p>
                <a:pPr lvl="1"/>
                <a:r>
                  <a:rPr lang="en-US" sz="2800" dirty="0"/>
                  <a:t>There are  </a:t>
                </a:r>
                <a14:m>
                  <m:oMath xmlns:m="http://schemas.openxmlformats.org/officeDocument/2006/math">
                    <m:r>
                      <a:rPr lang="en-US" sz="2800" b="0" i="1" smtClean="0">
                        <a:latin typeface="Cambria Math" panose="02040503050406030204" pitchFamily="18" charset="0"/>
                      </a:rPr>
                      <m:t>12</m:t>
                    </m:r>
                    <m:r>
                      <a:rPr lang="en-US" sz="2800" b="0" i="1" smtClean="0">
                        <a:latin typeface="Cambria Math" panose="02040503050406030204" pitchFamily="18" charset="0"/>
                      </a:rPr>
                      <m:t>+</m:t>
                    </m:r>
                    <m:r>
                      <a:rPr lang="en-US" sz="2800" b="0" i="1" smtClean="0">
                        <a:latin typeface="Cambria Math" panose="02040503050406030204" pitchFamily="18" charset="0"/>
                      </a:rPr>
                      <m:t>4</m:t>
                    </m:r>
                    <m:r>
                      <a:rPr lang="en-US" sz="2800" b="0" i="1" smtClean="0">
                        <a:latin typeface="Cambria Math" panose="02040503050406030204" pitchFamily="18" charset="0"/>
                      </a:rPr>
                      <m:t>=</m:t>
                    </m:r>
                    <m:r>
                      <a:rPr lang="en-US" sz="2800" b="0" i="1" smtClean="0">
                        <a:latin typeface="Cambria Math" panose="02040503050406030204" pitchFamily="18" charset="0"/>
                      </a:rPr>
                      <m:t>16</m:t>
                    </m:r>
                  </m:oMath>
                </a14:m>
                <a:r>
                  <a:rPr lang="en-US" sz="2800" dirty="0"/>
                  <a:t> positions in total. </a:t>
                </a:r>
                <a14:m>
                  <m:oMath xmlns:m="http://schemas.openxmlformats.org/officeDocument/2006/math">
                    <m:r>
                      <a:rPr lang="en-US" sz="2800" b="0" i="1" smtClean="0">
                        <a:latin typeface="Cambria Math" panose="02040503050406030204" pitchFamily="18" charset="0"/>
                      </a:rPr>
                      <m:t>4</m:t>
                    </m:r>
                  </m:oMath>
                </a14:m>
                <a:r>
                  <a:rPr lang="en-US" sz="2800" dirty="0"/>
                  <a:t> of these will be a divider and the remaining </a:t>
                </a:r>
                <a14:m>
                  <m:oMath xmlns:m="http://schemas.openxmlformats.org/officeDocument/2006/math">
                    <m:r>
                      <a:rPr lang="en-US" sz="2800" b="0" i="1" smtClean="0">
                        <a:latin typeface="Cambria Math" panose="02040503050406030204" pitchFamily="18" charset="0"/>
                      </a:rPr>
                      <m:t>12</m:t>
                    </m:r>
                  </m:oMath>
                </a14:m>
                <a:r>
                  <a:rPr lang="en-US" sz="2800" dirty="0"/>
                  <a:t> will be donuts </a:t>
                </a:r>
                <a:endParaRPr lang="en-US" sz="2800" i="1" dirty="0"/>
              </a:p>
              <a:p>
                <a:pPr marL="642366" lvl="1" indent="-514350">
                  <a:buAutoNum type="arabicPeriod"/>
                </a:pPr>
                <a:r>
                  <a:rPr lang="en-US" sz="2800" dirty="0"/>
                  <a:t>Pick 12 of the 16 positions to be donuts: </a:t>
                </a:r>
                <a14:m>
                  <m:oMath xmlns:m="http://schemas.openxmlformats.org/officeDocument/2006/math">
                    <m:d>
                      <m:dPr>
                        <m:ctrlPr>
                          <a:rPr lang="en-US" sz="2800" i="1">
                            <a:latin typeface="Cambria Math" panose="02040503050406030204" pitchFamily="18" charset="0"/>
                          </a:rPr>
                        </m:ctrlPr>
                      </m:dPr>
                      <m:e>
                        <m:f>
                          <m:fPr>
                            <m:type m:val="noBar"/>
                            <m:ctrlPr>
                              <a:rPr lang="en-US" sz="2800" i="1" smtClean="0">
                                <a:latin typeface="Cambria Math" panose="02040503050406030204" pitchFamily="18" charset="0"/>
                              </a:rPr>
                            </m:ctrlPr>
                          </m:fPr>
                          <m:num>
                            <m:r>
                              <a:rPr lang="en-US" sz="2800" b="0" i="1" smtClean="0">
                                <a:latin typeface="Cambria Math" panose="02040503050406030204" pitchFamily="18" charset="0"/>
                              </a:rPr>
                              <m:t>16</m:t>
                            </m:r>
                          </m:num>
                          <m:den>
                            <m:r>
                              <a:rPr lang="en-US" sz="2800" b="0" i="1" smtClean="0">
                                <a:latin typeface="Cambria Math" panose="02040503050406030204" pitchFamily="18" charset="0"/>
                              </a:rPr>
                              <m:t>12</m:t>
                            </m:r>
                          </m:den>
                        </m:f>
                      </m:e>
                    </m:d>
                  </m:oMath>
                </a14:m>
                <a:endParaRPr lang="en-US" sz="2800" i="1" dirty="0"/>
              </a:p>
              <a:p>
                <a:pPr marL="642366" lvl="1" indent="-514350">
                  <a:buAutoNum type="arabicPeriod"/>
                </a:pPr>
                <a:r>
                  <a:rPr lang="en-US" sz="2800" dirty="0"/>
                  <a:t>Pick 4 of the remaining 4 positions to be donuts:</a:t>
                </a:r>
                <a:r>
                  <a:rPr lang="en-US" sz="2200" dirty="0"/>
                  <a:t> </a:t>
                </a:r>
                <a14:m>
                  <m:oMath xmlns:m="http://schemas.openxmlformats.org/officeDocument/2006/math">
                    <m:d>
                      <m:dPr>
                        <m:ctrlPr>
                          <a:rPr lang="en-US" sz="2800" i="1">
                            <a:latin typeface="Cambria Math" panose="02040503050406030204" pitchFamily="18" charset="0"/>
                          </a:rPr>
                        </m:ctrlPr>
                      </m:dPr>
                      <m:e>
                        <m:eqArr>
                          <m:eqArrPr>
                            <m:ctrlPr>
                              <a:rPr lang="en-US" sz="2800" i="1">
                                <a:latin typeface="Cambria Math" panose="02040503050406030204" pitchFamily="18" charset="0"/>
                              </a:rPr>
                            </m:ctrlPr>
                          </m:eqArrPr>
                          <m:e>
                            <m:r>
                              <a:rPr lang="en-US" sz="2800" i="1">
                                <a:latin typeface="Cambria Math" panose="02040503050406030204" pitchFamily="18" charset="0"/>
                              </a:rPr>
                              <m:t>4</m:t>
                            </m:r>
                          </m:e>
                          <m:e>
                            <m:r>
                              <a:rPr lang="en-US" sz="2800" i="1">
                                <a:latin typeface="Cambria Math" panose="02040503050406030204" pitchFamily="18" charset="0"/>
                              </a:rPr>
                              <m:t>4</m:t>
                            </m:r>
                          </m:e>
                        </m:eqArr>
                      </m:e>
                    </m:d>
                    <m:r>
                      <a:rPr lang="en-US" sz="2800" b="0" i="1" smtClean="0">
                        <a:latin typeface="Cambria Math" panose="02040503050406030204" pitchFamily="18" charset="0"/>
                      </a:rPr>
                      <m:t>=</m:t>
                    </m:r>
                    <m:r>
                      <a:rPr lang="en-US" sz="2800" b="0" i="1" smtClean="0">
                        <a:latin typeface="Cambria Math" panose="02040503050406030204" pitchFamily="18" charset="0"/>
                      </a:rPr>
                      <m:t>1</m:t>
                    </m:r>
                  </m:oMath>
                </a14:m>
                <a:endParaRPr lang="en-US" sz="2800" dirty="0"/>
              </a:p>
              <a:p>
                <a:pPr lvl="1"/>
                <a14:m>
                  <m:oMath xmlns:m="http://schemas.openxmlformats.org/officeDocument/2006/math">
                    <m:d>
                      <m:dPr>
                        <m:ctrlPr>
                          <a:rPr lang="en-US" sz="2800" i="1">
                            <a:latin typeface="Cambria Math" panose="02040503050406030204" pitchFamily="18" charset="0"/>
                          </a:rPr>
                        </m:ctrlPr>
                      </m:dPr>
                      <m:e>
                        <m:f>
                          <m:fPr>
                            <m:type m:val="noBar"/>
                            <m:ctrlPr>
                              <a:rPr lang="en-US" sz="2800" i="1">
                                <a:latin typeface="Cambria Math" panose="02040503050406030204" pitchFamily="18" charset="0"/>
                              </a:rPr>
                            </m:ctrlPr>
                          </m:fPr>
                          <m:num>
                            <m:r>
                              <a:rPr lang="en-US" sz="2800" i="1">
                                <a:latin typeface="Cambria Math" panose="02040503050406030204" pitchFamily="18" charset="0"/>
                              </a:rPr>
                              <m:t>16</m:t>
                            </m:r>
                          </m:num>
                          <m:den>
                            <m:r>
                              <a:rPr lang="en-US" sz="2800" b="0" i="1" smtClean="0">
                                <a:latin typeface="Cambria Math" panose="02040503050406030204" pitchFamily="18" charset="0"/>
                              </a:rPr>
                              <m:t>12</m:t>
                            </m:r>
                          </m:den>
                        </m:f>
                      </m:e>
                    </m:d>
                  </m:oMath>
                </a14:m>
                <a:r>
                  <a:rPr lang="en-US" sz="2800" dirty="0"/>
                  <a:t> ways in total – same as with previous approach!</a:t>
                </a:r>
              </a:p>
            </p:txBody>
          </p:sp>
        </mc:Choice>
        <mc:Fallback xmlns="">
          <p:sp>
            <p:nvSpPr>
              <p:cNvPr id="3" name="Content Placeholder 2">
                <a:extLst>
                  <a:ext uri="{FF2B5EF4-FFF2-40B4-BE49-F238E27FC236}">
                    <a16:creationId xmlns:a16="http://schemas.microsoft.com/office/drawing/2014/main" id="{59124ACB-C88D-499F-A54C-D04431CF9DF9}"/>
                  </a:ext>
                </a:extLst>
              </p:cNvPr>
              <p:cNvSpPr>
                <a:spLocks noGrp="1" noRot="1" noChangeAspect="1" noMove="1" noResize="1" noEditPoints="1" noAdjustHandles="1" noChangeArrowheads="1" noChangeShapeType="1" noTextEdit="1"/>
              </p:cNvSpPr>
              <p:nvPr>
                <p:ph idx="1"/>
              </p:nvPr>
            </p:nvSpPr>
            <p:spPr>
              <a:xfrm>
                <a:off x="575240" y="1284238"/>
                <a:ext cx="11616760" cy="5573762"/>
              </a:xfrm>
              <a:blipFill>
                <a:blip r:embed="rId3"/>
                <a:stretch>
                  <a:fillRect l="-577" t="-1969" r="-1417"/>
                </a:stretch>
              </a:blipFill>
            </p:spPr>
            <p:txBody>
              <a:bodyPr/>
              <a:lstStyle/>
              <a:p>
                <a:r>
                  <a:rPr lang="en-US">
                    <a:noFill/>
                  </a:rPr>
                  <a:t> </a:t>
                </a:r>
              </a:p>
            </p:txBody>
          </p:sp>
        </mc:Fallback>
      </mc:AlternateContent>
      <p:sp>
        <p:nvSpPr>
          <p:cNvPr id="34" name="Circle: Hollow 33">
            <a:extLst>
              <a:ext uri="{FF2B5EF4-FFF2-40B4-BE49-F238E27FC236}">
                <a16:creationId xmlns:a16="http://schemas.microsoft.com/office/drawing/2014/main" id="{2C01EC03-33D5-35C4-743A-2B71A1CDEF68}"/>
              </a:ext>
            </a:extLst>
          </p:cNvPr>
          <p:cNvSpPr/>
          <p:nvPr/>
        </p:nvSpPr>
        <p:spPr>
          <a:xfrm>
            <a:off x="87525" y="2462121"/>
            <a:ext cx="664307" cy="664307"/>
          </a:xfrm>
          <a:prstGeom prst="donut">
            <a:avLst>
              <a:gd name="adj" fmla="val 1646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Circle: Hollow 34">
            <a:extLst>
              <a:ext uri="{FF2B5EF4-FFF2-40B4-BE49-F238E27FC236}">
                <a16:creationId xmlns:a16="http://schemas.microsoft.com/office/drawing/2014/main" id="{EDB947A5-E2C6-CC8C-05B5-E491C4B130D9}"/>
              </a:ext>
            </a:extLst>
          </p:cNvPr>
          <p:cNvSpPr/>
          <p:nvPr/>
        </p:nvSpPr>
        <p:spPr>
          <a:xfrm>
            <a:off x="883891" y="2462121"/>
            <a:ext cx="664307" cy="664307"/>
          </a:xfrm>
          <a:prstGeom prst="donut">
            <a:avLst>
              <a:gd name="adj" fmla="val 1646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6" name="Circle: Hollow 35">
            <a:extLst>
              <a:ext uri="{FF2B5EF4-FFF2-40B4-BE49-F238E27FC236}">
                <a16:creationId xmlns:a16="http://schemas.microsoft.com/office/drawing/2014/main" id="{88F1CA03-9E65-1819-F906-67DBEE709988}"/>
              </a:ext>
            </a:extLst>
          </p:cNvPr>
          <p:cNvSpPr/>
          <p:nvPr/>
        </p:nvSpPr>
        <p:spPr>
          <a:xfrm>
            <a:off x="1658224" y="2462121"/>
            <a:ext cx="664307" cy="664307"/>
          </a:xfrm>
          <a:prstGeom prst="donut">
            <a:avLst>
              <a:gd name="adj" fmla="val 16464"/>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Circle: Hollow 36">
            <a:extLst>
              <a:ext uri="{FF2B5EF4-FFF2-40B4-BE49-F238E27FC236}">
                <a16:creationId xmlns:a16="http://schemas.microsoft.com/office/drawing/2014/main" id="{CAEDD9CB-189D-A790-E7F2-1229E22253BB}"/>
              </a:ext>
            </a:extLst>
          </p:cNvPr>
          <p:cNvSpPr/>
          <p:nvPr/>
        </p:nvSpPr>
        <p:spPr>
          <a:xfrm>
            <a:off x="3137643" y="2462121"/>
            <a:ext cx="664307" cy="664307"/>
          </a:xfrm>
          <a:prstGeom prst="donut">
            <a:avLst>
              <a:gd name="adj" fmla="val 16464"/>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8" name="Circle: Hollow 37">
            <a:extLst>
              <a:ext uri="{FF2B5EF4-FFF2-40B4-BE49-F238E27FC236}">
                <a16:creationId xmlns:a16="http://schemas.microsoft.com/office/drawing/2014/main" id="{4BB4C596-405A-D346-B5DE-C9E0DE42C6C6}"/>
              </a:ext>
            </a:extLst>
          </p:cNvPr>
          <p:cNvSpPr/>
          <p:nvPr/>
        </p:nvSpPr>
        <p:spPr>
          <a:xfrm>
            <a:off x="3934010" y="2462121"/>
            <a:ext cx="664307" cy="664307"/>
          </a:xfrm>
          <a:prstGeom prst="donut">
            <a:avLst>
              <a:gd name="adj" fmla="val 16464"/>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9" name="Circle: Hollow 38">
            <a:extLst>
              <a:ext uri="{FF2B5EF4-FFF2-40B4-BE49-F238E27FC236}">
                <a16:creationId xmlns:a16="http://schemas.microsoft.com/office/drawing/2014/main" id="{A06926D2-3D08-00C3-AA7E-5E914A735A86}"/>
              </a:ext>
            </a:extLst>
          </p:cNvPr>
          <p:cNvSpPr/>
          <p:nvPr/>
        </p:nvSpPr>
        <p:spPr>
          <a:xfrm>
            <a:off x="4675298" y="2462121"/>
            <a:ext cx="664307" cy="664307"/>
          </a:xfrm>
          <a:prstGeom prst="donut">
            <a:avLst>
              <a:gd name="adj" fmla="val 16464"/>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0" name="Circle: Hollow 39">
            <a:extLst>
              <a:ext uri="{FF2B5EF4-FFF2-40B4-BE49-F238E27FC236}">
                <a16:creationId xmlns:a16="http://schemas.microsoft.com/office/drawing/2014/main" id="{3E8E80CE-34BC-6344-847C-9BB96C6E04EB}"/>
              </a:ext>
            </a:extLst>
          </p:cNvPr>
          <p:cNvSpPr/>
          <p:nvPr/>
        </p:nvSpPr>
        <p:spPr>
          <a:xfrm>
            <a:off x="5449632" y="2462121"/>
            <a:ext cx="664307" cy="664307"/>
          </a:xfrm>
          <a:prstGeom prst="donut">
            <a:avLst>
              <a:gd name="adj" fmla="val 16464"/>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1" name="Circle: Hollow 40">
            <a:extLst>
              <a:ext uri="{FF2B5EF4-FFF2-40B4-BE49-F238E27FC236}">
                <a16:creationId xmlns:a16="http://schemas.microsoft.com/office/drawing/2014/main" id="{69CA9072-AD3C-5C0B-1F2A-65EDE1101066}"/>
              </a:ext>
            </a:extLst>
          </p:cNvPr>
          <p:cNvSpPr/>
          <p:nvPr/>
        </p:nvSpPr>
        <p:spPr>
          <a:xfrm>
            <a:off x="7634130" y="2462121"/>
            <a:ext cx="664307" cy="664307"/>
          </a:xfrm>
          <a:prstGeom prst="donut">
            <a:avLst>
              <a:gd name="adj" fmla="val 16464"/>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2" name="Circle: Hollow 41">
            <a:extLst>
              <a:ext uri="{FF2B5EF4-FFF2-40B4-BE49-F238E27FC236}">
                <a16:creationId xmlns:a16="http://schemas.microsoft.com/office/drawing/2014/main" id="{C6EEE36B-54A1-ED18-2F77-637B90ED356E}"/>
              </a:ext>
            </a:extLst>
          </p:cNvPr>
          <p:cNvSpPr/>
          <p:nvPr/>
        </p:nvSpPr>
        <p:spPr>
          <a:xfrm>
            <a:off x="8437028" y="2462121"/>
            <a:ext cx="664307" cy="664307"/>
          </a:xfrm>
          <a:prstGeom prst="donut">
            <a:avLst>
              <a:gd name="adj" fmla="val 16464"/>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3" name="Circle: Hollow 42">
            <a:extLst>
              <a:ext uri="{FF2B5EF4-FFF2-40B4-BE49-F238E27FC236}">
                <a16:creationId xmlns:a16="http://schemas.microsoft.com/office/drawing/2014/main" id="{6EF4A62B-8C71-6772-9EC7-2B25294ADEE2}"/>
              </a:ext>
            </a:extLst>
          </p:cNvPr>
          <p:cNvSpPr/>
          <p:nvPr/>
        </p:nvSpPr>
        <p:spPr>
          <a:xfrm>
            <a:off x="9916441" y="2462121"/>
            <a:ext cx="664307" cy="664307"/>
          </a:xfrm>
          <a:prstGeom prst="donut">
            <a:avLst>
              <a:gd name="adj" fmla="val 16464"/>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Circle: Hollow 43">
            <a:extLst>
              <a:ext uri="{FF2B5EF4-FFF2-40B4-BE49-F238E27FC236}">
                <a16:creationId xmlns:a16="http://schemas.microsoft.com/office/drawing/2014/main" id="{BB906EC0-2253-38FB-8624-C27CF1A4B28D}"/>
              </a:ext>
            </a:extLst>
          </p:cNvPr>
          <p:cNvSpPr/>
          <p:nvPr/>
        </p:nvSpPr>
        <p:spPr>
          <a:xfrm>
            <a:off x="10679760" y="2462121"/>
            <a:ext cx="664307" cy="664307"/>
          </a:xfrm>
          <a:prstGeom prst="donut">
            <a:avLst>
              <a:gd name="adj" fmla="val 1646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5" name="Circle: Hollow 44">
            <a:extLst>
              <a:ext uri="{FF2B5EF4-FFF2-40B4-BE49-F238E27FC236}">
                <a16:creationId xmlns:a16="http://schemas.microsoft.com/office/drawing/2014/main" id="{5A8DCBD5-C57D-6AC4-A9B9-ADD8C2C6BCB9}"/>
              </a:ext>
            </a:extLst>
          </p:cNvPr>
          <p:cNvSpPr/>
          <p:nvPr/>
        </p:nvSpPr>
        <p:spPr>
          <a:xfrm>
            <a:off x="11387993" y="2462121"/>
            <a:ext cx="664307" cy="664307"/>
          </a:xfrm>
          <a:prstGeom prst="donut">
            <a:avLst>
              <a:gd name="adj" fmla="val 1646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46" name="Straight Connector 45">
            <a:extLst>
              <a:ext uri="{FF2B5EF4-FFF2-40B4-BE49-F238E27FC236}">
                <a16:creationId xmlns:a16="http://schemas.microsoft.com/office/drawing/2014/main" id="{A5182BDC-0C2D-2D69-EFAE-20A36692D1AD}"/>
              </a:ext>
            </a:extLst>
          </p:cNvPr>
          <p:cNvCxnSpPr>
            <a:cxnSpLocks/>
          </p:cNvCxnSpPr>
          <p:nvPr/>
        </p:nvCxnSpPr>
        <p:spPr>
          <a:xfrm flipV="1">
            <a:off x="2693337" y="2232074"/>
            <a:ext cx="0" cy="96899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6811E84-A642-ED8C-7F09-A8D9E557784D}"/>
              </a:ext>
            </a:extLst>
          </p:cNvPr>
          <p:cNvCxnSpPr>
            <a:cxnSpLocks/>
          </p:cNvCxnSpPr>
          <p:nvPr/>
        </p:nvCxnSpPr>
        <p:spPr>
          <a:xfrm flipV="1">
            <a:off x="6548120" y="2199416"/>
            <a:ext cx="0" cy="96899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AA205A8-AF2C-4FF2-9F63-025F7A459302}"/>
              </a:ext>
            </a:extLst>
          </p:cNvPr>
          <p:cNvCxnSpPr>
            <a:cxnSpLocks/>
          </p:cNvCxnSpPr>
          <p:nvPr/>
        </p:nvCxnSpPr>
        <p:spPr>
          <a:xfrm flipV="1">
            <a:off x="7174288" y="2197942"/>
            <a:ext cx="0" cy="96899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E1120D2-0571-01C0-6907-C03658D14F0A}"/>
              </a:ext>
            </a:extLst>
          </p:cNvPr>
          <p:cNvCxnSpPr>
            <a:cxnSpLocks/>
          </p:cNvCxnSpPr>
          <p:nvPr/>
        </p:nvCxnSpPr>
        <p:spPr>
          <a:xfrm flipV="1">
            <a:off x="9494895" y="2206418"/>
            <a:ext cx="0" cy="968997"/>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4680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F5A57-F65A-4201-B7D0-335D1325E91A}"/>
              </a:ext>
            </a:extLst>
          </p:cNvPr>
          <p:cNvSpPr>
            <a:spLocks noGrp="1"/>
          </p:cNvSpPr>
          <p:nvPr>
            <p:ph type="title"/>
          </p:nvPr>
        </p:nvSpPr>
        <p:spPr/>
        <p:txBody>
          <a:bodyPr/>
          <a:lstStyle/>
          <a:p>
            <a:r>
              <a:rPr lang="en-US" dirty="0"/>
              <a:t>In General</a:t>
            </a:r>
          </a:p>
        </p:txBody>
      </p:sp>
      <p:sp>
        <p:nvSpPr>
          <p:cNvPr id="3" name="Content Placeholder 2">
            <a:extLst>
              <a:ext uri="{FF2B5EF4-FFF2-40B4-BE49-F238E27FC236}">
                <a16:creationId xmlns:a16="http://schemas.microsoft.com/office/drawing/2014/main" id="{A6A7CF70-934C-4E2E-88D3-B86EE5EB26CE}"/>
              </a:ext>
            </a:extLst>
          </p:cNvPr>
          <p:cNvSpPr>
            <a:spLocks noGrp="1"/>
          </p:cNvSpPr>
          <p:nvPr>
            <p:ph idx="1"/>
          </p:nvPr>
        </p:nvSpPr>
        <p:spPr>
          <a:xfrm>
            <a:off x="475224" y="1585912"/>
            <a:ext cx="11187258" cy="4765925"/>
          </a:xfrm>
        </p:spPr>
        <p:txBody>
          <a:bodyPr>
            <a:normAutofit lnSpcReduction="10000"/>
          </a:bodyPr>
          <a:lstStyle/>
          <a:p>
            <a:endParaRPr lang="en-US" dirty="0"/>
          </a:p>
          <a:p>
            <a:endParaRPr lang="en-US" dirty="0"/>
          </a:p>
          <a:p>
            <a:endParaRPr lang="en-US" dirty="0"/>
          </a:p>
          <a:p>
            <a:endParaRPr lang="en-US" dirty="0"/>
          </a:p>
          <a:p>
            <a:endParaRPr lang="en-US" dirty="0"/>
          </a:p>
          <a:p>
            <a:r>
              <a:rPr lang="en-US" dirty="0"/>
              <a:t>This counting technique is often called “stars and bars” </a:t>
            </a:r>
          </a:p>
          <a:p>
            <a:pPr lvl="1"/>
            <a:r>
              <a:rPr lang="en-US" dirty="0"/>
              <a:t>using a “star” instead of a donut shape, and calling the dividers “bars”</a:t>
            </a:r>
          </a:p>
          <a:p>
            <a:pPr lvl="1"/>
            <a:endParaRPr lang="en-US" dirty="0"/>
          </a:p>
          <a:p>
            <a:pPr lvl="1"/>
            <a:r>
              <a:rPr lang="en-US" dirty="0"/>
              <a:t>&gt; What often hints to use the stars-and-bars approach is when we’re dealing with picking a set from objects where objects from the same types are </a:t>
            </a:r>
            <a:r>
              <a:rPr lang="en-US" b="1" dirty="0"/>
              <a:t>indistinguishable</a:t>
            </a:r>
            <a:endParaRPr lang="en-US" dirty="0"/>
          </a:p>
        </p:txBody>
      </p:sp>
      <p:grpSp>
        <p:nvGrpSpPr>
          <p:cNvPr id="5" name="Group 4">
            <a:extLst>
              <a:ext uri="{FF2B5EF4-FFF2-40B4-BE49-F238E27FC236}">
                <a16:creationId xmlns:a16="http://schemas.microsoft.com/office/drawing/2014/main" id="{95B09544-BA5D-C799-4DDC-A216712B8A0D}"/>
              </a:ext>
            </a:extLst>
          </p:cNvPr>
          <p:cNvGrpSpPr/>
          <p:nvPr/>
        </p:nvGrpSpPr>
        <p:grpSpPr>
          <a:xfrm>
            <a:off x="575238" y="1400537"/>
            <a:ext cx="10594332" cy="2599963"/>
            <a:chOff x="1185841" y="3429000"/>
            <a:chExt cx="6111312" cy="985450"/>
          </a:xfrm>
        </p:grpSpPr>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E31828A9-6614-BE87-E8E7-8DB9B2DA5E96}"/>
                    </a:ext>
                  </a:extLst>
                </p:cNvPr>
                <p:cNvSpPr/>
                <p:nvPr/>
              </p:nvSpPr>
              <p:spPr>
                <a:xfrm>
                  <a:off x="1185842" y="3429000"/>
                  <a:ext cx="6111311" cy="98545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To pick </a:t>
                  </a:r>
                  <a14:m>
                    <m:oMath xmlns:m="http://schemas.openxmlformats.org/officeDocument/2006/math">
                      <m:r>
                        <a:rPr lang="en-US" sz="2800" i="1">
                          <a:latin typeface="Cambria Math" panose="02040503050406030204" pitchFamily="18" charset="0"/>
                        </a:rPr>
                        <m:t>𝑛</m:t>
                      </m:r>
                    </m:oMath>
                  </a14:m>
                  <a:r>
                    <a:rPr lang="en-US" sz="2800" dirty="0">
                      <a:latin typeface="Segoe UI Semilight" panose="020B0402040204020203" pitchFamily="34" charset="0"/>
                      <a:cs typeface="Segoe UI Semilight" panose="020B0402040204020203" pitchFamily="34" charset="0"/>
                    </a:rPr>
                    <a:t> objects from </a:t>
                  </a:r>
                  <a14:m>
                    <m:oMath xmlns:m="http://schemas.openxmlformats.org/officeDocument/2006/math">
                      <m:r>
                        <a:rPr lang="en-US" sz="2800" i="1">
                          <a:latin typeface="Cambria Math" panose="02040503050406030204" pitchFamily="18" charset="0"/>
                        </a:rPr>
                        <m:t>𝑘</m:t>
                      </m:r>
                    </m:oMath>
                  </a14:m>
                  <a:r>
                    <a:rPr lang="en-US" sz="2800" dirty="0">
                      <a:latin typeface="Segoe UI Semilight" panose="020B0402040204020203" pitchFamily="34" charset="0"/>
                      <a:cs typeface="Segoe UI Semilight" panose="020B0402040204020203" pitchFamily="34" charset="0"/>
                    </a:rPr>
                    <a:t> groups (where </a:t>
                  </a:r>
                  <a:r>
                    <a:rPr lang="en-US" sz="2800" b="1" dirty="0">
                      <a:latin typeface="Segoe UI Semilight" panose="020B0402040204020203" pitchFamily="34" charset="0"/>
                      <a:cs typeface="Segoe UI Semilight" panose="020B0402040204020203" pitchFamily="34" charset="0"/>
                    </a:rPr>
                    <a:t>order doesn’t matter </a:t>
                  </a:r>
                  <a:r>
                    <a:rPr lang="en-US" sz="2800" dirty="0">
                      <a:latin typeface="Segoe UI Semilight" panose="020B0402040204020203" pitchFamily="34" charset="0"/>
                      <a:cs typeface="Segoe UI Semilight" panose="020B0402040204020203" pitchFamily="34" charset="0"/>
                    </a:rPr>
                    <a:t>and every </a:t>
                  </a:r>
                  <a:r>
                    <a:rPr lang="en-US" sz="2800" b="1" dirty="0">
                      <a:latin typeface="Segoe UI Semilight" panose="020B0402040204020203" pitchFamily="34" charset="0"/>
                      <a:cs typeface="Segoe UI Semilight" panose="020B0402040204020203" pitchFamily="34" charset="0"/>
                    </a:rPr>
                    <a:t>element of each group is indistinguishable</a:t>
                  </a:r>
                  <a:r>
                    <a:rPr lang="en-US" sz="2800" dirty="0">
                      <a:latin typeface="Segoe UI Semilight" panose="020B0402040204020203" pitchFamily="34" charset="0"/>
                      <a:cs typeface="Segoe UI Semilight" panose="020B0402040204020203" pitchFamily="34" charset="0"/>
                    </a:rPr>
                    <a:t>), use the formula:</a:t>
                  </a:r>
                </a:p>
                <a:p>
                  <a:pPr/>
                  <a14:m>
                    <m:oMathPara xmlns:m="http://schemas.openxmlformats.org/officeDocument/2006/math">
                      <m:oMathParaPr>
                        <m:jc m:val="centerGroup"/>
                      </m:oMathParaPr>
                      <m:oMath xmlns:m="http://schemas.openxmlformats.org/officeDocument/2006/math">
                        <m:d>
                          <m:dPr>
                            <m:ctrlPr>
                              <a:rPr lang="en-US" sz="2800" i="1">
                                <a:latin typeface="Cambria Math" panose="02040503050406030204" pitchFamily="18" charset="0"/>
                              </a:rPr>
                            </m:ctrlPr>
                          </m:dPr>
                          <m:e>
                            <m:f>
                              <m:fPr>
                                <m:type m:val="noBar"/>
                                <m:ctrlPr>
                                  <a:rPr lang="en-US" sz="2800" i="1">
                                    <a:latin typeface="Cambria Math" panose="02040503050406030204" pitchFamily="18" charset="0"/>
                                  </a:rPr>
                                </m:ctrlPr>
                              </m:fPr>
                              <m:num>
                                <m:r>
                                  <a:rPr lang="en-US" sz="2800" i="1">
                                    <a:latin typeface="Cambria Math" panose="02040503050406030204" pitchFamily="18" charset="0"/>
                                  </a:rPr>
                                  <m:t>𝑛</m:t>
                                </m:r>
                                <m:r>
                                  <a:rPr lang="en-US" sz="2800" i="1">
                                    <a:latin typeface="Cambria Math" panose="02040503050406030204" pitchFamily="18" charset="0"/>
                                  </a:rPr>
                                  <m:t>+</m:t>
                                </m:r>
                                <m:r>
                                  <a:rPr lang="en-US" sz="2800" i="1">
                                    <a:latin typeface="Cambria Math" panose="02040503050406030204" pitchFamily="18" charset="0"/>
                                  </a:rPr>
                                  <m:t>𝑘</m:t>
                                </m:r>
                                <m:r>
                                  <a:rPr lang="en-US" sz="2800" i="1">
                                    <a:latin typeface="Cambria Math" panose="02040503050406030204" pitchFamily="18" charset="0"/>
                                  </a:rPr>
                                  <m:t>−</m:t>
                                </m:r>
                                <m:r>
                                  <a:rPr lang="en-US" sz="2800" i="1">
                                    <a:latin typeface="Cambria Math" panose="02040503050406030204" pitchFamily="18" charset="0"/>
                                  </a:rPr>
                                  <m:t>1</m:t>
                                </m:r>
                              </m:num>
                              <m:den>
                                <m:r>
                                  <a:rPr lang="en-US" sz="2800" b="0" i="1" smtClean="0">
                                    <a:latin typeface="Cambria Math" panose="02040503050406030204" pitchFamily="18" charset="0"/>
                                  </a:rPr>
                                  <m:t>𝑛</m:t>
                                </m:r>
                              </m:den>
                            </m:f>
                          </m:e>
                        </m:d>
                        <m:r>
                          <a:rPr lang="en-US" sz="2800" b="0" i="1" smtClean="0">
                            <a:latin typeface="Cambria Math" panose="02040503050406030204" pitchFamily="18" charset="0"/>
                          </a:rPr>
                          <m:t>=</m:t>
                        </m:r>
                        <m:d>
                          <m:dPr>
                            <m:ctrlPr>
                              <a:rPr lang="en-US" sz="2800" i="1">
                                <a:latin typeface="Cambria Math" panose="02040503050406030204" pitchFamily="18" charset="0"/>
                              </a:rPr>
                            </m:ctrlPr>
                          </m:dPr>
                          <m:e>
                            <m:f>
                              <m:fPr>
                                <m:type m:val="noBar"/>
                                <m:ctrlPr>
                                  <a:rPr lang="en-US" sz="2800" i="1">
                                    <a:latin typeface="Cambria Math" panose="02040503050406030204" pitchFamily="18" charset="0"/>
                                  </a:rPr>
                                </m:ctrlPr>
                              </m:fPr>
                              <m:num>
                                <m:r>
                                  <a:rPr lang="en-US" sz="2800" i="1">
                                    <a:latin typeface="Cambria Math" panose="02040503050406030204" pitchFamily="18" charset="0"/>
                                  </a:rPr>
                                  <m:t>𝑛</m:t>
                                </m:r>
                                <m:r>
                                  <a:rPr lang="en-US" sz="2800" i="1">
                                    <a:latin typeface="Cambria Math" panose="02040503050406030204" pitchFamily="18" charset="0"/>
                                  </a:rPr>
                                  <m:t>+</m:t>
                                </m:r>
                                <m:r>
                                  <a:rPr lang="en-US" sz="2800" i="1">
                                    <a:latin typeface="Cambria Math" panose="02040503050406030204" pitchFamily="18" charset="0"/>
                                  </a:rPr>
                                  <m:t>𝑘</m:t>
                                </m:r>
                                <m:r>
                                  <a:rPr lang="en-US" sz="2800" i="1">
                                    <a:latin typeface="Cambria Math" panose="02040503050406030204" pitchFamily="18" charset="0"/>
                                  </a:rPr>
                                  <m:t>−</m:t>
                                </m:r>
                                <m:r>
                                  <a:rPr lang="en-US" sz="2800" i="1">
                                    <a:latin typeface="Cambria Math" panose="02040503050406030204" pitchFamily="18" charset="0"/>
                                  </a:rPr>
                                  <m:t>1</m:t>
                                </m:r>
                              </m:num>
                              <m:den>
                                <m:r>
                                  <a:rPr lang="en-US" sz="2800" i="1">
                                    <a:latin typeface="Cambria Math" panose="02040503050406030204" pitchFamily="18" charset="0"/>
                                  </a:rPr>
                                  <m:t>𝑘</m:t>
                                </m:r>
                                <m:r>
                                  <a:rPr lang="en-US" sz="2800" i="1">
                                    <a:latin typeface="Cambria Math" panose="02040503050406030204" pitchFamily="18" charset="0"/>
                                  </a:rPr>
                                  <m:t>−</m:t>
                                </m:r>
                                <m:r>
                                  <a:rPr lang="en-US" sz="2800" i="1">
                                    <a:latin typeface="Cambria Math" panose="02040503050406030204" pitchFamily="18" charset="0"/>
                                  </a:rPr>
                                  <m:t>1</m:t>
                                </m:r>
                              </m:den>
                            </m:f>
                          </m:e>
                        </m:d>
                      </m:oMath>
                    </m:oMathPara>
                  </a14:m>
                  <a:endParaRPr lang="en-US" sz="2800" b="1" dirty="0">
                    <a:latin typeface="Segoe UI Semibold" panose="020B0702040204020203" pitchFamily="34" charset="0"/>
                    <a:cs typeface="Segoe UI Semibold" panose="020B0702040204020203" pitchFamily="34" charset="0"/>
                  </a:endParaRPr>
                </a:p>
                <a:p>
                  <a:endParaRPr lang="en-US" sz="1000" b="1" dirty="0">
                    <a:latin typeface="Segoe UI Semibold" panose="020B0702040204020203" pitchFamily="34" charset="0"/>
                    <a:cs typeface="Segoe UI Semibold" panose="020B0702040204020203" pitchFamily="34" charset="0"/>
                  </a:endParaRPr>
                </a:p>
              </p:txBody>
            </p:sp>
          </mc:Choice>
          <mc:Fallback xmlns="">
            <p:sp>
              <p:nvSpPr>
                <p:cNvPr id="6" name="Rectangle 5">
                  <a:extLst>
                    <a:ext uri="{FF2B5EF4-FFF2-40B4-BE49-F238E27FC236}">
                      <a16:creationId xmlns:a16="http://schemas.microsoft.com/office/drawing/2014/main" id="{E31828A9-6614-BE87-E8E7-8DB9B2DA5E96}"/>
                    </a:ext>
                  </a:extLst>
                </p:cNvPr>
                <p:cNvSpPr>
                  <a:spLocks noRot="1" noChangeAspect="1" noMove="1" noResize="1" noEditPoints="1" noAdjustHandles="1" noChangeArrowheads="1" noChangeShapeType="1" noTextEdit="1"/>
                </p:cNvSpPr>
                <p:nvPr/>
              </p:nvSpPr>
              <p:spPr>
                <a:xfrm>
                  <a:off x="1185842" y="3429000"/>
                  <a:ext cx="6111311" cy="985450"/>
                </a:xfrm>
                <a:prstGeom prst="rect">
                  <a:avLst/>
                </a:prstGeom>
                <a:blipFill>
                  <a:blip r:embed="rId3"/>
                  <a:stretch>
                    <a:fillRect l="-1151"/>
                  </a:stretch>
                </a:blipFill>
                <a:ln>
                  <a:noFill/>
                </a:ln>
              </p:spPr>
              <p:txBody>
                <a:bodyPr/>
                <a:lstStyle/>
                <a:p>
                  <a:r>
                    <a:rPr lang="en-US">
                      <a:noFill/>
                    </a:rPr>
                    <a:t> </a:t>
                  </a:r>
                </a:p>
              </p:txBody>
            </p:sp>
          </mc:Fallback>
        </mc:AlternateContent>
        <p:sp>
          <p:nvSpPr>
            <p:cNvPr id="7" name="Rectangle 6">
              <a:extLst>
                <a:ext uri="{FF2B5EF4-FFF2-40B4-BE49-F238E27FC236}">
                  <a16:creationId xmlns:a16="http://schemas.microsoft.com/office/drawing/2014/main" id="{B64035BD-B1D3-D4A6-3975-42D17209D949}"/>
                </a:ext>
              </a:extLst>
            </p:cNvPr>
            <p:cNvSpPr/>
            <p:nvPr/>
          </p:nvSpPr>
          <p:spPr>
            <a:xfrm>
              <a:off x="1185841" y="3429001"/>
              <a:ext cx="6111312" cy="24896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Stars and Bars</a:t>
              </a:r>
            </a:p>
          </p:txBody>
        </p:sp>
      </p:grpSp>
    </p:spTree>
    <p:extLst>
      <p:ext uri="{BB962C8B-B14F-4D97-AF65-F5344CB8AC3E}">
        <p14:creationId xmlns:p14="http://schemas.microsoft.com/office/powerpoint/2010/main" val="4044657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6AFDC8-A5FA-44E2-B976-4073FD24D2D0}"/>
              </a:ext>
            </a:extLst>
          </p:cNvPr>
          <p:cNvSpPr>
            <a:spLocks noGrp="1"/>
          </p:cNvSpPr>
          <p:nvPr>
            <p:ph type="title"/>
          </p:nvPr>
        </p:nvSpPr>
        <p:spPr>
          <a:xfrm>
            <a:off x="1902775" y="3262680"/>
            <a:ext cx="6978335" cy="590415"/>
          </a:xfrm>
        </p:spPr>
        <p:txBody>
          <a:bodyPr/>
          <a:lstStyle/>
          <a:p>
            <a:r>
              <a:rPr lang="en-US" dirty="0"/>
              <a:t>Proofs Using Counting Techniques</a:t>
            </a:r>
          </a:p>
        </p:txBody>
      </p:sp>
      <p:sp>
        <p:nvSpPr>
          <p:cNvPr id="5" name="Text Placeholder 4">
            <a:extLst>
              <a:ext uri="{FF2B5EF4-FFF2-40B4-BE49-F238E27FC236}">
                <a16:creationId xmlns:a16="http://schemas.microsoft.com/office/drawing/2014/main" id="{3F588AA1-8190-4A8D-875C-23A182A96B7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17928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6AFDC8-A5FA-44E2-B976-4073FD24D2D0}"/>
              </a:ext>
            </a:extLst>
          </p:cNvPr>
          <p:cNvSpPr>
            <a:spLocks noGrp="1"/>
          </p:cNvSpPr>
          <p:nvPr>
            <p:ph type="title"/>
          </p:nvPr>
        </p:nvSpPr>
        <p:spPr/>
        <p:txBody>
          <a:bodyPr/>
          <a:lstStyle/>
          <a:p>
            <a:r>
              <a:rPr lang="en-US" dirty="0"/>
              <a:t>Combinatorial Proofs</a:t>
            </a:r>
          </a:p>
        </p:txBody>
      </p:sp>
      <p:sp>
        <p:nvSpPr>
          <p:cNvPr id="5" name="Text Placeholder 4">
            <a:extLst>
              <a:ext uri="{FF2B5EF4-FFF2-40B4-BE49-F238E27FC236}">
                <a16:creationId xmlns:a16="http://schemas.microsoft.com/office/drawing/2014/main" id="{3F588AA1-8190-4A8D-875C-23A182A96B70}"/>
              </a:ext>
            </a:extLst>
          </p:cNvPr>
          <p:cNvSpPr>
            <a:spLocks noGrp="1"/>
          </p:cNvSpPr>
          <p:nvPr>
            <p:ph type="body" idx="1"/>
          </p:nvPr>
        </p:nvSpPr>
        <p:spPr>
          <a:xfrm>
            <a:off x="1902775" y="3760040"/>
            <a:ext cx="6504161" cy="506283"/>
          </a:xfrm>
        </p:spPr>
        <p:txBody>
          <a:bodyPr>
            <a:normAutofit/>
          </a:bodyPr>
          <a:lstStyle/>
          <a:p>
            <a:r>
              <a:rPr lang="en-US" sz="2200" dirty="0"/>
              <a:t>Let’s first look at some combination facts…</a:t>
            </a:r>
          </a:p>
        </p:txBody>
      </p:sp>
    </p:spTree>
    <p:extLst>
      <p:ext uri="{BB962C8B-B14F-4D97-AF65-F5344CB8AC3E}">
        <p14:creationId xmlns:p14="http://schemas.microsoft.com/office/powerpoint/2010/main" val="966285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7EB352CA-16D1-47E3-9FE6-86C60A38D406}"/>
                  </a:ext>
                </a:extLst>
              </p:cNvPr>
              <p:cNvSpPr>
                <a:spLocks noGrp="1"/>
              </p:cNvSpPr>
              <p:nvPr>
                <p:ph type="title"/>
              </p:nvPr>
            </p:nvSpPr>
            <p:spPr/>
            <p:txBody>
              <a:bodyPr>
                <a:normAutofit/>
              </a:bodyPr>
              <a:lstStyle/>
              <a:p>
                <a:r>
                  <a:rPr lang="en-US" dirty="0"/>
                  <a:t>Reminder - </a:t>
                </a:r>
                <a14:m>
                  <m:oMath xmlns:m="http://schemas.openxmlformats.org/officeDocument/2006/math">
                    <m:r>
                      <a:rPr lang="en-US" b="0" i="1" smtClean="0">
                        <a:latin typeface="Cambria Math" panose="02040503050406030204" pitchFamily="18" charset="0"/>
                      </a:rPr>
                      <m:t>𝑘</m:t>
                    </m:r>
                  </m:oMath>
                </a14:m>
                <a:r>
                  <a:rPr lang="en-US" dirty="0"/>
                  <a:t>-combination</a:t>
                </a:r>
              </a:p>
            </p:txBody>
          </p:sp>
        </mc:Choice>
        <mc:Fallback xmlns="">
          <p:sp>
            <p:nvSpPr>
              <p:cNvPr id="2" name="Title 1">
                <a:extLst>
                  <a:ext uri="{FF2B5EF4-FFF2-40B4-BE49-F238E27FC236}">
                    <a16:creationId xmlns:a16="http://schemas.microsoft.com/office/drawing/2014/main" id="{7EB352CA-16D1-47E3-9FE6-86C60A38D406}"/>
                  </a:ext>
                </a:extLst>
              </p:cNvPr>
              <p:cNvSpPr>
                <a:spLocks noGrp="1" noRot="1" noChangeAspect="1" noMove="1" noResize="1" noEditPoints="1" noAdjustHandles="1" noChangeArrowheads="1" noChangeShapeType="1" noTextEdit="1"/>
              </p:cNvSpPr>
              <p:nvPr>
                <p:ph type="title"/>
              </p:nvPr>
            </p:nvSpPr>
            <p:spPr>
              <a:blipFill>
                <a:blip r:embed="rId3"/>
                <a:stretch>
                  <a:fillRect l="-2179" t="-6587" b="-9581"/>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E089EA89-5261-451A-BC0A-F9EE93E5866A}"/>
              </a:ext>
            </a:extLst>
          </p:cNvPr>
          <p:cNvGrpSpPr/>
          <p:nvPr/>
        </p:nvGrpSpPr>
        <p:grpSpPr>
          <a:xfrm>
            <a:off x="575239" y="1541582"/>
            <a:ext cx="10889051" cy="2363443"/>
            <a:chOff x="1185842" y="3429000"/>
            <a:chExt cx="6111311" cy="2054781"/>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7AD1B46-1FA9-4DC7-8442-1866D85D3C88}"/>
                    </a:ext>
                  </a:extLst>
                </p:cNvPr>
                <p:cNvSpPr/>
                <p:nvPr/>
              </p:nvSpPr>
              <p:spPr>
                <a:xfrm>
                  <a:off x="1185842" y="3429000"/>
                  <a:ext cx="6111311" cy="205478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Segoe UI Semibold" panose="020B0702040204020203" pitchFamily="34" charset="0"/>
                    <a:cs typeface="Segoe UI Semibold" panose="020B0702040204020203" pitchFamily="34" charset="0"/>
                  </a:endParaRPr>
                </a:p>
                <a:p>
                  <a:pPr algn="ctr"/>
                  <a:r>
                    <a:rPr lang="en-US" sz="2800" b="1" dirty="0">
                      <a:latin typeface="Segoe UI Semibold" panose="020B0702040204020203" pitchFamily="34" charset="0"/>
                      <a:cs typeface="Segoe UI Semibold" panose="020B0702040204020203" pitchFamily="34" charset="0"/>
                    </a:rPr>
                    <a:t>The number of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𝒌</m:t>
                      </m:r>
                    </m:oMath>
                  </a14:m>
                  <a:r>
                    <a:rPr lang="en-US" sz="2800" b="1" dirty="0">
                      <a:latin typeface="Segoe UI Semibold" panose="020B0702040204020203" pitchFamily="34" charset="0"/>
                      <a:cs typeface="Segoe UI Semibold" panose="020B0702040204020203" pitchFamily="34" charset="0"/>
                    </a:rPr>
                    <a:t>-element subsets from a set of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𝒏</m:t>
                      </m:r>
                    </m:oMath>
                  </a14:m>
                  <a:r>
                    <a:rPr lang="en-US" sz="2800" b="1" dirty="0">
                      <a:latin typeface="Segoe UI Semibold" panose="020B0702040204020203" pitchFamily="34" charset="0"/>
                      <a:cs typeface="Segoe UI Semibold" panose="020B0702040204020203" pitchFamily="34" charset="0"/>
                    </a:rPr>
                    <a:t> symbols is:</a:t>
                  </a:r>
                </a:p>
                <a:p>
                  <a:pPr algn="ctr"/>
                  <a:endParaRPr lang="en-US" sz="10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𝑪</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𝒌</m:t>
                            </m:r>
                          </m:e>
                        </m:d>
                        <m:r>
                          <a:rPr lang="en-US" sz="2800" b="1" i="1" smtClean="0">
                            <a:latin typeface="Cambria Math" panose="02040503050406030204" pitchFamily="18" charset="0"/>
                            <a:cs typeface="Segoe UI Semibold" panose="020B0702040204020203" pitchFamily="34" charset="0"/>
                          </a:rPr>
                          <m:t>=</m:t>
                        </m:r>
                        <m:d>
                          <m:dPr>
                            <m:ctrlPr>
                              <a:rPr lang="en-US" sz="2800" i="1">
                                <a:latin typeface="Cambria Math" panose="02040503050406030204" pitchFamily="18" charset="0"/>
                              </a:rPr>
                            </m:ctrlPr>
                          </m:dPr>
                          <m:e>
                            <m:f>
                              <m:fPr>
                                <m:type m:val="noBar"/>
                                <m:ctrlPr>
                                  <a:rPr lang="en-US" sz="2800" i="1">
                                    <a:latin typeface="Cambria Math" panose="02040503050406030204" pitchFamily="18" charset="0"/>
                                  </a:rPr>
                                </m:ctrlPr>
                              </m:fPr>
                              <m:num>
                                <m:r>
                                  <a:rPr lang="en-US" sz="2800" i="1">
                                    <a:latin typeface="Cambria Math" panose="02040503050406030204" pitchFamily="18" charset="0"/>
                                  </a:rPr>
                                  <m:t>𝑛</m:t>
                                </m:r>
                              </m:num>
                              <m:den>
                                <m:r>
                                  <a:rPr lang="en-US" sz="2800" i="1">
                                    <a:latin typeface="Cambria Math" panose="02040503050406030204" pitchFamily="18" charset="0"/>
                                  </a:rPr>
                                  <m:t>𝑘</m:t>
                                </m:r>
                              </m:den>
                            </m:f>
                          </m:e>
                        </m:d>
                        <m:r>
                          <a:rPr lang="en-US" sz="2800" b="1" i="1" smtClean="0">
                            <a:latin typeface="Cambria Math" panose="02040503050406030204" pitchFamily="18"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𝑷</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𝒌</m:t>
                                </m:r>
                              </m:e>
                            </m:d>
                          </m:num>
                          <m:den>
                            <m:r>
                              <a:rPr lang="en-US" sz="2800" b="1" i="1" smtClean="0">
                                <a:latin typeface="Cambria Math" panose="02040503050406030204" pitchFamily="18" charset="0"/>
                                <a:cs typeface="Segoe UI Semibold" panose="020B0702040204020203" pitchFamily="34" charset="0"/>
                              </a:rPr>
                              <m:t>𝒌</m:t>
                            </m:r>
                            <m:r>
                              <a:rPr lang="en-US" sz="2800" b="1" i="1" smtClean="0">
                                <a:latin typeface="Cambria Math" panose="02040503050406030204" pitchFamily="18" charset="0"/>
                                <a:cs typeface="Segoe UI Semibold" panose="020B0702040204020203" pitchFamily="34" charset="0"/>
                              </a:rPr>
                              <m:t>!</m:t>
                            </m:r>
                          </m:den>
                        </m:f>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num>
                          <m:den>
                            <m:r>
                              <a:rPr lang="en-US" sz="2800" b="1" i="1" smtClean="0">
                                <a:latin typeface="Cambria Math" panose="02040503050406030204" pitchFamily="18" charset="0"/>
                                <a:cs typeface="Segoe UI Semibold" panose="020B0702040204020203" pitchFamily="34" charset="0"/>
                              </a:rPr>
                              <m:t>𝒌</m:t>
                            </m:r>
                            <m:r>
                              <a:rPr lang="en-US" sz="2800" b="1" i="1" smtClean="0">
                                <a:latin typeface="Cambria Math" panose="02040503050406030204" pitchFamily="18" charset="0"/>
                                <a:cs typeface="Segoe UI Semibold" panose="020B0702040204020203" pitchFamily="34" charset="0"/>
                              </a:rPr>
                              <m:t>!</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𝒌</m:t>
                                </m:r>
                              </m:e>
                            </m:d>
                            <m:r>
                              <a:rPr lang="en-US" sz="2800" b="1" i="1" smtClean="0">
                                <a:latin typeface="Cambria Math" panose="02040503050406030204" pitchFamily="18" charset="0"/>
                                <a:cs typeface="Segoe UI Semibold" panose="020B0702040204020203" pitchFamily="34" charset="0"/>
                              </a:rPr>
                              <m:t>!</m:t>
                            </m:r>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87AD1B46-1FA9-4DC7-8442-1866D85D3C88}"/>
                    </a:ext>
                  </a:extLst>
                </p:cNvPr>
                <p:cNvSpPr>
                  <a:spLocks noRot="1" noChangeAspect="1" noMove="1" noResize="1" noEditPoints="1" noAdjustHandles="1" noChangeArrowheads="1" noChangeShapeType="1" noTextEdit="1"/>
                </p:cNvSpPr>
                <p:nvPr/>
              </p:nvSpPr>
              <p:spPr>
                <a:xfrm>
                  <a:off x="1185842" y="3429000"/>
                  <a:ext cx="6111311" cy="2054781"/>
                </a:xfrm>
                <a:prstGeom prst="rect">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3E7CA6A0-72BF-420D-8729-E556C9BA09FF}"/>
                    </a:ext>
                  </a:extLst>
                </p:cNvPr>
                <p:cNvSpPr/>
                <p:nvPr/>
              </p:nvSpPr>
              <p:spPr>
                <a:xfrm>
                  <a:off x="1195367" y="3429001"/>
                  <a:ext cx="6101786" cy="48040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a:rPr lang="en-US" sz="3200" b="1" i="1" smtClean="0">
                          <a:latin typeface="Cambria Math" panose="02040503050406030204" pitchFamily="18" charset="0"/>
                          <a:cs typeface="Segoe UI Semibold" panose="020B0702040204020203" pitchFamily="34" charset="0"/>
                        </a:rPr>
                        <m:t>𝒌</m:t>
                      </m:r>
                    </m:oMath>
                  </a14:m>
                  <a:r>
                    <a:rPr lang="en-US" sz="3200" b="1" dirty="0">
                      <a:latin typeface="Segoe UI Semibold" panose="020B0702040204020203" pitchFamily="34" charset="0"/>
                      <a:cs typeface="Segoe UI Semibold" panose="020B0702040204020203" pitchFamily="34" charset="0"/>
                    </a:rPr>
                    <a:t>-combination</a:t>
                  </a:r>
                </a:p>
              </p:txBody>
            </p:sp>
          </mc:Choice>
          <mc:Fallback xmlns="">
            <p:sp>
              <p:nvSpPr>
                <p:cNvPr id="6" name="Rectangle 5">
                  <a:extLst>
                    <a:ext uri="{FF2B5EF4-FFF2-40B4-BE49-F238E27FC236}">
                      <a16:creationId xmlns:a16="http://schemas.microsoft.com/office/drawing/2014/main" id="{3E7CA6A0-72BF-420D-8729-E556C9BA09FF}"/>
                    </a:ext>
                  </a:extLst>
                </p:cNvPr>
                <p:cNvSpPr>
                  <a:spLocks noRot="1" noChangeAspect="1" noMove="1" noResize="1" noEditPoints="1" noAdjustHandles="1" noChangeArrowheads="1" noChangeShapeType="1" noTextEdit="1"/>
                </p:cNvSpPr>
                <p:nvPr/>
              </p:nvSpPr>
              <p:spPr>
                <a:xfrm>
                  <a:off x="1195367" y="3429001"/>
                  <a:ext cx="6101786" cy="480408"/>
                </a:xfrm>
                <a:prstGeom prst="rect">
                  <a:avLst/>
                </a:prstGeom>
                <a:blipFill>
                  <a:blip r:embed="rId6"/>
                  <a:stretch>
                    <a:fillRect t="-16484" b="-38462"/>
                  </a:stretch>
                </a:blipFill>
                <a:ln>
                  <a:noFill/>
                </a:ln>
              </p:spPr>
              <p:txBody>
                <a:bodyPr/>
                <a:lstStyle/>
                <a:p>
                  <a:r>
                    <a:rPr lang="en-US">
                      <a:noFill/>
                    </a:rPr>
                    <a:t> </a:t>
                  </a:r>
                </a:p>
              </p:txBody>
            </p:sp>
          </mc:Fallback>
        </mc:AlternateContent>
      </p:grpSp>
    </p:spTree>
    <p:extLst>
      <p:ext uri="{BB962C8B-B14F-4D97-AF65-F5344CB8AC3E}">
        <p14:creationId xmlns:p14="http://schemas.microsoft.com/office/powerpoint/2010/main" val="946145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440CF2-ED40-4E73-A0D6-D44664845D7D}"/>
              </a:ext>
            </a:extLst>
          </p:cNvPr>
          <p:cNvSpPr>
            <a:spLocks noGrp="1"/>
          </p:cNvSpPr>
          <p:nvPr>
            <p:ph type="title"/>
          </p:nvPr>
        </p:nvSpPr>
        <p:spPr/>
        <p:txBody>
          <a:bodyPr/>
          <a:lstStyle/>
          <a:p>
            <a:r>
              <a:rPr lang="en-US" dirty="0"/>
              <a:t>Some Facts about combinations</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C5B4A9AB-3FE7-4287-9B21-870678F5DB40}"/>
                  </a:ext>
                </a:extLst>
              </p:cNvPr>
              <p:cNvSpPr>
                <a:spLocks noGrp="1"/>
              </p:cNvSpPr>
              <p:nvPr>
                <p:ph idx="1"/>
              </p:nvPr>
            </p:nvSpPr>
            <p:spPr/>
            <p:txBody>
              <a:bodyPr/>
              <a:lstStyle/>
              <a:p>
                <a:r>
                  <a:rPr lang="en-US" dirty="0"/>
                  <a:t>Here are some known facts about combinations: </a:t>
                </a:r>
              </a:p>
              <a:p>
                <a:r>
                  <a:rPr lang="en-US" b="1" dirty="0"/>
                  <a:t>&gt; Symmetry of combinations</a:t>
                </a:r>
                <a:r>
                  <a:rPr lang="en-US" dirty="0"/>
                  <a:t>: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𝑘</m:t>
                            </m:r>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den>
                        </m:f>
                      </m:e>
                    </m:d>
                  </m:oMath>
                </a14:m>
                <a:endParaRPr lang="en-US" dirty="0"/>
              </a:p>
              <a:p>
                <a:r>
                  <a:rPr lang="en-US" b="1" dirty="0"/>
                  <a:t>&gt; Pascal’s Rule</a:t>
                </a:r>
                <a:r>
                  <a:rPr lang="en-US" dirty="0"/>
                  <a:t>: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𝑘</m:t>
                            </m:r>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1</m:t>
                            </m:r>
                          </m:num>
                          <m:den>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1</m:t>
                            </m:r>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1</m:t>
                            </m:r>
                          </m:num>
                          <m:den>
                            <m:r>
                              <a:rPr lang="en-US" b="0" i="1" smtClean="0">
                                <a:latin typeface="Cambria Math" panose="02040503050406030204" pitchFamily="18" charset="0"/>
                              </a:rPr>
                              <m:t>𝑘</m:t>
                            </m:r>
                          </m:den>
                        </m:f>
                      </m:e>
                    </m:d>
                  </m:oMath>
                </a14:m>
                <a:endParaRPr lang="en-US" dirty="0"/>
              </a:p>
            </p:txBody>
          </p:sp>
        </mc:Choice>
        <mc:Fallback xmlns="">
          <p:sp>
            <p:nvSpPr>
              <p:cNvPr id="5" name="Content Placeholder 4">
                <a:extLst>
                  <a:ext uri="{FF2B5EF4-FFF2-40B4-BE49-F238E27FC236}">
                    <a16:creationId xmlns:a16="http://schemas.microsoft.com/office/drawing/2014/main" id="{C5B4A9AB-3FE7-4287-9B21-870678F5DB40}"/>
                  </a:ext>
                </a:extLst>
              </p:cNvPr>
              <p:cNvSpPr>
                <a:spLocks noGrp="1" noRot="1" noChangeAspect="1" noMove="1" noResize="1" noEditPoints="1" noAdjustHandles="1" noChangeArrowheads="1" noChangeShapeType="1" noTextEdit="1"/>
              </p:cNvSpPr>
              <p:nvPr>
                <p:ph idx="1"/>
              </p:nvPr>
            </p:nvSpPr>
            <p:spPr>
              <a:blipFill>
                <a:blip r:embed="rId3"/>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945699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440CF2-ED40-4E73-A0D6-D44664845D7D}"/>
              </a:ext>
            </a:extLst>
          </p:cNvPr>
          <p:cNvSpPr>
            <a:spLocks noGrp="1"/>
          </p:cNvSpPr>
          <p:nvPr>
            <p:ph type="title"/>
          </p:nvPr>
        </p:nvSpPr>
        <p:spPr/>
        <p:txBody>
          <a:bodyPr/>
          <a:lstStyle/>
          <a:p>
            <a:r>
              <a:rPr lang="en-US" dirty="0"/>
              <a:t>Some Facts about combinations</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C5B4A9AB-3FE7-4287-9B21-870678F5DB40}"/>
                  </a:ext>
                </a:extLst>
              </p:cNvPr>
              <p:cNvSpPr>
                <a:spLocks noGrp="1"/>
              </p:cNvSpPr>
              <p:nvPr>
                <p:ph idx="1"/>
              </p:nvPr>
            </p:nvSpPr>
            <p:spPr/>
            <p:txBody>
              <a:bodyPr/>
              <a:lstStyle/>
              <a:p>
                <a:r>
                  <a:rPr lang="en-US" dirty="0"/>
                  <a:t>Here are some known facts about combinations: </a:t>
                </a:r>
              </a:p>
              <a:p>
                <a:r>
                  <a:rPr lang="en-US" b="1" dirty="0"/>
                  <a:t>&gt; Symmetry of combinations</a:t>
                </a:r>
                <a:r>
                  <a:rPr lang="en-US" dirty="0"/>
                  <a:t>: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𝑘</m:t>
                            </m:r>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den>
                        </m:f>
                      </m:e>
                    </m:d>
                  </m:oMath>
                </a14:m>
                <a:endParaRPr lang="en-US" dirty="0"/>
              </a:p>
              <a:p>
                <a:r>
                  <a:rPr lang="en-US" b="1" dirty="0"/>
                  <a:t>&gt; Pascal’s Rule</a:t>
                </a:r>
                <a:r>
                  <a:rPr lang="en-US" dirty="0"/>
                  <a:t>: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𝑘</m:t>
                            </m:r>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1</m:t>
                            </m:r>
                          </m:num>
                          <m:den>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1</m:t>
                            </m:r>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1</m:t>
                            </m:r>
                          </m:num>
                          <m:den>
                            <m:r>
                              <a:rPr lang="en-US" b="0" i="1" smtClean="0">
                                <a:latin typeface="Cambria Math" panose="02040503050406030204" pitchFamily="18" charset="0"/>
                              </a:rPr>
                              <m:t>𝑘</m:t>
                            </m:r>
                          </m:den>
                        </m:f>
                      </m:e>
                    </m:d>
                  </m:oMath>
                </a14:m>
                <a:endParaRPr lang="en-US" dirty="0"/>
              </a:p>
            </p:txBody>
          </p:sp>
        </mc:Choice>
        <mc:Fallback xmlns="">
          <p:sp>
            <p:nvSpPr>
              <p:cNvPr id="5" name="Content Placeholder 4">
                <a:extLst>
                  <a:ext uri="{FF2B5EF4-FFF2-40B4-BE49-F238E27FC236}">
                    <a16:creationId xmlns:a16="http://schemas.microsoft.com/office/drawing/2014/main" id="{C5B4A9AB-3FE7-4287-9B21-870678F5DB40}"/>
                  </a:ext>
                </a:extLst>
              </p:cNvPr>
              <p:cNvSpPr>
                <a:spLocks noGrp="1" noRot="1" noChangeAspect="1" noMove="1" noResize="1" noEditPoints="1" noAdjustHandles="1" noChangeArrowheads="1" noChangeShapeType="1" noTextEdit="1"/>
              </p:cNvSpPr>
              <p:nvPr>
                <p:ph idx="1"/>
              </p:nvPr>
            </p:nvSpPr>
            <p:spPr>
              <a:blipFill>
                <a:blip r:embed="rId3"/>
                <a:stretch>
                  <a:fillRect l="-654" t="-2138"/>
                </a:stretch>
              </a:blipFill>
            </p:spPr>
            <p:txBody>
              <a:bodyPr/>
              <a:lstStyle/>
              <a:p>
                <a:r>
                  <a:rPr lang="en-US">
                    <a:noFill/>
                  </a:rPr>
                  <a:t> </a:t>
                </a:r>
              </a:p>
            </p:txBody>
          </p:sp>
        </mc:Fallback>
      </mc:AlternateContent>
      <p:sp>
        <p:nvSpPr>
          <p:cNvPr id="2" name="Rectangle: Rounded Corners 1">
            <a:extLst>
              <a:ext uri="{FF2B5EF4-FFF2-40B4-BE49-F238E27FC236}">
                <a16:creationId xmlns:a16="http://schemas.microsoft.com/office/drawing/2014/main" id="{D6AFAB20-7E90-C84C-BC31-092D7782445A}"/>
              </a:ext>
            </a:extLst>
          </p:cNvPr>
          <p:cNvSpPr/>
          <p:nvPr/>
        </p:nvSpPr>
        <p:spPr>
          <a:xfrm>
            <a:off x="575239" y="3548408"/>
            <a:ext cx="7948593" cy="1014668"/>
          </a:xfrm>
          <a:prstGeom prst="roundRect">
            <a:avLst/>
          </a:prstGeom>
          <a:solidFill>
            <a:srgbClr val="E9F7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Semibold" panose="020B0702040204020203" pitchFamily="34" charset="0"/>
                <a:cs typeface="Segoe UI Semibold" panose="020B0702040204020203" pitchFamily="34" charset="0"/>
              </a:rPr>
              <a:t>How do we prove these equations are true? </a:t>
            </a:r>
            <a:endParaRPr lang="en-US" sz="2800" dirty="0">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4139168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E4114C80-98EE-4F2C-8613-9901960A2212}"/>
                  </a:ext>
                </a:extLst>
              </p:cNvPr>
              <p:cNvSpPr>
                <a:spLocks noGrp="1"/>
              </p:cNvSpPr>
              <p:nvPr>
                <p:ph type="title"/>
              </p:nvPr>
            </p:nvSpPr>
            <p:spPr/>
            <p:txBody>
              <a:bodyPr/>
              <a:lstStyle/>
              <a:p>
                <a:r>
                  <a:rPr lang="en-US" dirty="0"/>
                  <a:t>First Proof of Symmetry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𝑘</m:t>
                            </m:r>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den>
                        </m:f>
                      </m:e>
                    </m:d>
                  </m:oMath>
                </a14:m>
                <a:r>
                  <a:rPr lang="en-US" dirty="0"/>
                  <a:t>)</a:t>
                </a:r>
              </a:p>
            </p:txBody>
          </p:sp>
        </mc:Choice>
        <mc:Fallback xmlns="">
          <p:sp>
            <p:nvSpPr>
              <p:cNvPr id="2" name="Title 1">
                <a:extLst>
                  <a:ext uri="{FF2B5EF4-FFF2-40B4-BE49-F238E27FC236}">
                    <a16:creationId xmlns:a16="http://schemas.microsoft.com/office/drawing/2014/main" id="{E4114C80-98EE-4F2C-8613-9901960A2212}"/>
                  </a:ext>
                </a:extLst>
              </p:cNvPr>
              <p:cNvSpPr>
                <a:spLocks noGrp="1" noRot="1" noChangeAspect="1" noMove="1" noResize="1" noEditPoints="1" noAdjustHandles="1" noChangeArrowheads="1" noChangeShapeType="1" noTextEdit="1"/>
              </p:cNvSpPr>
              <p:nvPr>
                <p:ph type="title"/>
              </p:nvPr>
            </p:nvSpPr>
            <p:spPr>
              <a:blipFill>
                <a:blip r:embed="rId3"/>
                <a:stretch>
                  <a:fillRect l="-2179" t="-8383" b="-77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D438D0B-5912-4490-8D16-F4F2A59696F3}"/>
                  </a:ext>
                </a:extLst>
              </p:cNvPr>
              <p:cNvSpPr>
                <a:spLocks noGrp="1"/>
              </p:cNvSpPr>
              <p:nvPr>
                <p:ph idx="1"/>
              </p:nvPr>
            </p:nvSpPr>
            <p:spPr>
              <a:xfrm>
                <a:off x="575240" y="1463857"/>
                <a:ext cx="3714820" cy="4845504"/>
              </a:xfrm>
            </p:spPr>
            <p:txBody>
              <a:bodyPr/>
              <a:lstStyle/>
              <a:p>
                <a:r>
                  <a:rPr lang="en-US" b="1" dirty="0"/>
                  <a:t>Proof 1: By algebra</a:t>
                </a:r>
              </a:p>
              <a:p>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𝑘</m:t>
                            </m:r>
                          </m:den>
                        </m:f>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rPr>
                          <m:t>!</m:t>
                        </m:r>
                      </m:num>
                      <m:den>
                        <m:r>
                          <a:rPr lang="en-US" b="0" i="1" smtClean="0">
                            <a:latin typeface="Cambria Math" panose="02040503050406030204" pitchFamily="18" charset="0"/>
                          </a:rPr>
                          <m:t>𝑘</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e>
                        </m:d>
                        <m:r>
                          <a:rPr lang="en-US" b="0" i="1" smtClean="0">
                            <a:latin typeface="Cambria Math" panose="02040503050406030204" pitchFamily="18" charset="0"/>
                          </a:rPr>
                          <m:t>!</m:t>
                        </m:r>
                      </m:den>
                    </m:f>
                  </m:oMath>
                </a14:m>
                <a:br>
                  <a:rPr lang="en-US" b="0" dirty="0"/>
                </a:br>
                <a:endParaRPr lang="en-US" dirty="0"/>
              </a:p>
              <a:p>
                <a:r>
                  <a:rPr lang="en-US" dirty="0"/>
                  <a:t>      </a:t>
                </a:r>
                <a14:m>
                  <m:oMath xmlns:m="http://schemas.openxmlformats.org/officeDocument/2006/math">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𝑛</m:t>
                        </m:r>
                        <m:r>
                          <a:rPr lang="en-US" i="1">
                            <a:latin typeface="Cambria Math" panose="02040503050406030204" pitchFamily="18" charset="0"/>
                          </a:rPr>
                          <m:t>!</m:t>
                        </m:r>
                      </m:num>
                      <m:den>
                        <m:d>
                          <m:dPr>
                            <m:ctrlPr>
                              <a:rPr lang="en-US" i="1">
                                <a:latin typeface="Cambria Math" panose="02040503050406030204" pitchFamily="18" charset="0"/>
                              </a:rPr>
                            </m:ctrlPr>
                          </m:dPr>
                          <m:e>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𝑘</m:t>
                            </m:r>
                          </m:e>
                        </m:d>
                        <m:r>
                          <a:rPr lang="en-US" i="1">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den>
                    </m:f>
                  </m:oMath>
                </a14:m>
                <a:endParaRPr lang="en-US" dirty="0"/>
              </a:p>
              <a:p>
                <a:br>
                  <a:rPr lang="en-US" dirty="0"/>
                </a:br>
                <a:r>
                  <a:rPr lang="en-US" dirty="0"/>
                  <a:t>       </a:t>
                </a:r>
                <a14:m>
                  <m:oMath xmlns:m="http://schemas.openxmlformats.org/officeDocument/2006/math">
                    <m:r>
                      <a:rPr lang="en-US" i="1">
                        <a:latin typeface="Cambria Math" panose="02040503050406030204" pitchFamily="18" charset="0"/>
                      </a:rPr>
                      <m:t>=</m:t>
                    </m:r>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den>
                        </m:f>
                      </m:e>
                    </m:d>
                    <m:r>
                      <a:rPr lang="en-US" b="0" i="1" smtClean="0">
                        <a:latin typeface="Cambria Math" panose="02040503050406030204" pitchFamily="18" charset="0"/>
                      </a:rPr>
                      <m:t> </m:t>
                    </m:r>
                  </m:oMath>
                </a14:m>
                <a:r>
                  <a:rPr lang="en-US" dirty="0"/>
                  <a:t> </a:t>
                </a:r>
              </a:p>
              <a:p>
                <a:endParaRPr lang="en-US" dirty="0"/>
              </a:p>
            </p:txBody>
          </p:sp>
        </mc:Choice>
        <mc:Fallback xmlns="">
          <p:sp>
            <p:nvSpPr>
              <p:cNvPr id="3" name="Content Placeholder 2">
                <a:extLst>
                  <a:ext uri="{FF2B5EF4-FFF2-40B4-BE49-F238E27FC236}">
                    <a16:creationId xmlns:a16="http://schemas.microsoft.com/office/drawing/2014/main" id="{1D438D0B-5912-4490-8D16-F4F2A59696F3}"/>
                  </a:ext>
                </a:extLst>
              </p:cNvPr>
              <p:cNvSpPr>
                <a:spLocks noGrp="1" noRot="1" noChangeAspect="1" noMove="1" noResize="1" noEditPoints="1" noAdjustHandles="1" noChangeArrowheads="1" noChangeShapeType="1" noTextEdit="1"/>
              </p:cNvSpPr>
              <p:nvPr>
                <p:ph idx="1"/>
              </p:nvPr>
            </p:nvSpPr>
            <p:spPr>
              <a:xfrm>
                <a:off x="575240" y="1463857"/>
                <a:ext cx="3714820" cy="4845504"/>
              </a:xfrm>
              <a:blipFill>
                <a:blip r:embed="rId4"/>
                <a:stretch>
                  <a:fillRect l="-1967" t="-2138"/>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805F2884-3B6A-42E2-BC97-C8C05BE66295}"/>
              </a:ext>
            </a:extLst>
          </p:cNvPr>
          <p:cNvSpPr txBox="1"/>
          <p:nvPr/>
        </p:nvSpPr>
        <p:spPr>
          <a:xfrm>
            <a:off x="3345180" y="1363980"/>
            <a:ext cx="6720840" cy="3970318"/>
          </a:xfrm>
          <a:prstGeom prst="rect">
            <a:avLst/>
          </a:prstGeom>
          <a:noFill/>
        </p:spPr>
        <p:txBody>
          <a:bodyPr wrap="square" rtlCol="0">
            <a:spAutoFit/>
          </a:bodyPr>
          <a:lstStyle/>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Definition of Combination</a:t>
            </a:r>
            <a:br>
              <a:rPr lang="en-US" sz="2800" dirty="0">
                <a:latin typeface="Segoe UI Semilight" panose="020B0402040204020203" pitchFamily="34" charset="0"/>
                <a:cs typeface="Segoe UI Semilight" panose="020B0402040204020203" pitchFamily="34" charset="0"/>
              </a:rPr>
            </a:br>
            <a:br>
              <a:rPr lang="en-US" sz="2800" dirty="0">
                <a:latin typeface="Segoe UI Semilight" panose="020B0402040204020203" pitchFamily="34" charset="0"/>
                <a:cs typeface="Segoe UI Semilight" panose="020B0402040204020203" pitchFamily="34" charset="0"/>
              </a:rPr>
            </a:br>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Algebra (commutativity of multiplication)</a:t>
            </a:r>
            <a:br>
              <a:rPr lang="en-US" sz="2800" dirty="0">
                <a:latin typeface="Segoe UI Semilight" panose="020B0402040204020203" pitchFamily="34" charset="0"/>
                <a:cs typeface="Segoe UI Semilight" panose="020B0402040204020203" pitchFamily="34" charset="0"/>
              </a:rPr>
            </a:br>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Definition of Combination</a:t>
            </a:r>
          </a:p>
          <a:p>
            <a:endParaRPr lang="en-US" sz="2800" dirty="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36853718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CBB9FA2-43C3-4E4E-8028-F73DB5EE46C0}"/>
                  </a:ext>
                </a:extLst>
              </p:cNvPr>
              <p:cNvSpPr>
                <a:spLocks noGrp="1"/>
              </p:cNvSpPr>
              <p:nvPr>
                <p:ph type="title"/>
              </p:nvPr>
            </p:nvSpPr>
            <p:spPr/>
            <p:txBody>
              <a:bodyPr/>
              <a:lstStyle/>
              <a:p>
                <a:r>
                  <a:rPr lang="en-US" dirty="0"/>
                  <a:t>First Proof of Symmetry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𝑘</m:t>
                            </m:r>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den>
                        </m:f>
                      </m:e>
                    </m:d>
                  </m:oMath>
                </a14:m>
                <a:r>
                  <a:rPr lang="en-US" dirty="0"/>
                  <a:t>)</a:t>
                </a:r>
              </a:p>
            </p:txBody>
          </p:sp>
        </mc:Choice>
        <mc:Fallback xmlns="">
          <p:sp>
            <p:nvSpPr>
              <p:cNvPr id="2" name="Title 1">
                <a:extLst>
                  <a:ext uri="{FF2B5EF4-FFF2-40B4-BE49-F238E27FC236}">
                    <a16:creationId xmlns:a16="http://schemas.microsoft.com/office/drawing/2014/main" id="{DCBB9FA2-43C3-4E4E-8028-F73DB5EE46C0}"/>
                  </a:ext>
                </a:extLst>
              </p:cNvPr>
              <p:cNvSpPr>
                <a:spLocks noGrp="1" noRot="1" noChangeAspect="1" noMove="1" noResize="1" noEditPoints="1" noAdjustHandles="1" noChangeArrowheads="1" noChangeShapeType="1" noTextEdit="1"/>
              </p:cNvSpPr>
              <p:nvPr>
                <p:ph type="title"/>
              </p:nvPr>
            </p:nvSpPr>
            <p:spPr>
              <a:blipFill>
                <a:blip r:embed="rId3"/>
                <a:stretch>
                  <a:fillRect l="-2179" t="-8383" b="-7784"/>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9E608616-8E4E-4956-B5E8-7E2BB816C561}"/>
              </a:ext>
            </a:extLst>
          </p:cNvPr>
          <p:cNvSpPr>
            <a:spLocks noGrp="1"/>
          </p:cNvSpPr>
          <p:nvPr>
            <p:ph idx="1"/>
          </p:nvPr>
        </p:nvSpPr>
        <p:spPr/>
        <p:txBody>
          <a:bodyPr/>
          <a:lstStyle/>
          <a:p>
            <a:r>
              <a:rPr lang="en-US" dirty="0"/>
              <a:t>Wasn’t that a great proof. </a:t>
            </a:r>
          </a:p>
          <a:p>
            <a:r>
              <a:rPr lang="en-US" dirty="0"/>
              <a:t>Airtight. No disputing it.</a:t>
            </a:r>
          </a:p>
          <a:p>
            <a:endParaRPr lang="en-US" dirty="0"/>
          </a:p>
          <a:p>
            <a:r>
              <a:rPr lang="en-US" dirty="0"/>
              <a:t>Got to say “commutativity of multiplication.”</a:t>
            </a:r>
          </a:p>
          <a:p>
            <a:endParaRPr lang="en-US" dirty="0"/>
          </a:p>
          <a:p>
            <a:r>
              <a:rPr lang="en-US" b="1" dirty="0"/>
              <a:t>But…do you know </a:t>
            </a:r>
            <a:r>
              <a:rPr lang="en-US" b="1" i="1" dirty="0"/>
              <a:t>why</a:t>
            </a:r>
            <a:r>
              <a:rPr lang="en-US" b="1" dirty="0"/>
              <a:t>? Can you </a:t>
            </a:r>
            <a:r>
              <a:rPr lang="en-US" b="1" i="1" dirty="0"/>
              <a:t>feel </a:t>
            </a:r>
            <a:r>
              <a:rPr lang="en-US" b="1" dirty="0"/>
              <a:t>why it’s true?</a:t>
            </a:r>
          </a:p>
        </p:txBody>
      </p:sp>
    </p:spTree>
    <p:extLst>
      <p:ext uri="{BB962C8B-B14F-4D97-AF65-F5344CB8AC3E}">
        <p14:creationId xmlns:p14="http://schemas.microsoft.com/office/powerpoint/2010/main" val="27746377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CBB9FA2-43C3-4E4E-8028-F73DB5EE46C0}"/>
                  </a:ext>
                </a:extLst>
              </p:cNvPr>
              <p:cNvSpPr>
                <a:spLocks noGrp="1"/>
              </p:cNvSpPr>
              <p:nvPr>
                <p:ph type="title"/>
              </p:nvPr>
            </p:nvSpPr>
            <p:spPr/>
            <p:txBody>
              <a:bodyPr/>
              <a:lstStyle/>
              <a:p>
                <a:r>
                  <a:rPr lang="en-US" dirty="0"/>
                  <a:t>Second Proof of Symmetry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𝑘</m:t>
                            </m:r>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den>
                        </m:f>
                      </m:e>
                    </m:d>
                  </m:oMath>
                </a14:m>
                <a:r>
                  <a:rPr lang="en-US" dirty="0"/>
                  <a:t>)</a:t>
                </a:r>
              </a:p>
            </p:txBody>
          </p:sp>
        </mc:Choice>
        <mc:Fallback xmlns="">
          <p:sp>
            <p:nvSpPr>
              <p:cNvPr id="2" name="Title 1">
                <a:extLst>
                  <a:ext uri="{FF2B5EF4-FFF2-40B4-BE49-F238E27FC236}">
                    <a16:creationId xmlns:a16="http://schemas.microsoft.com/office/drawing/2014/main" id="{DCBB9FA2-43C3-4E4E-8028-F73DB5EE46C0}"/>
                  </a:ext>
                </a:extLst>
              </p:cNvPr>
              <p:cNvSpPr>
                <a:spLocks noGrp="1" noRot="1" noChangeAspect="1" noMove="1" noResize="1" noEditPoints="1" noAdjustHandles="1" noChangeArrowheads="1" noChangeShapeType="1" noTextEdit="1"/>
              </p:cNvSpPr>
              <p:nvPr>
                <p:ph type="title"/>
              </p:nvPr>
            </p:nvSpPr>
            <p:spPr>
              <a:blipFill>
                <a:blip r:embed="rId3"/>
                <a:stretch>
                  <a:fillRect l="-2179" t="-8383" b="-7784"/>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9E608616-8E4E-4956-B5E8-7E2BB816C561}"/>
              </a:ext>
            </a:extLst>
          </p:cNvPr>
          <p:cNvSpPr>
            <a:spLocks noGrp="1"/>
          </p:cNvSpPr>
          <p:nvPr>
            <p:ph idx="1"/>
          </p:nvPr>
        </p:nvSpPr>
        <p:spPr>
          <a:xfrm>
            <a:off x="575240" y="1290237"/>
            <a:ext cx="11187258" cy="713983"/>
          </a:xfrm>
        </p:spPr>
        <p:txBody>
          <a:bodyPr/>
          <a:lstStyle/>
          <a:p>
            <a:pPr marL="0" indent="0">
              <a:buNone/>
            </a:pPr>
            <a:r>
              <a:rPr lang="en-US" dirty="0"/>
              <a:t>Both sides of this count the same set of outcomes! For example….</a:t>
            </a:r>
          </a:p>
        </p:txBody>
      </p:sp>
      <p:sp>
        <p:nvSpPr>
          <p:cNvPr id="4" name="Oval 3">
            <a:extLst>
              <a:ext uri="{FF2B5EF4-FFF2-40B4-BE49-F238E27FC236}">
                <a16:creationId xmlns:a16="http://schemas.microsoft.com/office/drawing/2014/main" id="{97B82647-8244-2E7A-B0C2-18435712CED4}"/>
              </a:ext>
            </a:extLst>
          </p:cNvPr>
          <p:cNvSpPr/>
          <p:nvPr/>
        </p:nvSpPr>
        <p:spPr>
          <a:xfrm>
            <a:off x="1475615" y="3096093"/>
            <a:ext cx="523500" cy="523500"/>
          </a:xfrm>
          <a:prstGeom prst="ellipse">
            <a:avLst/>
          </a:prstGeom>
          <a:solidFill>
            <a:schemeClr val="accent5">
              <a:lumMod val="60000"/>
              <a:lumOff val="4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16074B55-D87D-E508-3771-199F6EE0E7C2}"/>
              </a:ext>
            </a:extLst>
          </p:cNvPr>
          <p:cNvSpPr/>
          <p:nvPr/>
        </p:nvSpPr>
        <p:spPr>
          <a:xfrm>
            <a:off x="2306167" y="3096093"/>
            <a:ext cx="514317" cy="523500"/>
          </a:xfrm>
          <a:prstGeom prst="round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extLst>
              <a:ext uri="{FF2B5EF4-FFF2-40B4-BE49-F238E27FC236}">
                <a16:creationId xmlns:a16="http://schemas.microsoft.com/office/drawing/2014/main" id="{FB1FC3CA-242C-6C27-DBF2-8F1537F2444D}"/>
              </a:ext>
            </a:extLst>
          </p:cNvPr>
          <p:cNvSpPr/>
          <p:nvPr/>
        </p:nvSpPr>
        <p:spPr>
          <a:xfrm>
            <a:off x="3127536" y="3096093"/>
            <a:ext cx="607260" cy="523500"/>
          </a:xfrm>
          <a:prstGeom prst="triangle">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tar: 5 Points 6">
            <a:extLst>
              <a:ext uri="{FF2B5EF4-FFF2-40B4-BE49-F238E27FC236}">
                <a16:creationId xmlns:a16="http://schemas.microsoft.com/office/drawing/2014/main" id="{47FB0A3F-26E4-D526-66EF-C0DD82367641}"/>
              </a:ext>
            </a:extLst>
          </p:cNvPr>
          <p:cNvSpPr/>
          <p:nvPr/>
        </p:nvSpPr>
        <p:spPr>
          <a:xfrm>
            <a:off x="3971438" y="3096093"/>
            <a:ext cx="523500" cy="523500"/>
          </a:xfrm>
          <a:prstGeom prst="star5">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412FD6F-926A-5057-EAE6-5D9A2830E5EE}"/>
              </a:ext>
            </a:extLst>
          </p:cNvPr>
          <p:cNvSpPr/>
          <p:nvPr/>
        </p:nvSpPr>
        <p:spPr>
          <a:xfrm>
            <a:off x="1475615" y="3837747"/>
            <a:ext cx="523500" cy="523500"/>
          </a:xfrm>
          <a:prstGeom prst="ellipse">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8AC7D3B0-CDA1-AA85-CFB8-60CF5A431FF5}"/>
              </a:ext>
            </a:extLst>
          </p:cNvPr>
          <p:cNvSpPr/>
          <p:nvPr/>
        </p:nvSpPr>
        <p:spPr>
          <a:xfrm>
            <a:off x="2306167" y="3837747"/>
            <a:ext cx="514317" cy="523500"/>
          </a:xfrm>
          <a:prstGeom prst="roundRect">
            <a:avLst/>
          </a:prstGeom>
          <a:solidFill>
            <a:schemeClr val="accent5">
              <a:lumMod val="60000"/>
              <a:lumOff val="4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79EB9592-3C49-B7DE-7B95-BAE3563E65DA}"/>
              </a:ext>
            </a:extLst>
          </p:cNvPr>
          <p:cNvSpPr/>
          <p:nvPr/>
        </p:nvSpPr>
        <p:spPr>
          <a:xfrm>
            <a:off x="3127536" y="3837747"/>
            <a:ext cx="607260" cy="523500"/>
          </a:xfrm>
          <a:prstGeom prst="triangle">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ar: 5 Points 10">
            <a:extLst>
              <a:ext uri="{FF2B5EF4-FFF2-40B4-BE49-F238E27FC236}">
                <a16:creationId xmlns:a16="http://schemas.microsoft.com/office/drawing/2014/main" id="{AAD9B785-D6DF-9DC8-5166-ABDDDF0F5611}"/>
              </a:ext>
            </a:extLst>
          </p:cNvPr>
          <p:cNvSpPr/>
          <p:nvPr/>
        </p:nvSpPr>
        <p:spPr>
          <a:xfrm>
            <a:off x="3971438" y="3837747"/>
            <a:ext cx="523500" cy="523500"/>
          </a:xfrm>
          <a:prstGeom prst="star5">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21D8B85-1255-E919-1B05-785CA160DD75}"/>
              </a:ext>
            </a:extLst>
          </p:cNvPr>
          <p:cNvSpPr/>
          <p:nvPr/>
        </p:nvSpPr>
        <p:spPr>
          <a:xfrm>
            <a:off x="1475615" y="4568594"/>
            <a:ext cx="523500" cy="523500"/>
          </a:xfrm>
          <a:prstGeom prst="ellipse">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74400288-EB43-CDB3-17B2-FCD1D4BF54E0}"/>
              </a:ext>
            </a:extLst>
          </p:cNvPr>
          <p:cNvSpPr/>
          <p:nvPr/>
        </p:nvSpPr>
        <p:spPr>
          <a:xfrm>
            <a:off x="2306167" y="4568594"/>
            <a:ext cx="514317" cy="523500"/>
          </a:xfrm>
          <a:prstGeom prst="round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41E9F050-FB57-A32E-F7FE-449669E8434B}"/>
              </a:ext>
            </a:extLst>
          </p:cNvPr>
          <p:cNvSpPr/>
          <p:nvPr/>
        </p:nvSpPr>
        <p:spPr>
          <a:xfrm>
            <a:off x="3127536" y="4568594"/>
            <a:ext cx="607260" cy="523500"/>
          </a:xfrm>
          <a:prstGeom prst="triangle">
            <a:avLst/>
          </a:prstGeom>
          <a:solidFill>
            <a:schemeClr val="accent5">
              <a:lumMod val="60000"/>
              <a:lumOff val="40000"/>
            </a:schemeClr>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r: 5 Points 14">
            <a:extLst>
              <a:ext uri="{FF2B5EF4-FFF2-40B4-BE49-F238E27FC236}">
                <a16:creationId xmlns:a16="http://schemas.microsoft.com/office/drawing/2014/main" id="{BD6C74E2-394E-CDE8-BB10-470725736A45}"/>
              </a:ext>
            </a:extLst>
          </p:cNvPr>
          <p:cNvSpPr/>
          <p:nvPr/>
        </p:nvSpPr>
        <p:spPr>
          <a:xfrm>
            <a:off x="3971438" y="4568594"/>
            <a:ext cx="523500" cy="523500"/>
          </a:xfrm>
          <a:prstGeom prst="star5">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0878507-9989-BCF0-AA4B-46762926E83B}"/>
              </a:ext>
            </a:extLst>
          </p:cNvPr>
          <p:cNvSpPr/>
          <p:nvPr/>
        </p:nvSpPr>
        <p:spPr>
          <a:xfrm>
            <a:off x="1458669" y="5306013"/>
            <a:ext cx="523500" cy="523500"/>
          </a:xfrm>
          <a:prstGeom prst="ellipse">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91218D06-33B8-1CD0-87FA-57FC42DEF26C}"/>
              </a:ext>
            </a:extLst>
          </p:cNvPr>
          <p:cNvSpPr/>
          <p:nvPr/>
        </p:nvSpPr>
        <p:spPr>
          <a:xfrm>
            <a:off x="2289221" y="5306013"/>
            <a:ext cx="514317" cy="523500"/>
          </a:xfrm>
          <a:prstGeom prst="round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DE1E56A5-3896-ED8F-6DE6-28D6731DE5D1}"/>
              </a:ext>
            </a:extLst>
          </p:cNvPr>
          <p:cNvSpPr/>
          <p:nvPr/>
        </p:nvSpPr>
        <p:spPr>
          <a:xfrm>
            <a:off x="3110590" y="5306013"/>
            <a:ext cx="607260" cy="523500"/>
          </a:xfrm>
          <a:prstGeom prst="triangle">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tar: 5 Points 18">
            <a:extLst>
              <a:ext uri="{FF2B5EF4-FFF2-40B4-BE49-F238E27FC236}">
                <a16:creationId xmlns:a16="http://schemas.microsoft.com/office/drawing/2014/main" id="{1CE76212-7395-1A86-3414-3368D439EC60}"/>
              </a:ext>
            </a:extLst>
          </p:cNvPr>
          <p:cNvSpPr/>
          <p:nvPr/>
        </p:nvSpPr>
        <p:spPr>
          <a:xfrm>
            <a:off x="3954492" y="5306013"/>
            <a:ext cx="523500" cy="523500"/>
          </a:xfrm>
          <a:prstGeom prst="star5">
            <a:avLst/>
          </a:prstGeom>
          <a:solidFill>
            <a:schemeClr val="accent5">
              <a:lumMod val="60000"/>
              <a:lumOff val="4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6015FD44-ABBF-8EEA-3847-D8A7DDB4AD30}"/>
                  </a:ext>
                </a:extLst>
              </p:cNvPr>
              <p:cNvSpPr txBox="1"/>
              <p:nvPr/>
            </p:nvSpPr>
            <p:spPr>
              <a:xfrm>
                <a:off x="212366" y="3928663"/>
                <a:ext cx="1263247" cy="806439"/>
              </a:xfrm>
              <a:prstGeom prst="rect">
                <a:avLst/>
              </a:prstGeom>
              <a:noFill/>
            </p:spPr>
            <p:txBody>
              <a:bodyPr wrap="square">
                <a:spAutoFit/>
              </a:bodyPr>
              <a:lstStyle/>
              <a:p>
                <a14:m>
                  <m:oMath xmlns:m="http://schemas.openxmlformats.org/officeDocument/2006/math">
                    <m:d>
                      <m:dPr>
                        <m:ctrlPr>
                          <a:rPr lang="en-US" sz="2800" i="1" smtClean="0">
                            <a:latin typeface="Cambria Math" panose="02040503050406030204" pitchFamily="18" charset="0"/>
                          </a:rPr>
                        </m:ctrlPr>
                      </m:dPr>
                      <m:e>
                        <m:eqArr>
                          <m:eqArrPr>
                            <m:ctrlPr>
                              <a:rPr lang="en-US" sz="2800" i="1" smtClean="0">
                                <a:latin typeface="Cambria Math" panose="02040503050406030204" pitchFamily="18" charset="0"/>
                              </a:rPr>
                            </m:ctrlPr>
                          </m:eqArrPr>
                          <m:e>
                            <m:r>
                              <a:rPr lang="en-US" sz="2800" i="1" smtClean="0">
                                <a:latin typeface="Cambria Math" panose="02040503050406030204" pitchFamily="18" charset="0"/>
                              </a:rPr>
                              <m:t>4</m:t>
                            </m:r>
                          </m:e>
                          <m:e>
                            <m:r>
                              <a:rPr lang="en-US" sz="2800" b="0" i="1" smtClean="0">
                                <a:latin typeface="Cambria Math" panose="02040503050406030204" pitchFamily="18" charset="0"/>
                              </a:rPr>
                              <m:t>1</m:t>
                            </m:r>
                          </m:e>
                        </m:eqArr>
                      </m:e>
                    </m:d>
                  </m:oMath>
                </a14:m>
                <a:r>
                  <a:rPr lang="en-US" sz="2800" b="0" dirty="0">
                    <a:sym typeface="Wingdings" panose="05000000000000000000" pitchFamily="2" charset="2"/>
                  </a:rPr>
                  <a:t> </a:t>
                </a:r>
              </a:p>
            </p:txBody>
          </p:sp>
        </mc:Choice>
        <mc:Fallback xmlns="">
          <p:sp>
            <p:nvSpPr>
              <p:cNvPr id="37" name="TextBox 36">
                <a:extLst>
                  <a:ext uri="{FF2B5EF4-FFF2-40B4-BE49-F238E27FC236}">
                    <a16:creationId xmlns:a16="http://schemas.microsoft.com/office/drawing/2014/main" id="{6015FD44-ABBF-8EEA-3847-D8A7DDB4AD30}"/>
                  </a:ext>
                </a:extLst>
              </p:cNvPr>
              <p:cNvSpPr txBox="1">
                <a:spLocks noRot="1" noChangeAspect="1" noMove="1" noResize="1" noEditPoints="1" noAdjustHandles="1" noChangeArrowheads="1" noChangeShapeType="1" noTextEdit="1"/>
              </p:cNvSpPr>
              <p:nvPr/>
            </p:nvSpPr>
            <p:spPr>
              <a:xfrm>
                <a:off x="212366" y="3928663"/>
                <a:ext cx="1263247" cy="806439"/>
              </a:xfrm>
              <a:prstGeom prst="rect">
                <a:avLst/>
              </a:prstGeom>
              <a:blipFill>
                <a:blip r:embed="rId4"/>
                <a:stretch>
                  <a:fillRect r="-2415" b="-30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4DDE3C5A-1BB1-3A74-D15B-D2C6D5BC5218}"/>
                  </a:ext>
                </a:extLst>
              </p:cNvPr>
              <p:cNvSpPr txBox="1"/>
              <p:nvPr/>
            </p:nvSpPr>
            <p:spPr>
              <a:xfrm>
                <a:off x="575239" y="1957115"/>
                <a:ext cx="4509334" cy="1200329"/>
              </a:xfrm>
              <a:prstGeom prst="rect">
                <a:avLst/>
              </a:prstGeom>
              <a:noFill/>
            </p:spPr>
            <p:txBody>
              <a:bodyPr wrap="square">
                <a:spAutoFit/>
              </a:bodyPr>
              <a:lstStyle/>
              <a:p>
                <a:pPr algn="ctr"/>
                <a:r>
                  <a:rPr lang="en-US" sz="2400" b="1" dirty="0">
                    <a:latin typeface="Segoe UI" panose="020B0502040204020203" pitchFamily="34" charset="0"/>
                    <a:cs typeface="Segoe UI" panose="020B0502040204020203" pitchFamily="34" charset="0"/>
                    <a:sym typeface="Wingdings" panose="05000000000000000000" pitchFamily="2" charset="2"/>
                  </a:rPr>
                  <a:t>LHS: choose </a:t>
                </a:r>
                <a14:m>
                  <m:oMath xmlns:m="http://schemas.openxmlformats.org/officeDocument/2006/math">
                    <m:r>
                      <a:rPr lang="en-US" sz="2400" b="1" i="1" dirty="0" smtClean="0">
                        <a:latin typeface="Cambria Math" panose="02040503050406030204" pitchFamily="18" charset="0"/>
                        <a:cs typeface="Segoe UI" panose="020B0502040204020203" pitchFamily="34" charset="0"/>
                        <a:sym typeface="Wingdings" panose="05000000000000000000" pitchFamily="2" charset="2"/>
                      </a:rPr>
                      <m:t>𝒌</m:t>
                    </m:r>
                  </m:oMath>
                </a14:m>
                <a:r>
                  <a:rPr lang="en-US" sz="2400" b="1" dirty="0">
                    <a:latin typeface="Segoe UI" panose="020B0502040204020203" pitchFamily="34" charset="0"/>
                    <a:cs typeface="Segoe UI" panose="020B0502040204020203" pitchFamily="34" charset="0"/>
                    <a:sym typeface="Wingdings" panose="05000000000000000000" pitchFamily="2" charset="2"/>
                  </a:rPr>
                  <a:t> things to include in the set </a:t>
                </a:r>
                <a:endParaRPr lang="en-US" sz="2400" b="1" dirty="0">
                  <a:latin typeface="Segoe UI" panose="020B0502040204020203" pitchFamily="34" charset="0"/>
                  <a:cs typeface="Segoe UI" panose="020B0502040204020203" pitchFamily="34" charset="0"/>
                </a:endParaRPr>
              </a:p>
              <a:p>
                <a:r>
                  <a:rPr lang="en-US" sz="2400" b="1" dirty="0">
                    <a:latin typeface="Segoe UI" panose="020B0502040204020203" pitchFamily="34" charset="0"/>
                    <a:cs typeface="Segoe UI" panose="020B0502040204020203" pitchFamily="34" charset="0"/>
                    <a:sym typeface="Wingdings" panose="05000000000000000000" pitchFamily="2" charset="2"/>
                  </a:rPr>
                  <a:t> </a:t>
                </a:r>
                <a:endParaRPr lang="en-US" sz="2400" b="1" dirty="0">
                  <a:latin typeface="Segoe UI" panose="020B0502040204020203" pitchFamily="34" charset="0"/>
                  <a:cs typeface="Segoe UI" panose="020B0502040204020203" pitchFamily="34" charset="0"/>
                </a:endParaRPr>
              </a:p>
            </p:txBody>
          </p:sp>
        </mc:Choice>
        <mc:Fallback xmlns="">
          <p:sp>
            <p:nvSpPr>
              <p:cNvPr id="57" name="TextBox 56">
                <a:extLst>
                  <a:ext uri="{FF2B5EF4-FFF2-40B4-BE49-F238E27FC236}">
                    <a16:creationId xmlns:a16="http://schemas.microsoft.com/office/drawing/2014/main" id="{4DDE3C5A-1BB1-3A74-D15B-D2C6D5BC5218}"/>
                  </a:ext>
                </a:extLst>
              </p:cNvPr>
              <p:cNvSpPr txBox="1">
                <a:spLocks noRot="1" noChangeAspect="1" noMove="1" noResize="1" noEditPoints="1" noAdjustHandles="1" noChangeArrowheads="1" noChangeShapeType="1" noTextEdit="1"/>
              </p:cNvSpPr>
              <p:nvPr/>
            </p:nvSpPr>
            <p:spPr>
              <a:xfrm>
                <a:off x="575239" y="1957115"/>
                <a:ext cx="4509334" cy="1200329"/>
              </a:xfrm>
              <a:prstGeom prst="rect">
                <a:avLst/>
              </a:prstGeom>
              <a:blipFill>
                <a:blip r:embed="rId7"/>
                <a:stretch>
                  <a:fillRect t="-3553"/>
                </a:stretch>
              </a:blipFill>
            </p:spPr>
            <p:txBody>
              <a:bodyPr/>
              <a:lstStyle/>
              <a:p>
                <a:r>
                  <a:rPr lang="en-US">
                    <a:noFill/>
                  </a:rPr>
                  <a:t> </a:t>
                </a:r>
              </a:p>
            </p:txBody>
          </p:sp>
        </mc:Fallback>
      </mc:AlternateContent>
    </p:spTree>
    <p:extLst>
      <p:ext uri="{BB962C8B-B14F-4D97-AF65-F5344CB8AC3E}">
        <p14:creationId xmlns:p14="http://schemas.microsoft.com/office/powerpoint/2010/main" val="3539905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C372E-BDAD-4E21-8FE3-707C82DBAB15}"/>
              </a:ext>
            </a:extLst>
          </p:cNvPr>
          <p:cNvSpPr>
            <a:spLocks noGrp="1"/>
          </p:cNvSpPr>
          <p:nvPr>
            <p:ph type="title"/>
          </p:nvPr>
        </p:nvSpPr>
        <p:spPr/>
        <p:txBody>
          <a:bodyPr/>
          <a:lstStyle/>
          <a:p>
            <a:r>
              <a:rPr lang="en-US" dirty="0"/>
              <a:t>This is a fast-paced class! </a:t>
            </a:r>
          </a:p>
        </p:txBody>
      </p:sp>
      <p:sp>
        <p:nvSpPr>
          <p:cNvPr id="3" name="Content Placeholder 2">
            <a:extLst>
              <a:ext uri="{FF2B5EF4-FFF2-40B4-BE49-F238E27FC236}">
                <a16:creationId xmlns:a16="http://schemas.microsoft.com/office/drawing/2014/main" id="{44182E72-B6D5-4B72-8B4A-2C6020432E16}"/>
              </a:ext>
            </a:extLst>
          </p:cNvPr>
          <p:cNvSpPr>
            <a:spLocks noGrp="1"/>
          </p:cNvSpPr>
          <p:nvPr>
            <p:ph idx="1"/>
          </p:nvPr>
        </p:nvSpPr>
        <p:spPr>
          <a:xfrm>
            <a:off x="575240" y="1463857"/>
            <a:ext cx="11187258" cy="5225042"/>
          </a:xfrm>
        </p:spPr>
        <p:txBody>
          <a:bodyPr>
            <a:normAutofit/>
          </a:bodyPr>
          <a:lstStyle/>
          <a:p>
            <a:r>
              <a:rPr lang="en-US" b="1" dirty="0"/>
              <a:t>There’s a </a:t>
            </a:r>
            <a:r>
              <a:rPr lang="en-US" b="1" u="sng" dirty="0"/>
              <a:t>lot</a:t>
            </a:r>
            <a:r>
              <a:rPr lang="en-US" b="1" dirty="0"/>
              <a:t> we cover in this class and the summer quarter is short. </a:t>
            </a:r>
          </a:p>
          <a:p>
            <a:endParaRPr lang="en-US" b="1" dirty="0"/>
          </a:p>
          <a:p>
            <a:r>
              <a:rPr lang="en-US" b="1" dirty="0"/>
              <a:t>We’re here to help &lt;3</a:t>
            </a:r>
          </a:p>
          <a:p>
            <a:r>
              <a:rPr lang="en-US" dirty="0"/>
              <a:t>- Office hours</a:t>
            </a:r>
          </a:p>
          <a:p>
            <a:r>
              <a:rPr lang="en-US" dirty="0"/>
              <a:t>- Post on the </a:t>
            </a:r>
            <a:r>
              <a:rPr lang="en-US" dirty="0" err="1"/>
              <a:t>Edstem</a:t>
            </a:r>
            <a:r>
              <a:rPr lang="en-US" dirty="0"/>
              <a:t> board</a:t>
            </a:r>
          </a:p>
          <a:p>
            <a:r>
              <a:rPr lang="en-US" dirty="0"/>
              <a:t>- Concept checks are helpful – try to do it right after each class</a:t>
            </a:r>
          </a:p>
          <a:p>
            <a:r>
              <a:rPr lang="en-US" dirty="0"/>
              <a:t>- Ask questions!!</a:t>
            </a:r>
          </a:p>
          <a:p>
            <a:r>
              <a:rPr lang="en-US" dirty="0"/>
              <a:t>- 1-1s with course staff (coming soon) + don’t hesitate to email me</a:t>
            </a:r>
          </a:p>
        </p:txBody>
      </p:sp>
    </p:spTree>
    <p:extLst>
      <p:ext uri="{BB962C8B-B14F-4D97-AF65-F5344CB8AC3E}">
        <p14:creationId xmlns:p14="http://schemas.microsoft.com/office/powerpoint/2010/main" val="343472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CBB9FA2-43C3-4E4E-8028-F73DB5EE46C0}"/>
                  </a:ext>
                </a:extLst>
              </p:cNvPr>
              <p:cNvSpPr>
                <a:spLocks noGrp="1"/>
              </p:cNvSpPr>
              <p:nvPr>
                <p:ph type="title"/>
              </p:nvPr>
            </p:nvSpPr>
            <p:spPr/>
            <p:txBody>
              <a:bodyPr/>
              <a:lstStyle/>
              <a:p>
                <a:r>
                  <a:rPr lang="en-US" dirty="0"/>
                  <a:t>Second Proof of Symmetry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𝑘</m:t>
                            </m:r>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den>
                        </m:f>
                      </m:e>
                    </m:d>
                  </m:oMath>
                </a14:m>
                <a:r>
                  <a:rPr lang="en-US" dirty="0"/>
                  <a:t>)</a:t>
                </a:r>
              </a:p>
            </p:txBody>
          </p:sp>
        </mc:Choice>
        <mc:Fallback xmlns="">
          <p:sp>
            <p:nvSpPr>
              <p:cNvPr id="2" name="Title 1">
                <a:extLst>
                  <a:ext uri="{FF2B5EF4-FFF2-40B4-BE49-F238E27FC236}">
                    <a16:creationId xmlns:a16="http://schemas.microsoft.com/office/drawing/2014/main" id="{DCBB9FA2-43C3-4E4E-8028-F73DB5EE46C0}"/>
                  </a:ext>
                </a:extLst>
              </p:cNvPr>
              <p:cNvSpPr>
                <a:spLocks noGrp="1" noRot="1" noChangeAspect="1" noMove="1" noResize="1" noEditPoints="1" noAdjustHandles="1" noChangeArrowheads="1" noChangeShapeType="1" noTextEdit="1"/>
              </p:cNvSpPr>
              <p:nvPr>
                <p:ph type="title"/>
              </p:nvPr>
            </p:nvSpPr>
            <p:spPr>
              <a:blipFill>
                <a:blip r:embed="rId3"/>
                <a:stretch>
                  <a:fillRect l="-2179" t="-8383" b="-7784"/>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9E608616-8E4E-4956-B5E8-7E2BB816C561}"/>
              </a:ext>
            </a:extLst>
          </p:cNvPr>
          <p:cNvSpPr>
            <a:spLocks noGrp="1"/>
          </p:cNvSpPr>
          <p:nvPr>
            <p:ph idx="1"/>
          </p:nvPr>
        </p:nvSpPr>
        <p:spPr>
          <a:xfrm>
            <a:off x="575240" y="1290237"/>
            <a:ext cx="11187258" cy="713983"/>
          </a:xfrm>
        </p:spPr>
        <p:txBody>
          <a:bodyPr/>
          <a:lstStyle/>
          <a:p>
            <a:pPr marL="0" indent="0">
              <a:buNone/>
            </a:pPr>
            <a:r>
              <a:rPr lang="en-US" dirty="0"/>
              <a:t>Both sides of this count the same set of outcomes! For example….</a:t>
            </a:r>
          </a:p>
        </p:txBody>
      </p:sp>
      <p:sp>
        <p:nvSpPr>
          <p:cNvPr id="4" name="Oval 3">
            <a:extLst>
              <a:ext uri="{FF2B5EF4-FFF2-40B4-BE49-F238E27FC236}">
                <a16:creationId xmlns:a16="http://schemas.microsoft.com/office/drawing/2014/main" id="{97B82647-8244-2E7A-B0C2-18435712CED4}"/>
              </a:ext>
            </a:extLst>
          </p:cNvPr>
          <p:cNvSpPr/>
          <p:nvPr/>
        </p:nvSpPr>
        <p:spPr>
          <a:xfrm>
            <a:off x="1475615" y="3096093"/>
            <a:ext cx="523500" cy="523500"/>
          </a:xfrm>
          <a:prstGeom prst="ellipse">
            <a:avLst/>
          </a:prstGeom>
          <a:solidFill>
            <a:schemeClr val="accent5">
              <a:lumMod val="60000"/>
              <a:lumOff val="4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16074B55-D87D-E508-3771-199F6EE0E7C2}"/>
              </a:ext>
            </a:extLst>
          </p:cNvPr>
          <p:cNvSpPr/>
          <p:nvPr/>
        </p:nvSpPr>
        <p:spPr>
          <a:xfrm>
            <a:off x="2306167" y="3096093"/>
            <a:ext cx="514317" cy="523500"/>
          </a:xfrm>
          <a:prstGeom prst="round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extLst>
              <a:ext uri="{FF2B5EF4-FFF2-40B4-BE49-F238E27FC236}">
                <a16:creationId xmlns:a16="http://schemas.microsoft.com/office/drawing/2014/main" id="{FB1FC3CA-242C-6C27-DBF2-8F1537F2444D}"/>
              </a:ext>
            </a:extLst>
          </p:cNvPr>
          <p:cNvSpPr/>
          <p:nvPr/>
        </p:nvSpPr>
        <p:spPr>
          <a:xfrm>
            <a:off x="3127536" y="3096093"/>
            <a:ext cx="607260" cy="523500"/>
          </a:xfrm>
          <a:prstGeom prst="triangle">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tar: 5 Points 6">
            <a:extLst>
              <a:ext uri="{FF2B5EF4-FFF2-40B4-BE49-F238E27FC236}">
                <a16:creationId xmlns:a16="http://schemas.microsoft.com/office/drawing/2014/main" id="{47FB0A3F-26E4-D526-66EF-C0DD82367641}"/>
              </a:ext>
            </a:extLst>
          </p:cNvPr>
          <p:cNvSpPr/>
          <p:nvPr/>
        </p:nvSpPr>
        <p:spPr>
          <a:xfrm>
            <a:off x="3971438" y="3096093"/>
            <a:ext cx="523500" cy="523500"/>
          </a:xfrm>
          <a:prstGeom prst="star5">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412FD6F-926A-5057-EAE6-5D9A2830E5EE}"/>
              </a:ext>
            </a:extLst>
          </p:cNvPr>
          <p:cNvSpPr/>
          <p:nvPr/>
        </p:nvSpPr>
        <p:spPr>
          <a:xfrm>
            <a:off x="1475615" y="3837747"/>
            <a:ext cx="523500" cy="523500"/>
          </a:xfrm>
          <a:prstGeom prst="ellipse">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8AC7D3B0-CDA1-AA85-CFB8-60CF5A431FF5}"/>
              </a:ext>
            </a:extLst>
          </p:cNvPr>
          <p:cNvSpPr/>
          <p:nvPr/>
        </p:nvSpPr>
        <p:spPr>
          <a:xfrm>
            <a:off x="2306167" y="3837747"/>
            <a:ext cx="514317" cy="523500"/>
          </a:xfrm>
          <a:prstGeom prst="roundRect">
            <a:avLst/>
          </a:prstGeom>
          <a:solidFill>
            <a:schemeClr val="accent5">
              <a:lumMod val="60000"/>
              <a:lumOff val="4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79EB9592-3C49-B7DE-7B95-BAE3563E65DA}"/>
              </a:ext>
            </a:extLst>
          </p:cNvPr>
          <p:cNvSpPr/>
          <p:nvPr/>
        </p:nvSpPr>
        <p:spPr>
          <a:xfrm>
            <a:off x="3127536" y="3837747"/>
            <a:ext cx="607260" cy="523500"/>
          </a:xfrm>
          <a:prstGeom prst="triangle">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ar: 5 Points 10">
            <a:extLst>
              <a:ext uri="{FF2B5EF4-FFF2-40B4-BE49-F238E27FC236}">
                <a16:creationId xmlns:a16="http://schemas.microsoft.com/office/drawing/2014/main" id="{AAD9B785-D6DF-9DC8-5166-ABDDDF0F5611}"/>
              </a:ext>
            </a:extLst>
          </p:cNvPr>
          <p:cNvSpPr/>
          <p:nvPr/>
        </p:nvSpPr>
        <p:spPr>
          <a:xfrm>
            <a:off x="3971438" y="3837747"/>
            <a:ext cx="523500" cy="523500"/>
          </a:xfrm>
          <a:prstGeom prst="star5">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21D8B85-1255-E919-1B05-785CA160DD75}"/>
              </a:ext>
            </a:extLst>
          </p:cNvPr>
          <p:cNvSpPr/>
          <p:nvPr/>
        </p:nvSpPr>
        <p:spPr>
          <a:xfrm>
            <a:off x="1475615" y="4568594"/>
            <a:ext cx="523500" cy="523500"/>
          </a:xfrm>
          <a:prstGeom prst="ellipse">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74400288-EB43-CDB3-17B2-FCD1D4BF54E0}"/>
              </a:ext>
            </a:extLst>
          </p:cNvPr>
          <p:cNvSpPr/>
          <p:nvPr/>
        </p:nvSpPr>
        <p:spPr>
          <a:xfrm>
            <a:off x="2306167" y="4568594"/>
            <a:ext cx="514317" cy="523500"/>
          </a:xfrm>
          <a:prstGeom prst="round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41E9F050-FB57-A32E-F7FE-449669E8434B}"/>
              </a:ext>
            </a:extLst>
          </p:cNvPr>
          <p:cNvSpPr/>
          <p:nvPr/>
        </p:nvSpPr>
        <p:spPr>
          <a:xfrm>
            <a:off x="3127536" y="4568594"/>
            <a:ext cx="607260" cy="523500"/>
          </a:xfrm>
          <a:prstGeom prst="triangle">
            <a:avLst/>
          </a:prstGeom>
          <a:solidFill>
            <a:schemeClr val="accent5">
              <a:lumMod val="60000"/>
              <a:lumOff val="40000"/>
            </a:schemeClr>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r: 5 Points 14">
            <a:extLst>
              <a:ext uri="{FF2B5EF4-FFF2-40B4-BE49-F238E27FC236}">
                <a16:creationId xmlns:a16="http://schemas.microsoft.com/office/drawing/2014/main" id="{BD6C74E2-394E-CDE8-BB10-470725736A45}"/>
              </a:ext>
            </a:extLst>
          </p:cNvPr>
          <p:cNvSpPr/>
          <p:nvPr/>
        </p:nvSpPr>
        <p:spPr>
          <a:xfrm>
            <a:off x="3971438" y="4568594"/>
            <a:ext cx="523500" cy="523500"/>
          </a:xfrm>
          <a:prstGeom prst="star5">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0878507-9989-BCF0-AA4B-46762926E83B}"/>
              </a:ext>
            </a:extLst>
          </p:cNvPr>
          <p:cNvSpPr/>
          <p:nvPr/>
        </p:nvSpPr>
        <p:spPr>
          <a:xfrm>
            <a:off x="1458669" y="5306013"/>
            <a:ext cx="523500" cy="523500"/>
          </a:xfrm>
          <a:prstGeom prst="ellipse">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91218D06-33B8-1CD0-87FA-57FC42DEF26C}"/>
              </a:ext>
            </a:extLst>
          </p:cNvPr>
          <p:cNvSpPr/>
          <p:nvPr/>
        </p:nvSpPr>
        <p:spPr>
          <a:xfrm>
            <a:off x="2289221" y="5306013"/>
            <a:ext cx="514317" cy="523500"/>
          </a:xfrm>
          <a:prstGeom prst="round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DE1E56A5-3896-ED8F-6DE6-28D6731DE5D1}"/>
              </a:ext>
            </a:extLst>
          </p:cNvPr>
          <p:cNvSpPr/>
          <p:nvPr/>
        </p:nvSpPr>
        <p:spPr>
          <a:xfrm>
            <a:off x="3110590" y="5306013"/>
            <a:ext cx="607260" cy="523500"/>
          </a:xfrm>
          <a:prstGeom prst="triangle">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tar: 5 Points 18">
            <a:extLst>
              <a:ext uri="{FF2B5EF4-FFF2-40B4-BE49-F238E27FC236}">
                <a16:creationId xmlns:a16="http://schemas.microsoft.com/office/drawing/2014/main" id="{1CE76212-7395-1A86-3414-3368D439EC60}"/>
              </a:ext>
            </a:extLst>
          </p:cNvPr>
          <p:cNvSpPr/>
          <p:nvPr/>
        </p:nvSpPr>
        <p:spPr>
          <a:xfrm>
            <a:off x="3954492" y="5306013"/>
            <a:ext cx="523500" cy="523500"/>
          </a:xfrm>
          <a:prstGeom prst="star5">
            <a:avLst/>
          </a:prstGeom>
          <a:solidFill>
            <a:schemeClr val="accent5">
              <a:lumMod val="60000"/>
              <a:lumOff val="4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6015FD44-ABBF-8EEA-3847-D8A7DDB4AD30}"/>
                  </a:ext>
                </a:extLst>
              </p:cNvPr>
              <p:cNvSpPr txBox="1"/>
              <p:nvPr/>
            </p:nvSpPr>
            <p:spPr>
              <a:xfrm>
                <a:off x="212366" y="3928663"/>
                <a:ext cx="1263247" cy="806439"/>
              </a:xfrm>
              <a:prstGeom prst="rect">
                <a:avLst/>
              </a:prstGeom>
              <a:noFill/>
            </p:spPr>
            <p:txBody>
              <a:bodyPr wrap="square">
                <a:spAutoFit/>
              </a:bodyPr>
              <a:lstStyle/>
              <a:p>
                <a14:m>
                  <m:oMath xmlns:m="http://schemas.openxmlformats.org/officeDocument/2006/math">
                    <m:d>
                      <m:dPr>
                        <m:ctrlPr>
                          <a:rPr lang="en-US" sz="2800" i="1" smtClean="0">
                            <a:latin typeface="Cambria Math" panose="02040503050406030204" pitchFamily="18" charset="0"/>
                          </a:rPr>
                        </m:ctrlPr>
                      </m:dPr>
                      <m:e>
                        <m:eqArr>
                          <m:eqArrPr>
                            <m:ctrlPr>
                              <a:rPr lang="en-US" sz="2800" i="1" smtClean="0">
                                <a:latin typeface="Cambria Math" panose="02040503050406030204" pitchFamily="18" charset="0"/>
                              </a:rPr>
                            </m:ctrlPr>
                          </m:eqArrPr>
                          <m:e>
                            <m:r>
                              <a:rPr lang="en-US" sz="2800" i="1" smtClean="0">
                                <a:latin typeface="Cambria Math" panose="02040503050406030204" pitchFamily="18" charset="0"/>
                              </a:rPr>
                              <m:t>4</m:t>
                            </m:r>
                          </m:e>
                          <m:e>
                            <m:r>
                              <a:rPr lang="en-US" sz="2800" b="0" i="1" smtClean="0">
                                <a:latin typeface="Cambria Math" panose="02040503050406030204" pitchFamily="18" charset="0"/>
                              </a:rPr>
                              <m:t>1</m:t>
                            </m:r>
                          </m:e>
                        </m:eqArr>
                      </m:e>
                    </m:d>
                  </m:oMath>
                </a14:m>
                <a:r>
                  <a:rPr lang="en-US" sz="2800" b="0" dirty="0">
                    <a:sym typeface="Wingdings" panose="05000000000000000000" pitchFamily="2" charset="2"/>
                  </a:rPr>
                  <a:t> </a:t>
                </a:r>
              </a:p>
            </p:txBody>
          </p:sp>
        </mc:Choice>
        <mc:Fallback xmlns="">
          <p:sp>
            <p:nvSpPr>
              <p:cNvPr id="37" name="TextBox 36">
                <a:extLst>
                  <a:ext uri="{FF2B5EF4-FFF2-40B4-BE49-F238E27FC236}">
                    <a16:creationId xmlns:a16="http://schemas.microsoft.com/office/drawing/2014/main" id="{6015FD44-ABBF-8EEA-3847-D8A7DDB4AD30}"/>
                  </a:ext>
                </a:extLst>
              </p:cNvPr>
              <p:cNvSpPr txBox="1">
                <a:spLocks noRot="1" noChangeAspect="1" noMove="1" noResize="1" noEditPoints="1" noAdjustHandles="1" noChangeArrowheads="1" noChangeShapeType="1" noTextEdit="1"/>
              </p:cNvSpPr>
              <p:nvPr/>
            </p:nvSpPr>
            <p:spPr>
              <a:xfrm>
                <a:off x="212366" y="3928663"/>
                <a:ext cx="1263247" cy="806439"/>
              </a:xfrm>
              <a:prstGeom prst="rect">
                <a:avLst/>
              </a:prstGeom>
              <a:blipFill>
                <a:blip r:embed="rId4"/>
                <a:stretch>
                  <a:fillRect r="-2415" b="-30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B6D93E77-9553-F89D-D550-B36D397ADEDC}"/>
                  </a:ext>
                </a:extLst>
              </p:cNvPr>
              <p:cNvSpPr txBox="1"/>
              <p:nvPr/>
            </p:nvSpPr>
            <p:spPr>
              <a:xfrm>
                <a:off x="5984826" y="3928663"/>
                <a:ext cx="1238582" cy="809261"/>
              </a:xfrm>
              <a:prstGeom prst="rect">
                <a:avLst/>
              </a:prstGeom>
              <a:noFill/>
            </p:spPr>
            <p:txBody>
              <a:bodyPr wrap="square">
                <a:spAutoFit/>
              </a:bodyPr>
              <a:lstStyle/>
              <a:p>
                <a14:m>
                  <m:oMath xmlns:m="http://schemas.openxmlformats.org/officeDocument/2006/math">
                    <m:d>
                      <m:dPr>
                        <m:ctrlPr>
                          <a:rPr lang="en-US" sz="2800" i="1" smtClean="0">
                            <a:latin typeface="Cambria Math" panose="02040503050406030204" pitchFamily="18" charset="0"/>
                          </a:rPr>
                        </m:ctrlPr>
                      </m:dPr>
                      <m:e>
                        <m:eqArr>
                          <m:eqArrPr>
                            <m:ctrlPr>
                              <a:rPr lang="en-US" sz="2800" i="1" smtClean="0">
                                <a:latin typeface="Cambria Math" panose="02040503050406030204" pitchFamily="18" charset="0"/>
                              </a:rPr>
                            </m:ctrlPr>
                          </m:eqArrPr>
                          <m:e>
                            <m:r>
                              <a:rPr lang="en-US" sz="2800" i="1" smtClean="0">
                                <a:latin typeface="Cambria Math" panose="02040503050406030204" pitchFamily="18" charset="0"/>
                              </a:rPr>
                              <m:t>4</m:t>
                            </m:r>
                          </m:e>
                          <m:e>
                            <m:r>
                              <a:rPr lang="en-US" sz="2800" b="0" i="1" smtClean="0">
                                <a:latin typeface="Cambria Math" panose="02040503050406030204" pitchFamily="18" charset="0"/>
                              </a:rPr>
                              <m:t>3</m:t>
                            </m:r>
                          </m:e>
                        </m:eqArr>
                      </m:e>
                    </m:d>
                  </m:oMath>
                </a14:m>
                <a:r>
                  <a:rPr lang="en-US" sz="2800" b="0" dirty="0">
                    <a:sym typeface="Wingdings" panose="05000000000000000000" pitchFamily="2" charset="2"/>
                  </a:rPr>
                  <a:t> </a:t>
                </a:r>
              </a:p>
            </p:txBody>
          </p:sp>
        </mc:Choice>
        <mc:Fallback xmlns="">
          <p:sp>
            <p:nvSpPr>
              <p:cNvPr id="38" name="TextBox 37">
                <a:extLst>
                  <a:ext uri="{FF2B5EF4-FFF2-40B4-BE49-F238E27FC236}">
                    <a16:creationId xmlns:a16="http://schemas.microsoft.com/office/drawing/2014/main" id="{B6D93E77-9553-F89D-D550-B36D397ADEDC}"/>
                  </a:ext>
                </a:extLst>
              </p:cNvPr>
              <p:cNvSpPr txBox="1">
                <a:spLocks noRot="1" noChangeAspect="1" noMove="1" noResize="1" noEditPoints="1" noAdjustHandles="1" noChangeArrowheads="1" noChangeShapeType="1" noTextEdit="1"/>
              </p:cNvSpPr>
              <p:nvPr/>
            </p:nvSpPr>
            <p:spPr>
              <a:xfrm>
                <a:off x="5984826" y="3928663"/>
                <a:ext cx="1238582" cy="809261"/>
              </a:xfrm>
              <a:prstGeom prst="rect">
                <a:avLst/>
              </a:prstGeom>
              <a:blipFill>
                <a:blip r:embed="rId5"/>
                <a:stretch>
                  <a:fillRect r="-4433" b="-15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80BACDD5-52B2-9504-E338-E8F6CCA3EB7E}"/>
                  </a:ext>
                </a:extLst>
              </p:cNvPr>
              <p:cNvSpPr txBox="1"/>
              <p:nvPr/>
            </p:nvSpPr>
            <p:spPr>
              <a:xfrm>
                <a:off x="6330556" y="1959965"/>
                <a:ext cx="4509334" cy="1200329"/>
              </a:xfrm>
              <a:prstGeom prst="rect">
                <a:avLst/>
              </a:prstGeom>
              <a:noFill/>
            </p:spPr>
            <p:txBody>
              <a:bodyPr wrap="square">
                <a:spAutoFit/>
              </a:bodyPr>
              <a:lstStyle/>
              <a:p>
                <a:pPr algn="ctr"/>
                <a:r>
                  <a:rPr lang="en-US" sz="2400" b="1" dirty="0">
                    <a:latin typeface="Segoe UI" panose="020B0502040204020203" pitchFamily="34" charset="0"/>
                    <a:cs typeface="Segoe UI" panose="020B0502040204020203" pitchFamily="34" charset="0"/>
                    <a:sym typeface="Wingdings" panose="05000000000000000000" pitchFamily="2" charset="2"/>
                  </a:rPr>
                  <a:t>RHS: choose </a:t>
                </a:r>
                <a14:m>
                  <m:oMath xmlns:m="http://schemas.openxmlformats.org/officeDocument/2006/math">
                    <m:r>
                      <a:rPr lang="en-US" sz="2400" b="1" i="0" dirty="0" smtClean="0">
                        <a:latin typeface="Cambria Math" panose="02040503050406030204" pitchFamily="18" charset="0"/>
                        <a:cs typeface="Segoe UI" panose="020B0502040204020203" pitchFamily="34" charset="0"/>
                        <a:sym typeface="Wingdings" panose="05000000000000000000" pitchFamily="2" charset="2"/>
                      </a:rPr>
                      <m:t>𝐧</m:t>
                    </m:r>
                    <m:r>
                      <a:rPr lang="en-US" sz="2400" b="1" i="0" dirty="0" smtClean="0">
                        <a:latin typeface="Cambria Math" panose="02040503050406030204" pitchFamily="18" charset="0"/>
                        <a:cs typeface="Segoe UI" panose="020B0502040204020203" pitchFamily="34" charset="0"/>
                        <a:sym typeface="Wingdings" panose="05000000000000000000" pitchFamily="2" charset="2"/>
                      </a:rPr>
                      <m:t>−</m:t>
                    </m:r>
                    <m:r>
                      <a:rPr lang="en-US" sz="2400" b="1" i="1" dirty="0" smtClean="0">
                        <a:latin typeface="Cambria Math" panose="02040503050406030204" pitchFamily="18" charset="0"/>
                        <a:cs typeface="Segoe UI" panose="020B0502040204020203" pitchFamily="34" charset="0"/>
                        <a:sym typeface="Wingdings" panose="05000000000000000000" pitchFamily="2" charset="2"/>
                      </a:rPr>
                      <m:t>𝒌</m:t>
                    </m:r>
                  </m:oMath>
                </a14:m>
                <a:r>
                  <a:rPr lang="en-US" sz="2400" b="1" dirty="0">
                    <a:latin typeface="Segoe UI" panose="020B0502040204020203" pitchFamily="34" charset="0"/>
                    <a:cs typeface="Segoe UI" panose="020B0502040204020203" pitchFamily="34" charset="0"/>
                    <a:sym typeface="Wingdings" panose="05000000000000000000" pitchFamily="2" charset="2"/>
                  </a:rPr>
                  <a:t> things to </a:t>
                </a:r>
                <a:r>
                  <a:rPr lang="en-US" sz="2400" b="1" u="sng" dirty="0">
                    <a:latin typeface="Segoe UI" panose="020B0502040204020203" pitchFamily="34" charset="0"/>
                    <a:cs typeface="Segoe UI" panose="020B0502040204020203" pitchFamily="34" charset="0"/>
                    <a:sym typeface="Wingdings" panose="05000000000000000000" pitchFamily="2" charset="2"/>
                  </a:rPr>
                  <a:t>not</a:t>
                </a:r>
                <a:r>
                  <a:rPr lang="en-US" sz="2400" b="1" dirty="0">
                    <a:latin typeface="Segoe UI" panose="020B0502040204020203" pitchFamily="34" charset="0"/>
                    <a:cs typeface="Segoe UI" panose="020B0502040204020203" pitchFamily="34" charset="0"/>
                    <a:sym typeface="Wingdings" panose="05000000000000000000" pitchFamily="2" charset="2"/>
                  </a:rPr>
                  <a:t> include in the set </a:t>
                </a:r>
                <a:endParaRPr lang="en-US" sz="2400" b="1" dirty="0">
                  <a:latin typeface="Segoe UI" panose="020B0502040204020203" pitchFamily="34" charset="0"/>
                  <a:cs typeface="Segoe UI" panose="020B0502040204020203" pitchFamily="34" charset="0"/>
                </a:endParaRPr>
              </a:p>
              <a:p>
                <a:r>
                  <a:rPr lang="en-US" sz="2400" b="1" dirty="0">
                    <a:latin typeface="Segoe UI" panose="020B0502040204020203" pitchFamily="34" charset="0"/>
                    <a:cs typeface="Segoe UI" panose="020B0502040204020203" pitchFamily="34" charset="0"/>
                    <a:sym typeface="Wingdings" panose="05000000000000000000" pitchFamily="2" charset="2"/>
                  </a:rPr>
                  <a:t> </a:t>
                </a:r>
                <a:endParaRPr lang="en-US" sz="2400" b="1" dirty="0">
                  <a:latin typeface="Segoe UI" panose="020B0502040204020203" pitchFamily="34" charset="0"/>
                  <a:cs typeface="Segoe UI" panose="020B0502040204020203" pitchFamily="34" charset="0"/>
                </a:endParaRPr>
              </a:p>
            </p:txBody>
          </p:sp>
        </mc:Choice>
        <mc:Fallback xmlns="">
          <p:sp>
            <p:nvSpPr>
              <p:cNvPr id="40" name="TextBox 39">
                <a:extLst>
                  <a:ext uri="{FF2B5EF4-FFF2-40B4-BE49-F238E27FC236}">
                    <a16:creationId xmlns:a16="http://schemas.microsoft.com/office/drawing/2014/main" id="{80BACDD5-52B2-9504-E338-E8F6CCA3EB7E}"/>
                  </a:ext>
                </a:extLst>
              </p:cNvPr>
              <p:cNvSpPr txBox="1">
                <a:spLocks noRot="1" noChangeAspect="1" noMove="1" noResize="1" noEditPoints="1" noAdjustHandles="1" noChangeArrowheads="1" noChangeShapeType="1" noTextEdit="1"/>
              </p:cNvSpPr>
              <p:nvPr/>
            </p:nvSpPr>
            <p:spPr>
              <a:xfrm>
                <a:off x="6330556" y="1959965"/>
                <a:ext cx="4509334" cy="1200329"/>
              </a:xfrm>
              <a:prstGeom prst="rect">
                <a:avLst/>
              </a:prstGeom>
              <a:blipFill>
                <a:blip r:embed="rId6"/>
                <a:stretch>
                  <a:fillRect t="-3571"/>
                </a:stretch>
              </a:blipFill>
            </p:spPr>
            <p:txBody>
              <a:bodyPr/>
              <a:lstStyle/>
              <a:p>
                <a:r>
                  <a:rPr lang="en-US">
                    <a:noFill/>
                  </a:rPr>
                  <a:t> </a:t>
                </a:r>
              </a:p>
            </p:txBody>
          </p:sp>
        </mc:Fallback>
      </mc:AlternateContent>
      <p:sp>
        <p:nvSpPr>
          <p:cNvPr id="41" name="Oval 40">
            <a:extLst>
              <a:ext uri="{FF2B5EF4-FFF2-40B4-BE49-F238E27FC236}">
                <a16:creationId xmlns:a16="http://schemas.microsoft.com/office/drawing/2014/main" id="{EF345D8A-843F-D947-DDD6-3176BD83943E}"/>
              </a:ext>
            </a:extLst>
          </p:cNvPr>
          <p:cNvSpPr/>
          <p:nvPr/>
        </p:nvSpPr>
        <p:spPr>
          <a:xfrm>
            <a:off x="7240354" y="3096093"/>
            <a:ext cx="523500" cy="523500"/>
          </a:xfrm>
          <a:prstGeom prst="ellipse">
            <a:avLst/>
          </a:prstGeom>
          <a:solidFill>
            <a:schemeClr val="accent5">
              <a:lumMod val="60000"/>
              <a:lumOff val="40000"/>
            </a:scheme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4C6DA6E0-4C31-A60A-B962-1004DB84F50A}"/>
              </a:ext>
            </a:extLst>
          </p:cNvPr>
          <p:cNvSpPr/>
          <p:nvPr/>
        </p:nvSpPr>
        <p:spPr>
          <a:xfrm>
            <a:off x="8070906" y="3096093"/>
            <a:ext cx="514317" cy="523500"/>
          </a:xfrm>
          <a:prstGeom prst="roundRect">
            <a:avLst/>
          </a:prstGeom>
          <a:solidFill>
            <a:schemeClr val="bg2">
              <a:lumMod val="9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a:extLst>
              <a:ext uri="{FF2B5EF4-FFF2-40B4-BE49-F238E27FC236}">
                <a16:creationId xmlns:a16="http://schemas.microsoft.com/office/drawing/2014/main" id="{E5432DDA-A3C7-B97D-E924-B1BD4859CD6A}"/>
              </a:ext>
            </a:extLst>
          </p:cNvPr>
          <p:cNvSpPr/>
          <p:nvPr/>
        </p:nvSpPr>
        <p:spPr>
          <a:xfrm>
            <a:off x="8892275" y="3096093"/>
            <a:ext cx="607260" cy="523500"/>
          </a:xfrm>
          <a:prstGeom prst="triangle">
            <a:avLst/>
          </a:prstGeom>
          <a:solidFill>
            <a:schemeClr val="bg2">
              <a:lumMod val="9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Star: 5 Points 43">
            <a:extLst>
              <a:ext uri="{FF2B5EF4-FFF2-40B4-BE49-F238E27FC236}">
                <a16:creationId xmlns:a16="http://schemas.microsoft.com/office/drawing/2014/main" id="{45189187-F7A6-D20D-C74A-E01E3BDFF695}"/>
              </a:ext>
            </a:extLst>
          </p:cNvPr>
          <p:cNvSpPr/>
          <p:nvPr/>
        </p:nvSpPr>
        <p:spPr>
          <a:xfrm>
            <a:off x="9736177" y="3096093"/>
            <a:ext cx="523500" cy="523500"/>
          </a:xfrm>
          <a:prstGeom prst="star5">
            <a:avLst/>
          </a:prstGeom>
          <a:solidFill>
            <a:schemeClr val="bg2">
              <a:lumMod val="9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EC5555CF-D7EE-31B3-C66D-F0E72A5D13F6}"/>
              </a:ext>
            </a:extLst>
          </p:cNvPr>
          <p:cNvSpPr/>
          <p:nvPr/>
        </p:nvSpPr>
        <p:spPr>
          <a:xfrm>
            <a:off x="7240354" y="3837747"/>
            <a:ext cx="523500" cy="523500"/>
          </a:xfrm>
          <a:prstGeom prst="ellipse">
            <a:avLst/>
          </a:prstGeom>
          <a:solidFill>
            <a:schemeClr val="bg2">
              <a:lumMod val="9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81EE548E-9C1F-620A-4678-7655DC05BB04}"/>
              </a:ext>
            </a:extLst>
          </p:cNvPr>
          <p:cNvSpPr/>
          <p:nvPr/>
        </p:nvSpPr>
        <p:spPr>
          <a:xfrm>
            <a:off x="8070906" y="3837747"/>
            <a:ext cx="514317" cy="523500"/>
          </a:xfrm>
          <a:prstGeom prst="roundRect">
            <a:avLst/>
          </a:prstGeom>
          <a:solidFill>
            <a:schemeClr val="accent5">
              <a:lumMod val="60000"/>
              <a:lumOff val="40000"/>
            </a:scheme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Isosceles Triangle 46">
            <a:extLst>
              <a:ext uri="{FF2B5EF4-FFF2-40B4-BE49-F238E27FC236}">
                <a16:creationId xmlns:a16="http://schemas.microsoft.com/office/drawing/2014/main" id="{22E6EBF8-3F21-3D21-DD84-1C879621B041}"/>
              </a:ext>
            </a:extLst>
          </p:cNvPr>
          <p:cNvSpPr/>
          <p:nvPr/>
        </p:nvSpPr>
        <p:spPr>
          <a:xfrm>
            <a:off x="8892275" y="3837747"/>
            <a:ext cx="607260" cy="523500"/>
          </a:xfrm>
          <a:prstGeom prst="triangle">
            <a:avLst/>
          </a:prstGeom>
          <a:solidFill>
            <a:schemeClr val="bg2">
              <a:lumMod val="9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Star: 5 Points 47">
            <a:extLst>
              <a:ext uri="{FF2B5EF4-FFF2-40B4-BE49-F238E27FC236}">
                <a16:creationId xmlns:a16="http://schemas.microsoft.com/office/drawing/2014/main" id="{C613F737-2057-76FE-D7C5-D72532B8C5F8}"/>
              </a:ext>
            </a:extLst>
          </p:cNvPr>
          <p:cNvSpPr/>
          <p:nvPr/>
        </p:nvSpPr>
        <p:spPr>
          <a:xfrm>
            <a:off x="9736177" y="3837747"/>
            <a:ext cx="523500" cy="523500"/>
          </a:xfrm>
          <a:prstGeom prst="star5">
            <a:avLst/>
          </a:prstGeom>
          <a:solidFill>
            <a:schemeClr val="bg2">
              <a:lumMod val="9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182394D-BD84-2903-7EE7-6CA8B4276599}"/>
              </a:ext>
            </a:extLst>
          </p:cNvPr>
          <p:cNvSpPr/>
          <p:nvPr/>
        </p:nvSpPr>
        <p:spPr>
          <a:xfrm>
            <a:off x="7240354" y="4568594"/>
            <a:ext cx="523500" cy="523500"/>
          </a:xfrm>
          <a:prstGeom prst="ellipse">
            <a:avLst/>
          </a:prstGeom>
          <a:solidFill>
            <a:schemeClr val="bg2">
              <a:lumMod val="9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144C589E-3BF5-1877-C56B-4B410C975DAB}"/>
              </a:ext>
            </a:extLst>
          </p:cNvPr>
          <p:cNvSpPr/>
          <p:nvPr/>
        </p:nvSpPr>
        <p:spPr>
          <a:xfrm>
            <a:off x="8070906" y="4568594"/>
            <a:ext cx="514317" cy="523500"/>
          </a:xfrm>
          <a:prstGeom prst="roundRect">
            <a:avLst/>
          </a:prstGeom>
          <a:solidFill>
            <a:schemeClr val="bg2">
              <a:lumMod val="9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Isosceles Triangle 50">
            <a:extLst>
              <a:ext uri="{FF2B5EF4-FFF2-40B4-BE49-F238E27FC236}">
                <a16:creationId xmlns:a16="http://schemas.microsoft.com/office/drawing/2014/main" id="{98E7C07D-2F52-2957-0412-BAE99B813692}"/>
              </a:ext>
            </a:extLst>
          </p:cNvPr>
          <p:cNvSpPr/>
          <p:nvPr/>
        </p:nvSpPr>
        <p:spPr>
          <a:xfrm>
            <a:off x="8892275" y="4568594"/>
            <a:ext cx="607260" cy="523500"/>
          </a:xfrm>
          <a:prstGeom prst="triangle">
            <a:avLst/>
          </a:prstGeom>
          <a:solidFill>
            <a:schemeClr val="accent5">
              <a:lumMod val="60000"/>
              <a:lumOff val="40000"/>
            </a:scheme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Star: 5 Points 51">
            <a:extLst>
              <a:ext uri="{FF2B5EF4-FFF2-40B4-BE49-F238E27FC236}">
                <a16:creationId xmlns:a16="http://schemas.microsoft.com/office/drawing/2014/main" id="{C218F35F-E51E-621E-E750-2CFFF4230AD8}"/>
              </a:ext>
            </a:extLst>
          </p:cNvPr>
          <p:cNvSpPr/>
          <p:nvPr/>
        </p:nvSpPr>
        <p:spPr>
          <a:xfrm>
            <a:off x="9736177" y="4568594"/>
            <a:ext cx="523500" cy="523500"/>
          </a:xfrm>
          <a:prstGeom prst="star5">
            <a:avLst/>
          </a:prstGeom>
          <a:solidFill>
            <a:schemeClr val="bg2">
              <a:lumMod val="9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2B82D8A5-03A2-85A6-A133-BDC396BAE73E}"/>
              </a:ext>
            </a:extLst>
          </p:cNvPr>
          <p:cNvSpPr/>
          <p:nvPr/>
        </p:nvSpPr>
        <p:spPr>
          <a:xfrm>
            <a:off x="7223408" y="5306013"/>
            <a:ext cx="523500" cy="523500"/>
          </a:xfrm>
          <a:prstGeom prst="ellipse">
            <a:avLst/>
          </a:prstGeom>
          <a:solidFill>
            <a:schemeClr val="bg2">
              <a:lumMod val="9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CC13E93C-FEA2-4C42-3DEC-8F868CA3E924}"/>
              </a:ext>
            </a:extLst>
          </p:cNvPr>
          <p:cNvSpPr/>
          <p:nvPr/>
        </p:nvSpPr>
        <p:spPr>
          <a:xfrm>
            <a:off x="8053960" y="5306013"/>
            <a:ext cx="514317" cy="523500"/>
          </a:xfrm>
          <a:prstGeom prst="roundRect">
            <a:avLst/>
          </a:prstGeom>
          <a:solidFill>
            <a:schemeClr val="bg2">
              <a:lumMod val="9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Isosceles Triangle 54">
            <a:extLst>
              <a:ext uri="{FF2B5EF4-FFF2-40B4-BE49-F238E27FC236}">
                <a16:creationId xmlns:a16="http://schemas.microsoft.com/office/drawing/2014/main" id="{7325A6C0-12AF-7426-0ECF-B71FDDF32D07}"/>
              </a:ext>
            </a:extLst>
          </p:cNvPr>
          <p:cNvSpPr/>
          <p:nvPr/>
        </p:nvSpPr>
        <p:spPr>
          <a:xfrm>
            <a:off x="8875329" y="5306013"/>
            <a:ext cx="607260" cy="523500"/>
          </a:xfrm>
          <a:prstGeom prst="triangle">
            <a:avLst/>
          </a:prstGeom>
          <a:solidFill>
            <a:schemeClr val="bg2">
              <a:lumMod val="9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Star: 5 Points 55">
            <a:extLst>
              <a:ext uri="{FF2B5EF4-FFF2-40B4-BE49-F238E27FC236}">
                <a16:creationId xmlns:a16="http://schemas.microsoft.com/office/drawing/2014/main" id="{BC5469FE-3F5A-DB75-9417-0606CE0929C7}"/>
              </a:ext>
            </a:extLst>
          </p:cNvPr>
          <p:cNvSpPr/>
          <p:nvPr/>
        </p:nvSpPr>
        <p:spPr>
          <a:xfrm>
            <a:off x="9719231" y="5306013"/>
            <a:ext cx="523500" cy="523500"/>
          </a:xfrm>
          <a:prstGeom prst="star5">
            <a:avLst/>
          </a:prstGeom>
          <a:solidFill>
            <a:schemeClr val="accent5">
              <a:lumMod val="60000"/>
              <a:lumOff val="40000"/>
            </a:scheme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4DDE3C5A-1BB1-3A74-D15B-D2C6D5BC5218}"/>
                  </a:ext>
                </a:extLst>
              </p:cNvPr>
              <p:cNvSpPr txBox="1"/>
              <p:nvPr/>
            </p:nvSpPr>
            <p:spPr>
              <a:xfrm>
                <a:off x="575239" y="1957115"/>
                <a:ext cx="4509334" cy="1200329"/>
              </a:xfrm>
              <a:prstGeom prst="rect">
                <a:avLst/>
              </a:prstGeom>
              <a:noFill/>
            </p:spPr>
            <p:txBody>
              <a:bodyPr wrap="square">
                <a:spAutoFit/>
              </a:bodyPr>
              <a:lstStyle/>
              <a:p>
                <a:pPr algn="ctr"/>
                <a:r>
                  <a:rPr lang="en-US" sz="2400" b="1" dirty="0">
                    <a:latin typeface="Segoe UI" panose="020B0502040204020203" pitchFamily="34" charset="0"/>
                    <a:cs typeface="Segoe UI" panose="020B0502040204020203" pitchFamily="34" charset="0"/>
                    <a:sym typeface="Wingdings" panose="05000000000000000000" pitchFamily="2" charset="2"/>
                  </a:rPr>
                  <a:t>LHS: choose </a:t>
                </a:r>
                <a14:m>
                  <m:oMath xmlns:m="http://schemas.openxmlformats.org/officeDocument/2006/math">
                    <m:r>
                      <a:rPr lang="en-US" sz="2400" b="1" i="1" dirty="0" smtClean="0">
                        <a:latin typeface="Cambria Math" panose="02040503050406030204" pitchFamily="18" charset="0"/>
                        <a:cs typeface="Segoe UI" panose="020B0502040204020203" pitchFamily="34" charset="0"/>
                        <a:sym typeface="Wingdings" panose="05000000000000000000" pitchFamily="2" charset="2"/>
                      </a:rPr>
                      <m:t>𝒌</m:t>
                    </m:r>
                  </m:oMath>
                </a14:m>
                <a:r>
                  <a:rPr lang="en-US" sz="2400" b="1" dirty="0">
                    <a:latin typeface="Segoe UI" panose="020B0502040204020203" pitchFamily="34" charset="0"/>
                    <a:cs typeface="Segoe UI" panose="020B0502040204020203" pitchFamily="34" charset="0"/>
                    <a:sym typeface="Wingdings" panose="05000000000000000000" pitchFamily="2" charset="2"/>
                  </a:rPr>
                  <a:t> things to include in the set </a:t>
                </a:r>
                <a:endParaRPr lang="en-US" sz="2400" b="1" dirty="0">
                  <a:latin typeface="Segoe UI" panose="020B0502040204020203" pitchFamily="34" charset="0"/>
                  <a:cs typeface="Segoe UI" panose="020B0502040204020203" pitchFamily="34" charset="0"/>
                </a:endParaRPr>
              </a:p>
              <a:p>
                <a:r>
                  <a:rPr lang="en-US" sz="2400" b="1" dirty="0">
                    <a:latin typeface="Segoe UI" panose="020B0502040204020203" pitchFamily="34" charset="0"/>
                    <a:cs typeface="Segoe UI" panose="020B0502040204020203" pitchFamily="34" charset="0"/>
                    <a:sym typeface="Wingdings" panose="05000000000000000000" pitchFamily="2" charset="2"/>
                  </a:rPr>
                  <a:t> </a:t>
                </a:r>
                <a:endParaRPr lang="en-US" sz="2400" b="1" dirty="0">
                  <a:latin typeface="Segoe UI" panose="020B0502040204020203" pitchFamily="34" charset="0"/>
                  <a:cs typeface="Segoe UI" panose="020B0502040204020203" pitchFamily="34" charset="0"/>
                </a:endParaRPr>
              </a:p>
            </p:txBody>
          </p:sp>
        </mc:Choice>
        <mc:Fallback xmlns="">
          <p:sp>
            <p:nvSpPr>
              <p:cNvPr id="57" name="TextBox 56">
                <a:extLst>
                  <a:ext uri="{FF2B5EF4-FFF2-40B4-BE49-F238E27FC236}">
                    <a16:creationId xmlns:a16="http://schemas.microsoft.com/office/drawing/2014/main" id="{4DDE3C5A-1BB1-3A74-D15B-D2C6D5BC5218}"/>
                  </a:ext>
                </a:extLst>
              </p:cNvPr>
              <p:cNvSpPr txBox="1">
                <a:spLocks noRot="1" noChangeAspect="1" noMove="1" noResize="1" noEditPoints="1" noAdjustHandles="1" noChangeArrowheads="1" noChangeShapeType="1" noTextEdit="1"/>
              </p:cNvSpPr>
              <p:nvPr/>
            </p:nvSpPr>
            <p:spPr>
              <a:xfrm>
                <a:off x="575239" y="1957115"/>
                <a:ext cx="4509334" cy="1200329"/>
              </a:xfrm>
              <a:prstGeom prst="rect">
                <a:avLst/>
              </a:prstGeom>
              <a:blipFill>
                <a:blip r:embed="rId7"/>
                <a:stretch>
                  <a:fillRect t="-3553"/>
                </a:stretch>
              </a:blipFill>
            </p:spPr>
            <p:txBody>
              <a:bodyPr/>
              <a:lstStyle/>
              <a:p>
                <a:r>
                  <a:rPr lang="en-US">
                    <a:noFill/>
                  </a:rPr>
                  <a:t> </a:t>
                </a:r>
              </a:p>
            </p:txBody>
          </p:sp>
        </mc:Fallback>
      </mc:AlternateContent>
    </p:spTree>
    <p:extLst>
      <p:ext uri="{BB962C8B-B14F-4D97-AF65-F5344CB8AC3E}">
        <p14:creationId xmlns:p14="http://schemas.microsoft.com/office/powerpoint/2010/main" val="32149860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BA4B9702-4654-4771-A808-502E1292586F}"/>
                  </a:ext>
                </a:extLst>
              </p:cNvPr>
              <p:cNvSpPr>
                <a:spLocks noGrp="1"/>
              </p:cNvSpPr>
              <p:nvPr>
                <p:ph type="title"/>
              </p:nvPr>
            </p:nvSpPr>
            <p:spPr/>
            <p:txBody>
              <a:bodyPr>
                <a:normAutofit fontScale="90000"/>
              </a:bodyPr>
              <a:lstStyle/>
              <a:p>
                <a:r>
                  <a:rPr lang="en-US" dirty="0"/>
                  <a:t>Second Proof of Symmetry (</a:t>
                </a:r>
                <a14:m>
                  <m:oMath xmlns:m="http://schemas.openxmlformats.org/officeDocument/2006/math">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panose="02040503050406030204" pitchFamily="18" charset="0"/>
                              </a:rPr>
                              <m:t>𝑘</m:t>
                            </m:r>
                          </m:den>
                        </m:f>
                      </m:e>
                    </m:d>
                    <m:r>
                      <a:rPr lang="en-US" i="1">
                        <a:latin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𝑘</m:t>
                            </m:r>
                          </m:den>
                        </m:f>
                      </m:e>
                    </m:d>
                  </m:oMath>
                </a14:m>
                <a:r>
                  <a:rPr lang="en-US" dirty="0"/>
                  <a:t>)</a:t>
                </a:r>
                <a:br>
                  <a:rPr lang="en-US" dirty="0"/>
                </a:br>
                <a:r>
                  <a:rPr lang="en-US" sz="3300" b="1" i="1" dirty="0"/>
                  <a:t>more formal – </a:t>
                </a:r>
                <a:r>
                  <a:rPr lang="en-US" sz="3300" b="1" i="1" u="sng" dirty="0"/>
                  <a:t>combinatorial proof</a:t>
                </a:r>
                <a:endParaRPr lang="en-US" sz="3300" i="1" u="sng" dirty="0"/>
              </a:p>
            </p:txBody>
          </p:sp>
        </mc:Choice>
        <mc:Fallback xmlns="">
          <p:sp>
            <p:nvSpPr>
              <p:cNvPr id="2" name="Title 1">
                <a:extLst>
                  <a:ext uri="{FF2B5EF4-FFF2-40B4-BE49-F238E27FC236}">
                    <a16:creationId xmlns:a16="http://schemas.microsoft.com/office/drawing/2014/main" id="{BA4B9702-4654-4771-A808-502E1292586F}"/>
                  </a:ext>
                </a:extLst>
              </p:cNvPr>
              <p:cNvSpPr>
                <a:spLocks noGrp="1" noRot="1" noChangeAspect="1" noMove="1" noResize="1" noEditPoints="1" noAdjustHandles="1" noChangeArrowheads="1" noChangeShapeType="1" noTextEdit="1"/>
              </p:cNvSpPr>
              <p:nvPr>
                <p:ph type="title"/>
              </p:nvPr>
            </p:nvSpPr>
            <p:spPr>
              <a:blipFill>
                <a:blip r:embed="rId3"/>
                <a:stretch>
                  <a:fillRect l="-1906" t="-18563" b="-191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F2844E0-8B83-44FF-8CA9-2EF36DC2614E}"/>
                  </a:ext>
                </a:extLst>
              </p:cNvPr>
              <p:cNvSpPr>
                <a:spLocks noGrp="1"/>
              </p:cNvSpPr>
              <p:nvPr>
                <p:ph idx="1"/>
              </p:nvPr>
            </p:nvSpPr>
            <p:spPr>
              <a:xfrm>
                <a:off x="575240" y="1463856"/>
                <a:ext cx="11479600" cy="5130867"/>
              </a:xfrm>
            </p:spPr>
            <p:txBody>
              <a:bodyPr>
                <a:normAutofit/>
              </a:bodyPr>
              <a:lstStyle/>
              <a:p>
                <a:r>
                  <a:rPr lang="en-US" dirty="0"/>
                  <a:t>Suppose you have </a:t>
                </a:r>
                <a14:m>
                  <m:oMath xmlns:m="http://schemas.openxmlformats.org/officeDocument/2006/math">
                    <m:r>
                      <a:rPr lang="en-US" b="0" i="1" smtClean="0">
                        <a:latin typeface="Cambria Math" panose="02040503050406030204" pitchFamily="18" charset="0"/>
                      </a:rPr>
                      <m:t>𝑛</m:t>
                    </m:r>
                  </m:oMath>
                </a14:m>
                <a:r>
                  <a:rPr lang="en-US" dirty="0"/>
                  <a:t> people, and need to choose </a:t>
                </a:r>
                <a14:m>
                  <m:oMath xmlns:m="http://schemas.openxmlformats.org/officeDocument/2006/math">
                    <m:r>
                      <a:rPr lang="en-US" b="0" i="1" smtClean="0">
                        <a:latin typeface="Cambria Math" panose="02040503050406030204" pitchFamily="18" charset="0"/>
                      </a:rPr>
                      <m:t>𝑘</m:t>
                    </m:r>
                  </m:oMath>
                </a14:m>
                <a:r>
                  <a:rPr lang="en-US" dirty="0"/>
                  <a:t> people to be on your team. We will </a:t>
                </a:r>
                <a:r>
                  <a:rPr lang="en-US" u="sng" dirty="0"/>
                  <a:t>count the number of possible teams two different ways</a:t>
                </a:r>
                <a:r>
                  <a:rPr lang="en-US" dirty="0"/>
                  <a:t>. </a:t>
                </a:r>
              </a:p>
              <a:p>
                <a:r>
                  <a:rPr lang="en-US" b="1" dirty="0"/>
                  <a:t>Way 1 (LHS)</a:t>
                </a:r>
                <a:r>
                  <a:rPr lang="en-US" dirty="0"/>
                  <a:t>: We choose the </a:t>
                </a:r>
                <a14:m>
                  <m:oMath xmlns:m="http://schemas.openxmlformats.org/officeDocument/2006/math">
                    <m:r>
                      <a:rPr lang="en-US" b="0" i="1" smtClean="0">
                        <a:latin typeface="Cambria Math" panose="02040503050406030204" pitchFamily="18" charset="0"/>
                      </a:rPr>
                      <m:t>𝑘</m:t>
                    </m:r>
                  </m:oMath>
                </a14:m>
                <a:r>
                  <a:rPr lang="en-US" dirty="0"/>
                  <a:t> people to be on the team. Since order doesn’t matter (you’re on the team or not), there are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𝑘</m:t>
                            </m:r>
                          </m:den>
                        </m:f>
                      </m:e>
                    </m:d>
                  </m:oMath>
                </a14:m>
                <a:r>
                  <a:rPr lang="en-US" dirty="0"/>
                  <a:t> possible teams.</a:t>
                </a:r>
              </a:p>
              <a:p>
                <a:endParaRPr lang="en-US" b="1" dirty="0"/>
              </a:p>
            </p:txBody>
          </p:sp>
        </mc:Choice>
        <mc:Fallback xmlns="">
          <p:sp>
            <p:nvSpPr>
              <p:cNvPr id="3" name="Content Placeholder 2">
                <a:extLst>
                  <a:ext uri="{FF2B5EF4-FFF2-40B4-BE49-F238E27FC236}">
                    <a16:creationId xmlns:a16="http://schemas.microsoft.com/office/drawing/2014/main" id="{3F2844E0-8B83-44FF-8CA9-2EF36DC2614E}"/>
                  </a:ext>
                </a:extLst>
              </p:cNvPr>
              <p:cNvSpPr>
                <a:spLocks noGrp="1" noRot="1" noChangeAspect="1" noMove="1" noResize="1" noEditPoints="1" noAdjustHandles="1" noChangeArrowheads="1" noChangeShapeType="1" noTextEdit="1"/>
              </p:cNvSpPr>
              <p:nvPr>
                <p:ph idx="1"/>
              </p:nvPr>
            </p:nvSpPr>
            <p:spPr>
              <a:xfrm>
                <a:off x="575240" y="1463856"/>
                <a:ext cx="11479600" cy="5130867"/>
              </a:xfrm>
              <a:blipFill>
                <a:blip r:embed="rId4"/>
                <a:stretch>
                  <a:fillRect l="-690" t="-2019" r="-584"/>
                </a:stretch>
              </a:blipFill>
            </p:spPr>
            <p:txBody>
              <a:bodyPr/>
              <a:lstStyle/>
              <a:p>
                <a:r>
                  <a:rPr lang="en-US">
                    <a:noFill/>
                  </a:rPr>
                  <a:t> </a:t>
                </a:r>
              </a:p>
            </p:txBody>
          </p:sp>
        </mc:Fallback>
      </mc:AlternateContent>
    </p:spTree>
    <p:extLst>
      <p:ext uri="{BB962C8B-B14F-4D97-AF65-F5344CB8AC3E}">
        <p14:creationId xmlns:p14="http://schemas.microsoft.com/office/powerpoint/2010/main" val="30596696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BA4B9702-4654-4771-A808-502E1292586F}"/>
                  </a:ext>
                </a:extLst>
              </p:cNvPr>
              <p:cNvSpPr>
                <a:spLocks noGrp="1"/>
              </p:cNvSpPr>
              <p:nvPr>
                <p:ph type="title"/>
              </p:nvPr>
            </p:nvSpPr>
            <p:spPr/>
            <p:txBody>
              <a:bodyPr>
                <a:normAutofit fontScale="90000"/>
              </a:bodyPr>
              <a:lstStyle/>
              <a:p>
                <a:r>
                  <a:rPr lang="en-US" dirty="0"/>
                  <a:t>Second Proof of Symmetry (</a:t>
                </a:r>
                <a14:m>
                  <m:oMath xmlns:m="http://schemas.openxmlformats.org/officeDocument/2006/math">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panose="02040503050406030204" pitchFamily="18" charset="0"/>
                              </a:rPr>
                              <m:t>𝑘</m:t>
                            </m:r>
                          </m:den>
                        </m:f>
                      </m:e>
                    </m:d>
                    <m:r>
                      <a:rPr lang="en-US" i="1">
                        <a:latin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𝑘</m:t>
                            </m:r>
                          </m:den>
                        </m:f>
                      </m:e>
                    </m:d>
                  </m:oMath>
                </a14:m>
                <a:r>
                  <a:rPr lang="en-US" dirty="0"/>
                  <a:t>)</a:t>
                </a:r>
                <a:br>
                  <a:rPr lang="en-US" dirty="0"/>
                </a:br>
                <a:r>
                  <a:rPr lang="en-US" sz="3300" b="1" i="1" dirty="0"/>
                  <a:t>more formal – </a:t>
                </a:r>
                <a:r>
                  <a:rPr lang="en-US" sz="3300" b="1" i="1" u="sng" dirty="0"/>
                  <a:t>combinatorial proof</a:t>
                </a:r>
                <a:endParaRPr lang="en-US" sz="3300" i="1" u="sng" dirty="0"/>
              </a:p>
            </p:txBody>
          </p:sp>
        </mc:Choice>
        <mc:Fallback xmlns="">
          <p:sp>
            <p:nvSpPr>
              <p:cNvPr id="2" name="Title 1">
                <a:extLst>
                  <a:ext uri="{FF2B5EF4-FFF2-40B4-BE49-F238E27FC236}">
                    <a16:creationId xmlns:a16="http://schemas.microsoft.com/office/drawing/2014/main" id="{BA4B9702-4654-4771-A808-502E1292586F}"/>
                  </a:ext>
                </a:extLst>
              </p:cNvPr>
              <p:cNvSpPr>
                <a:spLocks noGrp="1" noRot="1" noChangeAspect="1" noMove="1" noResize="1" noEditPoints="1" noAdjustHandles="1" noChangeArrowheads="1" noChangeShapeType="1" noTextEdit="1"/>
              </p:cNvSpPr>
              <p:nvPr>
                <p:ph type="title"/>
              </p:nvPr>
            </p:nvSpPr>
            <p:spPr>
              <a:blipFill>
                <a:blip r:embed="rId3"/>
                <a:stretch>
                  <a:fillRect l="-1906" t="-18563" b="-191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F2844E0-8B83-44FF-8CA9-2EF36DC2614E}"/>
                  </a:ext>
                </a:extLst>
              </p:cNvPr>
              <p:cNvSpPr>
                <a:spLocks noGrp="1"/>
              </p:cNvSpPr>
              <p:nvPr>
                <p:ph idx="1"/>
              </p:nvPr>
            </p:nvSpPr>
            <p:spPr>
              <a:xfrm>
                <a:off x="575240" y="1463856"/>
                <a:ext cx="11479600" cy="5130867"/>
              </a:xfrm>
            </p:spPr>
            <p:txBody>
              <a:bodyPr>
                <a:normAutofit/>
              </a:bodyPr>
              <a:lstStyle/>
              <a:p>
                <a:r>
                  <a:rPr lang="en-US" dirty="0"/>
                  <a:t>Suppose you have </a:t>
                </a:r>
                <a14:m>
                  <m:oMath xmlns:m="http://schemas.openxmlformats.org/officeDocument/2006/math">
                    <m:r>
                      <a:rPr lang="en-US" b="0" i="1" smtClean="0">
                        <a:latin typeface="Cambria Math" panose="02040503050406030204" pitchFamily="18" charset="0"/>
                      </a:rPr>
                      <m:t>𝑛</m:t>
                    </m:r>
                  </m:oMath>
                </a14:m>
                <a:r>
                  <a:rPr lang="en-US" dirty="0"/>
                  <a:t> people, and need to choose </a:t>
                </a:r>
                <a14:m>
                  <m:oMath xmlns:m="http://schemas.openxmlformats.org/officeDocument/2006/math">
                    <m:r>
                      <a:rPr lang="en-US" b="0" i="1" smtClean="0">
                        <a:latin typeface="Cambria Math" panose="02040503050406030204" pitchFamily="18" charset="0"/>
                      </a:rPr>
                      <m:t>𝑘</m:t>
                    </m:r>
                  </m:oMath>
                </a14:m>
                <a:r>
                  <a:rPr lang="en-US" dirty="0"/>
                  <a:t> people to be on your team. We will </a:t>
                </a:r>
                <a:r>
                  <a:rPr lang="en-US" u="sng" dirty="0"/>
                  <a:t>count the number of possible teams two different ways</a:t>
                </a:r>
                <a:r>
                  <a:rPr lang="en-US" dirty="0"/>
                  <a:t>. </a:t>
                </a:r>
              </a:p>
              <a:p>
                <a:r>
                  <a:rPr lang="en-US" b="1" dirty="0"/>
                  <a:t>Way 1 (LHS)</a:t>
                </a:r>
                <a:r>
                  <a:rPr lang="en-US" dirty="0"/>
                  <a:t>: We choose the </a:t>
                </a:r>
                <a14:m>
                  <m:oMath xmlns:m="http://schemas.openxmlformats.org/officeDocument/2006/math">
                    <m:r>
                      <a:rPr lang="en-US" b="0" i="1" smtClean="0">
                        <a:latin typeface="Cambria Math" panose="02040503050406030204" pitchFamily="18" charset="0"/>
                      </a:rPr>
                      <m:t>𝑘</m:t>
                    </m:r>
                  </m:oMath>
                </a14:m>
                <a:r>
                  <a:rPr lang="en-US" dirty="0"/>
                  <a:t> people to be on the team. Since order doesn’t matter (you’re on the team or not), there are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𝑘</m:t>
                            </m:r>
                          </m:den>
                        </m:f>
                      </m:e>
                    </m:d>
                  </m:oMath>
                </a14:m>
                <a:r>
                  <a:rPr lang="en-US" dirty="0"/>
                  <a:t> possible teams.</a:t>
                </a:r>
              </a:p>
              <a:p>
                <a:r>
                  <a:rPr lang="en-US" b="1" dirty="0"/>
                  <a:t>Way 2 (RHS)</a:t>
                </a:r>
                <a:r>
                  <a:rPr lang="en-US" dirty="0"/>
                  <a:t>: We choose the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oMath>
                </a14:m>
                <a:r>
                  <a:rPr lang="en-US" dirty="0"/>
                  <a:t> people to NOT be on the team. Everyone else is on it. Since order again doesn’t matter, there are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den>
                        </m:f>
                      </m:e>
                    </m:d>
                  </m:oMath>
                </a14:m>
                <a:r>
                  <a:rPr lang="en-US" dirty="0"/>
                  <a:t> possible ways to choose the team. </a:t>
                </a:r>
              </a:p>
            </p:txBody>
          </p:sp>
        </mc:Choice>
        <mc:Fallback xmlns="">
          <p:sp>
            <p:nvSpPr>
              <p:cNvPr id="3" name="Content Placeholder 2">
                <a:extLst>
                  <a:ext uri="{FF2B5EF4-FFF2-40B4-BE49-F238E27FC236}">
                    <a16:creationId xmlns:a16="http://schemas.microsoft.com/office/drawing/2014/main" id="{3F2844E0-8B83-44FF-8CA9-2EF36DC2614E}"/>
                  </a:ext>
                </a:extLst>
              </p:cNvPr>
              <p:cNvSpPr>
                <a:spLocks noGrp="1" noRot="1" noChangeAspect="1" noMove="1" noResize="1" noEditPoints="1" noAdjustHandles="1" noChangeArrowheads="1" noChangeShapeType="1" noTextEdit="1"/>
              </p:cNvSpPr>
              <p:nvPr>
                <p:ph idx="1"/>
              </p:nvPr>
            </p:nvSpPr>
            <p:spPr>
              <a:xfrm>
                <a:off x="575240" y="1463856"/>
                <a:ext cx="11479600" cy="5130867"/>
              </a:xfrm>
              <a:blipFill>
                <a:blip r:embed="rId4"/>
                <a:stretch>
                  <a:fillRect l="-1486" t="-2019" r="-690"/>
                </a:stretch>
              </a:blipFill>
            </p:spPr>
            <p:txBody>
              <a:bodyPr/>
              <a:lstStyle/>
              <a:p>
                <a:r>
                  <a:rPr lang="en-US">
                    <a:noFill/>
                  </a:rPr>
                  <a:t> </a:t>
                </a:r>
              </a:p>
            </p:txBody>
          </p:sp>
        </mc:Fallback>
      </mc:AlternateContent>
    </p:spTree>
    <p:extLst>
      <p:ext uri="{BB962C8B-B14F-4D97-AF65-F5344CB8AC3E}">
        <p14:creationId xmlns:p14="http://schemas.microsoft.com/office/powerpoint/2010/main" val="27059678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BA4B9702-4654-4771-A808-502E1292586F}"/>
                  </a:ext>
                </a:extLst>
              </p:cNvPr>
              <p:cNvSpPr>
                <a:spLocks noGrp="1"/>
              </p:cNvSpPr>
              <p:nvPr>
                <p:ph type="title"/>
              </p:nvPr>
            </p:nvSpPr>
            <p:spPr/>
            <p:txBody>
              <a:bodyPr>
                <a:normAutofit fontScale="90000"/>
              </a:bodyPr>
              <a:lstStyle/>
              <a:p>
                <a:r>
                  <a:rPr lang="en-US" dirty="0"/>
                  <a:t>Second Proof of Symmetry (</a:t>
                </a:r>
                <a14:m>
                  <m:oMath xmlns:m="http://schemas.openxmlformats.org/officeDocument/2006/math">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panose="02040503050406030204" pitchFamily="18" charset="0"/>
                              </a:rPr>
                              <m:t>𝑘</m:t>
                            </m:r>
                          </m:den>
                        </m:f>
                      </m:e>
                    </m:d>
                    <m:r>
                      <a:rPr lang="en-US" i="1">
                        <a:latin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𝑘</m:t>
                            </m:r>
                          </m:den>
                        </m:f>
                      </m:e>
                    </m:d>
                  </m:oMath>
                </a14:m>
                <a:r>
                  <a:rPr lang="en-US" dirty="0"/>
                  <a:t>)</a:t>
                </a:r>
                <a:br>
                  <a:rPr lang="en-US" dirty="0"/>
                </a:br>
                <a:r>
                  <a:rPr lang="en-US" sz="3300" b="1" i="1" dirty="0"/>
                  <a:t>more formal – </a:t>
                </a:r>
                <a:r>
                  <a:rPr lang="en-US" sz="3300" b="1" i="1" u="sng" dirty="0"/>
                  <a:t>combinatorial proof</a:t>
                </a:r>
                <a:endParaRPr lang="en-US" sz="3300" i="1" u="sng" dirty="0"/>
              </a:p>
            </p:txBody>
          </p:sp>
        </mc:Choice>
        <mc:Fallback xmlns="">
          <p:sp>
            <p:nvSpPr>
              <p:cNvPr id="2" name="Title 1">
                <a:extLst>
                  <a:ext uri="{FF2B5EF4-FFF2-40B4-BE49-F238E27FC236}">
                    <a16:creationId xmlns:a16="http://schemas.microsoft.com/office/drawing/2014/main" id="{BA4B9702-4654-4771-A808-502E1292586F}"/>
                  </a:ext>
                </a:extLst>
              </p:cNvPr>
              <p:cNvSpPr>
                <a:spLocks noGrp="1" noRot="1" noChangeAspect="1" noMove="1" noResize="1" noEditPoints="1" noAdjustHandles="1" noChangeArrowheads="1" noChangeShapeType="1" noTextEdit="1"/>
              </p:cNvSpPr>
              <p:nvPr>
                <p:ph type="title"/>
              </p:nvPr>
            </p:nvSpPr>
            <p:spPr>
              <a:blipFill>
                <a:blip r:embed="rId3"/>
                <a:stretch>
                  <a:fillRect l="-1906" t="-18563" b="-191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F2844E0-8B83-44FF-8CA9-2EF36DC2614E}"/>
                  </a:ext>
                </a:extLst>
              </p:cNvPr>
              <p:cNvSpPr>
                <a:spLocks noGrp="1"/>
              </p:cNvSpPr>
              <p:nvPr>
                <p:ph idx="1"/>
              </p:nvPr>
            </p:nvSpPr>
            <p:spPr>
              <a:xfrm>
                <a:off x="575240" y="1463856"/>
                <a:ext cx="11479600" cy="5130867"/>
              </a:xfrm>
            </p:spPr>
            <p:txBody>
              <a:bodyPr>
                <a:normAutofit/>
              </a:bodyPr>
              <a:lstStyle/>
              <a:p>
                <a:r>
                  <a:rPr lang="en-US" dirty="0"/>
                  <a:t>Suppose you have </a:t>
                </a:r>
                <a14:m>
                  <m:oMath xmlns:m="http://schemas.openxmlformats.org/officeDocument/2006/math">
                    <m:r>
                      <a:rPr lang="en-US" b="0" i="1" smtClean="0">
                        <a:latin typeface="Cambria Math" panose="02040503050406030204" pitchFamily="18" charset="0"/>
                      </a:rPr>
                      <m:t>𝑛</m:t>
                    </m:r>
                  </m:oMath>
                </a14:m>
                <a:r>
                  <a:rPr lang="en-US" dirty="0"/>
                  <a:t> people, and need to choose </a:t>
                </a:r>
                <a14:m>
                  <m:oMath xmlns:m="http://schemas.openxmlformats.org/officeDocument/2006/math">
                    <m:r>
                      <a:rPr lang="en-US" b="0" i="1" smtClean="0">
                        <a:latin typeface="Cambria Math" panose="02040503050406030204" pitchFamily="18" charset="0"/>
                      </a:rPr>
                      <m:t>𝑘</m:t>
                    </m:r>
                  </m:oMath>
                </a14:m>
                <a:r>
                  <a:rPr lang="en-US" dirty="0"/>
                  <a:t> people to be on your team. We will </a:t>
                </a:r>
                <a:r>
                  <a:rPr lang="en-US" u="sng" dirty="0"/>
                  <a:t>count the number of possible teams two different ways</a:t>
                </a:r>
                <a:r>
                  <a:rPr lang="en-US" dirty="0"/>
                  <a:t>. </a:t>
                </a:r>
              </a:p>
              <a:p>
                <a:r>
                  <a:rPr lang="en-US" b="1" dirty="0"/>
                  <a:t>Way 1 (LHS)</a:t>
                </a:r>
                <a:r>
                  <a:rPr lang="en-US" dirty="0"/>
                  <a:t>: We choose the </a:t>
                </a:r>
                <a14:m>
                  <m:oMath xmlns:m="http://schemas.openxmlformats.org/officeDocument/2006/math">
                    <m:r>
                      <a:rPr lang="en-US" b="0" i="1" smtClean="0">
                        <a:latin typeface="Cambria Math" panose="02040503050406030204" pitchFamily="18" charset="0"/>
                      </a:rPr>
                      <m:t>𝑘</m:t>
                    </m:r>
                  </m:oMath>
                </a14:m>
                <a:r>
                  <a:rPr lang="en-US" dirty="0"/>
                  <a:t> people to be on the team. Since order doesn’t matter (you’re on the team or not), there are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𝑘</m:t>
                            </m:r>
                          </m:den>
                        </m:f>
                      </m:e>
                    </m:d>
                  </m:oMath>
                </a14:m>
                <a:r>
                  <a:rPr lang="en-US" dirty="0"/>
                  <a:t> possible teams.</a:t>
                </a:r>
              </a:p>
              <a:p>
                <a:r>
                  <a:rPr lang="en-US" b="1" dirty="0"/>
                  <a:t>Way 2 (RHS)</a:t>
                </a:r>
                <a:r>
                  <a:rPr lang="en-US" dirty="0"/>
                  <a:t>: We choose the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oMath>
                </a14:m>
                <a:r>
                  <a:rPr lang="en-US" dirty="0"/>
                  <a:t> people to NOT be on the team. Everyone else is on it. Since order again doesn’t matter, there are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den>
                        </m:f>
                      </m:e>
                    </m:d>
                  </m:oMath>
                </a14:m>
                <a:r>
                  <a:rPr lang="en-US" dirty="0"/>
                  <a:t> possible ways to choose the team. </a:t>
                </a:r>
              </a:p>
              <a:p>
                <a:r>
                  <a:rPr lang="en-US" dirty="0"/>
                  <a:t>Since we’re counting the same thing, the numbers must be equal.</a:t>
                </a:r>
                <a:br>
                  <a:rPr lang="en-US" dirty="0"/>
                </a:br>
                <a:r>
                  <a:rPr lang="en-US" dirty="0"/>
                  <a:t>So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𝑘</m:t>
                            </m:r>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den>
                        </m:f>
                      </m:e>
                    </m:d>
                  </m:oMath>
                </a14:m>
                <a:r>
                  <a:rPr lang="en-US" dirty="0"/>
                  <a:t>.</a:t>
                </a:r>
              </a:p>
            </p:txBody>
          </p:sp>
        </mc:Choice>
        <mc:Fallback xmlns="">
          <p:sp>
            <p:nvSpPr>
              <p:cNvPr id="3" name="Content Placeholder 2">
                <a:extLst>
                  <a:ext uri="{FF2B5EF4-FFF2-40B4-BE49-F238E27FC236}">
                    <a16:creationId xmlns:a16="http://schemas.microsoft.com/office/drawing/2014/main" id="{3F2844E0-8B83-44FF-8CA9-2EF36DC2614E}"/>
                  </a:ext>
                </a:extLst>
              </p:cNvPr>
              <p:cNvSpPr>
                <a:spLocks noGrp="1" noRot="1" noChangeAspect="1" noMove="1" noResize="1" noEditPoints="1" noAdjustHandles="1" noChangeArrowheads="1" noChangeShapeType="1" noTextEdit="1"/>
              </p:cNvSpPr>
              <p:nvPr>
                <p:ph idx="1"/>
              </p:nvPr>
            </p:nvSpPr>
            <p:spPr>
              <a:xfrm>
                <a:off x="575240" y="1463856"/>
                <a:ext cx="11479600" cy="5130867"/>
              </a:xfrm>
              <a:blipFill>
                <a:blip r:embed="rId4"/>
                <a:stretch>
                  <a:fillRect l="-690" t="-2019" r="-584"/>
                </a:stretch>
              </a:blipFill>
            </p:spPr>
            <p:txBody>
              <a:bodyPr/>
              <a:lstStyle/>
              <a:p>
                <a:r>
                  <a:rPr lang="en-US">
                    <a:noFill/>
                  </a:rPr>
                  <a:t> </a:t>
                </a:r>
              </a:p>
            </p:txBody>
          </p:sp>
        </mc:Fallback>
      </mc:AlternateContent>
    </p:spTree>
    <p:extLst>
      <p:ext uri="{BB962C8B-B14F-4D97-AF65-F5344CB8AC3E}">
        <p14:creationId xmlns:p14="http://schemas.microsoft.com/office/powerpoint/2010/main" val="26287403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0A65A48E-40CE-4E41-BED4-710D219D5C16}"/>
                  </a:ext>
                </a:extLst>
              </p:cNvPr>
              <p:cNvSpPr>
                <a:spLocks noGrp="1"/>
              </p:cNvSpPr>
              <p:nvPr>
                <p:ph type="title"/>
              </p:nvPr>
            </p:nvSpPr>
            <p:spPr/>
            <p:txBody>
              <a:bodyPr>
                <a:normAutofit fontScale="90000"/>
              </a:bodyPr>
              <a:lstStyle/>
              <a:p>
                <a:r>
                  <a:rPr lang="en-US" dirty="0"/>
                  <a:t>Pascal’s Rule: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𝑘</m:t>
                            </m:r>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1</m:t>
                            </m:r>
                          </m:num>
                          <m:den>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1</m:t>
                            </m:r>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1</m:t>
                            </m:r>
                          </m:num>
                          <m:den>
                            <m:r>
                              <a:rPr lang="en-US" b="0" i="1" smtClean="0">
                                <a:latin typeface="Cambria Math" panose="02040503050406030204" pitchFamily="18" charset="0"/>
                              </a:rPr>
                              <m:t>𝑘</m:t>
                            </m:r>
                          </m:den>
                        </m:f>
                      </m:e>
                    </m:d>
                  </m:oMath>
                </a14:m>
                <a:br>
                  <a:rPr lang="en-US" dirty="0"/>
                </a:br>
                <a:r>
                  <a:rPr lang="en-US" sz="3300" b="1" i="1" dirty="0">
                    <a:solidFill>
                      <a:prstClr val="black">
                        <a:lumMod val="95000"/>
                        <a:lumOff val="5000"/>
                      </a:prstClr>
                    </a:solidFill>
                  </a:rPr>
                  <a:t>algebraic proof</a:t>
                </a:r>
                <a:endParaRPr lang="en-US" dirty="0"/>
              </a:p>
            </p:txBody>
          </p:sp>
        </mc:Choice>
        <mc:Fallback xmlns="">
          <p:sp>
            <p:nvSpPr>
              <p:cNvPr id="2" name="Title 1">
                <a:extLst>
                  <a:ext uri="{FF2B5EF4-FFF2-40B4-BE49-F238E27FC236}">
                    <a16:creationId xmlns:a16="http://schemas.microsoft.com/office/drawing/2014/main" id="{0A65A48E-40CE-4E41-BED4-710D219D5C16}"/>
                  </a:ext>
                </a:extLst>
              </p:cNvPr>
              <p:cNvSpPr>
                <a:spLocks noGrp="1" noRot="1" noChangeAspect="1" noMove="1" noResize="1" noEditPoints="1" noAdjustHandles="1" noChangeArrowheads="1" noChangeShapeType="1" noTextEdit="1"/>
              </p:cNvSpPr>
              <p:nvPr>
                <p:ph type="title"/>
              </p:nvPr>
            </p:nvSpPr>
            <p:spPr>
              <a:blipFill>
                <a:blip r:embed="rId3"/>
                <a:stretch>
                  <a:fillRect l="-1906" t="-17964" b="-19760"/>
                </a:stretch>
              </a:blipFill>
            </p:spPr>
            <p:txBody>
              <a:bodyPr/>
              <a:lstStyle/>
              <a:p>
                <a:r>
                  <a:rPr lang="en-US">
                    <a:noFill/>
                  </a:rPr>
                  <a:t> </a:t>
                </a:r>
              </a:p>
            </p:txBody>
          </p:sp>
        </mc:Fallback>
      </mc:AlternateContent>
      <p:pic>
        <p:nvPicPr>
          <p:cNvPr id="7" name="Content Placeholder 6">
            <a:extLst>
              <a:ext uri="{FF2B5EF4-FFF2-40B4-BE49-F238E27FC236}">
                <a16:creationId xmlns:a16="http://schemas.microsoft.com/office/drawing/2014/main" id="{CF4DF70E-219C-43B9-A977-A810C5889150}"/>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24114" y="1588347"/>
            <a:ext cx="10851605" cy="4698153"/>
          </a:xfrm>
        </p:spPr>
      </p:pic>
    </p:spTree>
    <p:extLst>
      <p:ext uri="{BB962C8B-B14F-4D97-AF65-F5344CB8AC3E}">
        <p14:creationId xmlns:p14="http://schemas.microsoft.com/office/powerpoint/2010/main" val="18144552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58EFE07-83FD-4E0C-9E96-B81CACB6D680}"/>
                  </a:ext>
                </a:extLst>
              </p:cNvPr>
              <p:cNvSpPr>
                <a:spLocks noGrp="1"/>
              </p:cNvSpPr>
              <p:nvPr>
                <p:ph type="title"/>
              </p:nvPr>
            </p:nvSpPr>
            <p:spPr/>
            <p:txBody>
              <a:bodyPr>
                <a:normAutofit fontScale="90000"/>
              </a:bodyPr>
              <a:lstStyle/>
              <a:p>
                <a:r>
                  <a:rPr lang="en-US" dirty="0"/>
                  <a:t>Pascal’s Rule: </a:t>
                </a:r>
                <a14:m>
                  <m:oMath xmlns:m="http://schemas.openxmlformats.org/officeDocument/2006/math">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panose="02040503050406030204" pitchFamily="18" charset="0"/>
                              </a:rPr>
                              <m:t>𝑘</m:t>
                            </m:r>
                          </m:den>
                        </m:f>
                      </m:e>
                    </m:d>
                    <m:r>
                      <a:rPr lang="en-US" i="1">
                        <a:latin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1</m:t>
                            </m:r>
                          </m:num>
                          <m:den>
                            <m:r>
                              <a:rPr lang="en-US" i="1">
                                <a:latin typeface="Cambria Math" panose="02040503050406030204" pitchFamily="18" charset="0"/>
                              </a:rPr>
                              <m:t>𝑘</m:t>
                            </m:r>
                            <m:r>
                              <a:rPr lang="en-US" i="1">
                                <a:latin typeface="Cambria Math" panose="02040503050406030204" pitchFamily="18" charset="0"/>
                              </a:rPr>
                              <m:t>−</m:t>
                            </m:r>
                            <m:r>
                              <a:rPr lang="en-US" i="1">
                                <a:latin typeface="Cambria Math" panose="02040503050406030204" pitchFamily="18" charset="0"/>
                              </a:rPr>
                              <m:t>1</m:t>
                            </m:r>
                          </m:den>
                        </m:f>
                      </m:e>
                    </m:d>
                    <m:r>
                      <a:rPr lang="en-US" i="1">
                        <a:latin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1</m:t>
                            </m:r>
                          </m:num>
                          <m:den>
                            <m:r>
                              <a:rPr lang="en-US" i="1">
                                <a:latin typeface="Cambria Math" panose="02040503050406030204" pitchFamily="18" charset="0"/>
                              </a:rPr>
                              <m:t>𝑘</m:t>
                            </m:r>
                          </m:den>
                        </m:f>
                      </m:e>
                    </m:d>
                  </m:oMath>
                </a14:m>
                <a:br>
                  <a:rPr lang="en-US" dirty="0"/>
                </a:br>
                <a:r>
                  <a:rPr lang="en-US" sz="3300" b="1" i="1" u="sng" dirty="0">
                    <a:solidFill>
                      <a:prstClr val="black">
                        <a:lumMod val="95000"/>
                        <a:lumOff val="5000"/>
                      </a:prstClr>
                    </a:solidFill>
                  </a:rPr>
                  <a:t>combinatorial proof</a:t>
                </a:r>
                <a:endParaRPr lang="en-US" dirty="0"/>
              </a:p>
            </p:txBody>
          </p:sp>
        </mc:Choice>
        <mc:Fallback xmlns="">
          <p:sp>
            <p:nvSpPr>
              <p:cNvPr id="2" name="Title 1">
                <a:extLst>
                  <a:ext uri="{FF2B5EF4-FFF2-40B4-BE49-F238E27FC236}">
                    <a16:creationId xmlns:a16="http://schemas.microsoft.com/office/drawing/2014/main" id="{D58EFE07-83FD-4E0C-9E96-B81CACB6D680}"/>
                  </a:ext>
                </a:extLst>
              </p:cNvPr>
              <p:cNvSpPr>
                <a:spLocks noGrp="1" noRot="1" noChangeAspect="1" noMove="1" noResize="1" noEditPoints="1" noAdjustHandles="1" noChangeArrowheads="1" noChangeShapeType="1" noTextEdit="1"/>
              </p:cNvSpPr>
              <p:nvPr>
                <p:ph type="title"/>
              </p:nvPr>
            </p:nvSpPr>
            <p:spPr>
              <a:blipFill>
                <a:blip r:embed="rId3"/>
                <a:stretch>
                  <a:fillRect l="-1906" t="-17964" b="-197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CA6D3A9-34F9-4C6F-9389-24ACF5DA0B11}"/>
                  </a:ext>
                </a:extLst>
              </p:cNvPr>
              <p:cNvSpPr>
                <a:spLocks noGrp="1"/>
              </p:cNvSpPr>
              <p:nvPr>
                <p:ph idx="1"/>
              </p:nvPr>
            </p:nvSpPr>
            <p:spPr>
              <a:xfrm>
                <a:off x="575240" y="1463856"/>
                <a:ext cx="11464360" cy="5302703"/>
              </a:xfrm>
            </p:spPr>
            <p:txBody>
              <a:bodyPr>
                <a:normAutofit/>
              </a:bodyPr>
              <a:lstStyle/>
              <a:p>
                <a:r>
                  <a:rPr lang="en-US" dirty="0"/>
                  <a:t>Suppose you have </a:t>
                </a:r>
                <a14:m>
                  <m:oMath xmlns:m="http://schemas.openxmlformats.org/officeDocument/2006/math">
                    <m:r>
                      <a:rPr lang="en-US" i="1">
                        <a:latin typeface="Cambria Math" panose="02040503050406030204" pitchFamily="18" charset="0"/>
                      </a:rPr>
                      <m:t>𝑛</m:t>
                    </m:r>
                  </m:oMath>
                </a14:m>
                <a:r>
                  <a:rPr lang="en-US" dirty="0"/>
                  <a:t> people (one of which is Michael), and need to choose </a:t>
                </a:r>
                <a14:m>
                  <m:oMath xmlns:m="http://schemas.openxmlformats.org/officeDocument/2006/math">
                    <m:r>
                      <a:rPr lang="en-US" i="1">
                        <a:latin typeface="Cambria Math" panose="02040503050406030204" pitchFamily="18" charset="0"/>
                      </a:rPr>
                      <m:t>𝑘</m:t>
                    </m:r>
                  </m:oMath>
                </a14:m>
                <a:r>
                  <a:rPr lang="en-US" dirty="0"/>
                  <a:t> people to be on your team. </a:t>
                </a:r>
              </a:p>
              <a:p>
                <a:endParaRPr lang="en-US" b="1" dirty="0"/>
              </a:p>
              <a:p>
                <a:pPr lvl="1"/>
                <a:endParaRPr lang="en-US" sz="2800" dirty="0"/>
              </a:p>
            </p:txBody>
          </p:sp>
        </mc:Choice>
        <mc:Fallback xmlns="">
          <p:sp>
            <p:nvSpPr>
              <p:cNvPr id="3" name="Content Placeholder 2">
                <a:extLst>
                  <a:ext uri="{FF2B5EF4-FFF2-40B4-BE49-F238E27FC236}">
                    <a16:creationId xmlns:a16="http://schemas.microsoft.com/office/drawing/2014/main" id="{6CA6D3A9-34F9-4C6F-9389-24ACF5DA0B11}"/>
                  </a:ext>
                </a:extLst>
              </p:cNvPr>
              <p:cNvSpPr>
                <a:spLocks noGrp="1" noRot="1" noChangeAspect="1" noMove="1" noResize="1" noEditPoints="1" noAdjustHandles="1" noChangeArrowheads="1" noChangeShapeType="1" noTextEdit="1"/>
              </p:cNvSpPr>
              <p:nvPr>
                <p:ph idx="1"/>
              </p:nvPr>
            </p:nvSpPr>
            <p:spPr>
              <a:xfrm>
                <a:off x="575240" y="1463856"/>
                <a:ext cx="11464360" cy="5302703"/>
              </a:xfrm>
              <a:blipFill>
                <a:blip r:embed="rId4"/>
                <a:stretch>
                  <a:fillRect l="-1489" t="-1954"/>
                </a:stretch>
              </a:blipFill>
            </p:spPr>
            <p:txBody>
              <a:bodyPr/>
              <a:lstStyle/>
              <a:p>
                <a:r>
                  <a:rPr lang="en-US">
                    <a:noFill/>
                  </a:rPr>
                  <a:t> </a:t>
                </a:r>
              </a:p>
            </p:txBody>
          </p:sp>
        </mc:Fallback>
      </mc:AlternateContent>
    </p:spTree>
    <p:extLst>
      <p:ext uri="{BB962C8B-B14F-4D97-AF65-F5344CB8AC3E}">
        <p14:creationId xmlns:p14="http://schemas.microsoft.com/office/powerpoint/2010/main" val="35254260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58EFE07-83FD-4E0C-9E96-B81CACB6D680}"/>
                  </a:ext>
                </a:extLst>
              </p:cNvPr>
              <p:cNvSpPr>
                <a:spLocks noGrp="1"/>
              </p:cNvSpPr>
              <p:nvPr>
                <p:ph type="title"/>
              </p:nvPr>
            </p:nvSpPr>
            <p:spPr/>
            <p:txBody>
              <a:bodyPr>
                <a:normAutofit fontScale="90000"/>
              </a:bodyPr>
              <a:lstStyle/>
              <a:p>
                <a:r>
                  <a:rPr lang="en-US" dirty="0"/>
                  <a:t>Pascal’s Rule: </a:t>
                </a:r>
                <a14:m>
                  <m:oMath xmlns:m="http://schemas.openxmlformats.org/officeDocument/2006/math">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panose="02040503050406030204" pitchFamily="18" charset="0"/>
                              </a:rPr>
                              <m:t>𝑘</m:t>
                            </m:r>
                          </m:den>
                        </m:f>
                      </m:e>
                    </m:d>
                    <m:r>
                      <a:rPr lang="en-US" i="1">
                        <a:latin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1</m:t>
                            </m:r>
                          </m:num>
                          <m:den>
                            <m:r>
                              <a:rPr lang="en-US" i="1">
                                <a:latin typeface="Cambria Math" panose="02040503050406030204" pitchFamily="18" charset="0"/>
                              </a:rPr>
                              <m:t>𝑘</m:t>
                            </m:r>
                            <m:r>
                              <a:rPr lang="en-US" i="1">
                                <a:latin typeface="Cambria Math" panose="02040503050406030204" pitchFamily="18" charset="0"/>
                              </a:rPr>
                              <m:t>−</m:t>
                            </m:r>
                            <m:r>
                              <a:rPr lang="en-US" i="1">
                                <a:latin typeface="Cambria Math" panose="02040503050406030204" pitchFamily="18" charset="0"/>
                              </a:rPr>
                              <m:t>1</m:t>
                            </m:r>
                          </m:den>
                        </m:f>
                      </m:e>
                    </m:d>
                    <m:r>
                      <a:rPr lang="en-US" i="1">
                        <a:latin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1</m:t>
                            </m:r>
                          </m:num>
                          <m:den>
                            <m:r>
                              <a:rPr lang="en-US" i="1">
                                <a:latin typeface="Cambria Math" panose="02040503050406030204" pitchFamily="18" charset="0"/>
                              </a:rPr>
                              <m:t>𝑘</m:t>
                            </m:r>
                          </m:den>
                        </m:f>
                      </m:e>
                    </m:d>
                  </m:oMath>
                </a14:m>
                <a:br>
                  <a:rPr lang="en-US" dirty="0"/>
                </a:br>
                <a:r>
                  <a:rPr lang="en-US" sz="3300" b="1" i="1" u="sng" dirty="0">
                    <a:solidFill>
                      <a:prstClr val="black">
                        <a:lumMod val="95000"/>
                        <a:lumOff val="5000"/>
                      </a:prstClr>
                    </a:solidFill>
                  </a:rPr>
                  <a:t>combinatorial proof</a:t>
                </a:r>
                <a:endParaRPr lang="en-US" dirty="0"/>
              </a:p>
            </p:txBody>
          </p:sp>
        </mc:Choice>
        <mc:Fallback xmlns="">
          <p:sp>
            <p:nvSpPr>
              <p:cNvPr id="2" name="Title 1">
                <a:extLst>
                  <a:ext uri="{FF2B5EF4-FFF2-40B4-BE49-F238E27FC236}">
                    <a16:creationId xmlns:a16="http://schemas.microsoft.com/office/drawing/2014/main" id="{D58EFE07-83FD-4E0C-9E96-B81CACB6D680}"/>
                  </a:ext>
                </a:extLst>
              </p:cNvPr>
              <p:cNvSpPr>
                <a:spLocks noGrp="1" noRot="1" noChangeAspect="1" noMove="1" noResize="1" noEditPoints="1" noAdjustHandles="1" noChangeArrowheads="1" noChangeShapeType="1" noTextEdit="1"/>
              </p:cNvSpPr>
              <p:nvPr>
                <p:ph type="title"/>
              </p:nvPr>
            </p:nvSpPr>
            <p:spPr>
              <a:blipFill>
                <a:blip r:embed="rId3"/>
                <a:stretch>
                  <a:fillRect l="-1906" t="-17964" b="-197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CA6D3A9-34F9-4C6F-9389-24ACF5DA0B11}"/>
                  </a:ext>
                </a:extLst>
              </p:cNvPr>
              <p:cNvSpPr>
                <a:spLocks noGrp="1"/>
              </p:cNvSpPr>
              <p:nvPr>
                <p:ph idx="1"/>
              </p:nvPr>
            </p:nvSpPr>
            <p:spPr>
              <a:xfrm>
                <a:off x="575240" y="1463856"/>
                <a:ext cx="11464360" cy="5302703"/>
              </a:xfrm>
            </p:spPr>
            <p:txBody>
              <a:bodyPr>
                <a:normAutofit/>
              </a:bodyPr>
              <a:lstStyle/>
              <a:p>
                <a:r>
                  <a:rPr lang="en-US" dirty="0"/>
                  <a:t>Suppose you have </a:t>
                </a:r>
                <a14:m>
                  <m:oMath xmlns:m="http://schemas.openxmlformats.org/officeDocument/2006/math">
                    <m:r>
                      <a:rPr lang="en-US" i="1">
                        <a:latin typeface="Cambria Math" panose="02040503050406030204" pitchFamily="18" charset="0"/>
                      </a:rPr>
                      <m:t>𝑛</m:t>
                    </m:r>
                  </m:oMath>
                </a14:m>
                <a:r>
                  <a:rPr lang="en-US" dirty="0"/>
                  <a:t> people (one of which is Michael), and need to choose </a:t>
                </a:r>
                <a14:m>
                  <m:oMath xmlns:m="http://schemas.openxmlformats.org/officeDocument/2006/math">
                    <m:r>
                      <a:rPr lang="en-US" i="1">
                        <a:latin typeface="Cambria Math" panose="02040503050406030204" pitchFamily="18" charset="0"/>
                      </a:rPr>
                      <m:t>𝑘</m:t>
                    </m:r>
                  </m:oMath>
                </a14:m>
                <a:r>
                  <a:rPr lang="en-US" dirty="0"/>
                  <a:t> people to be on your team. </a:t>
                </a:r>
              </a:p>
              <a:p>
                <a:r>
                  <a:rPr lang="en-US" b="1" dirty="0"/>
                  <a:t>Way 1</a:t>
                </a:r>
                <a:r>
                  <a:rPr lang="en-US" dirty="0"/>
                  <a:t>: There are </a:t>
                </a:r>
                <a14:m>
                  <m:oMath xmlns:m="http://schemas.openxmlformats.org/officeDocument/2006/math">
                    <m:r>
                      <a:rPr lang="en-US" b="0" i="1" smtClean="0">
                        <a:latin typeface="Cambria Math" panose="02040503050406030204" pitchFamily="18" charset="0"/>
                      </a:rPr>
                      <m:t>𝑛</m:t>
                    </m:r>
                  </m:oMath>
                </a14:m>
                <a:r>
                  <a:rPr lang="en-US" dirty="0"/>
                  <a:t> people total, of which we’re choosing </a:t>
                </a:r>
                <a14:m>
                  <m:oMath xmlns:m="http://schemas.openxmlformats.org/officeDocument/2006/math">
                    <m:r>
                      <a:rPr lang="en-US" b="0" i="1" smtClean="0">
                        <a:latin typeface="Cambria Math" panose="02040503050406030204" pitchFamily="18" charset="0"/>
                      </a:rPr>
                      <m:t>𝑘</m:t>
                    </m:r>
                  </m:oMath>
                </a14:m>
                <a:r>
                  <a:rPr lang="en-US" dirty="0"/>
                  <a:t> (and since it’s a team order doesn’t matter)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𝑘</m:t>
                            </m:r>
                          </m:den>
                        </m:f>
                      </m:e>
                    </m:d>
                  </m:oMath>
                </a14:m>
                <a:r>
                  <a:rPr lang="en-US" dirty="0"/>
                  <a:t>.</a:t>
                </a:r>
              </a:p>
              <a:p>
                <a:endParaRPr lang="en-US" b="1" dirty="0"/>
              </a:p>
              <a:p>
                <a:pPr lvl="1"/>
                <a:endParaRPr lang="en-US" sz="2800" dirty="0"/>
              </a:p>
            </p:txBody>
          </p:sp>
        </mc:Choice>
        <mc:Fallback xmlns="">
          <p:sp>
            <p:nvSpPr>
              <p:cNvPr id="3" name="Content Placeholder 2">
                <a:extLst>
                  <a:ext uri="{FF2B5EF4-FFF2-40B4-BE49-F238E27FC236}">
                    <a16:creationId xmlns:a16="http://schemas.microsoft.com/office/drawing/2014/main" id="{6CA6D3A9-34F9-4C6F-9389-24ACF5DA0B11}"/>
                  </a:ext>
                </a:extLst>
              </p:cNvPr>
              <p:cNvSpPr>
                <a:spLocks noGrp="1" noRot="1" noChangeAspect="1" noMove="1" noResize="1" noEditPoints="1" noAdjustHandles="1" noChangeArrowheads="1" noChangeShapeType="1" noTextEdit="1"/>
              </p:cNvSpPr>
              <p:nvPr>
                <p:ph idx="1"/>
              </p:nvPr>
            </p:nvSpPr>
            <p:spPr>
              <a:xfrm>
                <a:off x="575240" y="1463856"/>
                <a:ext cx="11464360" cy="5302703"/>
              </a:xfrm>
              <a:blipFill>
                <a:blip r:embed="rId4"/>
                <a:stretch>
                  <a:fillRect l="-1489" t="-1954" r="-532"/>
                </a:stretch>
              </a:blipFill>
            </p:spPr>
            <p:txBody>
              <a:bodyPr/>
              <a:lstStyle/>
              <a:p>
                <a:r>
                  <a:rPr lang="en-US">
                    <a:noFill/>
                  </a:rPr>
                  <a:t> </a:t>
                </a:r>
              </a:p>
            </p:txBody>
          </p:sp>
        </mc:Fallback>
      </mc:AlternateContent>
    </p:spTree>
    <p:extLst>
      <p:ext uri="{BB962C8B-B14F-4D97-AF65-F5344CB8AC3E}">
        <p14:creationId xmlns:p14="http://schemas.microsoft.com/office/powerpoint/2010/main" val="28942141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58EFE07-83FD-4E0C-9E96-B81CACB6D680}"/>
                  </a:ext>
                </a:extLst>
              </p:cNvPr>
              <p:cNvSpPr>
                <a:spLocks noGrp="1"/>
              </p:cNvSpPr>
              <p:nvPr>
                <p:ph type="title"/>
              </p:nvPr>
            </p:nvSpPr>
            <p:spPr/>
            <p:txBody>
              <a:bodyPr>
                <a:normAutofit fontScale="90000"/>
              </a:bodyPr>
              <a:lstStyle/>
              <a:p>
                <a:r>
                  <a:rPr lang="en-US" dirty="0"/>
                  <a:t>Pascal’s Rule: </a:t>
                </a:r>
                <a14:m>
                  <m:oMath xmlns:m="http://schemas.openxmlformats.org/officeDocument/2006/math">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panose="02040503050406030204" pitchFamily="18" charset="0"/>
                              </a:rPr>
                              <m:t>𝑘</m:t>
                            </m:r>
                          </m:den>
                        </m:f>
                      </m:e>
                    </m:d>
                    <m:r>
                      <a:rPr lang="en-US" i="1">
                        <a:latin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1</m:t>
                            </m:r>
                          </m:num>
                          <m:den>
                            <m:r>
                              <a:rPr lang="en-US" i="1">
                                <a:latin typeface="Cambria Math" panose="02040503050406030204" pitchFamily="18" charset="0"/>
                              </a:rPr>
                              <m:t>𝑘</m:t>
                            </m:r>
                            <m:r>
                              <a:rPr lang="en-US" i="1">
                                <a:latin typeface="Cambria Math" panose="02040503050406030204" pitchFamily="18" charset="0"/>
                              </a:rPr>
                              <m:t>−</m:t>
                            </m:r>
                            <m:r>
                              <a:rPr lang="en-US" i="1">
                                <a:latin typeface="Cambria Math" panose="02040503050406030204" pitchFamily="18" charset="0"/>
                              </a:rPr>
                              <m:t>1</m:t>
                            </m:r>
                          </m:den>
                        </m:f>
                      </m:e>
                    </m:d>
                    <m:r>
                      <a:rPr lang="en-US" i="1">
                        <a:latin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1</m:t>
                            </m:r>
                          </m:num>
                          <m:den>
                            <m:r>
                              <a:rPr lang="en-US" i="1">
                                <a:latin typeface="Cambria Math" panose="02040503050406030204" pitchFamily="18" charset="0"/>
                              </a:rPr>
                              <m:t>𝑘</m:t>
                            </m:r>
                          </m:den>
                        </m:f>
                      </m:e>
                    </m:d>
                  </m:oMath>
                </a14:m>
                <a:br>
                  <a:rPr lang="en-US" dirty="0"/>
                </a:br>
                <a:r>
                  <a:rPr lang="en-US" sz="3300" b="1" i="1" u="sng" dirty="0">
                    <a:solidFill>
                      <a:prstClr val="black">
                        <a:lumMod val="95000"/>
                        <a:lumOff val="5000"/>
                      </a:prstClr>
                    </a:solidFill>
                  </a:rPr>
                  <a:t>combinatorial proof</a:t>
                </a:r>
                <a:endParaRPr lang="en-US" dirty="0"/>
              </a:p>
            </p:txBody>
          </p:sp>
        </mc:Choice>
        <mc:Fallback xmlns="">
          <p:sp>
            <p:nvSpPr>
              <p:cNvPr id="2" name="Title 1">
                <a:extLst>
                  <a:ext uri="{FF2B5EF4-FFF2-40B4-BE49-F238E27FC236}">
                    <a16:creationId xmlns:a16="http://schemas.microsoft.com/office/drawing/2014/main" id="{D58EFE07-83FD-4E0C-9E96-B81CACB6D680}"/>
                  </a:ext>
                </a:extLst>
              </p:cNvPr>
              <p:cNvSpPr>
                <a:spLocks noGrp="1" noRot="1" noChangeAspect="1" noMove="1" noResize="1" noEditPoints="1" noAdjustHandles="1" noChangeArrowheads="1" noChangeShapeType="1" noTextEdit="1"/>
              </p:cNvSpPr>
              <p:nvPr>
                <p:ph type="title"/>
              </p:nvPr>
            </p:nvSpPr>
            <p:spPr>
              <a:blipFill>
                <a:blip r:embed="rId3"/>
                <a:stretch>
                  <a:fillRect l="-1906" t="-17964" b="-197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CA6D3A9-34F9-4C6F-9389-24ACF5DA0B11}"/>
                  </a:ext>
                </a:extLst>
              </p:cNvPr>
              <p:cNvSpPr>
                <a:spLocks noGrp="1"/>
              </p:cNvSpPr>
              <p:nvPr>
                <p:ph idx="1"/>
              </p:nvPr>
            </p:nvSpPr>
            <p:spPr>
              <a:xfrm>
                <a:off x="575240" y="1463856"/>
                <a:ext cx="11464360" cy="5302703"/>
              </a:xfrm>
            </p:spPr>
            <p:txBody>
              <a:bodyPr>
                <a:normAutofit/>
              </a:bodyPr>
              <a:lstStyle/>
              <a:p>
                <a:r>
                  <a:rPr lang="en-US" dirty="0"/>
                  <a:t>Suppose you have </a:t>
                </a:r>
                <a14:m>
                  <m:oMath xmlns:m="http://schemas.openxmlformats.org/officeDocument/2006/math">
                    <m:r>
                      <a:rPr lang="en-US" i="1">
                        <a:latin typeface="Cambria Math" panose="02040503050406030204" pitchFamily="18" charset="0"/>
                      </a:rPr>
                      <m:t>𝑛</m:t>
                    </m:r>
                  </m:oMath>
                </a14:m>
                <a:r>
                  <a:rPr lang="en-US" dirty="0"/>
                  <a:t> people (one of which is Michael), and need to choose </a:t>
                </a:r>
                <a14:m>
                  <m:oMath xmlns:m="http://schemas.openxmlformats.org/officeDocument/2006/math">
                    <m:r>
                      <a:rPr lang="en-US" i="1">
                        <a:latin typeface="Cambria Math" panose="02040503050406030204" pitchFamily="18" charset="0"/>
                      </a:rPr>
                      <m:t>𝑘</m:t>
                    </m:r>
                  </m:oMath>
                </a14:m>
                <a:r>
                  <a:rPr lang="en-US" dirty="0"/>
                  <a:t> people to be on your team. </a:t>
                </a:r>
              </a:p>
              <a:p>
                <a:r>
                  <a:rPr lang="en-US" b="1" dirty="0"/>
                  <a:t>Way 1</a:t>
                </a:r>
                <a:r>
                  <a:rPr lang="en-US" dirty="0"/>
                  <a:t>: There are </a:t>
                </a:r>
                <a14:m>
                  <m:oMath xmlns:m="http://schemas.openxmlformats.org/officeDocument/2006/math">
                    <m:r>
                      <a:rPr lang="en-US" b="0" i="1" smtClean="0">
                        <a:latin typeface="Cambria Math" panose="02040503050406030204" pitchFamily="18" charset="0"/>
                      </a:rPr>
                      <m:t>𝑛</m:t>
                    </m:r>
                  </m:oMath>
                </a14:m>
                <a:r>
                  <a:rPr lang="en-US" dirty="0"/>
                  <a:t> people total, of which we’re choosing </a:t>
                </a:r>
                <a14:m>
                  <m:oMath xmlns:m="http://schemas.openxmlformats.org/officeDocument/2006/math">
                    <m:r>
                      <a:rPr lang="en-US" b="0" i="1" smtClean="0">
                        <a:latin typeface="Cambria Math" panose="02040503050406030204" pitchFamily="18" charset="0"/>
                      </a:rPr>
                      <m:t>𝑘</m:t>
                    </m:r>
                  </m:oMath>
                </a14:m>
                <a:r>
                  <a:rPr lang="en-US" dirty="0"/>
                  <a:t> (and since it’s a team order doesn’t matter)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𝑘</m:t>
                            </m:r>
                          </m:den>
                        </m:f>
                      </m:e>
                    </m:d>
                  </m:oMath>
                </a14:m>
                <a:r>
                  <a:rPr lang="en-US" dirty="0"/>
                  <a:t>.</a:t>
                </a:r>
              </a:p>
              <a:p>
                <a:r>
                  <a:rPr lang="en-US" b="1" dirty="0"/>
                  <a:t>Way 2</a:t>
                </a:r>
                <a:r>
                  <a:rPr lang="en-US" dirty="0"/>
                  <a:t>: There are two types of teams. Those for Michael makes the team, and those for Michael does not. </a:t>
                </a:r>
              </a:p>
              <a:p>
                <a:pPr lvl="1"/>
                <a:r>
                  <a:rPr lang="en-US" dirty="0"/>
                  <a:t>If Michael does make the team, then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1</m:t>
                    </m:r>
                  </m:oMath>
                </a14:m>
                <a:r>
                  <a:rPr lang="en-US" dirty="0"/>
                  <a:t> of the other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1</m:t>
                    </m:r>
                  </m:oMath>
                </a14:m>
                <a:r>
                  <a:rPr lang="en-US" dirty="0"/>
                  <a:t> also make it. </a:t>
                </a:r>
              </a:p>
              <a:p>
                <a:pPr lvl="1"/>
                <a:r>
                  <a:rPr lang="en-US" dirty="0"/>
                  <a:t>If Michael doesn’t make the team, </a:t>
                </a:r>
                <a14:m>
                  <m:oMath xmlns:m="http://schemas.openxmlformats.org/officeDocument/2006/math">
                    <m:r>
                      <a:rPr lang="en-US" b="0" i="1" smtClean="0">
                        <a:latin typeface="Cambria Math" panose="02040503050406030204" pitchFamily="18" charset="0"/>
                      </a:rPr>
                      <m:t>𝑘</m:t>
                    </m:r>
                  </m:oMath>
                </a14:m>
                <a:r>
                  <a:rPr lang="en-US" dirty="0"/>
                  <a:t> of the other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1</m:t>
                    </m:r>
                  </m:oMath>
                </a14:m>
                <a:r>
                  <a:rPr lang="en-US" dirty="0"/>
                  <a:t> are on the team.</a:t>
                </a:r>
              </a:p>
              <a:p>
                <a:pPr lvl="1"/>
                <a:r>
                  <a:rPr lang="en-US" sz="2800" dirty="0"/>
                  <a:t>Overall, by sum rule, </a:t>
                </a:r>
                <a14:m>
                  <m:oMath xmlns:m="http://schemas.openxmlformats.org/officeDocument/2006/math">
                    <m:d>
                      <m:dPr>
                        <m:ctrlPr>
                          <a:rPr lang="en-US" sz="2800" i="1" smtClean="0">
                            <a:latin typeface="Cambria Math" panose="02040503050406030204" pitchFamily="18" charset="0"/>
                          </a:rPr>
                        </m:ctrlPr>
                      </m:dPr>
                      <m:e>
                        <m:f>
                          <m:fPr>
                            <m:type m:val="noBar"/>
                            <m:ctrlPr>
                              <a:rPr lang="en-US" sz="2800" i="1" smtClean="0">
                                <a:latin typeface="Cambria Math" panose="02040503050406030204" pitchFamily="18" charset="0"/>
                              </a:rPr>
                            </m:ctrlPr>
                          </m:fPr>
                          <m:num>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1</m:t>
                            </m:r>
                          </m:num>
                          <m:den>
                            <m:r>
                              <a:rPr lang="en-US" sz="2800" b="0" i="1" smtClean="0">
                                <a:latin typeface="Cambria Math" panose="02040503050406030204" pitchFamily="18" charset="0"/>
                              </a:rPr>
                              <m:t>𝑘</m:t>
                            </m:r>
                            <m:r>
                              <a:rPr lang="en-US" sz="2800" b="0" i="1" smtClean="0">
                                <a:latin typeface="Cambria Math" panose="02040503050406030204" pitchFamily="18" charset="0"/>
                              </a:rPr>
                              <m:t>−</m:t>
                            </m:r>
                            <m:r>
                              <a:rPr lang="en-US" sz="2800" b="0" i="1" smtClean="0">
                                <a:latin typeface="Cambria Math" panose="02040503050406030204" pitchFamily="18" charset="0"/>
                              </a:rPr>
                              <m:t>1</m:t>
                            </m:r>
                          </m:den>
                        </m:f>
                      </m:e>
                    </m:d>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f>
                          <m:fPr>
                            <m:type m:val="noBar"/>
                            <m:ctrlPr>
                              <a:rPr lang="en-US" sz="2800" b="0" i="1" smtClean="0">
                                <a:latin typeface="Cambria Math" panose="02040503050406030204" pitchFamily="18" charset="0"/>
                              </a:rPr>
                            </m:ctrlPr>
                          </m:fPr>
                          <m:num>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1</m:t>
                            </m:r>
                          </m:num>
                          <m:den>
                            <m:r>
                              <a:rPr lang="en-US" sz="2800" b="0" i="1" smtClean="0">
                                <a:latin typeface="Cambria Math" panose="02040503050406030204" pitchFamily="18" charset="0"/>
                              </a:rPr>
                              <m:t>𝑘</m:t>
                            </m:r>
                          </m:den>
                        </m:f>
                      </m:e>
                    </m:d>
                  </m:oMath>
                </a14:m>
                <a:r>
                  <a:rPr lang="en-US" sz="2800" dirty="0"/>
                  <a:t>.</a:t>
                </a:r>
              </a:p>
              <a:p>
                <a:pPr lvl="1"/>
                <a:r>
                  <a:rPr lang="en-US" sz="2800" dirty="0"/>
                  <a:t>Since we’re computing the same number two different ways, they must be equal. So: </a:t>
                </a:r>
                <a14:m>
                  <m:oMath xmlns:m="http://schemas.openxmlformats.org/officeDocument/2006/math">
                    <m:d>
                      <m:dPr>
                        <m:ctrlPr>
                          <a:rPr lang="en-US" sz="2800" i="1">
                            <a:latin typeface="Cambria Math" panose="02040503050406030204" pitchFamily="18" charset="0"/>
                          </a:rPr>
                        </m:ctrlPr>
                      </m:dPr>
                      <m:e>
                        <m:f>
                          <m:fPr>
                            <m:type m:val="noBar"/>
                            <m:ctrlPr>
                              <a:rPr lang="en-US" sz="2800" i="1">
                                <a:latin typeface="Cambria Math" panose="02040503050406030204" pitchFamily="18" charset="0"/>
                              </a:rPr>
                            </m:ctrlPr>
                          </m:fPr>
                          <m:num>
                            <m:r>
                              <a:rPr lang="en-US" sz="2800" i="1">
                                <a:latin typeface="Cambria Math" panose="02040503050406030204" pitchFamily="18" charset="0"/>
                              </a:rPr>
                              <m:t>𝑛</m:t>
                            </m:r>
                          </m:num>
                          <m:den>
                            <m:r>
                              <a:rPr lang="en-US" sz="2800" i="1">
                                <a:latin typeface="Cambria Math" panose="02040503050406030204" pitchFamily="18" charset="0"/>
                              </a:rPr>
                              <m:t>𝑘</m:t>
                            </m:r>
                          </m:den>
                        </m:f>
                      </m:e>
                    </m:d>
                    <m:r>
                      <a:rPr lang="en-US" sz="2800" i="1">
                        <a:latin typeface="Cambria Math" panose="02040503050406030204" pitchFamily="18" charset="0"/>
                      </a:rPr>
                      <m:t>=</m:t>
                    </m:r>
                    <m:d>
                      <m:dPr>
                        <m:ctrlPr>
                          <a:rPr lang="en-US" sz="2800" i="1">
                            <a:latin typeface="Cambria Math" panose="02040503050406030204" pitchFamily="18" charset="0"/>
                          </a:rPr>
                        </m:ctrlPr>
                      </m:dPr>
                      <m:e>
                        <m:f>
                          <m:fPr>
                            <m:type m:val="noBar"/>
                            <m:ctrlPr>
                              <a:rPr lang="en-US" sz="2800" i="1">
                                <a:latin typeface="Cambria Math" panose="02040503050406030204" pitchFamily="18" charset="0"/>
                              </a:rPr>
                            </m:ctrlPr>
                          </m:fPr>
                          <m:num>
                            <m:r>
                              <a:rPr lang="en-US" sz="2800" i="1">
                                <a:latin typeface="Cambria Math" panose="02040503050406030204" pitchFamily="18" charset="0"/>
                              </a:rPr>
                              <m:t>𝑛</m:t>
                            </m:r>
                            <m:r>
                              <a:rPr lang="en-US" sz="2800" i="1">
                                <a:latin typeface="Cambria Math" panose="02040503050406030204" pitchFamily="18" charset="0"/>
                              </a:rPr>
                              <m:t>−</m:t>
                            </m:r>
                            <m:r>
                              <a:rPr lang="en-US" sz="2800" i="1">
                                <a:latin typeface="Cambria Math" panose="02040503050406030204" pitchFamily="18" charset="0"/>
                              </a:rPr>
                              <m:t>1</m:t>
                            </m:r>
                          </m:num>
                          <m:den>
                            <m:r>
                              <a:rPr lang="en-US" sz="2800" i="1">
                                <a:latin typeface="Cambria Math" panose="02040503050406030204" pitchFamily="18" charset="0"/>
                              </a:rPr>
                              <m:t>𝑘</m:t>
                            </m:r>
                            <m:r>
                              <a:rPr lang="en-US" sz="2800" i="1">
                                <a:latin typeface="Cambria Math" panose="02040503050406030204" pitchFamily="18" charset="0"/>
                              </a:rPr>
                              <m:t>−</m:t>
                            </m:r>
                            <m:r>
                              <a:rPr lang="en-US" sz="2800" i="1">
                                <a:latin typeface="Cambria Math" panose="02040503050406030204" pitchFamily="18" charset="0"/>
                              </a:rPr>
                              <m:t>1</m:t>
                            </m:r>
                          </m:den>
                        </m:f>
                      </m:e>
                    </m:d>
                    <m:r>
                      <a:rPr lang="en-US" sz="2800" i="1">
                        <a:latin typeface="Cambria Math" panose="02040503050406030204" pitchFamily="18" charset="0"/>
                      </a:rPr>
                      <m:t>+</m:t>
                    </m:r>
                    <m:d>
                      <m:dPr>
                        <m:ctrlPr>
                          <a:rPr lang="en-US" sz="2800" i="1">
                            <a:latin typeface="Cambria Math" panose="02040503050406030204" pitchFamily="18" charset="0"/>
                          </a:rPr>
                        </m:ctrlPr>
                      </m:dPr>
                      <m:e>
                        <m:f>
                          <m:fPr>
                            <m:type m:val="noBar"/>
                            <m:ctrlPr>
                              <a:rPr lang="en-US" sz="2800" i="1">
                                <a:latin typeface="Cambria Math" panose="02040503050406030204" pitchFamily="18" charset="0"/>
                              </a:rPr>
                            </m:ctrlPr>
                          </m:fPr>
                          <m:num>
                            <m:r>
                              <a:rPr lang="en-US" sz="2800" i="1">
                                <a:latin typeface="Cambria Math" panose="02040503050406030204" pitchFamily="18" charset="0"/>
                              </a:rPr>
                              <m:t>𝑛</m:t>
                            </m:r>
                            <m:r>
                              <a:rPr lang="en-US" sz="2800" i="1">
                                <a:latin typeface="Cambria Math" panose="02040503050406030204" pitchFamily="18" charset="0"/>
                              </a:rPr>
                              <m:t>−</m:t>
                            </m:r>
                            <m:r>
                              <a:rPr lang="en-US" sz="2800" i="1">
                                <a:latin typeface="Cambria Math" panose="02040503050406030204" pitchFamily="18" charset="0"/>
                              </a:rPr>
                              <m:t>1</m:t>
                            </m:r>
                          </m:num>
                          <m:den>
                            <m:r>
                              <a:rPr lang="en-US" sz="2800" i="1">
                                <a:latin typeface="Cambria Math" panose="02040503050406030204" pitchFamily="18" charset="0"/>
                              </a:rPr>
                              <m:t>𝑘</m:t>
                            </m:r>
                          </m:den>
                        </m:f>
                      </m:e>
                    </m:d>
                  </m:oMath>
                </a14:m>
                <a:endParaRPr lang="en-US" sz="2800" dirty="0"/>
              </a:p>
              <a:p>
                <a:pPr lvl="1"/>
                <a:endParaRPr lang="en-US" sz="2800" dirty="0"/>
              </a:p>
            </p:txBody>
          </p:sp>
        </mc:Choice>
        <mc:Fallback xmlns="">
          <p:sp>
            <p:nvSpPr>
              <p:cNvPr id="3" name="Content Placeholder 2">
                <a:extLst>
                  <a:ext uri="{FF2B5EF4-FFF2-40B4-BE49-F238E27FC236}">
                    <a16:creationId xmlns:a16="http://schemas.microsoft.com/office/drawing/2014/main" id="{6CA6D3A9-34F9-4C6F-9389-24ACF5DA0B11}"/>
                  </a:ext>
                </a:extLst>
              </p:cNvPr>
              <p:cNvSpPr>
                <a:spLocks noGrp="1" noRot="1" noChangeAspect="1" noMove="1" noResize="1" noEditPoints="1" noAdjustHandles="1" noChangeArrowheads="1" noChangeShapeType="1" noTextEdit="1"/>
              </p:cNvSpPr>
              <p:nvPr>
                <p:ph idx="1"/>
              </p:nvPr>
            </p:nvSpPr>
            <p:spPr>
              <a:xfrm>
                <a:off x="575240" y="1463856"/>
                <a:ext cx="11464360" cy="5302703"/>
              </a:xfrm>
              <a:blipFill>
                <a:blip r:embed="rId4"/>
                <a:stretch>
                  <a:fillRect l="-691" t="-1954"/>
                </a:stretch>
              </a:blipFill>
            </p:spPr>
            <p:txBody>
              <a:bodyPr/>
              <a:lstStyle/>
              <a:p>
                <a:r>
                  <a:rPr lang="en-US">
                    <a:noFill/>
                  </a:rPr>
                  <a:t> </a:t>
                </a:r>
              </a:p>
            </p:txBody>
          </p:sp>
        </mc:Fallback>
      </mc:AlternateContent>
    </p:spTree>
    <p:extLst>
      <p:ext uri="{BB962C8B-B14F-4D97-AF65-F5344CB8AC3E}">
        <p14:creationId xmlns:p14="http://schemas.microsoft.com/office/powerpoint/2010/main" val="9964589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F18874-9234-400F-A25C-F8E414A9242E}"/>
              </a:ext>
            </a:extLst>
          </p:cNvPr>
          <p:cNvSpPr>
            <a:spLocks noGrp="1"/>
          </p:cNvSpPr>
          <p:nvPr>
            <p:ph type="title"/>
          </p:nvPr>
        </p:nvSpPr>
        <p:spPr/>
        <p:txBody>
          <a:bodyPr/>
          <a:lstStyle/>
          <a:p>
            <a:r>
              <a:rPr lang="en-US" dirty="0"/>
              <a:t>Combinatorial Proofs</a:t>
            </a:r>
          </a:p>
        </p:txBody>
      </p:sp>
      <p:sp>
        <p:nvSpPr>
          <p:cNvPr id="5" name="Content Placeholder 4">
            <a:extLst>
              <a:ext uri="{FF2B5EF4-FFF2-40B4-BE49-F238E27FC236}">
                <a16:creationId xmlns:a16="http://schemas.microsoft.com/office/drawing/2014/main" id="{4AA524A2-6125-4C27-9161-3FA2974D2B7F}"/>
              </a:ext>
            </a:extLst>
          </p:cNvPr>
          <p:cNvSpPr>
            <a:spLocks noGrp="1"/>
          </p:cNvSpPr>
          <p:nvPr>
            <p:ph idx="1"/>
          </p:nvPr>
        </p:nvSpPr>
        <p:spPr>
          <a:xfrm>
            <a:off x="630621" y="4049485"/>
            <a:ext cx="11076493" cy="2545237"/>
          </a:xfrm>
        </p:spPr>
        <p:txBody>
          <a:bodyPr>
            <a:normAutofit/>
          </a:bodyPr>
          <a:lstStyle/>
          <a:p>
            <a:pPr marL="0" indent="0">
              <a:buNone/>
            </a:pPr>
            <a:r>
              <a:rPr lang="en-US" b="1" dirty="0"/>
              <a:t>1. </a:t>
            </a:r>
            <a:r>
              <a:rPr lang="en-US" dirty="0"/>
              <a:t>Describe a scenario</a:t>
            </a:r>
          </a:p>
          <a:p>
            <a:pPr marL="0" indent="0">
              <a:buNone/>
            </a:pPr>
            <a:r>
              <a:rPr lang="en-US" b="1" dirty="0"/>
              <a:t>2. </a:t>
            </a:r>
            <a:r>
              <a:rPr lang="en-US" dirty="0"/>
              <a:t>Explain how the LHS counts the outcomes in that scenario</a:t>
            </a:r>
          </a:p>
          <a:p>
            <a:pPr marL="0" indent="0">
              <a:buNone/>
            </a:pPr>
            <a:r>
              <a:rPr lang="en-US" b="1" dirty="0"/>
              <a:t>3. </a:t>
            </a:r>
            <a:r>
              <a:rPr lang="en-US" dirty="0"/>
              <a:t>Explain how the RHS counts the outcomes in that </a:t>
            </a:r>
            <a:r>
              <a:rPr lang="en-US" u="sng" dirty="0"/>
              <a:t>same</a:t>
            </a:r>
            <a:r>
              <a:rPr lang="en-US" dirty="0"/>
              <a:t> scenario</a:t>
            </a:r>
          </a:p>
          <a:p>
            <a:pPr marL="0" indent="0">
              <a:buNone/>
            </a:pPr>
            <a:r>
              <a:rPr lang="en-US" b="1" dirty="0"/>
              <a:t>4. </a:t>
            </a:r>
            <a:r>
              <a:rPr lang="en-US" dirty="0"/>
              <a:t>State that “because the LHS and RHS both count the number of outcomes in the same scenario, they must be equal”</a:t>
            </a:r>
          </a:p>
        </p:txBody>
      </p:sp>
    </p:spTree>
    <p:extLst>
      <p:ext uri="{BB962C8B-B14F-4D97-AF65-F5344CB8AC3E}">
        <p14:creationId xmlns:p14="http://schemas.microsoft.com/office/powerpoint/2010/main" val="1574807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F18874-9234-400F-A25C-F8E414A9242E}"/>
              </a:ext>
            </a:extLst>
          </p:cNvPr>
          <p:cNvSpPr>
            <a:spLocks noGrp="1"/>
          </p:cNvSpPr>
          <p:nvPr>
            <p:ph type="title"/>
          </p:nvPr>
        </p:nvSpPr>
        <p:spPr/>
        <p:txBody>
          <a:bodyPr/>
          <a:lstStyle/>
          <a:p>
            <a:r>
              <a:rPr lang="en-US" dirty="0"/>
              <a:t>Combinatorial Proofs</a:t>
            </a:r>
          </a:p>
        </p:txBody>
      </p:sp>
      <p:sp>
        <p:nvSpPr>
          <p:cNvPr id="5" name="Content Placeholder 4">
            <a:extLst>
              <a:ext uri="{FF2B5EF4-FFF2-40B4-BE49-F238E27FC236}">
                <a16:creationId xmlns:a16="http://schemas.microsoft.com/office/drawing/2014/main" id="{4AA524A2-6125-4C27-9161-3FA2974D2B7F}"/>
              </a:ext>
            </a:extLst>
          </p:cNvPr>
          <p:cNvSpPr>
            <a:spLocks noGrp="1"/>
          </p:cNvSpPr>
          <p:nvPr>
            <p:ph idx="1"/>
          </p:nvPr>
        </p:nvSpPr>
        <p:spPr>
          <a:xfrm>
            <a:off x="630621" y="4049485"/>
            <a:ext cx="11076493" cy="2545237"/>
          </a:xfrm>
        </p:spPr>
        <p:txBody>
          <a:bodyPr>
            <a:normAutofit/>
          </a:bodyPr>
          <a:lstStyle/>
          <a:p>
            <a:pPr marL="0" indent="0">
              <a:buNone/>
            </a:pPr>
            <a:r>
              <a:rPr lang="en-US" b="1" dirty="0"/>
              <a:t>1. </a:t>
            </a:r>
            <a:r>
              <a:rPr lang="en-US" dirty="0"/>
              <a:t>Describe a scenario</a:t>
            </a:r>
          </a:p>
          <a:p>
            <a:pPr marL="0" indent="0">
              <a:buNone/>
            </a:pPr>
            <a:r>
              <a:rPr lang="en-US" b="1" dirty="0"/>
              <a:t>2. </a:t>
            </a:r>
            <a:r>
              <a:rPr lang="en-US" dirty="0"/>
              <a:t>Explain how the LHS counts the outcomes in that scenario</a:t>
            </a:r>
          </a:p>
          <a:p>
            <a:pPr marL="0" indent="0">
              <a:buNone/>
            </a:pPr>
            <a:r>
              <a:rPr lang="en-US" b="1" dirty="0"/>
              <a:t>3. </a:t>
            </a:r>
            <a:r>
              <a:rPr lang="en-US" dirty="0"/>
              <a:t>Explain how the RHS counts the outcomes in that </a:t>
            </a:r>
            <a:r>
              <a:rPr lang="en-US" u="sng" dirty="0"/>
              <a:t>same</a:t>
            </a:r>
            <a:r>
              <a:rPr lang="en-US" dirty="0"/>
              <a:t> scenario</a:t>
            </a:r>
          </a:p>
          <a:p>
            <a:pPr marL="0" indent="0">
              <a:buNone/>
            </a:pPr>
            <a:r>
              <a:rPr lang="en-US" b="1" dirty="0"/>
              <a:t>4. </a:t>
            </a:r>
            <a:r>
              <a:rPr lang="en-US" dirty="0"/>
              <a:t>State that “because the LHS and RHS both count the number of outcomes in the same scenario, they must be equal”</a:t>
            </a:r>
          </a:p>
        </p:txBody>
      </p:sp>
      <p:sp>
        <p:nvSpPr>
          <p:cNvPr id="2" name="Rectangle: Rounded Corners 1">
            <a:extLst>
              <a:ext uri="{FF2B5EF4-FFF2-40B4-BE49-F238E27FC236}">
                <a16:creationId xmlns:a16="http://schemas.microsoft.com/office/drawing/2014/main" id="{61A38459-436F-09EE-AD9F-E93A892C0275}"/>
              </a:ext>
            </a:extLst>
          </p:cNvPr>
          <p:cNvSpPr/>
          <p:nvPr/>
        </p:nvSpPr>
        <p:spPr>
          <a:xfrm>
            <a:off x="575239" y="1384821"/>
            <a:ext cx="11187259" cy="2391532"/>
          </a:xfrm>
          <a:prstGeom prst="roundRect">
            <a:avLst/>
          </a:prstGeom>
          <a:solidFill>
            <a:srgbClr val="E9F7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latin typeface="Segoe UI Semibold" panose="020B0702040204020203" pitchFamily="34" charset="0"/>
                <a:cs typeface="Segoe UI Semibold" panose="020B0702040204020203" pitchFamily="34" charset="0"/>
              </a:rPr>
              <a:t>When to use?</a:t>
            </a:r>
          </a:p>
          <a:p>
            <a:r>
              <a:rPr lang="en-US" sz="2800" dirty="0">
                <a:solidFill>
                  <a:prstClr val="black"/>
                </a:solidFill>
                <a:latin typeface="Segoe UI Semilight" panose="020B0402040204020203" pitchFamily="34" charset="0"/>
                <a:cs typeface="Segoe UI Semilight" panose="020B0402040204020203" pitchFamily="34" charset="0"/>
              </a:rPr>
              <a:t>&gt; Algebraic proofs are often difficult and don’t give us an “intuitive” reason for why the equation holds</a:t>
            </a:r>
          </a:p>
          <a:p>
            <a:r>
              <a:rPr lang="en-US" sz="2800" dirty="0">
                <a:solidFill>
                  <a:prstClr val="black"/>
                </a:solidFill>
                <a:latin typeface="Segoe UI Semilight" panose="020B0402040204020203" pitchFamily="34" charset="0"/>
                <a:cs typeface="Segoe UI Semilight" panose="020B0402040204020203" pitchFamily="34" charset="0"/>
              </a:rPr>
              <a:t>&gt; </a:t>
            </a:r>
            <a:r>
              <a:rPr lang="en-US" sz="2800" b="1" i="1" dirty="0">
                <a:solidFill>
                  <a:prstClr val="black"/>
                </a:solidFill>
                <a:latin typeface="Segoe UI Semilight" panose="020B0402040204020203" pitchFamily="34" charset="0"/>
                <a:cs typeface="Segoe UI Semilight" panose="020B0402040204020203" pitchFamily="34" charset="0"/>
              </a:rPr>
              <a:t>Combinatorial proofs </a:t>
            </a:r>
            <a:r>
              <a:rPr lang="en-US" sz="2800" dirty="0">
                <a:solidFill>
                  <a:prstClr val="black"/>
                </a:solidFill>
                <a:latin typeface="Segoe UI Semilight" panose="020B0402040204020203" pitchFamily="34" charset="0"/>
                <a:cs typeface="Segoe UI Semilight" panose="020B0402040204020203" pitchFamily="34" charset="0"/>
              </a:rPr>
              <a:t>are used for proving an equation that may involve combinations, factorials, permutations, etc.</a:t>
            </a:r>
            <a:endParaRPr lang="en-US" sz="2800" dirty="0">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354660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3B827-4D46-41B5-A033-A385AC2556E9}"/>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B9A7D915-E892-490F-A3F8-E4C509BE9726}"/>
              </a:ext>
            </a:extLst>
          </p:cNvPr>
          <p:cNvSpPr>
            <a:spLocks noGrp="1"/>
          </p:cNvSpPr>
          <p:nvPr>
            <p:ph idx="1"/>
          </p:nvPr>
        </p:nvSpPr>
        <p:spPr>
          <a:xfrm>
            <a:off x="575239" y="1403203"/>
            <a:ext cx="11187258" cy="5580057"/>
          </a:xfrm>
        </p:spPr>
        <p:txBody>
          <a:bodyPr>
            <a:normAutofit lnSpcReduction="10000"/>
          </a:bodyPr>
          <a:lstStyle/>
          <a:p>
            <a:r>
              <a:rPr lang="en-US" dirty="0"/>
              <a:t>So Far</a:t>
            </a:r>
          </a:p>
          <a:p>
            <a:pPr lvl="1"/>
            <a:r>
              <a:rPr lang="en-US" dirty="0"/>
              <a:t>Sum and Product Rules</a:t>
            </a:r>
          </a:p>
          <a:p>
            <a:pPr lvl="1"/>
            <a:r>
              <a:rPr lang="en-US" dirty="0"/>
              <a:t>Combinations and Permutations</a:t>
            </a:r>
          </a:p>
          <a:p>
            <a:pPr lvl="1"/>
            <a:r>
              <a:rPr lang="en-US" dirty="0"/>
              <a:t>Introduce ordering and remove it to make calculations easier</a:t>
            </a:r>
          </a:p>
          <a:p>
            <a:endParaRPr lang="en-US" dirty="0"/>
          </a:p>
          <a:p>
            <a:r>
              <a:rPr lang="en-US" dirty="0"/>
              <a:t>This Time</a:t>
            </a:r>
          </a:p>
          <a:p>
            <a:r>
              <a:rPr lang="en-US" sz="2400" dirty="0"/>
              <a:t>One final counting rule: </a:t>
            </a:r>
            <a:r>
              <a:rPr lang="en-US" sz="2400" b="1" dirty="0"/>
              <a:t>Stars and Bars</a:t>
            </a:r>
          </a:p>
          <a:p>
            <a:pPr lvl="1"/>
            <a:r>
              <a:rPr lang="en-US" dirty="0"/>
              <a:t>Counting proofs!</a:t>
            </a:r>
          </a:p>
          <a:p>
            <a:pPr lvl="1"/>
            <a:r>
              <a:rPr lang="en-US" dirty="0"/>
              <a:t>&gt; </a:t>
            </a:r>
            <a:r>
              <a:rPr lang="en-US" b="1" dirty="0"/>
              <a:t>Combinatorial proofs</a:t>
            </a:r>
            <a:r>
              <a:rPr lang="en-US" dirty="0"/>
              <a:t> (</a:t>
            </a:r>
            <a:r>
              <a:rPr lang="en-US" i="1" dirty="0"/>
              <a:t>counting by two ways)</a:t>
            </a:r>
            <a:endParaRPr lang="en-US" dirty="0"/>
          </a:p>
          <a:p>
            <a:pPr lvl="1"/>
            <a:r>
              <a:rPr lang="en-US" dirty="0"/>
              <a:t>&gt; </a:t>
            </a:r>
            <a:r>
              <a:rPr lang="en-US" b="1" dirty="0"/>
              <a:t>Pigeonhole Principle</a:t>
            </a:r>
          </a:p>
          <a:p>
            <a:pPr lvl="1"/>
            <a:r>
              <a:rPr lang="en-US" dirty="0"/>
              <a:t>Broader takeaways</a:t>
            </a:r>
          </a:p>
          <a:p>
            <a:pPr lvl="1"/>
            <a:r>
              <a:rPr lang="en-US" dirty="0"/>
              <a:t>&gt; How to tell what counting rule to apply</a:t>
            </a:r>
          </a:p>
          <a:p>
            <a:pPr lvl="1"/>
            <a:r>
              <a:rPr lang="en-US" dirty="0"/>
              <a:t>&gt; How do I know we’re not over/undercounting?</a:t>
            </a:r>
          </a:p>
        </p:txBody>
      </p:sp>
    </p:spTree>
    <p:extLst>
      <p:ext uri="{BB962C8B-B14F-4D97-AF65-F5344CB8AC3E}">
        <p14:creationId xmlns:p14="http://schemas.microsoft.com/office/powerpoint/2010/main" val="7990371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F18874-9234-400F-A25C-F8E414A9242E}"/>
              </a:ext>
            </a:extLst>
          </p:cNvPr>
          <p:cNvSpPr>
            <a:spLocks noGrp="1"/>
          </p:cNvSpPr>
          <p:nvPr>
            <p:ph type="title"/>
          </p:nvPr>
        </p:nvSpPr>
        <p:spPr/>
        <p:txBody>
          <a:bodyPr/>
          <a:lstStyle/>
          <a:p>
            <a:r>
              <a:rPr lang="en-US" dirty="0"/>
              <a:t>Combinatorial Proofs – tips!</a:t>
            </a:r>
          </a:p>
        </p:txBody>
      </p:sp>
      <p:sp>
        <p:nvSpPr>
          <p:cNvPr id="5" name="Content Placeholder 4">
            <a:extLst>
              <a:ext uri="{FF2B5EF4-FFF2-40B4-BE49-F238E27FC236}">
                <a16:creationId xmlns:a16="http://schemas.microsoft.com/office/drawing/2014/main" id="{4AA524A2-6125-4C27-9161-3FA2974D2B7F}"/>
              </a:ext>
            </a:extLst>
          </p:cNvPr>
          <p:cNvSpPr>
            <a:spLocks noGrp="1"/>
          </p:cNvSpPr>
          <p:nvPr>
            <p:ph idx="1"/>
          </p:nvPr>
        </p:nvSpPr>
        <p:spPr>
          <a:xfrm>
            <a:off x="575239" y="1729195"/>
            <a:ext cx="9620321" cy="3082835"/>
          </a:xfrm>
        </p:spPr>
        <p:txBody>
          <a:bodyPr>
            <a:normAutofit/>
          </a:bodyPr>
          <a:lstStyle/>
          <a:p>
            <a:pPr marL="0" indent="0">
              <a:buNone/>
            </a:pPr>
            <a:r>
              <a:rPr lang="en-US" b="1" dirty="0"/>
              <a:t>&gt;</a:t>
            </a:r>
            <a:r>
              <a:rPr lang="en-US" dirty="0"/>
              <a:t> Start with the side that “looks simpler” </a:t>
            </a:r>
          </a:p>
          <a:p>
            <a:pPr marL="0" indent="0">
              <a:buNone/>
            </a:pPr>
            <a:r>
              <a:rPr lang="en-US" b="1" dirty="0"/>
              <a:t>&gt;</a:t>
            </a:r>
            <a:r>
              <a:rPr lang="en-US" dirty="0"/>
              <a:t> Multiplying terms together indicates some sequential process (the product rule)</a:t>
            </a:r>
          </a:p>
          <a:p>
            <a:pPr marL="0" indent="0">
              <a:buNone/>
            </a:pPr>
            <a:r>
              <a:rPr lang="en-US" b="1" dirty="0"/>
              <a:t>&gt;</a:t>
            </a:r>
            <a:r>
              <a:rPr lang="en-US" dirty="0"/>
              <a:t> A summation/adding terms indicates some disjoint cases that are added together using the sum rule</a:t>
            </a:r>
          </a:p>
        </p:txBody>
      </p:sp>
    </p:spTree>
    <p:extLst>
      <p:ext uri="{BB962C8B-B14F-4D97-AF65-F5344CB8AC3E}">
        <p14:creationId xmlns:p14="http://schemas.microsoft.com/office/powerpoint/2010/main" val="41414316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33AAB5-7E0B-462A-A019-2F93C2E92B41}"/>
              </a:ext>
            </a:extLst>
          </p:cNvPr>
          <p:cNvSpPr>
            <a:spLocks noGrp="1"/>
          </p:cNvSpPr>
          <p:nvPr>
            <p:ph type="title"/>
          </p:nvPr>
        </p:nvSpPr>
        <p:spPr>
          <a:xfrm>
            <a:off x="1902775" y="3262680"/>
            <a:ext cx="6704015" cy="590415"/>
          </a:xfrm>
        </p:spPr>
        <p:txBody>
          <a:bodyPr/>
          <a:lstStyle/>
          <a:p>
            <a:r>
              <a:rPr lang="en-US" dirty="0"/>
              <a:t>Pigeonhole Principle</a:t>
            </a:r>
          </a:p>
        </p:txBody>
      </p:sp>
      <p:sp>
        <p:nvSpPr>
          <p:cNvPr id="5" name="Text Placeholder 4">
            <a:extLst>
              <a:ext uri="{FF2B5EF4-FFF2-40B4-BE49-F238E27FC236}">
                <a16:creationId xmlns:a16="http://schemas.microsoft.com/office/drawing/2014/main" id="{CD068F6C-3A31-4BBF-AD44-6D42B77BAE52}"/>
              </a:ext>
            </a:extLst>
          </p:cNvPr>
          <p:cNvSpPr>
            <a:spLocks noGrp="1"/>
          </p:cNvSpPr>
          <p:nvPr>
            <p:ph type="body" idx="1"/>
          </p:nvPr>
        </p:nvSpPr>
        <p:spPr>
          <a:xfrm>
            <a:off x="1902775" y="3760043"/>
            <a:ext cx="7161215" cy="506283"/>
          </a:xfrm>
        </p:spPr>
        <p:txBody>
          <a:bodyPr>
            <a:noAutofit/>
          </a:bodyPr>
          <a:lstStyle/>
          <a:p>
            <a:r>
              <a:rPr lang="en-US" sz="2200" b="1" dirty="0"/>
              <a:t>A counting property that will be helpful in many proofs! </a:t>
            </a:r>
          </a:p>
        </p:txBody>
      </p:sp>
    </p:spTree>
    <p:extLst>
      <p:ext uri="{BB962C8B-B14F-4D97-AF65-F5344CB8AC3E}">
        <p14:creationId xmlns:p14="http://schemas.microsoft.com/office/powerpoint/2010/main" val="31655408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E65B8-91B8-4458-A140-5D9210D1E101}"/>
              </a:ext>
            </a:extLst>
          </p:cNvPr>
          <p:cNvSpPr>
            <a:spLocks noGrp="1"/>
          </p:cNvSpPr>
          <p:nvPr>
            <p:ph type="title"/>
          </p:nvPr>
        </p:nvSpPr>
        <p:spPr/>
        <p:txBody>
          <a:bodyPr/>
          <a:lstStyle/>
          <a:p>
            <a:r>
              <a:rPr lang="en-US" dirty="0"/>
              <a:t>A Hairy Question</a:t>
            </a:r>
          </a:p>
        </p:txBody>
      </p:sp>
      <p:sp>
        <p:nvSpPr>
          <p:cNvPr id="3" name="Content Placeholder 2">
            <a:extLst>
              <a:ext uri="{FF2B5EF4-FFF2-40B4-BE49-F238E27FC236}">
                <a16:creationId xmlns:a16="http://schemas.microsoft.com/office/drawing/2014/main" id="{D159801F-E3FB-427C-A000-DEA78DEF019B}"/>
              </a:ext>
            </a:extLst>
          </p:cNvPr>
          <p:cNvSpPr>
            <a:spLocks noGrp="1"/>
          </p:cNvSpPr>
          <p:nvPr>
            <p:ph idx="1"/>
          </p:nvPr>
        </p:nvSpPr>
        <p:spPr/>
        <p:txBody>
          <a:bodyPr/>
          <a:lstStyle/>
          <a:p>
            <a:r>
              <a:rPr lang="en-US" dirty="0"/>
              <a:t>Are there at least two people in Seattle with the same number of hairs on their head?</a:t>
            </a:r>
          </a:p>
          <a:p>
            <a:endParaRPr lang="en-US" dirty="0"/>
          </a:p>
          <a:p>
            <a:r>
              <a:rPr lang="en-US" dirty="0"/>
              <a:t>A. Yes</a:t>
            </a:r>
          </a:p>
          <a:p>
            <a:r>
              <a:rPr lang="en-US" dirty="0"/>
              <a:t>B. No</a:t>
            </a:r>
          </a:p>
          <a:p>
            <a:r>
              <a:rPr lang="en-US" dirty="0"/>
              <a:t>C. How would I know?</a:t>
            </a:r>
          </a:p>
        </p:txBody>
      </p:sp>
      <p:sp>
        <p:nvSpPr>
          <p:cNvPr id="8" name="Rounded Rectangle 4">
            <a:extLst>
              <a:ext uri="{FF2B5EF4-FFF2-40B4-BE49-F238E27FC236}">
                <a16:creationId xmlns:a16="http://schemas.microsoft.com/office/drawing/2014/main" id="{A30E29E9-C726-E5CC-383D-966179FA6BDF}"/>
              </a:ext>
            </a:extLst>
          </p:cNvPr>
          <p:cNvSpPr/>
          <p:nvPr/>
        </p:nvSpPr>
        <p:spPr>
          <a:xfrm>
            <a:off x="575239" y="4937760"/>
            <a:ext cx="4481585" cy="11709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Go to </a:t>
            </a:r>
            <a:r>
              <a:rPr lang="en-US" sz="2400" b="1" dirty="0"/>
              <a:t>pollev.com/cse312 </a:t>
            </a:r>
          </a:p>
          <a:p>
            <a:pPr algn="ctr"/>
            <a:r>
              <a:rPr lang="en-US" sz="2400" dirty="0"/>
              <a:t>(login with your UW identity)</a:t>
            </a:r>
          </a:p>
        </p:txBody>
      </p:sp>
    </p:spTree>
    <p:extLst>
      <p:ext uri="{BB962C8B-B14F-4D97-AF65-F5344CB8AC3E}">
        <p14:creationId xmlns:p14="http://schemas.microsoft.com/office/powerpoint/2010/main" val="12417646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E65B8-91B8-4458-A140-5D9210D1E101}"/>
              </a:ext>
            </a:extLst>
          </p:cNvPr>
          <p:cNvSpPr>
            <a:spLocks noGrp="1"/>
          </p:cNvSpPr>
          <p:nvPr>
            <p:ph type="title"/>
          </p:nvPr>
        </p:nvSpPr>
        <p:spPr/>
        <p:txBody>
          <a:bodyPr/>
          <a:lstStyle/>
          <a:p>
            <a:r>
              <a:rPr lang="en-US" dirty="0"/>
              <a:t>Pigeonhole Principle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159801F-E3FB-427C-A000-DEA78DEF019B}"/>
                  </a:ext>
                </a:extLst>
              </p:cNvPr>
              <p:cNvSpPr>
                <a:spLocks noGrp="1"/>
              </p:cNvSpPr>
              <p:nvPr>
                <p:ph idx="1"/>
              </p:nvPr>
            </p:nvSpPr>
            <p:spPr/>
            <p:txBody>
              <a:bodyPr/>
              <a:lstStyle/>
              <a:p>
                <a:r>
                  <a:rPr lang="en-US" dirty="0"/>
                  <a:t>If you have </a:t>
                </a:r>
                <a14:m>
                  <m:oMath xmlns:m="http://schemas.openxmlformats.org/officeDocument/2006/math">
                    <m:r>
                      <a:rPr lang="en-US" b="0" i="1" smtClean="0">
                        <a:latin typeface="Cambria Math" panose="02040503050406030204" pitchFamily="18" charset="0"/>
                      </a:rPr>
                      <m:t>5</m:t>
                    </m:r>
                  </m:oMath>
                </a14:m>
                <a:r>
                  <a:rPr lang="en-US" dirty="0"/>
                  <a:t> pigeons, and place them into </a:t>
                </a:r>
                <a14:m>
                  <m:oMath xmlns:m="http://schemas.openxmlformats.org/officeDocument/2006/math">
                    <m:r>
                      <a:rPr lang="en-US" b="0" i="1" smtClean="0">
                        <a:latin typeface="Cambria Math" panose="02040503050406030204" pitchFamily="18" charset="0"/>
                      </a:rPr>
                      <m:t>4</m:t>
                    </m:r>
                  </m:oMath>
                </a14:m>
                <a:r>
                  <a:rPr lang="en-US" dirty="0"/>
                  <a:t> holes, then…</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D159801F-E3FB-427C-A000-DEA78DEF019B}"/>
                  </a:ext>
                </a:extLst>
              </p:cNvPr>
              <p:cNvSpPr>
                <a:spLocks noGrp="1" noRot="1" noChangeAspect="1" noMove="1" noResize="1" noEditPoints="1" noAdjustHandles="1" noChangeArrowheads="1" noChangeShapeType="1" noTextEdit="1"/>
              </p:cNvSpPr>
              <p:nvPr>
                <p:ph idx="1"/>
              </p:nvPr>
            </p:nvSpPr>
            <p:spPr>
              <a:blipFill>
                <a:blip r:embed="rId3"/>
                <a:stretch>
                  <a:fillRect l="-654" t="-2138"/>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EF2D9D71-1EC8-4CD6-B826-1AFFC9BD7AA3}"/>
              </a:ext>
            </a:extLst>
          </p:cNvPr>
          <p:cNvSpPr/>
          <p:nvPr/>
        </p:nvSpPr>
        <p:spPr>
          <a:xfrm>
            <a:off x="7604368" y="2844800"/>
            <a:ext cx="1938216" cy="1774092"/>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F1C0707-2E06-444B-8079-39EEBAAF06DC}"/>
              </a:ext>
            </a:extLst>
          </p:cNvPr>
          <p:cNvSpPr/>
          <p:nvPr/>
        </p:nvSpPr>
        <p:spPr>
          <a:xfrm>
            <a:off x="9616829" y="2844800"/>
            <a:ext cx="1938216" cy="1774092"/>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4B3B38F-F3BA-4FA8-B3ED-6C01A6273D47}"/>
              </a:ext>
            </a:extLst>
          </p:cNvPr>
          <p:cNvSpPr/>
          <p:nvPr/>
        </p:nvSpPr>
        <p:spPr>
          <a:xfrm>
            <a:off x="7604368" y="4677508"/>
            <a:ext cx="1938216" cy="1774092"/>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181C1FE-E514-4E49-BCEB-6B7A2B89CB9F}"/>
              </a:ext>
            </a:extLst>
          </p:cNvPr>
          <p:cNvSpPr/>
          <p:nvPr/>
        </p:nvSpPr>
        <p:spPr>
          <a:xfrm>
            <a:off x="9616829" y="4677508"/>
            <a:ext cx="1938216" cy="1774092"/>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Sparrow">
            <a:extLst>
              <a:ext uri="{FF2B5EF4-FFF2-40B4-BE49-F238E27FC236}">
                <a16:creationId xmlns:a16="http://schemas.microsoft.com/office/drawing/2014/main" id="{F6F58498-3F22-4AB8-8714-4A72ED1F8A3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31323" y="3944815"/>
            <a:ext cx="1363785" cy="1363785"/>
          </a:xfrm>
          <a:prstGeom prst="rect">
            <a:avLst/>
          </a:prstGeom>
        </p:spPr>
      </p:pic>
      <p:pic>
        <p:nvPicPr>
          <p:cNvPr id="10" name="Graphic 9" descr="Sparrow">
            <a:extLst>
              <a:ext uri="{FF2B5EF4-FFF2-40B4-BE49-F238E27FC236}">
                <a16:creationId xmlns:a16="http://schemas.microsoft.com/office/drawing/2014/main" id="{F0805C2D-8B13-4BAC-80B3-AB2705482D6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66988" y="4469933"/>
            <a:ext cx="1363785" cy="1363785"/>
          </a:xfrm>
          <a:prstGeom prst="rect">
            <a:avLst/>
          </a:prstGeom>
        </p:spPr>
      </p:pic>
      <p:pic>
        <p:nvPicPr>
          <p:cNvPr id="11" name="Graphic 10" descr="Sparrow">
            <a:extLst>
              <a:ext uri="{FF2B5EF4-FFF2-40B4-BE49-F238E27FC236}">
                <a16:creationId xmlns:a16="http://schemas.microsoft.com/office/drawing/2014/main" id="{EB20AB0F-48BD-4393-81C6-3252AAF5A28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63636" y="4211518"/>
            <a:ext cx="1363785" cy="1363785"/>
          </a:xfrm>
          <a:prstGeom prst="rect">
            <a:avLst/>
          </a:prstGeom>
        </p:spPr>
      </p:pic>
      <p:pic>
        <p:nvPicPr>
          <p:cNvPr id="12" name="Graphic 11" descr="Sparrow">
            <a:extLst>
              <a:ext uri="{FF2B5EF4-FFF2-40B4-BE49-F238E27FC236}">
                <a16:creationId xmlns:a16="http://schemas.microsoft.com/office/drawing/2014/main" id="{532CB15E-D024-4CDB-9301-ADAD8A2F2DF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99301" y="4736636"/>
            <a:ext cx="1363785" cy="1363785"/>
          </a:xfrm>
          <a:prstGeom prst="rect">
            <a:avLst/>
          </a:prstGeom>
        </p:spPr>
      </p:pic>
      <p:pic>
        <p:nvPicPr>
          <p:cNvPr id="13" name="Graphic 12" descr="Sparrow">
            <a:extLst>
              <a:ext uri="{FF2B5EF4-FFF2-40B4-BE49-F238E27FC236}">
                <a16:creationId xmlns:a16="http://schemas.microsoft.com/office/drawing/2014/main" id="{295B48B7-BFCE-4614-99B7-7393DC30631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74290" y="5138021"/>
            <a:ext cx="1363785" cy="1363785"/>
          </a:xfrm>
          <a:prstGeom prst="rect">
            <a:avLst/>
          </a:prstGeom>
        </p:spPr>
      </p:pic>
    </p:spTree>
    <p:extLst>
      <p:ext uri="{BB962C8B-B14F-4D97-AF65-F5344CB8AC3E}">
        <p14:creationId xmlns:p14="http://schemas.microsoft.com/office/powerpoint/2010/main" val="5852920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E65B8-91B8-4458-A140-5D9210D1E101}"/>
              </a:ext>
            </a:extLst>
          </p:cNvPr>
          <p:cNvSpPr>
            <a:spLocks noGrp="1"/>
          </p:cNvSpPr>
          <p:nvPr>
            <p:ph type="title"/>
          </p:nvPr>
        </p:nvSpPr>
        <p:spPr/>
        <p:txBody>
          <a:bodyPr/>
          <a:lstStyle/>
          <a:p>
            <a:r>
              <a:rPr lang="en-US" dirty="0"/>
              <a:t>Pigeonhole Principle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159801F-E3FB-427C-A000-DEA78DEF019B}"/>
                  </a:ext>
                </a:extLst>
              </p:cNvPr>
              <p:cNvSpPr>
                <a:spLocks noGrp="1"/>
              </p:cNvSpPr>
              <p:nvPr>
                <p:ph idx="1"/>
              </p:nvPr>
            </p:nvSpPr>
            <p:spPr/>
            <p:txBody>
              <a:bodyPr/>
              <a:lstStyle/>
              <a:p>
                <a:r>
                  <a:rPr lang="en-US" dirty="0"/>
                  <a:t>If you have </a:t>
                </a:r>
                <a14:m>
                  <m:oMath xmlns:m="http://schemas.openxmlformats.org/officeDocument/2006/math">
                    <m:r>
                      <a:rPr lang="en-US" b="0" i="1" smtClean="0">
                        <a:latin typeface="Cambria Math" panose="02040503050406030204" pitchFamily="18" charset="0"/>
                      </a:rPr>
                      <m:t>5</m:t>
                    </m:r>
                  </m:oMath>
                </a14:m>
                <a:r>
                  <a:rPr lang="en-US" dirty="0"/>
                  <a:t> pigeons, and place them into </a:t>
                </a:r>
                <a14:m>
                  <m:oMath xmlns:m="http://schemas.openxmlformats.org/officeDocument/2006/math">
                    <m:r>
                      <a:rPr lang="en-US" b="0" i="1" smtClean="0">
                        <a:latin typeface="Cambria Math" panose="02040503050406030204" pitchFamily="18" charset="0"/>
                      </a:rPr>
                      <m:t>4</m:t>
                    </m:r>
                  </m:oMath>
                </a14:m>
                <a:r>
                  <a:rPr lang="en-US" dirty="0"/>
                  <a:t> holes, then…</a:t>
                </a:r>
              </a:p>
              <a:p>
                <a:endParaRPr lang="en-US" dirty="0"/>
              </a:p>
              <a:p>
                <a:r>
                  <a:rPr lang="en-US" dirty="0"/>
                  <a:t>At least </a:t>
                </a:r>
                <a14:m>
                  <m:oMath xmlns:m="http://schemas.openxmlformats.org/officeDocument/2006/math">
                    <m:r>
                      <a:rPr lang="en-US" i="1" dirty="0">
                        <a:latin typeface="Cambria Math" panose="02040503050406030204" pitchFamily="18" charset="0"/>
                      </a:rPr>
                      <m:t>2</m:t>
                    </m:r>
                  </m:oMath>
                </a14:m>
                <a:r>
                  <a:rPr lang="en-US" dirty="0"/>
                  <a:t> pigeons are in the same hole. </a:t>
                </a:r>
              </a:p>
              <a:p>
                <a:endParaRPr lang="en-US" dirty="0"/>
              </a:p>
            </p:txBody>
          </p:sp>
        </mc:Choice>
        <mc:Fallback xmlns="">
          <p:sp>
            <p:nvSpPr>
              <p:cNvPr id="3" name="Content Placeholder 2">
                <a:extLst>
                  <a:ext uri="{FF2B5EF4-FFF2-40B4-BE49-F238E27FC236}">
                    <a16:creationId xmlns:a16="http://schemas.microsoft.com/office/drawing/2014/main" id="{D159801F-E3FB-427C-A000-DEA78DEF019B}"/>
                  </a:ext>
                </a:extLst>
              </p:cNvPr>
              <p:cNvSpPr>
                <a:spLocks noGrp="1" noRot="1" noChangeAspect="1" noMove="1" noResize="1" noEditPoints="1" noAdjustHandles="1" noChangeArrowheads="1" noChangeShapeType="1" noTextEdit="1"/>
              </p:cNvSpPr>
              <p:nvPr>
                <p:ph idx="1"/>
              </p:nvPr>
            </p:nvSpPr>
            <p:spPr>
              <a:blipFill>
                <a:blip r:embed="rId3"/>
                <a:stretch>
                  <a:fillRect l="-654" t="-2138"/>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EF2D9D71-1EC8-4CD6-B826-1AFFC9BD7AA3}"/>
              </a:ext>
            </a:extLst>
          </p:cNvPr>
          <p:cNvSpPr/>
          <p:nvPr/>
        </p:nvSpPr>
        <p:spPr>
          <a:xfrm>
            <a:off x="7604368" y="2844800"/>
            <a:ext cx="1938216" cy="1774092"/>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F1C0707-2E06-444B-8079-39EEBAAF06DC}"/>
              </a:ext>
            </a:extLst>
          </p:cNvPr>
          <p:cNvSpPr/>
          <p:nvPr/>
        </p:nvSpPr>
        <p:spPr>
          <a:xfrm>
            <a:off x="9616829" y="2844800"/>
            <a:ext cx="1938216" cy="1774092"/>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4B3B38F-F3BA-4FA8-B3ED-6C01A6273D47}"/>
              </a:ext>
            </a:extLst>
          </p:cNvPr>
          <p:cNvSpPr/>
          <p:nvPr/>
        </p:nvSpPr>
        <p:spPr>
          <a:xfrm>
            <a:off x="7604368" y="4677508"/>
            <a:ext cx="1938216" cy="1774092"/>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181C1FE-E514-4E49-BCEB-6B7A2B89CB9F}"/>
              </a:ext>
            </a:extLst>
          </p:cNvPr>
          <p:cNvSpPr/>
          <p:nvPr/>
        </p:nvSpPr>
        <p:spPr>
          <a:xfrm>
            <a:off x="9616829" y="4677508"/>
            <a:ext cx="1938216" cy="1774092"/>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Sparrow">
            <a:extLst>
              <a:ext uri="{FF2B5EF4-FFF2-40B4-BE49-F238E27FC236}">
                <a16:creationId xmlns:a16="http://schemas.microsoft.com/office/drawing/2014/main" id="{F6F58498-3F22-4AB8-8714-4A72ED1F8A3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64579" y="3106148"/>
            <a:ext cx="1363785" cy="1363785"/>
          </a:xfrm>
          <a:prstGeom prst="rect">
            <a:avLst/>
          </a:prstGeom>
        </p:spPr>
      </p:pic>
      <p:pic>
        <p:nvPicPr>
          <p:cNvPr id="10" name="Graphic 9" descr="Sparrow">
            <a:extLst>
              <a:ext uri="{FF2B5EF4-FFF2-40B4-BE49-F238E27FC236}">
                <a16:creationId xmlns:a16="http://schemas.microsoft.com/office/drawing/2014/main" id="{F0805C2D-8B13-4BAC-80B3-AB2705482D6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73931" y="3049953"/>
            <a:ext cx="1363785" cy="1363785"/>
          </a:xfrm>
          <a:prstGeom prst="rect">
            <a:avLst/>
          </a:prstGeom>
        </p:spPr>
      </p:pic>
      <p:pic>
        <p:nvPicPr>
          <p:cNvPr id="11" name="Graphic 10" descr="Sparrow">
            <a:extLst>
              <a:ext uri="{FF2B5EF4-FFF2-40B4-BE49-F238E27FC236}">
                <a16:creationId xmlns:a16="http://schemas.microsoft.com/office/drawing/2014/main" id="{EB20AB0F-48BD-4393-81C6-3252AAF5A28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42583" y="4618891"/>
            <a:ext cx="1363785" cy="1363785"/>
          </a:xfrm>
          <a:prstGeom prst="rect">
            <a:avLst/>
          </a:prstGeom>
        </p:spPr>
      </p:pic>
      <p:pic>
        <p:nvPicPr>
          <p:cNvPr id="12" name="Graphic 11" descr="Sparrow">
            <a:extLst>
              <a:ext uri="{FF2B5EF4-FFF2-40B4-BE49-F238E27FC236}">
                <a16:creationId xmlns:a16="http://schemas.microsoft.com/office/drawing/2014/main" id="{532CB15E-D024-4CDB-9301-ADAD8A2F2DF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91583" y="4893410"/>
            <a:ext cx="1363785" cy="1363785"/>
          </a:xfrm>
          <a:prstGeom prst="rect">
            <a:avLst/>
          </a:prstGeom>
        </p:spPr>
      </p:pic>
      <p:pic>
        <p:nvPicPr>
          <p:cNvPr id="13" name="Graphic 12" descr="Sparrow">
            <a:extLst>
              <a:ext uri="{FF2B5EF4-FFF2-40B4-BE49-F238E27FC236}">
                <a16:creationId xmlns:a16="http://schemas.microsoft.com/office/drawing/2014/main" id="{295B48B7-BFCE-4614-99B7-7393DC30631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41159" y="5183877"/>
            <a:ext cx="1363785" cy="1363785"/>
          </a:xfrm>
          <a:prstGeom prst="rect">
            <a:avLst/>
          </a:prstGeom>
        </p:spPr>
      </p:pic>
    </p:spTree>
    <p:extLst>
      <p:ext uri="{BB962C8B-B14F-4D97-AF65-F5344CB8AC3E}">
        <p14:creationId xmlns:p14="http://schemas.microsoft.com/office/powerpoint/2010/main" val="3380885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E65B8-91B8-4458-A140-5D9210D1E101}"/>
              </a:ext>
            </a:extLst>
          </p:cNvPr>
          <p:cNvSpPr>
            <a:spLocks noGrp="1"/>
          </p:cNvSpPr>
          <p:nvPr>
            <p:ph type="title"/>
          </p:nvPr>
        </p:nvSpPr>
        <p:spPr/>
        <p:txBody>
          <a:bodyPr/>
          <a:lstStyle/>
          <a:p>
            <a:r>
              <a:rPr lang="en-US" dirty="0"/>
              <a:t>Pigeonhole Principle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159801F-E3FB-427C-A000-DEA78DEF019B}"/>
                  </a:ext>
                </a:extLst>
              </p:cNvPr>
              <p:cNvSpPr>
                <a:spLocks noGrp="1"/>
              </p:cNvSpPr>
              <p:nvPr>
                <p:ph idx="1"/>
              </p:nvPr>
            </p:nvSpPr>
            <p:spPr/>
            <p:txBody>
              <a:bodyPr/>
              <a:lstStyle/>
              <a:p>
                <a:r>
                  <a:rPr lang="en-US" dirty="0"/>
                  <a:t>If you have </a:t>
                </a:r>
                <a14:m>
                  <m:oMath xmlns:m="http://schemas.openxmlformats.org/officeDocument/2006/math">
                    <m:r>
                      <a:rPr lang="en-US" b="0" i="1" smtClean="0">
                        <a:latin typeface="Cambria Math" panose="02040503050406030204" pitchFamily="18" charset="0"/>
                      </a:rPr>
                      <m:t>5</m:t>
                    </m:r>
                  </m:oMath>
                </a14:m>
                <a:r>
                  <a:rPr lang="en-US" dirty="0"/>
                  <a:t> pigeons, and place them into </a:t>
                </a:r>
                <a14:m>
                  <m:oMath xmlns:m="http://schemas.openxmlformats.org/officeDocument/2006/math">
                    <m:r>
                      <a:rPr lang="en-US" b="0" i="1" smtClean="0">
                        <a:latin typeface="Cambria Math" panose="02040503050406030204" pitchFamily="18" charset="0"/>
                      </a:rPr>
                      <m:t>4</m:t>
                    </m:r>
                  </m:oMath>
                </a14:m>
                <a:r>
                  <a:rPr lang="en-US" dirty="0"/>
                  <a:t> holes, then…</a:t>
                </a:r>
              </a:p>
              <a:p>
                <a:endParaRPr lang="en-US" dirty="0"/>
              </a:p>
              <a:p>
                <a:r>
                  <a:rPr lang="en-US" dirty="0"/>
                  <a:t>At least </a:t>
                </a:r>
                <a14:m>
                  <m:oMath xmlns:m="http://schemas.openxmlformats.org/officeDocument/2006/math">
                    <m:r>
                      <a:rPr lang="en-US" i="1" dirty="0">
                        <a:latin typeface="Cambria Math" panose="02040503050406030204" pitchFamily="18" charset="0"/>
                      </a:rPr>
                      <m:t>2</m:t>
                    </m:r>
                  </m:oMath>
                </a14:m>
                <a:r>
                  <a:rPr lang="en-US" dirty="0"/>
                  <a:t> pigeons are in the same hole. </a:t>
                </a:r>
              </a:p>
              <a:p>
                <a:endParaRPr lang="en-US" dirty="0"/>
              </a:p>
            </p:txBody>
          </p:sp>
        </mc:Choice>
        <mc:Fallback xmlns="">
          <p:sp>
            <p:nvSpPr>
              <p:cNvPr id="3" name="Content Placeholder 2">
                <a:extLst>
                  <a:ext uri="{FF2B5EF4-FFF2-40B4-BE49-F238E27FC236}">
                    <a16:creationId xmlns:a16="http://schemas.microsoft.com/office/drawing/2014/main" id="{D159801F-E3FB-427C-A000-DEA78DEF019B}"/>
                  </a:ext>
                </a:extLst>
              </p:cNvPr>
              <p:cNvSpPr>
                <a:spLocks noGrp="1" noRot="1" noChangeAspect="1" noMove="1" noResize="1" noEditPoints="1" noAdjustHandles="1" noChangeArrowheads="1" noChangeShapeType="1" noTextEdit="1"/>
              </p:cNvSpPr>
              <p:nvPr>
                <p:ph idx="1"/>
              </p:nvPr>
            </p:nvSpPr>
            <p:spPr>
              <a:blipFill>
                <a:blip r:embed="rId3"/>
                <a:stretch>
                  <a:fillRect l="-1525" t="-2138"/>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EF2D9D71-1EC8-4CD6-B826-1AFFC9BD7AA3}"/>
              </a:ext>
            </a:extLst>
          </p:cNvPr>
          <p:cNvSpPr/>
          <p:nvPr/>
        </p:nvSpPr>
        <p:spPr>
          <a:xfrm>
            <a:off x="7604368" y="2844800"/>
            <a:ext cx="1938216" cy="1774092"/>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F1C0707-2E06-444B-8079-39EEBAAF06DC}"/>
              </a:ext>
            </a:extLst>
          </p:cNvPr>
          <p:cNvSpPr/>
          <p:nvPr/>
        </p:nvSpPr>
        <p:spPr>
          <a:xfrm>
            <a:off x="9616829" y="2844800"/>
            <a:ext cx="1938216" cy="1774092"/>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4B3B38F-F3BA-4FA8-B3ED-6C01A6273D47}"/>
              </a:ext>
            </a:extLst>
          </p:cNvPr>
          <p:cNvSpPr/>
          <p:nvPr/>
        </p:nvSpPr>
        <p:spPr>
          <a:xfrm>
            <a:off x="7604368" y="4677508"/>
            <a:ext cx="1938216" cy="1774092"/>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181C1FE-E514-4E49-BCEB-6B7A2B89CB9F}"/>
              </a:ext>
            </a:extLst>
          </p:cNvPr>
          <p:cNvSpPr/>
          <p:nvPr/>
        </p:nvSpPr>
        <p:spPr>
          <a:xfrm>
            <a:off x="9616829" y="4677508"/>
            <a:ext cx="1938216" cy="1774092"/>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Sparrow">
            <a:extLst>
              <a:ext uri="{FF2B5EF4-FFF2-40B4-BE49-F238E27FC236}">
                <a16:creationId xmlns:a16="http://schemas.microsoft.com/office/drawing/2014/main" id="{F6F58498-3F22-4AB8-8714-4A72ED1F8A3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30121" y="4456721"/>
            <a:ext cx="1363785" cy="1363785"/>
          </a:xfrm>
          <a:prstGeom prst="rect">
            <a:avLst/>
          </a:prstGeom>
        </p:spPr>
      </p:pic>
      <p:pic>
        <p:nvPicPr>
          <p:cNvPr id="10" name="Graphic 9" descr="Sparrow">
            <a:extLst>
              <a:ext uri="{FF2B5EF4-FFF2-40B4-BE49-F238E27FC236}">
                <a16:creationId xmlns:a16="http://schemas.microsoft.com/office/drawing/2014/main" id="{F0805C2D-8B13-4BAC-80B3-AB2705482D6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73931" y="3049953"/>
            <a:ext cx="1363785" cy="1363785"/>
          </a:xfrm>
          <a:prstGeom prst="rect">
            <a:avLst/>
          </a:prstGeom>
        </p:spPr>
      </p:pic>
      <p:pic>
        <p:nvPicPr>
          <p:cNvPr id="11" name="Graphic 10" descr="Sparrow">
            <a:extLst>
              <a:ext uri="{FF2B5EF4-FFF2-40B4-BE49-F238E27FC236}">
                <a16:creationId xmlns:a16="http://schemas.microsoft.com/office/drawing/2014/main" id="{EB20AB0F-48BD-4393-81C6-3252AAF5A28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23583" y="2538874"/>
            <a:ext cx="1363785" cy="1363785"/>
          </a:xfrm>
          <a:prstGeom prst="rect">
            <a:avLst/>
          </a:prstGeom>
        </p:spPr>
      </p:pic>
      <p:pic>
        <p:nvPicPr>
          <p:cNvPr id="12" name="Graphic 11" descr="Sparrow">
            <a:extLst>
              <a:ext uri="{FF2B5EF4-FFF2-40B4-BE49-F238E27FC236}">
                <a16:creationId xmlns:a16="http://schemas.microsoft.com/office/drawing/2014/main" id="{532CB15E-D024-4CDB-9301-ADAD8A2F2DF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91583" y="4893410"/>
            <a:ext cx="1363785" cy="1363785"/>
          </a:xfrm>
          <a:prstGeom prst="rect">
            <a:avLst/>
          </a:prstGeom>
        </p:spPr>
      </p:pic>
      <p:pic>
        <p:nvPicPr>
          <p:cNvPr id="13" name="Graphic 12" descr="Sparrow">
            <a:extLst>
              <a:ext uri="{FF2B5EF4-FFF2-40B4-BE49-F238E27FC236}">
                <a16:creationId xmlns:a16="http://schemas.microsoft.com/office/drawing/2014/main" id="{295B48B7-BFCE-4614-99B7-7393DC30631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49136" y="5190003"/>
            <a:ext cx="1363785" cy="1363785"/>
          </a:xfrm>
          <a:prstGeom prst="rect">
            <a:avLst/>
          </a:prstGeom>
        </p:spPr>
      </p:pic>
    </p:spTree>
    <p:extLst>
      <p:ext uri="{BB962C8B-B14F-4D97-AF65-F5344CB8AC3E}">
        <p14:creationId xmlns:p14="http://schemas.microsoft.com/office/powerpoint/2010/main" val="22100982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E65B8-91B8-4458-A140-5D9210D1E101}"/>
              </a:ext>
            </a:extLst>
          </p:cNvPr>
          <p:cNvSpPr>
            <a:spLocks noGrp="1"/>
          </p:cNvSpPr>
          <p:nvPr>
            <p:ph type="title"/>
          </p:nvPr>
        </p:nvSpPr>
        <p:spPr/>
        <p:txBody>
          <a:bodyPr/>
          <a:lstStyle/>
          <a:p>
            <a:r>
              <a:rPr lang="en-US" dirty="0"/>
              <a:t>Pigeonhole Principle</a:t>
            </a:r>
          </a:p>
        </p:txBody>
      </p:sp>
      <p:grpSp>
        <p:nvGrpSpPr>
          <p:cNvPr id="8" name="Group 7">
            <a:extLst>
              <a:ext uri="{FF2B5EF4-FFF2-40B4-BE49-F238E27FC236}">
                <a16:creationId xmlns:a16="http://schemas.microsoft.com/office/drawing/2014/main" id="{12CC588B-6D83-8CD1-29BB-D35BCE6F6FD8}"/>
              </a:ext>
            </a:extLst>
          </p:cNvPr>
          <p:cNvGrpSpPr/>
          <p:nvPr/>
        </p:nvGrpSpPr>
        <p:grpSpPr>
          <a:xfrm>
            <a:off x="575238" y="1400537"/>
            <a:ext cx="10594332" cy="4503874"/>
            <a:chOff x="1185841" y="3429000"/>
            <a:chExt cx="6111312" cy="1841645"/>
          </a:xfrm>
        </p:grpSpPr>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DB54C9BB-B718-E7A1-F9F8-2439CFAA54D6}"/>
                    </a:ext>
                  </a:extLst>
                </p:cNvPr>
                <p:cNvSpPr/>
                <p:nvPr/>
              </p:nvSpPr>
              <p:spPr>
                <a:xfrm>
                  <a:off x="1185842" y="3429000"/>
                  <a:ext cx="6111311" cy="1841645"/>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endParaRPr lang="en-US" sz="2800" b="1" i="1" dirty="0">
                    <a:solidFill>
                      <a:schemeClr val="bg1"/>
                    </a:solidFill>
                    <a:latin typeface="Segoe UI Semilight" panose="020B0402040204020203" pitchFamily="34" charset="0"/>
                    <a:cs typeface="Segoe UI Semilight" panose="020B0402040204020203" pitchFamily="34" charset="0"/>
                  </a:endParaRP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endParaRPr lang="en-US" sz="1000" b="1" i="1" dirty="0">
                    <a:solidFill>
                      <a:schemeClr val="bg1"/>
                    </a:solidFill>
                    <a:latin typeface="Segoe UI Semilight" panose="020B0402040204020203" pitchFamily="34" charset="0"/>
                    <a:cs typeface="Segoe UI Semilight" panose="020B0402040204020203" pitchFamily="34" charset="0"/>
                  </a:endParaRPr>
                </a:p>
                <a:p>
                  <a:r>
                    <a:rPr lang="en-US" sz="2800" b="1" i="1" dirty="0">
                      <a:solidFill>
                        <a:schemeClr val="bg1"/>
                      </a:solidFill>
                      <a:latin typeface="Segoe UI Semilight" panose="020B0402040204020203" pitchFamily="34" charset="0"/>
                      <a:cs typeface="Segoe UI Semilight" panose="020B0402040204020203" pitchFamily="34" charset="0"/>
                    </a:rPr>
                    <a:t>Version 1</a:t>
                  </a:r>
                </a:p>
                <a:p>
                  <a:r>
                    <a:rPr kumimoji="0" lang="en-US" sz="2800" b="0" i="0" u="none" strike="noStrike" kern="1200" cap="none" spc="0" normalizeH="0" baseline="0" noProof="0" dirty="0">
                      <a:ln>
                        <a:noFill/>
                      </a:ln>
                      <a:solidFill>
                        <a:schemeClr val="bg1"/>
                      </a:solidFill>
                      <a:effectLst/>
                      <a:uLnTx/>
                      <a:uFillTx/>
                      <a:latin typeface="Segoe UI Semilight" panose="020B0402040204020203" pitchFamily="34" charset="0"/>
                      <a:ea typeface="+mn-ea"/>
                      <a:cs typeface="Segoe UI Semilight" panose="020B0402040204020203" pitchFamily="34" charset="0"/>
                    </a:rPr>
                    <a:t>If you have </a:t>
                  </a:r>
                  <a14:m>
                    <m:oMath xmlns:m="http://schemas.openxmlformats.org/officeDocument/2006/math">
                      <m:r>
                        <a:rPr kumimoji="0" lang="en-US" sz="2800" b="1" i="1" u="none" strike="noStrike" kern="1200" cap="none" spc="0" normalizeH="0" baseline="0" noProof="0" smtClean="0">
                          <a:ln>
                            <a:noFill/>
                          </a:ln>
                          <a:solidFill>
                            <a:schemeClr val="bg1"/>
                          </a:solidFill>
                          <a:effectLst/>
                          <a:uLnTx/>
                          <a:uFillTx/>
                          <a:latin typeface="Cambria Math" panose="02040503050406030204" pitchFamily="18" charset="0"/>
                          <a:ea typeface="+mn-ea"/>
                        </a:rPr>
                        <m:t>𝒏</m:t>
                      </m:r>
                    </m:oMath>
                  </a14:m>
                  <a:r>
                    <a:rPr kumimoji="0" lang="en-US" sz="2800" b="1" i="0" u="none" strike="noStrike" kern="1200" cap="none" spc="0" normalizeH="0" baseline="0" noProof="0" dirty="0">
                      <a:ln>
                        <a:noFill/>
                      </a:ln>
                      <a:solidFill>
                        <a:schemeClr val="bg1"/>
                      </a:solidFill>
                      <a:effectLst/>
                      <a:uLnTx/>
                      <a:uFillTx/>
                      <a:latin typeface="Segoe UI Semilight" panose="020B0402040204020203" pitchFamily="34" charset="0"/>
                      <a:ea typeface="+mn-ea"/>
                      <a:cs typeface="Segoe UI Semilight" panose="020B0402040204020203" pitchFamily="34" charset="0"/>
                    </a:rPr>
                    <a:t> pigeons</a:t>
                  </a:r>
                  <a:r>
                    <a:rPr kumimoji="0" lang="en-US" sz="2800" b="0" i="0" u="none" strike="noStrike" kern="1200" cap="none" spc="0" normalizeH="0" baseline="0" noProof="0" dirty="0">
                      <a:ln>
                        <a:noFill/>
                      </a:ln>
                      <a:solidFill>
                        <a:schemeClr val="bg1"/>
                      </a:solidFill>
                      <a:effectLst/>
                      <a:uLnTx/>
                      <a:uFillTx/>
                      <a:latin typeface="Segoe UI Semilight" panose="020B0402040204020203" pitchFamily="34" charset="0"/>
                      <a:ea typeface="+mn-ea"/>
                      <a:cs typeface="Segoe UI Semilight" panose="020B0402040204020203" pitchFamily="34" charset="0"/>
                    </a:rPr>
                    <a:t>, and place them into </a:t>
                  </a:r>
                  <a14:m>
                    <m:oMath xmlns:m="http://schemas.openxmlformats.org/officeDocument/2006/math">
                      <m:r>
                        <a:rPr kumimoji="0" lang="en-US" sz="2800" b="1" i="1" u="none" strike="noStrike" kern="1200" cap="none" spc="0" normalizeH="0" baseline="0" noProof="0" smtClean="0">
                          <a:ln>
                            <a:noFill/>
                          </a:ln>
                          <a:solidFill>
                            <a:schemeClr val="bg1"/>
                          </a:solidFill>
                          <a:effectLst/>
                          <a:uLnTx/>
                          <a:uFillTx/>
                          <a:latin typeface="Cambria Math" panose="02040503050406030204" pitchFamily="18" charset="0"/>
                          <a:ea typeface="+mn-ea"/>
                        </a:rPr>
                        <m:t>𝒌</m:t>
                      </m:r>
                    </m:oMath>
                  </a14:m>
                  <a:r>
                    <a:rPr kumimoji="0" lang="en-US" sz="2800" b="1" i="0" u="none" strike="noStrike" kern="1200" cap="none" spc="0" normalizeH="0" baseline="0" noProof="0" dirty="0">
                      <a:ln>
                        <a:noFill/>
                      </a:ln>
                      <a:solidFill>
                        <a:schemeClr val="bg1"/>
                      </a:solidFill>
                      <a:effectLst/>
                      <a:uLnTx/>
                      <a:uFillTx/>
                      <a:latin typeface="Segoe UI Semilight" panose="020B0402040204020203" pitchFamily="34" charset="0"/>
                      <a:ea typeface="+mn-ea"/>
                      <a:cs typeface="Segoe UI Semilight" panose="020B0402040204020203" pitchFamily="34" charset="0"/>
                    </a:rPr>
                    <a:t> holes</a:t>
                  </a:r>
                  <a:r>
                    <a:rPr kumimoji="0" lang="en-US" sz="2800" b="0" i="0" u="none" strike="noStrike" kern="1200" cap="none" spc="0" normalizeH="0" baseline="0" noProof="0" dirty="0">
                      <a:ln>
                        <a:noFill/>
                      </a:ln>
                      <a:solidFill>
                        <a:schemeClr val="bg1"/>
                      </a:solidFill>
                      <a:effectLst/>
                      <a:uLnTx/>
                      <a:uFillTx/>
                      <a:latin typeface="Segoe UI Semilight" panose="020B0402040204020203" pitchFamily="34" charset="0"/>
                      <a:ea typeface="+mn-ea"/>
                      <a:cs typeface="Segoe UI Semilight" panose="020B0402040204020203" pitchFamily="34" charset="0"/>
                    </a:rPr>
                    <a:t>, and </a:t>
                  </a:r>
                  <a14:m>
                    <m:oMath xmlns:m="http://schemas.openxmlformats.org/officeDocument/2006/math">
                      <m:r>
                        <a:rPr kumimoji="0" lang="en-US" sz="2800" b="1" i="1" u="none" strike="noStrike" kern="1200" cap="none" spc="0" normalizeH="0" baseline="0" noProof="0" smtClean="0">
                          <a:ln>
                            <a:noFill/>
                          </a:ln>
                          <a:solidFill>
                            <a:schemeClr val="bg1"/>
                          </a:solidFill>
                          <a:effectLst/>
                          <a:uLnTx/>
                          <a:uFillTx/>
                          <a:latin typeface="Cambria Math" panose="02040503050406030204" pitchFamily="18" charset="0"/>
                          <a:ea typeface="+mn-ea"/>
                        </a:rPr>
                        <m:t>𝒏</m:t>
                      </m:r>
                      <m:r>
                        <a:rPr kumimoji="0" lang="en-US" sz="2800" b="1" i="1" u="none" strike="noStrike" kern="1200" cap="none" spc="0" normalizeH="0" baseline="0" noProof="0" smtClean="0">
                          <a:ln>
                            <a:noFill/>
                          </a:ln>
                          <a:solidFill>
                            <a:schemeClr val="bg1"/>
                          </a:solidFill>
                          <a:effectLst/>
                          <a:uLnTx/>
                          <a:uFillTx/>
                          <a:latin typeface="Cambria Math" panose="02040503050406030204" pitchFamily="18" charset="0"/>
                          <a:ea typeface="+mn-ea"/>
                        </a:rPr>
                        <m:t>&gt;</m:t>
                      </m:r>
                      <m:r>
                        <a:rPr kumimoji="0" lang="en-US" sz="2800" b="1" i="1" u="none" strike="noStrike" kern="1200" cap="none" spc="0" normalizeH="0" baseline="0" noProof="0" smtClean="0">
                          <a:ln>
                            <a:noFill/>
                          </a:ln>
                          <a:solidFill>
                            <a:schemeClr val="bg1"/>
                          </a:solidFill>
                          <a:effectLst/>
                          <a:uLnTx/>
                          <a:uFillTx/>
                          <a:latin typeface="Cambria Math" panose="02040503050406030204" pitchFamily="18" charset="0"/>
                          <a:ea typeface="+mn-ea"/>
                        </a:rPr>
                        <m:t>𝒌</m:t>
                      </m:r>
                    </m:oMath>
                  </a14:m>
                  <a:r>
                    <a:rPr kumimoji="0" lang="en-US" sz="2800" b="0" i="0" u="none" strike="noStrike" kern="1200" cap="none" spc="0" normalizeH="0" baseline="0" noProof="0" dirty="0">
                      <a:ln>
                        <a:noFill/>
                      </a:ln>
                      <a:solidFill>
                        <a:schemeClr val="bg1"/>
                      </a:solidFill>
                      <a:effectLst/>
                      <a:uLnTx/>
                      <a:uFillTx/>
                      <a:latin typeface="Segoe UI Semilight" panose="020B0402040204020203" pitchFamily="34" charset="0"/>
                      <a:ea typeface="+mn-ea"/>
                      <a:cs typeface="Segoe UI Semilight" panose="020B0402040204020203" pitchFamily="34" charset="0"/>
                    </a:rPr>
                    <a:t>, then </a:t>
                  </a:r>
                  <a:r>
                    <a:rPr kumimoji="0" lang="en-US" sz="2800" b="1" i="0" u="none" strike="noStrike" kern="1200" cap="none" spc="0" normalizeH="0" baseline="0" noProof="0" dirty="0">
                      <a:ln>
                        <a:noFill/>
                      </a:ln>
                      <a:solidFill>
                        <a:schemeClr val="bg1"/>
                      </a:solidFill>
                      <a:effectLst/>
                      <a:uLnTx/>
                      <a:uFillTx/>
                      <a:latin typeface="Segoe UI Semilight" panose="020B0402040204020203" pitchFamily="34" charset="0"/>
                      <a:ea typeface="+mn-ea"/>
                      <a:cs typeface="Segoe UI Semilight" panose="020B0402040204020203" pitchFamily="34" charset="0"/>
                    </a:rPr>
                    <a:t>at least </a:t>
                  </a:r>
                  <a14:m>
                    <m:oMath xmlns:m="http://schemas.openxmlformats.org/officeDocument/2006/math">
                      <m:r>
                        <a:rPr kumimoji="0" lang="en-US" sz="2800" b="0" i="1" u="none" strike="noStrike" kern="1200" cap="none" spc="0" normalizeH="0" baseline="0" noProof="0" dirty="0" smtClean="0">
                          <a:ln>
                            <a:noFill/>
                          </a:ln>
                          <a:solidFill>
                            <a:schemeClr val="bg1"/>
                          </a:solidFill>
                          <a:effectLst/>
                          <a:uLnTx/>
                          <a:uFillTx/>
                          <a:latin typeface="Cambria Math" panose="02040503050406030204" pitchFamily="18" charset="0"/>
                          <a:ea typeface="+mn-ea"/>
                        </a:rPr>
                        <m:t>2</m:t>
                      </m:r>
                    </m:oMath>
                  </a14:m>
                  <a:r>
                    <a:rPr kumimoji="0" lang="en-US" sz="2800" b="0" i="0" u="none" strike="noStrike" kern="1200" cap="none" spc="0" normalizeH="0" baseline="0" noProof="0" dirty="0">
                      <a:ln>
                        <a:noFill/>
                      </a:ln>
                      <a:solidFill>
                        <a:schemeClr val="bg1"/>
                      </a:solidFill>
                      <a:effectLst/>
                      <a:uLnTx/>
                      <a:uFillTx/>
                      <a:latin typeface="Segoe UI Semilight" panose="020B0402040204020203" pitchFamily="34" charset="0"/>
                      <a:ea typeface="+mn-ea"/>
                      <a:cs typeface="Segoe UI Semilight" panose="020B0402040204020203" pitchFamily="34" charset="0"/>
                    </a:rPr>
                    <a:t> pigeons are in the same hole.</a:t>
                  </a:r>
                  <a:endParaRPr lang="en-US" sz="2800" dirty="0">
                    <a:solidFill>
                      <a:schemeClr val="bg1"/>
                    </a:solidFill>
                    <a:latin typeface="Segoe UI Semilight" panose="020B0402040204020203" pitchFamily="34" charset="0"/>
                    <a:cs typeface="Segoe UI Semilight" panose="020B0402040204020203" pitchFamily="34" charset="0"/>
                  </a:endParaRP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endParaRPr kumimoji="0" lang="en-US" sz="2800" b="0" i="0" u="none" strike="noStrike" kern="1200" cap="none" spc="0" normalizeH="0" baseline="0" noProof="0" dirty="0">
                    <a:ln>
                      <a:noFill/>
                    </a:ln>
                    <a:solidFill>
                      <a:schemeClr val="bg1"/>
                    </a:solidFill>
                    <a:effectLst/>
                    <a:uLnTx/>
                    <a:uFillTx/>
                    <a:latin typeface="Segoe UI Semilight" panose="020B0402040204020203" pitchFamily="34" charset="0"/>
                    <a:ea typeface="+mn-ea"/>
                    <a:cs typeface="Segoe UI Semilight" panose="020B0402040204020203" pitchFamily="34" charset="0"/>
                  </a:endParaRP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endParaRPr lang="en-US" sz="2800" dirty="0">
                    <a:solidFill>
                      <a:schemeClr val="bg1"/>
                    </a:solidFill>
                    <a:latin typeface="Segoe UI Semilight" panose="020B0402040204020203" pitchFamily="34" charset="0"/>
                    <a:cs typeface="Segoe UI Semilight" panose="020B0402040204020203" pitchFamily="34" charset="0"/>
                  </a:endParaRP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endParaRPr kumimoji="0" lang="en-US" sz="2800" b="0" i="0" u="none" strike="noStrike" kern="1200" cap="none" spc="0" normalizeH="0" baseline="0" noProof="0" dirty="0">
                    <a:ln>
                      <a:noFill/>
                    </a:ln>
                    <a:solidFill>
                      <a:schemeClr val="bg1"/>
                    </a:solidFill>
                    <a:effectLst/>
                    <a:uLnTx/>
                    <a:uFillTx/>
                    <a:latin typeface="Segoe UI Semilight" panose="020B0402040204020203" pitchFamily="34" charset="0"/>
                    <a:ea typeface="+mn-ea"/>
                    <a:cs typeface="Segoe UI Semilight" panose="020B0402040204020203" pitchFamily="34" charset="0"/>
                  </a:endParaRPr>
                </a:p>
              </p:txBody>
            </p:sp>
          </mc:Choice>
          <mc:Fallback xmlns="">
            <p:sp>
              <p:nvSpPr>
                <p:cNvPr id="14" name="Rectangle 13">
                  <a:extLst>
                    <a:ext uri="{FF2B5EF4-FFF2-40B4-BE49-F238E27FC236}">
                      <a16:creationId xmlns:a16="http://schemas.microsoft.com/office/drawing/2014/main" id="{DB54C9BB-B718-E7A1-F9F8-2439CFAA54D6}"/>
                    </a:ext>
                  </a:extLst>
                </p:cNvPr>
                <p:cNvSpPr>
                  <a:spLocks noRot="1" noChangeAspect="1" noMove="1" noResize="1" noEditPoints="1" noAdjustHandles="1" noChangeArrowheads="1" noChangeShapeType="1" noTextEdit="1"/>
                </p:cNvSpPr>
                <p:nvPr/>
              </p:nvSpPr>
              <p:spPr>
                <a:xfrm>
                  <a:off x="1185842" y="3429000"/>
                  <a:ext cx="6111311" cy="1841645"/>
                </a:xfrm>
                <a:prstGeom prst="rect">
                  <a:avLst/>
                </a:prstGeom>
                <a:blipFill>
                  <a:blip r:embed="rId3"/>
                  <a:stretch>
                    <a:fillRect l="-1151" r="-1784"/>
                  </a:stretch>
                </a:blipFill>
                <a:ln>
                  <a:noFill/>
                </a:ln>
              </p:spPr>
              <p:txBody>
                <a:bodyPr/>
                <a:lstStyle/>
                <a:p>
                  <a:r>
                    <a:rPr lang="en-US">
                      <a:noFill/>
                    </a:rPr>
                    <a:t> </a:t>
                  </a:r>
                </a:p>
              </p:txBody>
            </p:sp>
          </mc:Fallback>
        </mc:AlternateContent>
        <p:sp>
          <p:nvSpPr>
            <p:cNvPr id="15" name="Rectangle 14">
              <a:extLst>
                <a:ext uri="{FF2B5EF4-FFF2-40B4-BE49-F238E27FC236}">
                  <a16:creationId xmlns:a16="http://schemas.microsoft.com/office/drawing/2014/main" id="{111AE1F9-001E-5556-DE8C-9FDB99ACAE2B}"/>
                </a:ext>
              </a:extLst>
            </p:cNvPr>
            <p:cNvSpPr/>
            <p:nvPr/>
          </p:nvSpPr>
          <p:spPr>
            <a:xfrm>
              <a:off x="1185841" y="3429001"/>
              <a:ext cx="6111312" cy="34246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Pigeonhole Principle</a:t>
              </a:r>
            </a:p>
          </p:txBody>
        </p:sp>
      </p:grpSp>
      <p:sp>
        <p:nvSpPr>
          <p:cNvPr id="4" name="TextBox 3">
            <a:extLst>
              <a:ext uri="{FF2B5EF4-FFF2-40B4-BE49-F238E27FC236}">
                <a16:creationId xmlns:a16="http://schemas.microsoft.com/office/drawing/2014/main" id="{615E629D-0560-AF76-88A6-3BFA18088D77}"/>
              </a:ext>
            </a:extLst>
          </p:cNvPr>
          <p:cNvSpPr txBox="1"/>
          <p:nvPr/>
        </p:nvSpPr>
        <p:spPr>
          <a:xfrm>
            <a:off x="575238" y="5976245"/>
            <a:ext cx="10594329" cy="769441"/>
          </a:xfrm>
          <a:prstGeom prst="rect">
            <a:avLst/>
          </a:prstGeom>
          <a:noFill/>
        </p:spPr>
        <p:txBody>
          <a:bodyPr wrap="square">
            <a:spAutoFit/>
          </a:bodyPr>
          <a:lstStyle/>
          <a:p>
            <a:r>
              <a:rPr lang="en-US" sz="2200" i="1" dirty="0">
                <a:latin typeface="Segoe UI" panose="020B0502040204020203" pitchFamily="34" charset="0"/>
                <a:cs typeface="Segoe UI" panose="020B0502040204020203" pitchFamily="34" charset="0"/>
              </a:rPr>
              <a:t>Note: we’re not making guarantees about every pigeonhole – we’re just guaranteeing that there is </a:t>
            </a:r>
            <a:r>
              <a:rPr lang="en-US" sz="2200" i="1" u="sng" dirty="0">
                <a:latin typeface="Segoe UI" panose="020B0502040204020203" pitchFamily="34" charset="0"/>
                <a:cs typeface="Segoe UI" panose="020B0502040204020203" pitchFamily="34" charset="0"/>
              </a:rPr>
              <a:t>at least one hole</a:t>
            </a:r>
            <a:r>
              <a:rPr lang="en-US" sz="2200" i="1" dirty="0">
                <a:latin typeface="Segoe UI" panose="020B0502040204020203" pitchFamily="34" charset="0"/>
                <a:cs typeface="Segoe UI" panose="020B0502040204020203" pitchFamily="34" charset="0"/>
              </a:rPr>
              <a:t> with </a:t>
            </a:r>
            <a:r>
              <a:rPr lang="en-US" sz="2200" i="1" u="sng" dirty="0">
                <a:latin typeface="Segoe UI" panose="020B0502040204020203" pitchFamily="34" charset="0"/>
                <a:cs typeface="Segoe UI" panose="020B0502040204020203" pitchFamily="34" charset="0"/>
              </a:rPr>
              <a:t>at least</a:t>
            </a:r>
            <a:r>
              <a:rPr lang="en-US" sz="2200" i="1" dirty="0">
                <a:latin typeface="Segoe UI" panose="020B0502040204020203" pitchFamily="34" charset="0"/>
                <a:cs typeface="Segoe UI" panose="020B0502040204020203" pitchFamily="34" charset="0"/>
              </a:rPr>
              <a:t> a certain number of pigeons</a:t>
            </a:r>
          </a:p>
        </p:txBody>
      </p:sp>
    </p:spTree>
    <p:extLst>
      <p:ext uri="{BB962C8B-B14F-4D97-AF65-F5344CB8AC3E}">
        <p14:creationId xmlns:p14="http://schemas.microsoft.com/office/powerpoint/2010/main" val="30720165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E65B8-91B8-4458-A140-5D9210D1E101}"/>
              </a:ext>
            </a:extLst>
          </p:cNvPr>
          <p:cNvSpPr>
            <a:spLocks noGrp="1"/>
          </p:cNvSpPr>
          <p:nvPr>
            <p:ph type="title"/>
          </p:nvPr>
        </p:nvSpPr>
        <p:spPr/>
        <p:txBody>
          <a:bodyPr/>
          <a:lstStyle/>
          <a:p>
            <a:r>
              <a:rPr lang="en-US" dirty="0"/>
              <a:t>Pigeonhole Principle</a:t>
            </a:r>
          </a:p>
        </p:txBody>
      </p:sp>
      <p:grpSp>
        <p:nvGrpSpPr>
          <p:cNvPr id="8" name="Group 7">
            <a:extLst>
              <a:ext uri="{FF2B5EF4-FFF2-40B4-BE49-F238E27FC236}">
                <a16:creationId xmlns:a16="http://schemas.microsoft.com/office/drawing/2014/main" id="{12CC588B-6D83-8CD1-29BB-D35BCE6F6FD8}"/>
              </a:ext>
            </a:extLst>
          </p:cNvPr>
          <p:cNvGrpSpPr/>
          <p:nvPr/>
        </p:nvGrpSpPr>
        <p:grpSpPr>
          <a:xfrm>
            <a:off x="575238" y="1400537"/>
            <a:ext cx="10594332" cy="4503874"/>
            <a:chOff x="1185841" y="3429000"/>
            <a:chExt cx="6111312" cy="1841645"/>
          </a:xfrm>
        </p:grpSpPr>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DB54C9BB-B718-E7A1-F9F8-2439CFAA54D6}"/>
                    </a:ext>
                  </a:extLst>
                </p:cNvPr>
                <p:cNvSpPr/>
                <p:nvPr/>
              </p:nvSpPr>
              <p:spPr>
                <a:xfrm>
                  <a:off x="1185842" y="3429000"/>
                  <a:ext cx="6111311" cy="1841645"/>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endParaRPr lang="en-US" sz="2800" b="1" i="1" dirty="0">
                    <a:solidFill>
                      <a:schemeClr val="bg1"/>
                    </a:solidFill>
                    <a:latin typeface="Segoe UI Semilight" panose="020B0402040204020203" pitchFamily="34" charset="0"/>
                    <a:cs typeface="Segoe UI Semilight" panose="020B0402040204020203" pitchFamily="34" charset="0"/>
                  </a:endParaRP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endParaRPr lang="en-US" sz="1000" b="1" i="1" dirty="0">
                    <a:solidFill>
                      <a:schemeClr val="bg1"/>
                    </a:solidFill>
                    <a:latin typeface="Segoe UI Semilight" panose="020B0402040204020203" pitchFamily="34" charset="0"/>
                    <a:cs typeface="Segoe UI Semilight" panose="020B0402040204020203" pitchFamily="34" charset="0"/>
                  </a:endParaRPr>
                </a:p>
                <a:p>
                  <a:r>
                    <a:rPr lang="en-US" sz="2800" b="1" i="1" dirty="0">
                      <a:solidFill>
                        <a:schemeClr val="bg1"/>
                      </a:solidFill>
                      <a:latin typeface="Segoe UI Semilight" panose="020B0402040204020203" pitchFamily="34" charset="0"/>
                      <a:cs typeface="Segoe UI Semilight" panose="020B0402040204020203" pitchFamily="34" charset="0"/>
                    </a:rPr>
                    <a:t>Version 1</a:t>
                  </a:r>
                </a:p>
                <a:p>
                  <a:r>
                    <a:rPr kumimoji="0" lang="en-US" sz="2800" b="0" i="0" u="none" strike="noStrike" kern="1200" cap="none" spc="0" normalizeH="0" baseline="0" noProof="0" dirty="0">
                      <a:ln>
                        <a:noFill/>
                      </a:ln>
                      <a:solidFill>
                        <a:schemeClr val="bg1"/>
                      </a:solidFill>
                      <a:effectLst/>
                      <a:uLnTx/>
                      <a:uFillTx/>
                      <a:latin typeface="Segoe UI Semilight" panose="020B0402040204020203" pitchFamily="34" charset="0"/>
                      <a:ea typeface="+mn-ea"/>
                      <a:cs typeface="Segoe UI Semilight" panose="020B0402040204020203" pitchFamily="34" charset="0"/>
                    </a:rPr>
                    <a:t>If you have </a:t>
                  </a:r>
                  <a14:m>
                    <m:oMath xmlns:m="http://schemas.openxmlformats.org/officeDocument/2006/math">
                      <m:r>
                        <a:rPr kumimoji="0" lang="en-US" sz="2800" b="1" i="1" u="none" strike="noStrike" kern="1200" cap="none" spc="0" normalizeH="0" baseline="0" noProof="0" smtClean="0">
                          <a:ln>
                            <a:noFill/>
                          </a:ln>
                          <a:solidFill>
                            <a:schemeClr val="bg1"/>
                          </a:solidFill>
                          <a:effectLst/>
                          <a:uLnTx/>
                          <a:uFillTx/>
                          <a:latin typeface="Cambria Math" panose="02040503050406030204" pitchFamily="18" charset="0"/>
                          <a:ea typeface="+mn-ea"/>
                        </a:rPr>
                        <m:t>𝒏</m:t>
                      </m:r>
                    </m:oMath>
                  </a14:m>
                  <a:r>
                    <a:rPr kumimoji="0" lang="en-US" sz="2800" b="1" i="0" u="none" strike="noStrike" kern="1200" cap="none" spc="0" normalizeH="0" baseline="0" noProof="0" dirty="0">
                      <a:ln>
                        <a:noFill/>
                      </a:ln>
                      <a:solidFill>
                        <a:schemeClr val="bg1"/>
                      </a:solidFill>
                      <a:effectLst/>
                      <a:uLnTx/>
                      <a:uFillTx/>
                      <a:latin typeface="Segoe UI Semilight" panose="020B0402040204020203" pitchFamily="34" charset="0"/>
                      <a:ea typeface="+mn-ea"/>
                      <a:cs typeface="Segoe UI Semilight" panose="020B0402040204020203" pitchFamily="34" charset="0"/>
                    </a:rPr>
                    <a:t> pigeons</a:t>
                  </a:r>
                  <a:r>
                    <a:rPr kumimoji="0" lang="en-US" sz="2800" b="0" i="0" u="none" strike="noStrike" kern="1200" cap="none" spc="0" normalizeH="0" baseline="0" noProof="0" dirty="0">
                      <a:ln>
                        <a:noFill/>
                      </a:ln>
                      <a:solidFill>
                        <a:schemeClr val="bg1"/>
                      </a:solidFill>
                      <a:effectLst/>
                      <a:uLnTx/>
                      <a:uFillTx/>
                      <a:latin typeface="Segoe UI Semilight" panose="020B0402040204020203" pitchFamily="34" charset="0"/>
                      <a:ea typeface="+mn-ea"/>
                      <a:cs typeface="Segoe UI Semilight" panose="020B0402040204020203" pitchFamily="34" charset="0"/>
                    </a:rPr>
                    <a:t>, and place them into </a:t>
                  </a:r>
                  <a14:m>
                    <m:oMath xmlns:m="http://schemas.openxmlformats.org/officeDocument/2006/math">
                      <m:r>
                        <a:rPr kumimoji="0" lang="en-US" sz="2800" b="1" i="1" u="none" strike="noStrike" kern="1200" cap="none" spc="0" normalizeH="0" baseline="0" noProof="0" smtClean="0">
                          <a:ln>
                            <a:noFill/>
                          </a:ln>
                          <a:solidFill>
                            <a:schemeClr val="bg1"/>
                          </a:solidFill>
                          <a:effectLst/>
                          <a:uLnTx/>
                          <a:uFillTx/>
                          <a:latin typeface="Cambria Math" panose="02040503050406030204" pitchFamily="18" charset="0"/>
                          <a:ea typeface="+mn-ea"/>
                        </a:rPr>
                        <m:t>𝒌</m:t>
                      </m:r>
                    </m:oMath>
                  </a14:m>
                  <a:r>
                    <a:rPr kumimoji="0" lang="en-US" sz="2800" b="1" i="0" u="none" strike="noStrike" kern="1200" cap="none" spc="0" normalizeH="0" baseline="0" noProof="0" dirty="0">
                      <a:ln>
                        <a:noFill/>
                      </a:ln>
                      <a:solidFill>
                        <a:schemeClr val="bg1"/>
                      </a:solidFill>
                      <a:effectLst/>
                      <a:uLnTx/>
                      <a:uFillTx/>
                      <a:latin typeface="Segoe UI Semilight" panose="020B0402040204020203" pitchFamily="34" charset="0"/>
                      <a:ea typeface="+mn-ea"/>
                      <a:cs typeface="Segoe UI Semilight" panose="020B0402040204020203" pitchFamily="34" charset="0"/>
                    </a:rPr>
                    <a:t> holes</a:t>
                  </a:r>
                  <a:r>
                    <a:rPr kumimoji="0" lang="en-US" sz="2800" b="0" i="0" u="none" strike="noStrike" kern="1200" cap="none" spc="0" normalizeH="0" baseline="0" noProof="0" dirty="0">
                      <a:ln>
                        <a:noFill/>
                      </a:ln>
                      <a:solidFill>
                        <a:schemeClr val="bg1"/>
                      </a:solidFill>
                      <a:effectLst/>
                      <a:uLnTx/>
                      <a:uFillTx/>
                      <a:latin typeface="Segoe UI Semilight" panose="020B0402040204020203" pitchFamily="34" charset="0"/>
                      <a:ea typeface="+mn-ea"/>
                      <a:cs typeface="Segoe UI Semilight" panose="020B0402040204020203" pitchFamily="34" charset="0"/>
                    </a:rPr>
                    <a:t>, and </a:t>
                  </a:r>
                  <a14:m>
                    <m:oMath xmlns:m="http://schemas.openxmlformats.org/officeDocument/2006/math">
                      <m:r>
                        <a:rPr kumimoji="0" lang="en-US" sz="2800" b="1" i="1" u="none" strike="noStrike" kern="1200" cap="none" spc="0" normalizeH="0" baseline="0" noProof="0" smtClean="0">
                          <a:ln>
                            <a:noFill/>
                          </a:ln>
                          <a:solidFill>
                            <a:schemeClr val="bg1"/>
                          </a:solidFill>
                          <a:effectLst/>
                          <a:uLnTx/>
                          <a:uFillTx/>
                          <a:latin typeface="Cambria Math" panose="02040503050406030204" pitchFamily="18" charset="0"/>
                          <a:ea typeface="+mn-ea"/>
                        </a:rPr>
                        <m:t>𝒏</m:t>
                      </m:r>
                      <m:r>
                        <a:rPr kumimoji="0" lang="en-US" sz="2800" b="1" i="1" u="none" strike="noStrike" kern="1200" cap="none" spc="0" normalizeH="0" baseline="0" noProof="0" smtClean="0">
                          <a:ln>
                            <a:noFill/>
                          </a:ln>
                          <a:solidFill>
                            <a:schemeClr val="bg1"/>
                          </a:solidFill>
                          <a:effectLst/>
                          <a:uLnTx/>
                          <a:uFillTx/>
                          <a:latin typeface="Cambria Math" panose="02040503050406030204" pitchFamily="18" charset="0"/>
                          <a:ea typeface="+mn-ea"/>
                        </a:rPr>
                        <m:t>&gt;</m:t>
                      </m:r>
                      <m:r>
                        <a:rPr kumimoji="0" lang="en-US" sz="2800" b="1" i="1" u="none" strike="noStrike" kern="1200" cap="none" spc="0" normalizeH="0" baseline="0" noProof="0" smtClean="0">
                          <a:ln>
                            <a:noFill/>
                          </a:ln>
                          <a:solidFill>
                            <a:schemeClr val="bg1"/>
                          </a:solidFill>
                          <a:effectLst/>
                          <a:uLnTx/>
                          <a:uFillTx/>
                          <a:latin typeface="Cambria Math" panose="02040503050406030204" pitchFamily="18" charset="0"/>
                          <a:ea typeface="+mn-ea"/>
                        </a:rPr>
                        <m:t>𝒌</m:t>
                      </m:r>
                    </m:oMath>
                  </a14:m>
                  <a:r>
                    <a:rPr kumimoji="0" lang="en-US" sz="2800" b="0" i="0" u="none" strike="noStrike" kern="1200" cap="none" spc="0" normalizeH="0" baseline="0" noProof="0" dirty="0">
                      <a:ln>
                        <a:noFill/>
                      </a:ln>
                      <a:solidFill>
                        <a:schemeClr val="bg1"/>
                      </a:solidFill>
                      <a:effectLst/>
                      <a:uLnTx/>
                      <a:uFillTx/>
                      <a:latin typeface="Segoe UI Semilight" panose="020B0402040204020203" pitchFamily="34" charset="0"/>
                      <a:ea typeface="+mn-ea"/>
                      <a:cs typeface="Segoe UI Semilight" panose="020B0402040204020203" pitchFamily="34" charset="0"/>
                    </a:rPr>
                    <a:t>, then </a:t>
                  </a:r>
                  <a:r>
                    <a:rPr kumimoji="0" lang="en-US" sz="2800" b="1" i="0" u="none" strike="noStrike" kern="1200" cap="none" spc="0" normalizeH="0" baseline="0" noProof="0" dirty="0">
                      <a:ln>
                        <a:noFill/>
                      </a:ln>
                      <a:solidFill>
                        <a:schemeClr val="bg1"/>
                      </a:solidFill>
                      <a:effectLst/>
                      <a:uLnTx/>
                      <a:uFillTx/>
                      <a:latin typeface="Segoe UI Semilight" panose="020B0402040204020203" pitchFamily="34" charset="0"/>
                      <a:ea typeface="+mn-ea"/>
                      <a:cs typeface="Segoe UI Semilight" panose="020B0402040204020203" pitchFamily="34" charset="0"/>
                    </a:rPr>
                    <a:t>at least </a:t>
                  </a:r>
                  <a14:m>
                    <m:oMath xmlns:m="http://schemas.openxmlformats.org/officeDocument/2006/math">
                      <m:r>
                        <a:rPr kumimoji="0" lang="en-US" sz="2800" b="0" i="1" u="none" strike="noStrike" kern="1200" cap="none" spc="0" normalizeH="0" baseline="0" noProof="0" dirty="0" smtClean="0">
                          <a:ln>
                            <a:noFill/>
                          </a:ln>
                          <a:solidFill>
                            <a:schemeClr val="bg1"/>
                          </a:solidFill>
                          <a:effectLst/>
                          <a:uLnTx/>
                          <a:uFillTx/>
                          <a:latin typeface="Cambria Math" panose="02040503050406030204" pitchFamily="18" charset="0"/>
                          <a:ea typeface="+mn-ea"/>
                        </a:rPr>
                        <m:t>2</m:t>
                      </m:r>
                    </m:oMath>
                  </a14:m>
                  <a:r>
                    <a:rPr kumimoji="0" lang="en-US" sz="2800" b="0" i="0" u="none" strike="noStrike" kern="1200" cap="none" spc="0" normalizeH="0" baseline="0" noProof="0" dirty="0">
                      <a:ln>
                        <a:noFill/>
                      </a:ln>
                      <a:solidFill>
                        <a:schemeClr val="bg1"/>
                      </a:solidFill>
                      <a:effectLst/>
                      <a:uLnTx/>
                      <a:uFillTx/>
                      <a:latin typeface="Segoe UI Semilight" panose="020B0402040204020203" pitchFamily="34" charset="0"/>
                      <a:ea typeface="+mn-ea"/>
                      <a:cs typeface="Segoe UI Semilight" panose="020B0402040204020203" pitchFamily="34" charset="0"/>
                    </a:rPr>
                    <a:t> pigeons are in the same hole.</a:t>
                  </a: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endParaRPr kumimoji="0" lang="en-US" sz="2800" b="0" i="0" u="none" strike="noStrike" kern="1200" cap="none" spc="0" normalizeH="0" baseline="0" noProof="0" dirty="0">
                    <a:ln>
                      <a:noFill/>
                    </a:ln>
                    <a:solidFill>
                      <a:schemeClr val="bg1"/>
                    </a:solidFill>
                    <a:effectLst/>
                    <a:uLnTx/>
                    <a:uFillTx/>
                    <a:latin typeface="Segoe UI Semilight" panose="020B0402040204020203" pitchFamily="34" charset="0"/>
                    <a:ea typeface="+mn-ea"/>
                    <a:cs typeface="Segoe UI Semilight" panose="020B0402040204020203" pitchFamily="34" charset="0"/>
                  </a:endParaRPr>
                </a:p>
                <a:p>
                  <a:r>
                    <a:rPr lang="en-US" sz="2800" b="1" i="1" dirty="0">
                      <a:solidFill>
                        <a:schemeClr val="bg1"/>
                      </a:solidFill>
                      <a:latin typeface="Segoe UI Semilight" panose="020B0402040204020203" pitchFamily="34" charset="0"/>
                      <a:cs typeface="Segoe UI Semilight" panose="020B0402040204020203" pitchFamily="34" charset="0"/>
                    </a:rPr>
                    <a:t>Version 2 (generalized)</a:t>
                  </a:r>
                </a:p>
                <a:p>
                  <a:r>
                    <a:rPr kumimoji="0" lang="en-US" sz="2800" b="0" i="0" u="none" strike="noStrike" kern="1200" cap="none" spc="0" normalizeH="0" baseline="0" noProof="0" dirty="0">
                      <a:ln>
                        <a:noFill/>
                      </a:ln>
                      <a:solidFill>
                        <a:schemeClr val="bg1"/>
                      </a:solidFill>
                      <a:effectLst/>
                      <a:uLnTx/>
                      <a:uFillTx/>
                      <a:latin typeface="Segoe UI Semilight" panose="020B0402040204020203" pitchFamily="34" charset="0"/>
                      <a:ea typeface="+mn-ea"/>
                      <a:cs typeface="Segoe UI Semilight" panose="020B0402040204020203" pitchFamily="34" charset="0"/>
                    </a:rPr>
                    <a:t>If you have </a:t>
                  </a:r>
                  <a14:m>
                    <m:oMath xmlns:m="http://schemas.openxmlformats.org/officeDocument/2006/math">
                      <m:r>
                        <a:rPr kumimoji="0" lang="en-US" sz="2800" b="1" i="1" u="none" strike="noStrike" kern="1200" cap="none" spc="0" normalizeH="0" baseline="0" noProof="0" smtClean="0">
                          <a:ln>
                            <a:noFill/>
                          </a:ln>
                          <a:solidFill>
                            <a:schemeClr val="bg1"/>
                          </a:solidFill>
                          <a:effectLst/>
                          <a:uLnTx/>
                          <a:uFillTx/>
                          <a:latin typeface="Cambria Math" panose="02040503050406030204" pitchFamily="18" charset="0"/>
                          <a:ea typeface="+mn-ea"/>
                        </a:rPr>
                        <m:t>𝒏</m:t>
                      </m:r>
                    </m:oMath>
                  </a14:m>
                  <a:r>
                    <a:rPr kumimoji="0" lang="en-US" sz="2800" b="1" i="0" u="none" strike="noStrike" kern="1200" cap="none" spc="0" normalizeH="0" baseline="0" noProof="0" dirty="0">
                      <a:ln>
                        <a:noFill/>
                      </a:ln>
                      <a:solidFill>
                        <a:schemeClr val="bg1"/>
                      </a:solidFill>
                      <a:effectLst/>
                      <a:uLnTx/>
                      <a:uFillTx/>
                      <a:latin typeface="Segoe UI Semilight" panose="020B0402040204020203" pitchFamily="34" charset="0"/>
                      <a:ea typeface="+mn-ea"/>
                      <a:cs typeface="Segoe UI Semilight" panose="020B0402040204020203" pitchFamily="34" charset="0"/>
                    </a:rPr>
                    <a:t> pigeons</a:t>
                  </a:r>
                  <a:r>
                    <a:rPr kumimoji="0" lang="en-US" sz="2800" b="0" i="0" u="none" strike="noStrike" kern="1200" cap="none" spc="0" normalizeH="0" baseline="0" noProof="0" dirty="0">
                      <a:ln>
                        <a:noFill/>
                      </a:ln>
                      <a:solidFill>
                        <a:schemeClr val="bg1"/>
                      </a:solidFill>
                      <a:effectLst/>
                      <a:uLnTx/>
                      <a:uFillTx/>
                      <a:latin typeface="Segoe UI Semilight" panose="020B0402040204020203" pitchFamily="34" charset="0"/>
                      <a:ea typeface="+mn-ea"/>
                      <a:cs typeface="Segoe UI Semilight" panose="020B0402040204020203" pitchFamily="34" charset="0"/>
                    </a:rPr>
                    <a:t>, and place them into </a:t>
                  </a:r>
                  <a14:m>
                    <m:oMath xmlns:m="http://schemas.openxmlformats.org/officeDocument/2006/math">
                      <m:r>
                        <a:rPr kumimoji="0" lang="en-US" sz="2800" b="1" i="1" u="none" strike="noStrike" kern="1200" cap="none" spc="0" normalizeH="0" baseline="0" noProof="0" smtClean="0">
                          <a:ln>
                            <a:noFill/>
                          </a:ln>
                          <a:solidFill>
                            <a:schemeClr val="bg1"/>
                          </a:solidFill>
                          <a:effectLst/>
                          <a:uLnTx/>
                          <a:uFillTx/>
                          <a:latin typeface="Cambria Math" panose="02040503050406030204" pitchFamily="18" charset="0"/>
                          <a:ea typeface="+mn-ea"/>
                        </a:rPr>
                        <m:t>𝒌</m:t>
                      </m:r>
                    </m:oMath>
                  </a14:m>
                  <a:r>
                    <a:rPr kumimoji="0" lang="en-US" sz="2800" b="1" i="0" u="none" strike="noStrike" kern="1200" cap="none" spc="0" normalizeH="0" baseline="0" noProof="0" dirty="0">
                      <a:ln>
                        <a:noFill/>
                      </a:ln>
                      <a:solidFill>
                        <a:schemeClr val="bg1"/>
                      </a:solidFill>
                      <a:effectLst/>
                      <a:uLnTx/>
                      <a:uFillTx/>
                      <a:latin typeface="Segoe UI Semilight" panose="020B0402040204020203" pitchFamily="34" charset="0"/>
                      <a:ea typeface="+mn-ea"/>
                      <a:cs typeface="Segoe UI Semilight" panose="020B0402040204020203" pitchFamily="34" charset="0"/>
                    </a:rPr>
                    <a:t> holes</a:t>
                  </a:r>
                  <a:r>
                    <a:rPr kumimoji="0" lang="en-US" sz="2800" b="0" i="0" u="none" strike="noStrike" kern="1200" cap="none" spc="0" normalizeH="0" baseline="0" noProof="0" dirty="0">
                      <a:ln>
                        <a:noFill/>
                      </a:ln>
                      <a:solidFill>
                        <a:schemeClr val="bg1"/>
                      </a:solidFill>
                      <a:effectLst/>
                      <a:uLnTx/>
                      <a:uFillTx/>
                      <a:latin typeface="Segoe UI Semilight" panose="020B0402040204020203" pitchFamily="34" charset="0"/>
                      <a:ea typeface="+mn-ea"/>
                      <a:cs typeface="Segoe UI Semilight" panose="020B0402040204020203" pitchFamily="34" charset="0"/>
                    </a:rPr>
                    <a:t>, and </a:t>
                  </a:r>
                  <a14:m>
                    <m:oMath xmlns:m="http://schemas.openxmlformats.org/officeDocument/2006/math">
                      <m:r>
                        <a:rPr kumimoji="0" lang="en-US" sz="2800" b="1" i="1" u="none" strike="noStrike" kern="1200" cap="none" spc="0" normalizeH="0" baseline="0" noProof="0" smtClean="0">
                          <a:ln>
                            <a:noFill/>
                          </a:ln>
                          <a:solidFill>
                            <a:schemeClr val="bg1"/>
                          </a:solidFill>
                          <a:effectLst/>
                          <a:uLnTx/>
                          <a:uFillTx/>
                          <a:latin typeface="Cambria Math" panose="02040503050406030204" pitchFamily="18" charset="0"/>
                          <a:ea typeface="+mn-ea"/>
                        </a:rPr>
                        <m:t>𝒏</m:t>
                      </m:r>
                      <m:r>
                        <a:rPr kumimoji="0" lang="en-US" sz="2800" b="1" i="1" u="none" strike="noStrike" kern="1200" cap="none" spc="0" normalizeH="0" baseline="0" noProof="0" smtClean="0">
                          <a:ln>
                            <a:noFill/>
                          </a:ln>
                          <a:solidFill>
                            <a:schemeClr val="bg1"/>
                          </a:solidFill>
                          <a:effectLst/>
                          <a:uLnTx/>
                          <a:uFillTx/>
                          <a:latin typeface="Cambria Math" panose="02040503050406030204" pitchFamily="18" charset="0"/>
                          <a:ea typeface="+mn-ea"/>
                        </a:rPr>
                        <m:t>&gt;</m:t>
                      </m:r>
                      <m:r>
                        <a:rPr kumimoji="0" lang="en-US" sz="2800" b="1" i="1" u="none" strike="noStrike" kern="1200" cap="none" spc="0" normalizeH="0" baseline="0" noProof="0" smtClean="0">
                          <a:ln>
                            <a:noFill/>
                          </a:ln>
                          <a:solidFill>
                            <a:schemeClr val="bg1"/>
                          </a:solidFill>
                          <a:effectLst/>
                          <a:uLnTx/>
                          <a:uFillTx/>
                          <a:latin typeface="Cambria Math" panose="02040503050406030204" pitchFamily="18" charset="0"/>
                          <a:ea typeface="+mn-ea"/>
                        </a:rPr>
                        <m:t>𝒌</m:t>
                      </m:r>
                    </m:oMath>
                  </a14:m>
                  <a:r>
                    <a:rPr kumimoji="0" lang="en-US" sz="2800" b="0" i="0" u="none" strike="noStrike" kern="1200" cap="none" spc="0" normalizeH="0" baseline="0" noProof="0" dirty="0">
                      <a:ln>
                        <a:noFill/>
                      </a:ln>
                      <a:solidFill>
                        <a:schemeClr val="bg1"/>
                      </a:solidFill>
                      <a:effectLst/>
                      <a:uLnTx/>
                      <a:uFillTx/>
                      <a:latin typeface="Segoe UI Semilight" panose="020B0402040204020203" pitchFamily="34" charset="0"/>
                      <a:ea typeface="+mn-ea"/>
                      <a:cs typeface="Segoe UI Semilight" panose="020B0402040204020203" pitchFamily="34" charset="0"/>
                    </a:rPr>
                    <a:t>, then </a:t>
                  </a:r>
                  <a:r>
                    <a:rPr kumimoji="0" lang="en-US" sz="2800" b="1" i="0" u="none" strike="noStrike" kern="1200" cap="none" spc="0" normalizeH="0" baseline="0" noProof="0" dirty="0">
                      <a:ln>
                        <a:noFill/>
                      </a:ln>
                      <a:solidFill>
                        <a:schemeClr val="bg1"/>
                      </a:solidFill>
                      <a:effectLst/>
                      <a:uLnTx/>
                      <a:uFillTx/>
                      <a:latin typeface="Segoe UI Semilight" panose="020B0402040204020203" pitchFamily="34" charset="0"/>
                      <a:ea typeface="+mn-ea"/>
                      <a:cs typeface="Segoe UI Semilight" panose="020B0402040204020203" pitchFamily="34" charset="0"/>
                    </a:rPr>
                    <a:t>at least </a:t>
                  </a:r>
                  <a14:m>
                    <m:oMath xmlns:m="http://schemas.openxmlformats.org/officeDocument/2006/math">
                      <m:d>
                        <m:dPr>
                          <m:begChr m:val="⌈"/>
                          <m:endChr m:val="⌉"/>
                          <m:ctrlPr>
                            <a:rPr lang="en-US" sz="2800" i="1">
                              <a:latin typeface="Cambria Math" panose="02040503050406030204" pitchFamily="18" charset="0"/>
                            </a:rPr>
                          </m:ctrlPr>
                        </m:dPr>
                        <m:e>
                          <m:f>
                            <m:fPr>
                              <m:ctrlPr>
                                <a:rPr lang="en-US" sz="2800" i="1">
                                  <a:latin typeface="Cambria Math" panose="02040503050406030204" pitchFamily="18" charset="0"/>
                                </a:rPr>
                              </m:ctrlPr>
                            </m:fPr>
                            <m:num>
                              <m:r>
                                <a:rPr lang="en-US" sz="2800" i="1">
                                  <a:latin typeface="Cambria Math" panose="02040503050406030204" pitchFamily="18" charset="0"/>
                                </a:rPr>
                                <m:t>𝑛</m:t>
                              </m:r>
                            </m:num>
                            <m:den>
                              <m:r>
                                <a:rPr lang="en-US" sz="2800" i="1">
                                  <a:latin typeface="Cambria Math" panose="02040503050406030204" pitchFamily="18" charset="0"/>
                                </a:rPr>
                                <m:t>𝑘</m:t>
                              </m:r>
                            </m:den>
                          </m:f>
                        </m:e>
                      </m:d>
                    </m:oMath>
                  </a14:m>
                  <a:r>
                    <a:rPr kumimoji="0" lang="en-US" sz="2800" b="0" i="0" u="none" strike="noStrike" kern="1200" cap="none" spc="0" normalizeH="0" baseline="0" noProof="0" dirty="0">
                      <a:ln>
                        <a:noFill/>
                      </a:ln>
                      <a:solidFill>
                        <a:schemeClr val="bg1"/>
                      </a:solidFill>
                      <a:effectLst/>
                      <a:uLnTx/>
                      <a:uFillTx/>
                      <a:latin typeface="Segoe UI Semilight" panose="020B0402040204020203" pitchFamily="34" charset="0"/>
                      <a:ea typeface="+mn-ea"/>
                      <a:cs typeface="Segoe UI Semilight" panose="020B0402040204020203" pitchFamily="34" charset="0"/>
                    </a:rPr>
                    <a:t> pigeons are in the same hole.</a:t>
                  </a:r>
                  <a:endParaRPr lang="en-US" sz="2800" b="1" i="1" dirty="0">
                    <a:solidFill>
                      <a:schemeClr val="bg1"/>
                    </a:solidFill>
                    <a:latin typeface="Segoe UI Semilight" panose="020B0402040204020203" pitchFamily="34" charset="0"/>
                    <a:cs typeface="Segoe UI Semilight" panose="020B0402040204020203" pitchFamily="34" charset="0"/>
                  </a:endParaRPr>
                </a:p>
              </p:txBody>
            </p:sp>
          </mc:Choice>
          <mc:Fallback xmlns="">
            <p:sp>
              <p:nvSpPr>
                <p:cNvPr id="14" name="Rectangle 13">
                  <a:extLst>
                    <a:ext uri="{FF2B5EF4-FFF2-40B4-BE49-F238E27FC236}">
                      <a16:creationId xmlns:a16="http://schemas.microsoft.com/office/drawing/2014/main" id="{DB54C9BB-B718-E7A1-F9F8-2439CFAA54D6}"/>
                    </a:ext>
                  </a:extLst>
                </p:cNvPr>
                <p:cNvSpPr>
                  <a:spLocks noRot="1" noChangeAspect="1" noMove="1" noResize="1" noEditPoints="1" noAdjustHandles="1" noChangeArrowheads="1" noChangeShapeType="1" noTextEdit="1"/>
                </p:cNvSpPr>
                <p:nvPr/>
              </p:nvSpPr>
              <p:spPr>
                <a:xfrm>
                  <a:off x="1185842" y="3429000"/>
                  <a:ext cx="6111311" cy="1841645"/>
                </a:xfrm>
                <a:prstGeom prst="rect">
                  <a:avLst/>
                </a:prstGeom>
                <a:blipFill>
                  <a:blip r:embed="rId3"/>
                  <a:stretch>
                    <a:fillRect l="-1151" r="-1784"/>
                  </a:stretch>
                </a:blipFill>
                <a:ln>
                  <a:noFill/>
                </a:ln>
              </p:spPr>
              <p:txBody>
                <a:bodyPr/>
                <a:lstStyle/>
                <a:p>
                  <a:r>
                    <a:rPr lang="en-US">
                      <a:noFill/>
                    </a:rPr>
                    <a:t> </a:t>
                  </a:r>
                </a:p>
              </p:txBody>
            </p:sp>
          </mc:Fallback>
        </mc:AlternateContent>
        <p:sp>
          <p:nvSpPr>
            <p:cNvPr id="15" name="Rectangle 14">
              <a:extLst>
                <a:ext uri="{FF2B5EF4-FFF2-40B4-BE49-F238E27FC236}">
                  <a16:creationId xmlns:a16="http://schemas.microsoft.com/office/drawing/2014/main" id="{111AE1F9-001E-5556-DE8C-9FDB99ACAE2B}"/>
                </a:ext>
              </a:extLst>
            </p:cNvPr>
            <p:cNvSpPr/>
            <p:nvPr/>
          </p:nvSpPr>
          <p:spPr>
            <a:xfrm>
              <a:off x="1185841" y="3429001"/>
              <a:ext cx="6111312" cy="34246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Pigeonhole Principle</a:t>
              </a:r>
            </a:p>
          </p:txBody>
        </p:sp>
      </p:grpSp>
      <p:sp>
        <p:nvSpPr>
          <p:cNvPr id="4" name="TextBox 3">
            <a:extLst>
              <a:ext uri="{FF2B5EF4-FFF2-40B4-BE49-F238E27FC236}">
                <a16:creationId xmlns:a16="http://schemas.microsoft.com/office/drawing/2014/main" id="{615E629D-0560-AF76-88A6-3BFA18088D77}"/>
              </a:ext>
            </a:extLst>
          </p:cNvPr>
          <p:cNvSpPr txBox="1"/>
          <p:nvPr/>
        </p:nvSpPr>
        <p:spPr>
          <a:xfrm>
            <a:off x="575238" y="5976245"/>
            <a:ext cx="10594329" cy="769441"/>
          </a:xfrm>
          <a:prstGeom prst="rect">
            <a:avLst/>
          </a:prstGeom>
          <a:noFill/>
        </p:spPr>
        <p:txBody>
          <a:bodyPr wrap="square">
            <a:spAutoFit/>
          </a:bodyPr>
          <a:lstStyle/>
          <a:p>
            <a:r>
              <a:rPr lang="en-US" sz="2200" i="1" dirty="0">
                <a:latin typeface="Segoe UI" panose="020B0502040204020203" pitchFamily="34" charset="0"/>
                <a:cs typeface="Segoe UI" panose="020B0502040204020203" pitchFamily="34" charset="0"/>
              </a:rPr>
              <a:t>Note: we’re not making guarantees about every pigeonhole – we’re just guaranteeing that there is </a:t>
            </a:r>
            <a:r>
              <a:rPr lang="en-US" sz="2200" i="1" u="sng" dirty="0">
                <a:latin typeface="Segoe UI" panose="020B0502040204020203" pitchFamily="34" charset="0"/>
                <a:cs typeface="Segoe UI" panose="020B0502040204020203" pitchFamily="34" charset="0"/>
              </a:rPr>
              <a:t>at least one hole</a:t>
            </a:r>
            <a:r>
              <a:rPr lang="en-US" sz="2200" i="1" dirty="0">
                <a:latin typeface="Segoe UI" panose="020B0502040204020203" pitchFamily="34" charset="0"/>
                <a:cs typeface="Segoe UI" panose="020B0502040204020203" pitchFamily="34" charset="0"/>
              </a:rPr>
              <a:t> with </a:t>
            </a:r>
            <a:r>
              <a:rPr lang="en-US" sz="2200" i="1" u="sng" dirty="0">
                <a:latin typeface="Segoe UI" panose="020B0502040204020203" pitchFamily="34" charset="0"/>
                <a:cs typeface="Segoe UI" panose="020B0502040204020203" pitchFamily="34" charset="0"/>
              </a:rPr>
              <a:t>at least</a:t>
            </a:r>
            <a:r>
              <a:rPr lang="en-US" sz="2200" i="1" dirty="0">
                <a:latin typeface="Segoe UI" panose="020B0502040204020203" pitchFamily="34" charset="0"/>
                <a:cs typeface="Segoe UI" panose="020B0502040204020203" pitchFamily="34" charset="0"/>
              </a:rPr>
              <a:t> a certain number of pigeons</a:t>
            </a:r>
          </a:p>
        </p:txBody>
      </p:sp>
    </p:spTree>
    <p:extLst>
      <p:ext uri="{BB962C8B-B14F-4D97-AF65-F5344CB8AC3E}">
        <p14:creationId xmlns:p14="http://schemas.microsoft.com/office/powerpoint/2010/main" val="21296652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80194-8013-43DB-9A4C-026CEB060F55}"/>
              </a:ext>
            </a:extLst>
          </p:cNvPr>
          <p:cNvSpPr>
            <a:spLocks noGrp="1"/>
          </p:cNvSpPr>
          <p:nvPr>
            <p:ph type="title"/>
          </p:nvPr>
        </p:nvSpPr>
        <p:spPr/>
        <p:txBody>
          <a:bodyPr/>
          <a:lstStyle/>
          <a:p>
            <a:r>
              <a:rPr lang="en-US" dirty="0"/>
              <a:t>Pigeonhole Principle (generalized)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BC054F1-D295-4F81-91B0-9B7DE907DEA6}"/>
                  </a:ext>
                </a:extLst>
              </p:cNvPr>
              <p:cNvSpPr>
                <a:spLocks noGrp="1"/>
              </p:cNvSpPr>
              <p:nvPr>
                <p:ph idx="1"/>
              </p:nvPr>
            </p:nvSpPr>
            <p:spPr/>
            <p:txBody>
              <a:bodyPr/>
              <a:lstStyle/>
              <a:p>
                <a:r>
                  <a:rPr lang="en-US" dirty="0"/>
                  <a:t>If you have </a:t>
                </a:r>
                <a14:m>
                  <m:oMath xmlns:m="http://schemas.openxmlformats.org/officeDocument/2006/math">
                    <m:r>
                      <a:rPr lang="en-US" b="0" i="1" smtClean="0">
                        <a:latin typeface="Cambria Math" panose="02040503050406030204" pitchFamily="18" charset="0"/>
                      </a:rPr>
                      <m:t>𝑛</m:t>
                    </m:r>
                  </m:oMath>
                </a14:m>
                <a:r>
                  <a:rPr lang="en-US" dirty="0"/>
                  <a:t> pigeons and </a:t>
                </a:r>
                <a14:m>
                  <m:oMath xmlns:m="http://schemas.openxmlformats.org/officeDocument/2006/math">
                    <m:r>
                      <a:rPr lang="en-US" b="0" i="1" smtClean="0">
                        <a:latin typeface="Cambria Math" panose="02040503050406030204" pitchFamily="18" charset="0"/>
                      </a:rPr>
                      <m:t>𝑘</m:t>
                    </m:r>
                  </m:oMath>
                </a14:m>
                <a:r>
                  <a:rPr lang="en-US" dirty="0"/>
                  <a:t> pigeonholes, then there is </a:t>
                </a:r>
                <a:r>
                  <a:rPr lang="en-US" u="sng" dirty="0"/>
                  <a:t>at least one</a:t>
                </a:r>
                <a:r>
                  <a:rPr lang="en-US" dirty="0"/>
                  <a:t> pigeonhole that has at least </a:t>
                </a:r>
                <a14:m>
                  <m:oMath xmlns:m="http://schemas.openxmlformats.org/officeDocument/2006/math">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𝑘</m:t>
                            </m:r>
                          </m:den>
                        </m:f>
                      </m:e>
                    </m:d>
                  </m:oMath>
                </a14:m>
                <a:r>
                  <a:rPr lang="en-US" dirty="0"/>
                  <a:t> pigeons.</a:t>
                </a:r>
              </a:p>
              <a:p>
                <a:endParaRPr lang="en-US" dirty="0"/>
              </a:p>
              <a:p>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𝑎</m:t>
                        </m:r>
                      </m:e>
                    </m:d>
                  </m:oMath>
                </a14:m>
                <a:r>
                  <a:rPr lang="en-US" dirty="0"/>
                  <a:t> is the “ceiling” of </a:t>
                </a:r>
                <a14:m>
                  <m:oMath xmlns:m="http://schemas.openxmlformats.org/officeDocument/2006/math">
                    <m:r>
                      <a:rPr lang="en-US" b="0" i="1" smtClean="0">
                        <a:latin typeface="Cambria Math" panose="02040503050406030204" pitchFamily="18" charset="0"/>
                      </a:rPr>
                      <m:t>𝑎</m:t>
                    </m:r>
                  </m:oMath>
                </a14:m>
                <a:r>
                  <a:rPr lang="en-US" dirty="0"/>
                  <a:t> (it means always round up,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2</m:t>
                    </m:r>
                  </m:oMath>
                </a14:m>
                <a:r>
                  <a:rPr lang="en-US" dirty="0"/>
                  <a:t>,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1</m:t>
                    </m:r>
                  </m:oMath>
                </a14:m>
                <a:r>
                  <a:rPr lang="en-US" dirty="0"/>
                  <a:t>).</a:t>
                </a:r>
              </a:p>
              <a:p>
                <a:endParaRPr lang="en-US" dirty="0"/>
              </a:p>
              <a:p>
                <a:endParaRPr lang="en-US" dirty="0"/>
              </a:p>
              <a:p>
                <a:endParaRPr lang="en-US" dirty="0"/>
              </a:p>
              <a:p>
                <a:r>
                  <a:rPr lang="en-US" i="1" dirty="0"/>
                  <a:t>e.g., 5 pigeons and 4 holes -&gt; at least 1 hole has </a:t>
                </a:r>
                <a14:m>
                  <m:oMath xmlns:m="http://schemas.openxmlformats.org/officeDocument/2006/math">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4</m:t>
                            </m:r>
                          </m:den>
                        </m:f>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25</m:t>
                        </m:r>
                      </m:e>
                    </m:d>
                    <m:r>
                      <a:rPr lang="en-US" b="0" i="1" smtClean="0">
                        <a:latin typeface="Cambria Math" panose="02040503050406030204" pitchFamily="18" charset="0"/>
                      </a:rPr>
                      <m:t>=</m:t>
                    </m:r>
                    <m:r>
                      <a:rPr lang="en-US" b="0" i="1" smtClean="0">
                        <a:latin typeface="Cambria Math" panose="02040503050406030204" pitchFamily="18" charset="0"/>
                      </a:rPr>
                      <m:t>2</m:t>
                    </m:r>
                  </m:oMath>
                </a14:m>
                <a:r>
                  <a:rPr lang="en-US" i="1" dirty="0"/>
                  <a:t> pigeons</a:t>
                </a:r>
              </a:p>
            </p:txBody>
          </p:sp>
        </mc:Choice>
        <mc:Fallback xmlns="">
          <p:sp>
            <p:nvSpPr>
              <p:cNvPr id="3" name="Content Placeholder 2">
                <a:extLst>
                  <a:ext uri="{FF2B5EF4-FFF2-40B4-BE49-F238E27FC236}">
                    <a16:creationId xmlns:a16="http://schemas.microsoft.com/office/drawing/2014/main" id="{ABC054F1-D295-4F81-91B0-9B7DE907DEA6}"/>
                  </a:ext>
                </a:extLst>
              </p:cNvPr>
              <p:cNvSpPr>
                <a:spLocks noGrp="1" noRot="1" noChangeAspect="1" noMove="1" noResize="1" noEditPoints="1" noAdjustHandles="1" noChangeArrowheads="1" noChangeShapeType="1" noTextEdit="1"/>
              </p:cNvSpPr>
              <p:nvPr>
                <p:ph idx="1"/>
              </p:nvPr>
            </p:nvSpPr>
            <p:spPr>
              <a:blipFill>
                <a:blip r:embed="rId3"/>
                <a:stretch>
                  <a:fillRect l="-1525" t="-2138" r="-1416"/>
                </a:stretch>
              </a:blipFill>
            </p:spPr>
            <p:txBody>
              <a:bodyPr/>
              <a:lstStyle/>
              <a:p>
                <a:r>
                  <a:rPr lang="en-US">
                    <a:noFill/>
                  </a:rPr>
                  <a:t> </a:t>
                </a:r>
              </a:p>
            </p:txBody>
          </p:sp>
        </mc:Fallback>
      </mc:AlternateContent>
    </p:spTree>
    <p:extLst>
      <p:ext uri="{BB962C8B-B14F-4D97-AF65-F5344CB8AC3E}">
        <p14:creationId xmlns:p14="http://schemas.microsoft.com/office/powerpoint/2010/main" val="30443431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E84BB-8855-4A86-9D3D-3C8E79593785}"/>
              </a:ext>
            </a:extLst>
          </p:cNvPr>
          <p:cNvSpPr>
            <a:spLocks noGrp="1"/>
          </p:cNvSpPr>
          <p:nvPr>
            <p:ph type="title"/>
          </p:nvPr>
        </p:nvSpPr>
        <p:spPr/>
        <p:txBody>
          <a:bodyPr/>
          <a:lstStyle/>
          <a:p>
            <a:r>
              <a:rPr lang="en-US" dirty="0"/>
              <a:t>An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5DF455E-6DF9-4FA9-8C44-4EB26C51E222}"/>
                  </a:ext>
                </a:extLst>
              </p:cNvPr>
              <p:cNvSpPr>
                <a:spLocks noGrp="1"/>
              </p:cNvSpPr>
              <p:nvPr>
                <p:ph idx="1"/>
              </p:nvPr>
            </p:nvSpPr>
            <p:spPr/>
            <p:txBody>
              <a:bodyPr>
                <a:normAutofit lnSpcReduction="10000"/>
              </a:bodyPr>
              <a:lstStyle/>
              <a:p>
                <a:r>
                  <a:rPr lang="en-US" dirty="0"/>
                  <a:t>If you have to take </a:t>
                </a:r>
                <a14:m>
                  <m:oMath xmlns:m="http://schemas.openxmlformats.org/officeDocument/2006/math">
                    <m:r>
                      <a:rPr lang="en-US" i="1" dirty="0" smtClean="0">
                        <a:latin typeface="Cambria Math" panose="02040503050406030204" pitchFamily="18" charset="0"/>
                      </a:rPr>
                      <m:t>10</m:t>
                    </m:r>
                  </m:oMath>
                </a14:m>
                <a:r>
                  <a:rPr lang="en-US" dirty="0"/>
                  <a:t> classes, and have </a:t>
                </a:r>
                <a14:m>
                  <m:oMath xmlns:m="http://schemas.openxmlformats.org/officeDocument/2006/math">
                    <m:r>
                      <a:rPr lang="en-US" i="1" dirty="0" smtClean="0">
                        <a:latin typeface="Cambria Math" panose="02040503050406030204" pitchFamily="18" charset="0"/>
                      </a:rPr>
                      <m:t>3</m:t>
                    </m:r>
                  </m:oMath>
                </a14:m>
                <a:r>
                  <a:rPr lang="en-US" dirty="0"/>
                  <a:t> quarters to take them in, then…</a:t>
                </a:r>
              </a:p>
              <a:p>
                <a:endParaRPr lang="en-US" dirty="0"/>
              </a:p>
              <a:p>
                <a:r>
                  <a:rPr lang="en-US" b="1" dirty="0"/>
                  <a:t>Pigeons</a:t>
                </a:r>
                <a:r>
                  <a:rPr lang="en-US" dirty="0"/>
                  <a:t>: The classes to take</a:t>
                </a:r>
              </a:p>
              <a:p>
                <a:r>
                  <a:rPr lang="en-US" b="1" dirty="0"/>
                  <a:t>Pigeonholes</a:t>
                </a:r>
                <a:r>
                  <a:rPr lang="en-US" dirty="0"/>
                  <a:t>: The quarter</a:t>
                </a:r>
              </a:p>
              <a:p>
                <a:r>
                  <a:rPr lang="en-US" b="1" dirty="0"/>
                  <a:t>Mapping</a:t>
                </a:r>
                <a:r>
                  <a:rPr lang="en-US" dirty="0"/>
                  <a:t>: Which class you take the quarter in </a:t>
                </a:r>
              </a:p>
              <a:p>
                <a:pPr lvl="1"/>
                <a:r>
                  <a:rPr lang="en-US" dirty="0"/>
                  <a:t>(each class will be assigned to exactly 1 quarter)</a:t>
                </a:r>
              </a:p>
              <a:p>
                <a:endParaRPr lang="en-US" dirty="0"/>
              </a:p>
              <a:p>
                <a:r>
                  <a:rPr lang="en-US" dirty="0"/>
                  <a:t>Applying the pigeonhole principle, there is at least one quarter where you take at least </a:t>
                </a:r>
                <a14:m>
                  <m:oMath xmlns:m="http://schemas.openxmlformats.org/officeDocument/2006/math">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10</m:t>
                            </m:r>
                          </m:num>
                          <m:den>
                            <m:r>
                              <a:rPr lang="en-US" b="0" i="1" smtClean="0">
                                <a:latin typeface="Cambria Math" panose="02040503050406030204" pitchFamily="18" charset="0"/>
                              </a:rPr>
                              <m:t>3</m:t>
                            </m:r>
                          </m:den>
                        </m:f>
                      </m:e>
                    </m:d>
                    <m:r>
                      <a:rPr lang="en-US" b="0" i="1" smtClean="0">
                        <a:latin typeface="Cambria Math" panose="02040503050406030204" pitchFamily="18" charset="0"/>
                      </a:rPr>
                      <m:t>=</m:t>
                    </m:r>
                    <m:r>
                      <a:rPr lang="en-US" b="0" i="1" smtClean="0">
                        <a:latin typeface="Cambria Math" panose="02040503050406030204" pitchFamily="18" charset="0"/>
                      </a:rPr>
                      <m:t>4</m:t>
                    </m:r>
                  </m:oMath>
                </a14:m>
                <a:r>
                  <a:rPr lang="en-US" dirty="0"/>
                  <a:t> courses.</a:t>
                </a:r>
              </a:p>
            </p:txBody>
          </p:sp>
        </mc:Choice>
        <mc:Fallback xmlns="">
          <p:sp>
            <p:nvSpPr>
              <p:cNvPr id="3" name="Content Placeholder 2">
                <a:extLst>
                  <a:ext uri="{FF2B5EF4-FFF2-40B4-BE49-F238E27FC236}">
                    <a16:creationId xmlns:a16="http://schemas.microsoft.com/office/drawing/2014/main" id="{A5DF455E-6DF9-4FA9-8C44-4EB26C51E222}"/>
                  </a:ext>
                </a:extLst>
              </p:cNvPr>
              <p:cNvSpPr>
                <a:spLocks noGrp="1" noRot="1" noChangeAspect="1" noMove="1" noResize="1" noEditPoints="1" noAdjustHandles="1" noChangeArrowheads="1" noChangeShapeType="1" noTextEdit="1"/>
              </p:cNvSpPr>
              <p:nvPr>
                <p:ph idx="1"/>
              </p:nvPr>
            </p:nvSpPr>
            <p:spPr>
              <a:blipFill>
                <a:blip r:embed="rId3"/>
                <a:stretch>
                  <a:fillRect l="-1525" t="-3019" b="-252"/>
                </a:stretch>
              </a:blipFill>
            </p:spPr>
            <p:txBody>
              <a:bodyPr/>
              <a:lstStyle/>
              <a:p>
                <a:r>
                  <a:rPr lang="en-US">
                    <a:noFill/>
                  </a:rPr>
                  <a:t> </a:t>
                </a:r>
              </a:p>
            </p:txBody>
          </p:sp>
        </mc:Fallback>
      </mc:AlternateContent>
    </p:spTree>
    <p:extLst>
      <p:ext uri="{BB962C8B-B14F-4D97-AF65-F5344CB8AC3E}">
        <p14:creationId xmlns:p14="http://schemas.microsoft.com/office/powerpoint/2010/main" val="33660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33AAB5-7E0B-462A-A019-2F93C2E92B41}"/>
              </a:ext>
            </a:extLst>
          </p:cNvPr>
          <p:cNvSpPr>
            <a:spLocks noGrp="1"/>
          </p:cNvSpPr>
          <p:nvPr>
            <p:ph type="title"/>
          </p:nvPr>
        </p:nvSpPr>
        <p:spPr>
          <a:xfrm>
            <a:off x="1902775" y="3262680"/>
            <a:ext cx="6704015" cy="590415"/>
          </a:xfrm>
        </p:spPr>
        <p:txBody>
          <a:bodyPr/>
          <a:lstStyle/>
          <a:p>
            <a:r>
              <a:rPr lang="en-US" dirty="0"/>
              <a:t>Stars and Bars</a:t>
            </a:r>
          </a:p>
        </p:txBody>
      </p:sp>
      <p:sp>
        <p:nvSpPr>
          <p:cNvPr id="5" name="Text Placeholder 4">
            <a:extLst>
              <a:ext uri="{FF2B5EF4-FFF2-40B4-BE49-F238E27FC236}">
                <a16:creationId xmlns:a16="http://schemas.microsoft.com/office/drawing/2014/main" id="{CD068F6C-3A31-4BBF-AD44-6D42B77BAE52}"/>
              </a:ext>
            </a:extLst>
          </p:cNvPr>
          <p:cNvSpPr>
            <a:spLocks noGrp="1"/>
          </p:cNvSpPr>
          <p:nvPr>
            <p:ph type="body" idx="1"/>
          </p:nvPr>
        </p:nvSpPr>
        <p:spPr>
          <a:xfrm>
            <a:off x="1902775" y="3760043"/>
            <a:ext cx="7161215" cy="506283"/>
          </a:xfrm>
        </p:spPr>
        <p:txBody>
          <a:bodyPr>
            <a:noAutofit/>
          </a:bodyPr>
          <a:lstStyle/>
          <a:p>
            <a:r>
              <a:rPr lang="en-US" sz="2200" b="1" dirty="0"/>
              <a:t>The last counting rule in a while! :’) </a:t>
            </a:r>
          </a:p>
        </p:txBody>
      </p:sp>
    </p:spTree>
    <p:extLst>
      <p:ext uri="{BB962C8B-B14F-4D97-AF65-F5344CB8AC3E}">
        <p14:creationId xmlns:p14="http://schemas.microsoft.com/office/powerpoint/2010/main" val="11491962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E84BB-8855-4A86-9D3D-3C8E79593785}"/>
              </a:ext>
            </a:extLst>
          </p:cNvPr>
          <p:cNvSpPr>
            <a:spLocks noGrp="1"/>
          </p:cNvSpPr>
          <p:nvPr>
            <p:ph type="title"/>
          </p:nvPr>
        </p:nvSpPr>
        <p:spPr/>
        <p:txBody>
          <a:bodyPr/>
          <a:lstStyle/>
          <a:p>
            <a:r>
              <a:rPr lang="en-US" dirty="0"/>
              <a:t>An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5DF455E-6DF9-4FA9-8C44-4EB26C51E222}"/>
                  </a:ext>
                </a:extLst>
              </p:cNvPr>
              <p:cNvSpPr>
                <a:spLocks noGrp="1"/>
              </p:cNvSpPr>
              <p:nvPr>
                <p:ph idx="1"/>
              </p:nvPr>
            </p:nvSpPr>
            <p:spPr/>
            <p:txBody>
              <a:bodyPr>
                <a:normAutofit lnSpcReduction="10000"/>
              </a:bodyPr>
              <a:lstStyle/>
              <a:p>
                <a:r>
                  <a:rPr lang="en-US" dirty="0"/>
                  <a:t>If you have to take </a:t>
                </a:r>
                <a14:m>
                  <m:oMath xmlns:m="http://schemas.openxmlformats.org/officeDocument/2006/math">
                    <m:r>
                      <a:rPr lang="en-US" i="1" dirty="0" smtClean="0">
                        <a:latin typeface="Cambria Math" panose="02040503050406030204" pitchFamily="18" charset="0"/>
                      </a:rPr>
                      <m:t>10</m:t>
                    </m:r>
                  </m:oMath>
                </a14:m>
                <a:r>
                  <a:rPr lang="en-US" dirty="0"/>
                  <a:t> classes, and have </a:t>
                </a:r>
                <a14:m>
                  <m:oMath xmlns:m="http://schemas.openxmlformats.org/officeDocument/2006/math">
                    <m:r>
                      <a:rPr lang="en-US" i="1" dirty="0" smtClean="0">
                        <a:latin typeface="Cambria Math" panose="02040503050406030204" pitchFamily="18" charset="0"/>
                      </a:rPr>
                      <m:t>3</m:t>
                    </m:r>
                  </m:oMath>
                </a14:m>
                <a:r>
                  <a:rPr lang="en-US" dirty="0"/>
                  <a:t> quarters to take them in, then…</a:t>
                </a:r>
              </a:p>
              <a:p>
                <a:endParaRPr lang="en-US" dirty="0"/>
              </a:p>
              <a:p>
                <a:r>
                  <a:rPr lang="en-US" b="1" dirty="0"/>
                  <a:t>Pigeons</a:t>
                </a:r>
                <a:r>
                  <a:rPr lang="en-US" dirty="0"/>
                  <a:t>: The classes to take</a:t>
                </a:r>
              </a:p>
              <a:p>
                <a:r>
                  <a:rPr lang="en-US" b="1" dirty="0"/>
                  <a:t>Pigeonholes</a:t>
                </a:r>
                <a:r>
                  <a:rPr lang="en-US" dirty="0"/>
                  <a:t>: The quarter</a:t>
                </a:r>
              </a:p>
              <a:p>
                <a:r>
                  <a:rPr lang="en-US" b="1" dirty="0"/>
                  <a:t>Mapping</a:t>
                </a:r>
                <a:r>
                  <a:rPr lang="en-US" dirty="0"/>
                  <a:t>: Which class you take the quarter in </a:t>
                </a:r>
              </a:p>
              <a:p>
                <a:pPr lvl="1"/>
                <a:r>
                  <a:rPr lang="en-US" dirty="0"/>
                  <a:t>(each class will be assigned to exactly 1 quarter)</a:t>
                </a:r>
              </a:p>
              <a:p>
                <a:endParaRPr lang="en-US" dirty="0"/>
              </a:p>
              <a:p>
                <a:r>
                  <a:rPr lang="en-US" dirty="0"/>
                  <a:t>Applying the pigeonhole principle, there is at least one quarter where you take at least </a:t>
                </a:r>
                <a14:m>
                  <m:oMath xmlns:m="http://schemas.openxmlformats.org/officeDocument/2006/math">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10</m:t>
                            </m:r>
                          </m:num>
                          <m:den>
                            <m:r>
                              <a:rPr lang="en-US" b="0" i="1" smtClean="0">
                                <a:latin typeface="Cambria Math" panose="02040503050406030204" pitchFamily="18" charset="0"/>
                              </a:rPr>
                              <m:t>3</m:t>
                            </m:r>
                          </m:den>
                        </m:f>
                      </m:e>
                    </m:d>
                    <m:r>
                      <a:rPr lang="en-US" b="0" i="1" smtClean="0">
                        <a:latin typeface="Cambria Math" panose="02040503050406030204" pitchFamily="18" charset="0"/>
                      </a:rPr>
                      <m:t>=</m:t>
                    </m:r>
                    <m:r>
                      <a:rPr lang="en-US" b="0" i="1" smtClean="0">
                        <a:latin typeface="Cambria Math" panose="02040503050406030204" pitchFamily="18" charset="0"/>
                      </a:rPr>
                      <m:t>4</m:t>
                    </m:r>
                  </m:oMath>
                </a14:m>
                <a:r>
                  <a:rPr lang="en-US" dirty="0"/>
                  <a:t> courses.</a:t>
                </a:r>
              </a:p>
            </p:txBody>
          </p:sp>
        </mc:Choice>
        <mc:Fallback xmlns="">
          <p:sp>
            <p:nvSpPr>
              <p:cNvPr id="3" name="Content Placeholder 2">
                <a:extLst>
                  <a:ext uri="{FF2B5EF4-FFF2-40B4-BE49-F238E27FC236}">
                    <a16:creationId xmlns:a16="http://schemas.microsoft.com/office/drawing/2014/main" id="{A5DF455E-6DF9-4FA9-8C44-4EB26C51E222}"/>
                  </a:ext>
                </a:extLst>
              </p:cNvPr>
              <p:cNvSpPr>
                <a:spLocks noGrp="1" noRot="1" noChangeAspect="1" noMove="1" noResize="1" noEditPoints="1" noAdjustHandles="1" noChangeArrowheads="1" noChangeShapeType="1" noTextEdit="1"/>
              </p:cNvSpPr>
              <p:nvPr>
                <p:ph idx="1"/>
              </p:nvPr>
            </p:nvSpPr>
            <p:spPr>
              <a:blipFill>
                <a:blip r:embed="rId3"/>
                <a:stretch>
                  <a:fillRect l="-1525" t="-3019" b="-252"/>
                </a:stretch>
              </a:blipFill>
            </p:spPr>
            <p:txBody>
              <a:bodyPr/>
              <a:lstStyle/>
              <a:p>
                <a:r>
                  <a:rPr lang="en-US">
                    <a:noFill/>
                  </a:rPr>
                  <a:t> </a:t>
                </a:r>
              </a:p>
            </p:txBody>
          </p:sp>
        </mc:Fallback>
      </mc:AlternateContent>
      <p:sp>
        <p:nvSpPr>
          <p:cNvPr id="4" name="Rectangle: Rounded Corners 3">
            <a:extLst>
              <a:ext uri="{FF2B5EF4-FFF2-40B4-BE49-F238E27FC236}">
                <a16:creationId xmlns:a16="http://schemas.microsoft.com/office/drawing/2014/main" id="{9380D0C4-EE63-E29D-089D-0B6D87F99374}"/>
              </a:ext>
            </a:extLst>
          </p:cNvPr>
          <p:cNvSpPr/>
          <p:nvPr/>
        </p:nvSpPr>
        <p:spPr>
          <a:xfrm>
            <a:off x="7785463" y="2468879"/>
            <a:ext cx="4127863" cy="2561244"/>
          </a:xfrm>
          <a:prstGeom prst="roundRect">
            <a:avLst/>
          </a:prstGeom>
          <a:solidFill>
            <a:srgbClr val="E9F7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solidFill>
                  <a:prstClr val="black"/>
                </a:solidFill>
                <a:latin typeface="Segoe UI Semilight" panose="020B0402040204020203" pitchFamily="34" charset="0"/>
                <a:cs typeface="Segoe UI Semilight" panose="020B0402040204020203" pitchFamily="34" charset="0"/>
              </a:rPr>
              <a:t>Remember!</a:t>
            </a:r>
          </a:p>
          <a:p>
            <a:r>
              <a:rPr lang="en-US" sz="2400" dirty="0">
                <a:solidFill>
                  <a:prstClr val="black"/>
                </a:solidFill>
                <a:latin typeface="Segoe UI Semilight" panose="020B0402040204020203" pitchFamily="34" charset="0"/>
                <a:cs typeface="Segoe UI Semilight" panose="020B0402040204020203" pitchFamily="34" charset="0"/>
              </a:rPr>
              <a:t>When defining pigeons and pigeonholes, every pigeon </a:t>
            </a:r>
            <a:r>
              <a:rPr lang="en-US" sz="2400" b="1" dirty="0">
                <a:solidFill>
                  <a:prstClr val="black"/>
                </a:solidFill>
                <a:latin typeface="Segoe UI Semilight" panose="020B0402040204020203" pitchFamily="34" charset="0"/>
                <a:cs typeface="Segoe UI Semilight" panose="020B0402040204020203" pitchFamily="34" charset="0"/>
              </a:rPr>
              <a:t>must</a:t>
            </a:r>
            <a:r>
              <a:rPr lang="en-US" sz="2400" dirty="0">
                <a:solidFill>
                  <a:prstClr val="black"/>
                </a:solidFill>
                <a:latin typeface="Segoe UI Semilight" panose="020B0402040204020203" pitchFamily="34" charset="0"/>
                <a:cs typeface="Segoe UI Semilight" panose="020B0402040204020203" pitchFamily="34" charset="0"/>
              </a:rPr>
              <a:t> be assigned to one pigeonhole </a:t>
            </a:r>
          </a:p>
        </p:txBody>
      </p:sp>
    </p:spTree>
    <p:extLst>
      <p:ext uri="{BB962C8B-B14F-4D97-AF65-F5344CB8AC3E}">
        <p14:creationId xmlns:p14="http://schemas.microsoft.com/office/powerpoint/2010/main" val="36970609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AF4DF-E976-41B0-A4B0-BBCE7D2785A8}"/>
              </a:ext>
            </a:extLst>
          </p:cNvPr>
          <p:cNvSpPr>
            <a:spLocks noGrp="1"/>
          </p:cNvSpPr>
          <p:nvPr>
            <p:ph type="title"/>
          </p:nvPr>
        </p:nvSpPr>
        <p:spPr/>
        <p:txBody>
          <a:bodyPr/>
          <a:lstStyle/>
          <a:p>
            <a:r>
              <a:rPr lang="en-US" dirty="0"/>
              <a:t>Practical Tips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38335AA-3D33-496C-A7BE-827D81DC5A27}"/>
                  </a:ext>
                </a:extLst>
              </p:cNvPr>
              <p:cNvSpPr>
                <a:spLocks noGrp="1"/>
              </p:cNvSpPr>
              <p:nvPr>
                <p:ph idx="1"/>
              </p:nvPr>
            </p:nvSpPr>
            <p:spPr>
              <a:xfrm>
                <a:off x="575240" y="3840480"/>
                <a:ext cx="11187258" cy="3095897"/>
              </a:xfrm>
            </p:spPr>
            <p:txBody>
              <a:bodyPr>
                <a:normAutofit lnSpcReduction="10000"/>
              </a:bodyPr>
              <a:lstStyle/>
              <a:p>
                <a:r>
                  <a:rPr lang="en-US" dirty="0"/>
                  <a:t>1. What are the </a:t>
                </a:r>
                <a:r>
                  <a:rPr lang="en-US" b="1" dirty="0"/>
                  <a:t>pigeons?</a:t>
                </a:r>
              </a:p>
              <a:p>
                <a:r>
                  <a:rPr lang="en-US" b="1" dirty="0"/>
                  <a:t>2. </a:t>
                </a:r>
                <a:r>
                  <a:rPr lang="en-US" dirty="0"/>
                  <a:t>What are the </a:t>
                </a:r>
                <a:r>
                  <a:rPr lang="en-US" b="1" dirty="0"/>
                  <a:t>pigeonholes?</a:t>
                </a:r>
              </a:p>
              <a:p>
                <a:r>
                  <a:rPr lang="en-US" b="1" dirty="0"/>
                  <a:t>3. </a:t>
                </a:r>
                <a:r>
                  <a:rPr lang="en-US" dirty="0"/>
                  <a:t>How do you </a:t>
                </a:r>
                <a:r>
                  <a:rPr lang="en-US" b="1" dirty="0"/>
                  <a:t>map from pigeons to pigeonholes?</a:t>
                </a:r>
              </a:p>
              <a:p>
                <a:r>
                  <a:rPr lang="en-US" b="1" dirty="0"/>
                  <a:t>4. </a:t>
                </a:r>
                <a:r>
                  <a:rPr lang="en-US" dirty="0"/>
                  <a:t>There are </a:t>
                </a:r>
                <a14:m>
                  <m:oMath xmlns:m="http://schemas.openxmlformats.org/officeDocument/2006/math">
                    <m:r>
                      <a:rPr lang="en-US" b="0" i="1" smtClean="0">
                        <a:latin typeface="Cambria Math" panose="02040503050406030204" pitchFamily="18" charset="0"/>
                      </a:rPr>
                      <m:t>𝑛</m:t>
                    </m:r>
                  </m:oMath>
                </a14:m>
                <a:r>
                  <a:rPr lang="en-US" dirty="0"/>
                  <a:t> pigeons and </a:t>
                </a:r>
                <a14:m>
                  <m:oMath xmlns:m="http://schemas.openxmlformats.org/officeDocument/2006/math">
                    <m:r>
                      <a:rPr lang="en-US" b="0" i="1" smtClean="0">
                        <a:latin typeface="Cambria Math" panose="02040503050406030204" pitchFamily="18" charset="0"/>
                      </a:rPr>
                      <m:t>𝑘</m:t>
                    </m:r>
                  </m:oMath>
                </a14:m>
                <a:r>
                  <a:rPr lang="en-US" dirty="0"/>
                  <a:t> pigeonholes, so </a:t>
                </a:r>
                <a:r>
                  <a:rPr lang="en-US" b="1" dirty="0"/>
                  <a:t>by pigeonhole principle</a:t>
                </a:r>
                <a:r>
                  <a:rPr lang="en-US" dirty="0"/>
                  <a:t>, there is at least 1 pigeonhole with at least </a:t>
                </a:r>
                <a14:m>
                  <m:oMath xmlns:m="http://schemas.openxmlformats.org/officeDocument/2006/math">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𝑘</m:t>
                            </m:r>
                          </m:den>
                        </m:f>
                      </m:e>
                    </m:d>
                  </m:oMath>
                </a14:m>
                <a:r>
                  <a:rPr lang="en-US" dirty="0"/>
                  <a:t> pigeons. This is what we’re trying to prove because… </a:t>
                </a:r>
              </a:p>
            </p:txBody>
          </p:sp>
        </mc:Choice>
        <mc:Fallback xmlns="">
          <p:sp>
            <p:nvSpPr>
              <p:cNvPr id="3" name="Content Placeholder 2">
                <a:extLst>
                  <a:ext uri="{FF2B5EF4-FFF2-40B4-BE49-F238E27FC236}">
                    <a16:creationId xmlns:a16="http://schemas.microsoft.com/office/drawing/2014/main" id="{D38335AA-3D33-496C-A7BE-827D81DC5A27}"/>
                  </a:ext>
                </a:extLst>
              </p:cNvPr>
              <p:cNvSpPr>
                <a:spLocks noGrp="1" noRot="1" noChangeAspect="1" noMove="1" noResize="1" noEditPoints="1" noAdjustHandles="1" noChangeArrowheads="1" noChangeShapeType="1" noTextEdit="1"/>
              </p:cNvSpPr>
              <p:nvPr>
                <p:ph idx="1"/>
              </p:nvPr>
            </p:nvSpPr>
            <p:spPr>
              <a:xfrm>
                <a:off x="575240" y="3840480"/>
                <a:ext cx="11187258" cy="3095897"/>
              </a:xfrm>
              <a:blipFill>
                <a:blip r:embed="rId3"/>
                <a:stretch>
                  <a:fillRect l="-1525" t="-4724" r="-1852"/>
                </a:stretch>
              </a:blipFill>
            </p:spPr>
            <p:txBody>
              <a:bodyPr/>
              <a:lstStyle/>
              <a:p>
                <a:r>
                  <a:rPr lang="en-US">
                    <a:noFill/>
                  </a:rPr>
                  <a:t> </a:t>
                </a:r>
              </a:p>
            </p:txBody>
          </p:sp>
        </mc:Fallback>
      </mc:AlternateContent>
    </p:spTree>
    <p:extLst>
      <p:ext uri="{BB962C8B-B14F-4D97-AF65-F5344CB8AC3E}">
        <p14:creationId xmlns:p14="http://schemas.microsoft.com/office/powerpoint/2010/main" val="24736334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AF4DF-E976-41B0-A4B0-BBCE7D2785A8}"/>
              </a:ext>
            </a:extLst>
          </p:cNvPr>
          <p:cNvSpPr>
            <a:spLocks noGrp="1"/>
          </p:cNvSpPr>
          <p:nvPr>
            <p:ph type="title"/>
          </p:nvPr>
        </p:nvSpPr>
        <p:spPr/>
        <p:txBody>
          <a:bodyPr/>
          <a:lstStyle/>
          <a:p>
            <a:r>
              <a:rPr lang="en-US" dirty="0"/>
              <a:t>Practical Tips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38335AA-3D33-496C-A7BE-827D81DC5A27}"/>
                  </a:ext>
                </a:extLst>
              </p:cNvPr>
              <p:cNvSpPr>
                <a:spLocks noGrp="1"/>
              </p:cNvSpPr>
              <p:nvPr>
                <p:ph idx="1"/>
              </p:nvPr>
            </p:nvSpPr>
            <p:spPr>
              <a:xfrm>
                <a:off x="575240" y="3840480"/>
                <a:ext cx="11187258" cy="3095897"/>
              </a:xfrm>
            </p:spPr>
            <p:txBody>
              <a:bodyPr>
                <a:normAutofit lnSpcReduction="10000"/>
              </a:bodyPr>
              <a:lstStyle/>
              <a:p>
                <a:r>
                  <a:rPr lang="en-US" dirty="0"/>
                  <a:t>1. What are the </a:t>
                </a:r>
                <a:r>
                  <a:rPr lang="en-US" b="1" dirty="0"/>
                  <a:t>pigeons?</a:t>
                </a:r>
              </a:p>
              <a:p>
                <a:r>
                  <a:rPr lang="en-US" b="1" dirty="0"/>
                  <a:t>2. </a:t>
                </a:r>
                <a:r>
                  <a:rPr lang="en-US" dirty="0"/>
                  <a:t>What are the </a:t>
                </a:r>
                <a:r>
                  <a:rPr lang="en-US" b="1" dirty="0"/>
                  <a:t>pigeonholes?</a:t>
                </a:r>
              </a:p>
              <a:p>
                <a:r>
                  <a:rPr lang="en-US" b="1" dirty="0"/>
                  <a:t>3. </a:t>
                </a:r>
                <a:r>
                  <a:rPr lang="en-US" dirty="0"/>
                  <a:t>How do you </a:t>
                </a:r>
                <a:r>
                  <a:rPr lang="en-US" b="1" dirty="0"/>
                  <a:t>map from pigeons to pigeonholes?</a:t>
                </a:r>
              </a:p>
              <a:p>
                <a:r>
                  <a:rPr lang="en-US" b="1" dirty="0"/>
                  <a:t>4. </a:t>
                </a:r>
                <a:r>
                  <a:rPr lang="en-US" dirty="0"/>
                  <a:t>There are </a:t>
                </a:r>
                <a14:m>
                  <m:oMath xmlns:m="http://schemas.openxmlformats.org/officeDocument/2006/math">
                    <m:r>
                      <a:rPr lang="en-US" b="0" i="1" smtClean="0">
                        <a:latin typeface="Cambria Math" panose="02040503050406030204" pitchFamily="18" charset="0"/>
                      </a:rPr>
                      <m:t>𝑛</m:t>
                    </m:r>
                  </m:oMath>
                </a14:m>
                <a:r>
                  <a:rPr lang="en-US" dirty="0"/>
                  <a:t> pigeons and </a:t>
                </a:r>
                <a14:m>
                  <m:oMath xmlns:m="http://schemas.openxmlformats.org/officeDocument/2006/math">
                    <m:r>
                      <a:rPr lang="en-US" b="0" i="1" smtClean="0">
                        <a:latin typeface="Cambria Math" panose="02040503050406030204" pitchFamily="18" charset="0"/>
                      </a:rPr>
                      <m:t>𝑘</m:t>
                    </m:r>
                  </m:oMath>
                </a14:m>
                <a:r>
                  <a:rPr lang="en-US" dirty="0"/>
                  <a:t> pigeonholes, so </a:t>
                </a:r>
                <a:r>
                  <a:rPr lang="en-US" b="1" dirty="0"/>
                  <a:t>by pigeonhole principle</a:t>
                </a:r>
                <a:r>
                  <a:rPr lang="en-US" dirty="0"/>
                  <a:t>, there is at least 1 pigeonhole with at least </a:t>
                </a:r>
                <a14:m>
                  <m:oMath xmlns:m="http://schemas.openxmlformats.org/officeDocument/2006/math">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𝑘</m:t>
                            </m:r>
                          </m:den>
                        </m:f>
                      </m:e>
                    </m:d>
                  </m:oMath>
                </a14:m>
                <a:r>
                  <a:rPr lang="en-US" dirty="0"/>
                  <a:t> pigeons. This is what we’re trying to prove because… </a:t>
                </a:r>
              </a:p>
            </p:txBody>
          </p:sp>
        </mc:Choice>
        <mc:Fallback xmlns="">
          <p:sp>
            <p:nvSpPr>
              <p:cNvPr id="3" name="Content Placeholder 2">
                <a:extLst>
                  <a:ext uri="{FF2B5EF4-FFF2-40B4-BE49-F238E27FC236}">
                    <a16:creationId xmlns:a16="http://schemas.microsoft.com/office/drawing/2014/main" id="{D38335AA-3D33-496C-A7BE-827D81DC5A27}"/>
                  </a:ext>
                </a:extLst>
              </p:cNvPr>
              <p:cNvSpPr>
                <a:spLocks noGrp="1" noRot="1" noChangeAspect="1" noMove="1" noResize="1" noEditPoints="1" noAdjustHandles="1" noChangeArrowheads="1" noChangeShapeType="1" noTextEdit="1"/>
              </p:cNvSpPr>
              <p:nvPr>
                <p:ph idx="1"/>
              </p:nvPr>
            </p:nvSpPr>
            <p:spPr>
              <a:xfrm>
                <a:off x="575240" y="3840480"/>
                <a:ext cx="11187258" cy="3095897"/>
              </a:xfrm>
              <a:blipFill>
                <a:blip r:embed="rId3"/>
                <a:stretch>
                  <a:fillRect l="-1525" t="-4724" r="-1852"/>
                </a:stretch>
              </a:blipFill>
            </p:spPr>
            <p:txBody>
              <a:bodyPr/>
              <a:lstStyle/>
              <a:p>
                <a:r>
                  <a:rPr lang="en-US">
                    <a:noFill/>
                  </a:rPr>
                  <a:t> </a:t>
                </a:r>
              </a:p>
            </p:txBody>
          </p:sp>
        </mc:Fallback>
      </mc:AlternateContent>
      <p:sp>
        <p:nvSpPr>
          <p:cNvPr id="4" name="Rectangle: Rounded Corners 3">
            <a:extLst>
              <a:ext uri="{FF2B5EF4-FFF2-40B4-BE49-F238E27FC236}">
                <a16:creationId xmlns:a16="http://schemas.microsoft.com/office/drawing/2014/main" id="{645A0859-E3B5-B9EC-E885-7B3BC8F8BAB2}"/>
              </a:ext>
            </a:extLst>
          </p:cNvPr>
          <p:cNvSpPr/>
          <p:nvPr/>
        </p:nvSpPr>
        <p:spPr>
          <a:xfrm>
            <a:off x="429501" y="1277943"/>
            <a:ext cx="11187259" cy="2431907"/>
          </a:xfrm>
          <a:prstGeom prst="roundRect">
            <a:avLst/>
          </a:prstGeom>
          <a:solidFill>
            <a:srgbClr val="E9F7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1440" lvl="0" indent="-91440">
              <a:spcAft>
                <a:spcPts val="200"/>
              </a:spcAft>
              <a:buClr>
                <a:srgbClr val="1CADE4"/>
              </a:buClr>
              <a:buSzPct val="100000"/>
              <a:buFont typeface="Tw Cen MT" panose="020B0602020104020603" pitchFamily="34" charset="0"/>
              <a:buChar char=" "/>
            </a:pPr>
            <a:r>
              <a:rPr lang="en-US" sz="2800" b="1" i="1" dirty="0">
                <a:solidFill>
                  <a:prstClr val="black"/>
                </a:solidFill>
                <a:latin typeface="Segoe UI Semilight" panose="020B0402040204020203" pitchFamily="34" charset="0"/>
                <a:cs typeface="Segoe UI Semilight" panose="020B0402040204020203" pitchFamily="34" charset="0"/>
              </a:rPr>
              <a:t>When to use pigeonhole principle? </a:t>
            </a:r>
          </a:p>
          <a:p>
            <a:pPr marL="91440" lvl="0" indent="-91440">
              <a:spcAft>
                <a:spcPts val="200"/>
              </a:spcAft>
              <a:buClr>
                <a:srgbClr val="1CADE4"/>
              </a:buClr>
              <a:buSzPct val="100000"/>
              <a:buFont typeface="Tw Cen MT" panose="020B0602020104020603" pitchFamily="34" charset="0"/>
              <a:buChar char=" "/>
            </a:pPr>
            <a:r>
              <a:rPr lang="en-US" sz="2800" dirty="0">
                <a:solidFill>
                  <a:prstClr val="black"/>
                </a:solidFill>
                <a:latin typeface="Segoe UI Semilight" panose="020B0402040204020203" pitchFamily="34" charset="0"/>
                <a:cs typeface="Segoe UI Semilight" panose="020B0402040204020203" pitchFamily="34" charset="0"/>
              </a:rPr>
              <a:t>&gt; When we’re trying to </a:t>
            </a:r>
            <a:r>
              <a:rPr lang="en-US" sz="2800" b="1" dirty="0">
                <a:solidFill>
                  <a:prstClr val="black"/>
                </a:solidFill>
                <a:latin typeface="Segoe UI Semilight" panose="020B0402040204020203" pitchFamily="34" charset="0"/>
                <a:cs typeface="Segoe UI Semilight" panose="020B0402040204020203" pitchFamily="34" charset="0"/>
              </a:rPr>
              <a:t>prove</a:t>
            </a:r>
            <a:r>
              <a:rPr lang="en-US" sz="2800" dirty="0">
                <a:solidFill>
                  <a:prstClr val="black"/>
                </a:solidFill>
                <a:latin typeface="Segoe UI Semilight" panose="020B0402040204020203" pitchFamily="34" charset="0"/>
                <a:cs typeface="Segoe UI Semilight" panose="020B0402040204020203" pitchFamily="34" charset="0"/>
              </a:rPr>
              <a:t> or </a:t>
            </a:r>
            <a:r>
              <a:rPr lang="en-US" sz="2800" b="1" dirty="0">
                <a:solidFill>
                  <a:prstClr val="black"/>
                </a:solidFill>
                <a:latin typeface="Segoe UI Semilight" panose="020B0402040204020203" pitchFamily="34" charset="0"/>
                <a:cs typeface="Segoe UI Semilight" panose="020B0402040204020203" pitchFamily="34" charset="0"/>
              </a:rPr>
              <a:t>make some guarantee </a:t>
            </a:r>
            <a:r>
              <a:rPr lang="en-US" sz="2800" dirty="0">
                <a:solidFill>
                  <a:prstClr val="black"/>
                </a:solidFill>
                <a:latin typeface="Segoe UI Semilight" panose="020B0402040204020203" pitchFamily="34" charset="0"/>
                <a:cs typeface="Segoe UI Semilight" panose="020B0402040204020203" pitchFamily="34" charset="0"/>
              </a:rPr>
              <a:t>about a certain number of things sharing some property. </a:t>
            </a:r>
          </a:p>
          <a:p>
            <a:pPr marL="91440" lvl="0" indent="-91440">
              <a:spcAft>
                <a:spcPts val="200"/>
              </a:spcAft>
              <a:buClr>
                <a:srgbClr val="1CADE4"/>
              </a:buClr>
              <a:buSzPct val="100000"/>
              <a:buFont typeface="Tw Cen MT" panose="020B0602020104020603" pitchFamily="34" charset="0"/>
              <a:buChar char=" "/>
            </a:pPr>
            <a:r>
              <a:rPr lang="en-US" sz="2800" dirty="0">
                <a:solidFill>
                  <a:prstClr val="black"/>
                </a:solidFill>
                <a:latin typeface="Segoe UI Semilight" panose="020B0402040204020203" pitchFamily="34" charset="0"/>
                <a:cs typeface="Segoe UI Semilight" panose="020B0402040204020203" pitchFamily="34" charset="0"/>
              </a:rPr>
              <a:t>&gt; We’ll usually warn you in advance that pigeonhole principle the right method (you’ll see one in the section handout).</a:t>
            </a:r>
          </a:p>
        </p:txBody>
      </p:sp>
    </p:spTree>
    <p:extLst>
      <p:ext uri="{BB962C8B-B14F-4D97-AF65-F5344CB8AC3E}">
        <p14:creationId xmlns:p14="http://schemas.microsoft.com/office/powerpoint/2010/main" val="40274895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AF4DF-E976-41B0-A4B0-BBCE7D2785A8}"/>
              </a:ext>
            </a:extLst>
          </p:cNvPr>
          <p:cNvSpPr>
            <a:spLocks noGrp="1"/>
          </p:cNvSpPr>
          <p:nvPr>
            <p:ph type="title"/>
          </p:nvPr>
        </p:nvSpPr>
        <p:spPr/>
        <p:txBody>
          <a:bodyPr/>
          <a:lstStyle/>
          <a:p>
            <a:r>
              <a:rPr lang="en-US" dirty="0"/>
              <a:t>Practical Tips</a:t>
            </a:r>
          </a:p>
        </p:txBody>
      </p:sp>
      <p:sp>
        <p:nvSpPr>
          <p:cNvPr id="3" name="Content Placeholder 2">
            <a:extLst>
              <a:ext uri="{FF2B5EF4-FFF2-40B4-BE49-F238E27FC236}">
                <a16:creationId xmlns:a16="http://schemas.microsoft.com/office/drawing/2014/main" id="{D38335AA-3D33-496C-A7BE-827D81DC5A27}"/>
              </a:ext>
            </a:extLst>
          </p:cNvPr>
          <p:cNvSpPr>
            <a:spLocks noGrp="1"/>
          </p:cNvSpPr>
          <p:nvPr>
            <p:ph idx="1"/>
          </p:nvPr>
        </p:nvSpPr>
        <p:spPr/>
        <p:txBody>
          <a:bodyPr>
            <a:normAutofit/>
          </a:bodyPr>
          <a:lstStyle/>
          <a:p>
            <a:r>
              <a:rPr lang="en-US" dirty="0"/>
              <a:t>Look for – a set you’re trying to divide into groups, where collisions would help you somehow.</a:t>
            </a:r>
          </a:p>
          <a:p>
            <a:endParaRPr lang="en-US" dirty="0"/>
          </a:p>
          <a:p>
            <a:r>
              <a:rPr lang="en-US" dirty="0"/>
              <a:t>“Prove that there are at least </a:t>
            </a:r>
            <a:r>
              <a:rPr lang="en-US" b="1" dirty="0"/>
              <a:t>x A’s</a:t>
            </a:r>
            <a:r>
              <a:rPr lang="en-US" dirty="0"/>
              <a:t> that have the same </a:t>
            </a:r>
            <a:r>
              <a:rPr lang="en-US" b="1" dirty="0"/>
              <a:t>B”</a:t>
            </a:r>
          </a:p>
          <a:p>
            <a:pPr lvl="1"/>
            <a:r>
              <a:rPr lang="en-US" sz="2800" b="1" dirty="0"/>
              <a:t>&gt; Pigeons: all possibles A’s</a:t>
            </a:r>
          </a:p>
          <a:p>
            <a:pPr lvl="1"/>
            <a:r>
              <a:rPr lang="en-US" sz="2800" b="1" dirty="0"/>
              <a:t>&gt; Pigeonholes: all possible B’s</a:t>
            </a:r>
          </a:p>
          <a:p>
            <a:pPr lvl="1"/>
            <a:r>
              <a:rPr lang="en-US" sz="2800" b="1" dirty="0"/>
              <a:t>&gt; Mapping: each A is assigned to one possible B</a:t>
            </a:r>
          </a:p>
          <a:p>
            <a:pPr lvl="1"/>
            <a:r>
              <a:rPr lang="en-US" sz="2800" b="1" i="1" dirty="0"/>
              <a:t>The pigeonhole principle tells us that there are at least x pigeons that fall into the same hole -&gt; there are at least x A’s that have the same B</a:t>
            </a:r>
            <a:endParaRPr lang="en-US" sz="2800" b="1" dirty="0"/>
          </a:p>
          <a:p>
            <a:endParaRPr lang="en-US" dirty="0"/>
          </a:p>
        </p:txBody>
      </p:sp>
    </p:spTree>
    <p:extLst>
      <p:ext uri="{BB962C8B-B14F-4D97-AF65-F5344CB8AC3E}">
        <p14:creationId xmlns:p14="http://schemas.microsoft.com/office/powerpoint/2010/main" val="16757530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AF4DF-E976-41B0-A4B0-BBCE7D2785A8}"/>
              </a:ext>
            </a:extLst>
          </p:cNvPr>
          <p:cNvSpPr>
            <a:spLocks noGrp="1"/>
          </p:cNvSpPr>
          <p:nvPr>
            <p:ph type="title"/>
          </p:nvPr>
        </p:nvSpPr>
        <p:spPr/>
        <p:txBody>
          <a:bodyPr/>
          <a:lstStyle/>
          <a:p>
            <a:r>
              <a:rPr lang="en-US" dirty="0"/>
              <a:t>Back to the hairy question….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38335AA-3D33-496C-A7BE-827D81DC5A27}"/>
                  </a:ext>
                </a:extLst>
              </p:cNvPr>
              <p:cNvSpPr>
                <a:spLocks noGrp="1"/>
              </p:cNvSpPr>
              <p:nvPr>
                <p:ph idx="1"/>
              </p:nvPr>
            </p:nvSpPr>
            <p:spPr>
              <a:xfrm>
                <a:off x="509925" y="1489983"/>
                <a:ext cx="11403400" cy="4845504"/>
              </a:xfrm>
            </p:spPr>
            <p:txBody>
              <a:bodyPr>
                <a:normAutofit/>
              </a:bodyPr>
              <a:lstStyle/>
              <a:p>
                <a:r>
                  <a:rPr lang="en-US" b="1" dirty="0"/>
                  <a:t>Are there at least two </a:t>
                </a:r>
                <a:r>
                  <a:rPr lang="en-US" b="1" dirty="0">
                    <a:solidFill>
                      <a:schemeClr val="accent3">
                        <a:lumMod val="60000"/>
                        <a:lumOff val="40000"/>
                      </a:schemeClr>
                    </a:solidFill>
                  </a:rPr>
                  <a:t>people in Seattle </a:t>
                </a:r>
                <a:r>
                  <a:rPr lang="en-US" b="1" dirty="0"/>
                  <a:t>with the same </a:t>
                </a:r>
                <a:r>
                  <a:rPr lang="en-US" b="1" dirty="0">
                    <a:solidFill>
                      <a:schemeClr val="accent5"/>
                    </a:solidFill>
                  </a:rPr>
                  <a:t>number of hairs on their head?</a:t>
                </a:r>
              </a:p>
              <a:p>
                <a:endParaRPr lang="en-US" sz="1100" b="1" dirty="0"/>
              </a:p>
              <a:p>
                <a:r>
                  <a:rPr lang="en-US" b="1" dirty="0"/>
                  <a:t>Pigeons: </a:t>
                </a:r>
                <a:r>
                  <a:rPr lang="en-US" dirty="0"/>
                  <a:t>All </a:t>
                </a:r>
                <a:r>
                  <a:rPr lang="en-US" b="1" dirty="0">
                    <a:solidFill>
                      <a:schemeClr val="accent3">
                        <a:lumMod val="60000"/>
                        <a:lumOff val="40000"/>
                      </a:schemeClr>
                    </a:solidFill>
                  </a:rPr>
                  <a:t>people in Seattle</a:t>
                </a:r>
              </a:p>
              <a:p>
                <a:pPr lvl="1"/>
                <a:r>
                  <a:rPr lang="en-US" dirty="0"/>
                  <a:t>750,000 people in Seattle (</a:t>
                </a:r>
                <a:r>
                  <a:rPr lang="en-US" b="1" dirty="0"/>
                  <a:t>750,000 pigeons</a:t>
                </a:r>
                <a:r>
                  <a:rPr lang="en-US" dirty="0"/>
                  <a:t>)</a:t>
                </a:r>
              </a:p>
              <a:p>
                <a:r>
                  <a:rPr lang="en-US" b="1" dirty="0"/>
                  <a:t>Pigeonholes: </a:t>
                </a:r>
                <a:r>
                  <a:rPr lang="en-US" dirty="0"/>
                  <a:t>All possible ‘</a:t>
                </a:r>
                <a:r>
                  <a:rPr lang="en-US" b="1" dirty="0">
                    <a:solidFill>
                      <a:schemeClr val="accent5"/>
                    </a:solidFill>
                  </a:rPr>
                  <a:t>hair counts</a:t>
                </a:r>
                <a:r>
                  <a:rPr lang="en-US" dirty="0"/>
                  <a:t>’ -&gt; ~</a:t>
                </a:r>
              </a:p>
              <a:p>
                <a:pPr lvl="1"/>
                <a:r>
                  <a:rPr lang="en-US" dirty="0"/>
                  <a:t>people have up to 150,000 hairs on their head (</a:t>
                </a:r>
                <a:r>
                  <a:rPr lang="en-US" b="1" dirty="0"/>
                  <a:t>150,000 pigeonholes</a:t>
                </a:r>
                <a:r>
                  <a:rPr lang="en-US" dirty="0"/>
                  <a:t>)</a:t>
                </a:r>
              </a:p>
              <a:p>
                <a:r>
                  <a:rPr lang="en-US" b="1" dirty="0"/>
                  <a:t>Mapping: </a:t>
                </a:r>
                <a:r>
                  <a:rPr lang="en-US" dirty="0"/>
                  <a:t>Every person is “assigned” to a particular hair count</a:t>
                </a:r>
              </a:p>
              <a:p>
                <a:pPr marL="0" indent="0">
                  <a:buNone/>
                </a:pPr>
                <a:r>
                  <a:rPr lang="en-US" dirty="0"/>
                  <a:t>By the </a:t>
                </a:r>
                <a:r>
                  <a:rPr lang="en-US" b="1" dirty="0"/>
                  <a:t>pigeonhole</a:t>
                </a:r>
                <a:r>
                  <a:rPr lang="en-US" dirty="0"/>
                  <a:t> </a:t>
                </a:r>
                <a:r>
                  <a:rPr lang="en-US" b="1" dirty="0"/>
                  <a:t>principle</a:t>
                </a:r>
                <a:r>
                  <a:rPr lang="en-US" dirty="0"/>
                  <a:t>, there are at least </a:t>
                </a:r>
                <a14:m>
                  <m:oMath xmlns:m="http://schemas.openxmlformats.org/officeDocument/2006/math">
                    <m:d>
                      <m:dPr>
                        <m:begChr m:val="⌈"/>
                        <m:endChr m:val="⌉"/>
                        <m:ctrlPr>
                          <a:rPr lang="en-US" i="1" smtClean="0">
                            <a:latin typeface="Cambria Math" panose="02040503050406030204" pitchFamily="18" charset="0"/>
                          </a:rPr>
                        </m:ctrlPr>
                      </m:dPr>
                      <m:e>
                        <m:f>
                          <m:fPr>
                            <m:ctrlPr>
                              <a:rPr lang="en-US" i="1">
                                <a:latin typeface="Cambria Math" panose="02040503050406030204" pitchFamily="18" charset="0"/>
                              </a:rPr>
                            </m:ctrlPr>
                          </m:fPr>
                          <m:num>
                            <m:r>
                              <a:rPr lang="en-US" b="0" i="1" smtClean="0">
                                <a:latin typeface="Cambria Math" panose="02040503050406030204" pitchFamily="18" charset="0"/>
                              </a:rPr>
                              <m:t>750</m:t>
                            </m:r>
                            <m:r>
                              <a:rPr lang="en-US" b="0" i="1" smtClean="0">
                                <a:latin typeface="Cambria Math" panose="02040503050406030204" pitchFamily="18" charset="0"/>
                              </a:rPr>
                              <m:t>,</m:t>
                            </m:r>
                            <m:r>
                              <a:rPr lang="en-US" b="0" i="1" smtClean="0">
                                <a:latin typeface="Cambria Math" panose="02040503050406030204" pitchFamily="18" charset="0"/>
                              </a:rPr>
                              <m:t>000</m:t>
                            </m:r>
                          </m:num>
                          <m:den>
                            <m:r>
                              <a:rPr lang="en-US" b="0" i="1" smtClean="0">
                                <a:latin typeface="Cambria Math" panose="02040503050406030204" pitchFamily="18" charset="0"/>
                              </a:rPr>
                              <m:t>150</m:t>
                            </m:r>
                            <m:r>
                              <a:rPr lang="en-US" b="0" i="1" smtClean="0">
                                <a:latin typeface="Cambria Math" panose="02040503050406030204" pitchFamily="18" charset="0"/>
                              </a:rPr>
                              <m:t>,</m:t>
                            </m:r>
                            <m:r>
                              <a:rPr lang="en-US" b="0" i="1" smtClean="0">
                                <a:latin typeface="Cambria Math" panose="02040503050406030204" pitchFamily="18" charset="0"/>
                              </a:rPr>
                              <m:t>000</m:t>
                            </m:r>
                          </m:den>
                        </m:f>
                      </m:e>
                    </m:d>
                    <m:r>
                      <a:rPr lang="en-US" b="0" i="0" smtClean="0">
                        <a:latin typeface="Cambria Math" panose="02040503050406030204" pitchFamily="18" charset="0"/>
                      </a:rPr>
                      <m:t>=</m:t>
                    </m:r>
                    <m:r>
                      <a:rPr lang="en-US" b="0" i="0" smtClean="0">
                        <a:latin typeface="Cambria Math" panose="02040503050406030204" pitchFamily="18" charset="0"/>
                      </a:rPr>
                      <m:t>5</m:t>
                    </m:r>
                  </m:oMath>
                </a14:m>
                <a:r>
                  <a:rPr lang="en-US" dirty="0"/>
                  <a:t> pigeons in the same pigeonhole -&gt; </a:t>
                </a:r>
                <a:r>
                  <a:rPr lang="en-US" u="sng" dirty="0"/>
                  <a:t>at least </a:t>
                </a:r>
                <a14:m>
                  <m:oMath xmlns:m="http://schemas.openxmlformats.org/officeDocument/2006/math">
                    <m:r>
                      <a:rPr lang="en-US" b="0" i="1" u="sng" smtClean="0">
                        <a:latin typeface="Cambria Math" panose="02040503050406030204" pitchFamily="18" charset="0"/>
                      </a:rPr>
                      <m:t>5</m:t>
                    </m:r>
                  </m:oMath>
                </a14:m>
                <a:r>
                  <a:rPr lang="en-US" u="sng" dirty="0"/>
                  <a:t> people in Seattle with the same hair count!</a:t>
                </a:r>
              </a:p>
            </p:txBody>
          </p:sp>
        </mc:Choice>
        <mc:Fallback xmlns="">
          <p:sp>
            <p:nvSpPr>
              <p:cNvPr id="3" name="Content Placeholder 2">
                <a:extLst>
                  <a:ext uri="{FF2B5EF4-FFF2-40B4-BE49-F238E27FC236}">
                    <a16:creationId xmlns:a16="http://schemas.microsoft.com/office/drawing/2014/main" id="{D38335AA-3D33-496C-A7BE-827D81DC5A27}"/>
                  </a:ext>
                </a:extLst>
              </p:cNvPr>
              <p:cNvSpPr>
                <a:spLocks noGrp="1" noRot="1" noChangeAspect="1" noMove="1" noResize="1" noEditPoints="1" noAdjustHandles="1" noChangeArrowheads="1" noChangeShapeType="1" noTextEdit="1"/>
              </p:cNvSpPr>
              <p:nvPr>
                <p:ph idx="1"/>
              </p:nvPr>
            </p:nvSpPr>
            <p:spPr>
              <a:xfrm>
                <a:off x="509925" y="1489983"/>
                <a:ext cx="11403400" cy="4845504"/>
              </a:xfrm>
              <a:blipFill>
                <a:blip r:embed="rId3"/>
                <a:stretch>
                  <a:fillRect l="-1497" t="-2138" r="-1711" b="-3396"/>
                </a:stretch>
              </a:blipFill>
            </p:spPr>
            <p:txBody>
              <a:bodyPr/>
              <a:lstStyle/>
              <a:p>
                <a:r>
                  <a:rPr lang="en-US">
                    <a:noFill/>
                  </a:rPr>
                  <a:t> </a:t>
                </a:r>
              </a:p>
            </p:txBody>
          </p:sp>
        </mc:Fallback>
      </mc:AlternateContent>
    </p:spTree>
    <p:extLst>
      <p:ext uri="{BB962C8B-B14F-4D97-AF65-F5344CB8AC3E}">
        <p14:creationId xmlns:p14="http://schemas.microsoft.com/office/powerpoint/2010/main" val="33419738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AF4DF-E976-41B0-A4B0-BBCE7D2785A8}"/>
              </a:ext>
            </a:extLst>
          </p:cNvPr>
          <p:cNvSpPr>
            <a:spLocks noGrp="1"/>
          </p:cNvSpPr>
          <p:nvPr>
            <p:ph type="title"/>
          </p:nvPr>
        </p:nvSpPr>
        <p:spPr/>
        <p:txBody>
          <a:bodyPr/>
          <a:lstStyle/>
          <a:p>
            <a:r>
              <a:rPr lang="en-US" dirty="0"/>
              <a:t>But actually…what’s the point of this? </a:t>
            </a:r>
          </a:p>
        </p:txBody>
      </p:sp>
      <p:sp>
        <p:nvSpPr>
          <p:cNvPr id="3" name="Content Placeholder 2">
            <a:extLst>
              <a:ext uri="{FF2B5EF4-FFF2-40B4-BE49-F238E27FC236}">
                <a16:creationId xmlns:a16="http://schemas.microsoft.com/office/drawing/2014/main" id="{D38335AA-3D33-496C-A7BE-827D81DC5A27}"/>
              </a:ext>
            </a:extLst>
          </p:cNvPr>
          <p:cNvSpPr>
            <a:spLocks noGrp="1"/>
          </p:cNvSpPr>
          <p:nvPr>
            <p:ph idx="1"/>
          </p:nvPr>
        </p:nvSpPr>
        <p:spPr>
          <a:xfrm>
            <a:off x="509925" y="1489982"/>
            <a:ext cx="11403400" cy="5104741"/>
          </a:xfrm>
        </p:spPr>
        <p:txBody>
          <a:bodyPr>
            <a:normAutofit/>
          </a:bodyPr>
          <a:lstStyle/>
          <a:p>
            <a:pPr>
              <a:buFont typeface="Arial" panose="020B0604020202020204" pitchFamily="34" charset="0"/>
              <a:buChar char="•"/>
            </a:pPr>
            <a:r>
              <a:rPr lang="en-US" dirty="0"/>
              <a:t> We can prove some pretty fun statements! </a:t>
            </a:r>
          </a:p>
          <a:p>
            <a:pPr>
              <a:buFont typeface="Arial" panose="020B0604020202020204" pitchFamily="34" charset="0"/>
              <a:buChar char="•"/>
            </a:pPr>
            <a:r>
              <a:rPr lang="en-US" b="1" dirty="0"/>
              <a:t> Hashing Algorithms</a:t>
            </a:r>
            <a:r>
              <a:rPr lang="en-US" dirty="0"/>
              <a:t>: Ensuring that collisions will occur when hashing more items than there are available hash slots, which helps in designing </a:t>
            </a:r>
            <a:r>
              <a:rPr lang="en-US" u="sng" dirty="0"/>
              <a:t>effective collision resolution strategies</a:t>
            </a:r>
            <a:r>
              <a:rPr lang="en-US" dirty="0"/>
              <a:t>. </a:t>
            </a:r>
            <a:r>
              <a:rPr lang="en-US" i="1" dirty="0"/>
              <a:t>(you’ll learn about hashing in 332!)</a:t>
            </a:r>
          </a:p>
          <a:p>
            <a:pPr>
              <a:buFont typeface="Arial" panose="020B0604020202020204" pitchFamily="34" charset="0"/>
              <a:buChar char="•"/>
            </a:pPr>
            <a:r>
              <a:rPr lang="en-US" b="1" dirty="0"/>
              <a:t> Resource Allocation</a:t>
            </a:r>
            <a:r>
              <a:rPr lang="en-US" dirty="0"/>
              <a:t>: Ensuring that in systems with more requests than resources, some resources will be shared (e.g., tasks and processors)</a:t>
            </a:r>
          </a:p>
          <a:p>
            <a:pPr>
              <a:buFont typeface="Arial" panose="020B0604020202020204" pitchFamily="34" charset="0"/>
              <a:buChar char="•"/>
            </a:pPr>
            <a:r>
              <a:rPr lang="en-US" dirty="0"/>
              <a:t> </a:t>
            </a:r>
            <a:r>
              <a:rPr lang="en-US" b="1" dirty="0"/>
              <a:t>Data Compression</a:t>
            </a:r>
            <a:r>
              <a:rPr lang="en-US" dirty="0"/>
              <a:t>: Demonstrating that lossless compression of sufficiently large files must lead to some files being larger after compression due to limited encoding space</a:t>
            </a:r>
          </a:p>
          <a:p>
            <a:pPr>
              <a:buFont typeface="Arial" panose="020B0604020202020204" pitchFamily="34" charset="0"/>
              <a:buChar char="•"/>
            </a:pPr>
            <a:r>
              <a:rPr lang="en-US" dirty="0"/>
              <a:t>  It is also the basis of </a:t>
            </a:r>
            <a:r>
              <a:rPr lang="en-US" b="1" dirty="0"/>
              <a:t>proving that a language is not regular</a:t>
            </a:r>
            <a:r>
              <a:rPr lang="en-US" dirty="0"/>
              <a:t>, as you may remember from 311!</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26592127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33AAB5-7E0B-462A-A019-2F93C2E92B41}"/>
              </a:ext>
            </a:extLst>
          </p:cNvPr>
          <p:cNvSpPr>
            <a:spLocks noGrp="1"/>
          </p:cNvSpPr>
          <p:nvPr>
            <p:ph type="title"/>
          </p:nvPr>
        </p:nvSpPr>
        <p:spPr>
          <a:xfrm>
            <a:off x="1902776" y="3262680"/>
            <a:ext cx="5340988" cy="590415"/>
          </a:xfrm>
        </p:spPr>
        <p:txBody>
          <a:bodyPr/>
          <a:lstStyle/>
          <a:p>
            <a:r>
              <a:rPr lang="en-US" dirty="0"/>
              <a:t>Thinking about Counting</a:t>
            </a:r>
          </a:p>
        </p:txBody>
      </p:sp>
    </p:spTree>
    <p:extLst>
      <p:ext uri="{BB962C8B-B14F-4D97-AF65-F5344CB8AC3E}">
        <p14:creationId xmlns:p14="http://schemas.microsoft.com/office/powerpoint/2010/main" val="5406116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98FCE-51E8-450A-AA15-7058D30264F8}"/>
              </a:ext>
            </a:extLst>
          </p:cNvPr>
          <p:cNvSpPr>
            <a:spLocks noGrp="1"/>
          </p:cNvSpPr>
          <p:nvPr>
            <p:ph type="title"/>
          </p:nvPr>
        </p:nvSpPr>
        <p:spPr/>
        <p:txBody>
          <a:bodyPr/>
          <a:lstStyle/>
          <a:p>
            <a:r>
              <a:rPr lang="en-US" dirty="0"/>
              <a:t>We’ve seen lots of ways to count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ADFC7A5-0BF1-4E1E-B7E5-AB7E3E97B93A}"/>
                  </a:ext>
                </a:extLst>
              </p:cNvPr>
              <p:cNvSpPr>
                <a:spLocks noGrp="1"/>
              </p:cNvSpPr>
              <p:nvPr>
                <p:ph idx="1"/>
              </p:nvPr>
            </p:nvSpPr>
            <p:spPr/>
            <p:txBody>
              <a:bodyPr>
                <a:normAutofit fontScale="92500" lnSpcReduction="10000"/>
              </a:bodyPr>
              <a:lstStyle/>
              <a:p>
                <a:r>
                  <a:rPr lang="en-US" b="1" dirty="0"/>
                  <a:t>Sum rule </a:t>
                </a:r>
                <a:r>
                  <a:rPr lang="en-US" dirty="0"/>
                  <a:t>(split into disjoint sets)</a:t>
                </a:r>
              </a:p>
              <a:p>
                <a:r>
                  <a:rPr lang="en-US" b="1" dirty="0"/>
                  <a:t>Product rule </a:t>
                </a:r>
                <a:r>
                  <a:rPr lang="en-US" dirty="0"/>
                  <a:t>(use a sequential process)</a:t>
                </a:r>
              </a:p>
              <a:p>
                <a:r>
                  <a:rPr lang="en-US" b="1" dirty="0"/>
                  <a:t>Combinations</a:t>
                </a:r>
                <a:r>
                  <a:rPr lang="en-US" dirty="0"/>
                  <a:t> (order doesn’t matter)</a:t>
                </a:r>
              </a:p>
              <a:p>
                <a:r>
                  <a:rPr lang="en-US" b="1" dirty="0"/>
                  <a:t>Permutations</a:t>
                </a:r>
                <a:r>
                  <a:rPr lang="en-US" dirty="0"/>
                  <a:t> (order does matter)</a:t>
                </a:r>
              </a:p>
              <a:p>
                <a:r>
                  <a:rPr lang="en-US" b="1" dirty="0"/>
                  <a:t>Principle of Inclusion-Exclusion </a:t>
                </a:r>
                <a:r>
                  <a:rPr lang="en-US" dirty="0"/>
                  <a:t>(counting the size of a union of sets)</a:t>
                </a:r>
              </a:p>
              <a:p>
                <a:r>
                  <a:rPr lang="en-US" b="1" dirty="0"/>
                  <a:t>Complementary Counting </a:t>
                </a:r>
                <a:r>
                  <a:rPr lang="en-US" dirty="0"/>
                  <a:t>(counting the ways for something to </a:t>
                </a:r>
                <a:r>
                  <a:rPr lang="en-US" b="1" dirty="0"/>
                  <a:t>not</a:t>
                </a:r>
                <a:r>
                  <a:rPr lang="en-US" dirty="0"/>
                  <a:t> occur)</a:t>
                </a:r>
              </a:p>
              <a:p>
                <a:pPr marL="0" indent="0">
                  <a:buNone/>
                </a:pPr>
                <a:r>
                  <a:rPr lang="en-US" dirty="0"/>
                  <a:t> </a:t>
                </a:r>
                <a:r>
                  <a:rPr lang="en-US" b="1" dirty="0"/>
                  <a:t>“Stars and Bars”</a:t>
                </a:r>
                <a:r>
                  <a:rPr lang="en-US" dirty="0"/>
                  <a:t>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1</m:t>
                            </m:r>
                          </m:num>
                          <m:den>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1</m:t>
                            </m:r>
                          </m:den>
                        </m:f>
                      </m:e>
                    </m:d>
                  </m:oMath>
                </a14:m>
                <a:r>
                  <a:rPr lang="en-US" dirty="0"/>
                  <a:t> </a:t>
                </a:r>
                <a:r>
                  <a:rPr lang="en-US" sz="2600" dirty="0"/>
                  <a:t>(assigning indistinguishable stars to distinguishable bins)</a:t>
                </a:r>
              </a:p>
              <a:p>
                <a:r>
                  <a:rPr lang="en-US" dirty="0"/>
                  <a:t>Niche Rules (useful in very specific circumstances) </a:t>
                </a:r>
              </a:p>
              <a:p>
                <a:pPr lvl="1"/>
                <a:r>
                  <a:rPr lang="en-US" b="1" dirty="0"/>
                  <a:t>Binomial Theorem</a:t>
                </a:r>
              </a:p>
              <a:p>
                <a:pPr lvl="1"/>
                <a:r>
                  <a:rPr lang="en-US" b="1" dirty="0"/>
                  <a:t>Pigeonhole Principle</a:t>
                </a:r>
              </a:p>
              <a:p>
                <a:endParaRPr lang="en-US" dirty="0"/>
              </a:p>
            </p:txBody>
          </p:sp>
        </mc:Choice>
        <mc:Fallback xmlns="">
          <p:sp>
            <p:nvSpPr>
              <p:cNvPr id="3" name="Content Placeholder 2">
                <a:extLst>
                  <a:ext uri="{FF2B5EF4-FFF2-40B4-BE49-F238E27FC236}">
                    <a16:creationId xmlns:a16="http://schemas.microsoft.com/office/drawing/2014/main" id="{1ADFC7A5-0BF1-4E1E-B7E5-AB7E3E97B93A}"/>
                  </a:ext>
                </a:extLst>
              </p:cNvPr>
              <p:cNvSpPr>
                <a:spLocks noGrp="1" noRot="1" noChangeAspect="1" noMove="1" noResize="1" noEditPoints="1" noAdjustHandles="1" noChangeArrowheads="1" noChangeShapeType="1" noTextEdit="1"/>
              </p:cNvSpPr>
              <p:nvPr>
                <p:ph idx="1"/>
              </p:nvPr>
            </p:nvSpPr>
            <p:spPr>
              <a:blipFill>
                <a:blip r:embed="rId3"/>
                <a:stretch>
                  <a:fillRect l="-545" t="-2642" r="-163"/>
                </a:stretch>
              </a:blipFill>
            </p:spPr>
            <p:txBody>
              <a:bodyPr/>
              <a:lstStyle/>
              <a:p>
                <a:r>
                  <a:rPr lang="en-US">
                    <a:noFill/>
                  </a:rPr>
                  <a:t> </a:t>
                </a:r>
              </a:p>
            </p:txBody>
          </p:sp>
        </mc:Fallback>
      </mc:AlternateContent>
    </p:spTree>
    <p:extLst>
      <p:ext uri="{BB962C8B-B14F-4D97-AF65-F5344CB8AC3E}">
        <p14:creationId xmlns:p14="http://schemas.microsoft.com/office/powerpoint/2010/main" val="20732013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98FCE-51E8-450A-AA15-7058D30264F8}"/>
              </a:ext>
            </a:extLst>
          </p:cNvPr>
          <p:cNvSpPr>
            <a:spLocks noGrp="1"/>
          </p:cNvSpPr>
          <p:nvPr>
            <p:ph type="title"/>
          </p:nvPr>
        </p:nvSpPr>
        <p:spPr/>
        <p:txBody>
          <a:bodyPr>
            <a:normAutofit/>
          </a:bodyPr>
          <a:lstStyle/>
          <a:p>
            <a:r>
              <a:rPr lang="en-US" dirty="0"/>
              <a:t>How to tell which approach(es) to take?</a:t>
            </a:r>
          </a:p>
        </p:txBody>
      </p:sp>
      <p:sp>
        <p:nvSpPr>
          <p:cNvPr id="3" name="Content Placeholder 2">
            <a:extLst>
              <a:ext uri="{FF2B5EF4-FFF2-40B4-BE49-F238E27FC236}">
                <a16:creationId xmlns:a16="http://schemas.microsoft.com/office/drawing/2014/main" id="{1ADFC7A5-0BF1-4E1E-B7E5-AB7E3E97B93A}"/>
              </a:ext>
            </a:extLst>
          </p:cNvPr>
          <p:cNvSpPr>
            <a:spLocks noGrp="1"/>
          </p:cNvSpPr>
          <p:nvPr>
            <p:ph idx="1"/>
          </p:nvPr>
        </p:nvSpPr>
        <p:spPr>
          <a:xfrm>
            <a:off x="575239" y="1541008"/>
            <a:ext cx="11187258" cy="5316992"/>
          </a:xfrm>
        </p:spPr>
        <p:txBody>
          <a:bodyPr>
            <a:normAutofit/>
          </a:bodyPr>
          <a:lstStyle/>
          <a:p>
            <a:pPr>
              <a:buFont typeface="Arial" panose="020B0604020202020204" pitchFamily="34" charset="0"/>
              <a:buChar char="•"/>
            </a:pPr>
            <a:r>
              <a:rPr lang="en-US" dirty="0"/>
              <a:t> Identify keywords in the problem, and key properties, and think about what techniques match those patterns</a:t>
            </a:r>
          </a:p>
          <a:p>
            <a:pPr>
              <a:buFont typeface="Arial" panose="020B0604020202020204" pitchFamily="34" charset="0"/>
              <a:buChar char="•"/>
            </a:pPr>
            <a:r>
              <a:rPr lang="en-US" dirty="0"/>
              <a:t> If an approach isn’t working or things are getting out of control, try a different approach!</a:t>
            </a:r>
          </a:p>
          <a:p>
            <a:pPr>
              <a:buFont typeface="Arial" panose="020B0604020202020204" pitchFamily="34" charset="0"/>
              <a:buChar char="•"/>
            </a:pPr>
            <a:r>
              <a:rPr lang="en-US" dirty="0"/>
              <a:t> There are often multiple ways to solve the same problem </a:t>
            </a:r>
            <a:r>
              <a:rPr lang="en-US" dirty="0">
                <a:sym typeface="Wingdings" panose="05000000000000000000" pitchFamily="2" charset="2"/>
              </a:rPr>
              <a:t> </a:t>
            </a:r>
          </a:p>
          <a:p>
            <a:pPr>
              <a:buFont typeface="Arial" panose="020B0604020202020204" pitchFamily="34" charset="0"/>
              <a:buChar char="•"/>
            </a:pPr>
            <a:r>
              <a:rPr lang="en-US" dirty="0">
                <a:sym typeface="Wingdings" panose="05000000000000000000" pitchFamily="2" charset="2"/>
              </a:rPr>
              <a:t> In some harder problems, we might need to start by solving a simplified version of the problem and then dividing/subtracting out overcounting (we’ll see an example of this now!)</a:t>
            </a:r>
          </a:p>
          <a:p>
            <a:pPr>
              <a:buFont typeface="Arial" panose="020B0604020202020204" pitchFamily="34" charset="0"/>
              <a:buChar char="•"/>
            </a:pPr>
            <a:endParaRPr lang="en-US" sz="1400" dirty="0"/>
          </a:p>
          <a:p>
            <a:r>
              <a:rPr lang="en-US" dirty="0"/>
              <a:t>This all takes practice so don’t be hard on yourself if you don’t think of the correct answer at first glance!! </a:t>
            </a:r>
          </a:p>
        </p:txBody>
      </p:sp>
    </p:spTree>
    <p:extLst>
      <p:ext uri="{BB962C8B-B14F-4D97-AF65-F5344CB8AC3E}">
        <p14:creationId xmlns:p14="http://schemas.microsoft.com/office/powerpoint/2010/main" val="4681566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98FCE-51E8-450A-AA15-7058D30264F8}"/>
              </a:ext>
            </a:extLst>
          </p:cNvPr>
          <p:cNvSpPr>
            <a:spLocks noGrp="1"/>
          </p:cNvSpPr>
          <p:nvPr>
            <p:ph type="title"/>
          </p:nvPr>
        </p:nvSpPr>
        <p:spPr/>
        <p:txBody>
          <a:bodyPr>
            <a:normAutofit/>
          </a:bodyPr>
          <a:lstStyle/>
          <a:p>
            <a:r>
              <a:rPr lang="en-US" dirty="0"/>
              <a:t>How to tell which approach(es) to take?</a:t>
            </a:r>
          </a:p>
        </p:txBody>
      </p:sp>
      <p:sp>
        <p:nvSpPr>
          <p:cNvPr id="3" name="Content Placeholder 2">
            <a:extLst>
              <a:ext uri="{FF2B5EF4-FFF2-40B4-BE49-F238E27FC236}">
                <a16:creationId xmlns:a16="http://schemas.microsoft.com/office/drawing/2014/main" id="{1ADFC7A5-0BF1-4E1E-B7E5-AB7E3E97B93A}"/>
              </a:ext>
            </a:extLst>
          </p:cNvPr>
          <p:cNvSpPr>
            <a:spLocks noGrp="1"/>
          </p:cNvSpPr>
          <p:nvPr>
            <p:ph idx="1"/>
          </p:nvPr>
        </p:nvSpPr>
        <p:spPr>
          <a:xfrm>
            <a:off x="575239" y="1541008"/>
            <a:ext cx="11187258" cy="5316992"/>
          </a:xfrm>
        </p:spPr>
        <p:txBody>
          <a:bodyPr>
            <a:normAutofit fontScale="92500" lnSpcReduction="10000"/>
          </a:bodyPr>
          <a:lstStyle/>
          <a:p>
            <a:r>
              <a:rPr lang="en-US" dirty="0"/>
              <a:t>&gt; Can we break this into some disjoint cases? (</a:t>
            </a:r>
            <a:r>
              <a:rPr lang="en-US" b="1" dirty="0"/>
              <a:t>sum rule</a:t>
            </a:r>
            <a:r>
              <a:rPr lang="en-US" dirty="0"/>
              <a:t>)</a:t>
            </a:r>
          </a:p>
          <a:p>
            <a:r>
              <a:rPr lang="en-US" dirty="0"/>
              <a:t>&gt; Can we create our desired outcomes with a clear sequential process? (</a:t>
            </a:r>
            <a:r>
              <a:rPr lang="en-US" b="1" dirty="0"/>
              <a:t>product rule</a:t>
            </a:r>
            <a:r>
              <a:rPr lang="en-US" dirty="0"/>
              <a:t>)</a:t>
            </a:r>
          </a:p>
          <a:p>
            <a:r>
              <a:rPr lang="en-US" dirty="0"/>
              <a:t>&gt; Are we counting the ways for something </a:t>
            </a:r>
            <a:r>
              <a:rPr lang="en-US" u="sng" dirty="0"/>
              <a:t>not</a:t>
            </a:r>
            <a:r>
              <a:rPr lang="en-US" dirty="0"/>
              <a:t> to occur? (</a:t>
            </a:r>
            <a:r>
              <a:rPr lang="en-US" b="1" dirty="0"/>
              <a:t>complementary counting</a:t>
            </a:r>
            <a:r>
              <a:rPr lang="en-US" dirty="0"/>
              <a:t>)</a:t>
            </a:r>
          </a:p>
          <a:p>
            <a:r>
              <a:rPr lang="en-US" dirty="0"/>
              <a:t>&gt; Are we dealing with the union of some sets? (</a:t>
            </a:r>
            <a:r>
              <a:rPr lang="en-US" b="1" dirty="0"/>
              <a:t>inclusion-exclusion</a:t>
            </a:r>
            <a:r>
              <a:rPr lang="en-US" dirty="0"/>
              <a:t>)</a:t>
            </a:r>
          </a:p>
          <a:p>
            <a:r>
              <a:rPr lang="en-US" dirty="0"/>
              <a:t>&gt; Does order matter or not in this problem? (</a:t>
            </a:r>
            <a:r>
              <a:rPr lang="en-US" b="1" dirty="0"/>
              <a:t>permutation</a:t>
            </a:r>
            <a:r>
              <a:rPr lang="en-US" dirty="0"/>
              <a:t> or </a:t>
            </a:r>
            <a:r>
              <a:rPr lang="en-US" b="1" dirty="0"/>
              <a:t>combination</a:t>
            </a:r>
            <a:r>
              <a:rPr lang="en-US" dirty="0"/>
              <a:t>)</a:t>
            </a:r>
          </a:p>
          <a:p>
            <a:r>
              <a:rPr lang="en-US" dirty="0"/>
              <a:t>&gt; Are the objects distinguishable or indistinguishable (</a:t>
            </a:r>
            <a:r>
              <a:rPr lang="en-US" b="1" dirty="0"/>
              <a:t>stars and bars </a:t>
            </a:r>
            <a:r>
              <a:rPr lang="en-US" dirty="0"/>
              <a:t>if indistinguishable)</a:t>
            </a:r>
          </a:p>
          <a:p>
            <a:endParaRPr lang="en-US" dirty="0"/>
          </a:p>
          <a:p>
            <a:r>
              <a:rPr lang="en-US" b="1" dirty="0"/>
              <a:t>These approaches often work together! E.g., to compute the number of options in one of the disjoint cases, you may need another approach</a:t>
            </a:r>
          </a:p>
        </p:txBody>
      </p:sp>
    </p:spTree>
    <p:extLst>
      <p:ext uri="{BB962C8B-B14F-4D97-AF65-F5344CB8AC3E}">
        <p14:creationId xmlns:p14="http://schemas.microsoft.com/office/powerpoint/2010/main" val="2920425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409AD-FAA4-4522-8954-C47137A0CEB8}"/>
              </a:ext>
            </a:extLst>
          </p:cNvPr>
          <p:cNvSpPr>
            <a:spLocks noGrp="1"/>
          </p:cNvSpPr>
          <p:nvPr>
            <p:ph type="title"/>
          </p:nvPr>
        </p:nvSpPr>
        <p:spPr/>
        <p:txBody>
          <a:bodyPr/>
          <a:lstStyle/>
          <a:p>
            <a:r>
              <a:rPr lang="en-US" dirty="0"/>
              <a:t>Donuts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9124ACB-C88D-499F-A54C-D04431CF9DF9}"/>
                  </a:ext>
                </a:extLst>
              </p:cNvPr>
              <p:cNvSpPr>
                <a:spLocks noGrp="1"/>
              </p:cNvSpPr>
              <p:nvPr>
                <p:ph idx="1"/>
              </p:nvPr>
            </p:nvSpPr>
            <p:spPr>
              <a:xfrm>
                <a:off x="575239" y="1463857"/>
                <a:ext cx="11849171" cy="4845504"/>
              </a:xfrm>
            </p:spPr>
            <p:txBody>
              <a:bodyPr/>
              <a:lstStyle/>
              <a:p>
                <a:r>
                  <a:rPr lang="en-US" dirty="0"/>
                  <a:t>You’re going to buy one-dozen donuts (i.e., 12 donuts) from chocolate, strawberry, coconut, blueberry, and lemon (i.e. </a:t>
                </a:r>
                <a14:m>
                  <m:oMath xmlns:m="http://schemas.openxmlformats.org/officeDocument/2006/math">
                    <m:r>
                      <a:rPr lang="en-US" i="1" dirty="0">
                        <a:latin typeface="Cambria Math" panose="02040503050406030204" pitchFamily="18" charset="0"/>
                      </a:rPr>
                      <m:t>5</m:t>
                    </m:r>
                  </m:oMath>
                </a14:m>
                <a:r>
                  <a:rPr lang="en-US" dirty="0"/>
                  <a:t> types)</a:t>
                </a:r>
              </a:p>
              <a:p>
                <a:r>
                  <a:rPr lang="en-US" dirty="0"/>
                  <a:t>How many different donut boxes can you buy?</a:t>
                </a:r>
              </a:p>
              <a:p>
                <a:pPr lvl="1"/>
                <a:r>
                  <a:rPr lang="en-US" dirty="0"/>
                  <a:t>&gt; There are unlimited donuts of each type</a:t>
                </a:r>
              </a:p>
              <a:p>
                <a:pPr lvl="1"/>
                <a:r>
                  <a:rPr lang="en-US" dirty="0"/>
                  <a:t>&gt; Donuts of the same type are indistinguishable</a:t>
                </a:r>
              </a:p>
              <a:p>
                <a:pPr lvl="1"/>
                <a:r>
                  <a:rPr lang="en-US" dirty="0"/>
                  <a:t>&gt; Order of the donuts in the box does not matter</a:t>
                </a:r>
              </a:p>
              <a:p>
                <a:pPr lvl="1"/>
                <a:endParaRPr lang="en-US" dirty="0"/>
              </a:p>
            </p:txBody>
          </p:sp>
        </mc:Choice>
        <mc:Fallback xmlns="">
          <p:sp>
            <p:nvSpPr>
              <p:cNvPr id="3" name="Content Placeholder 2">
                <a:extLst>
                  <a:ext uri="{FF2B5EF4-FFF2-40B4-BE49-F238E27FC236}">
                    <a16:creationId xmlns:a16="http://schemas.microsoft.com/office/drawing/2014/main" id="{59124ACB-C88D-499F-A54C-D04431CF9DF9}"/>
                  </a:ext>
                </a:extLst>
              </p:cNvPr>
              <p:cNvSpPr>
                <a:spLocks noGrp="1" noRot="1" noChangeAspect="1" noMove="1" noResize="1" noEditPoints="1" noAdjustHandles="1" noChangeArrowheads="1" noChangeShapeType="1" noTextEdit="1"/>
              </p:cNvSpPr>
              <p:nvPr>
                <p:ph idx="1"/>
              </p:nvPr>
            </p:nvSpPr>
            <p:spPr>
              <a:xfrm>
                <a:off x="575239" y="1463857"/>
                <a:ext cx="11849171" cy="4845504"/>
              </a:xfrm>
              <a:blipFill>
                <a:blip r:embed="rId3"/>
                <a:stretch>
                  <a:fillRect l="-669" t="-2138"/>
                </a:stretch>
              </a:blipFill>
            </p:spPr>
            <p:txBody>
              <a:bodyPr/>
              <a:lstStyle/>
              <a:p>
                <a:r>
                  <a:rPr lang="en-US">
                    <a:noFill/>
                  </a:rPr>
                  <a:t> </a:t>
                </a:r>
              </a:p>
            </p:txBody>
          </p:sp>
        </mc:Fallback>
      </mc:AlternateContent>
      <p:sp>
        <p:nvSpPr>
          <p:cNvPr id="4" name="Oval 3">
            <a:extLst>
              <a:ext uri="{FF2B5EF4-FFF2-40B4-BE49-F238E27FC236}">
                <a16:creationId xmlns:a16="http://schemas.microsoft.com/office/drawing/2014/main" id="{4FABD80C-DE39-2D95-2CFA-2D5CE43FE07B}"/>
              </a:ext>
            </a:extLst>
          </p:cNvPr>
          <p:cNvSpPr/>
          <p:nvPr/>
        </p:nvSpPr>
        <p:spPr>
          <a:xfrm>
            <a:off x="731519" y="4388301"/>
            <a:ext cx="2065867" cy="2065867"/>
          </a:xfrm>
          <a:prstGeom prst="ellipse">
            <a:avLst/>
          </a:prstGeom>
          <a:solidFill>
            <a:schemeClr val="accent4">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ircle: Hollow 16">
            <a:extLst>
              <a:ext uri="{FF2B5EF4-FFF2-40B4-BE49-F238E27FC236}">
                <a16:creationId xmlns:a16="http://schemas.microsoft.com/office/drawing/2014/main" id="{143C9ED9-4F5B-FB81-FE8C-FD0B0D2C4DF5}"/>
              </a:ext>
            </a:extLst>
          </p:cNvPr>
          <p:cNvSpPr/>
          <p:nvPr/>
        </p:nvSpPr>
        <p:spPr>
          <a:xfrm>
            <a:off x="1043234" y="4663738"/>
            <a:ext cx="551729" cy="551729"/>
          </a:xfrm>
          <a:prstGeom prst="donut">
            <a:avLst>
              <a:gd name="adj" fmla="val 16464"/>
            </a:avLst>
          </a:prstGeom>
          <a:solidFill>
            <a:srgbClr val="82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Circle: Hollow 17">
            <a:extLst>
              <a:ext uri="{FF2B5EF4-FFF2-40B4-BE49-F238E27FC236}">
                <a16:creationId xmlns:a16="http://schemas.microsoft.com/office/drawing/2014/main" id="{29D3EE4D-DD56-E252-A3DF-609A7E6EAEDC}"/>
              </a:ext>
            </a:extLst>
          </p:cNvPr>
          <p:cNvSpPr/>
          <p:nvPr/>
        </p:nvSpPr>
        <p:spPr>
          <a:xfrm>
            <a:off x="890834" y="5259494"/>
            <a:ext cx="551729" cy="551729"/>
          </a:xfrm>
          <a:prstGeom prst="donut">
            <a:avLst>
              <a:gd name="adj" fmla="val 16464"/>
            </a:avLst>
          </a:prstGeom>
          <a:solidFill>
            <a:srgbClr val="82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Circle: Hollow 18">
            <a:extLst>
              <a:ext uri="{FF2B5EF4-FFF2-40B4-BE49-F238E27FC236}">
                <a16:creationId xmlns:a16="http://schemas.microsoft.com/office/drawing/2014/main" id="{C873E8F5-2903-F975-F64A-0F0EC026B1A0}"/>
              </a:ext>
            </a:extLst>
          </p:cNvPr>
          <p:cNvSpPr/>
          <p:nvPr/>
        </p:nvSpPr>
        <p:spPr>
          <a:xfrm>
            <a:off x="1488587" y="5125516"/>
            <a:ext cx="551729" cy="551729"/>
          </a:xfrm>
          <a:prstGeom prst="donut">
            <a:avLst>
              <a:gd name="adj" fmla="val 16464"/>
            </a:avLst>
          </a:prstGeom>
          <a:solidFill>
            <a:srgbClr val="82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ircle: Hollow 19">
            <a:extLst>
              <a:ext uri="{FF2B5EF4-FFF2-40B4-BE49-F238E27FC236}">
                <a16:creationId xmlns:a16="http://schemas.microsoft.com/office/drawing/2014/main" id="{04406A5B-C1B2-3437-8211-7146E758B9EB}"/>
              </a:ext>
            </a:extLst>
          </p:cNvPr>
          <p:cNvSpPr/>
          <p:nvPr/>
        </p:nvSpPr>
        <p:spPr>
          <a:xfrm>
            <a:off x="1292381" y="5730837"/>
            <a:ext cx="551729" cy="551729"/>
          </a:xfrm>
          <a:prstGeom prst="donut">
            <a:avLst>
              <a:gd name="adj" fmla="val 16464"/>
            </a:avLst>
          </a:prstGeom>
          <a:solidFill>
            <a:srgbClr val="82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Circle: Hollow 20">
            <a:extLst>
              <a:ext uri="{FF2B5EF4-FFF2-40B4-BE49-F238E27FC236}">
                <a16:creationId xmlns:a16="http://schemas.microsoft.com/office/drawing/2014/main" id="{7452D2E0-2EF9-D248-31BC-C3E84EE5087E}"/>
              </a:ext>
            </a:extLst>
          </p:cNvPr>
          <p:cNvSpPr/>
          <p:nvPr/>
        </p:nvSpPr>
        <p:spPr>
          <a:xfrm>
            <a:off x="1644445" y="4520195"/>
            <a:ext cx="551729" cy="551729"/>
          </a:xfrm>
          <a:prstGeom prst="donut">
            <a:avLst>
              <a:gd name="adj" fmla="val 16464"/>
            </a:avLst>
          </a:prstGeom>
          <a:solidFill>
            <a:srgbClr val="82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ircle: Hollow 21">
            <a:extLst>
              <a:ext uri="{FF2B5EF4-FFF2-40B4-BE49-F238E27FC236}">
                <a16:creationId xmlns:a16="http://schemas.microsoft.com/office/drawing/2014/main" id="{404A3250-2409-D869-85E1-2C3CA4714CC7}"/>
              </a:ext>
            </a:extLst>
          </p:cNvPr>
          <p:cNvSpPr/>
          <p:nvPr/>
        </p:nvSpPr>
        <p:spPr>
          <a:xfrm>
            <a:off x="2142986" y="5066641"/>
            <a:ext cx="551729" cy="551729"/>
          </a:xfrm>
          <a:prstGeom prst="donut">
            <a:avLst>
              <a:gd name="adj" fmla="val 16464"/>
            </a:avLst>
          </a:prstGeom>
          <a:solidFill>
            <a:srgbClr val="82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2F9F8A6C-927A-B3F3-D048-F75CBC3B328F}"/>
              </a:ext>
            </a:extLst>
          </p:cNvPr>
          <p:cNvSpPr txBox="1"/>
          <p:nvPr/>
        </p:nvSpPr>
        <p:spPr>
          <a:xfrm>
            <a:off x="1924807" y="5534224"/>
            <a:ext cx="560862" cy="553998"/>
          </a:xfrm>
          <a:prstGeom prst="rect">
            <a:avLst/>
          </a:prstGeom>
          <a:noFill/>
        </p:spPr>
        <p:txBody>
          <a:bodyPr wrap="square">
            <a:spAutoFit/>
          </a:bodyPr>
          <a:lstStyle/>
          <a:p>
            <a:r>
              <a:rPr lang="en-US" sz="3000" dirty="0"/>
              <a:t>…</a:t>
            </a:r>
          </a:p>
        </p:txBody>
      </p:sp>
      <p:sp>
        <p:nvSpPr>
          <p:cNvPr id="25" name="Oval 24">
            <a:extLst>
              <a:ext uri="{FF2B5EF4-FFF2-40B4-BE49-F238E27FC236}">
                <a16:creationId xmlns:a16="http://schemas.microsoft.com/office/drawing/2014/main" id="{117339E4-C721-6B74-97BD-6FD22B51FA5E}"/>
              </a:ext>
            </a:extLst>
          </p:cNvPr>
          <p:cNvSpPr/>
          <p:nvPr/>
        </p:nvSpPr>
        <p:spPr>
          <a:xfrm>
            <a:off x="2921889" y="4381063"/>
            <a:ext cx="2065867" cy="2065867"/>
          </a:xfrm>
          <a:prstGeom prst="ellipse">
            <a:avLst/>
          </a:prstGeom>
          <a:solidFill>
            <a:schemeClr val="accent4">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ircle: Hollow 25">
            <a:extLst>
              <a:ext uri="{FF2B5EF4-FFF2-40B4-BE49-F238E27FC236}">
                <a16:creationId xmlns:a16="http://schemas.microsoft.com/office/drawing/2014/main" id="{7AFA28E6-61B8-6553-88C4-C5E9828AB7AF}"/>
              </a:ext>
            </a:extLst>
          </p:cNvPr>
          <p:cNvSpPr/>
          <p:nvPr/>
        </p:nvSpPr>
        <p:spPr>
          <a:xfrm>
            <a:off x="3233604" y="4656500"/>
            <a:ext cx="551729" cy="551729"/>
          </a:xfrm>
          <a:prstGeom prst="donut">
            <a:avLst>
              <a:gd name="adj" fmla="val 16464"/>
            </a:avLst>
          </a:prstGeom>
          <a:solidFill>
            <a:srgbClr val="82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ircle: Hollow 26">
            <a:extLst>
              <a:ext uri="{FF2B5EF4-FFF2-40B4-BE49-F238E27FC236}">
                <a16:creationId xmlns:a16="http://schemas.microsoft.com/office/drawing/2014/main" id="{C2F3DE08-AB33-D0E2-5111-0A28CD2D851F}"/>
              </a:ext>
            </a:extLst>
          </p:cNvPr>
          <p:cNvSpPr/>
          <p:nvPr/>
        </p:nvSpPr>
        <p:spPr>
          <a:xfrm>
            <a:off x="3081204" y="5252256"/>
            <a:ext cx="551729" cy="551729"/>
          </a:xfrm>
          <a:prstGeom prst="donut">
            <a:avLst>
              <a:gd name="adj" fmla="val 16464"/>
            </a:avLst>
          </a:prstGeom>
          <a:solidFill>
            <a:srgbClr val="82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ircle: Hollow 27">
            <a:extLst>
              <a:ext uri="{FF2B5EF4-FFF2-40B4-BE49-F238E27FC236}">
                <a16:creationId xmlns:a16="http://schemas.microsoft.com/office/drawing/2014/main" id="{964F4F35-C903-2891-C782-CEFBE55E9438}"/>
              </a:ext>
            </a:extLst>
          </p:cNvPr>
          <p:cNvSpPr/>
          <p:nvPr/>
        </p:nvSpPr>
        <p:spPr>
          <a:xfrm>
            <a:off x="3678957" y="5118278"/>
            <a:ext cx="551729" cy="551729"/>
          </a:xfrm>
          <a:prstGeom prst="donut">
            <a:avLst>
              <a:gd name="adj" fmla="val 16464"/>
            </a:avLst>
          </a:prstGeom>
          <a:solidFill>
            <a:srgbClr val="82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Circle: Hollow 28">
            <a:extLst>
              <a:ext uri="{FF2B5EF4-FFF2-40B4-BE49-F238E27FC236}">
                <a16:creationId xmlns:a16="http://schemas.microsoft.com/office/drawing/2014/main" id="{CF61FE34-D021-80C6-E185-56A81821595C}"/>
              </a:ext>
            </a:extLst>
          </p:cNvPr>
          <p:cNvSpPr/>
          <p:nvPr/>
        </p:nvSpPr>
        <p:spPr>
          <a:xfrm>
            <a:off x="3482751" y="5723599"/>
            <a:ext cx="551729" cy="551729"/>
          </a:xfrm>
          <a:prstGeom prst="donut">
            <a:avLst>
              <a:gd name="adj" fmla="val 16464"/>
            </a:avLst>
          </a:prstGeom>
          <a:solidFill>
            <a:srgbClr val="82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Circle: Hollow 29">
            <a:extLst>
              <a:ext uri="{FF2B5EF4-FFF2-40B4-BE49-F238E27FC236}">
                <a16:creationId xmlns:a16="http://schemas.microsoft.com/office/drawing/2014/main" id="{69A23F83-2BB7-1636-D2CD-54CC0F422A29}"/>
              </a:ext>
            </a:extLst>
          </p:cNvPr>
          <p:cNvSpPr/>
          <p:nvPr/>
        </p:nvSpPr>
        <p:spPr>
          <a:xfrm>
            <a:off x="3834815" y="4512957"/>
            <a:ext cx="551729" cy="551729"/>
          </a:xfrm>
          <a:prstGeom prst="donut">
            <a:avLst>
              <a:gd name="adj" fmla="val 16464"/>
            </a:avLst>
          </a:prstGeom>
          <a:solidFill>
            <a:srgbClr val="82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ircle: Hollow 30">
            <a:extLst>
              <a:ext uri="{FF2B5EF4-FFF2-40B4-BE49-F238E27FC236}">
                <a16:creationId xmlns:a16="http://schemas.microsoft.com/office/drawing/2014/main" id="{D9B4FE3E-4380-9DEB-BEFB-3107AD01002E}"/>
              </a:ext>
            </a:extLst>
          </p:cNvPr>
          <p:cNvSpPr/>
          <p:nvPr/>
        </p:nvSpPr>
        <p:spPr>
          <a:xfrm>
            <a:off x="4333356" y="5059403"/>
            <a:ext cx="551729" cy="551729"/>
          </a:xfrm>
          <a:prstGeom prst="donut">
            <a:avLst>
              <a:gd name="adj" fmla="val 16464"/>
            </a:avLst>
          </a:prstGeom>
          <a:solidFill>
            <a:srgbClr val="82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325C4604-EF61-B5D8-2756-6E58E70A06FF}"/>
              </a:ext>
            </a:extLst>
          </p:cNvPr>
          <p:cNvSpPr txBox="1"/>
          <p:nvPr/>
        </p:nvSpPr>
        <p:spPr>
          <a:xfrm>
            <a:off x="4115177" y="5526986"/>
            <a:ext cx="560862" cy="553998"/>
          </a:xfrm>
          <a:prstGeom prst="rect">
            <a:avLst/>
          </a:prstGeom>
          <a:noFill/>
        </p:spPr>
        <p:txBody>
          <a:bodyPr wrap="square">
            <a:spAutoFit/>
          </a:bodyPr>
          <a:lstStyle/>
          <a:p>
            <a:r>
              <a:rPr lang="en-US" sz="3000" dirty="0"/>
              <a:t>…</a:t>
            </a: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E6C97377-14FA-90EF-A824-9E1E393C43FB}"/>
                  </a:ext>
                </a:extLst>
              </p:cNvPr>
              <p:cNvSpPr txBox="1"/>
              <p:nvPr/>
            </p:nvSpPr>
            <p:spPr>
              <a:xfrm>
                <a:off x="5224062" y="4342365"/>
                <a:ext cx="6504502" cy="2308324"/>
              </a:xfrm>
              <a:prstGeom prst="rect">
                <a:avLst/>
              </a:prstGeom>
              <a:noFill/>
            </p:spPr>
            <p:txBody>
              <a:bodyPr wrap="square">
                <a:spAutoFit/>
              </a:bodyPr>
              <a:lstStyle/>
              <a:p>
                <a:pPr marL="0" lvl="1"/>
                <a:r>
                  <a:rPr lang="en-US" sz="2200" b="1" dirty="0">
                    <a:latin typeface="Segoe UI" panose="020B0502040204020203" pitchFamily="34" charset="0"/>
                    <a:cs typeface="Segoe UI" panose="020B0502040204020203" pitchFamily="34" charset="0"/>
                  </a:rPr>
                  <a:t>What does it mean for the “donuts of the same type to be indistinguishable? </a:t>
                </a:r>
              </a:p>
              <a:p>
                <a:pPr marL="0" lvl="1"/>
                <a:endParaRPr lang="en-US" b="1" dirty="0">
                  <a:latin typeface="Segoe UI" panose="020B0502040204020203" pitchFamily="34" charset="0"/>
                  <a:cs typeface="Segoe UI" panose="020B0502040204020203" pitchFamily="34" charset="0"/>
                </a:endParaRPr>
              </a:p>
              <a:p>
                <a:pPr marL="0" lvl="1"/>
                <a:r>
                  <a:rPr lang="en-US" dirty="0">
                    <a:latin typeface="Segoe UI" panose="020B0502040204020203" pitchFamily="34" charset="0"/>
                    <a:cs typeface="Segoe UI" panose="020B0502040204020203" pitchFamily="34" charset="0"/>
                  </a:rPr>
                  <a:t>If our dozen donuts includes 2 chocolate donuts, both outcomes on the left should be counted the same</a:t>
                </a:r>
              </a:p>
              <a:p>
                <a:pPr marL="0" lvl="1"/>
                <a:endParaRPr lang="en-US" sz="1000" dirty="0">
                  <a:latin typeface="Segoe UI" panose="020B0502040204020203" pitchFamily="34" charset="0"/>
                  <a:cs typeface="Segoe UI" panose="020B0502040204020203" pitchFamily="34" charset="0"/>
                </a:endParaRPr>
              </a:p>
              <a:p>
                <a:pPr marL="0" lvl="1"/>
                <a:r>
                  <a:rPr lang="en-US" dirty="0">
                    <a:latin typeface="Segoe UI" panose="020B0502040204020203" pitchFamily="34" charset="0"/>
                    <a:cs typeface="Segoe UI" panose="020B0502040204020203" pitchFamily="34" charset="0"/>
                  </a:rPr>
                  <a:t>(i.e., because items of the same type are indistinguishable, there’s only 1 way to pick </a:t>
                </a:r>
                <a14:m>
                  <m:oMath xmlns:m="http://schemas.openxmlformats.org/officeDocument/2006/math">
                    <m:r>
                      <a:rPr lang="en-US" i="1" dirty="0" smtClean="0">
                        <a:latin typeface="Cambria Math" panose="02040503050406030204" pitchFamily="18" charset="0"/>
                        <a:cs typeface="Segoe UI" panose="020B0502040204020203" pitchFamily="34" charset="0"/>
                      </a:rPr>
                      <m:t>𝑘</m:t>
                    </m:r>
                  </m:oMath>
                </a14:m>
                <a:r>
                  <a:rPr lang="en-US" dirty="0">
                    <a:latin typeface="Segoe UI" panose="020B0502040204020203" pitchFamily="34" charset="0"/>
                    <a:cs typeface="Segoe UI" panose="020B0502040204020203" pitchFamily="34" charset="0"/>
                  </a:rPr>
                  <a:t> donuts of a particular type)</a:t>
                </a:r>
              </a:p>
            </p:txBody>
          </p:sp>
        </mc:Choice>
        <mc:Fallback xmlns="">
          <p:sp>
            <p:nvSpPr>
              <p:cNvPr id="34" name="TextBox 33">
                <a:extLst>
                  <a:ext uri="{FF2B5EF4-FFF2-40B4-BE49-F238E27FC236}">
                    <a16:creationId xmlns:a16="http://schemas.microsoft.com/office/drawing/2014/main" id="{E6C97377-14FA-90EF-A824-9E1E393C43FB}"/>
                  </a:ext>
                </a:extLst>
              </p:cNvPr>
              <p:cNvSpPr txBox="1">
                <a:spLocks noRot="1" noChangeAspect="1" noMove="1" noResize="1" noEditPoints="1" noAdjustHandles="1" noChangeArrowheads="1" noChangeShapeType="1" noTextEdit="1"/>
              </p:cNvSpPr>
              <p:nvPr/>
            </p:nvSpPr>
            <p:spPr>
              <a:xfrm>
                <a:off x="5224062" y="4342365"/>
                <a:ext cx="6504502" cy="2308324"/>
              </a:xfrm>
              <a:prstGeom prst="rect">
                <a:avLst/>
              </a:prstGeom>
              <a:blipFill>
                <a:blip r:embed="rId4"/>
                <a:stretch>
                  <a:fillRect l="-1218" t="-1319" b="-3430"/>
                </a:stretch>
              </a:blipFill>
            </p:spPr>
            <p:txBody>
              <a:bodyPr/>
              <a:lstStyle/>
              <a:p>
                <a:r>
                  <a:rPr lang="en-US">
                    <a:noFill/>
                  </a:rPr>
                  <a:t> </a:t>
                </a:r>
              </a:p>
            </p:txBody>
          </p:sp>
        </mc:Fallback>
      </mc:AlternateContent>
      <p:sp>
        <p:nvSpPr>
          <p:cNvPr id="35" name="TextBox 34">
            <a:extLst>
              <a:ext uri="{FF2B5EF4-FFF2-40B4-BE49-F238E27FC236}">
                <a16:creationId xmlns:a16="http://schemas.microsoft.com/office/drawing/2014/main" id="{A05AE4EB-9EEC-1BB8-5469-EE5BFFB515D4}"/>
              </a:ext>
            </a:extLst>
          </p:cNvPr>
          <p:cNvSpPr txBox="1"/>
          <p:nvPr/>
        </p:nvSpPr>
        <p:spPr>
          <a:xfrm>
            <a:off x="633348" y="6443600"/>
            <a:ext cx="4372152" cy="369332"/>
          </a:xfrm>
          <a:prstGeom prst="rect">
            <a:avLst/>
          </a:prstGeom>
          <a:noFill/>
        </p:spPr>
        <p:txBody>
          <a:bodyPr wrap="square">
            <a:spAutoFit/>
          </a:bodyPr>
          <a:lstStyle/>
          <a:p>
            <a:pPr marL="0" lvl="1" algn="ctr"/>
            <a:r>
              <a:rPr lang="en-US" i="1" dirty="0">
                <a:latin typeface="Segoe UI" panose="020B0502040204020203" pitchFamily="34" charset="0"/>
                <a:cs typeface="Segoe UI" panose="020B0502040204020203" pitchFamily="34" charset="0"/>
              </a:rPr>
              <a:t>Set of all chocolate donuts in the store</a:t>
            </a:r>
          </a:p>
        </p:txBody>
      </p:sp>
    </p:spTree>
    <p:extLst>
      <p:ext uri="{BB962C8B-B14F-4D97-AF65-F5344CB8AC3E}">
        <p14:creationId xmlns:p14="http://schemas.microsoft.com/office/powerpoint/2010/main" val="30176924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7AB868-2634-4638-B6B2-33E1FFAD30FE}"/>
              </a:ext>
            </a:extLst>
          </p:cNvPr>
          <p:cNvSpPr>
            <a:spLocks noGrp="1"/>
          </p:cNvSpPr>
          <p:nvPr>
            <p:ph type="title"/>
          </p:nvPr>
        </p:nvSpPr>
        <p:spPr>
          <a:xfrm>
            <a:off x="1902776" y="3262680"/>
            <a:ext cx="3264647" cy="590415"/>
          </a:xfrm>
        </p:spPr>
        <p:txBody>
          <a:bodyPr/>
          <a:lstStyle/>
          <a:p>
            <a:r>
              <a:rPr lang="en-US" dirty="0"/>
              <a:t>More examples</a:t>
            </a:r>
          </a:p>
        </p:txBody>
      </p:sp>
      <p:sp>
        <p:nvSpPr>
          <p:cNvPr id="5" name="Text Placeholder 4">
            <a:extLst>
              <a:ext uri="{FF2B5EF4-FFF2-40B4-BE49-F238E27FC236}">
                <a16:creationId xmlns:a16="http://schemas.microsoft.com/office/drawing/2014/main" id="{F2A76DDB-601C-4C86-84C9-07834D9FFEBB}"/>
              </a:ext>
            </a:extLst>
          </p:cNvPr>
          <p:cNvSpPr>
            <a:spLocks noGrp="1"/>
          </p:cNvSpPr>
          <p:nvPr>
            <p:ph type="body" idx="1"/>
          </p:nvPr>
        </p:nvSpPr>
        <p:spPr>
          <a:xfrm>
            <a:off x="1890075" y="3731090"/>
            <a:ext cx="6504161" cy="506283"/>
          </a:xfrm>
        </p:spPr>
        <p:txBody>
          <a:bodyPr>
            <a:normAutofit/>
          </a:bodyPr>
          <a:lstStyle/>
          <a:p>
            <a:r>
              <a:rPr lang="en-US" sz="2400" b="1" dirty="0"/>
              <a:t>Putting it all together! </a:t>
            </a:r>
          </a:p>
        </p:txBody>
      </p:sp>
    </p:spTree>
    <p:extLst>
      <p:ext uri="{BB962C8B-B14F-4D97-AF65-F5344CB8AC3E}">
        <p14:creationId xmlns:p14="http://schemas.microsoft.com/office/powerpoint/2010/main" val="36301566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FE761-97E2-4573-8398-1D41D9E29527}"/>
              </a:ext>
            </a:extLst>
          </p:cNvPr>
          <p:cNvSpPr>
            <a:spLocks noGrp="1"/>
          </p:cNvSpPr>
          <p:nvPr>
            <p:ph type="title"/>
          </p:nvPr>
        </p:nvSpPr>
        <p:spPr/>
        <p:txBody>
          <a:bodyPr>
            <a:normAutofit/>
          </a:bodyPr>
          <a:lstStyle/>
          <a:p>
            <a:r>
              <a:rPr lang="en-US" dirty="0"/>
              <a:t>Cards</a:t>
            </a:r>
            <a:br>
              <a:rPr lang="en-US" sz="2400" dirty="0"/>
            </a:br>
            <a:r>
              <a:rPr lang="en-US" sz="2400" dirty="0"/>
              <a:t>A lot of counting problems deal with cards! </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27643BB-E627-40E4-9B5A-9334F6D9A7D9}"/>
                  </a:ext>
                </a:extLst>
              </p:cNvPr>
              <p:cNvSpPr>
                <a:spLocks noGrp="1"/>
              </p:cNvSpPr>
              <p:nvPr>
                <p:ph idx="1"/>
              </p:nvPr>
            </p:nvSpPr>
            <p:spPr>
              <a:xfrm>
                <a:off x="575240" y="1463856"/>
                <a:ext cx="11187258" cy="5394143"/>
              </a:xfrm>
            </p:spPr>
            <p:txBody>
              <a:bodyPr>
                <a:normAutofit/>
              </a:bodyPr>
              <a:lstStyle/>
              <a:p>
                <a:r>
                  <a:rPr lang="en-US" u="sng" dirty="0"/>
                  <a:t>A “standard” deck of cards has 52 cards</a:t>
                </a:r>
                <a:r>
                  <a:rPr lang="en-US" dirty="0"/>
                  <a:t> (</a:t>
                </a:r>
                <a14:m>
                  <m:oMath xmlns:m="http://schemas.openxmlformats.org/officeDocument/2006/math">
                    <m:r>
                      <a:rPr lang="en-US" b="0" i="1" smtClean="0">
                        <a:latin typeface="Cambria Math" panose="02040503050406030204" pitchFamily="18" charset="0"/>
                      </a:rPr>
                      <m:t>13</m:t>
                    </m:r>
                    <m:r>
                      <a:rPr lang="en-US" b="0" i="1" smtClean="0">
                        <a:latin typeface="Cambria Math" panose="02040503050406030204" pitchFamily="18" charset="0"/>
                      </a:rPr>
                      <m:t>⋅</m:t>
                    </m:r>
                    <m:r>
                      <a:rPr lang="en-US" b="0" i="1" smtClean="0">
                        <a:latin typeface="Cambria Math" panose="02040503050406030204" pitchFamily="18" charset="0"/>
                      </a:rPr>
                      <m:t>4</m:t>
                    </m:r>
                    <m:r>
                      <a:rPr lang="en-US" b="0" i="1" smtClean="0">
                        <a:latin typeface="Cambria Math" panose="02040503050406030204" pitchFamily="18" charset="0"/>
                      </a:rPr>
                      <m:t>=</m:t>
                    </m:r>
                    <m:r>
                      <a:rPr lang="en-US" b="0" i="1" smtClean="0">
                        <a:latin typeface="Cambria Math" panose="02040503050406030204" pitchFamily="18" charset="0"/>
                      </a:rPr>
                      <m:t>52</m:t>
                    </m:r>
                  </m:oMath>
                </a14:m>
                <a:r>
                  <a:rPr lang="en-US" dirty="0"/>
                  <a:t>). </a:t>
                </a:r>
              </a:p>
              <a:p>
                <a:r>
                  <a:rPr lang="en-US" dirty="0"/>
                  <a:t>Each card has one of </a:t>
                </a:r>
                <a:r>
                  <a:rPr lang="en-US" b="1" dirty="0"/>
                  <a:t>4 suits</a:t>
                </a:r>
              </a:p>
              <a:p>
                <a:pPr lvl="1"/>
                <a:r>
                  <a:rPr lang="en-US" dirty="0"/>
                  <a:t>diamonds </a:t>
                </a:r>
                <a:r>
                  <a:rPr lang="en-US" dirty="0">
                    <a:solidFill>
                      <a:srgbClr val="FF0000"/>
                    </a:solidFill>
                  </a:rPr>
                  <a:t>️♦</a:t>
                </a:r>
                <a:r>
                  <a:rPr lang="en-US" dirty="0"/>
                  <a:t>, </a:t>
                </a:r>
              </a:p>
              <a:p>
                <a:pPr lvl="1"/>
                <a:r>
                  <a:rPr lang="en-US" dirty="0"/>
                  <a:t>hearts</a:t>
                </a:r>
                <a:r>
                  <a:rPr lang="en-US" dirty="0">
                    <a:solidFill>
                      <a:srgbClr val="FF0000"/>
                    </a:solidFill>
                  </a:rPr>
                  <a:t> ♥️</a:t>
                </a:r>
                <a:r>
                  <a:rPr lang="en-US" dirty="0"/>
                  <a:t>, </a:t>
                </a:r>
              </a:p>
              <a:p>
                <a:pPr lvl="1"/>
                <a:r>
                  <a:rPr lang="en-US" dirty="0"/>
                  <a:t>clubs ♧, </a:t>
                </a:r>
              </a:p>
              <a:p>
                <a:pPr lvl="1"/>
                <a:r>
                  <a:rPr lang="en-US" dirty="0"/>
                  <a:t>spades ♠️</a:t>
                </a:r>
              </a:p>
              <a:p>
                <a:r>
                  <a:rPr lang="en-US" dirty="0"/>
                  <a:t>and one of </a:t>
                </a:r>
                <a:r>
                  <a:rPr lang="en-US" b="1" dirty="0"/>
                  <a:t>13 values/ranks </a:t>
                </a:r>
                <a:r>
                  <a:rPr lang="en-US" dirty="0"/>
                  <a:t>(Ace,2,3,4,5,6,7,8,9,10,Jack,Queen, King). </a:t>
                </a:r>
              </a:p>
              <a:p>
                <a:pPr lvl="1"/>
                <a:r>
                  <a:rPr lang="en-US" dirty="0"/>
                  <a:t>e.g., </a:t>
                </a:r>
                <a:r>
                  <a:rPr lang="en-US" b="1" dirty="0"/>
                  <a:t>Ace</a:t>
                </a:r>
                <a:r>
                  <a:rPr lang="en-US" sz="3100" dirty="0">
                    <a:solidFill>
                      <a:srgbClr val="FF0000"/>
                    </a:solidFill>
                  </a:rPr>
                  <a:t>♦,</a:t>
                </a:r>
                <a:r>
                  <a:rPr kumimoji="0" lang="en-US" b="1"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5</a:t>
                </a:r>
                <a:r>
                  <a:rPr kumimoji="0" lang="en-US" sz="3100" b="0" i="0" u="none" strike="noStrike" kern="1200" cap="none" spc="0" normalizeH="0" baseline="0" noProof="0" dirty="0">
                    <a:ln>
                      <a:noFill/>
                    </a:ln>
                    <a:solidFill>
                      <a:srgbClr val="FF0000"/>
                    </a:solidFill>
                    <a:effectLst/>
                    <a:uLnTx/>
                    <a:uFillTx/>
                    <a:latin typeface="Segoe UI Semilight" panose="020B0402040204020203" pitchFamily="34" charset="0"/>
                    <a:ea typeface="+mn-ea"/>
                    <a:cs typeface="Segoe UI Semilight" panose="020B0402040204020203" pitchFamily="34" charset="0"/>
                  </a:rPr>
                  <a:t>♦</a:t>
                </a:r>
                <a:r>
                  <a:rPr lang="en-US" b="1" dirty="0">
                    <a:solidFill>
                      <a:prstClr val="black"/>
                    </a:solidFill>
                  </a:rPr>
                  <a:t>, </a:t>
                </a:r>
                <a:r>
                  <a:rPr kumimoji="0" lang="en-US" b="1"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5</a:t>
                </a:r>
                <a:r>
                  <a:rPr lang="en-US" sz="3200" dirty="0"/>
                  <a:t>♧, </a:t>
                </a:r>
                <a:r>
                  <a:rPr lang="en-US" b="1" dirty="0"/>
                  <a:t>10</a:t>
                </a:r>
                <a:r>
                  <a:rPr lang="en-US" sz="3200" dirty="0"/>
                  <a:t>♠️ </a:t>
                </a:r>
                <a:r>
                  <a:rPr lang="en-US" sz="2200" dirty="0"/>
                  <a:t>are all possible cards</a:t>
                </a:r>
                <a:endParaRPr lang="en-US" sz="3100" dirty="0"/>
              </a:p>
              <a:p>
                <a:r>
                  <a:rPr lang="en-US" dirty="0"/>
                  <a:t>A “</a:t>
                </a:r>
                <a14:m>
                  <m:oMath xmlns:m="http://schemas.openxmlformats.org/officeDocument/2006/math">
                    <m:r>
                      <a:rPr lang="en-US" b="0" i="1" smtClean="0">
                        <a:latin typeface="Cambria Math" panose="02040503050406030204" pitchFamily="18" charset="0"/>
                      </a:rPr>
                      <m:t>𝑘</m:t>
                    </m:r>
                  </m:oMath>
                </a14:m>
                <a:r>
                  <a:rPr lang="en-US" dirty="0"/>
                  <a:t>-card-hand” is an unordered set of </a:t>
                </a:r>
                <a14:m>
                  <m:oMath xmlns:m="http://schemas.openxmlformats.org/officeDocument/2006/math">
                    <m:r>
                      <a:rPr lang="en-US" b="0" i="1" dirty="0" smtClean="0">
                        <a:latin typeface="Cambria Math" panose="02040503050406030204" pitchFamily="18" charset="0"/>
                      </a:rPr>
                      <m:t>𝑘</m:t>
                    </m:r>
                  </m:oMath>
                </a14:m>
                <a:r>
                  <a:rPr lang="en-US" dirty="0"/>
                  <a:t> cards</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A27643BB-E627-40E4-9B5A-9334F6D9A7D9}"/>
                  </a:ext>
                </a:extLst>
              </p:cNvPr>
              <p:cNvSpPr>
                <a:spLocks noGrp="1" noRot="1" noChangeAspect="1" noMove="1" noResize="1" noEditPoints="1" noAdjustHandles="1" noChangeArrowheads="1" noChangeShapeType="1" noTextEdit="1"/>
              </p:cNvSpPr>
              <p:nvPr>
                <p:ph idx="1"/>
              </p:nvPr>
            </p:nvSpPr>
            <p:spPr>
              <a:xfrm>
                <a:off x="575240" y="1463856"/>
                <a:ext cx="11187258" cy="5394143"/>
              </a:xfrm>
              <a:blipFill>
                <a:blip r:embed="rId3"/>
                <a:stretch>
                  <a:fillRect l="-1525" t="-1921" b="-3616"/>
                </a:stretch>
              </a:blipFill>
            </p:spPr>
            <p:txBody>
              <a:bodyPr/>
              <a:lstStyle/>
              <a:p>
                <a:r>
                  <a:rPr lang="en-US">
                    <a:noFill/>
                  </a:rPr>
                  <a:t> </a:t>
                </a:r>
              </a:p>
            </p:txBody>
          </p:sp>
        </mc:Fallback>
      </mc:AlternateContent>
    </p:spTree>
    <p:extLst>
      <p:ext uri="{BB962C8B-B14F-4D97-AF65-F5344CB8AC3E}">
        <p14:creationId xmlns:p14="http://schemas.microsoft.com/office/powerpoint/2010/main" val="33723294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FE761-97E2-4573-8398-1D41D9E29527}"/>
              </a:ext>
            </a:extLst>
          </p:cNvPr>
          <p:cNvSpPr>
            <a:spLocks noGrp="1"/>
          </p:cNvSpPr>
          <p:nvPr>
            <p:ph type="title"/>
          </p:nvPr>
        </p:nvSpPr>
        <p:spPr/>
        <p:txBody>
          <a:bodyPr>
            <a:normAutofit/>
          </a:bodyPr>
          <a:lstStyle/>
          <a:p>
            <a:r>
              <a:rPr lang="en-US" dirty="0"/>
              <a:t>Cards</a:t>
            </a:r>
            <a:br>
              <a:rPr lang="en-US" sz="2400" dirty="0"/>
            </a:br>
            <a:r>
              <a:rPr lang="en-US" sz="2400" dirty="0"/>
              <a:t>A lot of counting problems deal with cards! </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27643BB-E627-40E4-9B5A-9334F6D9A7D9}"/>
                  </a:ext>
                </a:extLst>
              </p:cNvPr>
              <p:cNvSpPr>
                <a:spLocks noGrp="1"/>
              </p:cNvSpPr>
              <p:nvPr>
                <p:ph idx="1"/>
              </p:nvPr>
            </p:nvSpPr>
            <p:spPr>
              <a:xfrm>
                <a:off x="575240" y="1463857"/>
                <a:ext cx="11187258" cy="4890448"/>
              </a:xfrm>
            </p:spPr>
            <p:txBody>
              <a:bodyPr>
                <a:normAutofit fontScale="92500" lnSpcReduction="10000"/>
              </a:bodyPr>
              <a:lstStyle/>
              <a:p>
                <a:r>
                  <a:rPr lang="en-US" u="sng" dirty="0"/>
                  <a:t>A “standard” deck of cards has 52 cards</a:t>
                </a:r>
                <a:r>
                  <a:rPr lang="en-US" dirty="0"/>
                  <a:t> (</a:t>
                </a:r>
                <a14:m>
                  <m:oMath xmlns:m="http://schemas.openxmlformats.org/officeDocument/2006/math">
                    <m:r>
                      <a:rPr lang="en-US" b="0" i="1" smtClean="0">
                        <a:latin typeface="Cambria Math" panose="02040503050406030204" pitchFamily="18" charset="0"/>
                      </a:rPr>
                      <m:t>13</m:t>
                    </m:r>
                    <m:r>
                      <a:rPr lang="en-US" b="0" i="1" smtClean="0">
                        <a:latin typeface="Cambria Math" panose="02040503050406030204" pitchFamily="18" charset="0"/>
                      </a:rPr>
                      <m:t>⋅</m:t>
                    </m:r>
                    <m:r>
                      <a:rPr lang="en-US" b="0" i="1" smtClean="0">
                        <a:latin typeface="Cambria Math" panose="02040503050406030204" pitchFamily="18" charset="0"/>
                      </a:rPr>
                      <m:t>4</m:t>
                    </m:r>
                    <m:r>
                      <a:rPr lang="en-US" b="0" i="1" smtClean="0">
                        <a:latin typeface="Cambria Math" panose="02040503050406030204" pitchFamily="18" charset="0"/>
                      </a:rPr>
                      <m:t>=</m:t>
                    </m:r>
                    <m:r>
                      <a:rPr lang="en-US" b="0" i="1" smtClean="0">
                        <a:latin typeface="Cambria Math" panose="02040503050406030204" pitchFamily="18" charset="0"/>
                      </a:rPr>
                      <m:t>52</m:t>
                    </m:r>
                  </m:oMath>
                </a14:m>
                <a:r>
                  <a:rPr lang="en-US" dirty="0"/>
                  <a:t>). </a:t>
                </a:r>
              </a:p>
              <a:p>
                <a:r>
                  <a:rPr lang="en-US" dirty="0"/>
                  <a:t>Each card has one of </a:t>
                </a:r>
                <a:r>
                  <a:rPr lang="en-US" b="1" dirty="0"/>
                  <a:t>4 suits</a:t>
                </a:r>
              </a:p>
              <a:p>
                <a:pPr lvl="1"/>
                <a:r>
                  <a:rPr lang="en-US" dirty="0"/>
                  <a:t>diamonds </a:t>
                </a:r>
                <a:r>
                  <a:rPr lang="en-US" dirty="0">
                    <a:solidFill>
                      <a:srgbClr val="FF0000"/>
                    </a:solidFill>
                  </a:rPr>
                  <a:t>️♦</a:t>
                </a:r>
                <a:r>
                  <a:rPr lang="en-US" dirty="0"/>
                  <a:t>, </a:t>
                </a:r>
              </a:p>
              <a:p>
                <a:pPr lvl="1"/>
                <a:r>
                  <a:rPr lang="en-US" dirty="0"/>
                  <a:t>hearts</a:t>
                </a:r>
                <a:r>
                  <a:rPr lang="en-US" dirty="0">
                    <a:solidFill>
                      <a:srgbClr val="FF0000"/>
                    </a:solidFill>
                  </a:rPr>
                  <a:t> ♥️</a:t>
                </a:r>
                <a:r>
                  <a:rPr lang="en-US" dirty="0"/>
                  <a:t>, </a:t>
                </a:r>
              </a:p>
              <a:p>
                <a:pPr lvl="1"/>
                <a:r>
                  <a:rPr lang="en-US" dirty="0"/>
                  <a:t>clubs ♧, </a:t>
                </a:r>
              </a:p>
              <a:p>
                <a:pPr lvl="1"/>
                <a:r>
                  <a:rPr lang="en-US" dirty="0"/>
                  <a:t>spades ♠️</a:t>
                </a:r>
              </a:p>
              <a:p>
                <a:r>
                  <a:rPr lang="en-US" dirty="0"/>
                  <a:t>and one of </a:t>
                </a:r>
                <a:r>
                  <a:rPr lang="en-US" b="1" dirty="0"/>
                  <a:t>13 values/ranks </a:t>
                </a:r>
                <a:r>
                  <a:rPr lang="en-US" dirty="0"/>
                  <a:t>(Ace,2,3,4,5,6,7,8,9,10,Jack,Queen, King). </a:t>
                </a:r>
              </a:p>
              <a:p>
                <a:pPr lvl="1"/>
                <a:r>
                  <a:rPr lang="en-US" dirty="0"/>
                  <a:t>e.g., </a:t>
                </a:r>
                <a:r>
                  <a:rPr lang="en-US" b="1" dirty="0"/>
                  <a:t>Ace</a:t>
                </a:r>
                <a:r>
                  <a:rPr lang="en-US" sz="3100" dirty="0">
                    <a:solidFill>
                      <a:srgbClr val="FF0000"/>
                    </a:solidFill>
                  </a:rPr>
                  <a:t>♦,</a:t>
                </a:r>
                <a:r>
                  <a:rPr kumimoji="0" lang="en-US" b="1"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5</a:t>
                </a:r>
                <a:r>
                  <a:rPr kumimoji="0" lang="en-US" sz="3100" b="0" i="0" u="none" strike="noStrike" kern="1200" cap="none" spc="0" normalizeH="0" baseline="0" noProof="0" dirty="0">
                    <a:ln>
                      <a:noFill/>
                    </a:ln>
                    <a:solidFill>
                      <a:srgbClr val="FF0000"/>
                    </a:solidFill>
                    <a:effectLst/>
                    <a:uLnTx/>
                    <a:uFillTx/>
                    <a:latin typeface="Segoe UI Semilight" panose="020B0402040204020203" pitchFamily="34" charset="0"/>
                    <a:ea typeface="+mn-ea"/>
                    <a:cs typeface="Segoe UI Semilight" panose="020B0402040204020203" pitchFamily="34" charset="0"/>
                  </a:rPr>
                  <a:t>♦</a:t>
                </a:r>
                <a:r>
                  <a:rPr lang="en-US" b="1" dirty="0">
                    <a:solidFill>
                      <a:prstClr val="black"/>
                    </a:solidFill>
                  </a:rPr>
                  <a:t>, </a:t>
                </a:r>
                <a:r>
                  <a:rPr kumimoji="0" lang="en-US" b="1"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5</a:t>
                </a:r>
                <a:r>
                  <a:rPr lang="en-US" sz="3200" dirty="0"/>
                  <a:t>♧, </a:t>
                </a:r>
                <a:r>
                  <a:rPr lang="en-US" b="1" dirty="0"/>
                  <a:t>10</a:t>
                </a:r>
                <a:r>
                  <a:rPr lang="en-US" sz="3200" dirty="0"/>
                  <a:t>♠️ </a:t>
                </a:r>
                <a:r>
                  <a:rPr lang="en-US" sz="2200" dirty="0"/>
                  <a:t>are all possible cards</a:t>
                </a:r>
                <a:endParaRPr lang="en-US" sz="3100" dirty="0"/>
              </a:p>
              <a:p>
                <a:r>
                  <a:rPr lang="en-US" dirty="0"/>
                  <a:t>A “</a:t>
                </a:r>
                <a14:m>
                  <m:oMath xmlns:m="http://schemas.openxmlformats.org/officeDocument/2006/math">
                    <m:r>
                      <a:rPr lang="en-US" b="0" i="1" smtClean="0">
                        <a:latin typeface="Cambria Math" panose="02040503050406030204" pitchFamily="18" charset="0"/>
                      </a:rPr>
                      <m:t>𝑘</m:t>
                    </m:r>
                  </m:oMath>
                </a14:m>
                <a:r>
                  <a:rPr lang="en-US" dirty="0"/>
                  <a:t>-card-hand” is an unordered set of </a:t>
                </a:r>
                <a14:m>
                  <m:oMath xmlns:m="http://schemas.openxmlformats.org/officeDocument/2006/math">
                    <m:r>
                      <a:rPr lang="en-US" b="0" i="1" dirty="0" smtClean="0">
                        <a:latin typeface="Cambria Math" panose="02040503050406030204" pitchFamily="18" charset="0"/>
                      </a:rPr>
                      <m:t>𝑘</m:t>
                    </m:r>
                  </m:oMath>
                </a14:m>
                <a:r>
                  <a:rPr lang="en-US" dirty="0"/>
                  <a:t> cards</a:t>
                </a:r>
              </a:p>
              <a:p>
                <a:endParaRPr lang="en-US" sz="1100" dirty="0"/>
              </a:p>
              <a:p>
                <a:r>
                  <a:rPr lang="en-US" dirty="0"/>
                  <a:t>How many five-card “flushes” are there? – a flush is a hand of cards all of the same suit. (e.g., {A♠️, 3♠️, 5♠️, 6♠️, Q♠️})</a:t>
                </a:r>
              </a:p>
            </p:txBody>
          </p:sp>
        </mc:Choice>
        <mc:Fallback xmlns="">
          <p:sp>
            <p:nvSpPr>
              <p:cNvPr id="3" name="Content Placeholder 2">
                <a:extLst>
                  <a:ext uri="{FF2B5EF4-FFF2-40B4-BE49-F238E27FC236}">
                    <a16:creationId xmlns:a16="http://schemas.microsoft.com/office/drawing/2014/main" id="{A27643BB-E627-40E4-9B5A-9334F6D9A7D9}"/>
                  </a:ext>
                </a:extLst>
              </p:cNvPr>
              <p:cNvSpPr>
                <a:spLocks noGrp="1" noRot="1" noChangeAspect="1" noMove="1" noResize="1" noEditPoints="1" noAdjustHandles="1" noChangeArrowheads="1" noChangeShapeType="1" noTextEdit="1"/>
              </p:cNvSpPr>
              <p:nvPr>
                <p:ph idx="1"/>
              </p:nvPr>
            </p:nvSpPr>
            <p:spPr>
              <a:xfrm>
                <a:off x="575240" y="1463857"/>
                <a:ext cx="11187258" cy="4890448"/>
              </a:xfrm>
              <a:blipFill>
                <a:blip r:embed="rId3"/>
                <a:stretch>
                  <a:fillRect l="-1362" t="-2618" r="-654" b="-1995"/>
                </a:stretch>
              </a:blipFill>
            </p:spPr>
            <p:txBody>
              <a:bodyPr/>
              <a:lstStyle/>
              <a:p>
                <a:r>
                  <a:rPr lang="en-US">
                    <a:noFill/>
                  </a:rPr>
                  <a:t> </a:t>
                </a:r>
              </a:p>
            </p:txBody>
          </p:sp>
        </mc:Fallback>
      </mc:AlternateContent>
      <p:sp>
        <p:nvSpPr>
          <p:cNvPr id="4" name="Rounded Rectangle 4">
            <a:extLst>
              <a:ext uri="{FF2B5EF4-FFF2-40B4-BE49-F238E27FC236}">
                <a16:creationId xmlns:a16="http://schemas.microsoft.com/office/drawing/2014/main" id="{5205505B-7621-6FA9-F743-56FFFA1AB41B}"/>
              </a:ext>
            </a:extLst>
          </p:cNvPr>
          <p:cNvSpPr/>
          <p:nvPr/>
        </p:nvSpPr>
        <p:spPr>
          <a:xfrm>
            <a:off x="8188028" y="5966171"/>
            <a:ext cx="3428732" cy="7762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Go to pollev.com/cse312</a:t>
            </a:r>
          </a:p>
        </p:txBody>
      </p:sp>
    </p:spTree>
    <p:extLst>
      <p:ext uri="{BB962C8B-B14F-4D97-AF65-F5344CB8AC3E}">
        <p14:creationId xmlns:p14="http://schemas.microsoft.com/office/powerpoint/2010/main" val="11384325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FE761-97E2-4573-8398-1D41D9E29527}"/>
              </a:ext>
            </a:extLst>
          </p:cNvPr>
          <p:cNvSpPr>
            <a:spLocks noGrp="1"/>
          </p:cNvSpPr>
          <p:nvPr>
            <p:ph type="title"/>
          </p:nvPr>
        </p:nvSpPr>
        <p:spPr/>
        <p:txBody>
          <a:bodyPr/>
          <a:lstStyle/>
          <a:p>
            <a:r>
              <a:rPr lang="en-US" dirty="0"/>
              <a:t>Five-card “flushes”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27643BB-E627-40E4-9B5A-9334F6D9A7D9}"/>
                  </a:ext>
                </a:extLst>
              </p:cNvPr>
              <p:cNvSpPr>
                <a:spLocks noGrp="1"/>
              </p:cNvSpPr>
              <p:nvPr>
                <p:ph idx="1"/>
              </p:nvPr>
            </p:nvSpPr>
            <p:spPr>
              <a:xfrm>
                <a:off x="575239" y="1463857"/>
                <a:ext cx="11705366" cy="4845504"/>
              </a:xfrm>
            </p:spPr>
            <p:txBody>
              <a:bodyPr>
                <a:normAutofit/>
              </a:bodyPr>
              <a:lstStyle/>
              <a:p>
                <a:r>
                  <a:rPr lang="en-US" b="1" dirty="0"/>
                  <a:t>How many five-card “flushes” are there? – a flush is a hand of cards all of the same suit. </a:t>
                </a:r>
              </a:p>
              <a:p>
                <a:pPr lvl="1"/>
                <a:r>
                  <a:rPr lang="en-US" dirty="0"/>
                  <a:t>Think: How would I create a set of cards that is a flush? </a:t>
                </a:r>
              </a:p>
              <a:p>
                <a:pPr lvl="1"/>
                <a:endParaRPr lang="en-US" sz="600" dirty="0"/>
              </a:p>
              <a:p>
                <a:r>
                  <a:rPr lang="en-US" b="1" i="1" dirty="0"/>
                  <a:t>Way 1:</a:t>
                </a:r>
                <a:r>
                  <a:rPr lang="en-US" dirty="0"/>
                  <a:t> </a:t>
                </a:r>
              </a:p>
              <a:p>
                <a:r>
                  <a:rPr lang="en-US" dirty="0"/>
                  <a:t>1. Pick the suit (e.g., ♠️) – </a:t>
                </a:r>
                <a14:m>
                  <m:oMath xmlns:m="http://schemas.openxmlformats.org/officeDocument/2006/math">
                    <m:d>
                      <m:dPr>
                        <m:ctrlPr>
                          <a:rPr lang="en-US" b="1" i="1">
                            <a:latin typeface="Cambria Math" panose="02040503050406030204" pitchFamily="18" charset="0"/>
                          </a:rPr>
                        </m:ctrlPr>
                      </m:dPr>
                      <m:e>
                        <m:f>
                          <m:fPr>
                            <m:type m:val="noBar"/>
                            <m:ctrlPr>
                              <a:rPr lang="en-US" b="1" i="1">
                                <a:latin typeface="Cambria Math" panose="02040503050406030204" pitchFamily="18" charset="0"/>
                              </a:rPr>
                            </m:ctrlPr>
                          </m:fPr>
                          <m:num>
                            <m:r>
                              <a:rPr lang="en-US" b="1" i="1">
                                <a:latin typeface="Cambria Math" panose="02040503050406030204" pitchFamily="18" charset="0"/>
                              </a:rPr>
                              <m:t>𝟒</m:t>
                            </m:r>
                          </m:num>
                          <m:den>
                            <m:r>
                              <a:rPr lang="en-US" b="1" i="1">
                                <a:latin typeface="Cambria Math" panose="02040503050406030204" pitchFamily="18" charset="0"/>
                              </a:rPr>
                              <m:t>𝟏</m:t>
                            </m:r>
                          </m:den>
                        </m:f>
                      </m:e>
                    </m:d>
                  </m:oMath>
                </a14:m>
                <a:endParaRPr lang="en-US" b="1" dirty="0"/>
              </a:p>
              <a:p>
                <a:r>
                  <a:rPr lang="en-US" dirty="0"/>
                  <a:t>2. Pick the specific values/cards from that suit (e.g., {A,3,5,6,Q}) - </a:t>
                </a:r>
                <a14:m>
                  <m:oMath xmlns:m="http://schemas.openxmlformats.org/officeDocument/2006/math">
                    <m:d>
                      <m:dPr>
                        <m:ctrlPr>
                          <a:rPr lang="en-US" b="1" i="1" smtClean="0">
                            <a:latin typeface="Cambria Math" panose="02040503050406030204" pitchFamily="18" charset="0"/>
                          </a:rPr>
                        </m:ctrlPr>
                      </m:dPr>
                      <m:e>
                        <m:f>
                          <m:fPr>
                            <m:type m:val="noBar"/>
                            <m:ctrlPr>
                              <a:rPr lang="en-US" b="1" i="1" smtClean="0">
                                <a:latin typeface="Cambria Math" panose="02040503050406030204" pitchFamily="18" charset="0"/>
                              </a:rPr>
                            </m:ctrlPr>
                          </m:fPr>
                          <m:num>
                            <m:r>
                              <a:rPr lang="en-US" b="1" i="1" smtClean="0">
                                <a:latin typeface="Cambria Math" panose="02040503050406030204" pitchFamily="18" charset="0"/>
                              </a:rPr>
                              <m:t>𝟏𝟑</m:t>
                            </m:r>
                          </m:num>
                          <m:den>
                            <m:r>
                              <a:rPr lang="en-US" b="1" i="1" smtClean="0">
                                <a:latin typeface="Cambria Math" panose="02040503050406030204" pitchFamily="18" charset="0"/>
                              </a:rPr>
                              <m:t>𝟓</m:t>
                            </m:r>
                          </m:den>
                        </m:f>
                      </m:e>
                    </m:d>
                  </m:oMath>
                </a14:m>
                <a:endParaRPr lang="en-US" b="1" dirty="0"/>
              </a:p>
              <a:p>
                <a:r>
                  <a:rPr lang="en-US" dirty="0"/>
                  <a:t>Now we’ve created an unordered 5-card flush! (e.g., {A♠️, 3♠️, 5♠️, 6♠️, Q♠️})</a:t>
                </a:r>
              </a:p>
              <a:p>
                <a14:m>
                  <m:oMath xmlns:m="http://schemas.openxmlformats.org/officeDocument/2006/math">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4</m:t>
                            </m:r>
                          </m:num>
                          <m:den>
                            <m:r>
                              <a:rPr lang="en-US" i="1">
                                <a:latin typeface="Cambria Math" panose="02040503050406030204" pitchFamily="18" charset="0"/>
                              </a:rPr>
                              <m:t>1</m:t>
                            </m:r>
                          </m:den>
                        </m:f>
                      </m:e>
                    </m:d>
                    <m:r>
                      <a:rPr lang="en-US" b="0" i="1" smtClean="0">
                        <a:latin typeface="Cambria Math" panose="02040503050406030204" pitchFamily="18" charset="0"/>
                      </a:rPr>
                      <m:t>⋅</m:t>
                    </m:r>
                  </m:oMath>
                </a14:m>
                <a:r>
                  <a:rPr lang="en-US" dirty="0"/>
                  <a:t> </a:t>
                </a:r>
                <a14:m>
                  <m:oMath xmlns:m="http://schemas.openxmlformats.org/officeDocument/2006/math">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13</m:t>
                            </m:r>
                          </m:num>
                          <m:den>
                            <m:r>
                              <a:rPr lang="en-US" i="1">
                                <a:latin typeface="Cambria Math" panose="02040503050406030204" pitchFamily="18" charset="0"/>
                              </a:rPr>
                              <m:t>5</m:t>
                            </m:r>
                          </m:den>
                        </m:f>
                      </m:e>
                    </m:d>
                  </m:oMath>
                </a14:m>
                <a:endParaRPr lang="en-US" dirty="0"/>
              </a:p>
            </p:txBody>
          </p:sp>
        </mc:Choice>
        <mc:Fallback xmlns="">
          <p:sp>
            <p:nvSpPr>
              <p:cNvPr id="3" name="Content Placeholder 2">
                <a:extLst>
                  <a:ext uri="{FF2B5EF4-FFF2-40B4-BE49-F238E27FC236}">
                    <a16:creationId xmlns:a16="http://schemas.microsoft.com/office/drawing/2014/main" id="{A27643BB-E627-40E4-9B5A-9334F6D9A7D9}"/>
                  </a:ext>
                </a:extLst>
              </p:cNvPr>
              <p:cNvSpPr>
                <a:spLocks noGrp="1" noRot="1" noChangeAspect="1" noMove="1" noResize="1" noEditPoints="1" noAdjustHandles="1" noChangeArrowheads="1" noChangeShapeType="1" noTextEdit="1"/>
              </p:cNvSpPr>
              <p:nvPr>
                <p:ph idx="1"/>
              </p:nvPr>
            </p:nvSpPr>
            <p:spPr>
              <a:xfrm>
                <a:off x="575239" y="1463857"/>
                <a:ext cx="11705366" cy="4845504"/>
              </a:xfrm>
              <a:blipFill>
                <a:blip r:embed="rId3"/>
                <a:stretch>
                  <a:fillRect l="-1458" t="-2138"/>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09DD4AF3-5984-71A6-B3D8-105841BEE600}"/>
              </a:ext>
            </a:extLst>
          </p:cNvPr>
          <p:cNvSpPr/>
          <p:nvPr/>
        </p:nvSpPr>
        <p:spPr>
          <a:xfrm>
            <a:off x="575239" y="5351607"/>
            <a:ext cx="1678863" cy="641390"/>
          </a:xfrm>
          <a:prstGeom prst="rect">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33953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EA22A-6CF5-4B43-B708-5BB45BB45A14}"/>
              </a:ext>
            </a:extLst>
          </p:cNvPr>
          <p:cNvSpPr>
            <a:spLocks noGrp="1"/>
          </p:cNvSpPr>
          <p:nvPr>
            <p:ph type="title"/>
          </p:nvPr>
        </p:nvSpPr>
        <p:spPr/>
        <p:txBody>
          <a:bodyPr/>
          <a:lstStyle/>
          <a:p>
            <a:r>
              <a:rPr lang="en-US" dirty="0"/>
              <a:t>Five-card “flushes”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921343C-DCAC-4898-80EF-69B1F646CEE5}"/>
                  </a:ext>
                </a:extLst>
              </p:cNvPr>
              <p:cNvSpPr>
                <a:spLocks noGrp="1"/>
              </p:cNvSpPr>
              <p:nvPr>
                <p:ph idx="1"/>
              </p:nvPr>
            </p:nvSpPr>
            <p:spPr/>
            <p:txBody>
              <a:bodyPr>
                <a:normAutofit fontScale="92500" lnSpcReduction="20000"/>
              </a:bodyPr>
              <a:lstStyle/>
              <a:p>
                <a:r>
                  <a:rPr lang="en-US" b="1" i="1" dirty="0"/>
                  <a:t>Way 2: </a:t>
                </a:r>
              </a:p>
              <a:p>
                <a:r>
                  <a:rPr lang="en-US" b="1" dirty="0"/>
                  <a:t>Pretend order matters</a:t>
                </a:r>
                <a:r>
                  <a:rPr lang="en-US" dirty="0"/>
                  <a:t>. </a:t>
                </a:r>
              </a:p>
              <a:p>
                <a:r>
                  <a:rPr lang="en-US" dirty="0"/>
                  <a:t>1. Pick any first card – </a:t>
                </a:r>
                <a14:m>
                  <m:oMath xmlns:m="http://schemas.openxmlformats.org/officeDocument/2006/math">
                    <m:r>
                      <a:rPr lang="en-US" b="0" i="1" smtClean="0">
                        <a:latin typeface="Cambria Math" panose="02040503050406030204" pitchFamily="18" charset="0"/>
                      </a:rPr>
                      <m:t>52</m:t>
                    </m:r>
                  </m:oMath>
                </a14:m>
                <a:r>
                  <a:rPr lang="en-US" dirty="0"/>
                  <a:t> options</a:t>
                </a:r>
              </a:p>
              <a:p>
                <a:r>
                  <a:rPr lang="en-US" dirty="0"/>
                  <a:t>2. All remaining cards must be from the same suit of that first suit: </a:t>
                </a:r>
              </a:p>
              <a:p>
                <a:pPr lvl="1"/>
                <a:r>
                  <a:rPr lang="en-US" dirty="0"/>
                  <a:t>	</a:t>
                </a:r>
                <a14:m>
                  <m:oMath xmlns:m="http://schemas.openxmlformats.org/officeDocument/2006/math">
                    <m:r>
                      <a:rPr lang="en-US" b="0" i="1" smtClean="0">
                        <a:latin typeface="Cambria Math" panose="02040503050406030204" pitchFamily="18" charset="0"/>
                      </a:rPr>
                      <m:t>12</m:t>
                    </m:r>
                  </m:oMath>
                </a14:m>
                <a:r>
                  <a:rPr lang="en-US" dirty="0"/>
                  <a:t> options for the 2</a:t>
                </a:r>
                <a:r>
                  <a:rPr lang="en-US" baseline="30000" dirty="0"/>
                  <a:t>nd</a:t>
                </a:r>
                <a:r>
                  <a:rPr lang="en-US" dirty="0"/>
                  <a:t> card, </a:t>
                </a:r>
                <a14:m>
                  <m:oMath xmlns:m="http://schemas.openxmlformats.org/officeDocument/2006/math">
                    <m:r>
                      <a:rPr lang="en-US" b="0" i="1" smtClean="0">
                        <a:latin typeface="Cambria Math" panose="02040503050406030204" pitchFamily="18" charset="0"/>
                      </a:rPr>
                      <m:t>11</m:t>
                    </m:r>
                  </m:oMath>
                </a14:m>
                <a:r>
                  <a:rPr lang="en-US" dirty="0"/>
                  <a:t> options for the 3</a:t>
                </a:r>
                <a:r>
                  <a:rPr lang="en-US" baseline="30000" dirty="0"/>
                  <a:t>rd</a:t>
                </a:r>
                <a:r>
                  <a:rPr lang="en-US" dirty="0"/>
                  <a:t> card, etc. </a:t>
                </a:r>
              </a:p>
              <a:p>
                <a:r>
                  <a:rPr lang="en-US" b="1" dirty="0"/>
                  <a:t>Divide out the overcounting </a:t>
                </a:r>
                <a:r>
                  <a:rPr lang="en-US" dirty="0"/>
                  <a:t>- divide by </a:t>
                </a:r>
                <a14:m>
                  <m:oMath xmlns:m="http://schemas.openxmlformats.org/officeDocument/2006/math">
                    <m:r>
                      <a:rPr lang="en-US" b="0" i="1" smtClean="0">
                        <a:latin typeface="Cambria Math" panose="02040503050406030204" pitchFamily="18" charset="0"/>
                      </a:rPr>
                      <m:t>5</m:t>
                    </m:r>
                    <m:r>
                      <a:rPr lang="en-US" b="0" i="1" smtClean="0">
                        <a:latin typeface="Cambria Math" panose="02040503050406030204" pitchFamily="18" charset="0"/>
                      </a:rPr>
                      <m:t>!</m:t>
                    </m:r>
                  </m:oMath>
                </a14:m>
                <a:r>
                  <a:rPr lang="en-US" dirty="0"/>
                  <a:t>, since order isn’t supposed to matter (i.e., only count each unordered flush once)</a:t>
                </a:r>
              </a:p>
              <a:p>
                <a:endParaRPr lang="en-US" dirty="0"/>
              </a:p>
              <a:p>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52</m:t>
                        </m:r>
                        <m:r>
                          <a:rPr lang="en-US" b="0" i="1" smtClean="0">
                            <a:latin typeface="Cambria Math" panose="02040503050406030204" pitchFamily="18" charset="0"/>
                          </a:rPr>
                          <m:t>⋅</m:t>
                        </m:r>
                        <m:r>
                          <a:rPr lang="en-US" b="0" i="1" smtClean="0">
                            <a:latin typeface="Cambria Math" panose="02040503050406030204" pitchFamily="18" charset="0"/>
                          </a:rPr>
                          <m:t>12</m:t>
                        </m:r>
                        <m:r>
                          <a:rPr lang="en-US" b="0" i="1" smtClean="0">
                            <a:latin typeface="Cambria Math" panose="02040503050406030204" pitchFamily="18" charset="0"/>
                          </a:rPr>
                          <m:t>⋅</m:t>
                        </m:r>
                        <m:r>
                          <a:rPr lang="en-US" b="0" i="1" smtClean="0">
                            <a:latin typeface="Cambria Math" panose="02040503050406030204" pitchFamily="18" charset="0"/>
                          </a:rPr>
                          <m:t>11</m:t>
                        </m:r>
                        <m:r>
                          <a:rPr lang="en-US" b="0" i="1" smtClean="0">
                            <a:latin typeface="Cambria Math" panose="02040503050406030204" pitchFamily="18" charset="0"/>
                          </a:rPr>
                          <m:t>⋅</m:t>
                        </m:r>
                        <m:r>
                          <a:rPr lang="en-US" b="0" i="1" smtClean="0">
                            <a:latin typeface="Cambria Math" panose="02040503050406030204" pitchFamily="18" charset="0"/>
                          </a:rPr>
                          <m:t>10</m:t>
                        </m:r>
                        <m:r>
                          <a:rPr lang="en-US" b="0" i="1" smtClean="0">
                            <a:latin typeface="Cambria Math" panose="02040503050406030204" pitchFamily="18" charset="0"/>
                          </a:rPr>
                          <m:t>⋅</m:t>
                        </m:r>
                        <m:r>
                          <a:rPr lang="en-US" b="0" i="1" smtClean="0">
                            <a:latin typeface="Cambria Math" panose="02040503050406030204" pitchFamily="18" charset="0"/>
                          </a:rPr>
                          <m:t>9</m:t>
                        </m:r>
                      </m:num>
                      <m:den>
                        <m:r>
                          <a:rPr lang="en-US" b="0" i="1" smtClean="0">
                            <a:latin typeface="Cambria Math" panose="02040503050406030204" pitchFamily="18" charset="0"/>
                          </a:rPr>
                          <m:t>5</m:t>
                        </m:r>
                        <m:r>
                          <a:rPr lang="en-US" b="0" i="1" smtClean="0">
                            <a:latin typeface="Cambria Math" panose="02040503050406030204" pitchFamily="18" charset="0"/>
                          </a:rPr>
                          <m:t>!</m:t>
                        </m:r>
                      </m:den>
                    </m:f>
                  </m:oMath>
                </a14:m>
                <a:endParaRPr lang="en-US" dirty="0"/>
              </a:p>
              <a:p>
                <a:endParaRPr lang="en-US" dirty="0"/>
              </a:p>
              <a:p>
                <a:r>
                  <a:rPr lang="en-US" dirty="0"/>
                  <a:t>This equals the same number as what we got on the last slide!</a:t>
                </a:r>
              </a:p>
            </p:txBody>
          </p:sp>
        </mc:Choice>
        <mc:Fallback xmlns="">
          <p:sp>
            <p:nvSpPr>
              <p:cNvPr id="3" name="Content Placeholder 2">
                <a:extLst>
                  <a:ext uri="{FF2B5EF4-FFF2-40B4-BE49-F238E27FC236}">
                    <a16:creationId xmlns:a16="http://schemas.microsoft.com/office/drawing/2014/main" id="{E921343C-DCAC-4898-80EF-69B1F646CEE5}"/>
                  </a:ext>
                </a:extLst>
              </p:cNvPr>
              <p:cNvSpPr>
                <a:spLocks noGrp="1" noRot="1" noChangeAspect="1" noMove="1" noResize="1" noEditPoints="1" noAdjustHandles="1" noChangeArrowheads="1" noChangeShapeType="1" noTextEdit="1"/>
              </p:cNvSpPr>
              <p:nvPr>
                <p:ph idx="1"/>
              </p:nvPr>
            </p:nvSpPr>
            <p:spPr>
              <a:blipFill>
                <a:blip r:embed="rId3"/>
                <a:stretch>
                  <a:fillRect l="-1362" t="-3396" b="-3145"/>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98EB6E79-01CB-B9A7-AE46-71BABDFB4A9D}"/>
              </a:ext>
            </a:extLst>
          </p:cNvPr>
          <p:cNvSpPr/>
          <p:nvPr/>
        </p:nvSpPr>
        <p:spPr>
          <a:xfrm>
            <a:off x="575239" y="4731487"/>
            <a:ext cx="1817087" cy="723014"/>
          </a:xfrm>
          <a:prstGeom prst="rect">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70713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A3B06-D2A3-4354-A49F-BA953FB30F0B}"/>
              </a:ext>
            </a:extLst>
          </p:cNvPr>
          <p:cNvSpPr>
            <a:spLocks noGrp="1"/>
          </p:cNvSpPr>
          <p:nvPr>
            <p:ph type="title"/>
          </p:nvPr>
        </p:nvSpPr>
        <p:spPr>
          <a:xfrm>
            <a:off x="575239" y="263276"/>
            <a:ext cx="11616761" cy="1014667"/>
          </a:xfrm>
        </p:spPr>
        <p:txBody>
          <a:bodyPr>
            <a:normAutofit fontScale="90000"/>
          </a:bodyPr>
          <a:lstStyle/>
          <a:p>
            <a:r>
              <a:rPr lang="en-US" dirty="0"/>
              <a:t>How many 5-card hands have </a:t>
            </a:r>
            <a:r>
              <a:rPr lang="en-US" u="sng" dirty="0"/>
              <a:t>at least </a:t>
            </a:r>
            <a:r>
              <a:rPr lang="en-US" dirty="0"/>
              <a:t>3 aces?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2105BD8-2085-433B-A1F3-B2685F2AE382}"/>
                  </a:ext>
                </a:extLst>
              </p:cNvPr>
              <p:cNvSpPr>
                <a:spLocks noGrp="1"/>
              </p:cNvSpPr>
              <p:nvPr>
                <p:ph idx="1"/>
              </p:nvPr>
            </p:nvSpPr>
            <p:spPr>
              <a:xfrm>
                <a:off x="575240" y="1473283"/>
                <a:ext cx="11187258" cy="5246494"/>
              </a:xfrm>
            </p:spPr>
            <p:txBody>
              <a:bodyPr>
                <a:normAutofit/>
              </a:bodyPr>
              <a:lstStyle/>
              <a:p>
                <a:r>
                  <a:rPr lang="en-US" dirty="0"/>
                  <a:t>There are 4 Aces (and 48 non aces) in a deck of cards</a:t>
                </a:r>
              </a:p>
              <a:p>
                <a:r>
                  <a:rPr lang="en-US" b="1" dirty="0"/>
                  <a:t>1</a:t>
                </a:r>
                <a:r>
                  <a:rPr lang="en-US" dirty="0"/>
                  <a:t>. </a:t>
                </a:r>
                <a:r>
                  <a:rPr lang="en-US" b="1" dirty="0"/>
                  <a:t>Choose </a:t>
                </a:r>
                <a14:m>
                  <m:oMath xmlns:m="http://schemas.openxmlformats.org/officeDocument/2006/math">
                    <m:r>
                      <a:rPr lang="en-US" b="1" i="1" smtClean="0">
                        <a:latin typeface="Cambria Math" panose="02040503050406030204" pitchFamily="18" charset="0"/>
                      </a:rPr>
                      <m:t>𝟑</m:t>
                    </m:r>
                  </m:oMath>
                </a14:m>
                <a:r>
                  <a:rPr lang="en-US" b="1" dirty="0"/>
                  <a:t> aces</a:t>
                </a:r>
                <a:r>
                  <a:rPr lang="en-US" dirty="0"/>
                  <a:t>: </a:t>
                </a:r>
                <a14:m>
                  <m:oMath xmlns:m="http://schemas.openxmlformats.org/officeDocument/2006/math">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4</m:t>
                            </m:r>
                          </m:num>
                          <m:den>
                            <m:r>
                              <a:rPr lang="en-US" i="1">
                                <a:latin typeface="Cambria Math" panose="02040503050406030204" pitchFamily="18" charset="0"/>
                              </a:rPr>
                              <m:t>3</m:t>
                            </m:r>
                          </m:den>
                        </m:f>
                      </m:e>
                    </m:d>
                  </m:oMath>
                </a14:m>
                <a:endParaRPr lang="en-US" dirty="0"/>
              </a:p>
              <a:p>
                <a:r>
                  <a:rPr lang="en-US" b="1" dirty="0"/>
                  <a:t>2</a:t>
                </a:r>
                <a:r>
                  <a:rPr lang="en-US" dirty="0"/>
                  <a:t>. Then </a:t>
                </a:r>
                <a:r>
                  <a:rPr lang="en-US" b="1" dirty="0"/>
                  <a:t>pick </a:t>
                </a:r>
                <a14:m>
                  <m:oMath xmlns:m="http://schemas.openxmlformats.org/officeDocument/2006/math">
                    <m:r>
                      <a:rPr lang="en-US" b="1" i="1" dirty="0" smtClean="0">
                        <a:latin typeface="Cambria Math" panose="02040503050406030204" pitchFamily="18" charset="0"/>
                      </a:rPr>
                      <m:t>𝟐</m:t>
                    </m:r>
                  </m:oMath>
                </a14:m>
                <a:r>
                  <a:rPr lang="en-US" b="1" dirty="0"/>
                  <a:t> of the </a:t>
                </a:r>
                <a14:m>
                  <m:oMath xmlns:m="http://schemas.openxmlformats.org/officeDocument/2006/math">
                    <m:r>
                      <a:rPr lang="en-US" b="1" i="1" dirty="0" smtClean="0">
                        <a:latin typeface="Cambria Math" panose="02040503050406030204" pitchFamily="18" charset="0"/>
                      </a:rPr>
                      <m:t>𝟒𝟗</m:t>
                    </m:r>
                  </m:oMath>
                </a14:m>
                <a:r>
                  <a:rPr lang="en-US" b="1" dirty="0"/>
                  <a:t> remaining cards </a:t>
                </a:r>
                <a:r>
                  <a:rPr lang="en-US" dirty="0"/>
                  <a:t>to form a </a:t>
                </a:r>
                <a14:m>
                  <m:oMath xmlns:m="http://schemas.openxmlformats.org/officeDocument/2006/math">
                    <m:r>
                      <a:rPr lang="en-US" b="0" i="1" smtClean="0">
                        <a:latin typeface="Cambria Math" panose="02040503050406030204" pitchFamily="18" charset="0"/>
                      </a:rPr>
                      <m:t>5</m:t>
                    </m:r>
                  </m:oMath>
                </a14:m>
                <a:r>
                  <a:rPr lang="en-US" dirty="0"/>
                  <a:t>(the last ace is allowed as well, because we’re allowed to have all</a:t>
                </a:r>
                <a14:m>
                  <m:oMath xmlns:m="http://schemas.openxmlformats.org/officeDocument/2006/math">
                    <m:r>
                      <a:rPr lang="en-US" i="1" dirty="0" smtClean="0">
                        <a:latin typeface="Cambria Math" panose="02040503050406030204" pitchFamily="18" charset="0"/>
                      </a:rPr>
                      <m:t> </m:t>
                    </m:r>
                    <m:r>
                      <a:rPr lang="en-US" i="1" dirty="0" smtClean="0">
                        <a:latin typeface="Cambria Math" panose="02040503050406030204" pitchFamily="18" charset="0"/>
                      </a:rPr>
                      <m:t>4</m:t>
                    </m:r>
                  </m:oMath>
                </a14:m>
                <a:r>
                  <a:rPr lang="en-US" dirty="0"/>
                  <a:t>): </a:t>
                </a:r>
                <a14:m>
                  <m:oMath xmlns:m="http://schemas.openxmlformats.org/officeDocument/2006/math">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49</m:t>
                            </m:r>
                          </m:num>
                          <m:den>
                            <m:r>
                              <a:rPr lang="en-US" i="1">
                                <a:latin typeface="Cambria Math" panose="02040503050406030204" pitchFamily="18" charset="0"/>
                              </a:rPr>
                              <m:t>2</m:t>
                            </m:r>
                          </m:den>
                        </m:f>
                      </m:e>
                    </m:d>
                  </m:oMath>
                </a14:m>
                <a:endParaRPr lang="en-US" dirty="0"/>
              </a:p>
              <a:p>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4</m:t>
                            </m:r>
                          </m:num>
                          <m:den>
                            <m:r>
                              <a:rPr lang="en-US" b="0" i="1" smtClean="0">
                                <a:latin typeface="Cambria Math" panose="02040503050406030204" pitchFamily="18" charset="0"/>
                              </a:rPr>
                              <m:t>3</m:t>
                            </m:r>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49</m:t>
                            </m:r>
                          </m:num>
                          <m:den>
                            <m:r>
                              <a:rPr lang="en-US" b="0" i="1" smtClean="0">
                                <a:latin typeface="Cambria Math" panose="02040503050406030204" pitchFamily="18" charset="0"/>
                              </a:rPr>
                              <m:t>2</m:t>
                            </m:r>
                          </m:den>
                        </m:f>
                      </m:e>
                    </m:d>
                  </m:oMath>
                </a14:m>
                <a:endParaRPr lang="en-US" dirty="0"/>
              </a:p>
              <a:p>
                <a:endParaRPr lang="en-US" sz="1500" dirty="0"/>
              </a:p>
              <a:p>
                <a:r>
                  <a:rPr lang="en-US" dirty="0"/>
                  <a:t>What’s wrong with this calculation? Does it,</a:t>
                </a:r>
              </a:p>
              <a:p>
                <a:r>
                  <a:rPr lang="en-US" dirty="0"/>
                  <a:t>A) Overcount B) Undercount C) It’s correct! D) I have no idea </a:t>
                </a:r>
                <a:r>
                  <a:rPr lang="en-US" dirty="0">
                    <a:sym typeface="Wingdings" panose="05000000000000000000" pitchFamily="2" charset="2"/>
                  </a:rPr>
                  <a:t>:)</a:t>
                </a:r>
                <a:endParaRPr lang="en-US" dirty="0"/>
              </a:p>
            </p:txBody>
          </p:sp>
        </mc:Choice>
        <mc:Fallback xmlns="">
          <p:sp>
            <p:nvSpPr>
              <p:cNvPr id="3" name="Content Placeholder 2">
                <a:extLst>
                  <a:ext uri="{FF2B5EF4-FFF2-40B4-BE49-F238E27FC236}">
                    <a16:creationId xmlns:a16="http://schemas.microsoft.com/office/drawing/2014/main" id="{32105BD8-2085-433B-A1F3-B2685F2AE382}"/>
                  </a:ext>
                </a:extLst>
              </p:cNvPr>
              <p:cNvSpPr>
                <a:spLocks noGrp="1" noRot="1" noChangeAspect="1" noMove="1" noResize="1" noEditPoints="1" noAdjustHandles="1" noChangeArrowheads="1" noChangeShapeType="1" noTextEdit="1"/>
              </p:cNvSpPr>
              <p:nvPr>
                <p:ph idx="1"/>
              </p:nvPr>
            </p:nvSpPr>
            <p:spPr>
              <a:xfrm>
                <a:off x="575240" y="1473283"/>
                <a:ext cx="11187258" cy="5246494"/>
              </a:xfrm>
              <a:blipFill>
                <a:blip r:embed="rId3"/>
                <a:stretch>
                  <a:fillRect l="-1525" t="-2093"/>
                </a:stretch>
              </a:blipFill>
            </p:spPr>
            <p:txBody>
              <a:bodyPr/>
              <a:lstStyle/>
              <a:p>
                <a:r>
                  <a:rPr lang="en-US">
                    <a:noFill/>
                  </a:rPr>
                  <a:t> </a:t>
                </a:r>
              </a:p>
            </p:txBody>
          </p:sp>
        </mc:Fallback>
      </mc:AlternateContent>
      <p:sp>
        <p:nvSpPr>
          <p:cNvPr id="4" name="Rounded Rectangle 4">
            <a:extLst>
              <a:ext uri="{FF2B5EF4-FFF2-40B4-BE49-F238E27FC236}">
                <a16:creationId xmlns:a16="http://schemas.microsoft.com/office/drawing/2014/main" id="{4943D2B2-4070-4370-A844-239748C208CD}"/>
              </a:ext>
            </a:extLst>
          </p:cNvPr>
          <p:cNvSpPr/>
          <p:nvPr/>
        </p:nvSpPr>
        <p:spPr>
          <a:xfrm>
            <a:off x="695028" y="5918110"/>
            <a:ext cx="3428732" cy="7762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Go to pollev.com/cse312</a:t>
            </a:r>
          </a:p>
        </p:txBody>
      </p:sp>
    </p:spTree>
    <p:extLst>
      <p:ext uri="{BB962C8B-B14F-4D97-AF65-F5344CB8AC3E}">
        <p14:creationId xmlns:p14="http://schemas.microsoft.com/office/powerpoint/2010/main" val="29773503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A3B06-D2A3-4354-A49F-BA953FB30F0B}"/>
              </a:ext>
            </a:extLst>
          </p:cNvPr>
          <p:cNvSpPr>
            <a:spLocks noGrp="1"/>
          </p:cNvSpPr>
          <p:nvPr>
            <p:ph type="title"/>
          </p:nvPr>
        </p:nvSpPr>
        <p:spPr>
          <a:xfrm>
            <a:off x="575239" y="263276"/>
            <a:ext cx="11616761" cy="1014667"/>
          </a:xfrm>
        </p:spPr>
        <p:txBody>
          <a:bodyPr>
            <a:normAutofit fontScale="90000"/>
          </a:bodyPr>
          <a:lstStyle/>
          <a:p>
            <a:r>
              <a:rPr lang="en-US" dirty="0"/>
              <a:t>Sleuth’s Criterion</a:t>
            </a:r>
            <a:br>
              <a:rPr lang="en-US" sz="3300" b="1" dirty="0"/>
            </a:br>
            <a:r>
              <a:rPr lang="en-US" sz="3300" b="1" dirty="0"/>
              <a:t>How to check if we counted correctly?</a:t>
            </a:r>
          </a:p>
        </p:txBody>
      </p:sp>
      <p:sp>
        <p:nvSpPr>
          <p:cNvPr id="3" name="Content Placeholder 2">
            <a:extLst>
              <a:ext uri="{FF2B5EF4-FFF2-40B4-BE49-F238E27FC236}">
                <a16:creationId xmlns:a16="http://schemas.microsoft.com/office/drawing/2014/main" id="{32105BD8-2085-433B-A1F3-B2685F2AE382}"/>
              </a:ext>
            </a:extLst>
          </p:cNvPr>
          <p:cNvSpPr>
            <a:spLocks noGrp="1"/>
          </p:cNvSpPr>
          <p:nvPr>
            <p:ph idx="1"/>
          </p:nvPr>
        </p:nvSpPr>
        <p:spPr>
          <a:xfrm>
            <a:off x="575240" y="1473283"/>
            <a:ext cx="11187258" cy="5246494"/>
          </a:xfrm>
        </p:spPr>
        <p:txBody>
          <a:bodyPr>
            <a:normAutofit/>
          </a:bodyPr>
          <a:lstStyle/>
          <a:p>
            <a:pPr>
              <a:spcBef>
                <a:spcPts val="2000"/>
              </a:spcBef>
            </a:pPr>
            <a:r>
              <a:rPr lang="en-US" dirty="0"/>
              <a:t>For each outcome that we want to count, there should be </a:t>
            </a:r>
            <a:r>
              <a:rPr lang="en-US" u="sng" dirty="0"/>
              <a:t>exactly one</a:t>
            </a:r>
            <a:r>
              <a:rPr lang="en-US" dirty="0"/>
              <a:t> set of choices in the sequential process that will lead to that outcome. </a:t>
            </a:r>
          </a:p>
          <a:p>
            <a:pPr>
              <a:spcBef>
                <a:spcPts val="2000"/>
              </a:spcBef>
            </a:pPr>
            <a:r>
              <a:rPr lang="en-US" dirty="0"/>
              <a:t>&gt; If there are </a:t>
            </a:r>
            <a:r>
              <a:rPr lang="en-US" u="sng" dirty="0"/>
              <a:t>no sequence of choices</a:t>
            </a:r>
            <a:r>
              <a:rPr lang="en-US" dirty="0"/>
              <a:t> that will lead to the outcome, we have </a:t>
            </a:r>
            <a:r>
              <a:rPr lang="en-US" b="1" dirty="0"/>
              <a:t>undercounted</a:t>
            </a:r>
            <a:r>
              <a:rPr lang="en-US" dirty="0"/>
              <a:t>.</a:t>
            </a:r>
          </a:p>
          <a:p>
            <a:pPr>
              <a:spcBef>
                <a:spcPts val="2000"/>
              </a:spcBef>
            </a:pPr>
            <a:r>
              <a:rPr lang="en-US" dirty="0"/>
              <a:t>&gt; If there is </a:t>
            </a:r>
            <a:r>
              <a:rPr lang="en-US" u="sng" dirty="0"/>
              <a:t>more than one sequence of choices</a:t>
            </a:r>
            <a:r>
              <a:rPr lang="en-US" dirty="0"/>
              <a:t> that will lead to the outcome, we have </a:t>
            </a:r>
            <a:r>
              <a:rPr lang="en-US" b="1" dirty="0"/>
              <a:t>overcounted</a:t>
            </a:r>
            <a:r>
              <a:rPr lang="en-US" dirty="0"/>
              <a:t>. </a:t>
            </a:r>
          </a:p>
        </p:txBody>
      </p:sp>
    </p:spTree>
    <p:extLst>
      <p:ext uri="{BB962C8B-B14F-4D97-AF65-F5344CB8AC3E}">
        <p14:creationId xmlns:p14="http://schemas.microsoft.com/office/powerpoint/2010/main" val="32101174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A3B06-D2A3-4354-A49F-BA953FB30F0B}"/>
              </a:ext>
            </a:extLst>
          </p:cNvPr>
          <p:cNvSpPr>
            <a:spLocks noGrp="1"/>
          </p:cNvSpPr>
          <p:nvPr>
            <p:ph type="title"/>
          </p:nvPr>
        </p:nvSpPr>
        <p:spPr>
          <a:xfrm>
            <a:off x="575239" y="263276"/>
            <a:ext cx="11616761" cy="1014667"/>
          </a:xfrm>
        </p:spPr>
        <p:txBody>
          <a:bodyPr>
            <a:normAutofit fontScale="90000"/>
          </a:bodyPr>
          <a:lstStyle/>
          <a:p>
            <a:r>
              <a:rPr lang="en-US" dirty="0"/>
              <a:t>Sleuth’s Criterion (in context)</a:t>
            </a:r>
            <a:br>
              <a:rPr lang="en-US" sz="3300" b="1" dirty="0"/>
            </a:br>
            <a:r>
              <a:rPr lang="en-US" sz="3300" b="1" dirty="0"/>
              <a:t>How to check if we counted correctly?</a:t>
            </a:r>
          </a:p>
        </p:txBody>
      </p:sp>
      <p:sp>
        <p:nvSpPr>
          <p:cNvPr id="3" name="Content Placeholder 2">
            <a:extLst>
              <a:ext uri="{FF2B5EF4-FFF2-40B4-BE49-F238E27FC236}">
                <a16:creationId xmlns:a16="http://schemas.microsoft.com/office/drawing/2014/main" id="{32105BD8-2085-433B-A1F3-B2685F2AE382}"/>
              </a:ext>
            </a:extLst>
          </p:cNvPr>
          <p:cNvSpPr>
            <a:spLocks noGrp="1"/>
          </p:cNvSpPr>
          <p:nvPr>
            <p:ph idx="1"/>
          </p:nvPr>
        </p:nvSpPr>
        <p:spPr>
          <a:xfrm>
            <a:off x="575240" y="1473283"/>
            <a:ext cx="11187258" cy="5246494"/>
          </a:xfrm>
        </p:spPr>
        <p:txBody>
          <a:bodyPr>
            <a:normAutofit/>
          </a:bodyPr>
          <a:lstStyle/>
          <a:p>
            <a:pPr>
              <a:spcBef>
                <a:spcPts val="2000"/>
              </a:spcBef>
            </a:pPr>
            <a:r>
              <a:rPr lang="en-US" dirty="0"/>
              <a:t>For each “</a:t>
            </a:r>
            <a:r>
              <a:rPr lang="en-US" b="1" dirty="0">
                <a:solidFill>
                  <a:schemeClr val="accent3"/>
                </a:solidFill>
              </a:rPr>
              <a:t>5-card hands with at least 3 aces</a:t>
            </a:r>
            <a:r>
              <a:rPr lang="en-US" dirty="0"/>
              <a:t>” that we want to count, there should be </a:t>
            </a:r>
            <a:r>
              <a:rPr lang="en-US" u="sng" dirty="0"/>
              <a:t>exactly one</a:t>
            </a:r>
            <a:r>
              <a:rPr lang="en-US" dirty="0"/>
              <a:t> set of choices in the sequential process that will lead to that outcome. </a:t>
            </a:r>
          </a:p>
          <a:p>
            <a:pPr>
              <a:spcBef>
                <a:spcPts val="2000"/>
              </a:spcBef>
            </a:pPr>
            <a:r>
              <a:rPr lang="en-US" dirty="0"/>
              <a:t>&gt; If there are </a:t>
            </a:r>
            <a:r>
              <a:rPr lang="en-US" u="sng" dirty="0"/>
              <a:t>no sequence of choices</a:t>
            </a:r>
            <a:r>
              <a:rPr lang="en-US" dirty="0"/>
              <a:t> that will lead to a particular </a:t>
            </a:r>
            <a:r>
              <a:rPr lang="en-US" b="1" dirty="0">
                <a:solidFill>
                  <a:schemeClr val="accent3"/>
                </a:solidFill>
              </a:rPr>
              <a:t>5-card hand with at least 3 aces</a:t>
            </a:r>
            <a:r>
              <a:rPr lang="en-US" dirty="0"/>
              <a:t>, we have </a:t>
            </a:r>
            <a:r>
              <a:rPr lang="en-US" b="1" dirty="0"/>
              <a:t>undercounted</a:t>
            </a:r>
            <a:r>
              <a:rPr lang="en-US" dirty="0"/>
              <a:t>.</a:t>
            </a:r>
          </a:p>
          <a:p>
            <a:pPr>
              <a:spcBef>
                <a:spcPts val="2000"/>
              </a:spcBef>
            </a:pPr>
            <a:r>
              <a:rPr lang="en-US" dirty="0"/>
              <a:t>&gt; If there is </a:t>
            </a:r>
            <a:r>
              <a:rPr lang="en-US" u="sng" dirty="0"/>
              <a:t>more than one sequence of choices</a:t>
            </a:r>
            <a:r>
              <a:rPr lang="en-US" dirty="0"/>
              <a:t> that will lead to a particular </a:t>
            </a:r>
            <a:r>
              <a:rPr lang="en-US" b="1" dirty="0"/>
              <a:t>5-card hand with at least 3 aces</a:t>
            </a:r>
            <a:r>
              <a:rPr lang="en-US" dirty="0"/>
              <a:t>, we have </a:t>
            </a:r>
            <a:r>
              <a:rPr lang="en-US" b="1" dirty="0"/>
              <a:t>overcounted</a:t>
            </a:r>
            <a:r>
              <a:rPr lang="en-US" dirty="0"/>
              <a:t>. </a:t>
            </a:r>
          </a:p>
        </p:txBody>
      </p:sp>
    </p:spTree>
    <p:extLst>
      <p:ext uri="{BB962C8B-B14F-4D97-AF65-F5344CB8AC3E}">
        <p14:creationId xmlns:p14="http://schemas.microsoft.com/office/powerpoint/2010/main" val="12602982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86B70-1487-48D2-ADC3-C6D804FF7109}"/>
              </a:ext>
            </a:extLst>
          </p:cNvPr>
          <p:cNvSpPr>
            <a:spLocks noGrp="1"/>
          </p:cNvSpPr>
          <p:nvPr>
            <p:ph type="title"/>
          </p:nvPr>
        </p:nvSpPr>
        <p:spPr/>
        <p:txBody>
          <a:bodyPr>
            <a:normAutofit fontScale="90000"/>
          </a:bodyPr>
          <a:lstStyle/>
          <a:p>
            <a:r>
              <a:rPr lang="en-US" dirty="0"/>
              <a:t>How many 5-card hands have </a:t>
            </a:r>
            <a:r>
              <a:rPr lang="en-US" u="sng" dirty="0"/>
              <a:t>at least </a:t>
            </a:r>
            <a:r>
              <a:rPr lang="en-US" dirty="0"/>
              <a:t>3 aces?</a:t>
            </a:r>
          </a:p>
        </p:txBody>
      </p:sp>
      <p:sp>
        <p:nvSpPr>
          <p:cNvPr id="3" name="Content Placeholder 2">
            <a:extLst>
              <a:ext uri="{FF2B5EF4-FFF2-40B4-BE49-F238E27FC236}">
                <a16:creationId xmlns:a16="http://schemas.microsoft.com/office/drawing/2014/main" id="{C27FBC60-E941-4E60-9786-F04D7A45CC67}"/>
              </a:ext>
            </a:extLst>
          </p:cNvPr>
          <p:cNvSpPr>
            <a:spLocks noGrp="1"/>
          </p:cNvSpPr>
          <p:nvPr>
            <p:ph idx="1"/>
          </p:nvPr>
        </p:nvSpPr>
        <p:spPr>
          <a:xfrm>
            <a:off x="575241" y="1463857"/>
            <a:ext cx="11187258" cy="4845504"/>
          </a:xfrm>
        </p:spPr>
        <p:txBody>
          <a:bodyPr>
            <a:normAutofit/>
          </a:bodyPr>
          <a:lstStyle/>
          <a:p>
            <a:pPr>
              <a:spcBef>
                <a:spcPts val="0"/>
              </a:spcBef>
              <a:spcAft>
                <a:spcPts val="0"/>
              </a:spcAft>
            </a:pPr>
            <a:r>
              <a:rPr lang="en-US" dirty="0"/>
              <a:t>For each “</a:t>
            </a:r>
            <a:r>
              <a:rPr lang="en-US" b="1" dirty="0">
                <a:solidFill>
                  <a:schemeClr val="accent3"/>
                </a:solidFill>
              </a:rPr>
              <a:t>5-card hands with at least 3 aces</a:t>
            </a:r>
            <a:r>
              <a:rPr lang="en-US" dirty="0"/>
              <a:t>” that we want to count, there should be </a:t>
            </a:r>
            <a:r>
              <a:rPr lang="en-US" u="sng" dirty="0"/>
              <a:t>exactly one</a:t>
            </a:r>
            <a:r>
              <a:rPr lang="en-US" dirty="0"/>
              <a:t> set of choices in the sequential process that will lead to that outcome. </a:t>
            </a:r>
          </a:p>
          <a:p>
            <a:pPr>
              <a:spcBef>
                <a:spcPts val="0"/>
              </a:spcBef>
              <a:spcAft>
                <a:spcPts val="0"/>
              </a:spcAft>
            </a:pPr>
            <a:endParaRPr lang="en-US" sz="2000" dirty="0"/>
          </a:p>
          <a:p>
            <a:pPr>
              <a:spcBef>
                <a:spcPts val="0"/>
              </a:spcBef>
              <a:spcAft>
                <a:spcPts val="0"/>
              </a:spcAft>
            </a:pPr>
            <a:r>
              <a:rPr lang="en-US" dirty="0"/>
              <a:t>A♧, A♠️, A</a:t>
            </a:r>
            <a:r>
              <a:rPr lang="en-US" dirty="0">
                <a:solidFill>
                  <a:srgbClr val="FF0000"/>
                </a:solidFill>
              </a:rPr>
              <a:t>♦️</a:t>
            </a:r>
            <a:r>
              <a:rPr lang="en-US" dirty="0"/>
              <a:t>, Q</a:t>
            </a:r>
            <a:r>
              <a:rPr lang="en-US" dirty="0">
                <a:solidFill>
                  <a:srgbClr val="FF0000"/>
                </a:solidFill>
              </a:rPr>
              <a:t>♥️</a:t>
            </a:r>
            <a:r>
              <a:rPr lang="en-US" dirty="0"/>
              <a:t>, K ♠️ is a valid outcome should counted exactly once. </a:t>
            </a:r>
          </a:p>
          <a:p>
            <a:pPr>
              <a:spcBef>
                <a:spcPts val="0"/>
              </a:spcBef>
              <a:spcAft>
                <a:spcPts val="0"/>
              </a:spcAft>
            </a:pPr>
            <a:endParaRPr lang="en-US" dirty="0"/>
          </a:p>
          <a:p>
            <a:pPr marL="0" indent="0">
              <a:spcAft>
                <a:spcPts val="2000"/>
              </a:spcAft>
              <a:buNone/>
            </a:pPr>
            <a:endParaRPr lang="en-US" dirty="0"/>
          </a:p>
        </p:txBody>
      </p:sp>
      <p:sp>
        <p:nvSpPr>
          <p:cNvPr id="4" name="Rectangle: Rounded Corners 3">
            <a:extLst>
              <a:ext uri="{FF2B5EF4-FFF2-40B4-BE49-F238E27FC236}">
                <a16:creationId xmlns:a16="http://schemas.microsoft.com/office/drawing/2014/main" id="{B26D4E57-503A-61DE-3E67-5E4E014E4217}"/>
              </a:ext>
            </a:extLst>
          </p:cNvPr>
          <p:cNvSpPr/>
          <p:nvPr/>
        </p:nvSpPr>
        <p:spPr>
          <a:xfrm>
            <a:off x="575239" y="3888148"/>
            <a:ext cx="6903247" cy="1254189"/>
          </a:xfrm>
          <a:prstGeom prst="roundRect">
            <a:avLst/>
          </a:prstGeom>
          <a:solidFill>
            <a:srgbClr val="E4F5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latin typeface="Segoe UI" panose="020B0502040204020203" pitchFamily="34" charset="0"/>
                <a:cs typeface="Segoe UI" panose="020B0502040204020203" pitchFamily="34" charset="0"/>
              </a:rPr>
              <a:t>Step 1 (choose 3 aces): {A♧, A♠️, A</a:t>
            </a:r>
            <a:r>
              <a:rPr lang="en-US" sz="2800" dirty="0">
                <a:solidFill>
                  <a:srgbClr val="FF0000"/>
                </a:solidFill>
                <a:latin typeface="Segoe UI" panose="020B0502040204020203" pitchFamily="34" charset="0"/>
                <a:cs typeface="Segoe UI" panose="020B0502040204020203" pitchFamily="34" charset="0"/>
              </a:rPr>
              <a:t>♦️</a:t>
            </a:r>
            <a:r>
              <a:rPr lang="en-US" sz="2800" dirty="0">
                <a:solidFill>
                  <a:schemeClr val="tx1"/>
                </a:solidFill>
                <a:latin typeface="Segoe UI" panose="020B0502040204020203" pitchFamily="34" charset="0"/>
                <a:cs typeface="Segoe UI" panose="020B0502040204020203" pitchFamily="34" charset="0"/>
              </a:rPr>
              <a:t>}</a:t>
            </a:r>
          </a:p>
          <a:p>
            <a:r>
              <a:rPr lang="en-US" sz="2800" dirty="0">
                <a:solidFill>
                  <a:schemeClr val="tx1"/>
                </a:solidFill>
                <a:latin typeface="Segoe UI" panose="020B0502040204020203" pitchFamily="34" charset="0"/>
                <a:cs typeface="Segoe UI" panose="020B0502040204020203" pitchFamily="34" charset="0"/>
              </a:rPr>
              <a:t>Step 2 (pick 2 of remaining 49): {</a:t>
            </a:r>
            <a:r>
              <a:rPr kumimoji="0" lang="en-US" sz="28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Q</a:t>
            </a:r>
            <a:r>
              <a:rPr kumimoji="0" lang="en-US" sz="2800" b="0" i="0" u="none" strike="noStrike" kern="1200" cap="none" spc="0" normalizeH="0" baseline="0" noProof="0" dirty="0">
                <a:ln>
                  <a:noFill/>
                </a:ln>
                <a:solidFill>
                  <a:srgbClr val="FF0000"/>
                </a:solidFill>
                <a:effectLst/>
                <a:uLnTx/>
                <a:uFillTx/>
                <a:latin typeface="Segoe UI Semilight" panose="020B0402040204020203" pitchFamily="34" charset="0"/>
                <a:ea typeface="+mn-ea"/>
                <a:cs typeface="Segoe UI Semilight" panose="020B0402040204020203" pitchFamily="34" charset="0"/>
              </a:rPr>
              <a:t>♥️</a:t>
            </a:r>
            <a:r>
              <a:rPr kumimoji="0" lang="en-US" sz="28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K ♠️</a:t>
            </a:r>
            <a:r>
              <a:rPr lang="en-US" sz="2800" dirty="0">
                <a:solidFill>
                  <a:schemeClr val="tx1"/>
                </a:solidFill>
                <a:latin typeface="Segoe UI" panose="020B0502040204020203" pitchFamily="34" charset="0"/>
                <a:cs typeface="Segoe UI" panose="020B0502040204020203" pitchFamily="34" charset="0"/>
              </a:rPr>
              <a:t>}</a:t>
            </a:r>
          </a:p>
        </p:txBody>
      </p:sp>
      <p:sp>
        <p:nvSpPr>
          <p:cNvPr id="9" name="TextBox 8">
            <a:extLst>
              <a:ext uri="{FF2B5EF4-FFF2-40B4-BE49-F238E27FC236}">
                <a16:creationId xmlns:a16="http://schemas.microsoft.com/office/drawing/2014/main" id="{80085F99-3627-A9C2-FCBB-471C3A9A3A08}"/>
              </a:ext>
            </a:extLst>
          </p:cNvPr>
          <p:cNvSpPr txBox="1"/>
          <p:nvPr/>
        </p:nvSpPr>
        <p:spPr>
          <a:xfrm>
            <a:off x="7478485" y="3886609"/>
            <a:ext cx="4354286" cy="1255728"/>
          </a:xfrm>
          <a:prstGeom prst="rect">
            <a:avLst/>
          </a:prstGeom>
          <a:noFill/>
        </p:spPr>
        <p:txBody>
          <a:bodyPr wrap="square">
            <a:spAutoFit/>
          </a:bodyPr>
          <a:lstStyle/>
          <a:p>
            <a:pPr marL="91440" marR="0" lvl="0" indent="-91440" algn="l" defTabSz="914400" rtl="0" eaLnBrk="1" fontAlgn="auto" latinLnBrk="0" hangingPunct="1">
              <a:lnSpc>
                <a:spcPct val="90000"/>
              </a:lnSpc>
              <a:spcBef>
                <a:spcPts val="0"/>
              </a:spcBef>
              <a:spcAft>
                <a:spcPts val="0"/>
              </a:spcAft>
              <a:buClr>
                <a:srgbClr val="1CADE4"/>
              </a:buClr>
              <a:buSzPct val="100000"/>
              <a:buFont typeface="Tw Cen MT" panose="020B0602020104020603" pitchFamily="34" charset="0"/>
              <a:buChar char=" "/>
              <a:tabLst/>
              <a:defRPr/>
            </a:pPr>
            <a:r>
              <a:rPr lang="en-US" sz="2800" dirty="0">
                <a:solidFill>
                  <a:prstClr val="black"/>
                </a:solidFill>
                <a:latin typeface="Segoe UI Semilight" panose="020B0402040204020203" pitchFamily="34" charset="0"/>
                <a:cs typeface="Segoe UI Semilight" panose="020B0402040204020203" pitchFamily="34" charset="0"/>
              </a:rPr>
              <a:t>Great! There’s no other set of choices that will lead to this hand.</a:t>
            </a:r>
            <a:endParaRPr kumimoji="0" lang="en-US" sz="2800" b="1" i="0" u="none" strike="noStrike" kern="1200" cap="none" spc="0" normalizeH="0" baseline="0" noProof="0" dirty="0">
              <a:ln>
                <a:noFill/>
              </a:ln>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5575002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86B70-1487-48D2-ADC3-C6D804FF7109}"/>
              </a:ext>
            </a:extLst>
          </p:cNvPr>
          <p:cNvSpPr>
            <a:spLocks noGrp="1"/>
          </p:cNvSpPr>
          <p:nvPr>
            <p:ph type="title"/>
          </p:nvPr>
        </p:nvSpPr>
        <p:spPr/>
        <p:txBody>
          <a:bodyPr>
            <a:normAutofit fontScale="90000"/>
          </a:bodyPr>
          <a:lstStyle/>
          <a:p>
            <a:r>
              <a:rPr lang="en-US" dirty="0"/>
              <a:t>How many 5-card hands have </a:t>
            </a:r>
            <a:r>
              <a:rPr lang="en-US" u="sng" dirty="0"/>
              <a:t>at least </a:t>
            </a:r>
            <a:r>
              <a:rPr lang="en-US" dirty="0"/>
              <a:t>3 aces?</a:t>
            </a:r>
          </a:p>
        </p:txBody>
      </p:sp>
      <p:sp>
        <p:nvSpPr>
          <p:cNvPr id="3" name="Content Placeholder 2">
            <a:extLst>
              <a:ext uri="{FF2B5EF4-FFF2-40B4-BE49-F238E27FC236}">
                <a16:creationId xmlns:a16="http://schemas.microsoft.com/office/drawing/2014/main" id="{C27FBC60-E941-4E60-9786-F04D7A45CC67}"/>
              </a:ext>
            </a:extLst>
          </p:cNvPr>
          <p:cNvSpPr>
            <a:spLocks noGrp="1"/>
          </p:cNvSpPr>
          <p:nvPr>
            <p:ph idx="1"/>
          </p:nvPr>
        </p:nvSpPr>
        <p:spPr>
          <a:xfrm>
            <a:off x="575241" y="1463857"/>
            <a:ext cx="11187258" cy="4845504"/>
          </a:xfrm>
        </p:spPr>
        <p:txBody>
          <a:bodyPr>
            <a:normAutofit/>
          </a:bodyPr>
          <a:lstStyle/>
          <a:p>
            <a:pPr>
              <a:spcBef>
                <a:spcPts val="0"/>
              </a:spcBef>
              <a:spcAft>
                <a:spcPts val="0"/>
              </a:spcAft>
            </a:pPr>
            <a:r>
              <a:rPr lang="en-US" dirty="0"/>
              <a:t>For each “</a:t>
            </a:r>
            <a:r>
              <a:rPr lang="en-US" b="1" dirty="0">
                <a:solidFill>
                  <a:schemeClr val="accent3"/>
                </a:solidFill>
              </a:rPr>
              <a:t>5-card hands with at least 3 aces</a:t>
            </a:r>
            <a:r>
              <a:rPr lang="en-US" dirty="0"/>
              <a:t>” that we want to count, there should be </a:t>
            </a:r>
            <a:r>
              <a:rPr lang="en-US" u="sng" dirty="0"/>
              <a:t>exactly one</a:t>
            </a:r>
            <a:r>
              <a:rPr lang="en-US" dirty="0"/>
              <a:t> set of choices in the sequential process that will lead to that outcome. </a:t>
            </a:r>
          </a:p>
          <a:p>
            <a:pPr>
              <a:spcBef>
                <a:spcPts val="0"/>
              </a:spcBef>
              <a:spcAft>
                <a:spcPts val="0"/>
              </a:spcAft>
            </a:pPr>
            <a:endParaRPr lang="en-US" sz="2000" dirty="0"/>
          </a:p>
          <a:p>
            <a:pPr>
              <a:spcBef>
                <a:spcPts val="0"/>
              </a:spcBef>
              <a:spcAft>
                <a:spcPts val="0"/>
              </a:spcAft>
            </a:pPr>
            <a:r>
              <a:rPr lang="en-US" dirty="0"/>
              <a:t>A♧, A♠️, A</a:t>
            </a:r>
            <a:r>
              <a:rPr lang="en-US" dirty="0">
                <a:solidFill>
                  <a:srgbClr val="FF0000"/>
                </a:solidFill>
              </a:rPr>
              <a:t>♦️</a:t>
            </a:r>
            <a:r>
              <a:rPr lang="en-US" dirty="0"/>
              <a:t>, A</a:t>
            </a:r>
            <a:r>
              <a:rPr lang="en-US" dirty="0">
                <a:solidFill>
                  <a:srgbClr val="FF0000"/>
                </a:solidFill>
              </a:rPr>
              <a:t>♥️</a:t>
            </a:r>
            <a:r>
              <a:rPr lang="en-US" dirty="0"/>
              <a:t>, K ♠️ is a valid outcome should counted exactly once. </a:t>
            </a:r>
          </a:p>
          <a:p>
            <a:pPr>
              <a:spcBef>
                <a:spcPts val="0"/>
              </a:spcBef>
              <a:spcAft>
                <a:spcPts val="0"/>
              </a:spcAft>
            </a:pPr>
            <a:r>
              <a:rPr lang="en-US" dirty="0"/>
              <a:t>But…</a:t>
            </a:r>
          </a:p>
          <a:p>
            <a:pPr marL="0" indent="0">
              <a:spcAft>
                <a:spcPts val="2000"/>
              </a:spcAft>
              <a:buNone/>
            </a:pPr>
            <a:endParaRPr lang="en-US" dirty="0"/>
          </a:p>
        </p:txBody>
      </p:sp>
      <p:sp>
        <p:nvSpPr>
          <p:cNvPr id="4" name="Rectangle: Rounded Corners 3">
            <a:extLst>
              <a:ext uri="{FF2B5EF4-FFF2-40B4-BE49-F238E27FC236}">
                <a16:creationId xmlns:a16="http://schemas.microsoft.com/office/drawing/2014/main" id="{B26D4E57-503A-61DE-3E67-5E4E014E4217}"/>
              </a:ext>
            </a:extLst>
          </p:cNvPr>
          <p:cNvSpPr/>
          <p:nvPr/>
        </p:nvSpPr>
        <p:spPr>
          <a:xfrm>
            <a:off x="575239" y="3888148"/>
            <a:ext cx="6903247" cy="1119437"/>
          </a:xfrm>
          <a:prstGeom prst="roundRect">
            <a:avLst/>
          </a:prstGeom>
          <a:solidFill>
            <a:srgbClr val="E4F5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latin typeface="Segoe UI" panose="020B0502040204020203" pitchFamily="34" charset="0"/>
                <a:cs typeface="Segoe UI" panose="020B0502040204020203" pitchFamily="34" charset="0"/>
              </a:rPr>
              <a:t>Step 1 (choose 3 aces): {A♧, A♠️, A</a:t>
            </a:r>
            <a:r>
              <a:rPr lang="en-US" sz="2800" dirty="0">
                <a:solidFill>
                  <a:srgbClr val="FF0000"/>
                </a:solidFill>
                <a:latin typeface="Segoe UI" panose="020B0502040204020203" pitchFamily="34" charset="0"/>
                <a:cs typeface="Segoe UI" panose="020B0502040204020203" pitchFamily="34" charset="0"/>
              </a:rPr>
              <a:t>♦️</a:t>
            </a:r>
            <a:r>
              <a:rPr lang="en-US" sz="2800" dirty="0">
                <a:solidFill>
                  <a:schemeClr val="tx1"/>
                </a:solidFill>
                <a:latin typeface="Segoe UI" panose="020B0502040204020203" pitchFamily="34" charset="0"/>
                <a:cs typeface="Segoe UI" panose="020B0502040204020203" pitchFamily="34" charset="0"/>
              </a:rPr>
              <a:t>}</a:t>
            </a:r>
          </a:p>
          <a:p>
            <a:r>
              <a:rPr lang="en-US" sz="2800" dirty="0">
                <a:solidFill>
                  <a:schemeClr val="tx1"/>
                </a:solidFill>
                <a:latin typeface="Segoe UI" panose="020B0502040204020203" pitchFamily="34" charset="0"/>
                <a:cs typeface="Segoe UI" panose="020B0502040204020203" pitchFamily="34" charset="0"/>
              </a:rPr>
              <a:t>Step 2 (pick 2 of remaining 49): {A</a:t>
            </a:r>
            <a:r>
              <a:rPr lang="en-US" sz="2800" dirty="0">
                <a:solidFill>
                  <a:srgbClr val="FF0000"/>
                </a:solidFill>
                <a:latin typeface="Segoe UI" panose="020B0502040204020203" pitchFamily="34" charset="0"/>
                <a:cs typeface="Segoe UI" panose="020B0502040204020203" pitchFamily="34" charset="0"/>
              </a:rPr>
              <a:t>♥️</a:t>
            </a:r>
            <a:r>
              <a:rPr lang="en-US" sz="2800" dirty="0">
                <a:solidFill>
                  <a:schemeClr val="tx1"/>
                </a:solidFill>
                <a:latin typeface="Segoe UI" panose="020B0502040204020203" pitchFamily="34" charset="0"/>
                <a:cs typeface="Segoe UI" panose="020B0502040204020203" pitchFamily="34" charset="0"/>
              </a:rPr>
              <a:t>, K ♠️}</a:t>
            </a:r>
          </a:p>
        </p:txBody>
      </p:sp>
    </p:spTree>
    <p:extLst>
      <p:ext uri="{BB962C8B-B14F-4D97-AF65-F5344CB8AC3E}">
        <p14:creationId xmlns:p14="http://schemas.microsoft.com/office/powerpoint/2010/main" val="1571361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409AD-FAA4-4522-8954-C47137A0CEB8}"/>
              </a:ext>
            </a:extLst>
          </p:cNvPr>
          <p:cNvSpPr>
            <a:spLocks noGrp="1"/>
          </p:cNvSpPr>
          <p:nvPr>
            <p:ph type="title"/>
          </p:nvPr>
        </p:nvSpPr>
        <p:spPr/>
        <p:txBody>
          <a:bodyPr/>
          <a:lstStyle/>
          <a:p>
            <a:r>
              <a:rPr lang="en-US" dirty="0"/>
              <a:t>Donuts – an </a:t>
            </a:r>
            <a:r>
              <a:rPr lang="en-US" b="1" dirty="0"/>
              <a:t>incorrect</a:t>
            </a:r>
            <a:r>
              <a:rPr lang="en-US" dirty="0"/>
              <a:t> approach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9124ACB-C88D-499F-A54C-D04431CF9DF9}"/>
                  </a:ext>
                </a:extLst>
              </p:cNvPr>
              <p:cNvSpPr>
                <a:spLocks noGrp="1"/>
              </p:cNvSpPr>
              <p:nvPr>
                <p:ph idx="1"/>
              </p:nvPr>
            </p:nvSpPr>
            <p:spPr>
              <a:xfrm>
                <a:off x="575239" y="1202598"/>
                <a:ext cx="11849171" cy="4845504"/>
              </a:xfrm>
            </p:spPr>
            <p:txBody>
              <a:bodyPr/>
              <a:lstStyle/>
              <a:p>
                <a:r>
                  <a:rPr lang="en-US" dirty="0"/>
                  <a:t>You’re going to buy one-dozen donuts (i.e., 12 donuts)</a:t>
                </a:r>
              </a:p>
              <a:p>
                <a:r>
                  <a:rPr lang="en-US" dirty="0"/>
                  <a:t>There’s chocolate, strawberry, coconut, blueberry, and lemon (i.e. </a:t>
                </a:r>
                <a14:m>
                  <m:oMath xmlns:m="http://schemas.openxmlformats.org/officeDocument/2006/math">
                    <m:r>
                      <a:rPr lang="en-US" b="0" i="1" dirty="0" smtClean="0">
                        <a:latin typeface="Cambria Math" panose="02040503050406030204" pitchFamily="18" charset="0"/>
                      </a:rPr>
                      <m:t>5</m:t>
                    </m:r>
                  </m:oMath>
                </a14:m>
                <a:r>
                  <a:rPr lang="en-US" dirty="0"/>
                  <a:t> types)</a:t>
                </a:r>
              </a:p>
              <a:p>
                <a:r>
                  <a:rPr lang="en-US" dirty="0"/>
                  <a:t>How many different donut boxes can you buy? Consider two boxes the same if they contain the same number of every kind of donut (o. </a:t>
                </a:r>
              </a:p>
              <a:p>
                <a:r>
                  <a:rPr lang="en-US" b="1" i="1" dirty="0"/>
                  <a:t>Idea: </a:t>
                </a:r>
                <a14:m>
                  <m:oMath xmlns:m="http://schemas.openxmlformats.org/officeDocument/2006/math">
                    <m:sSup>
                      <m:sSupPr>
                        <m:ctrlPr>
                          <a:rPr lang="en-US" b="1" i="1" smtClean="0">
                            <a:latin typeface="Cambria Math" panose="02040503050406030204" pitchFamily="18" charset="0"/>
                          </a:rPr>
                        </m:ctrlPr>
                      </m:sSupPr>
                      <m:e>
                        <m:r>
                          <a:rPr lang="en-US" b="1" i="1" smtClean="0">
                            <a:latin typeface="Cambria Math" panose="02040503050406030204" pitchFamily="18" charset="0"/>
                          </a:rPr>
                          <m:t>𝟓</m:t>
                        </m:r>
                      </m:e>
                      <m:sup>
                        <m:r>
                          <a:rPr lang="en-US" b="1" i="1" smtClean="0">
                            <a:latin typeface="Cambria Math" panose="02040503050406030204" pitchFamily="18" charset="0"/>
                          </a:rPr>
                          <m:t>𝟏𝟐</m:t>
                        </m:r>
                      </m:sup>
                    </m:sSup>
                  </m:oMath>
                </a14:m>
                <a:r>
                  <a:rPr lang="en-US" b="1" i="1" dirty="0"/>
                  <a:t> because each of the 12 donuts have 5 options for its flavor?</a:t>
                </a:r>
              </a:p>
            </p:txBody>
          </p:sp>
        </mc:Choice>
        <mc:Fallback xmlns="">
          <p:sp>
            <p:nvSpPr>
              <p:cNvPr id="3" name="Content Placeholder 2">
                <a:extLst>
                  <a:ext uri="{FF2B5EF4-FFF2-40B4-BE49-F238E27FC236}">
                    <a16:creationId xmlns:a16="http://schemas.microsoft.com/office/drawing/2014/main" id="{59124ACB-C88D-499F-A54C-D04431CF9DF9}"/>
                  </a:ext>
                </a:extLst>
              </p:cNvPr>
              <p:cNvSpPr>
                <a:spLocks noGrp="1" noRot="1" noChangeAspect="1" noMove="1" noResize="1" noEditPoints="1" noAdjustHandles="1" noChangeArrowheads="1" noChangeShapeType="1" noTextEdit="1"/>
              </p:cNvSpPr>
              <p:nvPr>
                <p:ph idx="1"/>
              </p:nvPr>
            </p:nvSpPr>
            <p:spPr>
              <a:xfrm>
                <a:off x="575239" y="1202598"/>
                <a:ext cx="11849171" cy="4845504"/>
              </a:xfrm>
              <a:blipFill>
                <a:blip r:embed="rId3"/>
                <a:stretch>
                  <a:fillRect l="-669" t="-2138"/>
                </a:stretch>
              </a:blipFill>
            </p:spPr>
            <p:txBody>
              <a:bodyPr/>
              <a:lstStyle/>
              <a:p>
                <a:r>
                  <a:rPr lang="en-US">
                    <a:noFill/>
                  </a:rPr>
                  <a:t> </a:t>
                </a:r>
              </a:p>
            </p:txBody>
          </p:sp>
        </mc:Fallback>
      </mc:AlternateContent>
      <p:sp>
        <p:nvSpPr>
          <p:cNvPr id="28" name="Circle: Hollow 27">
            <a:extLst>
              <a:ext uri="{FF2B5EF4-FFF2-40B4-BE49-F238E27FC236}">
                <a16:creationId xmlns:a16="http://schemas.microsoft.com/office/drawing/2014/main" id="{0C704B45-E7F7-0A1E-744C-097A16931099}"/>
              </a:ext>
            </a:extLst>
          </p:cNvPr>
          <p:cNvSpPr/>
          <p:nvPr/>
        </p:nvSpPr>
        <p:spPr>
          <a:xfrm>
            <a:off x="122061" y="4413125"/>
            <a:ext cx="664307" cy="664307"/>
          </a:xfrm>
          <a:prstGeom prst="donut">
            <a:avLst>
              <a:gd name="adj" fmla="val 16464"/>
            </a:avLst>
          </a:prstGeom>
          <a:solidFill>
            <a:srgbClr val="82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Circle: Hollow 28">
            <a:extLst>
              <a:ext uri="{FF2B5EF4-FFF2-40B4-BE49-F238E27FC236}">
                <a16:creationId xmlns:a16="http://schemas.microsoft.com/office/drawing/2014/main" id="{7219648B-EA87-C9B1-1EF5-5D52D6D6E24A}"/>
              </a:ext>
            </a:extLst>
          </p:cNvPr>
          <p:cNvSpPr/>
          <p:nvPr/>
        </p:nvSpPr>
        <p:spPr>
          <a:xfrm>
            <a:off x="1149784" y="4413125"/>
            <a:ext cx="664307" cy="664307"/>
          </a:xfrm>
          <a:prstGeom prst="donut">
            <a:avLst>
              <a:gd name="adj" fmla="val 16464"/>
            </a:avLst>
          </a:prstGeom>
          <a:solidFill>
            <a:srgbClr val="82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Circle: Hollow 29">
            <a:extLst>
              <a:ext uri="{FF2B5EF4-FFF2-40B4-BE49-F238E27FC236}">
                <a16:creationId xmlns:a16="http://schemas.microsoft.com/office/drawing/2014/main" id="{C54B8E87-ABD6-C4A9-1B9F-BC6F839C4971}"/>
              </a:ext>
            </a:extLst>
          </p:cNvPr>
          <p:cNvSpPr/>
          <p:nvPr/>
        </p:nvSpPr>
        <p:spPr>
          <a:xfrm>
            <a:off x="2177507" y="4413125"/>
            <a:ext cx="664307" cy="664307"/>
          </a:xfrm>
          <a:prstGeom prst="donut">
            <a:avLst>
              <a:gd name="adj" fmla="val 16464"/>
            </a:avLst>
          </a:prstGeom>
          <a:solidFill>
            <a:srgbClr val="FF66CC"/>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ircle: Hollow 30">
            <a:extLst>
              <a:ext uri="{FF2B5EF4-FFF2-40B4-BE49-F238E27FC236}">
                <a16:creationId xmlns:a16="http://schemas.microsoft.com/office/drawing/2014/main" id="{42FE2194-446C-4460-A0A0-B4CA0FA8C7E4}"/>
              </a:ext>
            </a:extLst>
          </p:cNvPr>
          <p:cNvSpPr/>
          <p:nvPr/>
        </p:nvSpPr>
        <p:spPr>
          <a:xfrm>
            <a:off x="3205230" y="4413125"/>
            <a:ext cx="664307" cy="664307"/>
          </a:xfrm>
          <a:prstGeom prst="donut">
            <a:avLst>
              <a:gd name="adj" fmla="val 16464"/>
            </a:avLst>
          </a:prstGeom>
          <a:solidFill>
            <a:srgbClr val="FF66CC"/>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ircle: Hollow 31">
            <a:extLst>
              <a:ext uri="{FF2B5EF4-FFF2-40B4-BE49-F238E27FC236}">
                <a16:creationId xmlns:a16="http://schemas.microsoft.com/office/drawing/2014/main" id="{1CBAD07D-2C7E-EF2F-510D-E368A3251973}"/>
              </a:ext>
            </a:extLst>
          </p:cNvPr>
          <p:cNvSpPr/>
          <p:nvPr/>
        </p:nvSpPr>
        <p:spPr>
          <a:xfrm>
            <a:off x="4232953" y="4413125"/>
            <a:ext cx="664307" cy="664307"/>
          </a:xfrm>
          <a:prstGeom prst="donut">
            <a:avLst>
              <a:gd name="adj" fmla="val 16464"/>
            </a:avLst>
          </a:prstGeom>
          <a:solidFill>
            <a:srgbClr val="FF66CC"/>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ircle: Hollow 32">
            <a:extLst>
              <a:ext uri="{FF2B5EF4-FFF2-40B4-BE49-F238E27FC236}">
                <a16:creationId xmlns:a16="http://schemas.microsoft.com/office/drawing/2014/main" id="{F2C632B7-4500-5589-1A7F-5A1C5443254E}"/>
              </a:ext>
            </a:extLst>
          </p:cNvPr>
          <p:cNvSpPr/>
          <p:nvPr/>
        </p:nvSpPr>
        <p:spPr>
          <a:xfrm>
            <a:off x="5260676" y="4413125"/>
            <a:ext cx="664307" cy="664307"/>
          </a:xfrm>
          <a:prstGeom prst="donut">
            <a:avLst>
              <a:gd name="adj" fmla="val 16464"/>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ircle: Hollow 33">
            <a:extLst>
              <a:ext uri="{FF2B5EF4-FFF2-40B4-BE49-F238E27FC236}">
                <a16:creationId xmlns:a16="http://schemas.microsoft.com/office/drawing/2014/main" id="{4DDD4A0D-ABFC-BA1C-2753-6EF46BF1F319}"/>
              </a:ext>
            </a:extLst>
          </p:cNvPr>
          <p:cNvSpPr/>
          <p:nvPr/>
        </p:nvSpPr>
        <p:spPr>
          <a:xfrm>
            <a:off x="6288399" y="4413125"/>
            <a:ext cx="664307" cy="664307"/>
          </a:xfrm>
          <a:prstGeom prst="donut">
            <a:avLst>
              <a:gd name="adj" fmla="val 16464"/>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Circle: Hollow 34">
            <a:extLst>
              <a:ext uri="{FF2B5EF4-FFF2-40B4-BE49-F238E27FC236}">
                <a16:creationId xmlns:a16="http://schemas.microsoft.com/office/drawing/2014/main" id="{CF6D7715-8246-9A8F-6BCA-4BA27BA74296}"/>
              </a:ext>
            </a:extLst>
          </p:cNvPr>
          <p:cNvSpPr/>
          <p:nvPr/>
        </p:nvSpPr>
        <p:spPr>
          <a:xfrm>
            <a:off x="7316122" y="4413125"/>
            <a:ext cx="664307" cy="664307"/>
          </a:xfrm>
          <a:prstGeom prst="donut">
            <a:avLst>
              <a:gd name="adj" fmla="val 16464"/>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Circle: Hollow 35">
            <a:extLst>
              <a:ext uri="{FF2B5EF4-FFF2-40B4-BE49-F238E27FC236}">
                <a16:creationId xmlns:a16="http://schemas.microsoft.com/office/drawing/2014/main" id="{62CCA6B6-8CC3-738D-E971-632255976602}"/>
              </a:ext>
            </a:extLst>
          </p:cNvPr>
          <p:cNvSpPr/>
          <p:nvPr/>
        </p:nvSpPr>
        <p:spPr>
          <a:xfrm>
            <a:off x="8339360" y="4413125"/>
            <a:ext cx="664307" cy="664307"/>
          </a:xfrm>
          <a:prstGeom prst="donut">
            <a:avLst>
              <a:gd name="adj" fmla="val 16464"/>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Circle: Hollow 36">
            <a:extLst>
              <a:ext uri="{FF2B5EF4-FFF2-40B4-BE49-F238E27FC236}">
                <a16:creationId xmlns:a16="http://schemas.microsoft.com/office/drawing/2014/main" id="{442B1728-3003-2FA8-D17A-670D4593C22D}"/>
              </a:ext>
            </a:extLst>
          </p:cNvPr>
          <p:cNvSpPr/>
          <p:nvPr/>
        </p:nvSpPr>
        <p:spPr>
          <a:xfrm>
            <a:off x="9367083" y="4413125"/>
            <a:ext cx="664307" cy="664307"/>
          </a:xfrm>
          <a:prstGeom prst="donut">
            <a:avLst>
              <a:gd name="adj" fmla="val 16464"/>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Circle: Hollow 37">
            <a:extLst>
              <a:ext uri="{FF2B5EF4-FFF2-40B4-BE49-F238E27FC236}">
                <a16:creationId xmlns:a16="http://schemas.microsoft.com/office/drawing/2014/main" id="{1421D630-C0CC-84A3-B460-BE66ED3D3867}"/>
              </a:ext>
            </a:extLst>
          </p:cNvPr>
          <p:cNvSpPr/>
          <p:nvPr/>
        </p:nvSpPr>
        <p:spPr>
          <a:xfrm>
            <a:off x="10394806" y="4413125"/>
            <a:ext cx="664307" cy="664307"/>
          </a:xfrm>
          <a:prstGeom prst="donut">
            <a:avLst>
              <a:gd name="adj" fmla="val 16464"/>
            </a:avLst>
          </a:prstGeom>
          <a:solidFill>
            <a:srgbClr val="0070C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Circle: Hollow 38">
            <a:extLst>
              <a:ext uri="{FF2B5EF4-FFF2-40B4-BE49-F238E27FC236}">
                <a16:creationId xmlns:a16="http://schemas.microsoft.com/office/drawing/2014/main" id="{A5B346B6-77E3-EDE5-BDEA-C9B1C9E7CB3C}"/>
              </a:ext>
            </a:extLst>
          </p:cNvPr>
          <p:cNvSpPr/>
          <p:nvPr/>
        </p:nvSpPr>
        <p:spPr>
          <a:xfrm>
            <a:off x="11422529" y="4413125"/>
            <a:ext cx="664307" cy="664307"/>
          </a:xfrm>
          <a:prstGeom prst="donut">
            <a:avLst>
              <a:gd name="adj" fmla="val 16464"/>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Circle: Hollow 39">
            <a:extLst>
              <a:ext uri="{FF2B5EF4-FFF2-40B4-BE49-F238E27FC236}">
                <a16:creationId xmlns:a16="http://schemas.microsoft.com/office/drawing/2014/main" id="{D66C4B19-4A12-5236-661F-84AC484DC4C4}"/>
              </a:ext>
            </a:extLst>
          </p:cNvPr>
          <p:cNvSpPr/>
          <p:nvPr/>
        </p:nvSpPr>
        <p:spPr>
          <a:xfrm>
            <a:off x="3200745" y="5407206"/>
            <a:ext cx="664307" cy="664307"/>
          </a:xfrm>
          <a:prstGeom prst="donut">
            <a:avLst>
              <a:gd name="adj" fmla="val 16464"/>
            </a:avLst>
          </a:prstGeom>
          <a:solidFill>
            <a:srgbClr val="82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Circle: Hollow 40">
            <a:extLst>
              <a:ext uri="{FF2B5EF4-FFF2-40B4-BE49-F238E27FC236}">
                <a16:creationId xmlns:a16="http://schemas.microsoft.com/office/drawing/2014/main" id="{C4E0E1D3-A4EB-8FD1-2271-2119E92482B6}"/>
              </a:ext>
            </a:extLst>
          </p:cNvPr>
          <p:cNvSpPr/>
          <p:nvPr/>
        </p:nvSpPr>
        <p:spPr>
          <a:xfrm>
            <a:off x="1132887" y="5407206"/>
            <a:ext cx="664307" cy="664307"/>
          </a:xfrm>
          <a:prstGeom prst="donut">
            <a:avLst>
              <a:gd name="adj" fmla="val 16464"/>
            </a:avLst>
          </a:prstGeom>
          <a:solidFill>
            <a:srgbClr val="82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Circle: Hollow 41">
            <a:extLst>
              <a:ext uri="{FF2B5EF4-FFF2-40B4-BE49-F238E27FC236}">
                <a16:creationId xmlns:a16="http://schemas.microsoft.com/office/drawing/2014/main" id="{47201687-99A9-FA48-D5FA-DC3BB46C5A2E}"/>
              </a:ext>
            </a:extLst>
          </p:cNvPr>
          <p:cNvSpPr/>
          <p:nvPr/>
        </p:nvSpPr>
        <p:spPr>
          <a:xfrm>
            <a:off x="2160610" y="5407206"/>
            <a:ext cx="664307" cy="664307"/>
          </a:xfrm>
          <a:prstGeom prst="donut">
            <a:avLst>
              <a:gd name="adj" fmla="val 16464"/>
            </a:avLst>
          </a:prstGeom>
          <a:solidFill>
            <a:srgbClr val="FF66CC"/>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Circle: Hollow 42">
            <a:extLst>
              <a:ext uri="{FF2B5EF4-FFF2-40B4-BE49-F238E27FC236}">
                <a16:creationId xmlns:a16="http://schemas.microsoft.com/office/drawing/2014/main" id="{1091DE8C-E2B1-5E5A-31FF-F38DCB35B3B9}"/>
              </a:ext>
            </a:extLst>
          </p:cNvPr>
          <p:cNvSpPr/>
          <p:nvPr/>
        </p:nvSpPr>
        <p:spPr>
          <a:xfrm>
            <a:off x="134473" y="5399604"/>
            <a:ext cx="664307" cy="664307"/>
          </a:xfrm>
          <a:prstGeom prst="donut">
            <a:avLst>
              <a:gd name="adj" fmla="val 16464"/>
            </a:avLst>
          </a:prstGeom>
          <a:solidFill>
            <a:srgbClr val="FF66CC"/>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Circle: Hollow 43">
            <a:extLst>
              <a:ext uri="{FF2B5EF4-FFF2-40B4-BE49-F238E27FC236}">
                <a16:creationId xmlns:a16="http://schemas.microsoft.com/office/drawing/2014/main" id="{1BFE702A-18EE-1C8C-6D3B-C01E1819E583}"/>
              </a:ext>
            </a:extLst>
          </p:cNvPr>
          <p:cNvSpPr/>
          <p:nvPr/>
        </p:nvSpPr>
        <p:spPr>
          <a:xfrm>
            <a:off x="6262532" y="5367774"/>
            <a:ext cx="664307" cy="664307"/>
          </a:xfrm>
          <a:prstGeom prst="donut">
            <a:avLst>
              <a:gd name="adj" fmla="val 16464"/>
            </a:avLst>
          </a:prstGeom>
          <a:solidFill>
            <a:srgbClr val="FF66CC"/>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Circle: Hollow 44">
            <a:extLst>
              <a:ext uri="{FF2B5EF4-FFF2-40B4-BE49-F238E27FC236}">
                <a16:creationId xmlns:a16="http://schemas.microsoft.com/office/drawing/2014/main" id="{19505ACC-2377-C5EA-A067-2353706DD185}"/>
              </a:ext>
            </a:extLst>
          </p:cNvPr>
          <p:cNvSpPr/>
          <p:nvPr/>
        </p:nvSpPr>
        <p:spPr>
          <a:xfrm>
            <a:off x="5243779" y="5407206"/>
            <a:ext cx="664307" cy="664307"/>
          </a:xfrm>
          <a:prstGeom prst="donut">
            <a:avLst>
              <a:gd name="adj" fmla="val 16464"/>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Circle: Hollow 45">
            <a:extLst>
              <a:ext uri="{FF2B5EF4-FFF2-40B4-BE49-F238E27FC236}">
                <a16:creationId xmlns:a16="http://schemas.microsoft.com/office/drawing/2014/main" id="{0F1ABE2E-7D2C-B340-DE0B-270A407702FE}"/>
              </a:ext>
            </a:extLst>
          </p:cNvPr>
          <p:cNvSpPr/>
          <p:nvPr/>
        </p:nvSpPr>
        <p:spPr>
          <a:xfrm>
            <a:off x="4211571" y="5367774"/>
            <a:ext cx="664307" cy="664307"/>
          </a:xfrm>
          <a:prstGeom prst="donut">
            <a:avLst>
              <a:gd name="adj" fmla="val 16464"/>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Circle: Hollow 46">
            <a:extLst>
              <a:ext uri="{FF2B5EF4-FFF2-40B4-BE49-F238E27FC236}">
                <a16:creationId xmlns:a16="http://schemas.microsoft.com/office/drawing/2014/main" id="{049081C1-BCA3-9794-BDE1-37BA9209DD62}"/>
              </a:ext>
            </a:extLst>
          </p:cNvPr>
          <p:cNvSpPr/>
          <p:nvPr/>
        </p:nvSpPr>
        <p:spPr>
          <a:xfrm>
            <a:off x="7299225" y="5407206"/>
            <a:ext cx="664307" cy="664307"/>
          </a:xfrm>
          <a:prstGeom prst="donut">
            <a:avLst>
              <a:gd name="adj" fmla="val 16464"/>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Circle: Hollow 47">
            <a:extLst>
              <a:ext uri="{FF2B5EF4-FFF2-40B4-BE49-F238E27FC236}">
                <a16:creationId xmlns:a16="http://schemas.microsoft.com/office/drawing/2014/main" id="{46A8F564-B953-DC07-BB72-FC1325474E71}"/>
              </a:ext>
            </a:extLst>
          </p:cNvPr>
          <p:cNvSpPr/>
          <p:nvPr/>
        </p:nvSpPr>
        <p:spPr>
          <a:xfrm>
            <a:off x="10386854" y="5407206"/>
            <a:ext cx="664307" cy="664307"/>
          </a:xfrm>
          <a:prstGeom prst="donut">
            <a:avLst>
              <a:gd name="adj" fmla="val 16464"/>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Circle: Hollow 48">
            <a:extLst>
              <a:ext uri="{FF2B5EF4-FFF2-40B4-BE49-F238E27FC236}">
                <a16:creationId xmlns:a16="http://schemas.microsoft.com/office/drawing/2014/main" id="{B0421A85-1CCD-5A66-5968-DC4DAC35DF05}"/>
              </a:ext>
            </a:extLst>
          </p:cNvPr>
          <p:cNvSpPr/>
          <p:nvPr/>
        </p:nvSpPr>
        <p:spPr>
          <a:xfrm>
            <a:off x="9350186" y="5407206"/>
            <a:ext cx="664307" cy="664307"/>
          </a:xfrm>
          <a:prstGeom prst="donut">
            <a:avLst>
              <a:gd name="adj" fmla="val 16464"/>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Circle: Hollow 49">
            <a:extLst>
              <a:ext uri="{FF2B5EF4-FFF2-40B4-BE49-F238E27FC236}">
                <a16:creationId xmlns:a16="http://schemas.microsoft.com/office/drawing/2014/main" id="{176A9D82-8873-C07C-ED32-CA4F181E79A5}"/>
              </a:ext>
            </a:extLst>
          </p:cNvPr>
          <p:cNvSpPr/>
          <p:nvPr/>
        </p:nvSpPr>
        <p:spPr>
          <a:xfrm>
            <a:off x="8339360" y="5399605"/>
            <a:ext cx="664307" cy="664307"/>
          </a:xfrm>
          <a:prstGeom prst="donut">
            <a:avLst>
              <a:gd name="adj" fmla="val 16464"/>
            </a:avLst>
          </a:prstGeom>
          <a:solidFill>
            <a:srgbClr val="0070C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Circle: Hollow 50">
            <a:extLst>
              <a:ext uri="{FF2B5EF4-FFF2-40B4-BE49-F238E27FC236}">
                <a16:creationId xmlns:a16="http://schemas.microsoft.com/office/drawing/2014/main" id="{9A6D79B4-0481-26EE-BF8D-632D71D6A17C}"/>
              </a:ext>
            </a:extLst>
          </p:cNvPr>
          <p:cNvSpPr/>
          <p:nvPr/>
        </p:nvSpPr>
        <p:spPr>
          <a:xfrm>
            <a:off x="11405632" y="5407206"/>
            <a:ext cx="664307" cy="664307"/>
          </a:xfrm>
          <a:prstGeom prst="donut">
            <a:avLst>
              <a:gd name="adj" fmla="val 16464"/>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7E44286F-16B8-FA32-E915-210EBB542908}"/>
              </a:ext>
            </a:extLst>
          </p:cNvPr>
          <p:cNvSpPr txBox="1"/>
          <p:nvPr/>
        </p:nvSpPr>
        <p:spPr>
          <a:xfrm>
            <a:off x="256903" y="6239090"/>
            <a:ext cx="11678194" cy="430887"/>
          </a:xfrm>
          <a:prstGeom prst="rect">
            <a:avLst/>
          </a:prstGeom>
          <a:noFill/>
        </p:spPr>
        <p:txBody>
          <a:bodyPr wrap="square">
            <a:spAutoFit/>
          </a:bodyPr>
          <a:lstStyle/>
          <a:p>
            <a:pPr algn="ctr"/>
            <a:r>
              <a:rPr lang="en-US" sz="2200" b="1" dirty="0">
                <a:latin typeface="Segoe UI" panose="020B0502040204020203" pitchFamily="34" charset="0"/>
                <a:cs typeface="Segoe UI" panose="020B0502040204020203" pitchFamily="34" charset="0"/>
              </a:rPr>
              <a:t>Both the above outcomes are equivalent and should only be counted once!</a:t>
            </a:r>
            <a:endParaRPr lang="en-US" sz="2200" dirty="0">
              <a:latin typeface="Segoe UI" panose="020B0502040204020203" pitchFamily="34" charset="0"/>
              <a:cs typeface="Segoe UI" panose="020B0502040204020203" pitchFamily="34" charset="0"/>
            </a:endParaRPr>
          </a:p>
        </p:txBody>
      </p:sp>
      <p:sp>
        <p:nvSpPr>
          <p:cNvPr id="54" name="TextBox 53">
            <a:extLst>
              <a:ext uri="{FF2B5EF4-FFF2-40B4-BE49-F238E27FC236}">
                <a16:creationId xmlns:a16="http://schemas.microsoft.com/office/drawing/2014/main" id="{907067E2-AD3B-47E7-D889-170C69874F06}"/>
              </a:ext>
            </a:extLst>
          </p:cNvPr>
          <p:cNvSpPr txBox="1"/>
          <p:nvPr/>
        </p:nvSpPr>
        <p:spPr>
          <a:xfrm>
            <a:off x="134473" y="3940441"/>
            <a:ext cx="664308" cy="430887"/>
          </a:xfrm>
          <a:prstGeom prst="rect">
            <a:avLst/>
          </a:prstGeom>
          <a:noFill/>
        </p:spPr>
        <p:txBody>
          <a:bodyPr wrap="square">
            <a:spAutoFit/>
          </a:bodyPr>
          <a:lstStyle/>
          <a:p>
            <a:pPr algn="ctr"/>
            <a:r>
              <a:rPr lang="en-US" sz="2200" b="1" dirty="0">
                <a:latin typeface="Segoe UI" panose="020B0502040204020203" pitchFamily="34" charset="0"/>
                <a:cs typeface="Segoe UI" panose="020B0502040204020203" pitchFamily="34" charset="0"/>
              </a:rPr>
              <a:t>D1</a:t>
            </a:r>
            <a:endParaRPr lang="en-US" sz="2200" dirty="0">
              <a:latin typeface="Segoe UI" panose="020B0502040204020203" pitchFamily="34" charset="0"/>
              <a:cs typeface="Segoe UI" panose="020B0502040204020203" pitchFamily="34" charset="0"/>
            </a:endParaRPr>
          </a:p>
        </p:txBody>
      </p:sp>
      <p:sp>
        <p:nvSpPr>
          <p:cNvPr id="55" name="TextBox 54">
            <a:extLst>
              <a:ext uri="{FF2B5EF4-FFF2-40B4-BE49-F238E27FC236}">
                <a16:creationId xmlns:a16="http://schemas.microsoft.com/office/drawing/2014/main" id="{B8E906FD-AFCB-D073-7C97-811CE54FB58E}"/>
              </a:ext>
            </a:extLst>
          </p:cNvPr>
          <p:cNvSpPr txBox="1"/>
          <p:nvPr/>
        </p:nvSpPr>
        <p:spPr>
          <a:xfrm>
            <a:off x="2174261" y="3940440"/>
            <a:ext cx="664308" cy="430887"/>
          </a:xfrm>
          <a:prstGeom prst="rect">
            <a:avLst/>
          </a:prstGeom>
          <a:noFill/>
        </p:spPr>
        <p:txBody>
          <a:bodyPr wrap="square">
            <a:spAutoFit/>
          </a:bodyPr>
          <a:lstStyle/>
          <a:p>
            <a:pPr algn="ctr"/>
            <a:r>
              <a:rPr lang="en-US" sz="2200" b="1" dirty="0">
                <a:latin typeface="Segoe UI" panose="020B0502040204020203" pitchFamily="34" charset="0"/>
                <a:cs typeface="Segoe UI" panose="020B0502040204020203" pitchFamily="34" charset="0"/>
              </a:rPr>
              <a:t>D3</a:t>
            </a:r>
            <a:endParaRPr lang="en-US" sz="2200" dirty="0">
              <a:latin typeface="Segoe UI" panose="020B0502040204020203" pitchFamily="34" charset="0"/>
              <a:cs typeface="Segoe UI" panose="020B0502040204020203" pitchFamily="34" charset="0"/>
            </a:endParaRPr>
          </a:p>
        </p:txBody>
      </p:sp>
      <p:sp>
        <p:nvSpPr>
          <p:cNvPr id="56" name="TextBox 55">
            <a:extLst>
              <a:ext uri="{FF2B5EF4-FFF2-40B4-BE49-F238E27FC236}">
                <a16:creationId xmlns:a16="http://schemas.microsoft.com/office/drawing/2014/main" id="{FD4564C3-B4EC-B626-CEE1-2DDA914967C9}"/>
              </a:ext>
            </a:extLst>
          </p:cNvPr>
          <p:cNvSpPr txBox="1"/>
          <p:nvPr/>
        </p:nvSpPr>
        <p:spPr>
          <a:xfrm>
            <a:off x="1149784" y="3940440"/>
            <a:ext cx="664308" cy="430887"/>
          </a:xfrm>
          <a:prstGeom prst="rect">
            <a:avLst/>
          </a:prstGeom>
          <a:noFill/>
        </p:spPr>
        <p:txBody>
          <a:bodyPr wrap="square">
            <a:spAutoFit/>
          </a:bodyPr>
          <a:lstStyle/>
          <a:p>
            <a:pPr algn="ctr"/>
            <a:r>
              <a:rPr lang="en-US" sz="2200" b="1" dirty="0">
                <a:latin typeface="Segoe UI" panose="020B0502040204020203" pitchFamily="34" charset="0"/>
                <a:cs typeface="Segoe UI" panose="020B0502040204020203" pitchFamily="34" charset="0"/>
              </a:rPr>
              <a:t>D2</a:t>
            </a:r>
            <a:endParaRPr lang="en-US" sz="2200" dirty="0">
              <a:latin typeface="Segoe UI" panose="020B0502040204020203" pitchFamily="34" charset="0"/>
              <a:cs typeface="Segoe UI" panose="020B0502040204020203" pitchFamily="34" charset="0"/>
            </a:endParaRPr>
          </a:p>
        </p:txBody>
      </p:sp>
      <p:sp>
        <p:nvSpPr>
          <p:cNvPr id="57" name="TextBox 56">
            <a:extLst>
              <a:ext uri="{FF2B5EF4-FFF2-40B4-BE49-F238E27FC236}">
                <a16:creationId xmlns:a16="http://schemas.microsoft.com/office/drawing/2014/main" id="{D74555A4-070F-D77B-7D3C-7A276F396C27}"/>
              </a:ext>
            </a:extLst>
          </p:cNvPr>
          <p:cNvSpPr txBox="1"/>
          <p:nvPr/>
        </p:nvSpPr>
        <p:spPr>
          <a:xfrm>
            <a:off x="3198738" y="3940439"/>
            <a:ext cx="664308" cy="430887"/>
          </a:xfrm>
          <a:prstGeom prst="rect">
            <a:avLst/>
          </a:prstGeom>
          <a:noFill/>
        </p:spPr>
        <p:txBody>
          <a:bodyPr wrap="square">
            <a:spAutoFit/>
          </a:bodyPr>
          <a:lstStyle/>
          <a:p>
            <a:pPr algn="ctr"/>
            <a:r>
              <a:rPr lang="en-US" sz="2200" b="1" dirty="0">
                <a:latin typeface="Segoe UI" panose="020B0502040204020203" pitchFamily="34" charset="0"/>
                <a:cs typeface="Segoe UI" panose="020B0502040204020203" pitchFamily="34" charset="0"/>
              </a:rPr>
              <a:t>D4</a:t>
            </a:r>
            <a:endParaRPr lang="en-US" sz="2200" dirty="0">
              <a:latin typeface="Segoe UI" panose="020B0502040204020203" pitchFamily="34" charset="0"/>
              <a:cs typeface="Segoe UI" panose="020B0502040204020203" pitchFamily="34" charset="0"/>
            </a:endParaRPr>
          </a:p>
        </p:txBody>
      </p:sp>
      <p:sp>
        <p:nvSpPr>
          <p:cNvPr id="58" name="TextBox 57">
            <a:extLst>
              <a:ext uri="{FF2B5EF4-FFF2-40B4-BE49-F238E27FC236}">
                <a16:creationId xmlns:a16="http://schemas.microsoft.com/office/drawing/2014/main" id="{E4E134C6-D2F6-D4A1-02C0-5E47445A7593}"/>
              </a:ext>
            </a:extLst>
          </p:cNvPr>
          <p:cNvSpPr txBox="1"/>
          <p:nvPr/>
        </p:nvSpPr>
        <p:spPr>
          <a:xfrm>
            <a:off x="4232953" y="3937286"/>
            <a:ext cx="664308" cy="430887"/>
          </a:xfrm>
          <a:prstGeom prst="rect">
            <a:avLst/>
          </a:prstGeom>
          <a:noFill/>
        </p:spPr>
        <p:txBody>
          <a:bodyPr wrap="square">
            <a:spAutoFit/>
          </a:bodyPr>
          <a:lstStyle/>
          <a:p>
            <a:pPr algn="ctr"/>
            <a:r>
              <a:rPr lang="en-US" sz="2200" b="1" dirty="0">
                <a:latin typeface="Segoe UI" panose="020B0502040204020203" pitchFamily="34" charset="0"/>
                <a:cs typeface="Segoe UI" panose="020B0502040204020203" pitchFamily="34" charset="0"/>
              </a:rPr>
              <a:t>D5</a:t>
            </a:r>
            <a:endParaRPr lang="en-US" sz="2200" dirty="0">
              <a:latin typeface="Segoe UI" panose="020B0502040204020203" pitchFamily="34" charset="0"/>
              <a:cs typeface="Segoe UI" panose="020B0502040204020203" pitchFamily="34" charset="0"/>
            </a:endParaRPr>
          </a:p>
        </p:txBody>
      </p:sp>
      <p:sp>
        <p:nvSpPr>
          <p:cNvPr id="59" name="TextBox 58">
            <a:extLst>
              <a:ext uri="{FF2B5EF4-FFF2-40B4-BE49-F238E27FC236}">
                <a16:creationId xmlns:a16="http://schemas.microsoft.com/office/drawing/2014/main" id="{9158719E-22AA-4F30-03C4-D4750AD2F4F1}"/>
              </a:ext>
            </a:extLst>
          </p:cNvPr>
          <p:cNvSpPr txBox="1"/>
          <p:nvPr/>
        </p:nvSpPr>
        <p:spPr>
          <a:xfrm>
            <a:off x="5230112" y="3934154"/>
            <a:ext cx="664308" cy="430887"/>
          </a:xfrm>
          <a:prstGeom prst="rect">
            <a:avLst/>
          </a:prstGeom>
          <a:noFill/>
        </p:spPr>
        <p:txBody>
          <a:bodyPr wrap="square">
            <a:spAutoFit/>
          </a:bodyPr>
          <a:lstStyle/>
          <a:p>
            <a:pPr algn="ctr"/>
            <a:r>
              <a:rPr lang="en-US" sz="2200" b="1" dirty="0">
                <a:latin typeface="Segoe UI" panose="020B0502040204020203" pitchFamily="34" charset="0"/>
                <a:cs typeface="Segoe UI" panose="020B0502040204020203" pitchFamily="34" charset="0"/>
              </a:rPr>
              <a:t>D6</a:t>
            </a:r>
            <a:endParaRPr lang="en-US" sz="2200" dirty="0">
              <a:latin typeface="Segoe UI" panose="020B0502040204020203" pitchFamily="34" charset="0"/>
              <a:cs typeface="Segoe UI" panose="020B0502040204020203" pitchFamily="34" charset="0"/>
            </a:endParaRPr>
          </a:p>
        </p:txBody>
      </p:sp>
      <p:sp>
        <p:nvSpPr>
          <p:cNvPr id="60" name="TextBox 59">
            <a:extLst>
              <a:ext uri="{FF2B5EF4-FFF2-40B4-BE49-F238E27FC236}">
                <a16:creationId xmlns:a16="http://schemas.microsoft.com/office/drawing/2014/main" id="{99758289-F6B9-16C4-8487-E530AC45B009}"/>
              </a:ext>
            </a:extLst>
          </p:cNvPr>
          <p:cNvSpPr txBox="1"/>
          <p:nvPr/>
        </p:nvSpPr>
        <p:spPr>
          <a:xfrm>
            <a:off x="7269900" y="3934153"/>
            <a:ext cx="664308" cy="430887"/>
          </a:xfrm>
          <a:prstGeom prst="rect">
            <a:avLst/>
          </a:prstGeom>
          <a:noFill/>
        </p:spPr>
        <p:txBody>
          <a:bodyPr wrap="square">
            <a:spAutoFit/>
          </a:bodyPr>
          <a:lstStyle/>
          <a:p>
            <a:pPr algn="ctr"/>
            <a:r>
              <a:rPr lang="en-US" sz="2200" b="1" dirty="0">
                <a:latin typeface="Segoe UI" panose="020B0502040204020203" pitchFamily="34" charset="0"/>
                <a:cs typeface="Segoe UI" panose="020B0502040204020203" pitchFamily="34" charset="0"/>
              </a:rPr>
              <a:t>D8</a:t>
            </a:r>
            <a:endParaRPr lang="en-US" sz="2200" dirty="0">
              <a:latin typeface="Segoe UI" panose="020B0502040204020203" pitchFamily="34" charset="0"/>
              <a:cs typeface="Segoe UI" panose="020B0502040204020203" pitchFamily="34" charset="0"/>
            </a:endParaRPr>
          </a:p>
        </p:txBody>
      </p:sp>
      <p:sp>
        <p:nvSpPr>
          <p:cNvPr id="61" name="TextBox 60">
            <a:extLst>
              <a:ext uri="{FF2B5EF4-FFF2-40B4-BE49-F238E27FC236}">
                <a16:creationId xmlns:a16="http://schemas.microsoft.com/office/drawing/2014/main" id="{EB4C3601-FC26-B026-D84B-E157AEF13815}"/>
              </a:ext>
            </a:extLst>
          </p:cNvPr>
          <p:cNvSpPr txBox="1"/>
          <p:nvPr/>
        </p:nvSpPr>
        <p:spPr>
          <a:xfrm>
            <a:off x="6245423" y="3934153"/>
            <a:ext cx="664308" cy="430887"/>
          </a:xfrm>
          <a:prstGeom prst="rect">
            <a:avLst/>
          </a:prstGeom>
          <a:noFill/>
        </p:spPr>
        <p:txBody>
          <a:bodyPr wrap="square">
            <a:spAutoFit/>
          </a:bodyPr>
          <a:lstStyle/>
          <a:p>
            <a:pPr algn="ctr"/>
            <a:r>
              <a:rPr lang="en-US" sz="2200" b="1" dirty="0">
                <a:latin typeface="Segoe UI" panose="020B0502040204020203" pitchFamily="34" charset="0"/>
                <a:cs typeface="Segoe UI" panose="020B0502040204020203" pitchFamily="34" charset="0"/>
              </a:rPr>
              <a:t>D7</a:t>
            </a:r>
            <a:endParaRPr lang="en-US" sz="2200" dirty="0">
              <a:latin typeface="Segoe UI" panose="020B0502040204020203" pitchFamily="34" charset="0"/>
              <a:cs typeface="Segoe UI" panose="020B0502040204020203" pitchFamily="34" charset="0"/>
            </a:endParaRPr>
          </a:p>
        </p:txBody>
      </p:sp>
      <p:sp>
        <p:nvSpPr>
          <p:cNvPr id="62" name="TextBox 61">
            <a:extLst>
              <a:ext uri="{FF2B5EF4-FFF2-40B4-BE49-F238E27FC236}">
                <a16:creationId xmlns:a16="http://schemas.microsoft.com/office/drawing/2014/main" id="{4A941664-C09A-732D-2388-1C892875E1F9}"/>
              </a:ext>
            </a:extLst>
          </p:cNvPr>
          <p:cNvSpPr txBox="1"/>
          <p:nvPr/>
        </p:nvSpPr>
        <p:spPr>
          <a:xfrm>
            <a:off x="8294377" y="3934152"/>
            <a:ext cx="664308" cy="430887"/>
          </a:xfrm>
          <a:prstGeom prst="rect">
            <a:avLst/>
          </a:prstGeom>
          <a:noFill/>
        </p:spPr>
        <p:txBody>
          <a:bodyPr wrap="square">
            <a:spAutoFit/>
          </a:bodyPr>
          <a:lstStyle/>
          <a:p>
            <a:pPr algn="ctr"/>
            <a:r>
              <a:rPr lang="en-US" sz="2200" b="1" dirty="0">
                <a:latin typeface="Segoe UI" panose="020B0502040204020203" pitchFamily="34" charset="0"/>
                <a:cs typeface="Segoe UI" panose="020B0502040204020203" pitchFamily="34" charset="0"/>
              </a:rPr>
              <a:t>D9</a:t>
            </a:r>
            <a:endParaRPr lang="en-US" sz="2200" dirty="0">
              <a:latin typeface="Segoe UI" panose="020B0502040204020203" pitchFamily="34" charset="0"/>
              <a:cs typeface="Segoe UI" panose="020B0502040204020203" pitchFamily="34" charset="0"/>
            </a:endParaRPr>
          </a:p>
        </p:txBody>
      </p:sp>
      <p:sp>
        <p:nvSpPr>
          <p:cNvPr id="63" name="TextBox 62">
            <a:extLst>
              <a:ext uri="{FF2B5EF4-FFF2-40B4-BE49-F238E27FC236}">
                <a16:creationId xmlns:a16="http://schemas.microsoft.com/office/drawing/2014/main" id="{0743A05D-F52A-50A2-B9EF-B0DABB282708}"/>
              </a:ext>
            </a:extLst>
          </p:cNvPr>
          <p:cNvSpPr txBox="1"/>
          <p:nvPr/>
        </p:nvSpPr>
        <p:spPr>
          <a:xfrm>
            <a:off x="9314265" y="3930999"/>
            <a:ext cx="779532" cy="430887"/>
          </a:xfrm>
          <a:prstGeom prst="rect">
            <a:avLst/>
          </a:prstGeom>
          <a:noFill/>
        </p:spPr>
        <p:txBody>
          <a:bodyPr wrap="square">
            <a:spAutoFit/>
          </a:bodyPr>
          <a:lstStyle/>
          <a:p>
            <a:pPr algn="ctr"/>
            <a:r>
              <a:rPr lang="en-US" sz="2200" b="1" dirty="0">
                <a:latin typeface="Segoe UI" panose="020B0502040204020203" pitchFamily="34" charset="0"/>
                <a:cs typeface="Segoe UI" panose="020B0502040204020203" pitchFamily="34" charset="0"/>
              </a:rPr>
              <a:t>D10</a:t>
            </a:r>
            <a:endParaRPr lang="en-US" sz="2200" dirty="0">
              <a:latin typeface="Segoe UI" panose="020B0502040204020203" pitchFamily="34" charset="0"/>
              <a:cs typeface="Segoe UI" panose="020B0502040204020203" pitchFamily="34" charset="0"/>
            </a:endParaRPr>
          </a:p>
        </p:txBody>
      </p:sp>
      <p:sp>
        <p:nvSpPr>
          <p:cNvPr id="64" name="TextBox 63">
            <a:extLst>
              <a:ext uri="{FF2B5EF4-FFF2-40B4-BE49-F238E27FC236}">
                <a16:creationId xmlns:a16="http://schemas.microsoft.com/office/drawing/2014/main" id="{01D068F2-31F4-12D3-D56E-647CD5A738BD}"/>
              </a:ext>
            </a:extLst>
          </p:cNvPr>
          <p:cNvSpPr txBox="1"/>
          <p:nvPr/>
        </p:nvSpPr>
        <p:spPr>
          <a:xfrm>
            <a:off x="10346191" y="3927928"/>
            <a:ext cx="765205" cy="430887"/>
          </a:xfrm>
          <a:prstGeom prst="rect">
            <a:avLst/>
          </a:prstGeom>
          <a:noFill/>
        </p:spPr>
        <p:txBody>
          <a:bodyPr wrap="square">
            <a:spAutoFit/>
          </a:bodyPr>
          <a:lstStyle/>
          <a:p>
            <a:pPr algn="ctr"/>
            <a:r>
              <a:rPr lang="en-US" sz="2200" b="1" dirty="0">
                <a:latin typeface="Segoe UI" panose="020B0502040204020203" pitchFamily="34" charset="0"/>
                <a:cs typeface="Segoe UI" panose="020B0502040204020203" pitchFamily="34" charset="0"/>
              </a:rPr>
              <a:t>D11</a:t>
            </a:r>
            <a:endParaRPr lang="en-US" sz="2200" dirty="0">
              <a:latin typeface="Segoe UI" panose="020B0502040204020203" pitchFamily="34" charset="0"/>
              <a:cs typeface="Segoe UI" panose="020B0502040204020203" pitchFamily="34" charset="0"/>
            </a:endParaRPr>
          </a:p>
        </p:txBody>
      </p:sp>
      <p:sp>
        <p:nvSpPr>
          <p:cNvPr id="65" name="TextBox 64">
            <a:extLst>
              <a:ext uri="{FF2B5EF4-FFF2-40B4-BE49-F238E27FC236}">
                <a16:creationId xmlns:a16="http://schemas.microsoft.com/office/drawing/2014/main" id="{DEA1301E-2A2C-ED56-9CE7-86DF55117F63}"/>
              </a:ext>
            </a:extLst>
          </p:cNvPr>
          <p:cNvSpPr txBox="1"/>
          <p:nvPr/>
        </p:nvSpPr>
        <p:spPr>
          <a:xfrm>
            <a:off x="11353467" y="3924775"/>
            <a:ext cx="779532" cy="430887"/>
          </a:xfrm>
          <a:prstGeom prst="rect">
            <a:avLst/>
          </a:prstGeom>
          <a:noFill/>
        </p:spPr>
        <p:txBody>
          <a:bodyPr wrap="square">
            <a:spAutoFit/>
          </a:bodyPr>
          <a:lstStyle/>
          <a:p>
            <a:pPr algn="ctr"/>
            <a:r>
              <a:rPr lang="en-US" sz="2200" b="1" dirty="0">
                <a:latin typeface="Segoe UI" panose="020B0502040204020203" pitchFamily="34" charset="0"/>
                <a:cs typeface="Segoe UI" panose="020B0502040204020203" pitchFamily="34" charset="0"/>
              </a:rPr>
              <a:t>D12</a:t>
            </a:r>
            <a:endParaRPr lang="en-US" sz="22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159008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86B70-1487-48D2-ADC3-C6D804FF7109}"/>
              </a:ext>
            </a:extLst>
          </p:cNvPr>
          <p:cNvSpPr>
            <a:spLocks noGrp="1"/>
          </p:cNvSpPr>
          <p:nvPr>
            <p:ph type="title"/>
          </p:nvPr>
        </p:nvSpPr>
        <p:spPr/>
        <p:txBody>
          <a:bodyPr>
            <a:normAutofit fontScale="90000"/>
          </a:bodyPr>
          <a:lstStyle/>
          <a:p>
            <a:r>
              <a:rPr lang="en-US" dirty="0"/>
              <a:t>How many 5-card hands have </a:t>
            </a:r>
            <a:r>
              <a:rPr lang="en-US" u="sng" dirty="0"/>
              <a:t>at least </a:t>
            </a:r>
            <a:r>
              <a:rPr lang="en-US" dirty="0"/>
              <a:t>3 aces?</a:t>
            </a:r>
          </a:p>
        </p:txBody>
      </p:sp>
      <p:sp>
        <p:nvSpPr>
          <p:cNvPr id="3" name="Content Placeholder 2">
            <a:extLst>
              <a:ext uri="{FF2B5EF4-FFF2-40B4-BE49-F238E27FC236}">
                <a16:creationId xmlns:a16="http://schemas.microsoft.com/office/drawing/2014/main" id="{C27FBC60-E941-4E60-9786-F04D7A45CC67}"/>
              </a:ext>
            </a:extLst>
          </p:cNvPr>
          <p:cNvSpPr>
            <a:spLocks noGrp="1"/>
          </p:cNvSpPr>
          <p:nvPr>
            <p:ph idx="1"/>
          </p:nvPr>
        </p:nvSpPr>
        <p:spPr>
          <a:xfrm>
            <a:off x="575241" y="1463857"/>
            <a:ext cx="11187258" cy="4845504"/>
          </a:xfrm>
        </p:spPr>
        <p:txBody>
          <a:bodyPr>
            <a:normAutofit/>
          </a:bodyPr>
          <a:lstStyle/>
          <a:p>
            <a:pPr>
              <a:spcBef>
                <a:spcPts val="0"/>
              </a:spcBef>
              <a:spcAft>
                <a:spcPts val="0"/>
              </a:spcAft>
            </a:pPr>
            <a:r>
              <a:rPr lang="en-US" dirty="0"/>
              <a:t>For each “</a:t>
            </a:r>
            <a:r>
              <a:rPr lang="en-US" b="1" dirty="0">
                <a:solidFill>
                  <a:schemeClr val="accent3"/>
                </a:solidFill>
              </a:rPr>
              <a:t>5-card hands with at least 3 aces</a:t>
            </a:r>
            <a:r>
              <a:rPr lang="en-US" dirty="0"/>
              <a:t>” that we want to count, there should be </a:t>
            </a:r>
            <a:r>
              <a:rPr lang="en-US" u="sng" dirty="0"/>
              <a:t>exactly one</a:t>
            </a:r>
            <a:r>
              <a:rPr lang="en-US" dirty="0"/>
              <a:t> set of choices in the sequential process that will lead to that outcome. </a:t>
            </a:r>
          </a:p>
          <a:p>
            <a:pPr>
              <a:spcBef>
                <a:spcPts val="0"/>
              </a:spcBef>
              <a:spcAft>
                <a:spcPts val="0"/>
              </a:spcAft>
            </a:pPr>
            <a:endParaRPr lang="en-US" sz="2000" dirty="0"/>
          </a:p>
          <a:p>
            <a:pPr>
              <a:spcBef>
                <a:spcPts val="0"/>
              </a:spcBef>
              <a:spcAft>
                <a:spcPts val="0"/>
              </a:spcAft>
            </a:pPr>
            <a:r>
              <a:rPr lang="en-US" dirty="0"/>
              <a:t>A♧, A♠️, A</a:t>
            </a:r>
            <a:r>
              <a:rPr lang="en-US" dirty="0">
                <a:solidFill>
                  <a:srgbClr val="FF0000"/>
                </a:solidFill>
              </a:rPr>
              <a:t>♦️</a:t>
            </a:r>
            <a:r>
              <a:rPr lang="en-US" dirty="0"/>
              <a:t>, A</a:t>
            </a:r>
            <a:r>
              <a:rPr lang="en-US" dirty="0">
                <a:solidFill>
                  <a:srgbClr val="FF0000"/>
                </a:solidFill>
              </a:rPr>
              <a:t>♥️</a:t>
            </a:r>
            <a:r>
              <a:rPr lang="en-US" dirty="0"/>
              <a:t>, K ♠️ is a valid outcome should counted exactly once. </a:t>
            </a:r>
          </a:p>
          <a:p>
            <a:pPr>
              <a:spcBef>
                <a:spcPts val="0"/>
              </a:spcBef>
              <a:spcAft>
                <a:spcPts val="0"/>
              </a:spcAft>
            </a:pPr>
            <a:r>
              <a:rPr lang="en-US" dirty="0"/>
              <a:t>But…</a:t>
            </a:r>
          </a:p>
          <a:p>
            <a:pPr marL="0" indent="0">
              <a:spcAft>
                <a:spcPts val="2000"/>
              </a:spcAft>
              <a:buNone/>
            </a:pPr>
            <a:endParaRPr lang="en-US" dirty="0"/>
          </a:p>
        </p:txBody>
      </p:sp>
      <p:sp>
        <p:nvSpPr>
          <p:cNvPr id="4" name="Rectangle: Rounded Corners 3">
            <a:extLst>
              <a:ext uri="{FF2B5EF4-FFF2-40B4-BE49-F238E27FC236}">
                <a16:creationId xmlns:a16="http://schemas.microsoft.com/office/drawing/2014/main" id="{B26D4E57-503A-61DE-3E67-5E4E014E4217}"/>
              </a:ext>
            </a:extLst>
          </p:cNvPr>
          <p:cNvSpPr/>
          <p:nvPr/>
        </p:nvSpPr>
        <p:spPr>
          <a:xfrm>
            <a:off x="575239" y="3888148"/>
            <a:ext cx="6903247" cy="1119437"/>
          </a:xfrm>
          <a:prstGeom prst="roundRect">
            <a:avLst/>
          </a:prstGeom>
          <a:solidFill>
            <a:srgbClr val="E4F5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latin typeface="Segoe UI" panose="020B0502040204020203" pitchFamily="34" charset="0"/>
                <a:cs typeface="Segoe UI" panose="020B0502040204020203" pitchFamily="34" charset="0"/>
              </a:rPr>
              <a:t>Step 1 (choose 3 aces): {A♧, A♠️, A</a:t>
            </a:r>
            <a:r>
              <a:rPr lang="en-US" sz="2800" dirty="0">
                <a:solidFill>
                  <a:srgbClr val="FF0000"/>
                </a:solidFill>
                <a:latin typeface="Segoe UI" panose="020B0502040204020203" pitchFamily="34" charset="0"/>
                <a:cs typeface="Segoe UI" panose="020B0502040204020203" pitchFamily="34" charset="0"/>
              </a:rPr>
              <a:t>♦️</a:t>
            </a:r>
            <a:r>
              <a:rPr lang="en-US" sz="2800" dirty="0">
                <a:solidFill>
                  <a:schemeClr val="tx1"/>
                </a:solidFill>
                <a:latin typeface="Segoe UI" panose="020B0502040204020203" pitchFamily="34" charset="0"/>
                <a:cs typeface="Segoe UI" panose="020B0502040204020203" pitchFamily="34" charset="0"/>
              </a:rPr>
              <a:t>}</a:t>
            </a:r>
          </a:p>
          <a:p>
            <a:r>
              <a:rPr lang="en-US" sz="2800" dirty="0">
                <a:solidFill>
                  <a:schemeClr val="tx1"/>
                </a:solidFill>
                <a:latin typeface="Segoe UI" panose="020B0502040204020203" pitchFamily="34" charset="0"/>
                <a:cs typeface="Segoe UI" panose="020B0502040204020203" pitchFamily="34" charset="0"/>
              </a:rPr>
              <a:t>Step 2 (pick 2 of remaining 49): {A</a:t>
            </a:r>
            <a:r>
              <a:rPr lang="en-US" sz="2800" dirty="0">
                <a:solidFill>
                  <a:srgbClr val="FF0000"/>
                </a:solidFill>
                <a:latin typeface="Segoe UI" panose="020B0502040204020203" pitchFamily="34" charset="0"/>
                <a:cs typeface="Segoe UI" panose="020B0502040204020203" pitchFamily="34" charset="0"/>
              </a:rPr>
              <a:t>♥️</a:t>
            </a:r>
            <a:r>
              <a:rPr lang="en-US" sz="2800" dirty="0">
                <a:solidFill>
                  <a:schemeClr val="tx1"/>
                </a:solidFill>
                <a:latin typeface="Segoe UI" panose="020B0502040204020203" pitchFamily="34" charset="0"/>
                <a:cs typeface="Segoe UI" panose="020B0502040204020203" pitchFamily="34" charset="0"/>
              </a:rPr>
              <a:t>, K ♠️}</a:t>
            </a:r>
          </a:p>
        </p:txBody>
      </p:sp>
      <p:sp>
        <p:nvSpPr>
          <p:cNvPr id="5" name="Rectangle: Rounded Corners 4">
            <a:extLst>
              <a:ext uri="{FF2B5EF4-FFF2-40B4-BE49-F238E27FC236}">
                <a16:creationId xmlns:a16="http://schemas.microsoft.com/office/drawing/2014/main" id="{D6B42C97-FC93-BDC3-1CE6-2628CC0CE7F3}"/>
              </a:ext>
            </a:extLst>
          </p:cNvPr>
          <p:cNvSpPr/>
          <p:nvPr/>
        </p:nvSpPr>
        <p:spPr>
          <a:xfrm>
            <a:off x="575239" y="5109640"/>
            <a:ext cx="6903246" cy="1119437"/>
          </a:xfrm>
          <a:prstGeom prst="roundRect">
            <a:avLst/>
          </a:prstGeom>
          <a:solidFill>
            <a:srgbClr val="E4F5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latin typeface="Segoe UI" panose="020B0502040204020203" pitchFamily="34" charset="0"/>
                <a:cs typeface="Segoe UI" panose="020B0502040204020203" pitchFamily="34" charset="0"/>
              </a:rPr>
              <a:t>Step 1 (choose 3 aces): {A♧, A</a:t>
            </a:r>
            <a:r>
              <a:rPr lang="en-US" sz="2800" dirty="0">
                <a:solidFill>
                  <a:srgbClr val="FF0000"/>
                </a:solidFill>
                <a:latin typeface="Segoe UI" panose="020B0502040204020203" pitchFamily="34" charset="0"/>
                <a:cs typeface="Segoe UI" panose="020B0502040204020203" pitchFamily="34" charset="0"/>
              </a:rPr>
              <a:t>♥️</a:t>
            </a:r>
            <a:r>
              <a:rPr lang="en-US" sz="2800" dirty="0">
                <a:solidFill>
                  <a:schemeClr val="tx1"/>
                </a:solidFill>
                <a:latin typeface="Segoe UI" panose="020B0502040204020203" pitchFamily="34" charset="0"/>
                <a:cs typeface="Segoe UI" panose="020B0502040204020203" pitchFamily="34" charset="0"/>
              </a:rPr>
              <a:t>, A</a:t>
            </a:r>
            <a:r>
              <a:rPr lang="en-US" sz="2800" dirty="0">
                <a:solidFill>
                  <a:srgbClr val="FF0000"/>
                </a:solidFill>
                <a:latin typeface="Segoe UI" panose="020B0502040204020203" pitchFamily="34" charset="0"/>
                <a:cs typeface="Segoe UI" panose="020B0502040204020203" pitchFamily="34" charset="0"/>
              </a:rPr>
              <a:t>♦️</a:t>
            </a:r>
            <a:r>
              <a:rPr lang="en-US" sz="2800" dirty="0">
                <a:solidFill>
                  <a:schemeClr val="tx1"/>
                </a:solidFill>
                <a:latin typeface="Segoe UI" panose="020B0502040204020203" pitchFamily="34" charset="0"/>
                <a:cs typeface="Segoe UI" panose="020B0502040204020203" pitchFamily="34" charset="0"/>
              </a:rPr>
              <a:t>}</a:t>
            </a:r>
          </a:p>
          <a:p>
            <a:r>
              <a:rPr lang="en-US" sz="2800" dirty="0">
                <a:solidFill>
                  <a:schemeClr val="tx1"/>
                </a:solidFill>
                <a:latin typeface="Segoe UI" panose="020B0502040204020203" pitchFamily="34" charset="0"/>
                <a:cs typeface="Segoe UI" panose="020B0502040204020203" pitchFamily="34" charset="0"/>
              </a:rPr>
              <a:t>Step 2 (pick 2 of remaining 49): {A ♠️, K ♠️}</a:t>
            </a:r>
          </a:p>
        </p:txBody>
      </p:sp>
      <p:sp>
        <p:nvSpPr>
          <p:cNvPr id="9" name="TextBox 8">
            <a:extLst>
              <a:ext uri="{FF2B5EF4-FFF2-40B4-BE49-F238E27FC236}">
                <a16:creationId xmlns:a16="http://schemas.microsoft.com/office/drawing/2014/main" id="{80085F99-3627-A9C2-FCBB-471C3A9A3A08}"/>
              </a:ext>
            </a:extLst>
          </p:cNvPr>
          <p:cNvSpPr txBox="1"/>
          <p:nvPr/>
        </p:nvSpPr>
        <p:spPr>
          <a:xfrm>
            <a:off x="7478485" y="3886609"/>
            <a:ext cx="4354286" cy="2460674"/>
          </a:xfrm>
          <a:prstGeom prst="rect">
            <a:avLst/>
          </a:prstGeom>
          <a:noFill/>
        </p:spPr>
        <p:txBody>
          <a:bodyPr wrap="square">
            <a:spAutoFit/>
          </a:bodyPr>
          <a:lstStyle/>
          <a:p>
            <a:pPr marL="91440" marR="0" lvl="0" indent="-91440" algn="l" defTabSz="914400" rtl="0" eaLnBrk="1" fontAlgn="auto" latinLnBrk="0" hangingPunct="1">
              <a:lnSpc>
                <a:spcPct val="90000"/>
              </a:lnSpc>
              <a:spcBef>
                <a:spcPts val="0"/>
              </a:spcBef>
              <a:spcAft>
                <a:spcPts val="0"/>
              </a:spcAft>
              <a:buClr>
                <a:srgbClr val="1CADE4"/>
              </a:buClr>
              <a:buSzPct val="100000"/>
              <a:buFont typeface="Tw Cen MT" panose="020B0602020104020603" pitchFamily="34" charset="0"/>
              <a:buChar char=" "/>
              <a:tabLst/>
              <a:defRPr/>
            </a:pPr>
            <a:r>
              <a:rPr kumimoji="0" lang="en-US" sz="28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Both of these are different choices in the sequential process and are counted separately, but they are the same hand!</a:t>
            </a:r>
          </a:p>
          <a:p>
            <a:pPr marL="91440" marR="0" lvl="0" indent="-91440" algn="l" defTabSz="914400" rtl="0" eaLnBrk="1" fontAlgn="auto" latinLnBrk="0" hangingPunct="1">
              <a:lnSpc>
                <a:spcPct val="90000"/>
              </a:lnSpc>
              <a:spcBef>
                <a:spcPts val="0"/>
              </a:spcBef>
              <a:spcAft>
                <a:spcPts val="0"/>
              </a:spcAft>
              <a:buClr>
                <a:srgbClr val="1CADE4"/>
              </a:buClr>
              <a:buSzPct val="100000"/>
              <a:buFont typeface="Tw Cen MT" panose="020B0602020104020603" pitchFamily="34" charset="0"/>
              <a:buChar char=" "/>
              <a:tabLst/>
              <a:defRPr/>
            </a:pPr>
            <a:endParaRPr kumimoji="0" lang="en-US" sz="3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endParaRPr>
          </a:p>
          <a:p>
            <a:pPr marL="91440" marR="0" lvl="0" indent="-91440" algn="l" defTabSz="914400" rtl="0" eaLnBrk="1" fontAlgn="auto" latinLnBrk="0" hangingPunct="1">
              <a:lnSpc>
                <a:spcPct val="90000"/>
              </a:lnSpc>
              <a:spcBef>
                <a:spcPts val="0"/>
              </a:spcBef>
              <a:spcAft>
                <a:spcPts val="0"/>
              </a:spcAft>
              <a:buClr>
                <a:srgbClr val="1CADE4"/>
              </a:buClr>
              <a:buSzPct val="100000"/>
              <a:buFont typeface="Tw Cen MT" panose="020B0602020104020603" pitchFamily="34" charset="0"/>
              <a:buChar char=" "/>
              <a:tabLst/>
              <a:defRPr/>
            </a:pPr>
            <a:r>
              <a:rPr lang="en-US" sz="2800" b="1" dirty="0">
                <a:latin typeface="Segoe UI Semilight" panose="020B0402040204020203" pitchFamily="34" charset="0"/>
                <a:cs typeface="Segoe UI Semilight" panose="020B0402040204020203" pitchFamily="34" charset="0"/>
              </a:rPr>
              <a:t>This is </a:t>
            </a:r>
            <a:r>
              <a:rPr lang="en-US" sz="2800" b="1" dirty="0">
                <a:solidFill>
                  <a:srgbClr val="C00000"/>
                </a:solidFill>
                <a:latin typeface="Segoe UI Semilight" panose="020B0402040204020203" pitchFamily="34" charset="0"/>
                <a:cs typeface="Segoe UI Semilight" panose="020B0402040204020203" pitchFamily="34" charset="0"/>
              </a:rPr>
              <a:t>overcounting </a:t>
            </a:r>
            <a:r>
              <a:rPr lang="en-US" sz="2800" b="1" dirty="0">
                <a:latin typeface="Segoe UI Semilight" panose="020B0402040204020203" pitchFamily="34" charset="0"/>
                <a:cs typeface="Segoe UI Semilight" panose="020B0402040204020203" pitchFamily="34" charset="0"/>
                <a:sym typeface="Wingdings" panose="05000000000000000000" pitchFamily="2" charset="2"/>
              </a:rPr>
              <a:t> </a:t>
            </a:r>
            <a:endParaRPr kumimoji="0" lang="en-US" sz="2800" b="1" i="0" u="none" strike="noStrike" kern="1200" cap="none" spc="0" normalizeH="0" baseline="0" noProof="0" dirty="0">
              <a:ln>
                <a:noFill/>
              </a:ln>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16469251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A4DF2-7EAB-4058-ADB4-CB61326025ED}"/>
              </a:ext>
            </a:extLst>
          </p:cNvPr>
          <p:cNvSpPr>
            <a:spLocks noGrp="1"/>
          </p:cNvSpPr>
          <p:nvPr>
            <p:ph type="title"/>
          </p:nvPr>
        </p:nvSpPr>
        <p:spPr/>
        <p:txBody>
          <a:bodyPr/>
          <a:lstStyle/>
          <a:p>
            <a:r>
              <a:rPr lang="en-US" dirty="0"/>
              <a:t>Fixing The Overcounting</a:t>
            </a:r>
          </a:p>
        </p:txBody>
      </p:sp>
      <p:sp>
        <p:nvSpPr>
          <p:cNvPr id="5" name="Text Placeholder 4">
            <a:extLst>
              <a:ext uri="{FF2B5EF4-FFF2-40B4-BE49-F238E27FC236}">
                <a16:creationId xmlns:a16="http://schemas.microsoft.com/office/drawing/2014/main" id="{FB69C2C2-A6F5-4398-A528-71A676D81CC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777669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1B82F6-CA28-4BAD-BA53-4C8EC2F04A32}"/>
              </a:ext>
            </a:extLst>
          </p:cNvPr>
          <p:cNvSpPr>
            <a:spLocks noGrp="1"/>
          </p:cNvSpPr>
          <p:nvPr>
            <p:ph type="title"/>
          </p:nvPr>
        </p:nvSpPr>
        <p:spPr/>
        <p:txBody>
          <a:bodyPr>
            <a:normAutofit fontScale="90000"/>
          </a:bodyPr>
          <a:lstStyle/>
          <a:p>
            <a:r>
              <a:rPr lang="en-US" dirty="0"/>
              <a:t>How many 5-card hands have </a:t>
            </a:r>
            <a:r>
              <a:rPr lang="en-US" u="sng" dirty="0"/>
              <a:t>at least </a:t>
            </a:r>
            <a:r>
              <a:rPr lang="en-US" dirty="0"/>
              <a:t>3 aces?</a:t>
            </a:r>
          </a:p>
        </p:txBody>
      </p:sp>
      <p:sp>
        <p:nvSpPr>
          <p:cNvPr id="5" name="Content Placeholder 4">
            <a:extLst>
              <a:ext uri="{FF2B5EF4-FFF2-40B4-BE49-F238E27FC236}">
                <a16:creationId xmlns:a16="http://schemas.microsoft.com/office/drawing/2014/main" id="{715F12BC-28E4-44D2-B51D-FC8A6883C3C6}"/>
              </a:ext>
            </a:extLst>
          </p:cNvPr>
          <p:cNvSpPr>
            <a:spLocks noGrp="1"/>
          </p:cNvSpPr>
          <p:nvPr>
            <p:ph idx="1"/>
          </p:nvPr>
        </p:nvSpPr>
        <p:spPr>
          <a:xfrm>
            <a:off x="575240" y="1463856"/>
            <a:ext cx="11616760" cy="5270319"/>
          </a:xfrm>
        </p:spPr>
        <p:txBody>
          <a:bodyPr>
            <a:normAutofit/>
          </a:bodyPr>
          <a:lstStyle/>
          <a:p>
            <a:r>
              <a:rPr lang="en-US" dirty="0"/>
              <a:t>Way 1: We could start with our incorrect solution &amp; </a:t>
            </a:r>
            <a:r>
              <a:rPr lang="en-US" b="1" dirty="0"/>
              <a:t>subtract the overcounting.</a:t>
            </a:r>
          </a:p>
          <a:p>
            <a:endParaRPr lang="en-US" sz="1100" dirty="0"/>
          </a:p>
          <a:p>
            <a:pPr marL="0" indent="0">
              <a:buNone/>
            </a:pPr>
            <a:endParaRPr lang="en-US" dirty="0"/>
          </a:p>
          <a:p>
            <a:pPr marL="0" indent="0">
              <a:buNone/>
            </a:pPr>
            <a:r>
              <a:rPr lang="en-US" b="1" dirty="0"/>
              <a:t>What kinds of hands do we overcount </a:t>
            </a:r>
            <a:r>
              <a:rPr lang="en-US" dirty="0"/>
              <a:t>(counted many times in the sequential process)?</a:t>
            </a:r>
          </a:p>
          <a:p>
            <a:pPr marL="0" indent="0">
              <a:buNone/>
            </a:pPr>
            <a:r>
              <a:rPr lang="en-US" dirty="0"/>
              <a:t>&gt; 5-card hands with 4 Aces (i.e., a hand like {A♧, A♠️, A</a:t>
            </a:r>
            <a:r>
              <a:rPr lang="en-US" dirty="0">
                <a:solidFill>
                  <a:srgbClr val="FF0000"/>
                </a:solidFill>
              </a:rPr>
              <a:t>♦️</a:t>
            </a:r>
            <a:r>
              <a:rPr lang="en-US" dirty="0"/>
              <a:t>, A</a:t>
            </a:r>
            <a:r>
              <a:rPr lang="en-US" dirty="0">
                <a:solidFill>
                  <a:srgbClr val="FF0000"/>
                </a:solidFill>
              </a:rPr>
              <a:t>♥️</a:t>
            </a:r>
            <a:r>
              <a:rPr lang="en-US" dirty="0"/>
              <a:t>, </a:t>
            </a:r>
            <a:r>
              <a:rPr lang="en-US" b="1" dirty="0"/>
              <a:t>X</a:t>
            </a:r>
            <a:r>
              <a:rPr lang="en-US" dirty="0"/>
              <a:t>})</a:t>
            </a:r>
          </a:p>
          <a:p>
            <a:pPr marL="0" indent="0">
              <a:buNone/>
            </a:pPr>
            <a:endParaRPr lang="en-US" dirty="0"/>
          </a:p>
        </p:txBody>
      </p:sp>
      <mc:AlternateContent xmlns:mc="http://schemas.openxmlformats.org/markup-compatibility/2006" xmlns:a14="http://schemas.microsoft.com/office/drawing/2010/main">
        <mc:Choice Requires="a14">
          <p:sp>
            <p:nvSpPr>
              <p:cNvPr id="2" name="Rectangle: Rounded Corners 1">
                <a:extLst>
                  <a:ext uri="{FF2B5EF4-FFF2-40B4-BE49-F238E27FC236}">
                    <a16:creationId xmlns:a16="http://schemas.microsoft.com/office/drawing/2014/main" id="{8CD58953-EFAB-897F-B5AA-15F803CBA4FB}"/>
                  </a:ext>
                </a:extLst>
              </p:cNvPr>
              <p:cNvSpPr/>
              <p:nvPr/>
            </p:nvSpPr>
            <p:spPr>
              <a:xfrm>
                <a:off x="575239" y="1949824"/>
                <a:ext cx="10923156" cy="821951"/>
              </a:xfrm>
              <a:prstGeom prst="roundRect">
                <a:avLst/>
              </a:prstGeom>
              <a:solidFill>
                <a:srgbClr val="FFEB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Segoe UI" panose="020B0502040204020203" pitchFamily="34" charset="0"/>
                    <a:cs typeface="Segoe UI" panose="020B0502040204020203" pitchFamily="34" charset="0"/>
                  </a:rPr>
                  <a:t>Our original incorrect solution:</a:t>
                </a:r>
                <a:endParaRPr lang="en-US" sz="600" dirty="0">
                  <a:solidFill>
                    <a:schemeClr val="tx1"/>
                  </a:solidFill>
                  <a:latin typeface="Segoe UI" panose="020B0502040204020203" pitchFamily="34" charset="0"/>
                  <a:cs typeface="Segoe UI" panose="020B0502040204020203" pitchFamily="34" charset="0"/>
                </a:endParaRPr>
              </a:p>
              <a:p>
                <a:pPr marL="91440" marR="0" lvl="0" indent="-91440" algn="l" defTabSz="914400" rtl="0" eaLnBrk="1" fontAlgn="auto" latinLnBrk="0" hangingPunct="1">
                  <a:lnSpc>
                    <a:spcPct val="90000"/>
                  </a:lnSpc>
                  <a:spcAft>
                    <a:spcPts val="200"/>
                  </a:spcAft>
                  <a:buClr>
                    <a:srgbClr val="1CADE4"/>
                  </a:buClr>
                  <a:buSzPct val="100000"/>
                  <a:buFont typeface="Tw Cen MT" panose="020B0602020104020603" pitchFamily="34" charset="0"/>
                  <a:buChar char=" "/>
                  <a:tabLst/>
                  <a:defRPr/>
                </a:pPr>
                <a:r>
                  <a:rPr kumimoji="0" lang="en-US" sz="2400" b="1"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1</a:t>
                </a:r>
                <a:r>
                  <a:rPr kumimoji="0" lang="en-US" sz="24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a:t>
                </a:r>
                <a:r>
                  <a:rPr kumimoji="0" lang="en-US" sz="2400" b="1"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Choose </a:t>
                </a:r>
                <a14:m>
                  <m:oMath xmlns:m="http://schemas.openxmlformats.org/officeDocument/2006/math">
                    <m:r>
                      <a:rPr kumimoji="0" lang="en-US" sz="2400" b="1" i="1" u="none" strike="noStrike" kern="1200" cap="none" spc="0" normalizeH="0" baseline="0" noProof="0" smtClean="0">
                        <a:ln>
                          <a:noFill/>
                        </a:ln>
                        <a:solidFill>
                          <a:prstClr val="black"/>
                        </a:solidFill>
                        <a:effectLst/>
                        <a:uLnTx/>
                        <a:uFillTx/>
                        <a:latin typeface="Cambria Math" panose="02040503050406030204" pitchFamily="18" charset="0"/>
                        <a:ea typeface="+mn-ea"/>
                      </a:rPr>
                      <m:t>𝟑</m:t>
                    </m:r>
                  </m:oMath>
                </a14:m>
                <a:r>
                  <a:rPr kumimoji="0" lang="en-US" sz="2400" b="1"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aces</a:t>
                </a:r>
                <a:r>
                  <a:rPr kumimoji="0" lang="en-US" sz="24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a:t>
                </a:r>
                <a14:m>
                  <m:oMath xmlns:m="http://schemas.openxmlformats.org/officeDocument/2006/math">
                    <m:d>
                      <m:d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rPr>
                        </m:ctrlPr>
                      </m:dPr>
                      <m:e>
                        <m:f>
                          <m:fPr>
                            <m:type m:val="noBa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rPr>
                            </m:ctrlPr>
                          </m:fPr>
                          <m:num>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rPr>
                              <m:t>4</m:t>
                            </m:r>
                          </m:num>
                          <m:den>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rPr>
                              <m:t>3</m:t>
                            </m:r>
                          </m:den>
                        </m:f>
                      </m:e>
                    </m:d>
                  </m:oMath>
                </a14:m>
                <a:r>
                  <a:rPr kumimoji="0" lang="en-US" sz="24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a:t>
                </a:r>
                <a:r>
                  <a:rPr kumimoji="0" lang="en-US" sz="2400" b="1"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2</a:t>
                </a:r>
                <a:r>
                  <a:rPr kumimoji="0" lang="en-US" sz="24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Then </a:t>
                </a:r>
                <a:r>
                  <a:rPr kumimoji="0" lang="en-US" sz="2400" b="1"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pick </a:t>
                </a:r>
                <a14:m>
                  <m:oMath xmlns:m="http://schemas.openxmlformats.org/officeDocument/2006/math">
                    <m:r>
                      <a:rPr kumimoji="0" lang="en-US" sz="2400" b="1" i="1" u="none" strike="noStrike" kern="1200" cap="none" spc="0" normalizeH="0" baseline="0" noProof="0" dirty="0" smtClean="0">
                        <a:ln>
                          <a:noFill/>
                        </a:ln>
                        <a:solidFill>
                          <a:prstClr val="black"/>
                        </a:solidFill>
                        <a:effectLst/>
                        <a:uLnTx/>
                        <a:uFillTx/>
                        <a:latin typeface="Cambria Math" panose="02040503050406030204" pitchFamily="18" charset="0"/>
                        <a:ea typeface="+mn-ea"/>
                      </a:rPr>
                      <m:t>𝟐</m:t>
                    </m:r>
                  </m:oMath>
                </a14:m>
                <a:r>
                  <a:rPr kumimoji="0" lang="en-US" sz="2400" b="1"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of the </a:t>
                </a:r>
                <a14:m>
                  <m:oMath xmlns:m="http://schemas.openxmlformats.org/officeDocument/2006/math">
                    <m:r>
                      <a:rPr kumimoji="0" lang="en-US" sz="2400" b="1" i="1" u="none" strike="noStrike" kern="1200" cap="none" spc="0" normalizeH="0" baseline="0" noProof="0" dirty="0" smtClean="0">
                        <a:ln>
                          <a:noFill/>
                        </a:ln>
                        <a:solidFill>
                          <a:prstClr val="black"/>
                        </a:solidFill>
                        <a:effectLst/>
                        <a:uLnTx/>
                        <a:uFillTx/>
                        <a:latin typeface="Cambria Math" panose="02040503050406030204" pitchFamily="18" charset="0"/>
                        <a:ea typeface="+mn-ea"/>
                      </a:rPr>
                      <m:t>𝟒𝟗</m:t>
                    </m:r>
                  </m:oMath>
                </a14:m>
                <a:r>
                  <a:rPr kumimoji="0" lang="en-US" sz="2400" b="1"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remaining cards: </a:t>
                </a:r>
                <a14:m>
                  <m:oMath xmlns:m="http://schemas.openxmlformats.org/officeDocument/2006/math">
                    <m:d>
                      <m:d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rPr>
                        </m:ctrlPr>
                      </m:dPr>
                      <m:e>
                        <m:f>
                          <m:fPr>
                            <m:type m:val="noBa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rPr>
                            </m:ctrlPr>
                          </m:fPr>
                          <m:num>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rPr>
                              <m:t>49</m:t>
                            </m:r>
                          </m:num>
                          <m:den>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rPr>
                              <m:t>2</m:t>
                            </m:r>
                          </m:den>
                        </m:f>
                      </m:e>
                    </m:d>
                  </m:oMath>
                </a14:m>
                <a:r>
                  <a:rPr kumimoji="0" lang="en-US" sz="24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sym typeface="Wingdings" panose="05000000000000000000" pitchFamily="2" charset="2"/>
                  </a:rPr>
                  <a:t></a:t>
                </a:r>
                <a14:m>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rPr>
                      <m:t> </m:t>
                    </m:r>
                    <m:d>
                      <m:d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rPr>
                        </m:ctrlPr>
                      </m:dPr>
                      <m:e>
                        <m:f>
                          <m:fPr>
                            <m:type m:val="noBa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rPr>
                            </m:ctrlPr>
                          </m:fPr>
                          <m:num>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rPr>
                              <m:t>4</m:t>
                            </m:r>
                          </m:num>
                          <m:den>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rPr>
                              <m:t>3</m:t>
                            </m:r>
                          </m:den>
                        </m:f>
                      </m:e>
                    </m:d>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rPr>
                      <m:t>⋅</m:t>
                    </m:r>
                    <m:d>
                      <m:d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rPr>
                        </m:ctrlPr>
                      </m:dPr>
                      <m:e>
                        <m:f>
                          <m:fPr>
                            <m:type m:val="noBa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rPr>
                            </m:ctrlPr>
                          </m:fPr>
                          <m:num>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rPr>
                              <m:t>49</m:t>
                            </m:r>
                          </m:num>
                          <m:den>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rPr>
                              <m:t>2</m:t>
                            </m:r>
                          </m:den>
                        </m:f>
                      </m:e>
                    </m:d>
                  </m:oMath>
                </a14:m>
                <a:endParaRPr kumimoji="0" lang="en-US" sz="24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endParaRPr>
              </a:p>
            </p:txBody>
          </p:sp>
        </mc:Choice>
        <mc:Fallback xmlns="">
          <p:sp>
            <p:nvSpPr>
              <p:cNvPr id="2" name="Rectangle: Rounded Corners 1">
                <a:extLst>
                  <a:ext uri="{FF2B5EF4-FFF2-40B4-BE49-F238E27FC236}">
                    <a16:creationId xmlns:a16="http://schemas.microsoft.com/office/drawing/2014/main" id="{8CD58953-EFAB-897F-B5AA-15F803CBA4FB}"/>
                  </a:ext>
                </a:extLst>
              </p:cNvPr>
              <p:cNvSpPr>
                <a:spLocks noRot="1" noChangeAspect="1" noMove="1" noResize="1" noEditPoints="1" noAdjustHandles="1" noChangeArrowheads="1" noChangeShapeType="1" noTextEdit="1"/>
              </p:cNvSpPr>
              <p:nvPr/>
            </p:nvSpPr>
            <p:spPr>
              <a:xfrm>
                <a:off x="575239" y="1949824"/>
                <a:ext cx="10923156" cy="821951"/>
              </a:xfrm>
              <a:prstGeom prst="roundRect">
                <a:avLst/>
              </a:prstGeom>
              <a:blipFill>
                <a:blip r:embed="rId3"/>
                <a:stretch>
                  <a:fillRect l="-502" t="-8148" b="-14074"/>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6238206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1B82F6-CA28-4BAD-BA53-4C8EC2F04A32}"/>
              </a:ext>
            </a:extLst>
          </p:cNvPr>
          <p:cNvSpPr>
            <a:spLocks noGrp="1"/>
          </p:cNvSpPr>
          <p:nvPr>
            <p:ph type="title"/>
          </p:nvPr>
        </p:nvSpPr>
        <p:spPr/>
        <p:txBody>
          <a:bodyPr>
            <a:normAutofit fontScale="90000"/>
          </a:bodyPr>
          <a:lstStyle/>
          <a:p>
            <a:r>
              <a:rPr lang="en-US" dirty="0"/>
              <a:t>How many 5-card hands have </a:t>
            </a:r>
            <a:r>
              <a:rPr lang="en-US" u="sng" dirty="0"/>
              <a:t>at least </a:t>
            </a:r>
            <a:r>
              <a:rPr lang="en-US" dirty="0"/>
              <a:t>3 aces?</a:t>
            </a:r>
          </a:p>
        </p:txBody>
      </p:sp>
      <p:sp>
        <p:nvSpPr>
          <p:cNvPr id="5" name="Content Placeholder 4">
            <a:extLst>
              <a:ext uri="{FF2B5EF4-FFF2-40B4-BE49-F238E27FC236}">
                <a16:creationId xmlns:a16="http://schemas.microsoft.com/office/drawing/2014/main" id="{715F12BC-28E4-44D2-B51D-FC8A6883C3C6}"/>
              </a:ext>
            </a:extLst>
          </p:cNvPr>
          <p:cNvSpPr>
            <a:spLocks noGrp="1"/>
          </p:cNvSpPr>
          <p:nvPr>
            <p:ph idx="1"/>
          </p:nvPr>
        </p:nvSpPr>
        <p:spPr>
          <a:xfrm>
            <a:off x="575240" y="1463856"/>
            <a:ext cx="11616760" cy="5270319"/>
          </a:xfrm>
        </p:spPr>
        <p:txBody>
          <a:bodyPr>
            <a:normAutofit fontScale="85000" lnSpcReduction="10000"/>
          </a:bodyPr>
          <a:lstStyle/>
          <a:p>
            <a:r>
              <a:rPr lang="en-US" dirty="0"/>
              <a:t>Way 1: We could start with our incorrect solution &amp; </a:t>
            </a:r>
            <a:r>
              <a:rPr lang="en-US" b="1" dirty="0"/>
              <a:t>subtract the overcounting.</a:t>
            </a:r>
          </a:p>
          <a:p>
            <a:endParaRPr lang="en-US" sz="1100" dirty="0"/>
          </a:p>
          <a:p>
            <a:pPr marL="0" indent="0">
              <a:buNone/>
            </a:pPr>
            <a:endParaRPr lang="en-US" dirty="0"/>
          </a:p>
          <a:p>
            <a:pPr marL="0" indent="0">
              <a:buNone/>
            </a:pPr>
            <a:r>
              <a:rPr lang="en-US" dirty="0"/>
              <a:t> </a:t>
            </a:r>
          </a:p>
          <a:p>
            <a:pPr marL="0" indent="0">
              <a:buNone/>
            </a:pPr>
            <a:r>
              <a:rPr lang="en-US" b="1" dirty="0"/>
              <a:t>What kinds of hands do we overcount </a:t>
            </a:r>
            <a:r>
              <a:rPr lang="en-US" dirty="0"/>
              <a:t>(counted many times in the sequential process)?</a:t>
            </a:r>
          </a:p>
          <a:p>
            <a:pPr marL="0" indent="0">
              <a:buNone/>
            </a:pPr>
            <a:r>
              <a:rPr lang="en-US" dirty="0"/>
              <a:t>&gt; 5-card hands with 4 Aces (i.e., a hand like {A♧, A♠️, A</a:t>
            </a:r>
            <a:r>
              <a:rPr lang="en-US" dirty="0">
                <a:solidFill>
                  <a:srgbClr val="FF0000"/>
                </a:solidFill>
              </a:rPr>
              <a:t>♦️</a:t>
            </a:r>
            <a:r>
              <a:rPr lang="en-US" dirty="0"/>
              <a:t>, A</a:t>
            </a:r>
            <a:r>
              <a:rPr lang="en-US" dirty="0">
                <a:solidFill>
                  <a:srgbClr val="FF0000"/>
                </a:solidFill>
              </a:rPr>
              <a:t>♥️</a:t>
            </a:r>
            <a:r>
              <a:rPr lang="en-US" dirty="0"/>
              <a:t>, </a:t>
            </a:r>
            <a:r>
              <a:rPr lang="en-US" b="1" dirty="0"/>
              <a:t>X</a:t>
            </a:r>
            <a:r>
              <a:rPr lang="en-US" dirty="0"/>
              <a:t>})</a:t>
            </a:r>
          </a:p>
          <a:p>
            <a:pPr marL="0" indent="0">
              <a:buNone/>
            </a:pPr>
            <a:r>
              <a:rPr lang="en-US" dirty="0"/>
              <a:t>&gt; This hand is counted 4 different times (each row below is a different set of choices)</a:t>
            </a:r>
          </a:p>
          <a:p>
            <a:r>
              <a:rPr lang="en-US" dirty="0"/>
              <a:t>{A♧, A♠️, A</a:t>
            </a:r>
            <a:r>
              <a:rPr lang="en-US" dirty="0">
                <a:solidFill>
                  <a:srgbClr val="FF0000"/>
                </a:solidFill>
              </a:rPr>
              <a:t>♦️</a:t>
            </a:r>
            <a:r>
              <a:rPr lang="en-US" dirty="0"/>
              <a:t>},</a:t>
            </a:r>
            <a:r>
              <a:rPr lang="en-US" dirty="0">
                <a:solidFill>
                  <a:srgbClr val="FF0000"/>
                </a:solidFill>
              </a:rPr>
              <a:t> </a:t>
            </a:r>
            <a:r>
              <a:rPr lang="en-US" dirty="0"/>
              <a:t>{A</a:t>
            </a:r>
            <a:r>
              <a:rPr lang="en-US" dirty="0">
                <a:solidFill>
                  <a:srgbClr val="FF0000"/>
                </a:solidFill>
              </a:rPr>
              <a:t>♥️</a:t>
            </a:r>
            <a:r>
              <a:rPr lang="en-US" dirty="0"/>
              <a:t>, </a:t>
            </a:r>
            <a:r>
              <a:rPr lang="en-US" b="1" dirty="0"/>
              <a:t>X</a:t>
            </a:r>
            <a:r>
              <a:rPr lang="en-US" dirty="0"/>
              <a:t>}</a:t>
            </a:r>
          </a:p>
          <a:p>
            <a:r>
              <a:rPr lang="en-US" dirty="0"/>
              <a:t>{A♧, A♠️, A</a:t>
            </a:r>
            <a:r>
              <a:rPr lang="en-US" dirty="0">
                <a:solidFill>
                  <a:srgbClr val="FF0000"/>
                </a:solidFill>
              </a:rPr>
              <a:t>♥️</a:t>
            </a:r>
            <a:r>
              <a:rPr lang="en-US" dirty="0"/>
              <a:t>}, {A</a:t>
            </a:r>
            <a:r>
              <a:rPr lang="en-US" dirty="0">
                <a:solidFill>
                  <a:srgbClr val="FF0000"/>
                </a:solidFill>
              </a:rPr>
              <a:t>♦️,</a:t>
            </a:r>
            <a:r>
              <a:rPr lang="en-US" dirty="0"/>
              <a:t> </a:t>
            </a:r>
            <a:r>
              <a:rPr lang="en-US" b="1" dirty="0"/>
              <a:t>X</a:t>
            </a:r>
            <a:r>
              <a:rPr lang="en-US" dirty="0"/>
              <a:t>}</a:t>
            </a:r>
          </a:p>
          <a:p>
            <a:r>
              <a:rPr lang="en-US" dirty="0"/>
              <a:t>{A♧, A</a:t>
            </a:r>
            <a:r>
              <a:rPr lang="en-US" dirty="0">
                <a:solidFill>
                  <a:srgbClr val="FF0000"/>
                </a:solidFill>
              </a:rPr>
              <a:t>♥️</a:t>
            </a:r>
            <a:r>
              <a:rPr lang="en-US" dirty="0"/>
              <a:t>, A</a:t>
            </a:r>
            <a:r>
              <a:rPr lang="en-US" dirty="0">
                <a:solidFill>
                  <a:srgbClr val="FF0000"/>
                </a:solidFill>
              </a:rPr>
              <a:t>♦️</a:t>
            </a:r>
            <a:r>
              <a:rPr lang="en-US" dirty="0"/>
              <a:t>}, {A♠️, </a:t>
            </a:r>
            <a:r>
              <a:rPr lang="en-US" b="1" dirty="0"/>
              <a:t>X</a:t>
            </a:r>
            <a:r>
              <a:rPr lang="en-US" dirty="0"/>
              <a:t>}</a:t>
            </a:r>
          </a:p>
          <a:p>
            <a:r>
              <a:rPr lang="en-US" dirty="0"/>
              <a:t>{A</a:t>
            </a:r>
            <a:r>
              <a:rPr lang="en-US" dirty="0">
                <a:solidFill>
                  <a:srgbClr val="FF0000"/>
                </a:solidFill>
              </a:rPr>
              <a:t>♥️</a:t>
            </a:r>
            <a:r>
              <a:rPr lang="en-US" dirty="0"/>
              <a:t>, A♠️, A</a:t>
            </a:r>
            <a:r>
              <a:rPr lang="en-US" dirty="0">
                <a:solidFill>
                  <a:srgbClr val="FF0000"/>
                </a:solidFill>
              </a:rPr>
              <a:t>♦️</a:t>
            </a:r>
            <a:r>
              <a:rPr lang="en-US" dirty="0"/>
              <a:t>}, {A♧, </a:t>
            </a:r>
            <a:r>
              <a:rPr lang="en-US" b="1" dirty="0"/>
              <a:t>X</a:t>
            </a:r>
            <a:r>
              <a:rPr lang="en-US" dirty="0"/>
              <a:t>}</a:t>
            </a:r>
          </a:p>
        </p:txBody>
      </p:sp>
      <mc:AlternateContent xmlns:mc="http://schemas.openxmlformats.org/markup-compatibility/2006" xmlns:a14="http://schemas.microsoft.com/office/drawing/2010/main">
        <mc:Choice Requires="a14">
          <p:sp>
            <p:nvSpPr>
              <p:cNvPr id="2" name="Rectangle: Rounded Corners 1">
                <a:extLst>
                  <a:ext uri="{FF2B5EF4-FFF2-40B4-BE49-F238E27FC236}">
                    <a16:creationId xmlns:a16="http://schemas.microsoft.com/office/drawing/2014/main" id="{8CD58953-EFAB-897F-B5AA-15F803CBA4FB}"/>
                  </a:ext>
                </a:extLst>
              </p:cNvPr>
              <p:cNvSpPr/>
              <p:nvPr/>
            </p:nvSpPr>
            <p:spPr>
              <a:xfrm>
                <a:off x="575239" y="1949824"/>
                <a:ext cx="10923156" cy="821951"/>
              </a:xfrm>
              <a:prstGeom prst="roundRect">
                <a:avLst/>
              </a:prstGeom>
              <a:solidFill>
                <a:srgbClr val="FFEB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Segoe UI" panose="020B0502040204020203" pitchFamily="34" charset="0"/>
                    <a:cs typeface="Segoe UI" panose="020B0502040204020203" pitchFamily="34" charset="0"/>
                  </a:rPr>
                  <a:t>Our original incorrect solution:</a:t>
                </a:r>
                <a:endParaRPr lang="en-US" sz="600" dirty="0">
                  <a:solidFill>
                    <a:schemeClr val="tx1"/>
                  </a:solidFill>
                  <a:latin typeface="Segoe UI" panose="020B0502040204020203" pitchFamily="34" charset="0"/>
                  <a:cs typeface="Segoe UI" panose="020B0502040204020203" pitchFamily="34" charset="0"/>
                </a:endParaRPr>
              </a:p>
              <a:p>
                <a:pPr marL="91440" marR="0" lvl="0" indent="-91440" algn="l" defTabSz="914400" rtl="0" eaLnBrk="1" fontAlgn="auto" latinLnBrk="0" hangingPunct="1">
                  <a:lnSpc>
                    <a:spcPct val="90000"/>
                  </a:lnSpc>
                  <a:spcAft>
                    <a:spcPts val="200"/>
                  </a:spcAft>
                  <a:buClr>
                    <a:srgbClr val="1CADE4"/>
                  </a:buClr>
                  <a:buSzPct val="100000"/>
                  <a:buFont typeface="Tw Cen MT" panose="020B0602020104020603" pitchFamily="34" charset="0"/>
                  <a:buChar char=" "/>
                  <a:tabLst/>
                  <a:defRPr/>
                </a:pPr>
                <a:r>
                  <a:rPr kumimoji="0" lang="en-US" sz="2400" b="1"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1</a:t>
                </a:r>
                <a:r>
                  <a:rPr kumimoji="0" lang="en-US" sz="24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a:t>
                </a:r>
                <a:r>
                  <a:rPr kumimoji="0" lang="en-US" sz="2400" b="1"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Choose </a:t>
                </a:r>
                <a14:m>
                  <m:oMath xmlns:m="http://schemas.openxmlformats.org/officeDocument/2006/math">
                    <m:r>
                      <a:rPr kumimoji="0" lang="en-US" sz="2400" b="1" i="1" u="none" strike="noStrike" kern="1200" cap="none" spc="0" normalizeH="0" baseline="0" noProof="0" smtClean="0">
                        <a:ln>
                          <a:noFill/>
                        </a:ln>
                        <a:solidFill>
                          <a:prstClr val="black"/>
                        </a:solidFill>
                        <a:effectLst/>
                        <a:uLnTx/>
                        <a:uFillTx/>
                        <a:latin typeface="Cambria Math" panose="02040503050406030204" pitchFamily="18" charset="0"/>
                        <a:ea typeface="+mn-ea"/>
                      </a:rPr>
                      <m:t>𝟑</m:t>
                    </m:r>
                  </m:oMath>
                </a14:m>
                <a:r>
                  <a:rPr kumimoji="0" lang="en-US" sz="2400" b="1"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aces</a:t>
                </a:r>
                <a:r>
                  <a:rPr kumimoji="0" lang="en-US" sz="24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a:t>
                </a:r>
                <a14:m>
                  <m:oMath xmlns:m="http://schemas.openxmlformats.org/officeDocument/2006/math">
                    <m:d>
                      <m:d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rPr>
                        </m:ctrlPr>
                      </m:dPr>
                      <m:e>
                        <m:f>
                          <m:fPr>
                            <m:type m:val="noBa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rPr>
                            </m:ctrlPr>
                          </m:fPr>
                          <m:num>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rPr>
                              <m:t>4</m:t>
                            </m:r>
                          </m:num>
                          <m:den>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rPr>
                              <m:t>3</m:t>
                            </m:r>
                          </m:den>
                        </m:f>
                      </m:e>
                    </m:d>
                  </m:oMath>
                </a14:m>
                <a:r>
                  <a:rPr kumimoji="0" lang="en-US" sz="24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a:t>
                </a:r>
                <a:r>
                  <a:rPr kumimoji="0" lang="en-US" sz="2400" b="1"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2</a:t>
                </a:r>
                <a:r>
                  <a:rPr kumimoji="0" lang="en-US" sz="24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Then </a:t>
                </a:r>
                <a:r>
                  <a:rPr kumimoji="0" lang="en-US" sz="2400" b="1"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pick </a:t>
                </a:r>
                <a14:m>
                  <m:oMath xmlns:m="http://schemas.openxmlformats.org/officeDocument/2006/math">
                    <m:r>
                      <a:rPr kumimoji="0" lang="en-US" sz="2400" b="1" i="1" u="none" strike="noStrike" kern="1200" cap="none" spc="0" normalizeH="0" baseline="0" noProof="0" dirty="0" smtClean="0">
                        <a:ln>
                          <a:noFill/>
                        </a:ln>
                        <a:solidFill>
                          <a:prstClr val="black"/>
                        </a:solidFill>
                        <a:effectLst/>
                        <a:uLnTx/>
                        <a:uFillTx/>
                        <a:latin typeface="Cambria Math" panose="02040503050406030204" pitchFamily="18" charset="0"/>
                        <a:ea typeface="+mn-ea"/>
                      </a:rPr>
                      <m:t>𝟐</m:t>
                    </m:r>
                  </m:oMath>
                </a14:m>
                <a:r>
                  <a:rPr kumimoji="0" lang="en-US" sz="2400" b="1"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of the </a:t>
                </a:r>
                <a14:m>
                  <m:oMath xmlns:m="http://schemas.openxmlformats.org/officeDocument/2006/math">
                    <m:r>
                      <a:rPr kumimoji="0" lang="en-US" sz="2400" b="1" i="1" u="none" strike="noStrike" kern="1200" cap="none" spc="0" normalizeH="0" baseline="0" noProof="0" dirty="0" smtClean="0">
                        <a:ln>
                          <a:noFill/>
                        </a:ln>
                        <a:solidFill>
                          <a:prstClr val="black"/>
                        </a:solidFill>
                        <a:effectLst/>
                        <a:uLnTx/>
                        <a:uFillTx/>
                        <a:latin typeface="Cambria Math" panose="02040503050406030204" pitchFamily="18" charset="0"/>
                        <a:ea typeface="+mn-ea"/>
                      </a:rPr>
                      <m:t>𝟒𝟗</m:t>
                    </m:r>
                  </m:oMath>
                </a14:m>
                <a:r>
                  <a:rPr kumimoji="0" lang="en-US" sz="2400" b="1"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remaining cards: </a:t>
                </a:r>
                <a14:m>
                  <m:oMath xmlns:m="http://schemas.openxmlformats.org/officeDocument/2006/math">
                    <m:d>
                      <m:d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rPr>
                        </m:ctrlPr>
                      </m:dPr>
                      <m:e>
                        <m:f>
                          <m:fPr>
                            <m:type m:val="noBa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rPr>
                            </m:ctrlPr>
                          </m:fPr>
                          <m:num>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rPr>
                              <m:t>49</m:t>
                            </m:r>
                          </m:num>
                          <m:den>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rPr>
                              <m:t>2</m:t>
                            </m:r>
                          </m:den>
                        </m:f>
                      </m:e>
                    </m:d>
                  </m:oMath>
                </a14:m>
                <a:r>
                  <a:rPr kumimoji="0" lang="en-US" sz="24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sym typeface="Wingdings" panose="05000000000000000000" pitchFamily="2" charset="2"/>
                  </a:rPr>
                  <a:t></a:t>
                </a:r>
                <a14:m>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rPr>
                      <m:t> </m:t>
                    </m:r>
                    <m:d>
                      <m:d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rPr>
                        </m:ctrlPr>
                      </m:dPr>
                      <m:e>
                        <m:f>
                          <m:fPr>
                            <m:type m:val="noBa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rPr>
                            </m:ctrlPr>
                          </m:fPr>
                          <m:num>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rPr>
                              <m:t>4</m:t>
                            </m:r>
                          </m:num>
                          <m:den>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rPr>
                              <m:t>3</m:t>
                            </m:r>
                          </m:den>
                        </m:f>
                      </m:e>
                    </m:d>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rPr>
                      <m:t>⋅</m:t>
                    </m:r>
                    <m:d>
                      <m:d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rPr>
                        </m:ctrlPr>
                      </m:dPr>
                      <m:e>
                        <m:f>
                          <m:fPr>
                            <m:type m:val="noBa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rPr>
                            </m:ctrlPr>
                          </m:fPr>
                          <m:num>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rPr>
                              <m:t>49</m:t>
                            </m:r>
                          </m:num>
                          <m:den>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rPr>
                              <m:t>2</m:t>
                            </m:r>
                          </m:den>
                        </m:f>
                      </m:e>
                    </m:d>
                  </m:oMath>
                </a14:m>
                <a:endParaRPr kumimoji="0" lang="en-US" sz="24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endParaRPr>
              </a:p>
            </p:txBody>
          </p:sp>
        </mc:Choice>
        <mc:Fallback xmlns="">
          <p:sp>
            <p:nvSpPr>
              <p:cNvPr id="2" name="Rectangle: Rounded Corners 1">
                <a:extLst>
                  <a:ext uri="{FF2B5EF4-FFF2-40B4-BE49-F238E27FC236}">
                    <a16:creationId xmlns:a16="http://schemas.microsoft.com/office/drawing/2014/main" id="{8CD58953-EFAB-897F-B5AA-15F803CBA4FB}"/>
                  </a:ext>
                </a:extLst>
              </p:cNvPr>
              <p:cNvSpPr>
                <a:spLocks noRot="1" noChangeAspect="1" noMove="1" noResize="1" noEditPoints="1" noAdjustHandles="1" noChangeArrowheads="1" noChangeShapeType="1" noTextEdit="1"/>
              </p:cNvSpPr>
              <p:nvPr/>
            </p:nvSpPr>
            <p:spPr>
              <a:xfrm>
                <a:off x="575239" y="1949824"/>
                <a:ext cx="10923156" cy="821951"/>
              </a:xfrm>
              <a:prstGeom prst="roundRect">
                <a:avLst/>
              </a:prstGeom>
              <a:blipFill>
                <a:blip r:embed="rId3"/>
                <a:stretch>
                  <a:fillRect l="-502" t="-8148" b="-14074"/>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7133898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1B82F6-CA28-4BAD-BA53-4C8EC2F04A32}"/>
              </a:ext>
            </a:extLst>
          </p:cNvPr>
          <p:cNvSpPr>
            <a:spLocks noGrp="1"/>
          </p:cNvSpPr>
          <p:nvPr>
            <p:ph type="title"/>
          </p:nvPr>
        </p:nvSpPr>
        <p:spPr/>
        <p:txBody>
          <a:bodyPr>
            <a:normAutofit fontScale="90000"/>
          </a:bodyPr>
          <a:lstStyle/>
          <a:p>
            <a:r>
              <a:rPr lang="en-US" dirty="0"/>
              <a:t>How many 5-card hands have </a:t>
            </a:r>
            <a:r>
              <a:rPr lang="en-US" u="sng" dirty="0"/>
              <a:t>at least </a:t>
            </a:r>
            <a:r>
              <a:rPr lang="en-US" dirty="0"/>
              <a:t>3 aces?</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715F12BC-28E4-44D2-B51D-FC8A6883C3C6}"/>
                  </a:ext>
                </a:extLst>
              </p:cNvPr>
              <p:cNvSpPr>
                <a:spLocks noGrp="1"/>
              </p:cNvSpPr>
              <p:nvPr>
                <p:ph idx="1"/>
              </p:nvPr>
            </p:nvSpPr>
            <p:spPr>
              <a:xfrm>
                <a:off x="575240" y="1463856"/>
                <a:ext cx="11616760" cy="5270319"/>
              </a:xfrm>
            </p:spPr>
            <p:txBody>
              <a:bodyPr>
                <a:normAutofit fontScale="85000" lnSpcReduction="20000"/>
              </a:bodyPr>
              <a:lstStyle/>
              <a:p>
                <a:r>
                  <a:rPr lang="en-US" dirty="0"/>
                  <a:t>Way 1: We could start with our incorrect solution &amp; </a:t>
                </a:r>
                <a:r>
                  <a:rPr lang="en-US" b="1" dirty="0"/>
                  <a:t>subtract the overcounting.</a:t>
                </a:r>
              </a:p>
              <a:p>
                <a:endParaRPr lang="en-US" sz="1100" dirty="0"/>
              </a:p>
              <a:p>
                <a:pPr marL="0" indent="0">
                  <a:buNone/>
                </a:pPr>
                <a:endParaRPr lang="en-US" dirty="0"/>
              </a:p>
              <a:p>
                <a:pPr marL="0" indent="0">
                  <a:buNone/>
                </a:pPr>
                <a:r>
                  <a:rPr lang="en-US" dirty="0"/>
                  <a:t> </a:t>
                </a:r>
              </a:p>
              <a:p>
                <a:pPr marL="0" indent="0">
                  <a:buNone/>
                </a:pPr>
                <a:r>
                  <a:rPr lang="en-US" b="1" dirty="0"/>
                  <a:t>What kinds of hands do we overcount </a:t>
                </a:r>
                <a:r>
                  <a:rPr lang="en-US" dirty="0"/>
                  <a:t>(counted many times in the sequential process)?</a:t>
                </a:r>
              </a:p>
              <a:p>
                <a:pPr marL="0" indent="0">
                  <a:buNone/>
                </a:pPr>
                <a:r>
                  <a:rPr lang="en-US" dirty="0"/>
                  <a:t>&gt; 5-card hands with 4 Aces (i.e., a hand like {A♧, A♠️, A</a:t>
                </a:r>
                <a:r>
                  <a:rPr lang="en-US" dirty="0">
                    <a:solidFill>
                      <a:srgbClr val="FF0000"/>
                    </a:solidFill>
                  </a:rPr>
                  <a:t>♦️</a:t>
                </a:r>
                <a:r>
                  <a:rPr lang="en-US" dirty="0"/>
                  <a:t>, A</a:t>
                </a:r>
                <a:r>
                  <a:rPr lang="en-US" dirty="0">
                    <a:solidFill>
                      <a:srgbClr val="FF0000"/>
                    </a:solidFill>
                  </a:rPr>
                  <a:t>♥️</a:t>
                </a:r>
                <a:r>
                  <a:rPr lang="en-US" dirty="0"/>
                  <a:t>, </a:t>
                </a:r>
                <a:r>
                  <a:rPr lang="en-US" b="1" dirty="0"/>
                  <a:t>X</a:t>
                </a:r>
                <a:r>
                  <a:rPr lang="en-US" dirty="0"/>
                  <a:t>})</a:t>
                </a:r>
              </a:p>
              <a:p>
                <a:pPr marL="0" indent="0">
                  <a:buNone/>
                </a:pPr>
                <a:endParaRPr lang="en-US" sz="800" dirty="0"/>
              </a:p>
              <a:p>
                <a:r>
                  <a:rPr lang="en-US" b="1" dirty="0"/>
                  <a:t>So, how many outcomes are overcounted? </a:t>
                </a:r>
              </a:p>
              <a:p>
                <a:pPr marL="0" indent="0">
                  <a:buNone/>
                </a:pPr>
                <a:r>
                  <a:rPr lang="en-US" dirty="0"/>
                  <a:t> &gt;There are </a:t>
                </a:r>
                <a14:m>
                  <m:oMath xmlns:m="http://schemas.openxmlformats.org/officeDocument/2006/math">
                    <m:d>
                      <m:dPr>
                        <m:ctrlPr>
                          <a:rPr lang="en-US" b="0" i="1" dirty="0" smtClean="0">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4</m:t>
                            </m:r>
                          </m:num>
                          <m:den>
                            <m:r>
                              <a:rPr lang="en-US" b="0" i="1" smtClean="0">
                                <a:latin typeface="Cambria Math" panose="02040503050406030204" pitchFamily="18" charset="0"/>
                              </a:rPr>
                              <m:t>4</m:t>
                            </m:r>
                          </m:den>
                        </m:f>
                      </m:e>
                    </m:d>
                    <m:r>
                      <a:rPr lang="en-US" b="0" i="1" smtClean="0">
                        <a:latin typeface="Cambria Math" panose="02040503050406030204" pitchFamily="18" charset="0"/>
                      </a:rPr>
                      <m:t>⋅</m:t>
                    </m:r>
                    <m:r>
                      <a:rPr lang="en-US" i="1" dirty="0" smtClean="0">
                        <a:latin typeface="Cambria Math" panose="02040503050406030204" pitchFamily="18" charset="0"/>
                      </a:rPr>
                      <m:t>48</m:t>
                    </m:r>
                    <m:r>
                      <a:rPr lang="en-US" b="0" i="1" dirty="0" smtClean="0">
                        <a:latin typeface="Cambria Math" panose="02040503050406030204" pitchFamily="18" charset="0"/>
                      </a:rPr>
                      <m:t>=</m:t>
                    </m:r>
                    <m:r>
                      <a:rPr lang="en-US" b="0" i="1" dirty="0" smtClean="0">
                        <a:latin typeface="Cambria Math" panose="02040503050406030204" pitchFamily="18" charset="0"/>
                      </a:rPr>
                      <m:t>48</m:t>
                    </m:r>
                  </m:oMath>
                </a14:m>
                <a:r>
                  <a:rPr lang="en-US" dirty="0"/>
                  <a:t> 5-card hands with all 4 Aces</a:t>
                </a:r>
              </a:p>
              <a:p>
                <a:pPr marL="0" indent="0">
                  <a:buNone/>
                </a:pPr>
                <a:r>
                  <a:rPr lang="en-US" dirty="0"/>
                  <a:t>&gt; Each of these hands is counted 4 times, but we only want to count it once</a:t>
                </a:r>
              </a:p>
              <a:p>
                <a:pPr marL="0" indent="0">
                  <a:buNone/>
                </a:pPr>
                <a:r>
                  <a:rPr lang="en-US" dirty="0"/>
                  <a:t>&gt; So we’ve counted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4</m:t>
                        </m:r>
                        <m:r>
                          <a:rPr lang="en-US" b="0" i="1" smtClean="0">
                            <a:latin typeface="Cambria Math" panose="02040503050406030204" pitchFamily="18" charset="0"/>
                          </a:rPr>
                          <m:t>−</m:t>
                        </m:r>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48</m:t>
                    </m:r>
                    <m:r>
                      <a:rPr lang="en-US" b="0" i="1" smtClean="0">
                        <a:latin typeface="Cambria Math" panose="02040503050406030204" pitchFamily="18" charset="0"/>
                      </a:rPr>
                      <m:t>=</m:t>
                    </m:r>
                    <m:r>
                      <a:rPr lang="en-US" b="0" i="1" smtClean="0">
                        <a:latin typeface="Cambria Math" panose="02040503050406030204" pitchFamily="18" charset="0"/>
                      </a:rPr>
                      <m:t>3</m:t>
                    </m:r>
                    <m:r>
                      <a:rPr lang="en-US" b="0" i="1" smtClean="0">
                        <a:latin typeface="Cambria Math" panose="02040503050406030204" pitchFamily="18" charset="0"/>
                      </a:rPr>
                      <m:t>⋅</m:t>
                    </m:r>
                    <m:r>
                      <a:rPr lang="en-US" b="0" i="1" smtClean="0">
                        <a:latin typeface="Cambria Math" panose="02040503050406030204" pitchFamily="18" charset="0"/>
                      </a:rPr>
                      <m:t>48</m:t>
                    </m:r>
                  </m:oMath>
                </a14:m>
                <a:r>
                  <a:rPr lang="en-US" dirty="0"/>
                  <a:t> processes that shouldn’t count.</a:t>
                </a:r>
              </a:p>
              <a:p>
                <a:pPr marL="0" indent="0">
                  <a:buNone/>
                </a:pPr>
                <a:endParaRPr lang="en-US" sz="700" dirty="0"/>
              </a:p>
              <a:p>
                <a:r>
                  <a:rPr lang="en-US" dirty="0"/>
                  <a:t>That would give a corrected total of </a:t>
                </a:r>
                <a14:m>
                  <m:oMath xmlns:m="http://schemas.openxmlformats.org/officeDocument/2006/math">
                    <m:d>
                      <m:dPr>
                        <m:ctrlPr>
                          <a:rPr lang="en-US" b="0" i="1" smtClean="0">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4</m:t>
                            </m:r>
                          </m:num>
                          <m:den>
                            <m:r>
                              <a:rPr lang="en-US" i="1">
                                <a:latin typeface="Cambria Math" panose="02040503050406030204" pitchFamily="18" charset="0"/>
                              </a:rPr>
                              <m:t>3</m:t>
                            </m:r>
                          </m:den>
                        </m:f>
                      </m:e>
                    </m:d>
                    <m:r>
                      <a:rPr lang="en-US" i="1">
                        <a:latin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49</m:t>
                            </m:r>
                          </m:num>
                          <m:den>
                            <m:r>
                              <a:rPr lang="en-US" i="1">
                                <a:latin typeface="Cambria Math" panose="02040503050406030204" pitchFamily="18" charset="0"/>
                              </a:rPr>
                              <m:t>2</m:t>
                            </m:r>
                          </m:den>
                        </m:f>
                      </m:e>
                    </m:d>
                    <m:r>
                      <a:rPr lang="en-US" b="0" i="0" smtClean="0">
                        <a:latin typeface="Cambria Math" panose="02040503050406030204" pitchFamily="18" charset="0"/>
                      </a:rPr>
                      <m:t>−</m:t>
                    </m:r>
                    <m:r>
                      <a:rPr lang="en-US" b="0" i="0" smtClean="0">
                        <a:latin typeface="Cambria Math" panose="02040503050406030204" pitchFamily="18" charset="0"/>
                      </a:rPr>
                      <m:t>3</m:t>
                    </m:r>
                    <m:r>
                      <a:rPr lang="en-US" b="0" i="1" smtClean="0">
                        <a:latin typeface="Cambria Math" panose="02040503050406030204" pitchFamily="18" charset="0"/>
                      </a:rPr>
                      <m:t>⋅</m:t>
                    </m:r>
                    <m:r>
                      <a:rPr lang="en-US" b="0" i="1" smtClean="0">
                        <a:latin typeface="Cambria Math" panose="02040503050406030204" pitchFamily="18" charset="0"/>
                      </a:rPr>
                      <m:t>48</m:t>
                    </m:r>
                  </m:oMath>
                </a14:m>
                <a:endParaRPr lang="en-US" dirty="0"/>
              </a:p>
            </p:txBody>
          </p:sp>
        </mc:Choice>
        <mc:Fallback xmlns="">
          <p:sp>
            <p:nvSpPr>
              <p:cNvPr id="5" name="Content Placeholder 4">
                <a:extLst>
                  <a:ext uri="{FF2B5EF4-FFF2-40B4-BE49-F238E27FC236}">
                    <a16:creationId xmlns:a16="http://schemas.microsoft.com/office/drawing/2014/main" id="{715F12BC-28E4-44D2-B51D-FC8A6883C3C6}"/>
                  </a:ext>
                </a:extLst>
              </p:cNvPr>
              <p:cNvSpPr>
                <a:spLocks noGrp="1" noRot="1" noChangeAspect="1" noMove="1" noResize="1" noEditPoints="1" noAdjustHandles="1" noChangeArrowheads="1" noChangeShapeType="1" noTextEdit="1"/>
              </p:cNvSpPr>
              <p:nvPr>
                <p:ph idx="1"/>
              </p:nvPr>
            </p:nvSpPr>
            <p:spPr>
              <a:xfrm>
                <a:off x="575240" y="1463856"/>
                <a:ext cx="11616760" cy="5270319"/>
              </a:xfrm>
              <a:blipFill>
                <a:blip r:embed="rId3"/>
                <a:stretch>
                  <a:fillRect l="-1207" t="-27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Rounded Corners 1">
                <a:extLst>
                  <a:ext uri="{FF2B5EF4-FFF2-40B4-BE49-F238E27FC236}">
                    <a16:creationId xmlns:a16="http://schemas.microsoft.com/office/drawing/2014/main" id="{8CD58953-EFAB-897F-B5AA-15F803CBA4FB}"/>
                  </a:ext>
                </a:extLst>
              </p:cNvPr>
              <p:cNvSpPr/>
              <p:nvPr/>
            </p:nvSpPr>
            <p:spPr>
              <a:xfrm>
                <a:off x="575239" y="1949824"/>
                <a:ext cx="10923156" cy="821951"/>
              </a:xfrm>
              <a:prstGeom prst="roundRect">
                <a:avLst/>
              </a:prstGeom>
              <a:solidFill>
                <a:srgbClr val="FFEB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Segoe UI" panose="020B0502040204020203" pitchFamily="34" charset="0"/>
                    <a:cs typeface="Segoe UI" panose="020B0502040204020203" pitchFamily="34" charset="0"/>
                  </a:rPr>
                  <a:t>Our original incorrect solution:</a:t>
                </a:r>
                <a:endParaRPr lang="en-US" sz="600" dirty="0">
                  <a:solidFill>
                    <a:schemeClr val="tx1"/>
                  </a:solidFill>
                  <a:latin typeface="Segoe UI" panose="020B0502040204020203" pitchFamily="34" charset="0"/>
                  <a:cs typeface="Segoe UI" panose="020B0502040204020203" pitchFamily="34" charset="0"/>
                </a:endParaRPr>
              </a:p>
              <a:p>
                <a:pPr marL="91440" marR="0" lvl="0" indent="-91440" algn="l" defTabSz="914400" rtl="0" eaLnBrk="1" fontAlgn="auto" latinLnBrk="0" hangingPunct="1">
                  <a:lnSpc>
                    <a:spcPct val="90000"/>
                  </a:lnSpc>
                  <a:spcAft>
                    <a:spcPts val="200"/>
                  </a:spcAft>
                  <a:buClr>
                    <a:srgbClr val="1CADE4"/>
                  </a:buClr>
                  <a:buSzPct val="100000"/>
                  <a:buFont typeface="Tw Cen MT" panose="020B0602020104020603" pitchFamily="34" charset="0"/>
                  <a:buChar char=" "/>
                  <a:tabLst/>
                  <a:defRPr/>
                </a:pPr>
                <a:r>
                  <a:rPr kumimoji="0" lang="en-US" sz="2400" b="1"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1</a:t>
                </a:r>
                <a:r>
                  <a:rPr kumimoji="0" lang="en-US" sz="24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a:t>
                </a:r>
                <a:r>
                  <a:rPr kumimoji="0" lang="en-US" sz="2400" b="1"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Choose </a:t>
                </a:r>
                <a14:m>
                  <m:oMath xmlns:m="http://schemas.openxmlformats.org/officeDocument/2006/math">
                    <m:r>
                      <a:rPr kumimoji="0" lang="en-US" sz="2400" b="1" i="1" u="none" strike="noStrike" kern="1200" cap="none" spc="0" normalizeH="0" baseline="0" noProof="0" smtClean="0">
                        <a:ln>
                          <a:noFill/>
                        </a:ln>
                        <a:solidFill>
                          <a:prstClr val="black"/>
                        </a:solidFill>
                        <a:effectLst/>
                        <a:uLnTx/>
                        <a:uFillTx/>
                        <a:latin typeface="Cambria Math" panose="02040503050406030204" pitchFamily="18" charset="0"/>
                        <a:ea typeface="+mn-ea"/>
                      </a:rPr>
                      <m:t>𝟑</m:t>
                    </m:r>
                  </m:oMath>
                </a14:m>
                <a:r>
                  <a:rPr kumimoji="0" lang="en-US" sz="2400" b="1"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aces</a:t>
                </a:r>
                <a:r>
                  <a:rPr kumimoji="0" lang="en-US" sz="24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a:t>
                </a:r>
                <a14:m>
                  <m:oMath xmlns:m="http://schemas.openxmlformats.org/officeDocument/2006/math">
                    <m:d>
                      <m:d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rPr>
                        </m:ctrlPr>
                      </m:dPr>
                      <m:e>
                        <m:f>
                          <m:fPr>
                            <m:type m:val="noBa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rPr>
                            </m:ctrlPr>
                          </m:fPr>
                          <m:num>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rPr>
                              <m:t>4</m:t>
                            </m:r>
                          </m:num>
                          <m:den>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rPr>
                              <m:t>3</m:t>
                            </m:r>
                          </m:den>
                        </m:f>
                      </m:e>
                    </m:d>
                  </m:oMath>
                </a14:m>
                <a:r>
                  <a:rPr kumimoji="0" lang="en-US" sz="24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a:t>
                </a:r>
                <a:r>
                  <a:rPr kumimoji="0" lang="en-US" sz="2400" b="1"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2</a:t>
                </a:r>
                <a:r>
                  <a:rPr kumimoji="0" lang="en-US" sz="24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Then </a:t>
                </a:r>
                <a:r>
                  <a:rPr kumimoji="0" lang="en-US" sz="2400" b="1"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pick </a:t>
                </a:r>
                <a14:m>
                  <m:oMath xmlns:m="http://schemas.openxmlformats.org/officeDocument/2006/math">
                    <m:r>
                      <a:rPr kumimoji="0" lang="en-US" sz="2400" b="1" i="1" u="none" strike="noStrike" kern="1200" cap="none" spc="0" normalizeH="0" baseline="0" noProof="0" dirty="0" smtClean="0">
                        <a:ln>
                          <a:noFill/>
                        </a:ln>
                        <a:solidFill>
                          <a:prstClr val="black"/>
                        </a:solidFill>
                        <a:effectLst/>
                        <a:uLnTx/>
                        <a:uFillTx/>
                        <a:latin typeface="Cambria Math" panose="02040503050406030204" pitchFamily="18" charset="0"/>
                        <a:ea typeface="+mn-ea"/>
                      </a:rPr>
                      <m:t>𝟐</m:t>
                    </m:r>
                  </m:oMath>
                </a14:m>
                <a:r>
                  <a:rPr kumimoji="0" lang="en-US" sz="2400" b="1"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of the </a:t>
                </a:r>
                <a14:m>
                  <m:oMath xmlns:m="http://schemas.openxmlformats.org/officeDocument/2006/math">
                    <m:r>
                      <a:rPr kumimoji="0" lang="en-US" sz="2400" b="1" i="1" u="none" strike="noStrike" kern="1200" cap="none" spc="0" normalizeH="0" baseline="0" noProof="0" dirty="0" smtClean="0">
                        <a:ln>
                          <a:noFill/>
                        </a:ln>
                        <a:solidFill>
                          <a:prstClr val="black"/>
                        </a:solidFill>
                        <a:effectLst/>
                        <a:uLnTx/>
                        <a:uFillTx/>
                        <a:latin typeface="Cambria Math" panose="02040503050406030204" pitchFamily="18" charset="0"/>
                        <a:ea typeface="+mn-ea"/>
                      </a:rPr>
                      <m:t>𝟒𝟗</m:t>
                    </m:r>
                  </m:oMath>
                </a14:m>
                <a:r>
                  <a:rPr kumimoji="0" lang="en-US" sz="2400" b="1"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remaining cards: </a:t>
                </a:r>
                <a14:m>
                  <m:oMath xmlns:m="http://schemas.openxmlformats.org/officeDocument/2006/math">
                    <m:d>
                      <m:d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rPr>
                        </m:ctrlPr>
                      </m:dPr>
                      <m:e>
                        <m:f>
                          <m:fPr>
                            <m:type m:val="noBa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rPr>
                            </m:ctrlPr>
                          </m:fPr>
                          <m:num>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rPr>
                              <m:t>49</m:t>
                            </m:r>
                          </m:num>
                          <m:den>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rPr>
                              <m:t>2</m:t>
                            </m:r>
                          </m:den>
                        </m:f>
                      </m:e>
                    </m:d>
                  </m:oMath>
                </a14:m>
                <a:r>
                  <a:rPr kumimoji="0" lang="en-US" sz="24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sym typeface="Wingdings" panose="05000000000000000000" pitchFamily="2" charset="2"/>
                  </a:rPr>
                  <a:t></a:t>
                </a:r>
                <a14:m>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rPr>
                      <m:t> </m:t>
                    </m:r>
                    <m:d>
                      <m:d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rPr>
                        </m:ctrlPr>
                      </m:dPr>
                      <m:e>
                        <m:f>
                          <m:fPr>
                            <m:type m:val="noBa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rPr>
                            </m:ctrlPr>
                          </m:fPr>
                          <m:num>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rPr>
                              <m:t>4</m:t>
                            </m:r>
                          </m:num>
                          <m:den>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rPr>
                              <m:t>3</m:t>
                            </m:r>
                          </m:den>
                        </m:f>
                      </m:e>
                    </m:d>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rPr>
                      <m:t>⋅</m:t>
                    </m:r>
                    <m:d>
                      <m:d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rPr>
                        </m:ctrlPr>
                      </m:dPr>
                      <m:e>
                        <m:f>
                          <m:fPr>
                            <m:type m:val="noBa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rPr>
                            </m:ctrlPr>
                          </m:fPr>
                          <m:num>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rPr>
                              <m:t>49</m:t>
                            </m:r>
                          </m:num>
                          <m:den>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rPr>
                              <m:t>2</m:t>
                            </m:r>
                          </m:den>
                        </m:f>
                      </m:e>
                    </m:d>
                  </m:oMath>
                </a14:m>
                <a:endParaRPr kumimoji="0" lang="en-US" sz="24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endParaRPr>
              </a:p>
            </p:txBody>
          </p:sp>
        </mc:Choice>
        <mc:Fallback xmlns="">
          <p:sp>
            <p:nvSpPr>
              <p:cNvPr id="2" name="Rectangle: Rounded Corners 1">
                <a:extLst>
                  <a:ext uri="{FF2B5EF4-FFF2-40B4-BE49-F238E27FC236}">
                    <a16:creationId xmlns:a16="http://schemas.microsoft.com/office/drawing/2014/main" id="{8CD58953-EFAB-897F-B5AA-15F803CBA4FB}"/>
                  </a:ext>
                </a:extLst>
              </p:cNvPr>
              <p:cNvSpPr>
                <a:spLocks noRot="1" noChangeAspect="1" noMove="1" noResize="1" noEditPoints="1" noAdjustHandles="1" noChangeArrowheads="1" noChangeShapeType="1" noTextEdit="1"/>
              </p:cNvSpPr>
              <p:nvPr/>
            </p:nvSpPr>
            <p:spPr>
              <a:xfrm>
                <a:off x="575239" y="1949824"/>
                <a:ext cx="10923156" cy="821951"/>
              </a:xfrm>
              <a:prstGeom prst="roundRect">
                <a:avLst/>
              </a:prstGeom>
              <a:blipFill>
                <a:blip r:embed="rId4"/>
                <a:stretch>
                  <a:fillRect l="-502" t="-8148" b="-14074"/>
                </a:stretch>
              </a:blipFill>
              <a:ln>
                <a:noFill/>
              </a:ln>
            </p:spPr>
            <p:txBody>
              <a:bodyPr/>
              <a:lstStyle/>
              <a:p>
                <a:r>
                  <a:rPr lang="en-US">
                    <a:noFill/>
                  </a:rPr>
                  <a:t> </a:t>
                </a:r>
              </a:p>
            </p:txBody>
          </p:sp>
        </mc:Fallback>
      </mc:AlternateContent>
      <p:sp>
        <p:nvSpPr>
          <p:cNvPr id="8" name="TextBox 7">
            <a:extLst>
              <a:ext uri="{FF2B5EF4-FFF2-40B4-BE49-F238E27FC236}">
                <a16:creationId xmlns:a16="http://schemas.microsoft.com/office/drawing/2014/main" id="{AC16E0DD-E297-C721-A8F9-7ED3FD324082}"/>
              </a:ext>
            </a:extLst>
          </p:cNvPr>
          <p:cNvSpPr txBox="1"/>
          <p:nvPr/>
        </p:nvSpPr>
        <p:spPr>
          <a:xfrm>
            <a:off x="9373367" y="3541461"/>
            <a:ext cx="2502403" cy="10895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91440" lvl="0" indent="-91440">
              <a:lnSpc>
                <a:spcPct val="90000"/>
              </a:lnSpc>
              <a:buClr>
                <a:srgbClr val="1CADE4"/>
              </a:buClr>
              <a:buSzPct val="100000"/>
              <a:buFont typeface="Tw Cen MT" panose="020B0602020104020603" pitchFamily="34" charset="0"/>
              <a:buChar char=" "/>
              <a:defRPr/>
            </a:pPr>
            <a:r>
              <a:rPr kumimoji="0" lang="en-US"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{A♧, A♠️, A</a:t>
            </a:r>
            <a:r>
              <a:rPr kumimoji="0" lang="en-US" b="0" i="0" u="none" strike="noStrike" kern="1200" cap="none" spc="0" normalizeH="0" baseline="0" noProof="0" dirty="0">
                <a:ln>
                  <a:noFill/>
                </a:ln>
                <a:solidFill>
                  <a:srgbClr val="FF0000"/>
                </a:solidFill>
                <a:effectLst/>
                <a:uLnTx/>
                <a:uFillTx/>
                <a:latin typeface="Segoe UI Semilight" panose="020B0402040204020203" pitchFamily="34" charset="0"/>
                <a:ea typeface="+mn-ea"/>
                <a:cs typeface="Segoe UI Semilight" panose="020B0402040204020203" pitchFamily="34" charset="0"/>
              </a:rPr>
              <a:t>♦️</a:t>
            </a:r>
            <a:r>
              <a:rPr kumimoji="0" lang="en-US"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a:t>
            </a:r>
            <a:r>
              <a:rPr kumimoji="0" lang="en-US" b="0" i="0" u="none" strike="noStrike" kern="1200" cap="none" spc="0" normalizeH="0" baseline="0" noProof="0" dirty="0">
                <a:ln>
                  <a:noFill/>
                </a:ln>
                <a:solidFill>
                  <a:srgbClr val="FF0000"/>
                </a:solidFill>
                <a:effectLst/>
                <a:uLnTx/>
                <a:uFillTx/>
                <a:latin typeface="Segoe UI Semilight" panose="020B0402040204020203" pitchFamily="34" charset="0"/>
                <a:ea typeface="+mn-ea"/>
                <a:cs typeface="Segoe UI Semilight" panose="020B0402040204020203" pitchFamily="34" charset="0"/>
              </a:rPr>
              <a:t> </a:t>
            </a:r>
            <a:r>
              <a:rPr kumimoji="0" lang="en-US"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{A</a:t>
            </a:r>
            <a:r>
              <a:rPr kumimoji="0" lang="en-US" b="0" i="0" u="none" strike="noStrike" kern="1200" cap="none" spc="0" normalizeH="0" baseline="0" noProof="0" dirty="0">
                <a:ln>
                  <a:noFill/>
                </a:ln>
                <a:solidFill>
                  <a:srgbClr val="FF0000"/>
                </a:solidFill>
                <a:effectLst/>
                <a:uLnTx/>
                <a:uFillTx/>
                <a:latin typeface="Segoe UI Semilight" panose="020B0402040204020203" pitchFamily="34" charset="0"/>
                <a:ea typeface="+mn-ea"/>
                <a:cs typeface="Segoe UI Semilight" panose="020B0402040204020203" pitchFamily="34" charset="0"/>
              </a:rPr>
              <a:t>♥️</a:t>
            </a:r>
            <a:r>
              <a:rPr kumimoji="0" lang="en-US"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a:t>
            </a:r>
            <a:r>
              <a:rPr lang="en-US" b="1" dirty="0"/>
              <a:t>X</a:t>
            </a:r>
            <a:r>
              <a:rPr kumimoji="0" lang="en-US"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a:t>
            </a:r>
          </a:p>
          <a:p>
            <a:pPr marL="91440" lvl="0" indent="-91440">
              <a:lnSpc>
                <a:spcPct val="90000"/>
              </a:lnSpc>
              <a:buClr>
                <a:srgbClr val="1CADE4"/>
              </a:buClr>
              <a:buSzPct val="100000"/>
              <a:buFont typeface="Tw Cen MT" panose="020B0602020104020603" pitchFamily="34" charset="0"/>
              <a:buChar char=" "/>
              <a:defRPr/>
            </a:pPr>
            <a:r>
              <a:rPr kumimoji="0" lang="en-US"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{A♧, A♠️, A</a:t>
            </a:r>
            <a:r>
              <a:rPr kumimoji="0" lang="en-US" b="0" i="0" u="none" strike="noStrike" kern="1200" cap="none" spc="0" normalizeH="0" baseline="0" noProof="0" dirty="0">
                <a:ln>
                  <a:noFill/>
                </a:ln>
                <a:solidFill>
                  <a:srgbClr val="FF0000"/>
                </a:solidFill>
                <a:effectLst/>
                <a:uLnTx/>
                <a:uFillTx/>
                <a:latin typeface="Segoe UI Semilight" panose="020B0402040204020203" pitchFamily="34" charset="0"/>
                <a:ea typeface="+mn-ea"/>
                <a:cs typeface="Segoe UI Semilight" panose="020B0402040204020203" pitchFamily="34" charset="0"/>
              </a:rPr>
              <a:t>♥️</a:t>
            </a:r>
            <a:r>
              <a:rPr kumimoji="0" lang="en-US"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{A</a:t>
            </a:r>
            <a:r>
              <a:rPr kumimoji="0" lang="en-US" b="0" i="0" u="none" strike="noStrike" kern="1200" cap="none" spc="0" normalizeH="0" baseline="0" noProof="0" dirty="0">
                <a:ln>
                  <a:noFill/>
                </a:ln>
                <a:solidFill>
                  <a:srgbClr val="FF0000"/>
                </a:solidFill>
                <a:effectLst/>
                <a:uLnTx/>
                <a:uFillTx/>
                <a:latin typeface="Segoe UI Semilight" panose="020B0402040204020203" pitchFamily="34" charset="0"/>
                <a:ea typeface="+mn-ea"/>
                <a:cs typeface="Segoe UI Semilight" panose="020B0402040204020203" pitchFamily="34" charset="0"/>
              </a:rPr>
              <a:t>♦️,</a:t>
            </a:r>
            <a:r>
              <a:rPr kumimoji="0" lang="en-US"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a:t>
            </a:r>
            <a:r>
              <a:rPr lang="en-US" b="1" dirty="0"/>
              <a:t>X</a:t>
            </a:r>
            <a:r>
              <a:rPr kumimoji="0" lang="en-US"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a:t>
            </a:r>
          </a:p>
          <a:p>
            <a:pPr marL="91440" lvl="0" indent="-91440">
              <a:lnSpc>
                <a:spcPct val="90000"/>
              </a:lnSpc>
              <a:buClr>
                <a:srgbClr val="1CADE4"/>
              </a:buClr>
              <a:buSzPct val="100000"/>
              <a:buFont typeface="Tw Cen MT" panose="020B0602020104020603" pitchFamily="34" charset="0"/>
              <a:buChar char=" "/>
              <a:defRPr/>
            </a:pPr>
            <a:r>
              <a:rPr kumimoji="0" lang="en-US"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{A♧, A</a:t>
            </a:r>
            <a:r>
              <a:rPr kumimoji="0" lang="en-US" b="0" i="0" u="none" strike="noStrike" kern="1200" cap="none" spc="0" normalizeH="0" baseline="0" noProof="0" dirty="0">
                <a:ln>
                  <a:noFill/>
                </a:ln>
                <a:solidFill>
                  <a:srgbClr val="FF0000"/>
                </a:solidFill>
                <a:effectLst/>
                <a:uLnTx/>
                <a:uFillTx/>
                <a:latin typeface="Segoe UI Semilight" panose="020B0402040204020203" pitchFamily="34" charset="0"/>
                <a:ea typeface="+mn-ea"/>
                <a:cs typeface="Segoe UI Semilight" panose="020B0402040204020203" pitchFamily="34" charset="0"/>
              </a:rPr>
              <a:t>♥️</a:t>
            </a:r>
            <a:r>
              <a:rPr kumimoji="0" lang="en-US"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A</a:t>
            </a:r>
            <a:r>
              <a:rPr kumimoji="0" lang="en-US" b="0" i="0" u="none" strike="noStrike" kern="1200" cap="none" spc="0" normalizeH="0" baseline="0" noProof="0" dirty="0">
                <a:ln>
                  <a:noFill/>
                </a:ln>
                <a:solidFill>
                  <a:srgbClr val="FF0000"/>
                </a:solidFill>
                <a:effectLst/>
                <a:uLnTx/>
                <a:uFillTx/>
                <a:latin typeface="Segoe UI Semilight" panose="020B0402040204020203" pitchFamily="34" charset="0"/>
                <a:ea typeface="+mn-ea"/>
                <a:cs typeface="Segoe UI Semilight" panose="020B0402040204020203" pitchFamily="34" charset="0"/>
              </a:rPr>
              <a:t>♦️</a:t>
            </a:r>
            <a:r>
              <a:rPr kumimoji="0" lang="en-US"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{A♠️, </a:t>
            </a:r>
            <a:r>
              <a:rPr lang="en-US" b="1" dirty="0"/>
              <a:t>X</a:t>
            </a:r>
            <a:r>
              <a:rPr kumimoji="0" lang="en-US"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a:t>
            </a:r>
          </a:p>
          <a:p>
            <a:pPr marL="91440" lvl="0" indent="-91440">
              <a:lnSpc>
                <a:spcPct val="90000"/>
              </a:lnSpc>
              <a:buClr>
                <a:srgbClr val="1CADE4"/>
              </a:buClr>
              <a:buSzPct val="100000"/>
              <a:buFont typeface="Tw Cen MT" panose="020B0602020104020603" pitchFamily="34" charset="0"/>
              <a:buChar char=" "/>
              <a:defRPr/>
            </a:pPr>
            <a:r>
              <a:rPr kumimoji="0" lang="en-US"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{A</a:t>
            </a:r>
            <a:r>
              <a:rPr kumimoji="0" lang="en-US" b="0" i="0" u="none" strike="noStrike" kern="1200" cap="none" spc="0" normalizeH="0" baseline="0" noProof="0" dirty="0">
                <a:ln>
                  <a:noFill/>
                </a:ln>
                <a:solidFill>
                  <a:srgbClr val="FF0000"/>
                </a:solidFill>
                <a:effectLst/>
                <a:uLnTx/>
                <a:uFillTx/>
                <a:latin typeface="Segoe UI Semilight" panose="020B0402040204020203" pitchFamily="34" charset="0"/>
                <a:ea typeface="+mn-ea"/>
                <a:cs typeface="Segoe UI Semilight" panose="020B0402040204020203" pitchFamily="34" charset="0"/>
              </a:rPr>
              <a:t>♥️</a:t>
            </a:r>
            <a:r>
              <a:rPr kumimoji="0" lang="en-US"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A♠️, A</a:t>
            </a:r>
            <a:r>
              <a:rPr kumimoji="0" lang="en-US" b="0" i="0" u="none" strike="noStrike" kern="1200" cap="none" spc="0" normalizeH="0" baseline="0" noProof="0" dirty="0">
                <a:ln>
                  <a:noFill/>
                </a:ln>
                <a:solidFill>
                  <a:srgbClr val="FF0000"/>
                </a:solidFill>
                <a:effectLst/>
                <a:uLnTx/>
                <a:uFillTx/>
                <a:latin typeface="Segoe UI Semilight" panose="020B0402040204020203" pitchFamily="34" charset="0"/>
                <a:ea typeface="+mn-ea"/>
                <a:cs typeface="Segoe UI Semilight" panose="020B0402040204020203" pitchFamily="34" charset="0"/>
              </a:rPr>
              <a:t>♦️</a:t>
            </a:r>
            <a:r>
              <a:rPr kumimoji="0" lang="en-US"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{A♧, </a:t>
            </a:r>
            <a:r>
              <a:rPr lang="en-US" b="1" dirty="0"/>
              <a:t>X</a:t>
            </a:r>
            <a:r>
              <a:rPr kumimoji="0" lang="en-US"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a:t>
            </a:r>
          </a:p>
        </p:txBody>
      </p:sp>
    </p:spTree>
    <p:extLst>
      <p:ext uri="{BB962C8B-B14F-4D97-AF65-F5344CB8AC3E}">
        <p14:creationId xmlns:p14="http://schemas.microsoft.com/office/powerpoint/2010/main" val="14357099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FFB25-B95B-4921-B542-0671C5CEA5C3}"/>
              </a:ext>
            </a:extLst>
          </p:cNvPr>
          <p:cNvSpPr>
            <a:spLocks noGrp="1"/>
          </p:cNvSpPr>
          <p:nvPr>
            <p:ph type="title"/>
          </p:nvPr>
        </p:nvSpPr>
        <p:spPr/>
        <p:txBody>
          <a:bodyPr>
            <a:normAutofit fontScale="90000"/>
          </a:bodyPr>
          <a:lstStyle/>
          <a:p>
            <a:r>
              <a:rPr lang="en-US" dirty="0"/>
              <a:t>How many 5-card hands have </a:t>
            </a:r>
            <a:r>
              <a:rPr lang="en-US" u="sng" dirty="0"/>
              <a:t>at least </a:t>
            </a:r>
            <a:r>
              <a:rPr lang="en-US" dirty="0"/>
              <a:t>3 aces?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B9D6398-7153-412D-911A-818ECA1EBE27}"/>
                  </a:ext>
                </a:extLst>
              </p:cNvPr>
              <p:cNvSpPr>
                <a:spLocks noGrp="1"/>
              </p:cNvSpPr>
              <p:nvPr>
                <p:ph idx="1"/>
              </p:nvPr>
            </p:nvSpPr>
            <p:spPr>
              <a:xfrm>
                <a:off x="575240" y="1463856"/>
                <a:ext cx="11187258" cy="5394144"/>
              </a:xfrm>
            </p:spPr>
            <p:txBody>
              <a:bodyPr>
                <a:normAutofit fontScale="92500"/>
              </a:bodyPr>
              <a:lstStyle/>
              <a:p>
                <a:r>
                  <a:rPr lang="en-US" dirty="0"/>
                  <a:t>Way 1: We could </a:t>
                </a:r>
                <a:r>
                  <a:rPr lang="en-US" b="1" dirty="0"/>
                  <a:t>subtract out the overcounting </a:t>
                </a:r>
                <a:r>
                  <a:rPr lang="en-US" dirty="0"/>
                  <a:t>- count exactly which hands are overcounted in our sequential process, and how many times each of those hands are overcounted, and subtract that from our initial count. </a:t>
                </a:r>
              </a:p>
              <a:p>
                <a:pPr lvl="1"/>
                <a14:m>
                  <m:oMathPara xmlns:m="http://schemas.openxmlformats.org/officeDocument/2006/math">
                    <m:oMathParaPr>
                      <m:jc m:val="left"/>
                    </m:oMathParaPr>
                    <m:oMath xmlns:m="http://schemas.openxmlformats.org/officeDocument/2006/math">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4</m:t>
                              </m:r>
                            </m:num>
                            <m:den>
                              <m:r>
                                <a:rPr lang="en-US" i="1">
                                  <a:latin typeface="Cambria Math" panose="02040503050406030204" pitchFamily="18" charset="0"/>
                                </a:rPr>
                                <m:t>3</m:t>
                              </m:r>
                            </m:den>
                          </m:f>
                        </m:e>
                      </m:d>
                      <m:r>
                        <a:rPr lang="en-US" i="1">
                          <a:latin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49</m:t>
                              </m:r>
                            </m:num>
                            <m:den>
                              <m:r>
                                <a:rPr lang="en-US" i="1">
                                  <a:latin typeface="Cambria Math" panose="02040503050406030204" pitchFamily="18" charset="0"/>
                                </a:rPr>
                                <m:t>2</m:t>
                              </m:r>
                            </m:den>
                          </m:f>
                        </m:e>
                      </m:d>
                      <m:r>
                        <a:rPr lang="en-US" i="1">
                          <a:latin typeface="Cambria Math" panose="02040503050406030204" pitchFamily="18" charset="0"/>
                        </a:rPr>
                        <m:t>−</m:t>
                      </m:r>
                      <m:r>
                        <a:rPr lang="en-US" i="1">
                          <a:latin typeface="Cambria Math" panose="02040503050406030204" pitchFamily="18" charset="0"/>
                        </a:rPr>
                        <m:t>3</m:t>
                      </m:r>
                      <m:r>
                        <a:rPr lang="en-US" i="1">
                          <a:latin typeface="Cambria Math" panose="02040503050406030204" pitchFamily="18" charset="0"/>
                        </a:rPr>
                        <m:t>⋅</m:t>
                      </m:r>
                      <m:r>
                        <a:rPr lang="en-US" i="1">
                          <a:latin typeface="Cambria Math" panose="02040503050406030204" pitchFamily="18" charset="0"/>
                        </a:rPr>
                        <m:t>52</m:t>
                      </m:r>
                    </m:oMath>
                  </m:oMathPara>
                </a14:m>
                <a:endParaRPr lang="en-US" dirty="0"/>
              </a:p>
              <a:p>
                <a:pPr lvl="1"/>
                <a:endParaRPr lang="en-US" sz="1000" dirty="0"/>
              </a:p>
              <a:p>
                <a:r>
                  <a:rPr lang="en-US" dirty="0"/>
                  <a:t>Way 2: Try a different approach! The problem with our original solutions was trying to account for the “at least” - </a:t>
                </a:r>
                <a:r>
                  <a:rPr lang="en-US" b="1" dirty="0"/>
                  <a:t>come up with disjoint sets and count separately.</a:t>
                </a:r>
              </a:p>
              <a:p>
                <a:r>
                  <a:rPr lang="en-US" dirty="0"/>
                  <a:t>Case 1: There are exactly 3 aces: </a:t>
                </a:r>
                <a14:m>
                  <m:oMath xmlns:m="http://schemas.openxmlformats.org/officeDocument/2006/math">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4</m:t>
                            </m:r>
                          </m:num>
                          <m:den>
                            <m:r>
                              <a:rPr lang="en-US" i="1">
                                <a:latin typeface="Cambria Math" panose="02040503050406030204" pitchFamily="18" charset="0"/>
                              </a:rPr>
                              <m:t>3</m:t>
                            </m:r>
                          </m:den>
                        </m:f>
                      </m:e>
                    </m:d>
                    <m:r>
                      <a:rPr lang="en-US" i="1">
                        <a:latin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48</m:t>
                            </m:r>
                          </m:num>
                          <m:den>
                            <m:r>
                              <a:rPr lang="en-US" i="1">
                                <a:latin typeface="Cambria Math" panose="02040503050406030204" pitchFamily="18" charset="0"/>
                              </a:rPr>
                              <m:t>2</m:t>
                            </m:r>
                          </m:den>
                        </m:f>
                      </m:e>
                    </m:d>
                  </m:oMath>
                </a14:m>
                <a:endParaRPr lang="en-US" dirty="0"/>
              </a:p>
              <a:p>
                <a:r>
                  <a:rPr lang="en-US" dirty="0"/>
                  <a:t>Case 2: There are exactly (all) 4 aces: </a:t>
                </a:r>
                <a14:m>
                  <m:oMath xmlns:m="http://schemas.openxmlformats.org/officeDocument/2006/math">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4</m:t>
                            </m:r>
                          </m:num>
                          <m:den>
                            <m:r>
                              <a:rPr lang="en-US" i="1">
                                <a:latin typeface="Cambria Math" panose="02040503050406030204" pitchFamily="18" charset="0"/>
                              </a:rPr>
                              <m:t>4</m:t>
                            </m:r>
                          </m:den>
                        </m:f>
                      </m:e>
                    </m:d>
                    <m:r>
                      <a:rPr lang="en-US" i="1">
                        <a:latin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48</m:t>
                            </m:r>
                          </m:num>
                          <m:den>
                            <m:r>
                              <a:rPr lang="en-US" i="1">
                                <a:latin typeface="Cambria Math" panose="02040503050406030204" pitchFamily="18" charset="0"/>
                              </a:rPr>
                              <m:t>1</m:t>
                            </m:r>
                          </m:den>
                        </m:f>
                      </m:e>
                    </m:d>
                    <m:r>
                      <a:rPr lang="en-US" i="1">
                        <a:latin typeface="Cambria Math" panose="02040503050406030204" pitchFamily="18" charset="0"/>
                      </a:rPr>
                      <m:t> </m:t>
                    </m:r>
                  </m:oMath>
                </a14:m>
                <a:endParaRPr lang="en-US" dirty="0"/>
              </a:p>
              <a:p>
                <a:r>
                  <a:rPr lang="en-US" dirty="0"/>
                  <a:t>Applying the sum </a:t>
                </a:r>
                <a:r>
                  <a:rPr lang="en-US" dirty="0" err="1"/>
                  <a:t>r</a:t>
                </a:r>
                <a:r>
                  <a:rPr lang="en-US" dirty="0"/>
                  <a:t>ule: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4</m:t>
                            </m:r>
                          </m:num>
                          <m:den>
                            <m:r>
                              <a:rPr lang="en-US" b="0" i="1" smtClean="0">
                                <a:latin typeface="Cambria Math" panose="02040503050406030204" pitchFamily="18" charset="0"/>
                              </a:rPr>
                              <m:t>3</m:t>
                            </m:r>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48</m:t>
                            </m:r>
                          </m:num>
                          <m:den>
                            <m:r>
                              <a:rPr lang="en-US" b="0" i="1" smtClean="0">
                                <a:latin typeface="Cambria Math" panose="02040503050406030204" pitchFamily="18" charset="0"/>
                              </a:rPr>
                              <m:t>2</m:t>
                            </m:r>
                          </m:den>
                        </m:f>
                      </m:e>
                    </m:d>
                    <m:r>
                      <a:rPr lang="en-US" b="0" i="1" smtClean="0">
                        <a:latin typeface="Cambria Math" panose="02040503050406030204" pitchFamily="18" charset="0"/>
                      </a:rPr>
                      <m:t>+ </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4</m:t>
                            </m:r>
                          </m:num>
                          <m:den>
                            <m:r>
                              <a:rPr lang="en-US" b="0" i="1" smtClean="0">
                                <a:latin typeface="Cambria Math" panose="02040503050406030204" pitchFamily="18" charset="0"/>
                              </a:rPr>
                              <m:t>4</m:t>
                            </m:r>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48</m:t>
                            </m:r>
                          </m:num>
                          <m:den>
                            <m:r>
                              <a:rPr lang="en-US" b="0" i="1" smtClean="0">
                                <a:latin typeface="Cambria Math" panose="02040503050406030204" pitchFamily="18" charset="0"/>
                              </a:rPr>
                              <m:t>1</m:t>
                            </m:r>
                          </m:den>
                        </m:f>
                      </m:e>
                    </m:d>
                    <m:r>
                      <a:rPr lang="en-US" b="0" i="1" smtClean="0">
                        <a:latin typeface="Cambria Math" panose="02040503050406030204" pitchFamily="18" charset="0"/>
                      </a:rPr>
                      <m:t> </m:t>
                    </m:r>
                  </m:oMath>
                </a14:m>
                <a:endParaRPr lang="en-US" dirty="0"/>
              </a:p>
            </p:txBody>
          </p:sp>
        </mc:Choice>
        <mc:Fallback xmlns="">
          <p:sp>
            <p:nvSpPr>
              <p:cNvPr id="3" name="Content Placeholder 2">
                <a:extLst>
                  <a:ext uri="{FF2B5EF4-FFF2-40B4-BE49-F238E27FC236}">
                    <a16:creationId xmlns:a16="http://schemas.microsoft.com/office/drawing/2014/main" id="{7B9D6398-7153-412D-911A-818ECA1EBE27}"/>
                  </a:ext>
                </a:extLst>
              </p:cNvPr>
              <p:cNvSpPr>
                <a:spLocks noGrp="1" noRot="1" noChangeAspect="1" noMove="1" noResize="1" noEditPoints="1" noAdjustHandles="1" noChangeArrowheads="1" noChangeShapeType="1" noTextEdit="1"/>
              </p:cNvSpPr>
              <p:nvPr>
                <p:ph idx="1"/>
              </p:nvPr>
            </p:nvSpPr>
            <p:spPr>
              <a:xfrm>
                <a:off x="575240" y="1463856"/>
                <a:ext cx="11187258" cy="5394144"/>
              </a:xfrm>
              <a:blipFill>
                <a:blip r:embed="rId3"/>
                <a:stretch>
                  <a:fillRect l="-1362" t="-1695" r="-654"/>
                </a:stretch>
              </a:blipFill>
            </p:spPr>
            <p:txBody>
              <a:bodyPr/>
              <a:lstStyle/>
              <a:p>
                <a:r>
                  <a:rPr lang="en-US">
                    <a:noFill/>
                  </a:rPr>
                  <a:t> </a:t>
                </a:r>
              </a:p>
            </p:txBody>
          </p:sp>
        </mc:Fallback>
      </mc:AlternateContent>
    </p:spTree>
    <p:extLst>
      <p:ext uri="{BB962C8B-B14F-4D97-AF65-F5344CB8AC3E}">
        <p14:creationId xmlns:p14="http://schemas.microsoft.com/office/powerpoint/2010/main" val="7962248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FFB25-B95B-4921-B542-0671C5CEA5C3}"/>
              </a:ext>
            </a:extLst>
          </p:cNvPr>
          <p:cNvSpPr>
            <a:spLocks noGrp="1"/>
          </p:cNvSpPr>
          <p:nvPr>
            <p:ph type="title"/>
          </p:nvPr>
        </p:nvSpPr>
        <p:spPr/>
        <p:txBody>
          <a:bodyPr>
            <a:normAutofit fontScale="90000"/>
          </a:bodyPr>
          <a:lstStyle/>
          <a:p>
            <a:r>
              <a:rPr lang="en-US" dirty="0"/>
              <a:t>How many 5-card hands have </a:t>
            </a:r>
            <a:r>
              <a:rPr lang="en-US" u="sng" dirty="0"/>
              <a:t>at least </a:t>
            </a:r>
            <a:r>
              <a:rPr lang="en-US" dirty="0"/>
              <a:t>3 aces?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B9D6398-7153-412D-911A-818ECA1EBE27}"/>
                  </a:ext>
                </a:extLst>
              </p:cNvPr>
              <p:cNvSpPr>
                <a:spLocks noGrp="1"/>
              </p:cNvSpPr>
              <p:nvPr>
                <p:ph idx="1"/>
              </p:nvPr>
            </p:nvSpPr>
            <p:spPr>
              <a:xfrm>
                <a:off x="575240" y="1463857"/>
                <a:ext cx="11187258" cy="5196180"/>
              </a:xfrm>
            </p:spPr>
            <p:txBody>
              <a:bodyPr>
                <a:normAutofit/>
              </a:bodyPr>
              <a:lstStyle/>
              <a:p>
                <a:r>
                  <a:rPr lang="en-US" sz="2600" dirty="0"/>
                  <a:t>Way 2: Try a different approach! The problem with our original solutions was trying to account for the “at least” - </a:t>
                </a:r>
                <a:r>
                  <a:rPr lang="en-US" sz="2600" b="1" dirty="0"/>
                  <a:t>come up with disjoint sets and count separately.</a:t>
                </a:r>
              </a:p>
              <a:p>
                <a:r>
                  <a:rPr lang="en-US" sz="2600" dirty="0"/>
                  <a:t>Case 1: There are exactly 3 aces: </a:t>
                </a:r>
                <a14:m>
                  <m:oMath xmlns:m="http://schemas.openxmlformats.org/officeDocument/2006/math">
                    <m:d>
                      <m:dPr>
                        <m:ctrlPr>
                          <a:rPr lang="en-US" sz="2600" i="1">
                            <a:latin typeface="Cambria Math" panose="02040503050406030204" pitchFamily="18" charset="0"/>
                          </a:rPr>
                        </m:ctrlPr>
                      </m:dPr>
                      <m:e>
                        <m:f>
                          <m:fPr>
                            <m:type m:val="noBar"/>
                            <m:ctrlPr>
                              <a:rPr lang="en-US" sz="2600" i="1">
                                <a:latin typeface="Cambria Math" panose="02040503050406030204" pitchFamily="18" charset="0"/>
                              </a:rPr>
                            </m:ctrlPr>
                          </m:fPr>
                          <m:num>
                            <m:r>
                              <a:rPr lang="en-US" sz="2600" i="1">
                                <a:latin typeface="Cambria Math" panose="02040503050406030204" pitchFamily="18" charset="0"/>
                              </a:rPr>
                              <m:t>4</m:t>
                            </m:r>
                          </m:num>
                          <m:den>
                            <m:r>
                              <a:rPr lang="en-US" sz="2600" i="1">
                                <a:latin typeface="Cambria Math" panose="02040503050406030204" pitchFamily="18" charset="0"/>
                              </a:rPr>
                              <m:t>3</m:t>
                            </m:r>
                          </m:den>
                        </m:f>
                      </m:e>
                    </m:d>
                    <m:r>
                      <a:rPr lang="en-US" sz="2600" i="1">
                        <a:latin typeface="Cambria Math" panose="02040503050406030204" pitchFamily="18" charset="0"/>
                      </a:rPr>
                      <m:t>⋅</m:t>
                    </m:r>
                    <m:d>
                      <m:dPr>
                        <m:ctrlPr>
                          <a:rPr lang="en-US" sz="2600" i="1">
                            <a:latin typeface="Cambria Math" panose="02040503050406030204" pitchFamily="18" charset="0"/>
                          </a:rPr>
                        </m:ctrlPr>
                      </m:dPr>
                      <m:e>
                        <m:f>
                          <m:fPr>
                            <m:type m:val="noBar"/>
                            <m:ctrlPr>
                              <a:rPr lang="en-US" sz="2600" i="1">
                                <a:latin typeface="Cambria Math" panose="02040503050406030204" pitchFamily="18" charset="0"/>
                              </a:rPr>
                            </m:ctrlPr>
                          </m:fPr>
                          <m:num>
                            <m:r>
                              <a:rPr lang="en-US" sz="2600" i="1">
                                <a:latin typeface="Cambria Math" panose="02040503050406030204" pitchFamily="18" charset="0"/>
                              </a:rPr>
                              <m:t>48</m:t>
                            </m:r>
                          </m:num>
                          <m:den>
                            <m:r>
                              <a:rPr lang="en-US" sz="2600" i="1">
                                <a:latin typeface="Cambria Math" panose="02040503050406030204" pitchFamily="18" charset="0"/>
                              </a:rPr>
                              <m:t>2</m:t>
                            </m:r>
                          </m:den>
                        </m:f>
                      </m:e>
                    </m:d>
                  </m:oMath>
                </a14:m>
                <a:endParaRPr lang="en-US" sz="2600" dirty="0"/>
              </a:p>
              <a:p>
                <a:r>
                  <a:rPr lang="en-US" sz="2600" dirty="0"/>
                  <a:t>Case 2: There are exactly (all) 4 aces: </a:t>
                </a:r>
                <a14:m>
                  <m:oMath xmlns:m="http://schemas.openxmlformats.org/officeDocument/2006/math">
                    <m:d>
                      <m:dPr>
                        <m:ctrlPr>
                          <a:rPr lang="en-US" sz="2600" i="1">
                            <a:latin typeface="Cambria Math" panose="02040503050406030204" pitchFamily="18" charset="0"/>
                          </a:rPr>
                        </m:ctrlPr>
                      </m:dPr>
                      <m:e>
                        <m:f>
                          <m:fPr>
                            <m:type m:val="noBar"/>
                            <m:ctrlPr>
                              <a:rPr lang="en-US" sz="2600" i="1">
                                <a:latin typeface="Cambria Math" panose="02040503050406030204" pitchFamily="18" charset="0"/>
                              </a:rPr>
                            </m:ctrlPr>
                          </m:fPr>
                          <m:num>
                            <m:r>
                              <a:rPr lang="en-US" sz="2600" i="1">
                                <a:latin typeface="Cambria Math" panose="02040503050406030204" pitchFamily="18" charset="0"/>
                              </a:rPr>
                              <m:t>4</m:t>
                            </m:r>
                          </m:num>
                          <m:den>
                            <m:r>
                              <a:rPr lang="en-US" sz="2600" i="1">
                                <a:latin typeface="Cambria Math" panose="02040503050406030204" pitchFamily="18" charset="0"/>
                              </a:rPr>
                              <m:t>4</m:t>
                            </m:r>
                          </m:den>
                        </m:f>
                      </m:e>
                    </m:d>
                    <m:r>
                      <a:rPr lang="en-US" sz="2600" i="1">
                        <a:latin typeface="Cambria Math" panose="02040503050406030204" pitchFamily="18" charset="0"/>
                      </a:rPr>
                      <m:t>⋅</m:t>
                    </m:r>
                    <m:d>
                      <m:dPr>
                        <m:ctrlPr>
                          <a:rPr lang="en-US" sz="2600" i="1">
                            <a:latin typeface="Cambria Math" panose="02040503050406030204" pitchFamily="18" charset="0"/>
                          </a:rPr>
                        </m:ctrlPr>
                      </m:dPr>
                      <m:e>
                        <m:f>
                          <m:fPr>
                            <m:type m:val="noBar"/>
                            <m:ctrlPr>
                              <a:rPr lang="en-US" sz="2600" i="1">
                                <a:latin typeface="Cambria Math" panose="02040503050406030204" pitchFamily="18" charset="0"/>
                              </a:rPr>
                            </m:ctrlPr>
                          </m:fPr>
                          <m:num>
                            <m:r>
                              <a:rPr lang="en-US" sz="2600" i="1">
                                <a:latin typeface="Cambria Math" panose="02040503050406030204" pitchFamily="18" charset="0"/>
                              </a:rPr>
                              <m:t>48</m:t>
                            </m:r>
                          </m:num>
                          <m:den>
                            <m:r>
                              <a:rPr lang="en-US" sz="2600" i="1">
                                <a:latin typeface="Cambria Math" panose="02040503050406030204" pitchFamily="18" charset="0"/>
                              </a:rPr>
                              <m:t>1</m:t>
                            </m:r>
                          </m:den>
                        </m:f>
                      </m:e>
                    </m:d>
                    <m:r>
                      <a:rPr lang="en-US" sz="2600" i="1">
                        <a:latin typeface="Cambria Math" panose="02040503050406030204" pitchFamily="18" charset="0"/>
                      </a:rPr>
                      <m:t> </m:t>
                    </m:r>
                  </m:oMath>
                </a14:m>
                <a:endParaRPr lang="en-US" sz="2600" dirty="0"/>
              </a:p>
              <a:p>
                <a:r>
                  <a:rPr lang="en-US" sz="2600" dirty="0"/>
                  <a:t>Applying the sum </a:t>
                </a:r>
                <a:r>
                  <a:rPr lang="en-US" sz="2600" dirty="0" err="1"/>
                  <a:t>r</a:t>
                </a:r>
                <a:r>
                  <a:rPr lang="en-US" sz="2600" dirty="0"/>
                  <a:t>ule: </a:t>
                </a:r>
                <a14:m>
                  <m:oMath xmlns:m="http://schemas.openxmlformats.org/officeDocument/2006/math">
                    <m:d>
                      <m:dPr>
                        <m:ctrlPr>
                          <a:rPr lang="en-US" sz="2600" i="1" smtClean="0">
                            <a:latin typeface="Cambria Math" panose="02040503050406030204" pitchFamily="18" charset="0"/>
                          </a:rPr>
                        </m:ctrlPr>
                      </m:dPr>
                      <m:e>
                        <m:f>
                          <m:fPr>
                            <m:type m:val="noBar"/>
                            <m:ctrlPr>
                              <a:rPr lang="en-US" sz="2600" i="1" smtClean="0">
                                <a:latin typeface="Cambria Math" panose="02040503050406030204" pitchFamily="18" charset="0"/>
                              </a:rPr>
                            </m:ctrlPr>
                          </m:fPr>
                          <m:num>
                            <m:r>
                              <a:rPr lang="en-US" sz="2600" b="0" i="1" smtClean="0">
                                <a:latin typeface="Cambria Math" panose="02040503050406030204" pitchFamily="18" charset="0"/>
                              </a:rPr>
                              <m:t>4</m:t>
                            </m:r>
                          </m:num>
                          <m:den>
                            <m:r>
                              <a:rPr lang="en-US" sz="2600" b="0" i="1" smtClean="0">
                                <a:latin typeface="Cambria Math" panose="02040503050406030204" pitchFamily="18" charset="0"/>
                              </a:rPr>
                              <m:t>3</m:t>
                            </m:r>
                          </m:den>
                        </m:f>
                      </m:e>
                    </m:d>
                    <m:r>
                      <a:rPr lang="en-US" sz="2600" b="0" i="1" smtClean="0">
                        <a:latin typeface="Cambria Math" panose="02040503050406030204" pitchFamily="18" charset="0"/>
                      </a:rPr>
                      <m:t>⋅</m:t>
                    </m:r>
                    <m:d>
                      <m:dPr>
                        <m:ctrlPr>
                          <a:rPr lang="en-US" sz="2600" b="0" i="1" smtClean="0">
                            <a:latin typeface="Cambria Math" panose="02040503050406030204" pitchFamily="18" charset="0"/>
                          </a:rPr>
                        </m:ctrlPr>
                      </m:dPr>
                      <m:e>
                        <m:f>
                          <m:fPr>
                            <m:type m:val="noBar"/>
                            <m:ctrlPr>
                              <a:rPr lang="en-US" sz="2600" b="0" i="1" smtClean="0">
                                <a:latin typeface="Cambria Math" panose="02040503050406030204" pitchFamily="18" charset="0"/>
                              </a:rPr>
                            </m:ctrlPr>
                          </m:fPr>
                          <m:num>
                            <m:r>
                              <a:rPr lang="en-US" sz="2600" b="0" i="1" smtClean="0">
                                <a:latin typeface="Cambria Math" panose="02040503050406030204" pitchFamily="18" charset="0"/>
                              </a:rPr>
                              <m:t>48</m:t>
                            </m:r>
                          </m:num>
                          <m:den>
                            <m:r>
                              <a:rPr lang="en-US" sz="2600" b="0" i="1" smtClean="0">
                                <a:latin typeface="Cambria Math" panose="02040503050406030204" pitchFamily="18" charset="0"/>
                              </a:rPr>
                              <m:t>2</m:t>
                            </m:r>
                          </m:den>
                        </m:f>
                      </m:e>
                    </m:d>
                    <m:r>
                      <a:rPr lang="en-US" sz="2600" b="0" i="1" smtClean="0">
                        <a:latin typeface="Cambria Math" panose="02040503050406030204" pitchFamily="18" charset="0"/>
                      </a:rPr>
                      <m:t>+ </m:t>
                    </m:r>
                    <m:d>
                      <m:dPr>
                        <m:ctrlPr>
                          <a:rPr lang="en-US" sz="2600" b="0" i="1" smtClean="0">
                            <a:latin typeface="Cambria Math" panose="02040503050406030204" pitchFamily="18" charset="0"/>
                          </a:rPr>
                        </m:ctrlPr>
                      </m:dPr>
                      <m:e>
                        <m:f>
                          <m:fPr>
                            <m:type m:val="noBar"/>
                            <m:ctrlPr>
                              <a:rPr lang="en-US" sz="2600" b="0" i="1" smtClean="0">
                                <a:latin typeface="Cambria Math" panose="02040503050406030204" pitchFamily="18" charset="0"/>
                              </a:rPr>
                            </m:ctrlPr>
                          </m:fPr>
                          <m:num>
                            <m:r>
                              <a:rPr lang="en-US" sz="2600" b="0" i="1" smtClean="0">
                                <a:latin typeface="Cambria Math" panose="02040503050406030204" pitchFamily="18" charset="0"/>
                              </a:rPr>
                              <m:t>4</m:t>
                            </m:r>
                          </m:num>
                          <m:den>
                            <m:r>
                              <a:rPr lang="en-US" sz="2600" b="0" i="1" smtClean="0">
                                <a:latin typeface="Cambria Math" panose="02040503050406030204" pitchFamily="18" charset="0"/>
                              </a:rPr>
                              <m:t>4</m:t>
                            </m:r>
                          </m:den>
                        </m:f>
                      </m:e>
                    </m:d>
                    <m:r>
                      <a:rPr lang="en-US" sz="2600" b="0" i="1" smtClean="0">
                        <a:latin typeface="Cambria Math" panose="02040503050406030204" pitchFamily="18" charset="0"/>
                      </a:rPr>
                      <m:t>⋅</m:t>
                    </m:r>
                    <m:d>
                      <m:dPr>
                        <m:ctrlPr>
                          <a:rPr lang="en-US" sz="2600" b="0" i="1" smtClean="0">
                            <a:latin typeface="Cambria Math" panose="02040503050406030204" pitchFamily="18" charset="0"/>
                          </a:rPr>
                        </m:ctrlPr>
                      </m:dPr>
                      <m:e>
                        <m:f>
                          <m:fPr>
                            <m:type m:val="noBar"/>
                            <m:ctrlPr>
                              <a:rPr lang="en-US" sz="2600" b="0" i="1" smtClean="0">
                                <a:latin typeface="Cambria Math" panose="02040503050406030204" pitchFamily="18" charset="0"/>
                              </a:rPr>
                            </m:ctrlPr>
                          </m:fPr>
                          <m:num>
                            <m:r>
                              <a:rPr lang="en-US" sz="2600" b="0" i="1" smtClean="0">
                                <a:latin typeface="Cambria Math" panose="02040503050406030204" pitchFamily="18" charset="0"/>
                              </a:rPr>
                              <m:t>48</m:t>
                            </m:r>
                          </m:num>
                          <m:den>
                            <m:r>
                              <a:rPr lang="en-US" sz="2600" b="0" i="1" smtClean="0">
                                <a:latin typeface="Cambria Math" panose="02040503050406030204" pitchFamily="18" charset="0"/>
                              </a:rPr>
                              <m:t>1</m:t>
                            </m:r>
                          </m:den>
                        </m:f>
                      </m:e>
                    </m:d>
                    <m:r>
                      <a:rPr lang="en-US" sz="2600" b="0" i="1" smtClean="0">
                        <a:latin typeface="Cambria Math" panose="02040503050406030204" pitchFamily="18" charset="0"/>
                      </a:rPr>
                      <m:t> </m:t>
                    </m:r>
                  </m:oMath>
                </a14:m>
                <a:endParaRPr lang="en-US" sz="2600" dirty="0"/>
              </a:p>
              <a:p>
                <a:endParaRPr lang="en-US" sz="2600" dirty="0"/>
              </a:p>
              <a:p>
                <a:endParaRPr lang="en-US" sz="2600" dirty="0"/>
              </a:p>
              <a:p>
                <a:endParaRPr lang="en-US" sz="2600" dirty="0"/>
              </a:p>
              <a:p>
                <a:pPr marL="0" indent="0">
                  <a:buNone/>
                </a:pPr>
                <a:endParaRPr lang="en-US" sz="2600" dirty="0"/>
              </a:p>
              <a:p>
                <a:endParaRPr lang="en-US" sz="2600" dirty="0"/>
              </a:p>
            </p:txBody>
          </p:sp>
        </mc:Choice>
        <mc:Fallback xmlns="">
          <p:sp>
            <p:nvSpPr>
              <p:cNvPr id="3" name="Content Placeholder 2">
                <a:extLst>
                  <a:ext uri="{FF2B5EF4-FFF2-40B4-BE49-F238E27FC236}">
                    <a16:creationId xmlns:a16="http://schemas.microsoft.com/office/drawing/2014/main" id="{7B9D6398-7153-412D-911A-818ECA1EBE27}"/>
                  </a:ext>
                </a:extLst>
              </p:cNvPr>
              <p:cNvSpPr>
                <a:spLocks noGrp="1" noRot="1" noChangeAspect="1" noMove="1" noResize="1" noEditPoints="1" noAdjustHandles="1" noChangeArrowheads="1" noChangeShapeType="1" noTextEdit="1"/>
              </p:cNvSpPr>
              <p:nvPr>
                <p:ph idx="1"/>
              </p:nvPr>
            </p:nvSpPr>
            <p:spPr>
              <a:xfrm>
                <a:off x="575240" y="1463857"/>
                <a:ext cx="11187258" cy="5196180"/>
              </a:xfrm>
              <a:blipFill>
                <a:blip r:embed="rId3"/>
                <a:stretch>
                  <a:fillRect l="-1362" t="-1758" r="-654" b="-11958"/>
                </a:stretch>
              </a:blipFill>
            </p:spPr>
            <p:txBody>
              <a:bodyPr/>
              <a:lstStyle/>
              <a:p>
                <a:r>
                  <a:rPr lang="en-US">
                    <a:noFill/>
                  </a:rPr>
                  <a:t> </a:t>
                </a:r>
              </a:p>
            </p:txBody>
          </p:sp>
        </mc:Fallback>
      </mc:AlternateContent>
      <p:sp>
        <p:nvSpPr>
          <p:cNvPr id="4" name="Rectangle: Rounded Corners 3">
            <a:extLst>
              <a:ext uri="{FF2B5EF4-FFF2-40B4-BE49-F238E27FC236}">
                <a16:creationId xmlns:a16="http://schemas.microsoft.com/office/drawing/2014/main" id="{A9AD55A2-C34D-E720-1AD4-186DF999C4E1}"/>
              </a:ext>
            </a:extLst>
          </p:cNvPr>
          <p:cNvSpPr/>
          <p:nvPr/>
        </p:nvSpPr>
        <p:spPr>
          <a:xfrm>
            <a:off x="198304" y="4757306"/>
            <a:ext cx="11901966" cy="1902731"/>
          </a:xfrm>
          <a:prstGeom prst="roundRect">
            <a:avLst/>
          </a:prstGeom>
          <a:solidFill>
            <a:srgbClr val="E4F5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600" b="1" dirty="0">
                <a:solidFill>
                  <a:schemeClr val="tx1"/>
                </a:solidFill>
                <a:latin typeface="Segoe UI" panose="020B0502040204020203" pitchFamily="34" charset="0"/>
                <a:cs typeface="Segoe UI" panose="020B0502040204020203" pitchFamily="34" charset="0"/>
              </a:rPr>
              <a:t>Does this overcount/undercount?</a:t>
            </a:r>
          </a:p>
          <a:p>
            <a:r>
              <a:rPr lang="en-US" sz="2400" dirty="0">
                <a:solidFill>
                  <a:schemeClr val="tx1"/>
                </a:solidFill>
                <a:latin typeface="Segoe UI" panose="020B0502040204020203" pitchFamily="34" charset="0"/>
                <a:cs typeface="Segoe UI" panose="020B0502040204020203" pitchFamily="34" charset="0"/>
              </a:rPr>
              <a:t>For a valid outcome, there should be exactly 1 set of choices leading to that outcome:</a:t>
            </a:r>
          </a:p>
          <a:p>
            <a:endParaRPr lang="en-US" sz="600" dirty="0">
              <a:solidFill>
                <a:schemeClr val="tx1"/>
              </a:solidFill>
              <a:latin typeface="Segoe UI" panose="020B0502040204020203" pitchFamily="34" charset="0"/>
              <a:cs typeface="Segoe UI" panose="020B0502040204020203" pitchFamily="34" charset="0"/>
            </a:endParaRPr>
          </a:p>
          <a:p>
            <a:r>
              <a:rPr kumimoji="0" lang="en-US" sz="2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A♧, A♠️, A</a:t>
            </a:r>
            <a:r>
              <a:rPr kumimoji="0" lang="en-US" sz="2400" b="0" i="0" u="none" strike="noStrike" kern="1200" cap="none" spc="0" normalizeH="0" baseline="0" noProof="0" dirty="0">
                <a:ln>
                  <a:noFill/>
                </a:ln>
                <a:solidFill>
                  <a:srgbClr val="FF0000"/>
                </a:solidFill>
                <a:effectLst/>
                <a:uLnTx/>
                <a:uFillTx/>
                <a:latin typeface="Segoe UI" panose="020B0502040204020203" pitchFamily="34" charset="0"/>
                <a:cs typeface="Segoe UI" panose="020B0502040204020203" pitchFamily="34" charset="0"/>
              </a:rPr>
              <a:t>♦️</a:t>
            </a:r>
            <a:r>
              <a:rPr kumimoji="0" lang="en-US" sz="2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Q ♧, K ♠️ - this will fall under the first case. The only possible set of choices leading to this is </a:t>
            </a:r>
            <a:r>
              <a:rPr lang="en-US" sz="2400" dirty="0">
                <a:solidFill>
                  <a:schemeClr val="tx1"/>
                </a:solidFill>
                <a:latin typeface="Segoe UI" panose="020B0502040204020203" pitchFamily="34" charset="0"/>
                <a:cs typeface="Segoe UI" panose="020B0502040204020203" pitchFamily="34" charset="0"/>
              </a:rPr>
              <a:t>{A♧, A♠️, A</a:t>
            </a:r>
            <a:r>
              <a:rPr lang="en-US" sz="2400" dirty="0">
                <a:solidFill>
                  <a:srgbClr val="FF0000"/>
                </a:solidFill>
                <a:latin typeface="Segoe UI" panose="020B0502040204020203" pitchFamily="34" charset="0"/>
                <a:cs typeface="Segoe UI" panose="020B0502040204020203" pitchFamily="34" charset="0"/>
              </a:rPr>
              <a:t>♦️</a:t>
            </a:r>
            <a:r>
              <a:rPr lang="en-US" sz="2400" dirty="0">
                <a:solidFill>
                  <a:schemeClr val="tx1"/>
                </a:solidFill>
                <a:latin typeface="Segoe UI" panose="020B0502040204020203" pitchFamily="34" charset="0"/>
                <a:cs typeface="Segoe UI" panose="020B0502040204020203" pitchFamily="34" charset="0"/>
              </a:rPr>
              <a:t>} in the 1st step and {</a:t>
            </a:r>
            <a:r>
              <a:rPr kumimoji="0" lang="en-US" sz="2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Q ♧, K ♠️</a:t>
            </a:r>
            <a:r>
              <a:rPr lang="en-US" sz="2400" dirty="0">
                <a:solidFill>
                  <a:schemeClr val="tx1"/>
                </a:solidFill>
                <a:latin typeface="Segoe UI" panose="020B0502040204020203" pitchFamily="34" charset="0"/>
                <a:cs typeface="Segoe UI" panose="020B0502040204020203" pitchFamily="34" charset="0"/>
              </a:rPr>
              <a:t>} in the 2nd</a:t>
            </a:r>
          </a:p>
        </p:txBody>
      </p:sp>
    </p:spTree>
    <p:extLst>
      <p:ext uri="{BB962C8B-B14F-4D97-AF65-F5344CB8AC3E}">
        <p14:creationId xmlns:p14="http://schemas.microsoft.com/office/powerpoint/2010/main" val="157918448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FFB25-B95B-4921-B542-0671C5CEA5C3}"/>
              </a:ext>
            </a:extLst>
          </p:cNvPr>
          <p:cNvSpPr>
            <a:spLocks noGrp="1"/>
          </p:cNvSpPr>
          <p:nvPr>
            <p:ph type="title"/>
          </p:nvPr>
        </p:nvSpPr>
        <p:spPr/>
        <p:txBody>
          <a:bodyPr>
            <a:normAutofit fontScale="90000"/>
          </a:bodyPr>
          <a:lstStyle/>
          <a:p>
            <a:r>
              <a:rPr lang="en-US" dirty="0"/>
              <a:t>How many 5-card hands have </a:t>
            </a:r>
            <a:r>
              <a:rPr lang="en-US" u="sng" dirty="0"/>
              <a:t>at least </a:t>
            </a:r>
            <a:r>
              <a:rPr lang="en-US" dirty="0"/>
              <a:t>3 aces?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B9D6398-7153-412D-911A-818ECA1EBE27}"/>
                  </a:ext>
                </a:extLst>
              </p:cNvPr>
              <p:cNvSpPr>
                <a:spLocks noGrp="1"/>
              </p:cNvSpPr>
              <p:nvPr>
                <p:ph idx="1"/>
              </p:nvPr>
            </p:nvSpPr>
            <p:spPr>
              <a:xfrm>
                <a:off x="575240" y="1463857"/>
                <a:ext cx="11187258" cy="5196180"/>
              </a:xfrm>
            </p:spPr>
            <p:txBody>
              <a:bodyPr>
                <a:normAutofit/>
              </a:bodyPr>
              <a:lstStyle/>
              <a:p>
                <a:r>
                  <a:rPr lang="en-US" sz="2600" dirty="0"/>
                  <a:t>Way 2: Try a different approach! The problem with our original solutions was trying to account for the “at least” - </a:t>
                </a:r>
                <a:r>
                  <a:rPr lang="en-US" sz="2600" b="1" dirty="0"/>
                  <a:t>come up with disjoint sets and count separately.</a:t>
                </a:r>
              </a:p>
              <a:p>
                <a:r>
                  <a:rPr lang="en-US" sz="2600" dirty="0"/>
                  <a:t>Case 1: There are exactly 3 aces: </a:t>
                </a:r>
                <a14:m>
                  <m:oMath xmlns:m="http://schemas.openxmlformats.org/officeDocument/2006/math">
                    <m:d>
                      <m:dPr>
                        <m:ctrlPr>
                          <a:rPr lang="en-US" sz="2600" i="1">
                            <a:latin typeface="Cambria Math" panose="02040503050406030204" pitchFamily="18" charset="0"/>
                          </a:rPr>
                        </m:ctrlPr>
                      </m:dPr>
                      <m:e>
                        <m:f>
                          <m:fPr>
                            <m:type m:val="noBar"/>
                            <m:ctrlPr>
                              <a:rPr lang="en-US" sz="2600" i="1">
                                <a:latin typeface="Cambria Math" panose="02040503050406030204" pitchFamily="18" charset="0"/>
                              </a:rPr>
                            </m:ctrlPr>
                          </m:fPr>
                          <m:num>
                            <m:r>
                              <a:rPr lang="en-US" sz="2600" i="1">
                                <a:latin typeface="Cambria Math" panose="02040503050406030204" pitchFamily="18" charset="0"/>
                              </a:rPr>
                              <m:t>4</m:t>
                            </m:r>
                          </m:num>
                          <m:den>
                            <m:r>
                              <a:rPr lang="en-US" sz="2600" i="1">
                                <a:latin typeface="Cambria Math" panose="02040503050406030204" pitchFamily="18" charset="0"/>
                              </a:rPr>
                              <m:t>3</m:t>
                            </m:r>
                          </m:den>
                        </m:f>
                      </m:e>
                    </m:d>
                    <m:r>
                      <a:rPr lang="en-US" sz="2600" i="1">
                        <a:latin typeface="Cambria Math" panose="02040503050406030204" pitchFamily="18" charset="0"/>
                      </a:rPr>
                      <m:t>⋅</m:t>
                    </m:r>
                    <m:d>
                      <m:dPr>
                        <m:ctrlPr>
                          <a:rPr lang="en-US" sz="2600" i="1">
                            <a:latin typeface="Cambria Math" panose="02040503050406030204" pitchFamily="18" charset="0"/>
                          </a:rPr>
                        </m:ctrlPr>
                      </m:dPr>
                      <m:e>
                        <m:f>
                          <m:fPr>
                            <m:type m:val="noBar"/>
                            <m:ctrlPr>
                              <a:rPr lang="en-US" sz="2600" i="1">
                                <a:latin typeface="Cambria Math" panose="02040503050406030204" pitchFamily="18" charset="0"/>
                              </a:rPr>
                            </m:ctrlPr>
                          </m:fPr>
                          <m:num>
                            <m:r>
                              <a:rPr lang="en-US" sz="2600" i="1">
                                <a:latin typeface="Cambria Math" panose="02040503050406030204" pitchFamily="18" charset="0"/>
                              </a:rPr>
                              <m:t>48</m:t>
                            </m:r>
                          </m:num>
                          <m:den>
                            <m:r>
                              <a:rPr lang="en-US" sz="2600" i="1">
                                <a:latin typeface="Cambria Math" panose="02040503050406030204" pitchFamily="18" charset="0"/>
                              </a:rPr>
                              <m:t>2</m:t>
                            </m:r>
                          </m:den>
                        </m:f>
                      </m:e>
                    </m:d>
                  </m:oMath>
                </a14:m>
                <a:endParaRPr lang="en-US" sz="2600" dirty="0"/>
              </a:p>
              <a:p>
                <a:r>
                  <a:rPr lang="en-US" sz="2600" dirty="0"/>
                  <a:t>Case 2: There are exactly (all) 4 aces: </a:t>
                </a:r>
                <a14:m>
                  <m:oMath xmlns:m="http://schemas.openxmlformats.org/officeDocument/2006/math">
                    <m:d>
                      <m:dPr>
                        <m:ctrlPr>
                          <a:rPr lang="en-US" sz="2600" i="1">
                            <a:latin typeface="Cambria Math" panose="02040503050406030204" pitchFamily="18" charset="0"/>
                          </a:rPr>
                        </m:ctrlPr>
                      </m:dPr>
                      <m:e>
                        <m:f>
                          <m:fPr>
                            <m:type m:val="noBar"/>
                            <m:ctrlPr>
                              <a:rPr lang="en-US" sz="2600" i="1">
                                <a:latin typeface="Cambria Math" panose="02040503050406030204" pitchFamily="18" charset="0"/>
                              </a:rPr>
                            </m:ctrlPr>
                          </m:fPr>
                          <m:num>
                            <m:r>
                              <a:rPr lang="en-US" sz="2600" i="1">
                                <a:latin typeface="Cambria Math" panose="02040503050406030204" pitchFamily="18" charset="0"/>
                              </a:rPr>
                              <m:t>4</m:t>
                            </m:r>
                          </m:num>
                          <m:den>
                            <m:r>
                              <a:rPr lang="en-US" sz="2600" i="1">
                                <a:latin typeface="Cambria Math" panose="02040503050406030204" pitchFamily="18" charset="0"/>
                              </a:rPr>
                              <m:t>4</m:t>
                            </m:r>
                          </m:den>
                        </m:f>
                      </m:e>
                    </m:d>
                    <m:r>
                      <a:rPr lang="en-US" sz="2600" i="1">
                        <a:latin typeface="Cambria Math" panose="02040503050406030204" pitchFamily="18" charset="0"/>
                      </a:rPr>
                      <m:t>⋅</m:t>
                    </m:r>
                    <m:d>
                      <m:dPr>
                        <m:ctrlPr>
                          <a:rPr lang="en-US" sz="2600" i="1">
                            <a:latin typeface="Cambria Math" panose="02040503050406030204" pitchFamily="18" charset="0"/>
                          </a:rPr>
                        </m:ctrlPr>
                      </m:dPr>
                      <m:e>
                        <m:f>
                          <m:fPr>
                            <m:type m:val="noBar"/>
                            <m:ctrlPr>
                              <a:rPr lang="en-US" sz="2600" i="1">
                                <a:latin typeface="Cambria Math" panose="02040503050406030204" pitchFamily="18" charset="0"/>
                              </a:rPr>
                            </m:ctrlPr>
                          </m:fPr>
                          <m:num>
                            <m:r>
                              <a:rPr lang="en-US" sz="2600" i="1">
                                <a:latin typeface="Cambria Math" panose="02040503050406030204" pitchFamily="18" charset="0"/>
                              </a:rPr>
                              <m:t>48</m:t>
                            </m:r>
                          </m:num>
                          <m:den>
                            <m:r>
                              <a:rPr lang="en-US" sz="2600" i="1">
                                <a:latin typeface="Cambria Math" panose="02040503050406030204" pitchFamily="18" charset="0"/>
                              </a:rPr>
                              <m:t>1</m:t>
                            </m:r>
                          </m:den>
                        </m:f>
                      </m:e>
                    </m:d>
                    <m:r>
                      <a:rPr lang="en-US" sz="2600" i="1">
                        <a:latin typeface="Cambria Math" panose="02040503050406030204" pitchFamily="18" charset="0"/>
                      </a:rPr>
                      <m:t> </m:t>
                    </m:r>
                  </m:oMath>
                </a14:m>
                <a:endParaRPr lang="en-US" sz="2600" dirty="0"/>
              </a:p>
              <a:p>
                <a:r>
                  <a:rPr lang="en-US" sz="2600" dirty="0"/>
                  <a:t>Applying the sum </a:t>
                </a:r>
                <a:r>
                  <a:rPr lang="en-US" sz="2600" dirty="0" err="1"/>
                  <a:t>r</a:t>
                </a:r>
                <a:r>
                  <a:rPr lang="en-US" sz="2600" dirty="0"/>
                  <a:t>ule: </a:t>
                </a:r>
                <a14:m>
                  <m:oMath xmlns:m="http://schemas.openxmlformats.org/officeDocument/2006/math">
                    <m:d>
                      <m:dPr>
                        <m:ctrlPr>
                          <a:rPr lang="en-US" sz="2600" i="1" smtClean="0">
                            <a:latin typeface="Cambria Math" panose="02040503050406030204" pitchFamily="18" charset="0"/>
                          </a:rPr>
                        </m:ctrlPr>
                      </m:dPr>
                      <m:e>
                        <m:f>
                          <m:fPr>
                            <m:type m:val="noBar"/>
                            <m:ctrlPr>
                              <a:rPr lang="en-US" sz="2600" i="1" smtClean="0">
                                <a:latin typeface="Cambria Math" panose="02040503050406030204" pitchFamily="18" charset="0"/>
                              </a:rPr>
                            </m:ctrlPr>
                          </m:fPr>
                          <m:num>
                            <m:r>
                              <a:rPr lang="en-US" sz="2600" b="0" i="1" smtClean="0">
                                <a:latin typeface="Cambria Math" panose="02040503050406030204" pitchFamily="18" charset="0"/>
                              </a:rPr>
                              <m:t>4</m:t>
                            </m:r>
                          </m:num>
                          <m:den>
                            <m:r>
                              <a:rPr lang="en-US" sz="2600" b="0" i="1" smtClean="0">
                                <a:latin typeface="Cambria Math" panose="02040503050406030204" pitchFamily="18" charset="0"/>
                              </a:rPr>
                              <m:t>3</m:t>
                            </m:r>
                          </m:den>
                        </m:f>
                      </m:e>
                    </m:d>
                    <m:r>
                      <a:rPr lang="en-US" sz="2600" b="0" i="1" smtClean="0">
                        <a:latin typeface="Cambria Math" panose="02040503050406030204" pitchFamily="18" charset="0"/>
                      </a:rPr>
                      <m:t>⋅</m:t>
                    </m:r>
                    <m:d>
                      <m:dPr>
                        <m:ctrlPr>
                          <a:rPr lang="en-US" sz="2600" b="0" i="1" smtClean="0">
                            <a:latin typeface="Cambria Math" panose="02040503050406030204" pitchFamily="18" charset="0"/>
                          </a:rPr>
                        </m:ctrlPr>
                      </m:dPr>
                      <m:e>
                        <m:f>
                          <m:fPr>
                            <m:type m:val="noBar"/>
                            <m:ctrlPr>
                              <a:rPr lang="en-US" sz="2600" b="0" i="1" smtClean="0">
                                <a:latin typeface="Cambria Math" panose="02040503050406030204" pitchFamily="18" charset="0"/>
                              </a:rPr>
                            </m:ctrlPr>
                          </m:fPr>
                          <m:num>
                            <m:r>
                              <a:rPr lang="en-US" sz="2600" b="0" i="1" smtClean="0">
                                <a:latin typeface="Cambria Math" panose="02040503050406030204" pitchFamily="18" charset="0"/>
                              </a:rPr>
                              <m:t>48</m:t>
                            </m:r>
                          </m:num>
                          <m:den>
                            <m:r>
                              <a:rPr lang="en-US" sz="2600" b="0" i="1" smtClean="0">
                                <a:latin typeface="Cambria Math" panose="02040503050406030204" pitchFamily="18" charset="0"/>
                              </a:rPr>
                              <m:t>2</m:t>
                            </m:r>
                          </m:den>
                        </m:f>
                      </m:e>
                    </m:d>
                    <m:r>
                      <a:rPr lang="en-US" sz="2600" b="0" i="1" smtClean="0">
                        <a:latin typeface="Cambria Math" panose="02040503050406030204" pitchFamily="18" charset="0"/>
                      </a:rPr>
                      <m:t>+ </m:t>
                    </m:r>
                    <m:d>
                      <m:dPr>
                        <m:ctrlPr>
                          <a:rPr lang="en-US" sz="2600" b="0" i="1" smtClean="0">
                            <a:latin typeface="Cambria Math" panose="02040503050406030204" pitchFamily="18" charset="0"/>
                          </a:rPr>
                        </m:ctrlPr>
                      </m:dPr>
                      <m:e>
                        <m:f>
                          <m:fPr>
                            <m:type m:val="noBar"/>
                            <m:ctrlPr>
                              <a:rPr lang="en-US" sz="2600" b="0" i="1" smtClean="0">
                                <a:latin typeface="Cambria Math" panose="02040503050406030204" pitchFamily="18" charset="0"/>
                              </a:rPr>
                            </m:ctrlPr>
                          </m:fPr>
                          <m:num>
                            <m:r>
                              <a:rPr lang="en-US" sz="2600" b="0" i="1" smtClean="0">
                                <a:latin typeface="Cambria Math" panose="02040503050406030204" pitchFamily="18" charset="0"/>
                              </a:rPr>
                              <m:t>4</m:t>
                            </m:r>
                          </m:num>
                          <m:den>
                            <m:r>
                              <a:rPr lang="en-US" sz="2600" b="0" i="1" smtClean="0">
                                <a:latin typeface="Cambria Math" panose="02040503050406030204" pitchFamily="18" charset="0"/>
                              </a:rPr>
                              <m:t>4</m:t>
                            </m:r>
                          </m:den>
                        </m:f>
                      </m:e>
                    </m:d>
                    <m:r>
                      <a:rPr lang="en-US" sz="2600" b="0" i="1" smtClean="0">
                        <a:latin typeface="Cambria Math" panose="02040503050406030204" pitchFamily="18" charset="0"/>
                      </a:rPr>
                      <m:t>⋅</m:t>
                    </m:r>
                    <m:d>
                      <m:dPr>
                        <m:ctrlPr>
                          <a:rPr lang="en-US" sz="2600" b="0" i="1" smtClean="0">
                            <a:latin typeface="Cambria Math" panose="02040503050406030204" pitchFamily="18" charset="0"/>
                          </a:rPr>
                        </m:ctrlPr>
                      </m:dPr>
                      <m:e>
                        <m:f>
                          <m:fPr>
                            <m:type m:val="noBar"/>
                            <m:ctrlPr>
                              <a:rPr lang="en-US" sz="2600" b="0" i="1" smtClean="0">
                                <a:latin typeface="Cambria Math" panose="02040503050406030204" pitchFamily="18" charset="0"/>
                              </a:rPr>
                            </m:ctrlPr>
                          </m:fPr>
                          <m:num>
                            <m:r>
                              <a:rPr lang="en-US" sz="2600" b="0" i="1" smtClean="0">
                                <a:latin typeface="Cambria Math" panose="02040503050406030204" pitchFamily="18" charset="0"/>
                              </a:rPr>
                              <m:t>48</m:t>
                            </m:r>
                          </m:num>
                          <m:den>
                            <m:r>
                              <a:rPr lang="en-US" sz="2600" b="0" i="1" smtClean="0">
                                <a:latin typeface="Cambria Math" panose="02040503050406030204" pitchFamily="18" charset="0"/>
                              </a:rPr>
                              <m:t>1</m:t>
                            </m:r>
                          </m:den>
                        </m:f>
                      </m:e>
                    </m:d>
                    <m:r>
                      <a:rPr lang="en-US" sz="2600" b="0" i="1" smtClean="0">
                        <a:latin typeface="Cambria Math" panose="02040503050406030204" pitchFamily="18" charset="0"/>
                      </a:rPr>
                      <m:t> </m:t>
                    </m:r>
                  </m:oMath>
                </a14:m>
                <a:endParaRPr lang="en-US" sz="2600" dirty="0"/>
              </a:p>
              <a:p>
                <a:endParaRPr lang="en-US" sz="2600" dirty="0"/>
              </a:p>
              <a:p>
                <a:endParaRPr lang="en-US" sz="2600" dirty="0"/>
              </a:p>
              <a:p>
                <a:endParaRPr lang="en-US" sz="2600" dirty="0"/>
              </a:p>
              <a:p>
                <a:pPr marL="0" indent="0">
                  <a:buNone/>
                </a:pPr>
                <a:endParaRPr lang="en-US" sz="2600" dirty="0"/>
              </a:p>
              <a:p>
                <a:endParaRPr lang="en-US" sz="2600" dirty="0"/>
              </a:p>
            </p:txBody>
          </p:sp>
        </mc:Choice>
        <mc:Fallback xmlns="">
          <p:sp>
            <p:nvSpPr>
              <p:cNvPr id="3" name="Content Placeholder 2">
                <a:extLst>
                  <a:ext uri="{FF2B5EF4-FFF2-40B4-BE49-F238E27FC236}">
                    <a16:creationId xmlns:a16="http://schemas.microsoft.com/office/drawing/2014/main" id="{7B9D6398-7153-412D-911A-818ECA1EBE27}"/>
                  </a:ext>
                </a:extLst>
              </p:cNvPr>
              <p:cNvSpPr>
                <a:spLocks noGrp="1" noRot="1" noChangeAspect="1" noMove="1" noResize="1" noEditPoints="1" noAdjustHandles="1" noChangeArrowheads="1" noChangeShapeType="1" noTextEdit="1"/>
              </p:cNvSpPr>
              <p:nvPr>
                <p:ph idx="1"/>
              </p:nvPr>
            </p:nvSpPr>
            <p:spPr>
              <a:xfrm>
                <a:off x="575240" y="1463857"/>
                <a:ext cx="11187258" cy="5196180"/>
              </a:xfrm>
              <a:blipFill>
                <a:blip r:embed="rId3"/>
                <a:stretch>
                  <a:fillRect l="-1362" t="-1758" r="-654" b="-11958"/>
                </a:stretch>
              </a:blipFill>
            </p:spPr>
            <p:txBody>
              <a:bodyPr/>
              <a:lstStyle/>
              <a:p>
                <a:r>
                  <a:rPr lang="en-US">
                    <a:noFill/>
                  </a:rPr>
                  <a:t> </a:t>
                </a:r>
              </a:p>
            </p:txBody>
          </p:sp>
        </mc:Fallback>
      </mc:AlternateContent>
      <p:sp>
        <p:nvSpPr>
          <p:cNvPr id="4" name="Rectangle: Rounded Corners 3">
            <a:extLst>
              <a:ext uri="{FF2B5EF4-FFF2-40B4-BE49-F238E27FC236}">
                <a16:creationId xmlns:a16="http://schemas.microsoft.com/office/drawing/2014/main" id="{A9AD55A2-C34D-E720-1AD4-186DF999C4E1}"/>
              </a:ext>
            </a:extLst>
          </p:cNvPr>
          <p:cNvSpPr/>
          <p:nvPr/>
        </p:nvSpPr>
        <p:spPr>
          <a:xfrm>
            <a:off x="198304" y="4757306"/>
            <a:ext cx="11901966" cy="1902731"/>
          </a:xfrm>
          <a:prstGeom prst="roundRect">
            <a:avLst/>
          </a:prstGeom>
          <a:solidFill>
            <a:srgbClr val="E4F5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600" b="1" dirty="0">
                <a:solidFill>
                  <a:schemeClr val="tx1"/>
                </a:solidFill>
                <a:latin typeface="Segoe UI" panose="020B0502040204020203" pitchFamily="34" charset="0"/>
                <a:cs typeface="Segoe UI" panose="020B0502040204020203" pitchFamily="34" charset="0"/>
              </a:rPr>
              <a:t>Does this overcount/undercount?</a:t>
            </a:r>
          </a:p>
          <a:p>
            <a:r>
              <a:rPr lang="en-US" sz="2400" dirty="0">
                <a:solidFill>
                  <a:schemeClr val="tx1"/>
                </a:solidFill>
                <a:latin typeface="Segoe UI" panose="020B0502040204020203" pitchFamily="34" charset="0"/>
                <a:cs typeface="Segoe UI" panose="020B0502040204020203" pitchFamily="34" charset="0"/>
              </a:rPr>
              <a:t>For a valid outcome, there should be exactly 1 set of choices leading to that outcome:</a:t>
            </a:r>
          </a:p>
          <a:p>
            <a:endParaRPr lang="en-US" sz="600" dirty="0">
              <a:solidFill>
                <a:schemeClr val="tx1"/>
              </a:solidFill>
              <a:latin typeface="Segoe UI" panose="020B0502040204020203" pitchFamily="34" charset="0"/>
              <a:cs typeface="Segoe UI" panose="020B0502040204020203" pitchFamily="34" charset="0"/>
            </a:endParaRPr>
          </a:p>
          <a:p>
            <a:r>
              <a:rPr kumimoji="0" lang="en-US" sz="2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A♧, A♠️, A</a:t>
            </a:r>
            <a:r>
              <a:rPr kumimoji="0" lang="en-US" sz="2400" b="0" i="0" u="none" strike="noStrike" kern="1200" cap="none" spc="0" normalizeH="0" baseline="0" noProof="0" dirty="0">
                <a:ln>
                  <a:noFill/>
                </a:ln>
                <a:solidFill>
                  <a:srgbClr val="FF0000"/>
                </a:solidFill>
                <a:effectLst/>
                <a:uLnTx/>
                <a:uFillTx/>
                <a:latin typeface="Segoe UI" panose="020B0502040204020203" pitchFamily="34" charset="0"/>
                <a:cs typeface="Segoe UI" panose="020B0502040204020203" pitchFamily="34" charset="0"/>
              </a:rPr>
              <a:t>♦️</a:t>
            </a:r>
            <a:r>
              <a:rPr kumimoji="0" lang="en-US" sz="2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A</a:t>
            </a:r>
            <a:r>
              <a:rPr kumimoji="0" lang="en-US" sz="2400" b="0" i="0" u="none" strike="noStrike" kern="1200" cap="none" spc="0" normalizeH="0" baseline="0" noProof="0" dirty="0">
                <a:ln>
                  <a:noFill/>
                </a:ln>
                <a:solidFill>
                  <a:srgbClr val="FF0000"/>
                </a:solidFill>
                <a:effectLst/>
                <a:uLnTx/>
                <a:uFillTx/>
                <a:latin typeface="Segoe UI" panose="020B0502040204020203" pitchFamily="34" charset="0"/>
                <a:cs typeface="Segoe UI" panose="020B0502040204020203" pitchFamily="34" charset="0"/>
              </a:rPr>
              <a:t>♥️</a:t>
            </a:r>
            <a:r>
              <a:rPr kumimoji="0" lang="en-US" sz="2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K ♠️ - this will fall under the second case. The only possible set of choices leading to this is </a:t>
            </a:r>
            <a:r>
              <a:rPr lang="en-US" sz="2400" dirty="0">
                <a:solidFill>
                  <a:schemeClr val="tx1"/>
                </a:solidFill>
                <a:latin typeface="Segoe UI" panose="020B0502040204020203" pitchFamily="34" charset="0"/>
                <a:cs typeface="Segoe UI" panose="020B0502040204020203" pitchFamily="34" charset="0"/>
              </a:rPr>
              <a:t>{A♧, A♠️, A</a:t>
            </a:r>
            <a:r>
              <a:rPr lang="en-US" sz="2400" dirty="0">
                <a:solidFill>
                  <a:srgbClr val="FF0000"/>
                </a:solidFill>
                <a:latin typeface="Segoe UI" panose="020B0502040204020203" pitchFamily="34" charset="0"/>
                <a:cs typeface="Segoe UI" panose="020B0502040204020203" pitchFamily="34" charset="0"/>
              </a:rPr>
              <a:t>♦️</a:t>
            </a:r>
            <a:r>
              <a:rPr lang="en-US" sz="2400" dirty="0">
                <a:solidFill>
                  <a:schemeClr val="tx1"/>
                </a:solidFill>
                <a:latin typeface="Segoe UI" panose="020B0502040204020203" pitchFamily="34" charset="0"/>
                <a:cs typeface="Segoe UI" panose="020B0502040204020203" pitchFamily="34" charset="0"/>
              </a:rPr>
              <a:t>, A</a:t>
            </a:r>
            <a:r>
              <a:rPr lang="en-US" sz="2400" dirty="0">
                <a:solidFill>
                  <a:srgbClr val="FF0000"/>
                </a:solidFill>
                <a:latin typeface="Segoe UI" panose="020B0502040204020203" pitchFamily="34" charset="0"/>
                <a:cs typeface="Segoe UI" panose="020B0502040204020203" pitchFamily="34" charset="0"/>
              </a:rPr>
              <a:t>♥️</a:t>
            </a:r>
            <a:r>
              <a:rPr lang="en-US" sz="2400" dirty="0">
                <a:solidFill>
                  <a:schemeClr val="tx1"/>
                </a:solidFill>
                <a:latin typeface="Segoe UI" panose="020B0502040204020203" pitchFamily="34" charset="0"/>
                <a:cs typeface="Segoe UI" panose="020B0502040204020203" pitchFamily="34" charset="0"/>
              </a:rPr>
              <a:t>} in the 1st step and {K ♠️} in the 2nd</a:t>
            </a:r>
          </a:p>
        </p:txBody>
      </p:sp>
    </p:spTree>
    <p:extLst>
      <p:ext uri="{BB962C8B-B14F-4D97-AF65-F5344CB8AC3E}">
        <p14:creationId xmlns:p14="http://schemas.microsoft.com/office/powerpoint/2010/main" val="6019383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A4DF2-7EAB-4058-ADB4-CB61326025ED}"/>
              </a:ext>
            </a:extLst>
          </p:cNvPr>
          <p:cNvSpPr>
            <a:spLocks noGrp="1"/>
          </p:cNvSpPr>
          <p:nvPr>
            <p:ph type="title"/>
          </p:nvPr>
        </p:nvSpPr>
        <p:spPr/>
        <p:txBody>
          <a:bodyPr/>
          <a:lstStyle/>
          <a:p>
            <a:r>
              <a:rPr lang="en-US" dirty="0"/>
              <a:t>Another Problem!</a:t>
            </a:r>
          </a:p>
        </p:txBody>
      </p:sp>
      <p:sp>
        <p:nvSpPr>
          <p:cNvPr id="5" name="Text Placeholder 4">
            <a:extLst>
              <a:ext uri="{FF2B5EF4-FFF2-40B4-BE49-F238E27FC236}">
                <a16:creationId xmlns:a16="http://schemas.microsoft.com/office/drawing/2014/main" id="{FB69C2C2-A6F5-4398-A528-71A676D81CC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4579209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1884E-8207-4053-BBEC-7DE0F5CA4100}"/>
              </a:ext>
            </a:extLst>
          </p:cNvPr>
          <p:cNvSpPr>
            <a:spLocks noGrp="1"/>
          </p:cNvSpPr>
          <p:nvPr>
            <p:ph type="title"/>
          </p:nvPr>
        </p:nvSpPr>
        <p:spPr/>
        <p:txBody>
          <a:bodyPr/>
          <a:lstStyle/>
          <a:p>
            <a:r>
              <a:rPr lang="en-US" dirty="0"/>
              <a:t>A Fruit Problem</a:t>
            </a:r>
          </a:p>
        </p:txBody>
      </p:sp>
      <p:sp>
        <p:nvSpPr>
          <p:cNvPr id="3" name="Content Placeholder 2">
            <a:extLst>
              <a:ext uri="{FF2B5EF4-FFF2-40B4-BE49-F238E27FC236}">
                <a16:creationId xmlns:a16="http://schemas.microsoft.com/office/drawing/2014/main" id="{51733294-8E8E-4CCF-984B-76578AD46517}"/>
              </a:ext>
            </a:extLst>
          </p:cNvPr>
          <p:cNvSpPr>
            <a:spLocks noGrp="1"/>
          </p:cNvSpPr>
          <p:nvPr>
            <p:ph idx="1"/>
          </p:nvPr>
        </p:nvSpPr>
        <p:spPr/>
        <p:txBody>
          <a:bodyPr/>
          <a:lstStyle/>
          <a:p>
            <a:r>
              <a:rPr lang="en-US" dirty="0"/>
              <a:t>You have to choose 8 pieces of fruit. There are apples, oranges, and bananas. Fruits of the same type are indistinguishable.</a:t>
            </a:r>
          </a:p>
          <a:p>
            <a:r>
              <a:rPr lang="en-US" dirty="0"/>
              <a:t>You need to pick at most 2 apples and at least 1 banana. How many sets of fruit can you choose?</a:t>
            </a:r>
          </a:p>
        </p:txBody>
      </p:sp>
    </p:spTree>
    <p:extLst>
      <p:ext uri="{BB962C8B-B14F-4D97-AF65-F5344CB8AC3E}">
        <p14:creationId xmlns:p14="http://schemas.microsoft.com/office/powerpoint/2010/main" val="3956300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409AD-FAA4-4522-8954-C47137A0CEB8}"/>
              </a:ext>
            </a:extLst>
          </p:cNvPr>
          <p:cNvSpPr>
            <a:spLocks noGrp="1"/>
          </p:cNvSpPr>
          <p:nvPr>
            <p:ph type="title"/>
          </p:nvPr>
        </p:nvSpPr>
        <p:spPr/>
        <p:txBody>
          <a:bodyPr/>
          <a:lstStyle/>
          <a:p>
            <a:r>
              <a:rPr lang="en-US" dirty="0"/>
              <a:t>Donuts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9124ACB-C88D-499F-A54C-D04431CF9DF9}"/>
                  </a:ext>
                </a:extLst>
              </p:cNvPr>
              <p:cNvSpPr>
                <a:spLocks noGrp="1"/>
              </p:cNvSpPr>
              <p:nvPr>
                <p:ph idx="1"/>
              </p:nvPr>
            </p:nvSpPr>
            <p:spPr/>
            <p:txBody>
              <a:bodyPr/>
              <a:lstStyle/>
              <a:p>
                <a:r>
                  <a:rPr lang="en-US" dirty="0"/>
                  <a:t>You’re going to buy one-dozen donuts (i.e., 12 donuts) from chocolate, strawberry, coconut, blueberry, and lemon (i.e. </a:t>
                </a:r>
                <a14:m>
                  <m:oMath xmlns:m="http://schemas.openxmlformats.org/officeDocument/2006/math">
                    <m:r>
                      <a:rPr lang="en-US" i="1" dirty="0">
                        <a:latin typeface="Cambria Math" panose="02040503050406030204" pitchFamily="18" charset="0"/>
                      </a:rPr>
                      <m:t>5</m:t>
                    </m:r>
                  </m:oMath>
                </a14:m>
                <a:r>
                  <a:rPr lang="en-US" dirty="0"/>
                  <a:t> types)</a:t>
                </a:r>
              </a:p>
              <a:p>
                <a:r>
                  <a:rPr lang="en-US" dirty="0"/>
                  <a:t>How many different donut boxes can you buy?</a:t>
                </a:r>
              </a:p>
              <a:p>
                <a:pPr lvl="1"/>
                <a:r>
                  <a:rPr lang="en-US" dirty="0"/>
                  <a:t>&gt; There are unlimited donuts of each type</a:t>
                </a:r>
              </a:p>
              <a:p>
                <a:pPr lvl="1"/>
                <a:r>
                  <a:rPr lang="en-US" dirty="0"/>
                  <a:t>&gt; Donuts of the same type are indistinguishable</a:t>
                </a:r>
              </a:p>
              <a:p>
                <a:pPr lvl="1"/>
                <a:r>
                  <a:rPr lang="en-US" dirty="0"/>
                  <a:t>&gt; Order of the donuts in the box does not matter</a:t>
                </a:r>
              </a:p>
              <a:p>
                <a:pPr lvl="1"/>
                <a:r>
                  <a:rPr lang="en-US" b="1" i="1" dirty="0"/>
                  <a:t>All we care about is how many donuts of each type are ordered</a:t>
                </a:r>
              </a:p>
            </p:txBody>
          </p:sp>
        </mc:Choice>
        <mc:Fallback xmlns="">
          <p:sp>
            <p:nvSpPr>
              <p:cNvPr id="3" name="Content Placeholder 2">
                <a:extLst>
                  <a:ext uri="{FF2B5EF4-FFF2-40B4-BE49-F238E27FC236}">
                    <a16:creationId xmlns:a16="http://schemas.microsoft.com/office/drawing/2014/main" id="{59124ACB-C88D-499F-A54C-D04431CF9DF9}"/>
                  </a:ext>
                </a:extLst>
              </p:cNvPr>
              <p:cNvSpPr>
                <a:spLocks noGrp="1" noRot="1" noChangeAspect="1" noMove="1" noResize="1" noEditPoints="1" noAdjustHandles="1" noChangeArrowheads="1" noChangeShapeType="1" noTextEdit="1"/>
              </p:cNvSpPr>
              <p:nvPr>
                <p:ph idx="1"/>
              </p:nvPr>
            </p:nvSpPr>
            <p:spPr>
              <a:blipFill>
                <a:blip r:embed="rId3"/>
                <a:stretch>
                  <a:fillRect l="-1525" t="-2138" r="-545"/>
                </a:stretch>
              </a:blipFill>
            </p:spPr>
            <p:txBody>
              <a:bodyPr/>
              <a:lstStyle/>
              <a:p>
                <a:r>
                  <a:rPr lang="en-US">
                    <a:noFill/>
                  </a:rPr>
                  <a:t> </a:t>
                </a:r>
              </a:p>
            </p:txBody>
          </p:sp>
        </mc:Fallback>
      </mc:AlternateContent>
      <p:sp>
        <p:nvSpPr>
          <p:cNvPr id="4" name="Circle: Hollow 3">
            <a:extLst>
              <a:ext uri="{FF2B5EF4-FFF2-40B4-BE49-F238E27FC236}">
                <a16:creationId xmlns:a16="http://schemas.microsoft.com/office/drawing/2014/main" id="{BA322355-5015-C5BC-3508-E238EAAB1C4F}"/>
              </a:ext>
            </a:extLst>
          </p:cNvPr>
          <p:cNvSpPr/>
          <p:nvPr/>
        </p:nvSpPr>
        <p:spPr>
          <a:xfrm>
            <a:off x="152541" y="5734818"/>
            <a:ext cx="664307" cy="664307"/>
          </a:xfrm>
          <a:prstGeom prst="donut">
            <a:avLst>
              <a:gd name="adj" fmla="val 1646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Circle: Hollow 20">
            <a:extLst>
              <a:ext uri="{FF2B5EF4-FFF2-40B4-BE49-F238E27FC236}">
                <a16:creationId xmlns:a16="http://schemas.microsoft.com/office/drawing/2014/main" id="{762E2C76-3E1F-353C-C3B2-A047DE50CA53}"/>
              </a:ext>
            </a:extLst>
          </p:cNvPr>
          <p:cNvSpPr/>
          <p:nvPr/>
        </p:nvSpPr>
        <p:spPr>
          <a:xfrm>
            <a:off x="1180264" y="5734818"/>
            <a:ext cx="664307" cy="664307"/>
          </a:xfrm>
          <a:prstGeom prst="donut">
            <a:avLst>
              <a:gd name="adj" fmla="val 1646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ircle: Hollow 21">
            <a:extLst>
              <a:ext uri="{FF2B5EF4-FFF2-40B4-BE49-F238E27FC236}">
                <a16:creationId xmlns:a16="http://schemas.microsoft.com/office/drawing/2014/main" id="{50DE97BD-DEBC-B5E2-5FDC-02FBA94323EF}"/>
              </a:ext>
            </a:extLst>
          </p:cNvPr>
          <p:cNvSpPr/>
          <p:nvPr/>
        </p:nvSpPr>
        <p:spPr>
          <a:xfrm>
            <a:off x="2207987" y="5734818"/>
            <a:ext cx="664307" cy="664307"/>
          </a:xfrm>
          <a:prstGeom prst="donut">
            <a:avLst>
              <a:gd name="adj" fmla="val 16464"/>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Circle: Hollow 22">
            <a:extLst>
              <a:ext uri="{FF2B5EF4-FFF2-40B4-BE49-F238E27FC236}">
                <a16:creationId xmlns:a16="http://schemas.microsoft.com/office/drawing/2014/main" id="{BB21A61A-BA51-660F-0F95-4BC2567E0843}"/>
              </a:ext>
            </a:extLst>
          </p:cNvPr>
          <p:cNvSpPr/>
          <p:nvPr/>
        </p:nvSpPr>
        <p:spPr>
          <a:xfrm>
            <a:off x="3215390" y="5734818"/>
            <a:ext cx="664307" cy="664307"/>
          </a:xfrm>
          <a:prstGeom prst="donut">
            <a:avLst>
              <a:gd name="adj" fmla="val 16464"/>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Circle: Hollow 23">
            <a:extLst>
              <a:ext uri="{FF2B5EF4-FFF2-40B4-BE49-F238E27FC236}">
                <a16:creationId xmlns:a16="http://schemas.microsoft.com/office/drawing/2014/main" id="{6F4F8F62-5140-7000-B809-7F43EAD48154}"/>
              </a:ext>
            </a:extLst>
          </p:cNvPr>
          <p:cNvSpPr/>
          <p:nvPr/>
        </p:nvSpPr>
        <p:spPr>
          <a:xfrm>
            <a:off x="4243113" y="5734818"/>
            <a:ext cx="664307" cy="664307"/>
          </a:xfrm>
          <a:prstGeom prst="donut">
            <a:avLst>
              <a:gd name="adj" fmla="val 16464"/>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Circle: Hollow 24">
            <a:extLst>
              <a:ext uri="{FF2B5EF4-FFF2-40B4-BE49-F238E27FC236}">
                <a16:creationId xmlns:a16="http://schemas.microsoft.com/office/drawing/2014/main" id="{51492F4C-673C-DE40-FC47-B7C0C7FD14E4}"/>
              </a:ext>
            </a:extLst>
          </p:cNvPr>
          <p:cNvSpPr/>
          <p:nvPr/>
        </p:nvSpPr>
        <p:spPr>
          <a:xfrm>
            <a:off x="5270836" y="5734818"/>
            <a:ext cx="664307" cy="664307"/>
          </a:xfrm>
          <a:prstGeom prst="donut">
            <a:avLst>
              <a:gd name="adj" fmla="val 16464"/>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ircle: Hollow 25">
            <a:extLst>
              <a:ext uri="{FF2B5EF4-FFF2-40B4-BE49-F238E27FC236}">
                <a16:creationId xmlns:a16="http://schemas.microsoft.com/office/drawing/2014/main" id="{86C85B92-8F92-D9B8-8776-3F9B728824C3}"/>
              </a:ext>
            </a:extLst>
          </p:cNvPr>
          <p:cNvSpPr/>
          <p:nvPr/>
        </p:nvSpPr>
        <p:spPr>
          <a:xfrm>
            <a:off x="6298559" y="5734818"/>
            <a:ext cx="664307" cy="664307"/>
          </a:xfrm>
          <a:prstGeom prst="donut">
            <a:avLst>
              <a:gd name="adj" fmla="val 16464"/>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ircle: Hollow 26">
            <a:extLst>
              <a:ext uri="{FF2B5EF4-FFF2-40B4-BE49-F238E27FC236}">
                <a16:creationId xmlns:a16="http://schemas.microsoft.com/office/drawing/2014/main" id="{94D2B838-73C6-0978-196C-D98BE8E257D1}"/>
              </a:ext>
            </a:extLst>
          </p:cNvPr>
          <p:cNvSpPr/>
          <p:nvPr/>
        </p:nvSpPr>
        <p:spPr>
          <a:xfrm>
            <a:off x="7326282" y="5734818"/>
            <a:ext cx="664307" cy="664307"/>
          </a:xfrm>
          <a:prstGeom prst="donut">
            <a:avLst>
              <a:gd name="adj" fmla="val 16464"/>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ircle: Hollow 27">
            <a:extLst>
              <a:ext uri="{FF2B5EF4-FFF2-40B4-BE49-F238E27FC236}">
                <a16:creationId xmlns:a16="http://schemas.microsoft.com/office/drawing/2014/main" id="{7C4E92DE-B3C7-47E4-894A-05B92CAAD234}"/>
              </a:ext>
            </a:extLst>
          </p:cNvPr>
          <p:cNvSpPr/>
          <p:nvPr/>
        </p:nvSpPr>
        <p:spPr>
          <a:xfrm>
            <a:off x="8349520" y="5734818"/>
            <a:ext cx="664307" cy="664307"/>
          </a:xfrm>
          <a:prstGeom prst="donut">
            <a:avLst>
              <a:gd name="adj" fmla="val 16464"/>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Circle: Hollow 28">
            <a:extLst>
              <a:ext uri="{FF2B5EF4-FFF2-40B4-BE49-F238E27FC236}">
                <a16:creationId xmlns:a16="http://schemas.microsoft.com/office/drawing/2014/main" id="{81015C57-04BB-404E-C22A-CAA51058D675}"/>
              </a:ext>
            </a:extLst>
          </p:cNvPr>
          <p:cNvSpPr/>
          <p:nvPr/>
        </p:nvSpPr>
        <p:spPr>
          <a:xfrm>
            <a:off x="9377243" y="5734818"/>
            <a:ext cx="664307" cy="664307"/>
          </a:xfrm>
          <a:prstGeom prst="donut">
            <a:avLst>
              <a:gd name="adj" fmla="val 16464"/>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Circle: Hollow 29">
            <a:extLst>
              <a:ext uri="{FF2B5EF4-FFF2-40B4-BE49-F238E27FC236}">
                <a16:creationId xmlns:a16="http://schemas.microsoft.com/office/drawing/2014/main" id="{AE7C4333-C53C-2963-4414-0407991661AD}"/>
              </a:ext>
            </a:extLst>
          </p:cNvPr>
          <p:cNvSpPr/>
          <p:nvPr/>
        </p:nvSpPr>
        <p:spPr>
          <a:xfrm>
            <a:off x="10404966" y="5734818"/>
            <a:ext cx="664307" cy="664307"/>
          </a:xfrm>
          <a:prstGeom prst="donut">
            <a:avLst>
              <a:gd name="adj" fmla="val 1646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ircle: Hollow 30">
            <a:extLst>
              <a:ext uri="{FF2B5EF4-FFF2-40B4-BE49-F238E27FC236}">
                <a16:creationId xmlns:a16="http://schemas.microsoft.com/office/drawing/2014/main" id="{6B0663D0-3876-518D-35AC-AA09A941EBE6}"/>
              </a:ext>
            </a:extLst>
          </p:cNvPr>
          <p:cNvSpPr/>
          <p:nvPr/>
        </p:nvSpPr>
        <p:spPr>
          <a:xfrm>
            <a:off x="11432689" y="5734818"/>
            <a:ext cx="664307" cy="664307"/>
          </a:xfrm>
          <a:prstGeom prst="donut">
            <a:avLst>
              <a:gd name="adj" fmla="val 1646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6134457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1884E-8207-4053-BBEC-7DE0F5CA4100}"/>
              </a:ext>
            </a:extLst>
          </p:cNvPr>
          <p:cNvSpPr>
            <a:spLocks noGrp="1"/>
          </p:cNvSpPr>
          <p:nvPr>
            <p:ph type="title"/>
          </p:nvPr>
        </p:nvSpPr>
        <p:spPr/>
        <p:txBody>
          <a:bodyPr/>
          <a:lstStyle/>
          <a:p>
            <a:r>
              <a:rPr lang="en-US" dirty="0"/>
              <a:t>A Fruit Problem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1733294-8E8E-4CCF-984B-76578AD46517}"/>
                  </a:ext>
                </a:extLst>
              </p:cNvPr>
              <p:cNvSpPr>
                <a:spLocks noGrp="1"/>
              </p:cNvSpPr>
              <p:nvPr>
                <p:ph idx="1"/>
              </p:nvPr>
            </p:nvSpPr>
            <p:spPr>
              <a:xfrm>
                <a:off x="575240" y="1450794"/>
                <a:ext cx="11187258" cy="4845504"/>
              </a:xfrm>
            </p:spPr>
            <p:txBody>
              <a:bodyPr>
                <a:normAutofit/>
              </a:bodyPr>
              <a:lstStyle/>
              <a:p>
                <a:r>
                  <a:rPr lang="en-US" dirty="0"/>
                  <a:t>You have to choose 8 pieces of fruit. There are apples, oranges, and bananas. Fruits of the same type are indistinguishable. You need to pick </a:t>
                </a:r>
                <a:r>
                  <a:rPr lang="en-US" b="1" dirty="0"/>
                  <a:t>at most </a:t>
                </a:r>
                <a:r>
                  <a:rPr lang="en-US" dirty="0"/>
                  <a:t>2 apples and </a:t>
                </a:r>
                <a:r>
                  <a:rPr lang="en-US" b="1" dirty="0"/>
                  <a:t>at least </a:t>
                </a:r>
                <a:r>
                  <a:rPr lang="en-US" dirty="0"/>
                  <a:t>1 banana. How many sets of fruit can you choose?</a:t>
                </a:r>
              </a:p>
              <a:p>
                <a:endParaRPr lang="en-US" sz="1500" dirty="0"/>
              </a:p>
              <a:p>
                <a:r>
                  <a:rPr lang="en-US" dirty="0"/>
                  <a:t>Divide into disjoint cases based on number of apples:</a:t>
                </a:r>
              </a:p>
              <a:p>
                <a14:m>
                  <m:oMath xmlns:m="http://schemas.openxmlformats.org/officeDocument/2006/math">
                    <m:r>
                      <a:rPr lang="en-US" i="1" dirty="0" smtClean="0">
                        <a:latin typeface="Cambria Math" panose="02040503050406030204" pitchFamily="18" charset="0"/>
                      </a:rPr>
                      <m:t>0</m:t>
                    </m:r>
                  </m:oMath>
                </a14:m>
                <a:r>
                  <a:rPr lang="en-US" dirty="0"/>
                  <a:t> apples: </a:t>
                </a:r>
                <a14:m>
                  <m:oMath xmlns:m="http://schemas.openxmlformats.org/officeDocument/2006/math">
                    <m:r>
                      <a:rPr lang="en-US" b="0" i="1" smtClean="0">
                        <a:latin typeface="Cambria Math" panose="02040503050406030204" pitchFamily="18" charset="0"/>
                      </a:rPr>
                      <m:t> </m:t>
                    </m:r>
                  </m:oMath>
                </a14:m>
                <a:endParaRPr lang="en-US" b="0" i="1" dirty="0">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1</m:t>
                    </m:r>
                  </m:oMath>
                </a14:m>
                <a:r>
                  <a:rPr lang="en-US" dirty="0"/>
                  <a:t> apple: </a:t>
                </a:r>
                <a:endParaRPr lang="en-US" b="0" dirty="0"/>
              </a:p>
              <a:p>
                <a14:m>
                  <m:oMath xmlns:m="http://schemas.openxmlformats.org/officeDocument/2006/math">
                    <m:r>
                      <a:rPr lang="en-US" b="0" i="1" smtClean="0">
                        <a:latin typeface="Cambria Math" panose="02040503050406030204" pitchFamily="18" charset="0"/>
                      </a:rPr>
                      <m:t>2</m:t>
                    </m:r>
                  </m:oMath>
                </a14:m>
                <a:r>
                  <a:rPr lang="en-US" dirty="0"/>
                  <a:t> apples: </a:t>
                </a:r>
                <a:endParaRPr lang="en-US" b="0" dirty="0"/>
              </a:p>
              <a:p>
                <a14:m>
                  <m:oMath xmlns:m="http://schemas.openxmlformats.org/officeDocument/2006/math">
                    <m:r>
                      <a:rPr lang="en-US" b="0" i="1" smtClean="0">
                        <a:latin typeface="Cambria Math" panose="02040503050406030204" pitchFamily="18" charset="0"/>
                      </a:rPr>
                      <m:t>__</m:t>
                    </m:r>
                  </m:oMath>
                </a14:m>
                <a:r>
                  <a:rPr lang="en-US" dirty="0"/>
                  <a:t> total (by sum rule)</a:t>
                </a:r>
              </a:p>
            </p:txBody>
          </p:sp>
        </mc:Choice>
        <mc:Fallback xmlns="">
          <p:sp>
            <p:nvSpPr>
              <p:cNvPr id="3" name="Content Placeholder 2">
                <a:extLst>
                  <a:ext uri="{FF2B5EF4-FFF2-40B4-BE49-F238E27FC236}">
                    <a16:creationId xmlns:a16="http://schemas.microsoft.com/office/drawing/2014/main" id="{51733294-8E8E-4CCF-984B-76578AD46517}"/>
                  </a:ext>
                </a:extLst>
              </p:cNvPr>
              <p:cNvSpPr>
                <a:spLocks noGrp="1" noRot="1" noChangeAspect="1" noMove="1" noResize="1" noEditPoints="1" noAdjustHandles="1" noChangeArrowheads="1" noChangeShapeType="1" noTextEdit="1"/>
              </p:cNvSpPr>
              <p:nvPr>
                <p:ph idx="1"/>
              </p:nvPr>
            </p:nvSpPr>
            <p:spPr>
              <a:xfrm>
                <a:off x="575240" y="1450794"/>
                <a:ext cx="11187258" cy="4845504"/>
              </a:xfrm>
              <a:blipFill>
                <a:blip r:embed="rId3"/>
                <a:stretch>
                  <a:fillRect l="-1525" t="-2264" r="-1471" b="-3019"/>
                </a:stretch>
              </a:blipFill>
            </p:spPr>
            <p:txBody>
              <a:bodyPr/>
              <a:lstStyle/>
              <a:p>
                <a:r>
                  <a:rPr lang="en-US">
                    <a:noFill/>
                  </a:rPr>
                  <a:t> </a:t>
                </a:r>
              </a:p>
            </p:txBody>
          </p:sp>
        </mc:Fallback>
      </mc:AlternateContent>
    </p:spTree>
    <p:extLst>
      <p:ext uri="{BB962C8B-B14F-4D97-AF65-F5344CB8AC3E}">
        <p14:creationId xmlns:p14="http://schemas.microsoft.com/office/powerpoint/2010/main" val="795346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1884E-8207-4053-BBEC-7DE0F5CA4100}"/>
              </a:ext>
            </a:extLst>
          </p:cNvPr>
          <p:cNvSpPr>
            <a:spLocks noGrp="1"/>
          </p:cNvSpPr>
          <p:nvPr>
            <p:ph type="title"/>
          </p:nvPr>
        </p:nvSpPr>
        <p:spPr/>
        <p:txBody>
          <a:bodyPr/>
          <a:lstStyle/>
          <a:p>
            <a:r>
              <a:rPr lang="en-US" dirty="0"/>
              <a:t>A Fruit Problem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1733294-8E8E-4CCF-984B-76578AD46517}"/>
                  </a:ext>
                </a:extLst>
              </p:cNvPr>
              <p:cNvSpPr>
                <a:spLocks noGrp="1"/>
              </p:cNvSpPr>
              <p:nvPr>
                <p:ph idx="1"/>
              </p:nvPr>
            </p:nvSpPr>
            <p:spPr/>
            <p:txBody>
              <a:bodyPr>
                <a:normAutofit/>
              </a:bodyPr>
              <a:lstStyle/>
              <a:p>
                <a:r>
                  <a:rPr lang="en-US" dirty="0"/>
                  <a:t>You have to choose 8 pieces of fruit. There are apples, oranges, and bananas. Fruits of the same type are indistinguishable. You need to pick </a:t>
                </a:r>
                <a:r>
                  <a:rPr lang="en-US" b="1" dirty="0"/>
                  <a:t>at most </a:t>
                </a:r>
                <a:r>
                  <a:rPr lang="en-US" dirty="0"/>
                  <a:t>2 apples and </a:t>
                </a:r>
                <a:r>
                  <a:rPr lang="en-US" b="1" dirty="0"/>
                  <a:t>at least </a:t>
                </a:r>
                <a:r>
                  <a:rPr lang="en-US" dirty="0"/>
                  <a:t>1 banana. How many sets of fruit can you choose?</a:t>
                </a:r>
              </a:p>
              <a:p>
                <a:endParaRPr lang="en-US" sz="1500" dirty="0"/>
              </a:p>
              <a:p>
                <a:r>
                  <a:rPr lang="en-US" dirty="0"/>
                  <a:t>Divide into disjoint cases based on number of apples:</a:t>
                </a:r>
              </a:p>
              <a:p>
                <a14:m>
                  <m:oMath xmlns:m="http://schemas.openxmlformats.org/officeDocument/2006/math">
                    <m:r>
                      <a:rPr lang="en-US" i="1" dirty="0" smtClean="0">
                        <a:latin typeface="Cambria Math" panose="02040503050406030204" pitchFamily="18" charset="0"/>
                      </a:rPr>
                      <m:t>0</m:t>
                    </m:r>
                  </m:oMath>
                </a14:m>
                <a:r>
                  <a:rPr lang="en-US" dirty="0"/>
                  <a:t> apples: </a:t>
                </a:r>
                <a14:m>
                  <m:oMath xmlns:m="http://schemas.openxmlformats.org/officeDocument/2006/math">
                    <m:r>
                      <a:rPr lang="en-US" b="0" i="1" smtClean="0">
                        <a:latin typeface="Cambria Math" panose="02040503050406030204" pitchFamily="18" charset="0"/>
                      </a:rPr>
                      <m:t>1</m:t>
                    </m:r>
                  </m:oMath>
                </a14:m>
                <a:r>
                  <a:rPr lang="en-US" dirty="0"/>
                  <a:t> to </a:t>
                </a:r>
                <a14:m>
                  <m:oMath xmlns:m="http://schemas.openxmlformats.org/officeDocument/2006/math">
                    <m:r>
                      <a:rPr lang="en-US" b="0" i="1" smtClean="0">
                        <a:latin typeface="Cambria Math" panose="02040503050406030204" pitchFamily="18" charset="0"/>
                      </a:rPr>
                      <m:t>8</m:t>
                    </m:r>
                  </m:oMath>
                </a14:m>
                <a:r>
                  <a:rPr lang="en-US" dirty="0"/>
                  <a:t> bananas possible (</a:t>
                </a:r>
                <a14:m>
                  <m:oMath xmlns:m="http://schemas.openxmlformats.org/officeDocument/2006/math">
                    <m:r>
                      <a:rPr lang="en-US" b="0" i="1" smtClean="0">
                        <a:latin typeface="Cambria Math" panose="02040503050406030204" pitchFamily="18" charset="0"/>
                      </a:rPr>
                      <m:t>8</m:t>
                    </m:r>
                  </m:oMath>
                </a14:m>
                <a:r>
                  <a:rPr lang="en-US" dirty="0"/>
                  <a:t> options)</a:t>
                </a:r>
              </a:p>
              <a:p>
                <a14:m>
                  <m:oMath xmlns:m="http://schemas.openxmlformats.org/officeDocument/2006/math">
                    <m:r>
                      <a:rPr lang="en-US" b="0" i="1" smtClean="0">
                        <a:latin typeface="Cambria Math" panose="02040503050406030204" pitchFamily="18" charset="0"/>
                      </a:rPr>
                      <m:t>1</m:t>
                    </m:r>
                  </m:oMath>
                </a14:m>
                <a:r>
                  <a:rPr lang="en-US" dirty="0"/>
                  <a:t> apple: </a:t>
                </a:r>
                <a14:m>
                  <m:oMath xmlns:m="http://schemas.openxmlformats.org/officeDocument/2006/math">
                    <m:r>
                      <a:rPr lang="en-US" b="0" i="1" smtClean="0">
                        <a:latin typeface="Cambria Math" panose="02040503050406030204" pitchFamily="18" charset="0"/>
                      </a:rPr>
                      <m:t>1</m:t>
                    </m:r>
                  </m:oMath>
                </a14:m>
                <a:r>
                  <a:rPr lang="en-US" dirty="0"/>
                  <a:t> to </a:t>
                </a:r>
                <a14:m>
                  <m:oMath xmlns:m="http://schemas.openxmlformats.org/officeDocument/2006/math">
                    <m:r>
                      <a:rPr lang="en-US" b="0" i="1" smtClean="0">
                        <a:latin typeface="Cambria Math" panose="02040503050406030204" pitchFamily="18" charset="0"/>
                      </a:rPr>
                      <m:t>7</m:t>
                    </m:r>
                  </m:oMath>
                </a14:m>
                <a:r>
                  <a:rPr lang="en-US" dirty="0"/>
                  <a:t> bananas possible (</a:t>
                </a:r>
                <a14:m>
                  <m:oMath xmlns:m="http://schemas.openxmlformats.org/officeDocument/2006/math">
                    <m:r>
                      <a:rPr lang="en-US" b="0" i="1" smtClean="0">
                        <a:latin typeface="Cambria Math" panose="02040503050406030204" pitchFamily="18" charset="0"/>
                      </a:rPr>
                      <m:t>7</m:t>
                    </m:r>
                  </m:oMath>
                </a14:m>
                <a:r>
                  <a:rPr lang="en-US" dirty="0"/>
                  <a:t> options)</a:t>
                </a:r>
              </a:p>
              <a:p>
                <a14:m>
                  <m:oMath xmlns:m="http://schemas.openxmlformats.org/officeDocument/2006/math">
                    <m:r>
                      <a:rPr lang="en-US" b="0" i="1" smtClean="0">
                        <a:latin typeface="Cambria Math" panose="02040503050406030204" pitchFamily="18" charset="0"/>
                      </a:rPr>
                      <m:t>2</m:t>
                    </m:r>
                  </m:oMath>
                </a14:m>
                <a:r>
                  <a:rPr lang="en-US" dirty="0"/>
                  <a:t> apples: </a:t>
                </a:r>
                <a14:m>
                  <m:oMath xmlns:m="http://schemas.openxmlformats.org/officeDocument/2006/math">
                    <m:r>
                      <a:rPr lang="en-US" b="0" i="1" smtClean="0">
                        <a:latin typeface="Cambria Math" panose="02040503050406030204" pitchFamily="18" charset="0"/>
                      </a:rPr>
                      <m:t>1</m:t>
                    </m:r>
                  </m:oMath>
                </a14:m>
                <a:r>
                  <a:rPr lang="en-US" dirty="0"/>
                  <a:t> to </a:t>
                </a:r>
                <a14:m>
                  <m:oMath xmlns:m="http://schemas.openxmlformats.org/officeDocument/2006/math">
                    <m:r>
                      <a:rPr lang="en-US" b="0" i="1" smtClean="0">
                        <a:latin typeface="Cambria Math" panose="02040503050406030204" pitchFamily="18" charset="0"/>
                      </a:rPr>
                      <m:t>6</m:t>
                    </m:r>
                  </m:oMath>
                </a14:m>
                <a:r>
                  <a:rPr lang="en-US" dirty="0"/>
                  <a:t> bananas possible (</a:t>
                </a:r>
                <a14:m>
                  <m:oMath xmlns:m="http://schemas.openxmlformats.org/officeDocument/2006/math">
                    <m:r>
                      <a:rPr lang="en-US" b="0" i="1" smtClean="0">
                        <a:latin typeface="Cambria Math" panose="02040503050406030204" pitchFamily="18" charset="0"/>
                      </a:rPr>
                      <m:t>6</m:t>
                    </m:r>
                  </m:oMath>
                </a14:m>
                <a:r>
                  <a:rPr lang="en-US" dirty="0"/>
                  <a:t> options) </a:t>
                </a:r>
              </a:p>
              <a:p>
                <a14:m>
                  <m:oMath xmlns:m="http://schemas.openxmlformats.org/officeDocument/2006/math">
                    <m:r>
                      <a:rPr lang="en-US" b="0" i="1" smtClean="0">
                        <a:latin typeface="Cambria Math" panose="02040503050406030204" pitchFamily="18" charset="0"/>
                      </a:rPr>
                      <m:t>21</m:t>
                    </m:r>
                  </m:oMath>
                </a14:m>
                <a:r>
                  <a:rPr lang="en-US" dirty="0"/>
                  <a:t> total (by sum rule)</a:t>
                </a:r>
              </a:p>
            </p:txBody>
          </p:sp>
        </mc:Choice>
        <mc:Fallback xmlns="">
          <p:sp>
            <p:nvSpPr>
              <p:cNvPr id="3" name="Content Placeholder 2">
                <a:extLst>
                  <a:ext uri="{FF2B5EF4-FFF2-40B4-BE49-F238E27FC236}">
                    <a16:creationId xmlns:a16="http://schemas.microsoft.com/office/drawing/2014/main" id="{51733294-8E8E-4CCF-984B-76578AD46517}"/>
                  </a:ext>
                </a:extLst>
              </p:cNvPr>
              <p:cNvSpPr>
                <a:spLocks noGrp="1" noRot="1" noChangeAspect="1" noMove="1" noResize="1" noEditPoints="1" noAdjustHandles="1" noChangeArrowheads="1" noChangeShapeType="1" noTextEdit="1"/>
              </p:cNvSpPr>
              <p:nvPr>
                <p:ph idx="1"/>
              </p:nvPr>
            </p:nvSpPr>
            <p:spPr>
              <a:blipFill>
                <a:blip r:embed="rId3"/>
                <a:stretch>
                  <a:fillRect l="-1525" t="-2138" r="-1471" b="-3019"/>
                </a:stretch>
              </a:blipFill>
            </p:spPr>
            <p:txBody>
              <a:bodyPr/>
              <a:lstStyle/>
              <a:p>
                <a:r>
                  <a:rPr lang="en-US">
                    <a:noFill/>
                  </a:rPr>
                  <a:t> </a:t>
                </a:r>
              </a:p>
            </p:txBody>
          </p:sp>
        </mc:Fallback>
      </mc:AlternateContent>
    </p:spTree>
    <p:extLst>
      <p:ext uri="{BB962C8B-B14F-4D97-AF65-F5344CB8AC3E}">
        <p14:creationId xmlns:p14="http://schemas.microsoft.com/office/powerpoint/2010/main" val="356897977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1884E-8207-4053-BBEC-7DE0F5CA4100}"/>
              </a:ext>
            </a:extLst>
          </p:cNvPr>
          <p:cNvSpPr>
            <a:spLocks noGrp="1"/>
          </p:cNvSpPr>
          <p:nvPr>
            <p:ph type="title"/>
          </p:nvPr>
        </p:nvSpPr>
        <p:spPr/>
        <p:txBody>
          <a:bodyPr/>
          <a:lstStyle/>
          <a:p>
            <a:r>
              <a:rPr lang="en-US" dirty="0"/>
              <a:t>A Fruit Problem (another approach)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1733294-8E8E-4CCF-984B-76578AD46517}"/>
                  </a:ext>
                </a:extLst>
              </p:cNvPr>
              <p:cNvSpPr>
                <a:spLocks noGrp="1"/>
              </p:cNvSpPr>
              <p:nvPr>
                <p:ph idx="1"/>
              </p:nvPr>
            </p:nvSpPr>
            <p:spPr>
              <a:xfrm>
                <a:off x="575240" y="1463857"/>
                <a:ext cx="11616760" cy="4845504"/>
              </a:xfrm>
            </p:spPr>
            <p:txBody>
              <a:bodyPr>
                <a:normAutofit lnSpcReduction="10000"/>
              </a:bodyPr>
              <a:lstStyle/>
              <a:p>
                <a:r>
                  <a:rPr lang="en-US" dirty="0"/>
                  <a:t>You have to choose 8 pieces of fruit. There are apples, oranges, and bananas. Fruits of the same type are indistinguishable. You need to pick </a:t>
                </a:r>
                <a:r>
                  <a:rPr lang="en-US" b="1" dirty="0"/>
                  <a:t>at most </a:t>
                </a:r>
                <a:r>
                  <a:rPr lang="en-US" dirty="0"/>
                  <a:t>2 apples and </a:t>
                </a:r>
                <a:r>
                  <a:rPr lang="en-US" b="1" dirty="0"/>
                  <a:t>at least </a:t>
                </a:r>
                <a:r>
                  <a:rPr lang="en-US" dirty="0"/>
                  <a:t>1 banana. How many sets of fruit can you choose?</a:t>
                </a:r>
              </a:p>
              <a:p>
                <a:endParaRPr lang="en-US" sz="1500" dirty="0"/>
              </a:p>
              <a:p>
                <a:r>
                  <a:rPr lang="en-US" dirty="0"/>
                  <a:t>Divide into </a:t>
                </a:r>
                <a:r>
                  <a:rPr lang="en-US" u="sng" dirty="0"/>
                  <a:t>disjoint cases</a:t>
                </a:r>
                <a:r>
                  <a:rPr lang="en-US" dirty="0"/>
                  <a:t> based on number of apples:</a:t>
                </a:r>
              </a:p>
              <a:p>
                <a14:m>
                  <m:oMath xmlns:m="http://schemas.openxmlformats.org/officeDocument/2006/math">
                    <m:r>
                      <a:rPr lang="en-US" i="1" dirty="0" smtClean="0">
                        <a:latin typeface="Cambria Math" panose="02040503050406030204" pitchFamily="18" charset="0"/>
                      </a:rPr>
                      <m:t>0</m:t>
                    </m:r>
                  </m:oMath>
                </a14:m>
                <a:r>
                  <a:rPr lang="en-US" dirty="0"/>
                  <a:t> apples: Pick 1 banana, select banana/orange for remaining: </a:t>
                </a:r>
                <a14:m>
                  <m:oMath xmlns:m="http://schemas.openxmlformats.org/officeDocument/2006/math">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b="0" i="1" smtClean="0">
                                <a:latin typeface="Cambria Math" panose="02040503050406030204" pitchFamily="18" charset="0"/>
                              </a:rPr>
                              <m:t>7</m:t>
                            </m:r>
                            <m:r>
                              <a:rPr lang="en-US" i="1">
                                <a:latin typeface="Cambria Math" panose="02040503050406030204" pitchFamily="18" charset="0"/>
                              </a:rPr>
                              <m:t>+</m:t>
                            </m:r>
                            <m:r>
                              <a:rPr lang="en-US" b="0" i="1" smtClean="0">
                                <a:latin typeface="Cambria Math" panose="02040503050406030204" pitchFamily="18" charset="0"/>
                              </a:rPr>
                              <m:t>2</m:t>
                            </m:r>
                            <m:r>
                              <a:rPr lang="en-US" i="1">
                                <a:latin typeface="Cambria Math" panose="02040503050406030204" pitchFamily="18" charset="0"/>
                              </a:rPr>
                              <m:t>−</m:t>
                            </m:r>
                            <m:r>
                              <a:rPr lang="en-US" i="1">
                                <a:latin typeface="Cambria Math" panose="02040503050406030204" pitchFamily="18" charset="0"/>
                              </a:rPr>
                              <m:t>1</m:t>
                            </m:r>
                          </m:num>
                          <m:den>
                            <m:r>
                              <a:rPr lang="en-US" b="0" i="1" smtClean="0">
                                <a:latin typeface="Cambria Math" panose="02040503050406030204" pitchFamily="18" charset="0"/>
                              </a:rPr>
                              <m:t>2</m:t>
                            </m:r>
                            <m:r>
                              <a:rPr lang="en-US" i="1">
                                <a:latin typeface="Cambria Math" panose="02040503050406030204" pitchFamily="18" charset="0"/>
                              </a:rPr>
                              <m:t>−</m:t>
                            </m:r>
                            <m:r>
                              <a:rPr lang="en-US" i="1">
                                <a:latin typeface="Cambria Math" panose="02040503050406030204" pitchFamily="18" charset="0"/>
                              </a:rPr>
                              <m:t>1</m:t>
                            </m:r>
                          </m:den>
                        </m:f>
                      </m:e>
                    </m:d>
                    <m:r>
                      <a:rPr lang="en-US" b="0" i="1" smtClean="0">
                        <a:latin typeface="Cambria Math" panose="02040503050406030204" pitchFamily="18" charset="0"/>
                      </a:rPr>
                      <m:t>=</m:t>
                    </m:r>
                    <m:r>
                      <a:rPr lang="en-US" b="0" i="1" smtClean="0">
                        <a:latin typeface="Cambria Math" panose="02040503050406030204" pitchFamily="18" charset="0"/>
                      </a:rPr>
                      <m:t>8</m:t>
                    </m:r>
                  </m:oMath>
                </a14:m>
                <a:endParaRPr lang="en-US" dirty="0"/>
              </a:p>
              <a:p>
                <a14:m>
                  <m:oMath xmlns:m="http://schemas.openxmlformats.org/officeDocument/2006/math">
                    <m:r>
                      <a:rPr lang="en-US" b="0" i="1" smtClean="0">
                        <a:latin typeface="Cambria Math" panose="02040503050406030204" pitchFamily="18" charset="0"/>
                      </a:rPr>
                      <m:t>1</m:t>
                    </m:r>
                  </m:oMath>
                </a14:m>
                <a:r>
                  <a:rPr lang="en-US" dirty="0"/>
                  <a:t> apple: Pick 1 banana, select banana/orange for remaining: </a:t>
                </a:r>
                <a14:m>
                  <m:oMath xmlns:m="http://schemas.openxmlformats.org/officeDocument/2006/math">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b="0" i="1" smtClean="0">
                                <a:latin typeface="Cambria Math" panose="02040503050406030204" pitchFamily="18" charset="0"/>
                              </a:rPr>
                              <m:t>6</m:t>
                            </m:r>
                            <m:r>
                              <a:rPr lang="en-US" i="1">
                                <a:latin typeface="Cambria Math" panose="02040503050406030204" pitchFamily="18" charset="0"/>
                              </a:rPr>
                              <m:t>+</m:t>
                            </m:r>
                            <m:r>
                              <a:rPr lang="en-US" i="1">
                                <a:latin typeface="Cambria Math" panose="02040503050406030204" pitchFamily="18" charset="0"/>
                              </a:rPr>
                              <m:t>2</m:t>
                            </m:r>
                            <m:r>
                              <a:rPr lang="en-US" i="1">
                                <a:latin typeface="Cambria Math" panose="02040503050406030204" pitchFamily="18" charset="0"/>
                              </a:rPr>
                              <m:t>−</m:t>
                            </m:r>
                            <m:r>
                              <a:rPr lang="en-US" i="1">
                                <a:latin typeface="Cambria Math" panose="02040503050406030204" pitchFamily="18" charset="0"/>
                              </a:rPr>
                              <m:t>1</m:t>
                            </m:r>
                          </m:num>
                          <m:den>
                            <m:r>
                              <a:rPr lang="en-US" i="1">
                                <a:latin typeface="Cambria Math" panose="02040503050406030204" pitchFamily="18" charset="0"/>
                              </a:rPr>
                              <m:t>2</m:t>
                            </m:r>
                            <m:r>
                              <a:rPr lang="en-US" i="1">
                                <a:latin typeface="Cambria Math" panose="02040503050406030204" pitchFamily="18" charset="0"/>
                              </a:rPr>
                              <m:t>−</m:t>
                            </m:r>
                            <m:r>
                              <a:rPr lang="en-US" i="1">
                                <a:latin typeface="Cambria Math" panose="02040503050406030204" pitchFamily="18" charset="0"/>
                              </a:rPr>
                              <m:t>1</m:t>
                            </m:r>
                          </m:den>
                        </m:f>
                      </m:e>
                    </m:d>
                    <m:r>
                      <a:rPr lang="en-US" i="1">
                        <a:latin typeface="Cambria Math" panose="02040503050406030204" pitchFamily="18" charset="0"/>
                      </a:rPr>
                      <m:t>=</m:t>
                    </m:r>
                    <m:r>
                      <a:rPr lang="en-US" b="0" i="1" smtClean="0">
                        <a:latin typeface="Cambria Math" panose="02040503050406030204" pitchFamily="18" charset="0"/>
                      </a:rPr>
                      <m:t>7</m:t>
                    </m:r>
                  </m:oMath>
                </a14:m>
                <a:endParaRPr lang="en-US" dirty="0"/>
              </a:p>
              <a:p>
                <a14:m>
                  <m:oMath xmlns:m="http://schemas.openxmlformats.org/officeDocument/2006/math">
                    <m:r>
                      <a:rPr lang="en-US" b="0" i="1" smtClean="0">
                        <a:latin typeface="Cambria Math" panose="02040503050406030204" pitchFamily="18" charset="0"/>
                      </a:rPr>
                      <m:t>2</m:t>
                    </m:r>
                  </m:oMath>
                </a14:m>
                <a:r>
                  <a:rPr lang="en-US" dirty="0"/>
                  <a:t> apples: Pick 1 banana, select banana/orange for remaining: </a:t>
                </a:r>
                <a14:m>
                  <m:oMath xmlns:m="http://schemas.openxmlformats.org/officeDocument/2006/math">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b="0" i="1" smtClean="0">
                                <a:latin typeface="Cambria Math" panose="02040503050406030204" pitchFamily="18" charset="0"/>
                              </a:rPr>
                              <m:t>5</m:t>
                            </m:r>
                            <m:r>
                              <a:rPr lang="en-US" i="1">
                                <a:latin typeface="Cambria Math" panose="02040503050406030204" pitchFamily="18" charset="0"/>
                              </a:rPr>
                              <m:t>+</m:t>
                            </m:r>
                            <m:r>
                              <a:rPr lang="en-US" i="1">
                                <a:latin typeface="Cambria Math" panose="02040503050406030204" pitchFamily="18" charset="0"/>
                              </a:rPr>
                              <m:t>2</m:t>
                            </m:r>
                            <m:r>
                              <a:rPr lang="en-US" i="1">
                                <a:latin typeface="Cambria Math" panose="02040503050406030204" pitchFamily="18" charset="0"/>
                              </a:rPr>
                              <m:t>−</m:t>
                            </m:r>
                            <m:r>
                              <a:rPr lang="en-US" i="1">
                                <a:latin typeface="Cambria Math" panose="02040503050406030204" pitchFamily="18" charset="0"/>
                              </a:rPr>
                              <m:t>1</m:t>
                            </m:r>
                          </m:num>
                          <m:den>
                            <m:r>
                              <a:rPr lang="en-US" i="1">
                                <a:latin typeface="Cambria Math" panose="02040503050406030204" pitchFamily="18" charset="0"/>
                              </a:rPr>
                              <m:t>2</m:t>
                            </m:r>
                            <m:r>
                              <a:rPr lang="en-US" i="1">
                                <a:latin typeface="Cambria Math" panose="02040503050406030204" pitchFamily="18" charset="0"/>
                              </a:rPr>
                              <m:t>−</m:t>
                            </m:r>
                            <m:r>
                              <a:rPr lang="en-US" i="1">
                                <a:latin typeface="Cambria Math" panose="02040503050406030204" pitchFamily="18" charset="0"/>
                              </a:rPr>
                              <m:t>1</m:t>
                            </m:r>
                          </m:den>
                        </m:f>
                      </m:e>
                    </m:d>
                    <m:r>
                      <a:rPr lang="en-US" i="1">
                        <a:latin typeface="Cambria Math" panose="02040503050406030204" pitchFamily="18" charset="0"/>
                      </a:rPr>
                      <m:t>=</m:t>
                    </m:r>
                    <m:r>
                      <a:rPr lang="en-US" b="0" i="1" smtClean="0">
                        <a:latin typeface="Cambria Math" panose="02040503050406030204" pitchFamily="18" charset="0"/>
                      </a:rPr>
                      <m:t>6</m:t>
                    </m:r>
                  </m:oMath>
                </a14:m>
                <a:endParaRPr lang="en-US" dirty="0"/>
              </a:p>
              <a:p>
                <a14:m>
                  <m:oMath xmlns:m="http://schemas.openxmlformats.org/officeDocument/2006/math">
                    <m:r>
                      <a:rPr lang="en-US" b="0" i="1" smtClean="0">
                        <a:latin typeface="Cambria Math" panose="02040503050406030204" pitchFamily="18" charset="0"/>
                      </a:rPr>
                      <m:t>21</m:t>
                    </m:r>
                  </m:oMath>
                </a14:m>
                <a:r>
                  <a:rPr lang="en-US" dirty="0"/>
                  <a:t> total (by sum rule)</a:t>
                </a:r>
              </a:p>
            </p:txBody>
          </p:sp>
        </mc:Choice>
        <mc:Fallback xmlns="">
          <p:sp>
            <p:nvSpPr>
              <p:cNvPr id="3" name="Content Placeholder 2">
                <a:extLst>
                  <a:ext uri="{FF2B5EF4-FFF2-40B4-BE49-F238E27FC236}">
                    <a16:creationId xmlns:a16="http://schemas.microsoft.com/office/drawing/2014/main" id="{51733294-8E8E-4CCF-984B-76578AD46517}"/>
                  </a:ext>
                </a:extLst>
              </p:cNvPr>
              <p:cNvSpPr>
                <a:spLocks noGrp="1" noRot="1" noChangeAspect="1" noMove="1" noResize="1" noEditPoints="1" noAdjustHandles="1" noChangeArrowheads="1" noChangeShapeType="1" noTextEdit="1"/>
              </p:cNvSpPr>
              <p:nvPr>
                <p:ph idx="1"/>
              </p:nvPr>
            </p:nvSpPr>
            <p:spPr>
              <a:xfrm>
                <a:off x="575240" y="1463857"/>
                <a:ext cx="11616760" cy="4845504"/>
              </a:xfrm>
              <a:blipFill>
                <a:blip r:embed="rId3"/>
                <a:stretch>
                  <a:fillRect l="-1469" t="-3019" r="-1049"/>
                </a:stretch>
              </a:blipFill>
            </p:spPr>
            <p:txBody>
              <a:bodyPr/>
              <a:lstStyle/>
              <a:p>
                <a:r>
                  <a:rPr lang="en-US">
                    <a:noFill/>
                  </a:rPr>
                  <a:t> </a:t>
                </a:r>
              </a:p>
            </p:txBody>
          </p:sp>
        </mc:Fallback>
      </mc:AlternateContent>
    </p:spTree>
    <p:extLst>
      <p:ext uri="{BB962C8B-B14F-4D97-AF65-F5344CB8AC3E}">
        <p14:creationId xmlns:p14="http://schemas.microsoft.com/office/powerpoint/2010/main" val="270376346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1884E-8207-4053-BBEC-7DE0F5CA4100}"/>
              </a:ext>
            </a:extLst>
          </p:cNvPr>
          <p:cNvSpPr>
            <a:spLocks noGrp="1"/>
          </p:cNvSpPr>
          <p:nvPr>
            <p:ph type="title"/>
          </p:nvPr>
        </p:nvSpPr>
        <p:spPr/>
        <p:txBody>
          <a:bodyPr/>
          <a:lstStyle/>
          <a:p>
            <a:r>
              <a:rPr lang="en-US" dirty="0"/>
              <a:t>A Fruit Problem (and </a:t>
            </a:r>
            <a:r>
              <a:rPr lang="en-US" i="1" dirty="0"/>
              <a:t>another</a:t>
            </a:r>
            <a:r>
              <a:rPr lang="en-US" dirty="0"/>
              <a:t> approach!)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1733294-8E8E-4CCF-984B-76578AD46517}"/>
                  </a:ext>
                </a:extLst>
              </p:cNvPr>
              <p:cNvSpPr>
                <a:spLocks noGrp="1"/>
              </p:cNvSpPr>
              <p:nvPr>
                <p:ph idx="1"/>
              </p:nvPr>
            </p:nvSpPr>
            <p:spPr>
              <a:xfrm>
                <a:off x="575240" y="1463856"/>
                <a:ext cx="11338086" cy="5289641"/>
              </a:xfrm>
            </p:spPr>
            <p:txBody>
              <a:bodyPr>
                <a:normAutofit/>
              </a:bodyPr>
              <a:lstStyle/>
              <a:p>
                <a:r>
                  <a:rPr lang="en-US" dirty="0"/>
                  <a:t>You have to choose 8 pieces of fruit. There are apples, oranges, and bananas. Fruits of the same type are indistinguishable. You need to pick </a:t>
                </a:r>
                <a:r>
                  <a:rPr lang="en-US" b="1" dirty="0"/>
                  <a:t>at most </a:t>
                </a:r>
                <a:r>
                  <a:rPr lang="en-US" dirty="0"/>
                  <a:t>2 apples and </a:t>
                </a:r>
                <a:r>
                  <a:rPr lang="en-US" b="1" dirty="0"/>
                  <a:t>at least </a:t>
                </a:r>
                <a:r>
                  <a:rPr lang="en-US" dirty="0"/>
                  <a:t>1 banana. How many sets of fruit can you choose?</a:t>
                </a:r>
              </a:p>
              <a:p>
                <a:r>
                  <a:rPr lang="en-US" dirty="0"/>
                  <a:t>1. Pick out your first banana – </a:t>
                </a:r>
                <a14:m>
                  <m:oMath xmlns:m="http://schemas.openxmlformats.org/officeDocument/2006/math">
                    <m:r>
                      <a:rPr lang="en-US" b="0" i="1" smtClean="0">
                        <a:latin typeface="Cambria Math" panose="02040503050406030204" pitchFamily="18" charset="0"/>
                      </a:rPr>
                      <m:t>1</m:t>
                    </m:r>
                  </m:oMath>
                </a14:m>
                <a:r>
                  <a:rPr lang="en-US" dirty="0"/>
                  <a:t> option because indistinguishable</a:t>
                </a:r>
              </a:p>
              <a:p>
                <a:r>
                  <a:rPr lang="en-US" dirty="0"/>
                  <a:t>2. Pick </a:t>
                </a:r>
                <a14:m>
                  <m:oMath xmlns:m="http://schemas.openxmlformats.org/officeDocument/2006/math">
                    <m:r>
                      <a:rPr lang="en-US" i="1" dirty="0" smtClean="0">
                        <a:latin typeface="Cambria Math" panose="02040503050406030204" pitchFamily="18" charset="0"/>
                      </a:rPr>
                      <m:t>7</m:t>
                    </m:r>
                  </m:oMath>
                </a14:m>
                <a:r>
                  <a:rPr lang="en-US" dirty="0"/>
                  <a:t> fruits (at most 2 apples, can take apples oranges / bananas)</a:t>
                </a:r>
              </a:p>
              <a:p>
                <a:pPr lvl="1"/>
                <a:r>
                  <a:rPr lang="en-US" dirty="0"/>
                  <a:t>   </a:t>
                </a:r>
                <a:r>
                  <a:rPr lang="en-US" sz="2600" b="1" dirty="0"/>
                  <a:t>Complementary counting</a:t>
                </a:r>
                <a:r>
                  <a:rPr lang="en-US" sz="2600" dirty="0"/>
                  <a:t>: </a:t>
                </a:r>
              </a:p>
              <a:p>
                <a:pPr lvl="1"/>
                <a:r>
                  <a:rPr lang="en-US" sz="2600" dirty="0"/>
                  <a:t>   Total possibilities ignoring apple restriction: </a:t>
                </a:r>
                <a14:m>
                  <m:oMath xmlns:m="http://schemas.openxmlformats.org/officeDocument/2006/math">
                    <m:d>
                      <m:dPr>
                        <m:ctrlPr>
                          <a:rPr lang="en-US" sz="2600" i="1" smtClean="0">
                            <a:latin typeface="Cambria Math" panose="02040503050406030204" pitchFamily="18" charset="0"/>
                          </a:rPr>
                        </m:ctrlPr>
                      </m:dPr>
                      <m:e>
                        <m:f>
                          <m:fPr>
                            <m:type m:val="noBar"/>
                            <m:ctrlPr>
                              <a:rPr lang="en-US" sz="2600" i="1" smtClean="0">
                                <a:latin typeface="Cambria Math" panose="02040503050406030204" pitchFamily="18" charset="0"/>
                              </a:rPr>
                            </m:ctrlPr>
                          </m:fPr>
                          <m:num>
                            <m:r>
                              <a:rPr lang="en-US" sz="2600" b="0" i="1" smtClean="0">
                                <a:latin typeface="Cambria Math" panose="02040503050406030204" pitchFamily="18" charset="0"/>
                              </a:rPr>
                              <m:t>7</m:t>
                            </m:r>
                            <m:r>
                              <a:rPr lang="en-US" sz="2600" b="0" i="1" smtClean="0">
                                <a:latin typeface="Cambria Math" panose="02040503050406030204" pitchFamily="18" charset="0"/>
                              </a:rPr>
                              <m:t>+</m:t>
                            </m:r>
                            <m:r>
                              <a:rPr lang="en-US" sz="2600" b="0" i="1" smtClean="0">
                                <a:latin typeface="Cambria Math" panose="02040503050406030204" pitchFamily="18" charset="0"/>
                              </a:rPr>
                              <m:t>3</m:t>
                            </m:r>
                            <m:r>
                              <a:rPr lang="en-US" sz="2600" b="0" i="1" smtClean="0">
                                <a:latin typeface="Cambria Math" panose="02040503050406030204" pitchFamily="18" charset="0"/>
                              </a:rPr>
                              <m:t>−</m:t>
                            </m:r>
                            <m:r>
                              <a:rPr lang="en-US" sz="2600" b="0" i="1" smtClean="0">
                                <a:latin typeface="Cambria Math" panose="02040503050406030204" pitchFamily="18" charset="0"/>
                              </a:rPr>
                              <m:t>1</m:t>
                            </m:r>
                          </m:num>
                          <m:den>
                            <m:r>
                              <a:rPr lang="en-US" sz="2600" b="0" i="1" smtClean="0">
                                <a:latin typeface="Cambria Math" panose="02040503050406030204" pitchFamily="18" charset="0"/>
                              </a:rPr>
                              <m:t>3</m:t>
                            </m:r>
                            <m:r>
                              <a:rPr lang="en-US" sz="2600" b="0" i="1" smtClean="0">
                                <a:latin typeface="Cambria Math" panose="02040503050406030204" pitchFamily="18" charset="0"/>
                              </a:rPr>
                              <m:t>−</m:t>
                            </m:r>
                            <m:r>
                              <a:rPr lang="en-US" sz="2600" b="0" i="1" smtClean="0">
                                <a:latin typeface="Cambria Math" panose="02040503050406030204" pitchFamily="18" charset="0"/>
                              </a:rPr>
                              <m:t>1</m:t>
                            </m:r>
                          </m:den>
                        </m:f>
                      </m:e>
                    </m:d>
                  </m:oMath>
                </a14:m>
                <a:r>
                  <a:rPr lang="en-US" sz="2600" dirty="0"/>
                  <a:t> (7 pieces, 3 types)</a:t>
                </a:r>
              </a:p>
              <a:p>
                <a:pPr lvl="1"/>
                <a:r>
                  <a:rPr lang="en-US" sz="2600" dirty="0"/>
                  <a:t>   Possibilities with </a:t>
                </a:r>
                <a14:m>
                  <m:oMath xmlns:m="http://schemas.openxmlformats.org/officeDocument/2006/math">
                    <m:r>
                      <a:rPr lang="en-US" sz="2600" b="0" i="1" smtClean="0">
                        <a:latin typeface="Cambria Math" panose="02040503050406030204" pitchFamily="18" charset="0"/>
                      </a:rPr>
                      <m:t>≥</m:t>
                    </m:r>
                    <m:r>
                      <a:rPr lang="en-US" sz="2600" b="0" i="1" smtClean="0">
                        <a:latin typeface="Cambria Math" panose="02040503050406030204" pitchFamily="18" charset="0"/>
                      </a:rPr>
                      <m:t>3</m:t>
                    </m:r>
                  </m:oMath>
                </a14:m>
                <a:r>
                  <a:rPr lang="en-US" sz="2600" dirty="0"/>
                  <a:t> apples (these are the outcomes we want to </a:t>
                </a:r>
                <a:r>
                  <a:rPr lang="en-US" sz="2600" b="1" dirty="0"/>
                  <a:t>exclude</a:t>
                </a:r>
                <a:r>
                  <a:rPr lang="en-US" sz="2600" dirty="0"/>
                  <a:t>)</a:t>
                </a:r>
              </a:p>
              <a:p>
                <a:pPr lvl="1"/>
                <a:r>
                  <a:rPr lang="en-US" sz="2600" dirty="0"/>
                  <a:t>	</a:t>
                </a:r>
                <a14:m>
                  <m:oMath xmlns:m="http://schemas.openxmlformats.org/officeDocument/2006/math">
                    <m:d>
                      <m:dPr>
                        <m:ctrlPr>
                          <a:rPr lang="en-US" sz="2600" i="1" smtClean="0">
                            <a:latin typeface="Cambria Math" panose="02040503050406030204" pitchFamily="18" charset="0"/>
                          </a:rPr>
                        </m:ctrlPr>
                      </m:dPr>
                      <m:e>
                        <m:f>
                          <m:fPr>
                            <m:type m:val="noBar"/>
                            <m:ctrlPr>
                              <a:rPr lang="en-US" sz="2600" i="1" smtClean="0">
                                <a:latin typeface="Cambria Math" panose="02040503050406030204" pitchFamily="18" charset="0"/>
                              </a:rPr>
                            </m:ctrlPr>
                          </m:fPr>
                          <m:num>
                            <m:r>
                              <a:rPr lang="en-US" sz="2600" b="0" i="1" smtClean="0">
                                <a:latin typeface="Cambria Math" panose="02040503050406030204" pitchFamily="18" charset="0"/>
                              </a:rPr>
                              <m:t>4</m:t>
                            </m:r>
                            <m:r>
                              <a:rPr lang="en-US" sz="2600" b="0" i="1" smtClean="0">
                                <a:latin typeface="Cambria Math" panose="02040503050406030204" pitchFamily="18" charset="0"/>
                              </a:rPr>
                              <m:t>+</m:t>
                            </m:r>
                            <m:r>
                              <a:rPr lang="en-US" sz="2600" b="0" i="1" smtClean="0">
                                <a:latin typeface="Cambria Math" panose="02040503050406030204" pitchFamily="18" charset="0"/>
                              </a:rPr>
                              <m:t>3</m:t>
                            </m:r>
                            <m:r>
                              <a:rPr lang="en-US" sz="2600" b="0" i="1" smtClean="0">
                                <a:latin typeface="Cambria Math" panose="02040503050406030204" pitchFamily="18" charset="0"/>
                              </a:rPr>
                              <m:t>−</m:t>
                            </m:r>
                            <m:r>
                              <a:rPr lang="en-US" sz="2600" b="0" i="1" smtClean="0">
                                <a:latin typeface="Cambria Math" panose="02040503050406030204" pitchFamily="18" charset="0"/>
                              </a:rPr>
                              <m:t>1</m:t>
                            </m:r>
                          </m:num>
                          <m:den>
                            <m:r>
                              <a:rPr lang="en-US" sz="2600" b="0" i="1" smtClean="0">
                                <a:latin typeface="Cambria Math" panose="02040503050406030204" pitchFamily="18" charset="0"/>
                              </a:rPr>
                              <m:t>3</m:t>
                            </m:r>
                            <m:r>
                              <a:rPr lang="en-US" sz="2600" b="0" i="1" smtClean="0">
                                <a:latin typeface="Cambria Math" panose="02040503050406030204" pitchFamily="18" charset="0"/>
                              </a:rPr>
                              <m:t>−</m:t>
                            </m:r>
                            <m:r>
                              <a:rPr lang="en-US" sz="2600" b="0" i="1" smtClean="0">
                                <a:latin typeface="Cambria Math" panose="02040503050406030204" pitchFamily="18" charset="0"/>
                              </a:rPr>
                              <m:t>1</m:t>
                            </m:r>
                          </m:den>
                        </m:f>
                      </m:e>
                    </m:d>
                    <m:r>
                      <a:rPr lang="en-US" sz="2600" b="0" i="0" smtClean="0">
                        <a:latin typeface="Cambria Math" panose="02040503050406030204" pitchFamily="18" charset="0"/>
                      </a:rPr>
                      <m:t>.</m:t>
                    </m:r>
                  </m:oMath>
                </a14:m>
                <a:r>
                  <a:rPr lang="en-US" sz="2600" dirty="0"/>
                  <a:t> Pick 3 apples (1 options bc indistinguishable), </a:t>
                </a:r>
                <a:r>
                  <a:rPr lang="en-US" dirty="0"/>
                  <a:t>pick 4 from 3 types</a:t>
                </a:r>
              </a:p>
              <a:p>
                <a:r>
                  <a:rPr lang="en-US" dirty="0"/>
                  <a:t>Total: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9</m:t>
                            </m:r>
                          </m:num>
                          <m:den>
                            <m:r>
                              <a:rPr lang="en-US" b="0" i="1" smtClean="0">
                                <a:latin typeface="Cambria Math" panose="02040503050406030204" pitchFamily="18" charset="0"/>
                              </a:rPr>
                              <m:t>2</m:t>
                            </m:r>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6</m:t>
                            </m:r>
                          </m:num>
                          <m:den>
                            <m:r>
                              <a:rPr lang="en-US" b="0" i="1" smtClean="0">
                                <a:latin typeface="Cambria Math" panose="02040503050406030204" pitchFamily="18" charset="0"/>
                              </a:rPr>
                              <m:t>2</m:t>
                            </m:r>
                          </m:den>
                        </m:f>
                      </m:e>
                    </m:d>
                    <m:r>
                      <a:rPr lang="en-US" b="0" i="1" smtClean="0">
                        <a:latin typeface="Cambria Math" panose="02040503050406030204" pitchFamily="18" charset="0"/>
                      </a:rPr>
                      <m:t>=</m:t>
                    </m:r>
                    <m:r>
                      <a:rPr lang="en-US" b="0" i="1" smtClean="0">
                        <a:latin typeface="Cambria Math" panose="02040503050406030204" pitchFamily="18" charset="0"/>
                      </a:rPr>
                      <m:t>36</m:t>
                    </m:r>
                    <m:r>
                      <a:rPr lang="en-US" b="0" i="1" smtClean="0">
                        <a:latin typeface="Cambria Math" panose="02040503050406030204" pitchFamily="18" charset="0"/>
                      </a:rPr>
                      <m:t>−</m:t>
                    </m:r>
                    <m:r>
                      <a:rPr lang="en-US" b="0" i="1" smtClean="0">
                        <a:latin typeface="Cambria Math" panose="02040503050406030204" pitchFamily="18" charset="0"/>
                      </a:rPr>
                      <m:t>15</m:t>
                    </m:r>
                    <m:r>
                      <a:rPr lang="en-US" b="0" i="1" smtClean="0">
                        <a:latin typeface="Cambria Math" panose="02040503050406030204" pitchFamily="18" charset="0"/>
                      </a:rPr>
                      <m:t>=</m:t>
                    </m:r>
                    <m:r>
                      <a:rPr lang="en-US" b="0" i="1" smtClean="0">
                        <a:latin typeface="Cambria Math" panose="02040503050406030204" pitchFamily="18" charset="0"/>
                      </a:rPr>
                      <m:t>21</m:t>
                    </m:r>
                  </m:oMath>
                </a14:m>
                <a:endParaRPr lang="en-US" dirty="0"/>
              </a:p>
            </p:txBody>
          </p:sp>
        </mc:Choice>
        <mc:Fallback xmlns="">
          <p:sp>
            <p:nvSpPr>
              <p:cNvPr id="3" name="Content Placeholder 2">
                <a:extLst>
                  <a:ext uri="{FF2B5EF4-FFF2-40B4-BE49-F238E27FC236}">
                    <a16:creationId xmlns:a16="http://schemas.microsoft.com/office/drawing/2014/main" id="{51733294-8E8E-4CCF-984B-76578AD46517}"/>
                  </a:ext>
                </a:extLst>
              </p:cNvPr>
              <p:cNvSpPr>
                <a:spLocks noGrp="1" noRot="1" noChangeAspect="1" noMove="1" noResize="1" noEditPoints="1" noAdjustHandles="1" noChangeArrowheads="1" noChangeShapeType="1" noTextEdit="1"/>
              </p:cNvSpPr>
              <p:nvPr>
                <p:ph idx="1"/>
              </p:nvPr>
            </p:nvSpPr>
            <p:spPr>
              <a:xfrm>
                <a:off x="575240" y="1463856"/>
                <a:ext cx="11338086" cy="5289641"/>
              </a:xfrm>
              <a:blipFill>
                <a:blip r:embed="rId2"/>
                <a:stretch>
                  <a:fillRect l="-1505" t="-1959" r="-161" b="-2074"/>
                </a:stretch>
              </a:blipFill>
            </p:spPr>
            <p:txBody>
              <a:bodyPr/>
              <a:lstStyle/>
              <a:p>
                <a:r>
                  <a:rPr lang="en-US">
                    <a:noFill/>
                  </a:rPr>
                  <a:t> </a:t>
                </a:r>
              </a:p>
            </p:txBody>
          </p:sp>
        </mc:Fallback>
      </mc:AlternateContent>
    </p:spTree>
    <p:extLst>
      <p:ext uri="{BB962C8B-B14F-4D97-AF65-F5344CB8AC3E}">
        <p14:creationId xmlns:p14="http://schemas.microsoft.com/office/powerpoint/2010/main" val="67076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0BBC8-03E0-4424-8ED9-4F6A34D12CB7}"/>
              </a:ext>
            </a:extLst>
          </p:cNvPr>
          <p:cNvSpPr>
            <a:spLocks noGrp="1"/>
          </p:cNvSpPr>
          <p:nvPr>
            <p:ph type="title"/>
          </p:nvPr>
        </p:nvSpPr>
        <p:spPr/>
        <p:txBody>
          <a:bodyPr/>
          <a:lstStyle/>
          <a:p>
            <a:r>
              <a:rPr lang="en-US" dirty="0"/>
              <a:t>Takeaways</a:t>
            </a:r>
          </a:p>
        </p:txBody>
      </p:sp>
      <p:sp>
        <p:nvSpPr>
          <p:cNvPr id="3" name="Content Placeholder 2">
            <a:extLst>
              <a:ext uri="{FF2B5EF4-FFF2-40B4-BE49-F238E27FC236}">
                <a16:creationId xmlns:a16="http://schemas.microsoft.com/office/drawing/2014/main" id="{F695AD41-2F9C-4DD6-BE1A-2B4EC4101DDD}"/>
              </a:ext>
            </a:extLst>
          </p:cNvPr>
          <p:cNvSpPr>
            <a:spLocks noGrp="1"/>
          </p:cNvSpPr>
          <p:nvPr>
            <p:ph idx="1"/>
          </p:nvPr>
        </p:nvSpPr>
        <p:spPr/>
        <p:txBody>
          <a:bodyPr/>
          <a:lstStyle/>
          <a:p>
            <a:r>
              <a:rPr lang="en-US" dirty="0"/>
              <a:t>For donut-counting style problems with “twists”, it sometimes helps to “just throw the first few in the box” to get a problem that is exactly in the donut-counting framework.</a:t>
            </a:r>
          </a:p>
          <a:p>
            <a:r>
              <a:rPr lang="en-US" dirty="0"/>
              <a:t>There are often many ways to do the same problem! When you can do a problem two </a:t>
            </a:r>
            <a:r>
              <a:rPr lang="en-US" b="1" dirty="0"/>
              <a:t>very </a:t>
            </a:r>
            <a:r>
              <a:rPr lang="en-US" dirty="0"/>
              <a:t>different ways and get the same answer, you get much more confident in the answer.</a:t>
            </a:r>
            <a:endParaRPr lang="en-US" b="1" dirty="0"/>
          </a:p>
        </p:txBody>
      </p:sp>
    </p:spTree>
    <p:extLst>
      <p:ext uri="{BB962C8B-B14F-4D97-AF65-F5344CB8AC3E}">
        <p14:creationId xmlns:p14="http://schemas.microsoft.com/office/powerpoint/2010/main" val="4046532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409AD-FAA4-4522-8954-C47137A0CEB8}"/>
              </a:ext>
            </a:extLst>
          </p:cNvPr>
          <p:cNvSpPr>
            <a:spLocks noGrp="1"/>
          </p:cNvSpPr>
          <p:nvPr>
            <p:ph type="title"/>
          </p:nvPr>
        </p:nvSpPr>
        <p:spPr/>
        <p:txBody>
          <a:bodyPr/>
          <a:lstStyle/>
          <a:p>
            <a:r>
              <a:rPr lang="en-US" dirty="0"/>
              <a:t>Donuts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9124ACB-C88D-499F-A54C-D04431CF9DF9}"/>
                  </a:ext>
                </a:extLst>
              </p:cNvPr>
              <p:cNvSpPr>
                <a:spLocks noGrp="1"/>
              </p:cNvSpPr>
              <p:nvPr>
                <p:ph idx="1"/>
              </p:nvPr>
            </p:nvSpPr>
            <p:spPr>
              <a:xfrm>
                <a:off x="575240" y="1463857"/>
                <a:ext cx="11535118" cy="4845504"/>
              </a:xfrm>
            </p:spPr>
            <p:txBody>
              <a:bodyPr/>
              <a:lstStyle/>
              <a:p>
                <a:r>
                  <a:rPr lang="en-US" dirty="0"/>
                  <a:t>You’re going to buy one-dozen donuts (i.e., 12 donuts) from chocolate, strawberry, coconut, blueberry, and lemon (i.e. </a:t>
                </a:r>
                <a14:m>
                  <m:oMath xmlns:m="http://schemas.openxmlformats.org/officeDocument/2006/math">
                    <m:r>
                      <a:rPr lang="en-US" i="1" dirty="0">
                        <a:latin typeface="Cambria Math" panose="02040503050406030204" pitchFamily="18" charset="0"/>
                      </a:rPr>
                      <m:t>5</m:t>
                    </m:r>
                  </m:oMath>
                </a14:m>
                <a:r>
                  <a:rPr lang="en-US" dirty="0"/>
                  <a:t> types)</a:t>
                </a:r>
              </a:p>
              <a:p>
                <a:r>
                  <a:rPr lang="en-US" dirty="0"/>
                  <a:t>How many different donut boxes can you buy?</a:t>
                </a:r>
              </a:p>
              <a:p>
                <a:pPr lvl="1"/>
                <a:r>
                  <a:rPr lang="en-US" dirty="0"/>
                  <a:t>&gt; There are unlimited donuts of each type</a:t>
                </a:r>
              </a:p>
              <a:p>
                <a:pPr lvl="1"/>
                <a:r>
                  <a:rPr lang="en-US" dirty="0"/>
                  <a:t>&gt; Donuts of the same type are indistinguishable</a:t>
                </a:r>
              </a:p>
              <a:p>
                <a:pPr lvl="1"/>
                <a:r>
                  <a:rPr lang="en-US" dirty="0"/>
                  <a:t>&gt; Order of the donuts in the box does not matter</a:t>
                </a:r>
              </a:p>
              <a:p>
                <a:pPr lvl="1"/>
                <a:r>
                  <a:rPr lang="en-US" b="1" i="1" dirty="0"/>
                  <a:t>All we care about is how many donuts of each type are ordered</a:t>
                </a:r>
              </a:p>
            </p:txBody>
          </p:sp>
        </mc:Choice>
        <mc:Fallback xmlns="">
          <p:sp>
            <p:nvSpPr>
              <p:cNvPr id="3" name="Content Placeholder 2">
                <a:extLst>
                  <a:ext uri="{FF2B5EF4-FFF2-40B4-BE49-F238E27FC236}">
                    <a16:creationId xmlns:a16="http://schemas.microsoft.com/office/drawing/2014/main" id="{59124ACB-C88D-499F-A54C-D04431CF9DF9}"/>
                  </a:ext>
                </a:extLst>
              </p:cNvPr>
              <p:cNvSpPr>
                <a:spLocks noGrp="1" noRot="1" noChangeAspect="1" noMove="1" noResize="1" noEditPoints="1" noAdjustHandles="1" noChangeArrowheads="1" noChangeShapeType="1" noTextEdit="1"/>
              </p:cNvSpPr>
              <p:nvPr>
                <p:ph idx="1"/>
              </p:nvPr>
            </p:nvSpPr>
            <p:spPr>
              <a:xfrm>
                <a:off x="575240" y="1463857"/>
                <a:ext cx="11535118" cy="4845504"/>
              </a:xfrm>
              <a:blipFill>
                <a:blip r:embed="rId3"/>
                <a:stretch>
                  <a:fillRect l="-687" t="-2138"/>
                </a:stretch>
              </a:blipFill>
            </p:spPr>
            <p:txBody>
              <a:bodyPr/>
              <a:lstStyle/>
              <a:p>
                <a:r>
                  <a:rPr lang="en-US">
                    <a:noFill/>
                  </a:rPr>
                  <a:t> </a:t>
                </a:r>
              </a:p>
            </p:txBody>
          </p:sp>
        </mc:Fallback>
      </mc:AlternateContent>
      <p:sp>
        <p:nvSpPr>
          <p:cNvPr id="34" name="Circle: Hollow 33">
            <a:extLst>
              <a:ext uri="{FF2B5EF4-FFF2-40B4-BE49-F238E27FC236}">
                <a16:creationId xmlns:a16="http://schemas.microsoft.com/office/drawing/2014/main" id="{2C01EC03-33D5-35C4-743A-2B71A1CDEF68}"/>
              </a:ext>
            </a:extLst>
          </p:cNvPr>
          <p:cNvSpPr/>
          <p:nvPr/>
        </p:nvSpPr>
        <p:spPr>
          <a:xfrm>
            <a:off x="145583" y="5404892"/>
            <a:ext cx="664307" cy="664307"/>
          </a:xfrm>
          <a:prstGeom prst="donut">
            <a:avLst>
              <a:gd name="adj" fmla="val 16464"/>
            </a:avLst>
          </a:prstGeom>
          <a:solidFill>
            <a:srgbClr val="82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Circle: Hollow 34">
            <a:extLst>
              <a:ext uri="{FF2B5EF4-FFF2-40B4-BE49-F238E27FC236}">
                <a16:creationId xmlns:a16="http://schemas.microsoft.com/office/drawing/2014/main" id="{EDB947A5-E2C6-CC8C-05B5-E491C4B130D9}"/>
              </a:ext>
            </a:extLst>
          </p:cNvPr>
          <p:cNvSpPr/>
          <p:nvPr/>
        </p:nvSpPr>
        <p:spPr>
          <a:xfrm>
            <a:off x="1173306" y="5404892"/>
            <a:ext cx="664307" cy="664307"/>
          </a:xfrm>
          <a:prstGeom prst="donut">
            <a:avLst>
              <a:gd name="adj" fmla="val 16464"/>
            </a:avLst>
          </a:prstGeom>
          <a:solidFill>
            <a:srgbClr val="82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Circle: Hollow 35">
            <a:extLst>
              <a:ext uri="{FF2B5EF4-FFF2-40B4-BE49-F238E27FC236}">
                <a16:creationId xmlns:a16="http://schemas.microsoft.com/office/drawing/2014/main" id="{88F1CA03-9E65-1819-F906-67DBEE709988}"/>
              </a:ext>
            </a:extLst>
          </p:cNvPr>
          <p:cNvSpPr/>
          <p:nvPr/>
        </p:nvSpPr>
        <p:spPr>
          <a:xfrm>
            <a:off x="2201029" y="5404892"/>
            <a:ext cx="664307" cy="664307"/>
          </a:xfrm>
          <a:prstGeom prst="donut">
            <a:avLst>
              <a:gd name="adj" fmla="val 16464"/>
            </a:avLst>
          </a:prstGeom>
          <a:solidFill>
            <a:srgbClr val="FF66CC"/>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Circle: Hollow 36">
            <a:extLst>
              <a:ext uri="{FF2B5EF4-FFF2-40B4-BE49-F238E27FC236}">
                <a16:creationId xmlns:a16="http://schemas.microsoft.com/office/drawing/2014/main" id="{CAEDD9CB-189D-A790-E7F2-1229E22253BB}"/>
              </a:ext>
            </a:extLst>
          </p:cNvPr>
          <p:cNvSpPr/>
          <p:nvPr/>
        </p:nvSpPr>
        <p:spPr>
          <a:xfrm>
            <a:off x="3228752" y="5404892"/>
            <a:ext cx="664307" cy="664307"/>
          </a:xfrm>
          <a:prstGeom prst="donut">
            <a:avLst>
              <a:gd name="adj" fmla="val 16464"/>
            </a:avLst>
          </a:prstGeom>
          <a:solidFill>
            <a:srgbClr val="FF66CC"/>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Circle: Hollow 37">
            <a:extLst>
              <a:ext uri="{FF2B5EF4-FFF2-40B4-BE49-F238E27FC236}">
                <a16:creationId xmlns:a16="http://schemas.microsoft.com/office/drawing/2014/main" id="{4BB4C596-405A-D346-B5DE-C9E0DE42C6C6}"/>
              </a:ext>
            </a:extLst>
          </p:cNvPr>
          <p:cNvSpPr/>
          <p:nvPr/>
        </p:nvSpPr>
        <p:spPr>
          <a:xfrm>
            <a:off x="4256475" y="5404892"/>
            <a:ext cx="664307" cy="664307"/>
          </a:xfrm>
          <a:prstGeom prst="donut">
            <a:avLst>
              <a:gd name="adj" fmla="val 16464"/>
            </a:avLst>
          </a:prstGeom>
          <a:solidFill>
            <a:srgbClr val="FF66CC"/>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Circle: Hollow 38">
            <a:extLst>
              <a:ext uri="{FF2B5EF4-FFF2-40B4-BE49-F238E27FC236}">
                <a16:creationId xmlns:a16="http://schemas.microsoft.com/office/drawing/2014/main" id="{A06926D2-3D08-00C3-AA7E-5E914A735A86}"/>
              </a:ext>
            </a:extLst>
          </p:cNvPr>
          <p:cNvSpPr/>
          <p:nvPr/>
        </p:nvSpPr>
        <p:spPr>
          <a:xfrm>
            <a:off x="5284198" y="5404892"/>
            <a:ext cx="664307" cy="664307"/>
          </a:xfrm>
          <a:prstGeom prst="donut">
            <a:avLst>
              <a:gd name="adj" fmla="val 16464"/>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Circle: Hollow 39">
            <a:extLst>
              <a:ext uri="{FF2B5EF4-FFF2-40B4-BE49-F238E27FC236}">
                <a16:creationId xmlns:a16="http://schemas.microsoft.com/office/drawing/2014/main" id="{3E8E80CE-34BC-6344-847C-9BB96C6E04EB}"/>
              </a:ext>
            </a:extLst>
          </p:cNvPr>
          <p:cNvSpPr/>
          <p:nvPr/>
        </p:nvSpPr>
        <p:spPr>
          <a:xfrm>
            <a:off x="6311921" y="5404892"/>
            <a:ext cx="664307" cy="664307"/>
          </a:xfrm>
          <a:prstGeom prst="donut">
            <a:avLst>
              <a:gd name="adj" fmla="val 16464"/>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Circle: Hollow 40">
            <a:extLst>
              <a:ext uri="{FF2B5EF4-FFF2-40B4-BE49-F238E27FC236}">
                <a16:creationId xmlns:a16="http://schemas.microsoft.com/office/drawing/2014/main" id="{69CA9072-AD3C-5C0B-1F2A-65EDE1101066}"/>
              </a:ext>
            </a:extLst>
          </p:cNvPr>
          <p:cNvSpPr/>
          <p:nvPr/>
        </p:nvSpPr>
        <p:spPr>
          <a:xfrm>
            <a:off x="7339644" y="5404892"/>
            <a:ext cx="664307" cy="664307"/>
          </a:xfrm>
          <a:prstGeom prst="donut">
            <a:avLst>
              <a:gd name="adj" fmla="val 16464"/>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Circle: Hollow 41">
            <a:extLst>
              <a:ext uri="{FF2B5EF4-FFF2-40B4-BE49-F238E27FC236}">
                <a16:creationId xmlns:a16="http://schemas.microsoft.com/office/drawing/2014/main" id="{C6EEE36B-54A1-ED18-2F77-637B90ED356E}"/>
              </a:ext>
            </a:extLst>
          </p:cNvPr>
          <p:cNvSpPr/>
          <p:nvPr/>
        </p:nvSpPr>
        <p:spPr>
          <a:xfrm>
            <a:off x="8362882" y="5404892"/>
            <a:ext cx="664307" cy="664307"/>
          </a:xfrm>
          <a:prstGeom prst="donut">
            <a:avLst>
              <a:gd name="adj" fmla="val 16464"/>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Circle: Hollow 42">
            <a:extLst>
              <a:ext uri="{FF2B5EF4-FFF2-40B4-BE49-F238E27FC236}">
                <a16:creationId xmlns:a16="http://schemas.microsoft.com/office/drawing/2014/main" id="{6EF4A62B-8C71-6772-9EC7-2B25294ADEE2}"/>
              </a:ext>
            </a:extLst>
          </p:cNvPr>
          <p:cNvSpPr/>
          <p:nvPr/>
        </p:nvSpPr>
        <p:spPr>
          <a:xfrm>
            <a:off x="9390605" y="5404892"/>
            <a:ext cx="664307" cy="664307"/>
          </a:xfrm>
          <a:prstGeom prst="donut">
            <a:avLst>
              <a:gd name="adj" fmla="val 16464"/>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Circle: Hollow 43">
            <a:extLst>
              <a:ext uri="{FF2B5EF4-FFF2-40B4-BE49-F238E27FC236}">
                <a16:creationId xmlns:a16="http://schemas.microsoft.com/office/drawing/2014/main" id="{BB906EC0-2253-38FB-8624-C27CF1A4B28D}"/>
              </a:ext>
            </a:extLst>
          </p:cNvPr>
          <p:cNvSpPr/>
          <p:nvPr/>
        </p:nvSpPr>
        <p:spPr>
          <a:xfrm>
            <a:off x="10418328" y="5404892"/>
            <a:ext cx="664307" cy="664307"/>
          </a:xfrm>
          <a:prstGeom prst="donut">
            <a:avLst>
              <a:gd name="adj" fmla="val 16464"/>
            </a:avLst>
          </a:prstGeom>
          <a:solidFill>
            <a:srgbClr val="0070C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Circle: Hollow 44">
            <a:extLst>
              <a:ext uri="{FF2B5EF4-FFF2-40B4-BE49-F238E27FC236}">
                <a16:creationId xmlns:a16="http://schemas.microsoft.com/office/drawing/2014/main" id="{5A8DCBD5-C57D-6AC4-A9B9-ADD8C2C6BCB9}"/>
              </a:ext>
            </a:extLst>
          </p:cNvPr>
          <p:cNvSpPr/>
          <p:nvPr/>
        </p:nvSpPr>
        <p:spPr>
          <a:xfrm>
            <a:off x="11446051" y="5404892"/>
            <a:ext cx="664307" cy="664307"/>
          </a:xfrm>
          <a:prstGeom prst="donut">
            <a:avLst>
              <a:gd name="adj" fmla="val 16464"/>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6" name="Straight Connector 45">
            <a:extLst>
              <a:ext uri="{FF2B5EF4-FFF2-40B4-BE49-F238E27FC236}">
                <a16:creationId xmlns:a16="http://schemas.microsoft.com/office/drawing/2014/main" id="{A5182BDC-0C2D-2D69-EFAE-20A36692D1AD}"/>
              </a:ext>
            </a:extLst>
          </p:cNvPr>
          <p:cNvCxnSpPr>
            <a:cxnSpLocks/>
          </p:cNvCxnSpPr>
          <p:nvPr/>
        </p:nvCxnSpPr>
        <p:spPr>
          <a:xfrm flipV="1">
            <a:off x="1982579" y="5202151"/>
            <a:ext cx="0" cy="96899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6811E84-A642-ED8C-7F09-A8D9E557784D}"/>
              </a:ext>
            </a:extLst>
          </p:cNvPr>
          <p:cNvCxnSpPr>
            <a:cxnSpLocks/>
          </p:cNvCxnSpPr>
          <p:nvPr/>
        </p:nvCxnSpPr>
        <p:spPr>
          <a:xfrm flipV="1">
            <a:off x="5111541" y="5174845"/>
            <a:ext cx="0" cy="96899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AA205A8-AF2C-4FF2-9F63-025F7A459302}"/>
              </a:ext>
            </a:extLst>
          </p:cNvPr>
          <p:cNvCxnSpPr>
            <a:cxnSpLocks/>
          </p:cNvCxnSpPr>
          <p:nvPr/>
        </p:nvCxnSpPr>
        <p:spPr>
          <a:xfrm flipV="1">
            <a:off x="10193129" y="5140713"/>
            <a:ext cx="0" cy="96899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E1120D2-0571-01C0-6907-C03658D14F0A}"/>
              </a:ext>
            </a:extLst>
          </p:cNvPr>
          <p:cNvCxnSpPr>
            <a:cxnSpLocks/>
          </p:cNvCxnSpPr>
          <p:nvPr/>
        </p:nvCxnSpPr>
        <p:spPr>
          <a:xfrm flipV="1">
            <a:off x="11259929" y="5140713"/>
            <a:ext cx="0" cy="968997"/>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6C77D59-857E-E86C-D731-62B41432A9AF}"/>
              </a:ext>
            </a:extLst>
          </p:cNvPr>
          <p:cNvSpPr txBox="1"/>
          <p:nvPr/>
        </p:nvSpPr>
        <p:spPr>
          <a:xfrm>
            <a:off x="793559" y="6306701"/>
            <a:ext cx="9796249" cy="424732"/>
          </a:xfrm>
          <a:prstGeom prst="rect">
            <a:avLst/>
          </a:prstGeom>
          <a:noFill/>
        </p:spPr>
        <p:txBody>
          <a:bodyPr wrap="square">
            <a:spAutoFit/>
          </a:bodyPr>
          <a:lstStyle/>
          <a:p>
            <a:pPr marL="128016" marR="0" lvl="1" indent="0" algn="ctr" defTabSz="914400" rtl="0" eaLnBrk="1" fontAlgn="auto" latinLnBrk="0" hangingPunct="1">
              <a:lnSpc>
                <a:spcPct val="90000"/>
              </a:lnSpc>
              <a:spcBef>
                <a:spcPts val="200"/>
              </a:spcBef>
              <a:spcAft>
                <a:spcPts val="400"/>
              </a:spcAft>
              <a:buClr>
                <a:srgbClr val="B6A479"/>
              </a:buClr>
              <a:buSzTx/>
              <a:buFont typeface="Segoe UI Semilight" panose="020B0402040204020203" pitchFamily="34" charset="0"/>
              <a:buNone/>
              <a:tabLst/>
              <a:defRPr/>
            </a:pPr>
            <a:r>
              <a:rPr lang="en-US" sz="2400" dirty="0">
                <a:solidFill>
                  <a:prstClr val="black"/>
                </a:solidFill>
                <a:latin typeface="Segoe UI Semilight" panose="020B0402040204020203" pitchFamily="34" charset="0"/>
                <a:cs typeface="Segoe UI Semilight" panose="020B0402040204020203" pitchFamily="34" charset="0"/>
              </a:rPr>
              <a:t>2 chocolate, 3 strawberry, 5 coconut, 1 blueberry, 1 lemon</a:t>
            </a:r>
            <a:endParaRPr kumimoji="0" lang="en-US" sz="240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18070391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UW-accent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2_template" id="{E9E1C34E-321A-4CCF-AB4F-B7BF45CD4E83}" vid="{4E8A6AA9-08E3-46AB-AEAF-6FC73982C9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312_template</Template>
  <TotalTime>30230</TotalTime>
  <Words>11870</Words>
  <Application>Microsoft Office PowerPoint</Application>
  <PresentationFormat>Widescreen</PresentationFormat>
  <Paragraphs>897</Paragraphs>
  <Slides>84</Slides>
  <Notes>78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84</vt:i4>
      </vt:variant>
    </vt:vector>
  </HeadingPairs>
  <TitlesOfParts>
    <vt:vector size="95" baseType="lpstr">
      <vt:lpstr>Arial</vt:lpstr>
      <vt:lpstr>Calibri</vt:lpstr>
      <vt:lpstr>Cambria Math</vt:lpstr>
      <vt:lpstr>Segoe UI</vt:lpstr>
      <vt:lpstr>Segoe UI Light</vt:lpstr>
      <vt:lpstr>Segoe UI Semibold</vt:lpstr>
      <vt:lpstr>Segoe UI Semilight</vt:lpstr>
      <vt:lpstr>Tw Cen MT</vt:lpstr>
      <vt:lpstr>Wingdings</vt:lpstr>
      <vt:lpstr>Wingdings 3</vt:lpstr>
      <vt:lpstr>Integral</vt:lpstr>
      <vt:lpstr>PowerPoint Presentation</vt:lpstr>
      <vt:lpstr>Announcements</vt:lpstr>
      <vt:lpstr>This is a fast-paced class! </vt:lpstr>
      <vt:lpstr>Outline</vt:lpstr>
      <vt:lpstr>Stars and Bars</vt:lpstr>
      <vt:lpstr>Donuts</vt:lpstr>
      <vt:lpstr>Donuts – an incorrect approach</vt:lpstr>
      <vt:lpstr>Donuts</vt:lpstr>
      <vt:lpstr>Donuts</vt:lpstr>
      <vt:lpstr>Donuts</vt:lpstr>
      <vt:lpstr>Donuts</vt:lpstr>
      <vt:lpstr>Donuts</vt:lpstr>
      <vt:lpstr>Donuts</vt:lpstr>
      <vt:lpstr>Donuts</vt:lpstr>
      <vt:lpstr>Donuts</vt:lpstr>
      <vt:lpstr>Donuts</vt:lpstr>
      <vt:lpstr>Donuts</vt:lpstr>
      <vt:lpstr>Donuts</vt:lpstr>
      <vt:lpstr>Donuts</vt:lpstr>
      <vt:lpstr>Donuts</vt:lpstr>
      <vt:lpstr>In General</vt:lpstr>
      <vt:lpstr>Proofs Using Counting Techniques</vt:lpstr>
      <vt:lpstr>Combinatorial Proofs</vt:lpstr>
      <vt:lpstr>Reminder - k-combination</vt:lpstr>
      <vt:lpstr>Some Facts about combinations</vt:lpstr>
      <vt:lpstr>Some Facts about combinations</vt:lpstr>
      <vt:lpstr>First Proof of Symmetry ((n¦k)=(n¦(n-k)))</vt:lpstr>
      <vt:lpstr>First Proof of Symmetry ((n¦k)=(n¦(n-k)))</vt:lpstr>
      <vt:lpstr>Second Proof of Symmetry ((n¦k)=(n¦(n-k)))</vt:lpstr>
      <vt:lpstr>Second Proof of Symmetry ((n¦k)=(n¦(n-k)))</vt:lpstr>
      <vt:lpstr>Second Proof of Symmetry ((n¦k)=(n¦(n-k))) more formal – combinatorial proof</vt:lpstr>
      <vt:lpstr>Second Proof of Symmetry ((n¦k)=(n¦(n-k))) more formal – combinatorial proof</vt:lpstr>
      <vt:lpstr>Second Proof of Symmetry ((n¦k)=(n¦(n-k))) more formal – combinatorial proof</vt:lpstr>
      <vt:lpstr>Pascal’s Rule: (n¦k)=((n-1)¦(k-1))+((n-1)¦k) algebraic proof</vt:lpstr>
      <vt:lpstr>Pascal’s Rule: (n¦k)=((n-1)¦(k-1))+((n-1)¦k) combinatorial proof</vt:lpstr>
      <vt:lpstr>Pascal’s Rule: (n¦k)=((n-1)¦(k-1))+((n-1)¦k) combinatorial proof</vt:lpstr>
      <vt:lpstr>Pascal’s Rule: (n¦k)=((n-1)¦(k-1))+((n-1)¦k) combinatorial proof</vt:lpstr>
      <vt:lpstr>Combinatorial Proofs</vt:lpstr>
      <vt:lpstr>Combinatorial Proofs</vt:lpstr>
      <vt:lpstr>Combinatorial Proofs – tips!</vt:lpstr>
      <vt:lpstr>Pigeonhole Principle</vt:lpstr>
      <vt:lpstr>A Hairy Question</vt:lpstr>
      <vt:lpstr>Pigeonhole Principle</vt:lpstr>
      <vt:lpstr>Pigeonhole Principle</vt:lpstr>
      <vt:lpstr>Pigeonhole Principle</vt:lpstr>
      <vt:lpstr>Pigeonhole Principle</vt:lpstr>
      <vt:lpstr>Pigeonhole Principle</vt:lpstr>
      <vt:lpstr>Pigeonhole Principle (generalized)</vt:lpstr>
      <vt:lpstr>An example</vt:lpstr>
      <vt:lpstr>An example</vt:lpstr>
      <vt:lpstr>Practical Tips</vt:lpstr>
      <vt:lpstr>Practical Tips</vt:lpstr>
      <vt:lpstr>Practical Tips</vt:lpstr>
      <vt:lpstr>Back to the hairy question….</vt:lpstr>
      <vt:lpstr>But actually…what’s the point of this? </vt:lpstr>
      <vt:lpstr>Thinking about Counting</vt:lpstr>
      <vt:lpstr>We’ve seen lots of ways to count</vt:lpstr>
      <vt:lpstr>How to tell which approach(es) to take?</vt:lpstr>
      <vt:lpstr>How to tell which approach(es) to take?</vt:lpstr>
      <vt:lpstr>More examples</vt:lpstr>
      <vt:lpstr>Cards A lot of counting problems deal with cards! </vt:lpstr>
      <vt:lpstr>Cards A lot of counting problems deal with cards! </vt:lpstr>
      <vt:lpstr>Five-card “flushes”</vt:lpstr>
      <vt:lpstr>Five-card “flushes”</vt:lpstr>
      <vt:lpstr>How many 5-card hands have at least 3 aces?</vt:lpstr>
      <vt:lpstr>Sleuth’s Criterion How to check if we counted correctly?</vt:lpstr>
      <vt:lpstr>Sleuth’s Criterion (in context) How to check if we counted correctly?</vt:lpstr>
      <vt:lpstr>How many 5-card hands have at least 3 aces?</vt:lpstr>
      <vt:lpstr>How many 5-card hands have at least 3 aces?</vt:lpstr>
      <vt:lpstr>How many 5-card hands have at least 3 aces?</vt:lpstr>
      <vt:lpstr>Fixing The Overcounting</vt:lpstr>
      <vt:lpstr>How many 5-card hands have at least 3 aces?</vt:lpstr>
      <vt:lpstr>How many 5-card hands have at least 3 aces?</vt:lpstr>
      <vt:lpstr>How many 5-card hands have at least 3 aces?</vt:lpstr>
      <vt:lpstr>How many 5-card hands have at least 3 aces?</vt:lpstr>
      <vt:lpstr>How many 5-card hands have at least 3 aces?</vt:lpstr>
      <vt:lpstr>How many 5-card hands have at least 3 aces?</vt:lpstr>
      <vt:lpstr>Another Problem!</vt:lpstr>
      <vt:lpstr>A Fruit Problem</vt:lpstr>
      <vt:lpstr>A Fruit Problem</vt:lpstr>
      <vt:lpstr>A Fruit Problem</vt:lpstr>
      <vt:lpstr>A Fruit Problem (another approach)</vt:lpstr>
      <vt:lpstr>A Fruit Problem (and another approach!)</vt:lpstr>
      <vt:lpstr>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Even More Counting</dc:title>
  <dc:creator>rtweber2</dc:creator>
  <cp:lastModifiedBy>Claris Winston</cp:lastModifiedBy>
  <cp:revision>75</cp:revision>
  <cp:lastPrinted>2023-03-30T20:48:52Z</cp:lastPrinted>
  <dcterms:created xsi:type="dcterms:W3CDTF">2021-03-28T21:46:12Z</dcterms:created>
  <dcterms:modified xsi:type="dcterms:W3CDTF">2024-06-24T11:55:46Z</dcterms:modified>
</cp:coreProperties>
</file>