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256" r:id="rId2"/>
    <p:sldId id="289" r:id="rId3"/>
    <p:sldId id="291" r:id="rId4"/>
    <p:sldId id="257" r:id="rId5"/>
    <p:sldId id="293" r:id="rId6"/>
    <p:sldId id="377" r:id="rId7"/>
    <p:sldId id="378" r:id="rId8"/>
    <p:sldId id="265" r:id="rId9"/>
    <p:sldId id="432" r:id="rId10"/>
    <p:sldId id="266" r:id="rId11"/>
    <p:sldId id="388" r:id="rId12"/>
    <p:sldId id="433" r:id="rId13"/>
    <p:sldId id="383" r:id="rId14"/>
    <p:sldId id="271" r:id="rId15"/>
    <p:sldId id="382" r:id="rId16"/>
    <p:sldId id="434" r:id="rId17"/>
    <p:sldId id="385" r:id="rId18"/>
    <p:sldId id="386" r:id="rId19"/>
    <p:sldId id="435" r:id="rId20"/>
    <p:sldId id="387" r:id="rId21"/>
    <p:sldId id="395" r:id="rId22"/>
    <p:sldId id="436" r:id="rId23"/>
    <p:sldId id="467" r:id="rId24"/>
    <p:sldId id="259" r:id="rId25"/>
    <p:sldId id="260" r:id="rId26"/>
    <p:sldId id="389" r:id="rId27"/>
    <p:sldId id="437" r:id="rId28"/>
    <p:sldId id="438" r:id="rId29"/>
    <p:sldId id="272" r:id="rId30"/>
    <p:sldId id="284" r:id="rId31"/>
    <p:sldId id="390" r:id="rId32"/>
    <p:sldId id="439" r:id="rId33"/>
    <p:sldId id="299" r:id="rId34"/>
    <p:sldId id="340" r:id="rId35"/>
    <p:sldId id="400" r:id="rId36"/>
    <p:sldId id="401" r:id="rId37"/>
    <p:sldId id="402" r:id="rId38"/>
    <p:sldId id="440" r:id="rId39"/>
    <p:sldId id="441" r:id="rId40"/>
    <p:sldId id="442" r:id="rId41"/>
    <p:sldId id="403" r:id="rId42"/>
    <p:sldId id="443" r:id="rId43"/>
    <p:sldId id="444" r:id="rId44"/>
    <p:sldId id="261" r:id="rId45"/>
    <p:sldId id="446" r:id="rId46"/>
    <p:sldId id="447" r:id="rId47"/>
    <p:sldId id="262" r:id="rId48"/>
    <p:sldId id="448" r:id="rId49"/>
    <p:sldId id="455" r:id="rId50"/>
    <p:sldId id="456" r:id="rId51"/>
    <p:sldId id="457" r:id="rId52"/>
    <p:sldId id="458" r:id="rId53"/>
    <p:sldId id="459" r:id="rId54"/>
    <p:sldId id="460" r:id="rId55"/>
    <p:sldId id="396" r:id="rId56"/>
    <p:sldId id="404" r:id="rId57"/>
    <p:sldId id="263" r:id="rId58"/>
    <p:sldId id="397" r:id="rId59"/>
    <p:sldId id="405" r:id="rId60"/>
    <p:sldId id="407" r:id="rId61"/>
    <p:sldId id="406" r:id="rId62"/>
    <p:sldId id="408" r:id="rId63"/>
    <p:sldId id="409" r:id="rId64"/>
    <p:sldId id="399" r:id="rId65"/>
    <p:sldId id="275" r:id="rId66"/>
    <p:sldId id="420" r:id="rId67"/>
    <p:sldId id="410" r:id="rId68"/>
    <p:sldId id="461" r:id="rId69"/>
    <p:sldId id="411" r:id="rId70"/>
    <p:sldId id="412" r:id="rId71"/>
    <p:sldId id="421" r:id="rId72"/>
    <p:sldId id="424" r:id="rId73"/>
    <p:sldId id="428" r:id="rId74"/>
    <p:sldId id="425" r:id="rId75"/>
    <p:sldId id="462" r:id="rId76"/>
    <p:sldId id="418" r:id="rId77"/>
    <p:sldId id="419" r:id="rId78"/>
    <p:sldId id="466" r:id="rId79"/>
    <p:sldId id="463" r:id="rId80"/>
    <p:sldId id="431" r:id="rId81"/>
    <p:sldId id="430" r:id="rId82"/>
    <p:sldId id="427" r:id="rId83"/>
    <p:sldId id="267" r:id="rId84"/>
    <p:sldId id="268" r:id="rId85"/>
    <p:sldId id="269" r:id="rId86"/>
    <p:sldId id="270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FF5"/>
    <a:srgbClr val="FFFFB9"/>
    <a:srgbClr val="FFA3A3"/>
    <a:srgbClr val="FF9933"/>
    <a:srgbClr val="1BAAE3"/>
    <a:srgbClr val="E4F5FC"/>
    <a:srgbClr val="E9F7F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76667" autoAdjust="0"/>
  </p:normalViewPr>
  <p:slideViewPr>
    <p:cSldViewPr snapToGrid="0">
      <p:cViewPr varScale="1">
        <p:scale>
          <a:sx n="42" d="100"/>
          <a:sy n="42" d="100"/>
        </p:scale>
        <p:origin x="1516" y="44"/>
      </p:cViewPr>
      <p:guideLst/>
    </p:cSldViewPr>
  </p:slideViewPr>
  <p:outlineViewPr>
    <p:cViewPr>
      <p:scale>
        <a:sx n="33" d="100"/>
        <a:sy n="33" d="100"/>
      </p:scale>
      <p:origin x="0" y="-89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8D394-9909-47CF-A67E-AC26BC7DFFE0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6B1E-9F95-4D6C-9AE3-9FBC7E23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1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6A365-D682-4744-817E-42C211056C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3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2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28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2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68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1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05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2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98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1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3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09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54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38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4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7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79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10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6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85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2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6A365-D682-4744-817E-42C211056C1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22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6A365-D682-4744-817E-42C211056C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92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6A365-D682-4744-817E-42C211056C1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52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6A365-D682-4744-817E-42C211056C1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21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6A365-D682-4744-817E-42C211056C1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183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6A365-D682-4744-817E-42C211056C1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589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6A365-D682-4744-817E-42C211056C1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76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6A365-D682-4744-817E-42C211056C1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110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6A365-D682-4744-817E-42C211056C1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967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4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3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0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839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8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513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278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88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544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440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193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1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63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529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584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50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377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632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776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6A365-D682-4744-817E-42C211056C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934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8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38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7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335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3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65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599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54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7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6A365-D682-4744-817E-42C211056C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6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99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41512B-1A11-4237-9568-3CAA2E1B2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8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8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5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26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39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5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0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8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1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541512B-1A11-4237-9568-3CAA2E1B2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5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7DCD20-72AB-1ED9-83B3-88F1D51FE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528" y="2186958"/>
            <a:ext cx="9990944" cy="1463040"/>
          </a:xfrm>
        </p:spPr>
        <p:txBody>
          <a:bodyPr/>
          <a:lstStyle/>
          <a:p>
            <a:pPr algn="ctr"/>
            <a:r>
              <a:rPr lang="en-US" b="1" dirty="0"/>
              <a:t>More Counting!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5CD030B-9A07-9882-8CCA-C8A12A5FC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508" y="3174170"/>
            <a:ext cx="7615003" cy="146304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CSE 312 23Su</a:t>
            </a:r>
          </a:p>
          <a:p>
            <a:pPr algn="ctr"/>
            <a:r>
              <a:rPr lang="en-US" sz="3500" dirty="0"/>
              <a:t>Lecture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94B649-869D-1742-F822-686CFD33B5BD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720558-A841-1FC7-D0E6-B2EF32803785}"/>
                  </a:ext>
                </a:extLst>
              </p:cNvPr>
              <p:cNvSpPr/>
              <p:nvPr/>
            </p:nvSpPr>
            <p:spPr>
              <a:xfrm>
                <a:off x="-1" y="5624422"/>
                <a:ext cx="12192001" cy="1233578"/>
              </a:xfrm>
              <a:prstGeom prst="rect">
                <a:avLst/>
              </a:prstGeom>
              <a:solidFill>
                <a:srgbClr val="ECF4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52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!≈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8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67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possible arrangements of a deck of 52 cards. So, when you </a:t>
                </a: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shuffle a deck of cards, the resulting order has likely never been seen before!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720558-A841-1FC7-D0E6-B2EF32803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624422"/>
                <a:ext cx="12192001" cy="12335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806DB5-139F-ABFD-2EF0-FB5D443C5C69}"/>
              </a:ext>
            </a:extLst>
          </p:cNvPr>
          <p:cNvSpPr/>
          <p:nvPr/>
        </p:nvSpPr>
        <p:spPr>
          <a:xfrm>
            <a:off x="-181234" y="5083030"/>
            <a:ext cx="12554465" cy="5658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 Fact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B352CA-16D1-47E3-9FE6-86C60A38D4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Number of Subsets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-combination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B352CA-16D1-47E3-9FE6-86C60A38D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92386-3914-4B1A-9C5F-4C25B1A9A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Said out loud “n choose k” (or sometimes: “n combination k”)</a:t>
                </a:r>
              </a:p>
              <a:p>
                <a:pPr marL="0" indent="0">
                  <a:buNone/>
                </a:pPr>
                <a:r>
                  <a:rPr lang="en-US" dirty="0"/>
                  <a:t>Lots of notation: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all mean “number of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subsets of a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set.”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Edge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undefined.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92386-3914-4B1A-9C5F-4C25B1A9A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  <a:blipFill>
                <a:blip r:embed="rId4"/>
                <a:stretch>
                  <a:fillRect l="-1253" t="-6557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089EA89-5261-451A-BC0A-F9EE93E5866A}"/>
              </a:ext>
            </a:extLst>
          </p:cNvPr>
          <p:cNvGrpSpPr/>
          <p:nvPr/>
        </p:nvGrpSpPr>
        <p:grpSpPr>
          <a:xfrm>
            <a:off x="575239" y="1495862"/>
            <a:ext cx="9317314" cy="2363443"/>
            <a:chOff x="1185842" y="3429000"/>
            <a:chExt cx="6111311" cy="205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7AD1B46-1FA9-4DC7-8442-1866D85D3C8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subsets from a 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7AD1B46-1FA9-4DC7-8442-1866D85D3C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E7CA6A0-72BF-420D-8729-E556C9BA09FF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-combination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E7CA6A0-72BF-420D-8729-E556C9BA0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6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4894D16-AC71-A486-9D95-B30AD6F30378}"/>
                  </a:ext>
                </a:extLst>
              </p:cNvPr>
              <p:cNvSpPr/>
              <p:nvPr/>
            </p:nvSpPr>
            <p:spPr>
              <a:xfrm>
                <a:off x="535483" y="3975652"/>
                <a:ext cx="11444484" cy="247815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How many ways to select 5 people from a group of 20 people (A,B,C,…) to be in a picture, but we don’t care about the order they stand in?  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Here, we’re only interested in the </a:t>
                </a:r>
                <a:r>
                  <a:rPr lang="en-US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unordered subsets</a:t>
                </a:r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so we use a </a:t>
                </a:r>
                <a:r>
                  <a:rPr lang="en-US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combination:</a:t>
                </a:r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𝟐𝟎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4894D16-AC71-A486-9D95-B30AD6F30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3" y="3975652"/>
                <a:ext cx="11444484" cy="247815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1A1A-4E5E-4C42-B6F3-925F7577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approach for deriving k-combinations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6374-36DB-41D3-AD46-599B8D6DE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527860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The second way of counting hints at a generally useful trick:</a:t>
                </a:r>
              </a:p>
              <a:p>
                <a:r>
                  <a:rPr lang="en-US" sz="2200" b="1" dirty="0"/>
                  <a:t>(1) Pretend that order does matter, then (2) divide by the number of orderings of the parts where order doesn’t matter.</a:t>
                </a:r>
              </a:p>
              <a:p>
                <a:r>
                  <a:rPr lang="en-US" sz="2200" dirty="0"/>
                  <a:t>Here’s another way to get the formula for combinations (choosing a subset of size k from a universe of n elements):</a:t>
                </a:r>
              </a:p>
              <a:p>
                <a:r>
                  <a:rPr lang="en-US" sz="2200" dirty="0"/>
                  <a:t>1. Put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elements in some order. The first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are in the desired set.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      </a:t>
                </a:r>
                <a:r>
                  <a:rPr lang="en-US" sz="1800" b="1" dirty="0"/>
                  <a:t>e.g., n=7, k=3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pPr lvl="1"/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6374-36DB-41D3-AD46-599B8D6DE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527860" cy="4845504"/>
              </a:xfrm>
              <a:blipFill>
                <a:blip r:embed="rId3"/>
                <a:stretch>
                  <a:fillRect l="-1058" t="-1509" b="-37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6EB29889-6130-1852-A27E-FADC12E13AE3}"/>
              </a:ext>
            </a:extLst>
          </p:cNvPr>
          <p:cNvSpPr/>
          <p:nvPr/>
        </p:nvSpPr>
        <p:spPr>
          <a:xfrm>
            <a:off x="812800" y="4174175"/>
            <a:ext cx="533400" cy="533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2E9ADB-D79B-B09A-00EF-1CCDF20AB90C}"/>
              </a:ext>
            </a:extLst>
          </p:cNvPr>
          <p:cNvSpPr/>
          <p:nvPr/>
        </p:nvSpPr>
        <p:spPr>
          <a:xfrm>
            <a:off x="1549400" y="4174175"/>
            <a:ext cx="533400" cy="533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53D678-D794-2321-4FE9-8A88F3E7C52B}"/>
              </a:ext>
            </a:extLst>
          </p:cNvPr>
          <p:cNvSpPr/>
          <p:nvPr/>
        </p:nvSpPr>
        <p:spPr>
          <a:xfrm>
            <a:off x="2286000" y="4174175"/>
            <a:ext cx="533400" cy="533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B9996-3182-2445-FE42-F87D3BE66BC4}"/>
              </a:ext>
            </a:extLst>
          </p:cNvPr>
          <p:cNvSpPr/>
          <p:nvPr/>
        </p:nvSpPr>
        <p:spPr>
          <a:xfrm>
            <a:off x="3022600" y="4174175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9B9E7B-1CE4-A4FA-F49C-632701C0F861}"/>
              </a:ext>
            </a:extLst>
          </p:cNvPr>
          <p:cNvSpPr/>
          <p:nvPr/>
        </p:nvSpPr>
        <p:spPr>
          <a:xfrm>
            <a:off x="3759200" y="4174175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5F09683-F20C-CC0A-F207-14B0DA48AE6D}"/>
              </a:ext>
            </a:extLst>
          </p:cNvPr>
          <p:cNvSpPr/>
          <p:nvPr/>
        </p:nvSpPr>
        <p:spPr>
          <a:xfrm>
            <a:off x="4495800" y="4174175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925DC4-14E9-39A1-1FE3-9BAE809BC2D7}"/>
              </a:ext>
            </a:extLst>
          </p:cNvPr>
          <p:cNvSpPr/>
          <p:nvPr/>
        </p:nvSpPr>
        <p:spPr>
          <a:xfrm>
            <a:off x="5266760" y="4174175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9512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1A1A-4E5E-4C42-B6F3-925F7577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approach for deriving k-combinations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6374-36DB-41D3-AD46-599B8D6DE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527860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The second way of counting hints at a generally useful trick:</a:t>
                </a:r>
              </a:p>
              <a:p>
                <a:r>
                  <a:rPr lang="en-US" sz="2200" b="1" dirty="0"/>
                  <a:t>(1) Pretend that order does matter, then (2) divide by the number of orderings of the parts where order doesn’t matter.</a:t>
                </a:r>
              </a:p>
              <a:p>
                <a:r>
                  <a:rPr lang="en-US" sz="2200" dirty="0"/>
                  <a:t>Here’s another way to get the formula for combinations (choosing a subset of size k from a universe of n elements):</a:t>
                </a:r>
              </a:p>
              <a:p>
                <a:r>
                  <a:rPr lang="en-US" sz="2200" dirty="0"/>
                  <a:t>1. Put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elements in some order. The first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are in the desired set.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pPr lvl="1"/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6374-36DB-41D3-AD46-599B8D6DE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527860" cy="4845504"/>
              </a:xfrm>
              <a:blipFill>
                <a:blip r:embed="rId3"/>
                <a:stretch>
                  <a:fillRect l="-264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CA72DDB-99A9-F7FB-6A2B-9134DA9679D3}"/>
              </a:ext>
            </a:extLst>
          </p:cNvPr>
          <p:cNvSpPr/>
          <p:nvPr/>
        </p:nvSpPr>
        <p:spPr>
          <a:xfrm>
            <a:off x="812800" y="4114800"/>
            <a:ext cx="533400" cy="533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678280-811F-48F2-06A4-81FF756157EC}"/>
              </a:ext>
            </a:extLst>
          </p:cNvPr>
          <p:cNvSpPr/>
          <p:nvPr/>
        </p:nvSpPr>
        <p:spPr>
          <a:xfrm>
            <a:off x="1549400" y="4114800"/>
            <a:ext cx="533400" cy="533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E72469-3D04-41DA-F112-4295FE85C95F}"/>
              </a:ext>
            </a:extLst>
          </p:cNvPr>
          <p:cNvSpPr/>
          <p:nvPr/>
        </p:nvSpPr>
        <p:spPr>
          <a:xfrm>
            <a:off x="2286000" y="4114800"/>
            <a:ext cx="533400" cy="533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8C39D2-5073-7235-0A3D-2321E40F1F0E}"/>
              </a:ext>
            </a:extLst>
          </p:cNvPr>
          <p:cNvSpPr/>
          <p:nvPr/>
        </p:nvSpPr>
        <p:spPr>
          <a:xfrm>
            <a:off x="3022600" y="41148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B9E56C-D923-7E16-FEC2-72B3F2FD2507}"/>
              </a:ext>
            </a:extLst>
          </p:cNvPr>
          <p:cNvSpPr/>
          <p:nvPr/>
        </p:nvSpPr>
        <p:spPr>
          <a:xfrm>
            <a:off x="3759200" y="41148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D979D8-9240-C222-891B-EBE3EBCDC511}"/>
              </a:ext>
            </a:extLst>
          </p:cNvPr>
          <p:cNvSpPr/>
          <p:nvPr/>
        </p:nvSpPr>
        <p:spPr>
          <a:xfrm>
            <a:off x="4495800" y="41148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64E7F8-E433-9DB2-6E89-0A37603859AA}"/>
              </a:ext>
            </a:extLst>
          </p:cNvPr>
          <p:cNvSpPr/>
          <p:nvPr/>
        </p:nvSpPr>
        <p:spPr>
          <a:xfrm>
            <a:off x="5266760" y="41148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D049D8-8B23-39FD-D21A-5482E1E337CA}"/>
                  </a:ext>
                </a:extLst>
              </p:cNvPr>
              <p:cNvSpPr txBox="1"/>
              <p:nvPr/>
            </p:nvSpPr>
            <p:spPr>
              <a:xfrm>
                <a:off x="-1483" y="4862811"/>
                <a:ext cx="3065179" cy="1785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2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1" algn="ctr"/>
                <a:r>
                  <a:rPr lang="en-US" sz="2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2. Among the first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order doesn’t matter between them. Divide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!.</m:t>
                    </m:r>
                  </m:oMath>
                </a14:m>
                <a:endParaRPr lang="en-US" sz="2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D049D8-8B23-39FD-D21A-5482E1E33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3" y="4862811"/>
                <a:ext cx="3065179" cy="1785104"/>
              </a:xfrm>
              <a:prstGeom prst="rect">
                <a:avLst/>
              </a:prstGeom>
              <a:blipFill>
                <a:blip r:embed="rId4"/>
                <a:stretch>
                  <a:fillRect r="-1590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BDD5AB66-03E4-CEB8-2D4D-5F31878AD248}"/>
              </a:ext>
            </a:extLst>
          </p:cNvPr>
          <p:cNvSpPr/>
          <p:nvPr/>
        </p:nvSpPr>
        <p:spPr>
          <a:xfrm>
            <a:off x="812800" y="4792133"/>
            <a:ext cx="2006600" cy="323206"/>
          </a:xfrm>
          <a:prstGeom prst="downArrowCallout">
            <a:avLst>
              <a:gd name="adj1" fmla="val 59433"/>
              <a:gd name="adj2" fmla="val 65581"/>
              <a:gd name="adj3" fmla="val 41718"/>
              <a:gd name="adj4" fmla="val 24114"/>
            </a:avLst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FDC2AA-4DCA-4243-10F6-A58F38C526E6}"/>
                  </a:ext>
                </a:extLst>
              </p:cNvPr>
              <p:cNvSpPr txBox="1"/>
              <p:nvPr/>
            </p:nvSpPr>
            <p:spPr>
              <a:xfrm>
                <a:off x="2963210" y="5283596"/>
                <a:ext cx="3065179" cy="1311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8016" indent="0" algn="ctr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2. </a:t>
                </a:r>
                <a:r>
                  <a:rPr lang="en-US" sz="2200" kern="1200" baseline="0" dirty="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Among the last </a:t>
                </a:r>
                <a14:m>
                  <m:oMath xmlns:m="http://schemas.openxmlformats.org/officeDocument/2006/math">
                    <m:r>
                      <a:rPr lang="en-US" sz="2200" b="0" i="1" kern="1200" baseline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200" b="0" i="1" kern="1200" baseline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sz="2200" b="0" i="1" kern="1200" baseline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200" kern="1200" baseline="0" dirty="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, order doesn’t matter between them. Divide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baseline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kern="1200" baseline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  <m:r>
                          <a:rPr lang="en-US" sz="2200" b="0" i="1" kern="1200" baseline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−</m:t>
                        </m:r>
                        <m:r>
                          <a:rPr lang="en-US" sz="2200" b="0" i="1" kern="1200" baseline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200" b="0" i="1" kern="1200" baseline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!</m:t>
                    </m:r>
                  </m:oMath>
                </a14:m>
                <a:r>
                  <a:rPr lang="en-US" sz="2200" kern="1200" baseline="0" dirty="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endParaRPr lang="en-US" sz="2200" dirty="0"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FDC2AA-4DCA-4243-10F6-A58F38C52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10" y="5283596"/>
                <a:ext cx="3065179" cy="1311128"/>
              </a:xfrm>
              <a:prstGeom prst="rect">
                <a:avLst/>
              </a:prstGeom>
              <a:blipFill>
                <a:blip r:embed="rId5"/>
                <a:stretch>
                  <a:fillRect t="-5581" r="-4573" b="-8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5360C264-95F2-3758-176A-0ADEDF0CD24C}"/>
              </a:ext>
            </a:extLst>
          </p:cNvPr>
          <p:cNvSpPr/>
          <p:nvPr/>
        </p:nvSpPr>
        <p:spPr>
          <a:xfrm>
            <a:off x="3022600" y="4774475"/>
            <a:ext cx="2777560" cy="340863"/>
          </a:xfrm>
          <a:prstGeom prst="downArrowCallout">
            <a:avLst>
              <a:gd name="adj1" fmla="val 59433"/>
              <a:gd name="adj2" fmla="val 65581"/>
              <a:gd name="adj3" fmla="val 41718"/>
              <a:gd name="adj4" fmla="val 24114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79521C-963D-42A8-BB34-99FD589B9BCF}"/>
                  </a:ext>
                </a:extLst>
              </p:cNvPr>
              <p:cNvSpPr txBox="1"/>
              <p:nvPr/>
            </p:nvSpPr>
            <p:spPr>
              <a:xfrm>
                <a:off x="7249503" y="4496265"/>
                <a:ext cx="3198772" cy="1574662"/>
              </a:xfrm>
              <a:prstGeom prst="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79521C-963D-42A8-BB34-99FD589B9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03" y="4496265"/>
                <a:ext cx="3198772" cy="1574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91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 🏔️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3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57CCE4E-7067-4776-B753-30AEB783C6C8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775447" y="2070847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21" idx="4"/>
              <a:endCxn id="5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48" idx="2"/>
              <a:endCxn id="47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45" idx="4"/>
              <a:endCxn id="21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D857B8D-165D-6C48-B135-36C641939D0F}"/>
              </a:ext>
            </a:extLst>
          </p:cNvPr>
          <p:cNvSpPr/>
          <p:nvPr/>
        </p:nvSpPr>
        <p:spPr>
          <a:xfrm flipH="1">
            <a:off x="4877396" y="1622707"/>
            <a:ext cx="622454" cy="5782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Each step either goes right or up.</a:t>
            </a:r>
          </a:p>
          <a:p>
            <a:r>
              <a:rPr lang="en-US" dirty="0"/>
              <a:t>How many different paths are there?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6165476" y="3026227"/>
                <a:ext cx="5195047" cy="190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Something else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76" y="3026227"/>
                <a:ext cx="5195047" cy="1903085"/>
              </a:xfrm>
              <a:prstGeom prst="rect">
                <a:avLst/>
              </a:prstGeom>
              <a:blipFill>
                <a:blip r:embed="rId3"/>
                <a:stretch>
                  <a:fillRect l="-2814" b="-9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ounded Rectangle 4">
            <a:extLst>
              <a:ext uri="{FF2B5EF4-FFF2-40B4-BE49-F238E27FC236}">
                <a16:creationId xmlns:a16="http://schemas.microsoft.com/office/drawing/2014/main" id="{93070F7C-C94B-48D3-ACA9-40BF94533E45}"/>
              </a:ext>
            </a:extLst>
          </p:cNvPr>
          <p:cNvSpPr/>
          <p:nvPr/>
        </p:nvSpPr>
        <p:spPr>
          <a:xfrm>
            <a:off x="5813614" y="5011373"/>
            <a:ext cx="5948881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Claris knows how much to explain</a:t>
            </a:r>
          </a:p>
          <a:p>
            <a:pPr algn="ctr"/>
            <a:r>
              <a:rPr lang="en-US" sz="2400" dirty="0"/>
              <a:t>Go to </a:t>
            </a:r>
            <a:r>
              <a:rPr lang="en-US" sz="2400" b="1" dirty="0"/>
              <a:t>pollev.com/cse312 </a:t>
            </a:r>
            <a:r>
              <a:rPr lang="en-US" sz="2400" dirty="0"/>
              <a:t>and login with your UW identity</a:t>
            </a:r>
          </a:p>
        </p:txBody>
      </p:sp>
      <p:pic>
        <p:nvPicPr>
          <p:cNvPr id="17" name="Picture 16" descr="Question Cat">
            <a:extLst>
              <a:ext uri="{FF2B5EF4-FFF2-40B4-BE49-F238E27FC236}">
                <a16:creationId xmlns:a16="http://schemas.microsoft.com/office/drawing/2014/main" id="{B6CC0FE3-CBC2-F738-3298-7A176C837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" y="4919382"/>
            <a:ext cx="1118160" cy="1118160"/>
          </a:xfrm>
          <a:prstGeom prst="rect">
            <a:avLst/>
          </a:prstGeom>
        </p:spPr>
      </p:pic>
      <p:pic>
        <p:nvPicPr>
          <p:cNvPr id="20" name="Graphic 19" descr="A trophy cup">
            <a:extLst>
              <a:ext uri="{FF2B5EF4-FFF2-40B4-BE49-F238E27FC236}">
                <a16:creationId xmlns:a16="http://schemas.microsoft.com/office/drawing/2014/main" id="{9395C027-1513-DB37-1C25-11B99EA5E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1947" y="1562100"/>
            <a:ext cx="714934" cy="7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568" y="226278"/>
            <a:ext cx="5948884" cy="4845504"/>
          </a:xfrm>
        </p:spPr>
        <p:txBody>
          <a:bodyPr>
            <a:normAutofit/>
          </a:bodyPr>
          <a:lstStyle/>
          <a:p>
            <a:r>
              <a:rPr lang="en-US" sz="2000" dirty="0"/>
              <a:t>Go from lower-left corner to the upper-right corner.</a:t>
            </a:r>
          </a:p>
          <a:p>
            <a:r>
              <a:rPr lang="en-US" sz="2000" dirty="0"/>
              <a:t>Each step either goes right or up.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57CCE4E-7067-4776-B753-30AEB783C6C8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775447" y="2070847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21" idx="4"/>
              <a:endCxn id="5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48" idx="2"/>
              <a:endCxn id="47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45" idx="4"/>
              <a:endCxn id="21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913695" y="1288376"/>
                <a:ext cx="603515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going to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Maybe…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options because on each step we either go right or up?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1: (R/U)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 Move 5: (R/U)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2:(R/U)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 Move 6: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(R/U)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3: (R/U)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 Move 7: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(R/U)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4: (R/U)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 Move 8: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(R/U)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95" y="1288376"/>
                <a:ext cx="6035150" cy="4401205"/>
              </a:xfrm>
              <a:prstGeom prst="rect">
                <a:avLst/>
              </a:prstGeom>
              <a:blipFill>
                <a:blip r:embed="rId3"/>
                <a:stretch>
                  <a:fillRect l="-2020" t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C6074B8-6D74-2678-BC52-3AC471BCD920}"/>
              </a:ext>
            </a:extLst>
          </p:cNvPr>
          <p:cNvSpPr/>
          <p:nvPr/>
        </p:nvSpPr>
        <p:spPr>
          <a:xfrm flipH="1">
            <a:off x="4877396" y="1622707"/>
            <a:ext cx="622454" cy="5782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Question Cat">
            <a:extLst>
              <a:ext uri="{FF2B5EF4-FFF2-40B4-BE49-F238E27FC236}">
                <a16:creationId xmlns:a16="http://schemas.microsoft.com/office/drawing/2014/main" id="{3DB1575B-1DA6-4EB4-2768-CC9A430D1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" y="4919382"/>
            <a:ext cx="1118160" cy="1118160"/>
          </a:xfrm>
          <a:prstGeom prst="rect">
            <a:avLst/>
          </a:prstGeom>
        </p:spPr>
      </p:pic>
      <p:pic>
        <p:nvPicPr>
          <p:cNvPr id="13" name="Graphic 12" descr="A trophy cup">
            <a:extLst>
              <a:ext uri="{FF2B5EF4-FFF2-40B4-BE49-F238E27FC236}">
                <a16:creationId xmlns:a16="http://schemas.microsoft.com/office/drawing/2014/main" id="{960C41CC-1842-A714-F0D1-6D799B032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9247" y="1562100"/>
            <a:ext cx="714934" cy="7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4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568" y="226278"/>
            <a:ext cx="5948884" cy="4845504"/>
          </a:xfrm>
        </p:spPr>
        <p:txBody>
          <a:bodyPr>
            <a:normAutofit/>
          </a:bodyPr>
          <a:lstStyle/>
          <a:p>
            <a:r>
              <a:rPr lang="en-US" sz="2000" dirty="0"/>
              <a:t>Go from lower-left corner to the upper-right corner.</a:t>
            </a:r>
          </a:p>
          <a:p>
            <a:r>
              <a:rPr lang="en-US" sz="2000" dirty="0"/>
              <a:t>Each step either goes right or up.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57CCE4E-7067-4776-B753-30AEB783C6C8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775447" y="2070847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21" idx="4"/>
              <a:endCxn id="5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48" idx="2"/>
              <a:endCxn id="47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45" idx="4"/>
              <a:endCxn id="21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913695" y="1288376"/>
                <a:ext cx="603515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going to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Maybe…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options because on each step we either go right or up?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this includes paths that don’t take us to the goal!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Wingdings" panose="05000000000000000000" pitchFamily="2" charset="2"/>
                  </a:rPr>
                  <a:t></a:t>
                </a:r>
                <a:endParaRPr lang="en-US" sz="28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1: (R/U)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 Move 5: (R/U)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2:(R/U)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 Move 6: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(R/U)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3: (R/U)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 Move 7: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(R/U)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4: (R/U)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 Move 8: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(R/U)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95" y="1288376"/>
                <a:ext cx="6035150" cy="4832092"/>
              </a:xfrm>
              <a:prstGeom prst="rect">
                <a:avLst/>
              </a:prstGeom>
              <a:blipFill>
                <a:blip r:embed="rId3"/>
                <a:stretch>
                  <a:fillRect l="-2020" t="-1261" r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C6074B8-6D74-2678-BC52-3AC471BCD920}"/>
              </a:ext>
            </a:extLst>
          </p:cNvPr>
          <p:cNvSpPr/>
          <p:nvPr/>
        </p:nvSpPr>
        <p:spPr>
          <a:xfrm flipH="1">
            <a:off x="4877396" y="1622707"/>
            <a:ext cx="622454" cy="5782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Question Cat">
            <a:extLst>
              <a:ext uri="{FF2B5EF4-FFF2-40B4-BE49-F238E27FC236}">
                <a16:creationId xmlns:a16="http://schemas.microsoft.com/office/drawing/2014/main" id="{3DB1575B-1DA6-4EB4-2768-CC9A430D1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" y="4919382"/>
            <a:ext cx="1118160" cy="1118160"/>
          </a:xfrm>
          <a:prstGeom prst="rect">
            <a:avLst/>
          </a:prstGeom>
        </p:spPr>
      </p:pic>
      <p:pic>
        <p:nvPicPr>
          <p:cNvPr id="13" name="Graphic 12" descr="A trophy cup">
            <a:extLst>
              <a:ext uri="{FF2B5EF4-FFF2-40B4-BE49-F238E27FC236}">
                <a16:creationId xmlns:a16="http://schemas.microsoft.com/office/drawing/2014/main" id="{960C41CC-1842-A714-F0D1-6D799B032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9247" y="1562100"/>
            <a:ext cx="714934" cy="7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568" y="226278"/>
            <a:ext cx="5948884" cy="4845504"/>
          </a:xfrm>
        </p:spPr>
        <p:txBody>
          <a:bodyPr>
            <a:normAutofit/>
          </a:bodyPr>
          <a:lstStyle/>
          <a:p>
            <a:r>
              <a:rPr lang="en-US" sz="2000" dirty="0"/>
              <a:t>Go from lower-left corner to the upper-right corner.</a:t>
            </a:r>
          </a:p>
          <a:p>
            <a:r>
              <a:rPr lang="en-US" sz="2000" dirty="0"/>
              <a:t>Each step either goes right or up.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57CCE4E-7067-4776-B753-30AEB783C6C8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775447" y="2070847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21" idx="4"/>
              <a:endCxn id="5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48" idx="2"/>
              <a:endCxn id="47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45" idx="4"/>
              <a:endCxn id="21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913695" y="1288376"/>
                <a:ext cx="603515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going to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4 of the steps must be up and the rest to the right to reach the goal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1: 		 Move 5: 	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2:		 Move 6: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3: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 Move 7: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4: 		 Move 8: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95" y="1288376"/>
                <a:ext cx="6035150" cy="4832092"/>
              </a:xfrm>
              <a:prstGeom prst="rect">
                <a:avLst/>
              </a:prstGeom>
              <a:blipFill>
                <a:blip r:embed="rId2"/>
                <a:stretch>
                  <a:fillRect l="-2020" t="-1261" r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C6074B8-6D74-2678-BC52-3AC471BCD920}"/>
              </a:ext>
            </a:extLst>
          </p:cNvPr>
          <p:cNvSpPr/>
          <p:nvPr/>
        </p:nvSpPr>
        <p:spPr>
          <a:xfrm flipH="1">
            <a:off x="4877396" y="1622707"/>
            <a:ext cx="622454" cy="5782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Question Cat">
            <a:extLst>
              <a:ext uri="{FF2B5EF4-FFF2-40B4-BE49-F238E27FC236}">
                <a16:creationId xmlns:a16="http://schemas.microsoft.com/office/drawing/2014/main" id="{3DB1575B-1DA6-4EB4-2768-CC9A430D1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" y="4919382"/>
            <a:ext cx="1118160" cy="1118160"/>
          </a:xfrm>
          <a:prstGeom prst="rect">
            <a:avLst/>
          </a:prstGeom>
        </p:spPr>
      </p:pic>
      <p:pic>
        <p:nvPicPr>
          <p:cNvPr id="13" name="Graphic 12" descr="A trophy cup">
            <a:extLst>
              <a:ext uri="{FF2B5EF4-FFF2-40B4-BE49-F238E27FC236}">
                <a16:creationId xmlns:a16="http://schemas.microsoft.com/office/drawing/2014/main" id="{960C41CC-1842-A714-F0D1-6D799B032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9247" y="1562100"/>
            <a:ext cx="714934" cy="7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25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568" y="226278"/>
            <a:ext cx="5948884" cy="4845504"/>
          </a:xfrm>
        </p:spPr>
        <p:txBody>
          <a:bodyPr>
            <a:normAutofit/>
          </a:bodyPr>
          <a:lstStyle/>
          <a:p>
            <a:r>
              <a:rPr lang="en-US" sz="2000" dirty="0"/>
              <a:t>Go from lower-left corner to the upper-right corner.</a:t>
            </a:r>
          </a:p>
          <a:p>
            <a:r>
              <a:rPr lang="en-US" sz="2000" dirty="0"/>
              <a:t>Each step either goes right or up.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913695" y="1288376"/>
                <a:ext cx="603515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going to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4 of the steps must be up and the rest to the right to reach the goal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↑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	 Move 5: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	 Move 6: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3: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 Move 7: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↑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4: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	 Move 8: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↑</m:t>
                    </m:r>
                  </m:oMath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95" y="1288376"/>
                <a:ext cx="6035150" cy="4832092"/>
              </a:xfrm>
              <a:prstGeom prst="rect">
                <a:avLst/>
              </a:prstGeom>
              <a:blipFill>
                <a:blip r:embed="rId3"/>
                <a:stretch>
                  <a:fillRect l="-2020" t="-1261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Question Cat">
            <a:extLst>
              <a:ext uri="{FF2B5EF4-FFF2-40B4-BE49-F238E27FC236}">
                <a16:creationId xmlns:a16="http://schemas.microsoft.com/office/drawing/2014/main" id="{3DB1575B-1DA6-4EB4-2768-CC9A430D1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" y="4919382"/>
            <a:ext cx="1118160" cy="1118160"/>
          </a:xfrm>
          <a:prstGeom prst="rect">
            <a:avLst/>
          </a:prstGeom>
        </p:spPr>
      </p:pic>
      <p:pic>
        <p:nvPicPr>
          <p:cNvPr id="13" name="Graphic 12" descr="A trophy cup">
            <a:extLst>
              <a:ext uri="{FF2B5EF4-FFF2-40B4-BE49-F238E27FC236}">
                <a16:creationId xmlns:a16="http://schemas.microsoft.com/office/drawing/2014/main" id="{960C41CC-1842-A714-F0D1-6D799B032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9247" y="1562100"/>
            <a:ext cx="714934" cy="71493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3473B5-3F49-B8E2-4B80-674EA101E523}"/>
              </a:ext>
            </a:extLst>
          </p:cNvPr>
          <p:cNvSpPr/>
          <p:nvPr/>
        </p:nvSpPr>
        <p:spPr>
          <a:xfrm>
            <a:off x="699247" y="536537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C9A379-20F3-F8BE-8360-69CDE67787DC}"/>
              </a:ext>
            </a:extLst>
          </p:cNvPr>
          <p:cNvSpPr/>
          <p:nvPr/>
        </p:nvSpPr>
        <p:spPr>
          <a:xfrm>
            <a:off x="1801906" y="536537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FBD91B-29A1-1CA7-73DD-F6954E467AAD}"/>
              </a:ext>
            </a:extLst>
          </p:cNvPr>
          <p:cNvSpPr/>
          <p:nvPr/>
        </p:nvSpPr>
        <p:spPr>
          <a:xfrm>
            <a:off x="2904565" y="5360894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E05ADC-E04E-32A4-EC9B-B1AA659CD388}"/>
              </a:ext>
            </a:extLst>
          </p:cNvPr>
          <p:cNvSpPr/>
          <p:nvPr/>
        </p:nvSpPr>
        <p:spPr>
          <a:xfrm>
            <a:off x="4007224" y="5360894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8981911-6FCC-A58D-6093-7FB3A7BD240C}"/>
              </a:ext>
            </a:extLst>
          </p:cNvPr>
          <p:cNvSpPr/>
          <p:nvPr/>
        </p:nvSpPr>
        <p:spPr>
          <a:xfrm>
            <a:off x="5109884" y="5360894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8560B4-6D6A-44FE-0F2B-1A0764CD7F95}"/>
              </a:ext>
            </a:extLst>
          </p:cNvPr>
          <p:cNvCxnSpPr>
            <a:stCxn id="14" idx="6"/>
            <a:endCxn id="16" idx="2"/>
          </p:cNvCxnSpPr>
          <p:nvPr/>
        </p:nvCxnSpPr>
        <p:spPr>
          <a:xfrm>
            <a:off x="963706" y="5497606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AB70EE-CD8C-96AF-9D33-9DBA5B46404F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2066365" y="5493124"/>
            <a:ext cx="838200" cy="4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96AC6A-C9D6-A169-A17B-E28D721AAD43}"/>
              </a:ext>
            </a:extLst>
          </p:cNvPr>
          <p:cNvCxnSpPr>
            <a:cxnSpLocks/>
            <a:stCxn id="19" idx="2"/>
            <a:endCxn id="17" idx="6"/>
          </p:cNvCxnSpPr>
          <p:nvPr/>
        </p:nvCxnSpPr>
        <p:spPr>
          <a:xfrm flipH="1">
            <a:off x="3169024" y="5493124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48144E-5431-9E47-E40A-1AD4049A70E6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4271683" y="5493124"/>
            <a:ext cx="838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0D344CDC-AAEC-D991-750A-7E5246714B2B}"/>
              </a:ext>
            </a:extLst>
          </p:cNvPr>
          <p:cNvSpPr/>
          <p:nvPr/>
        </p:nvSpPr>
        <p:spPr>
          <a:xfrm>
            <a:off x="699247" y="452269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4B528AD-F409-AAAA-1214-2D6ACC89135E}"/>
              </a:ext>
            </a:extLst>
          </p:cNvPr>
          <p:cNvSpPr/>
          <p:nvPr/>
        </p:nvSpPr>
        <p:spPr>
          <a:xfrm>
            <a:off x="1801906" y="452269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DEB599-50C2-EBCF-6C22-F5DBD6A41750}"/>
              </a:ext>
            </a:extLst>
          </p:cNvPr>
          <p:cNvSpPr/>
          <p:nvPr/>
        </p:nvSpPr>
        <p:spPr>
          <a:xfrm>
            <a:off x="2904565" y="451821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E05AF8-7CC9-714E-0F7E-2554A451A5B6}"/>
              </a:ext>
            </a:extLst>
          </p:cNvPr>
          <p:cNvSpPr/>
          <p:nvPr/>
        </p:nvSpPr>
        <p:spPr>
          <a:xfrm>
            <a:off x="4007224" y="451821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560CEBD-06C4-43D1-62D2-B717C90DF187}"/>
              </a:ext>
            </a:extLst>
          </p:cNvPr>
          <p:cNvSpPr/>
          <p:nvPr/>
        </p:nvSpPr>
        <p:spPr>
          <a:xfrm>
            <a:off x="5109884" y="451821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18E95A5-B2CD-1B92-F687-CC399DB0B39E}"/>
              </a:ext>
            </a:extLst>
          </p:cNvPr>
          <p:cNvCxnSpPr>
            <a:stCxn id="37" idx="6"/>
            <a:endCxn id="38" idx="2"/>
          </p:cNvCxnSpPr>
          <p:nvPr/>
        </p:nvCxnSpPr>
        <p:spPr>
          <a:xfrm>
            <a:off x="963706" y="4654923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A58BF66-2F6D-6840-F869-72BCE58E5DBA}"/>
              </a:ext>
            </a:extLst>
          </p:cNvPr>
          <p:cNvCxnSpPr>
            <a:cxnSpLocks/>
            <a:stCxn id="38" idx="6"/>
            <a:endCxn id="40" idx="2"/>
          </p:cNvCxnSpPr>
          <p:nvPr/>
        </p:nvCxnSpPr>
        <p:spPr>
          <a:xfrm flipV="1">
            <a:off x="2066365" y="4650441"/>
            <a:ext cx="838200" cy="4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67672FD-D0C3-BC8B-F431-05697ECCE16D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>
            <a:off x="3169024" y="4650441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D46F8E8-7B41-0725-810F-F3AB86AE53B3}"/>
              </a:ext>
            </a:extLst>
          </p:cNvPr>
          <p:cNvCxnSpPr>
            <a:cxnSpLocks/>
            <a:stCxn id="41" idx="6"/>
            <a:endCxn id="43" idx="2"/>
          </p:cNvCxnSpPr>
          <p:nvPr/>
        </p:nvCxnSpPr>
        <p:spPr>
          <a:xfrm>
            <a:off x="4271683" y="4650441"/>
            <a:ext cx="838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9F75C11-F496-75A6-C191-303B9479CF07}"/>
              </a:ext>
            </a:extLst>
          </p:cNvPr>
          <p:cNvCxnSpPr>
            <a:cxnSpLocks/>
          </p:cNvCxnSpPr>
          <p:nvPr/>
        </p:nvCxnSpPr>
        <p:spPr>
          <a:xfrm>
            <a:off x="831477" y="4788271"/>
            <a:ext cx="0" cy="57822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76377B3-B942-9FDC-4D5E-AF0A62903EB8}"/>
              </a:ext>
            </a:extLst>
          </p:cNvPr>
          <p:cNvCxnSpPr>
            <a:cxnSpLocks/>
            <a:stCxn id="38" idx="4"/>
            <a:endCxn id="16" idx="0"/>
          </p:cNvCxnSpPr>
          <p:nvPr/>
        </p:nvCxnSpPr>
        <p:spPr>
          <a:xfrm>
            <a:off x="1934136" y="4787152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BD32523-4A1B-6987-8EEC-9A9560E63A2C}"/>
              </a:ext>
            </a:extLst>
          </p:cNvPr>
          <p:cNvCxnSpPr>
            <a:cxnSpLocks/>
            <a:stCxn id="40" idx="4"/>
            <a:endCxn id="17" idx="0"/>
          </p:cNvCxnSpPr>
          <p:nvPr/>
        </p:nvCxnSpPr>
        <p:spPr>
          <a:xfrm>
            <a:off x="3036795" y="4782670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328B506-8DB2-B9D0-D53F-8FBA8AA69315}"/>
              </a:ext>
            </a:extLst>
          </p:cNvPr>
          <p:cNvCxnSpPr>
            <a:cxnSpLocks/>
            <a:stCxn id="41" idx="4"/>
            <a:endCxn id="19" idx="0"/>
          </p:cNvCxnSpPr>
          <p:nvPr/>
        </p:nvCxnSpPr>
        <p:spPr>
          <a:xfrm>
            <a:off x="4139454" y="4782670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0703851-3919-2B2F-7C0C-CDA205AB3A86}"/>
              </a:ext>
            </a:extLst>
          </p:cNvPr>
          <p:cNvCxnSpPr>
            <a:cxnSpLocks/>
            <a:stCxn id="43" idx="4"/>
            <a:endCxn id="20" idx="0"/>
          </p:cNvCxnSpPr>
          <p:nvPr/>
        </p:nvCxnSpPr>
        <p:spPr>
          <a:xfrm>
            <a:off x="5242114" y="4782670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47CBA897-144D-3E1A-E6EC-58B5C03A15CF}"/>
              </a:ext>
            </a:extLst>
          </p:cNvPr>
          <p:cNvSpPr/>
          <p:nvPr/>
        </p:nvSpPr>
        <p:spPr>
          <a:xfrm>
            <a:off x="699247" y="354778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34FA1CE-3057-7CDB-F65F-DEBF37001BFE}"/>
              </a:ext>
            </a:extLst>
          </p:cNvPr>
          <p:cNvSpPr/>
          <p:nvPr/>
        </p:nvSpPr>
        <p:spPr>
          <a:xfrm>
            <a:off x="1801906" y="354778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1D4099-7FF9-D012-9CEC-358EE355FB1D}"/>
              </a:ext>
            </a:extLst>
          </p:cNvPr>
          <p:cNvSpPr/>
          <p:nvPr/>
        </p:nvSpPr>
        <p:spPr>
          <a:xfrm>
            <a:off x="2904565" y="3543299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62E537E-BB7F-3DDA-08A1-3DB77365DB7D}"/>
              </a:ext>
            </a:extLst>
          </p:cNvPr>
          <p:cNvSpPr/>
          <p:nvPr/>
        </p:nvSpPr>
        <p:spPr>
          <a:xfrm>
            <a:off x="4007224" y="3543299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644321F-C717-8C40-8E09-A1117D202DBA}"/>
              </a:ext>
            </a:extLst>
          </p:cNvPr>
          <p:cNvSpPr/>
          <p:nvPr/>
        </p:nvSpPr>
        <p:spPr>
          <a:xfrm>
            <a:off x="5109884" y="3543299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550758B-EE08-0187-B134-7154541DDD0F}"/>
              </a:ext>
            </a:extLst>
          </p:cNvPr>
          <p:cNvCxnSpPr>
            <a:cxnSpLocks/>
          </p:cNvCxnSpPr>
          <p:nvPr/>
        </p:nvCxnSpPr>
        <p:spPr>
          <a:xfrm>
            <a:off x="963706" y="3681130"/>
            <a:ext cx="8382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8E9D7FD-E153-7496-A0A3-E374A5E9BA13}"/>
              </a:ext>
            </a:extLst>
          </p:cNvPr>
          <p:cNvCxnSpPr>
            <a:cxnSpLocks/>
          </p:cNvCxnSpPr>
          <p:nvPr/>
        </p:nvCxnSpPr>
        <p:spPr>
          <a:xfrm flipV="1">
            <a:off x="2066365" y="3676648"/>
            <a:ext cx="838200" cy="4482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DD58853-DB4E-94BF-04E2-0D55C04208E7}"/>
              </a:ext>
            </a:extLst>
          </p:cNvPr>
          <p:cNvCxnSpPr>
            <a:cxnSpLocks/>
          </p:cNvCxnSpPr>
          <p:nvPr/>
        </p:nvCxnSpPr>
        <p:spPr>
          <a:xfrm flipH="1">
            <a:off x="3169024" y="3676648"/>
            <a:ext cx="8382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8CED455-5613-3D16-4DF5-B2C60812106D}"/>
              </a:ext>
            </a:extLst>
          </p:cNvPr>
          <p:cNvCxnSpPr>
            <a:cxnSpLocks/>
          </p:cNvCxnSpPr>
          <p:nvPr/>
        </p:nvCxnSpPr>
        <p:spPr>
          <a:xfrm>
            <a:off x="4271683" y="3676648"/>
            <a:ext cx="838201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6183DA11-DC20-23AD-E970-2B600365E533}"/>
              </a:ext>
            </a:extLst>
          </p:cNvPr>
          <p:cNvSpPr/>
          <p:nvPr/>
        </p:nvSpPr>
        <p:spPr>
          <a:xfrm>
            <a:off x="699247" y="2705098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AB41398-07F5-F02F-9FC3-EDFC6BE74255}"/>
              </a:ext>
            </a:extLst>
          </p:cNvPr>
          <p:cNvSpPr/>
          <p:nvPr/>
        </p:nvSpPr>
        <p:spPr>
          <a:xfrm>
            <a:off x="1801906" y="2705098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8DFF071-A39E-AB32-0FD6-8EACF6E7A919}"/>
              </a:ext>
            </a:extLst>
          </p:cNvPr>
          <p:cNvSpPr/>
          <p:nvPr/>
        </p:nvSpPr>
        <p:spPr>
          <a:xfrm>
            <a:off x="2904565" y="270061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7BF5528-49C4-FA85-8DF9-6E622F0D710C}"/>
              </a:ext>
            </a:extLst>
          </p:cNvPr>
          <p:cNvSpPr/>
          <p:nvPr/>
        </p:nvSpPr>
        <p:spPr>
          <a:xfrm>
            <a:off x="4007224" y="270061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AB7CC3C-1028-2330-958B-D84BFCD51E39}"/>
              </a:ext>
            </a:extLst>
          </p:cNvPr>
          <p:cNvSpPr/>
          <p:nvPr/>
        </p:nvSpPr>
        <p:spPr>
          <a:xfrm>
            <a:off x="5109884" y="270061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C64B172-9C88-2864-4CEB-56D4EA04D75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963706" y="2837328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6ED50A1-B6AD-13FC-D570-5ED687A5A892}"/>
              </a:ext>
            </a:extLst>
          </p:cNvPr>
          <p:cNvCxnSpPr>
            <a:cxnSpLocks/>
            <a:stCxn id="104" idx="6"/>
            <a:endCxn id="106" idx="2"/>
          </p:cNvCxnSpPr>
          <p:nvPr/>
        </p:nvCxnSpPr>
        <p:spPr>
          <a:xfrm flipV="1">
            <a:off x="2066365" y="2832846"/>
            <a:ext cx="838200" cy="4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59229C2-94D9-5EA2-51B5-4B78C24AC868}"/>
              </a:ext>
            </a:extLst>
          </p:cNvPr>
          <p:cNvCxnSpPr>
            <a:cxnSpLocks/>
            <a:stCxn id="107" idx="2"/>
            <a:endCxn id="106" idx="6"/>
          </p:cNvCxnSpPr>
          <p:nvPr/>
        </p:nvCxnSpPr>
        <p:spPr>
          <a:xfrm flipH="1">
            <a:off x="3169024" y="2832846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23572AA-3233-1BDF-E072-4D77C2766C43}"/>
              </a:ext>
            </a:extLst>
          </p:cNvPr>
          <p:cNvCxnSpPr>
            <a:cxnSpLocks/>
            <a:stCxn id="107" idx="6"/>
            <a:endCxn id="110" idx="2"/>
          </p:cNvCxnSpPr>
          <p:nvPr/>
        </p:nvCxnSpPr>
        <p:spPr>
          <a:xfrm>
            <a:off x="4271683" y="2832846"/>
            <a:ext cx="838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A580C91-2A9F-30A4-DDBF-92CEE3F9E1F8}"/>
              </a:ext>
            </a:extLst>
          </p:cNvPr>
          <p:cNvCxnSpPr>
            <a:cxnSpLocks/>
            <a:stCxn id="103" idx="4"/>
            <a:endCxn id="90" idx="0"/>
          </p:cNvCxnSpPr>
          <p:nvPr/>
        </p:nvCxnSpPr>
        <p:spPr>
          <a:xfrm>
            <a:off x="831477" y="2969557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82AA334-965B-8B6E-22A3-8FB3DBF36EDE}"/>
              </a:ext>
            </a:extLst>
          </p:cNvPr>
          <p:cNvCxnSpPr>
            <a:cxnSpLocks/>
            <a:stCxn id="104" idx="4"/>
            <a:endCxn id="91" idx="0"/>
          </p:cNvCxnSpPr>
          <p:nvPr/>
        </p:nvCxnSpPr>
        <p:spPr>
          <a:xfrm>
            <a:off x="1934136" y="2969557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8E214D7-8A68-98A7-2F06-97FFDF404EDE}"/>
              </a:ext>
            </a:extLst>
          </p:cNvPr>
          <p:cNvCxnSpPr>
            <a:cxnSpLocks/>
            <a:stCxn id="106" idx="4"/>
            <a:endCxn id="93" idx="0"/>
          </p:cNvCxnSpPr>
          <p:nvPr/>
        </p:nvCxnSpPr>
        <p:spPr>
          <a:xfrm>
            <a:off x="3036795" y="2965075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84BCE86-5EEB-9D64-924C-3419E75911D6}"/>
              </a:ext>
            </a:extLst>
          </p:cNvPr>
          <p:cNvCxnSpPr>
            <a:cxnSpLocks/>
            <a:stCxn id="107" idx="4"/>
            <a:endCxn id="94" idx="0"/>
          </p:cNvCxnSpPr>
          <p:nvPr/>
        </p:nvCxnSpPr>
        <p:spPr>
          <a:xfrm>
            <a:off x="4139454" y="2965075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88BE906-C4BE-A6C3-8143-7B1A495464CD}"/>
              </a:ext>
            </a:extLst>
          </p:cNvPr>
          <p:cNvCxnSpPr>
            <a:cxnSpLocks/>
            <a:stCxn id="110" idx="4"/>
            <a:endCxn id="96" idx="0"/>
          </p:cNvCxnSpPr>
          <p:nvPr/>
        </p:nvCxnSpPr>
        <p:spPr>
          <a:xfrm>
            <a:off x="5242114" y="2965075"/>
            <a:ext cx="0" cy="57822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5BABFDA8-65FE-63D7-4EF1-8A7A9F9364DF}"/>
              </a:ext>
            </a:extLst>
          </p:cNvPr>
          <p:cNvSpPr/>
          <p:nvPr/>
        </p:nvSpPr>
        <p:spPr>
          <a:xfrm>
            <a:off x="699247" y="1725705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B535CF0-B7B1-EF00-2E01-CB8955A4C550}"/>
              </a:ext>
            </a:extLst>
          </p:cNvPr>
          <p:cNvSpPr/>
          <p:nvPr/>
        </p:nvSpPr>
        <p:spPr>
          <a:xfrm>
            <a:off x="1801906" y="1725705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17C93AC-4C4A-D643-0DA7-79ACC7B6EC4B}"/>
              </a:ext>
            </a:extLst>
          </p:cNvPr>
          <p:cNvSpPr/>
          <p:nvPr/>
        </p:nvSpPr>
        <p:spPr>
          <a:xfrm>
            <a:off x="2904565" y="172122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7B5DC65-E4C2-5D0E-E62F-221CC012DF9C}"/>
              </a:ext>
            </a:extLst>
          </p:cNvPr>
          <p:cNvSpPr/>
          <p:nvPr/>
        </p:nvSpPr>
        <p:spPr>
          <a:xfrm>
            <a:off x="4007224" y="172122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E1C382E-B6A5-0CD1-68AF-CBA2BD08384E}"/>
              </a:ext>
            </a:extLst>
          </p:cNvPr>
          <p:cNvSpPr/>
          <p:nvPr/>
        </p:nvSpPr>
        <p:spPr>
          <a:xfrm>
            <a:off x="5109884" y="172122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86AB4DF-53F5-4A90-137A-5634BE3B612B}"/>
              </a:ext>
            </a:extLst>
          </p:cNvPr>
          <p:cNvCxnSpPr>
            <a:stCxn id="120" idx="6"/>
            <a:endCxn id="121" idx="2"/>
          </p:cNvCxnSpPr>
          <p:nvPr/>
        </p:nvCxnSpPr>
        <p:spPr>
          <a:xfrm>
            <a:off x="963706" y="1857935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C4A0421-1E8C-3590-4D92-37AB8A5802B2}"/>
              </a:ext>
            </a:extLst>
          </p:cNvPr>
          <p:cNvCxnSpPr>
            <a:cxnSpLocks/>
            <a:stCxn id="121" idx="6"/>
            <a:endCxn id="122" idx="2"/>
          </p:cNvCxnSpPr>
          <p:nvPr/>
        </p:nvCxnSpPr>
        <p:spPr>
          <a:xfrm flipV="1">
            <a:off x="2066365" y="1853453"/>
            <a:ext cx="838200" cy="4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0F740D8-76EF-990F-1E34-5BD29CACA1A1}"/>
              </a:ext>
            </a:extLst>
          </p:cNvPr>
          <p:cNvCxnSpPr>
            <a:cxnSpLocks/>
            <a:stCxn id="123" idx="2"/>
            <a:endCxn id="122" idx="6"/>
          </p:cNvCxnSpPr>
          <p:nvPr/>
        </p:nvCxnSpPr>
        <p:spPr>
          <a:xfrm flipH="1">
            <a:off x="3169024" y="1853453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8B156C1-E253-BFFF-1A93-ED93B98C9C3C}"/>
              </a:ext>
            </a:extLst>
          </p:cNvPr>
          <p:cNvCxnSpPr>
            <a:cxnSpLocks/>
            <a:stCxn id="123" idx="6"/>
            <a:endCxn id="124" idx="2"/>
          </p:cNvCxnSpPr>
          <p:nvPr/>
        </p:nvCxnSpPr>
        <p:spPr>
          <a:xfrm>
            <a:off x="4271683" y="1853453"/>
            <a:ext cx="838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FED2104-1181-AA13-0D73-E22CE1BF433E}"/>
              </a:ext>
            </a:extLst>
          </p:cNvPr>
          <p:cNvCxnSpPr>
            <a:cxnSpLocks/>
          </p:cNvCxnSpPr>
          <p:nvPr/>
        </p:nvCxnSpPr>
        <p:spPr>
          <a:xfrm>
            <a:off x="831477" y="3813359"/>
            <a:ext cx="0" cy="71045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B295E51-0FF6-119A-F1ED-D6AEC101B755}"/>
              </a:ext>
            </a:extLst>
          </p:cNvPr>
          <p:cNvCxnSpPr>
            <a:cxnSpLocks/>
            <a:stCxn id="91" idx="4"/>
            <a:endCxn id="38" idx="0"/>
          </p:cNvCxnSpPr>
          <p:nvPr/>
        </p:nvCxnSpPr>
        <p:spPr>
          <a:xfrm>
            <a:off x="1934136" y="3812240"/>
            <a:ext cx="0" cy="71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AD2710A-5A09-AC4D-8F74-0DAA07639F04}"/>
              </a:ext>
            </a:extLst>
          </p:cNvPr>
          <p:cNvCxnSpPr>
            <a:cxnSpLocks/>
            <a:stCxn id="93" idx="4"/>
            <a:endCxn id="40" idx="0"/>
          </p:cNvCxnSpPr>
          <p:nvPr/>
        </p:nvCxnSpPr>
        <p:spPr>
          <a:xfrm>
            <a:off x="3036795" y="3807758"/>
            <a:ext cx="0" cy="71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D556B4C-2D0B-DB10-E4D9-4921B2E778E8}"/>
              </a:ext>
            </a:extLst>
          </p:cNvPr>
          <p:cNvCxnSpPr>
            <a:cxnSpLocks/>
            <a:stCxn id="94" idx="4"/>
            <a:endCxn id="41" idx="0"/>
          </p:cNvCxnSpPr>
          <p:nvPr/>
        </p:nvCxnSpPr>
        <p:spPr>
          <a:xfrm>
            <a:off x="4139454" y="3807758"/>
            <a:ext cx="0" cy="71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A92F895-CDD0-0CA2-5086-DAD38F426C82}"/>
              </a:ext>
            </a:extLst>
          </p:cNvPr>
          <p:cNvCxnSpPr>
            <a:cxnSpLocks/>
            <a:stCxn id="96" idx="4"/>
            <a:endCxn id="43" idx="0"/>
          </p:cNvCxnSpPr>
          <p:nvPr/>
        </p:nvCxnSpPr>
        <p:spPr>
          <a:xfrm>
            <a:off x="5242114" y="3807758"/>
            <a:ext cx="0" cy="71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553D890-FC84-B7CE-425F-ACD479AD53F9}"/>
              </a:ext>
            </a:extLst>
          </p:cNvPr>
          <p:cNvCxnSpPr>
            <a:cxnSpLocks/>
            <a:stCxn id="120" idx="4"/>
            <a:endCxn id="103" idx="0"/>
          </p:cNvCxnSpPr>
          <p:nvPr/>
        </p:nvCxnSpPr>
        <p:spPr>
          <a:xfrm>
            <a:off x="831477" y="1990164"/>
            <a:ext cx="0" cy="71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CECCF54-04D8-2C3C-BB22-DDB548968E04}"/>
              </a:ext>
            </a:extLst>
          </p:cNvPr>
          <p:cNvCxnSpPr>
            <a:cxnSpLocks/>
            <a:stCxn id="121" idx="4"/>
            <a:endCxn id="104" idx="0"/>
          </p:cNvCxnSpPr>
          <p:nvPr/>
        </p:nvCxnSpPr>
        <p:spPr>
          <a:xfrm>
            <a:off x="1934136" y="1990164"/>
            <a:ext cx="0" cy="71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5D46BD9-E306-2B36-EDC6-AC8C66DCAFB9}"/>
              </a:ext>
            </a:extLst>
          </p:cNvPr>
          <p:cNvCxnSpPr>
            <a:cxnSpLocks/>
            <a:stCxn id="122" idx="4"/>
            <a:endCxn id="106" idx="0"/>
          </p:cNvCxnSpPr>
          <p:nvPr/>
        </p:nvCxnSpPr>
        <p:spPr>
          <a:xfrm>
            <a:off x="3036795" y="1985682"/>
            <a:ext cx="0" cy="71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9B690DC-CEAD-4F0B-6D61-81866D68A6B9}"/>
              </a:ext>
            </a:extLst>
          </p:cNvPr>
          <p:cNvCxnSpPr>
            <a:cxnSpLocks/>
            <a:stCxn id="123" idx="4"/>
            <a:endCxn id="107" idx="0"/>
          </p:cNvCxnSpPr>
          <p:nvPr/>
        </p:nvCxnSpPr>
        <p:spPr>
          <a:xfrm>
            <a:off x="4139454" y="1985682"/>
            <a:ext cx="0" cy="71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5947780-3097-10A3-DAB0-C3A5747C7986}"/>
              </a:ext>
            </a:extLst>
          </p:cNvPr>
          <p:cNvCxnSpPr>
            <a:cxnSpLocks/>
            <a:stCxn id="124" idx="4"/>
            <a:endCxn id="110" idx="0"/>
          </p:cNvCxnSpPr>
          <p:nvPr/>
        </p:nvCxnSpPr>
        <p:spPr>
          <a:xfrm>
            <a:off x="5242114" y="1985682"/>
            <a:ext cx="0" cy="71493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ACF8D3AB-55F2-B1B1-E6DE-89A1D304A804}"/>
              </a:ext>
            </a:extLst>
          </p:cNvPr>
          <p:cNvSpPr/>
          <p:nvPr/>
        </p:nvSpPr>
        <p:spPr>
          <a:xfrm flipH="1">
            <a:off x="4877396" y="1622707"/>
            <a:ext cx="622454" cy="5782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 descr="Question Cat">
            <a:extLst>
              <a:ext uri="{FF2B5EF4-FFF2-40B4-BE49-F238E27FC236}">
                <a16:creationId xmlns:a16="http://schemas.microsoft.com/office/drawing/2014/main" id="{4186840A-D7CB-7385-5E43-521338013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" y="4919382"/>
            <a:ext cx="1118160" cy="1118160"/>
          </a:xfrm>
          <a:prstGeom prst="rect">
            <a:avLst/>
          </a:prstGeom>
        </p:spPr>
      </p:pic>
      <p:pic>
        <p:nvPicPr>
          <p:cNvPr id="141" name="Graphic 140" descr="A trophy cup">
            <a:extLst>
              <a:ext uri="{FF2B5EF4-FFF2-40B4-BE49-F238E27FC236}">
                <a16:creationId xmlns:a16="http://schemas.microsoft.com/office/drawing/2014/main" id="{E3CB415C-CDA2-8293-C4D1-0FAE5FB82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8447" y="1562100"/>
            <a:ext cx="714934" cy="7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8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568" y="226278"/>
            <a:ext cx="5948884" cy="4845504"/>
          </a:xfrm>
        </p:spPr>
        <p:txBody>
          <a:bodyPr>
            <a:normAutofit/>
          </a:bodyPr>
          <a:lstStyle/>
          <a:p>
            <a:r>
              <a:rPr lang="en-US" sz="2000" dirty="0"/>
              <a:t>Go from lower-left corner to the upper-right corner.</a:t>
            </a:r>
          </a:p>
          <a:p>
            <a:r>
              <a:rPr lang="en-US" sz="2000" dirty="0"/>
              <a:t>Each step either goes right or up.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913695" y="1288376"/>
                <a:ext cx="603515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going to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4 of the steps must be up and the rest to the right to reach the goal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1: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	 Move 5: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↑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	 Move 6: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3: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 Move 7:</a:t>
                </a:r>
                <a:r>
                  <a:rPr lang="en-US" sz="280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↑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Move 4: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↑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	 Move 8: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95" y="1288376"/>
                <a:ext cx="6035150" cy="4832092"/>
              </a:xfrm>
              <a:prstGeom prst="rect">
                <a:avLst/>
              </a:prstGeom>
              <a:blipFill>
                <a:blip r:embed="rId3"/>
                <a:stretch>
                  <a:fillRect l="-2020" t="-1261" r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Question Cat">
            <a:extLst>
              <a:ext uri="{FF2B5EF4-FFF2-40B4-BE49-F238E27FC236}">
                <a16:creationId xmlns:a16="http://schemas.microsoft.com/office/drawing/2014/main" id="{3DB1575B-1DA6-4EB4-2768-CC9A430D1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" y="4919382"/>
            <a:ext cx="1118160" cy="1118160"/>
          </a:xfrm>
          <a:prstGeom prst="rect">
            <a:avLst/>
          </a:prstGeom>
        </p:spPr>
      </p:pic>
      <p:pic>
        <p:nvPicPr>
          <p:cNvPr id="13" name="Graphic 12" descr="A trophy cup">
            <a:extLst>
              <a:ext uri="{FF2B5EF4-FFF2-40B4-BE49-F238E27FC236}">
                <a16:creationId xmlns:a16="http://schemas.microsoft.com/office/drawing/2014/main" id="{960C41CC-1842-A714-F0D1-6D799B032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9247" y="1562100"/>
            <a:ext cx="714934" cy="71493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3473B5-3F49-B8E2-4B80-674EA101E523}"/>
              </a:ext>
            </a:extLst>
          </p:cNvPr>
          <p:cNvSpPr/>
          <p:nvPr/>
        </p:nvSpPr>
        <p:spPr>
          <a:xfrm>
            <a:off x="699247" y="536537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C9A379-20F3-F8BE-8360-69CDE67787DC}"/>
              </a:ext>
            </a:extLst>
          </p:cNvPr>
          <p:cNvSpPr/>
          <p:nvPr/>
        </p:nvSpPr>
        <p:spPr>
          <a:xfrm>
            <a:off x="1801906" y="536537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FBD91B-29A1-1CA7-73DD-F6954E467AAD}"/>
              </a:ext>
            </a:extLst>
          </p:cNvPr>
          <p:cNvSpPr/>
          <p:nvPr/>
        </p:nvSpPr>
        <p:spPr>
          <a:xfrm>
            <a:off x="2904565" y="5360894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E05ADC-E04E-32A4-EC9B-B1AA659CD388}"/>
              </a:ext>
            </a:extLst>
          </p:cNvPr>
          <p:cNvSpPr/>
          <p:nvPr/>
        </p:nvSpPr>
        <p:spPr>
          <a:xfrm>
            <a:off x="4007224" y="5360894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8981911-6FCC-A58D-6093-7FB3A7BD240C}"/>
              </a:ext>
            </a:extLst>
          </p:cNvPr>
          <p:cNvSpPr/>
          <p:nvPr/>
        </p:nvSpPr>
        <p:spPr>
          <a:xfrm>
            <a:off x="5109884" y="5360894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8560B4-6D6A-44FE-0F2B-1A0764CD7F95}"/>
              </a:ext>
            </a:extLst>
          </p:cNvPr>
          <p:cNvCxnSpPr>
            <a:cxnSpLocks/>
          </p:cNvCxnSpPr>
          <p:nvPr/>
        </p:nvCxnSpPr>
        <p:spPr>
          <a:xfrm>
            <a:off x="963706" y="3676648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AB70EE-CD8C-96AF-9D33-9DBA5B46404F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2066365" y="5493124"/>
            <a:ext cx="838200" cy="4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96AC6A-C9D6-A169-A17B-E28D721AAD43}"/>
              </a:ext>
            </a:extLst>
          </p:cNvPr>
          <p:cNvCxnSpPr>
            <a:cxnSpLocks/>
            <a:stCxn id="19" idx="2"/>
            <a:endCxn id="17" idx="6"/>
          </p:cNvCxnSpPr>
          <p:nvPr/>
        </p:nvCxnSpPr>
        <p:spPr>
          <a:xfrm flipH="1">
            <a:off x="3169024" y="5493124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48144E-5431-9E47-E40A-1AD4049A70E6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4271683" y="5493124"/>
            <a:ext cx="838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0D344CDC-AAEC-D991-750A-7E5246714B2B}"/>
              </a:ext>
            </a:extLst>
          </p:cNvPr>
          <p:cNvSpPr/>
          <p:nvPr/>
        </p:nvSpPr>
        <p:spPr>
          <a:xfrm>
            <a:off x="699247" y="452269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4B528AD-F409-AAAA-1214-2D6ACC89135E}"/>
              </a:ext>
            </a:extLst>
          </p:cNvPr>
          <p:cNvSpPr/>
          <p:nvPr/>
        </p:nvSpPr>
        <p:spPr>
          <a:xfrm>
            <a:off x="1801906" y="452269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DEB599-50C2-EBCF-6C22-F5DBD6A41750}"/>
              </a:ext>
            </a:extLst>
          </p:cNvPr>
          <p:cNvSpPr/>
          <p:nvPr/>
        </p:nvSpPr>
        <p:spPr>
          <a:xfrm>
            <a:off x="2904565" y="451821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E05AF8-7CC9-714E-0F7E-2554A451A5B6}"/>
              </a:ext>
            </a:extLst>
          </p:cNvPr>
          <p:cNvSpPr/>
          <p:nvPr/>
        </p:nvSpPr>
        <p:spPr>
          <a:xfrm>
            <a:off x="4007224" y="451821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560CEBD-06C4-43D1-62D2-B717C90DF187}"/>
              </a:ext>
            </a:extLst>
          </p:cNvPr>
          <p:cNvSpPr/>
          <p:nvPr/>
        </p:nvSpPr>
        <p:spPr>
          <a:xfrm>
            <a:off x="5109884" y="451821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18E95A5-B2CD-1B92-F687-CC399DB0B39E}"/>
              </a:ext>
            </a:extLst>
          </p:cNvPr>
          <p:cNvCxnSpPr>
            <a:stCxn id="37" idx="6"/>
            <a:endCxn id="38" idx="2"/>
          </p:cNvCxnSpPr>
          <p:nvPr/>
        </p:nvCxnSpPr>
        <p:spPr>
          <a:xfrm>
            <a:off x="963706" y="4654923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A58BF66-2F6D-6840-F869-72BCE58E5DBA}"/>
              </a:ext>
            </a:extLst>
          </p:cNvPr>
          <p:cNvCxnSpPr>
            <a:cxnSpLocks/>
          </p:cNvCxnSpPr>
          <p:nvPr/>
        </p:nvCxnSpPr>
        <p:spPr>
          <a:xfrm flipV="1">
            <a:off x="2066365" y="3690094"/>
            <a:ext cx="838200" cy="4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67672FD-D0C3-BC8B-F431-05697ECCE16D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>
            <a:off x="3169024" y="4650441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D46F8E8-7B41-0725-810F-F3AB86AE53B3}"/>
              </a:ext>
            </a:extLst>
          </p:cNvPr>
          <p:cNvCxnSpPr>
            <a:cxnSpLocks/>
            <a:stCxn id="41" idx="6"/>
            <a:endCxn id="43" idx="2"/>
          </p:cNvCxnSpPr>
          <p:nvPr/>
        </p:nvCxnSpPr>
        <p:spPr>
          <a:xfrm>
            <a:off x="4271683" y="4650441"/>
            <a:ext cx="838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9F75C11-F496-75A6-C191-303B9479CF07}"/>
              </a:ext>
            </a:extLst>
          </p:cNvPr>
          <p:cNvCxnSpPr>
            <a:cxnSpLocks/>
          </p:cNvCxnSpPr>
          <p:nvPr/>
        </p:nvCxnSpPr>
        <p:spPr>
          <a:xfrm>
            <a:off x="1933253" y="4788271"/>
            <a:ext cx="0" cy="57822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76377B3-B942-9FDC-4D5E-AF0A62903EB8}"/>
              </a:ext>
            </a:extLst>
          </p:cNvPr>
          <p:cNvCxnSpPr>
            <a:cxnSpLocks/>
          </p:cNvCxnSpPr>
          <p:nvPr/>
        </p:nvCxnSpPr>
        <p:spPr>
          <a:xfrm>
            <a:off x="830802" y="4782670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BD32523-4A1B-6987-8EEC-9A9560E63A2C}"/>
              </a:ext>
            </a:extLst>
          </p:cNvPr>
          <p:cNvCxnSpPr>
            <a:cxnSpLocks/>
            <a:stCxn id="40" idx="4"/>
            <a:endCxn id="17" idx="0"/>
          </p:cNvCxnSpPr>
          <p:nvPr/>
        </p:nvCxnSpPr>
        <p:spPr>
          <a:xfrm>
            <a:off x="3036795" y="4782670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328B506-8DB2-B9D0-D53F-8FBA8AA69315}"/>
              </a:ext>
            </a:extLst>
          </p:cNvPr>
          <p:cNvCxnSpPr>
            <a:cxnSpLocks/>
            <a:stCxn id="41" idx="4"/>
            <a:endCxn id="19" idx="0"/>
          </p:cNvCxnSpPr>
          <p:nvPr/>
        </p:nvCxnSpPr>
        <p:spPr>
          <a:xfrm>
            <a:off x="4139454" y="4782670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0703851-3919-2B2F-7C0C-CDA205AB3A86}"/>
              </a:ext>
            </a:extLst>
          </p:cNvPr>
          <p:cNvCxnSpPr>
            <a:cxnSpLocks/>
            <a:stCxn id="43" idx="4"/>
            <a:endCxn id="20" idx="0"/>
          </p:cNvCxnSpPr>
          <p:nvPr/>
        </p:nvCxnSpPr>
        <p:spPr>
          <a:xfrm>
            <a:off x="5242114" y="4782670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47CBA897-144D-3E1A-E6EC-58B5C03A15CF}"/>
              </a:ext>
            </a:extLst>
          </p:cNvPr>
          <p:cNvSpPr/>
          <p:nvPr/>
        </p:nvSpPr>
        <p:spPr>
          <a:xfrm>
            <a:off x="699247" y="354778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34FA1CE-3057-7CDB-F65F-DEBF37001BFE}"/>
              </a:ext>
            </a:extLst>
          </p:cNvPr>
          <p:cNvSpPr/>
          <p:nvPr/>
        </p:nvSpPr>
        <p:spPr>
          <a:xfrm>
            <a:off x="1801906" y="354778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1D4099-7FF9-D012-9CEC-358EE355FB1D}"/>
              </a:ext>
            </a:extLst>
          </p:cNvPr>
          <p:cNvSpPr/>
          <p:nvPr/>
        </p:nvSpPr>
        <p:spPr>
          <a:xfrm>
            <a:off x="2904565" y="3543299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62E537E-BB7F-3DDA-08A1-3DB77365DB7D}"/>
              </a:ext>
            </a:extLst>
          </p:cNvPr>
          <p:cNvSpPr/>
          <p:nvPr/>
        </p:nvSpPr>
        <p:spPr>
          <a:xfrm>
            <a:off x="4007224" y="3543299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644321F-C717-8C40-8E09-A1117D202DBA}"/>
              </a:ext>
            </a:extLst>
          </p:cNvPr>
          <p:cNvSpPr/>
          <p:nvPr/>
        </p:nvSpPr>
        <p:spPr>
          <a:xfrm>
            <a:off x="5109884" y="3543299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550758B-EE08-0187-B134-7154541DDD0F}"/>
              </a:ext>
            </a:extLst>
          </p:cNvPr>
          <p:cNvCxnSpPr>
            <a:cxnSpLocks/>
          </p:cNvCxnSpPr>
          <p:nvPr/>
        </p:nvCxnSpPr>
        <p:spPr>
          <a:xfrm>
            <a:off x="963706" y="5493124"/>
            <a:ext cx="8382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8E9D7FD-E153-7496-A0A3-E374A5E9BA13}"/>
              </a:ext>
            </a:extLst>
          </p:cNvPr>
          <p:cNvCxnSpPr>
            <a:cxnSpLocks/>
          </p:cNvCxnSpPr>
          <p:nvPr/>
        </p:nvCxnSpPr>
        <p:spPr>
          <a:xfrm flipV="1">
            <a:off x="2066365" y="4643158"/>
            <a:ext cx="838200" cy="4482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DD58853-DB4E-94BF-04E2-0D55C04208E7}"/>
              </a:ext>
            </a:extLst>
          </p:cNvPr>
          <p:cNvCxnSpPr>
            <a:cxnSpLocks/>
          </p:cNvCxnSpPr>
          <p:nvPr/>
        </p:nvCxnSpPr>
        <p:spPr>
          <a:xfrm flipH="1">
            <a:off x="3169024" y="2828616"/>
            <a:ext cx="8382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8CED455-5613-3D16-4DF5-B2C60812106D}"/>
              </a:ext>
            </a:extLst>
          </p:cNvPr>
          <p:cNvCxnSpPr>
            <a:cxnSpLocks/>
          </p:cNvCxnSpPr>
          <p:nvPr/>
        </p:nvCxnSpPr>
        <p:spPr>
          <a:xfrm>
            <a:off x="4271682" y="1853452"/>
            <a:ext cx="838201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6183DA11-DC20-23AD-E970-2B600365E533}"/>
              </a:ext>
            </a:extLst>
          </p:cNvPr>
          <p:cNvSpPr/>
          <p:nvPr/>
        </p:nvSpPr>
        <p:spPr>
          <a:xfrm>
            <a:off x="699247" y="2705098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AB41398-07F5-F02F-9FC3-EDFC6BE74255}"/>
              </a:ext>
            </a:extLst>
          </p:cNvPr>
          <p:cNvSpPr/>
          <p:nvPr/>
        </p:nvSpPr>
        <p:spPr>
          <a:xfrm>
            <a:off x="1801906" y="2705098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8DFF071-A39E-AB32-0FD6-8EACF6E7A919}"/>
              </a:ext>
            </a:extLst>
          </p:cNvPr>
          <p:cNvSpPr/>
          <p:nvPr/>
        </p:nvSpPr>
        <p:spPr>
          <a:xfrm>
            <a:off x="2904565" y="270061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7BF5528-49C4-FA85-8DF9-6E622F0D710C}"/>
              </a:ext>
            </a:extLst>
          </p:cNvPr>
          <p:cNvSpPr/>
          <p:nvPr/>
        </p:nvSpPr>
        <p:spPr>
          <a:xfrm>
            <a:off x="4007224" y="270061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AB7CC3C-1028-2330-958B-D84BFCD51E39}"/>
              </a:ext>
            </a:extLst>
          </p:cNvPr>
          <p:cNvSpPr/>
          <p:nvPr/>
        </p:nvSpPr>
        <p:spPr>
          <a:xfrm>
            <a:off x="5109884" y="270061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C64B172-9C88-2864-4CEB-56D4EA04D75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963706" y="2837328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6ED50A1-B6AD-13FC-D570-5ED687A5A892}"/>
              </a:ext>
            </a:extLst>
          </p:cNvPr>
          <p:cNvCxnSpPr>
            <a:cxnSpLocks/>
            <a:stCxn id="104" idx="6"/>
            <a:endCxn id="106" idx="2"/>
          </p:cNvCxnSpPr>
          <p:nvPr/>
        </p:nvCxnSpPr>
        <p:spPr>
          <a:xfrm flipV="1">
            <a:off x="2066365" y="2832846"/>
            <a:ext cx="838200" cy="4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59229C2-94D9-5EA2-51B5-4B78C24AC868}"/>
              </a:ext>
            </a:extLst>
          </p:cNvPr>
          <p:cNvCxnSpPr>
            <a:cxnSpLocks/>
          </p:cNvCxnSpPr>
          <p:nvPr/>
        </p:nvCxnSpPr>
        <p:spPr>
          <a:xfrm flipH="1">
            <a:off x="3169024" y="3690094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23572AA-3233-1BDF-E072-4D77C2766C43}"/>
              </a:ext>
            </a:extLst>
          </p:cNvPr>
          <p:cNvCxnSpPr>
            <a:cxnSpLocks/>
            <a:stCxn id="107" idx="6"/>
            <a:endCxn id="110" idx="2"/>
          </p:cNvCxnSpPr>
          <p:nvPr/>
        </p:nvCxnSpPr>
        <p:spPr>
          <a:xfrm>
            <a:off x="4271683" y="2832846"/>
            <a:ext cx="838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A580C91-2A9F-30A4-DDBF-92CEE3F9E1F8}"/>
              </a:ext>
            </a:extLst>
          </p:cNvPr>
          <p:cNvCxnSpPr>
            <a:cxnSpLocks/>
            <a:stCxn id="103" idx="4"/>
            <a:endCxn id="90" idx="0"/>
          </p:cNvCxnSpPr>
          <p:nvPr/>
        </p:nvCxnSpPr>
        <p:spPr>
          <a:xfrm>
            <a:off x="831477" y="2969557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82AA334-965B-8B6E-22A3-8FB3DBF36EDE}"/>
              </a:ext>
            </a:extLst>
          </p:cNvPr>
          <p:cNvCxnSpPr>
            <a:cxnSpLocks/>
            <a:stCxn id="104" idx="4"/>
            <a:endCxn id="91" idx="0"/>
          </p:cNvCxnSpPr>
          <p:nvPr/>
        </p:nvCxnSpPr>
        <p:spPr>
          <a:xfrm>
            <a:off x="1934136" y="2969557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8E214D7-8A68-98A7-2F06-97FFDF404EDE}"/>
              </a:ext>
            </a:extLst>
          </p:cNvPr>
          <p:cNvCxnSpPr>
            <a:cxnSpLocks/>
          </p:cNvCxnSpPr>
          <p:nvPr/>
        </p:nvCxnSpPr>
        <p:spPr>
          <a:xfrm>
            <a:off x="5232991" y="2965075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84BCE86-5EEB-9D64-924C-3419E75911D6}"/>
              </a:ext>
            </a:extLst>
          </p:cNvPr>
          <p:cNvCxnSpPr>
            <a:cxnSpLocks/>
            <a:stCxn id="107" idx="4"/>
            <a:endCxn id="94" idx="0"/>
          </p:cNvCxnSpPr>
          <p:nvPr/>
        </p:nvCxnSpPr>
        <p:spPr>
          <a:xfrm>
            <a:off x="4139454" y="2965075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88BE906-C4BE-A6C3-8143-7B1A495464CD}"/>
              </a:ext>
            </a:extLst>
          </p:cNvPr>
          <p:cNvCxnSpPr>
            <a:cxnSpLocks/>
          </p:cNvCxnSpPr>
          <p:nvPr/>
        </p:nvCxnSpPr>
        <p:spPr>
          <a:xfrm>
            <a:off x="3036794" y="2965075"/>
            <a:ext cx="0" cy="57822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5BABFDA8-65FE-63D7-4EF1-8A7A9F9364DF}"/>
              </a:ext>
            </a:extLst>
          </p:cNvPr>
          <p:cNvSpPr/>
          <p:nvPr/>
        </p:nvSpPr>
        <p:spPr>
          <a:xfrm>
            <a:off x="699247" y="1725705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B535CF0-B7B1-EF00-2E01-CB8955A4C550}"/>
              </a:ext>
            </a:extLst>
          </p:cNvPr>
          <p:cNvSpPr/>
          <p:nvPr/>
        </p:nvSpPr>
        <p:spPr>
          <a:xfrm>
            <a:off x="1801906" y="1725705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17C93AC-4C4A-D643-0DA7-79ACC7B6EC4B}"/>
              </a:ext>
            </a:extLst>
          </p:cNvPr>
          <p:cNvSpPr/>
          <p:nvPr/>
        </p:nvSpPr>
        <p:spPr>
          <a:xfrm>
            <a:off x="2904565" y="172122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7B5DC65-E4C2-5D0E-E62F-221CC012DF9C}"/>
              </a:ext>
            </a:extLst>
          </p:cNvPr>
          <p:cNvSpPr/>
          <p:nvPr/>
        </p:nvSpPr>
        <p:spPr>
          <a:xfrm>
            <a:off x="4007224" y="172122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E1C382E-B6A5-0CD1-68AF-CBA2BD08384E}"/>
              </a:ext>
            </a:extLst>
          </p:cNvPr>
          <p:cNvSpPr/>
          <p:nvPr/>
        </p:nvSpPr>
        <p:spPr>
          <a:xfrm>
            <a:off x="5109884" y="172122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86AB4DF-53F5-4A90-137A-5634BE3B612B}"/>
              </a:ext>
            </a:extLst>
          </p:cNvPr>
          <p:cNvCxnSpPr>
            <a:stCxn id="120" idx="6"/>
            <a:endCxn id="121" idx="2"/>
          </p:cNvCxnSpPr>
          <p:nvPr/>
        </p:nvCxnSpPr>
        <p:spPr>
          <a:xfrm>
            <a:off x="963706" y="1857935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C4A0421-1E8C-3590-4D92-37AB8A5802B2}"/>
              </a:ext>
            </a:extLst>
          </p:cNvPr>
          <p:cNvCxnSpPr>
            <a:cxnSpLocks/>
            <a:stCxn id="121" idx="6"/>
            <a:endCxn id="122" idx="2"/>
          </p:cNvCxnSpPr>
          <p:nvPr/>
        </p:nvCxnSpPr>
        <p:spPr>
          <a:xfrm flipV="1">
            <a:off x="2066365" y="1853453"/>
            <a:ext cx="838200" cy="4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0F740D8-76EF-990F-1E34-5BD29CACA1A1}"/>
              </a:ext>
            </a:extLst>
          </p:cNvPr>
          <p:cNvCxnSpPr>
            <a:cxnSpLocks/>
            <a:stCxn id="123" idx="2"/>
            <a:endCxn id="122" idx="6"/>
          </p:cNvCxnSpPr>
          <p:nvPr/>
        </p:nvCxnSpPr>
        <p:spPr>
          <a:xfrm flipH="1">
            <a:off x="3169024" y="1853453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8B156C1-E253-BFFF-1A93-ED93B98C9C3C}"/>
              </a:ext>
            </a:extLst>
          </p:cNvPr>
          <p:cNvCxnSpPr>
            <a:cxnSpLocks/>
          </p:cNvCxnSpPr>
          <p:nvPr/>
        </p:nvCxnSpPr>
        <p:spPr>
          <a:xfrm>
            <a:off x="4271683" y="3690094"/>
            <a:ext cx="838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FED2104-1181-AA13-0D73-E22CE1BF433E}"/>
              </a:ext>
            </a:extLst>
          </p:cNvPr>
          <p:cNvCxnSpPr>
            <a:cxnSpLocks/>
          </p:cNvCxnSpPr>
          <p:nvPr/>
        </p:nvCxnSpPr>
        <p:spPr>
          <a:xfrm>
            <a:off x="3036794" y="3807757"/>
            <a:ext cx="0" cy="71045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B295E51-0FF6-119A-F1ED-D6AEC101B755}"/>
              </a:ext>
            </a:extLst>
          </p:cNvPr>
          <p:cNvCxnSpPr>
            <a:cxnSpLocks/>
          </p:cNvCxnSpPr>
          <p:nvPr/>
        </p:nvCxnSpPr>
        <p:spPr>
          <a:xfrm>
            <a:off x="831477" y="3807758"/>
            <a:ext cx="0" cy="71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AD2710A-5A09-AC4D-8F74-0DAA07639F04}"/>
              </a:ext>
            </a:extLst>
          </p:cNvPr>
          <p:cNvCxnSpPr>
            <a:cxnSpLocks/>
          </p:cNvCxnSpPr>
          <p:nvPr/>
        </p:nvCxnSpPr>
        <p:spPr>
          <a:xfrm>
            <a:off x="1933253" y="3807757"/>
            <a:ext cx="0" cy="71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D556B4C-2D0B-DB10-E4D9-4921B2E778E8}"/>
              </a:ext>
            </a:extLst>
          </p:cNvPr>
          <p:cNvCxnSpPr>
            <a:cxnSpLocks/>
            <a:stCxn id="94" idx="4"/>
            <a:endCxn id="41" idx="0"/>
          </p:cNvCxnSpPr>
          <p:nvPr/>
        </p:nvCxnSpPr>
        <p:spPr>
          <a:xfrm>
            <a:off x="4139454" y="3807758"/>
            <a:ext cx="0" cy="71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A92F895-CDD0-0CA2-5086-DAD38F426C82}"/>
              </a:ext>
            </a:extLst>
          </p:cNvPr>
          <p:cNvCxnSpPr>
            <a:cxnSpLocks/>
            <a:stCxn id="96" idx="4"/>
            <a:endCxn id="43" idx="0"/>
          </p:cNvCxnSpPr>
          <p:nvPr/>
        </p:nvCxnSpPr>
        <p:spPr>
          <a:xfrm>
            <a:off x="5242114" y="3807758"/>
            <a:ext cx="0" cy="71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553D890-FC84-B7CE-425F-ACD479AD53F9}"/>
              </a:ext>
            </a:extLst>
          </p:cNvPr>
          <p:cNvCxnSpPr>
            <a:cxnSpLocks/>
            <a:stCxn id="120" idx="4"/>
            <a:endCxn id="103" idx="0"/>
          </p:cNvCxnSpPr>
          <p:nvPr/>
        </p:nvCxnSpPr>
        <p:spPr>
          <a:xfrm>
            <a:off x="831477" y="1990164"/>
            <a:ext cx="0" cy="71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CECCF54-04D8-2C3C-BB22-DDB548968E04}"/>
              </a:ext>
            </a:extLst>
          </p:cNvPr>
          <p:cNvCxnSpPr>
            <a:cxnSpLocks/>
            <a:stCxn id="121" idx="4"/>
            <a:endCxn id="104" idx="0"/>
          </p:cNvCxnSpPr>
          <p:nvPr/>
        </p:nvCxnSpPr>
        <p:spPr>
          <a:xfrm>
            <a:off x="1934136" y="1990164"/>
            <a:ext cx="0" cy="71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5D46BD9-E306-2B36-EDC6-AC8C66DCAFB9}"/>
              </a:ext>
            </a:extLst>
          </p:cNvPr>
          <p:cNvCxnSpPr>
            <a:cxnSpLocks/>
            <a:stCxn id="122" idx="4"/>
            <a:endCxn id="106" idx="0"/>
          </p:cNvCxnSpPr>
          <p:nvPr/>
        </p:nvCxnSpPr>
        <p:spPr>
          <a:xfrm>
            <a:off x="3036795" y="1985682"/>
            <a:ext cx="0" cy="71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9B690DC-CEAD-4F0B-6D61-81866D68A6B9}"/>
              </a:ext>
            </a:extLst>
          </p:cNvPr>
          <p:cNvCxnSpPr>
            <a:cxnSpLocks/>
          </p:cNvCxnSpPr>
          <p:nvPr/>
        </p:nvCxnSpPr>
        <p:spPr>
          <a:xfrm>
            <a:off x="5242113" y="1985682"/>
            <a:ext cx="0" cy="71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5947780-3097-10A3-DAB0-C3A5747C7986}"/>
              </a:ext>
            </a:extLst>
          </p:cNvPr>
          <p:cNvCxnSpPr>
            <a:cxnSpLocks/>
          </p:cNvCxnSpPr>
          <p:nvPr/>
        </p:nvCxnSpPr>
        <p:spPr>
          <a:xfrm>
            <a:off x="4142505" y="1985682"/>
            <a:ext cx="0" cy="71493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ACF8D3AB-55F2-B1B1-E6DE-89A1D304A804}"/>
              </a:ext>
            </a:extLst>
          </p:cNvPr>
          <p:cNvSpPr/>
          <p:nvPr/>
        </p:nvSpPr>
        <p:spPr>
          <a:xfrm flipH="1">
            <a:off x="4877396" y="1622707"/>
            <a:ext cx="622454" cy="5782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 descr="Question Cat">
            <a:extLst>
              <a:ext uri="{FF2B5EF4-FFF2-40B4-BE49-F238E27FC236}">
                <a16:creationId xmlns:a16="http://schemas.microsoft.com/office/drawing/2014/main" id="{4186840A-D7CB-7385-5E43-521338013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" y="4919382"/>
            <a:ext cx="1118160" cy="1118160"/>
          </a:xfrm>
          <a:prstGeom prst="rect">
            <a:avLst/>
          </a:prstGeom>
        </p:spPr>
      </p:pic>
      <p:pic>
        <p:nvPicPr>
          <p:cNvPr id="141" name="Graphic 140" descr="A trophy cup">
            <a:extLst>
              <a:ext uri="{FF2B5EF4-FFF2-40B4-BE49-F238E27FC236}">
                <a16:creationId xmlns:a16="http://schemas.microsoft.com/office/drawing/2014/main" id="{E3CB415C-CDA2-8293-C4D1-0FAE5FB82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8447" y="1562100"/>
            <a:ext cx="714934" cy="7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9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94B9-0347-42C5-B17C-ED9B5B9F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17E6E-5803-48E9-B9D4-E6D3D2F16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357680" cy="484550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Homework 1 </a:t>
            </a:r>
            <a:r>
              <a:rPr lang="en-US" dirty="0"/>
              <a:t>was released, due next Wednesday (6/26)</a:t>
            </a:r>
          </a:p>
          <a:p>
            <a:pPr marL="0" indent="0">
              <a:buNone/>
            </a:pPr>
            <a:r>
              <a:rPr lang="en-US" dirty="0"/>
              <a:t>&gt; All content for the homework will be covered by today’s lecture</a:t>
            </a:r>
          </a:p>
          <a:p>
            <a:pPr marL="0" indent="0">
              <a:buNone/>
            </a:pPr>
            <a:r>
              <a:rPr lang="en-US" dirty="0"/>
              <a:t>&gt; Collaboration is encouraged (!) but follow collaboration policy (syllabus)</a:t>
            </a:r>
          </a:p>
          <a:p>
            <a:pPr lvl="1"/>
            <a:r>
              <a:rPr lang="en-US" dirty="0"/>
              <a:t>   Fill out study group finding form posted on Ed if you’d like to</a:t>
            </a:r>
          </a:p>
          <a:p>
            <a:pPr marL="0" indent="0">
              <a:buNone/>
            </a:pPr>
            <a:r>
              <a:rPr lang="en-US" dirty="0"/>
              <a:t>&gt; Justify your answers! We want to see your thought process</a:t>
            </a:r>
          </a:p>
          <a:p>
            <a:pPr marL="0" indent="0">
              <a:buNone/>
            </a:pPr>
            <a:r>
              <a:rPr lang="en-US" dirty="0"/>
              <a:t>&gt; Coding question</a:t>
            </a:r>
          </a:p>
          <a:p>
            <a:pPr marL="0" indent="0">
              <a:buNone/>
            </a:pPr>
            <a:r>
              <a:rPr lang="en-US" dirty="0"/>
              <a:t>&gt; We’re here to help! </a:t>
            </a:r>
          </a:p>
          <a:p>
            <a:pPr lvl="1"/>
            <a:r>
              <a:rPr lang="en-US" dirty="0"/>
              <a:t>  </a:t>
            </a:r>
            <a:r>
              <a:rPr lang="en-US" u="sng" dirty="0"/>
              <a:t>Office hour</a:t>
            </a:r>
            <a:r>
              <a:rPr lang="en-US" dirty="0"/>
              <a:t> schedule posted on the course website</a:t>
            </a:r>
          </a:p>
          <a:p>
            <a:pPr lvl="1"/>
            <a:r>
              <a:rPr lang="en-US" dirty="0"/>
              <a:t>  </a:t>
            </a:r>
            <a:r>
              <a:rPr lang="en-US" u="sng" dirty="0" err="1"/>
              <a:t>Edstem</a:t>
            </a:r>
            <a:r>
              <a:rPr lang="en-US" u="sng" dirty="0"/>
              <a:t> discussion board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568" y="226278"/>
            <a:ext cx="5948884" cy="4845504"/>
          </a:xfrm>
        </p:spPr>
        <p:txBody>
          <a:bodyPr>
            <a:normAutofit/>
          </a:bodyPr>
          <a:lstStyle/>
          <a:p>
            <a:r>
              <a:rPr lang="en-US" sz="2000" dirty="0"/>
              <a:t>Go from lower-left corner to the upper-right corner.</a:t>
            </a:r>
          </a:p>
          <a:p>
            <a:r>
              <a:rPr lang="en-US" sz="2000" dirty="0"/>
              <a:t>Each step either goes right or up.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913695" y="1288376"/>
                <a:ext cx="603515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going to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4 of the steps must be up and the rest to the right to reach the goal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Choose which SET of 4 of the moves will be up (the others will be right).</a:t>
                </a:r>
              </a:p>
              <a:p>
                <a:endParaRPr lang="en-US" sz="28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size-4 subsets of</a:t>
                </a:r>
                <a:r>
                  <a:rPr lang="en-US" sz="2800" b="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there?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95" y="1288376"/>
                <a:ext cx="6035150" cy="5262979"/>
              </a:xfrm>
              <a:prstGeom prst="rect">
                <a:avLst/>
              </a:prstGeom>
              <a:blipFill>
                <a:blip r:embed="rId3"/>
                <a:stretch>
                  <a:fillRect l="-2020" t="-1157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Question Cat">
            <a:extLst>
              <a:ext uri="{FF2B5EF4-FFF2-40B4-BE49-F238E27FC236}">
                <a16:creationId xmlns:a16="http://schemas.microsoft.com/office/drawing/2014/main" id="{3DB1575B-1DA6-4EB4-2768-CC9A430D1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" y="4919382"/>
            <a:ext cx="1118160" cy="1118160"/>
          </a:xfrm>
          <a:prstGeom prst="rect">
            <a:avLst/>
          </a:prstGeom>
        </p:spPr>
      </p:pic>
      <p:pic>
        <p:nvPicPr>
          <p:cNvPr id="13" name="Graphic 12" descr="A trophy cup">
            <a:extLst>
              <a:ext uri="{FF2B5EF4-FFF2-40B4-BE49-F238E27FC236}">
                <a16:creationId xmlns:a16="http://schemas.microsoft.com/office/drawing/2014/main" id="{960C41CC-1842-A714-F0D1-6D799B032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9247" y="1562100"/>
            <a:ext cx="714934" cy="71493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3473B5-3F49-B8E2-4B80-674EA101E523}"/>
              </a:ext>
            </a:extLst>
          </p:cNvPr>
          <p:cNvSpPr/>
          <p:nvPr/>
        </p:nvSpPr>
        <p:spPr>
          <a:xfrm>
            <a:off x="699247" y="536537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C9A379-20F3-F8BE-8360-69CDE67787DC}"/>
              </a:ext>
            </a:extLst>
          </p:cNvPr>
          <p:cNvSpPr/>
          <p:nvPr/>
        </p:nvSpPr>
        <p:spPr>
          <a:xfrm>
            <a:off x="1801906" y="536537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FBD91B-29A1-1CA7-73DD-F6954E467AAD}"/>
              </a:ext>
            </a:extLst>
          </p:cNvPr>
          <p:cNvSpPr/>
          <p:nvPr/>
        </p:nvSpPr>
        <p:spPr>
          <a:xfrm>
            <a:off x="2904565" y="5360894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E05ADC-E04E-32A4-EC9B-B1AA659CD388}"/>
              </a:ext>
            </a:extLst>
          </p:cNvPr>
          <p:cNvSpPr/>
          <p:nvPr/>
        </p:nvSpPr>
        <p:spPr>
          <a:xfrm>
            <a:off x="4007224" y="5360894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8981911-6FCC-A58D-6093-7FB3A7BD240C}"/>
              </a:ext>
            </a:extLst>
          </p:cNvPr>
          <p:cNvSpPr/>
          <p:nvPr/>
        </p:nvSpPr>
        <p:spPr>
          <a:xfrm>
            <a:off x="5109884" y="5360894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8560B4-6D6A-44FE-0F2B-1A0764CD7F95}"/>
              </a:ext>
            </a:extLst>
          </p:cNvPr>
          <p:cNvCxnSpPr>
            <a:stCxn id="14" idx="6"/>
            <a:endCxn id="16" idx="2"/>
          </p:cNvCxnSpPr>
          <p:nvPr/>
        </p:nvCxnSpPr>
        <p:spPr>
          <a:xfrm>
            <a:off x="963706" y="5497606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AB70EE-CD8C-96AF-9D33-9DBA5B46404F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2066365" y="5493124"/>
            <a:ext cx="838200" cy="4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96AC6A-C9D6-A169-A17B-E28D721AAD43}"/>
              </a:ext>
            </a:extLst>
          </p:cNvPr>
          <p:cNvCxnSpPr>
            <a:cxnSpLocks/>
            <a:stCxn id="19" idx="2"/>
            <a:endCxn id="17" idx="6"/>
          </p:cNvCxnSpPr>
          <p:nvPr/>
        </p:nvCxnSpPr>
        <p:spPr>
          <a:xfrm flipH="1">
            <a:off x="3169024" y="5493124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48144E-5431-9E47-E40A-1AD4049A70E6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4271683" y="5493124"/>
            <a:ext cx="838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0D344CDC-AAEC-D991-750A-7E5246714B2B}"/>
              </a:ext>
            </a:extLst>
          </p:cNvPr>
          <p:cNvSpPr/>
          <p:nvPr/>
        </p:nvSpPr>
        <p:spPr>
          <a:xfrm>
            <a:off x="699247" y="452269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4B528AD-F409-AAAA-1214-2D6ACC89135E}"/>
              </a:ext>
            </a:extLst>
          </p:cNvPr>
          <p:cNvSpPr/>
          <p:nvPr/>
        </p:nvSpPr>
        <p:spPr>
          <a:xfrm>
            <a:off x="1801906" y="452269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DEB599-50C2-EBCF-6C22-F5DBD6A41750}"/>
              </a:ext>
            </a:extLst>
          </p:cNvPr>
          <p:cNvSpPr/>
          <p:nvPr/>
        </p:nvSpPr>
        <p:spPr>
          <a:xfrm>
            <a:off x="2904565" y="451821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E05AF8-7CC9-714E-0F7E-2554A451A5B6}"/>
              </a:ext>
            </a:extLst>
          </p:cNvPr>
          <p:cNvSpPr/>
          <p:nvPr/>
        </p:nvSpPr>
        <p:spPr>
          <a:xfrm>
            <a:off x="4007224" y="451821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560CEBD-06C4-43D1-62D2-B717C90DF187}"/>
              </a:ext>
            </a:extLst>
          </p:cNvPr>
          <p:cNvSpPr/>
          <p:nvPr/>
        </p:nvSpPr>
        <p:spPr>
          <a:xfrm>
            <a:off x="5109884" y="451821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18E95A5-B2CD-1B92-F687-CC399DB0B39E}"/>
              </a:ext>
            </a:extLst>
          </p:cNvPr>
          <p:cNvCxnSpPr>
            <a:stCxn id="37" idx="6"/>
            <a:endCxn id="38" idx="2"/>
          </p:cNvCxnSpPr>
          <p:nvPr/>
        </p:nvCxnSpPr>
        <p:spPr>
          <a:xfrm>
            <a:off x="963706" y="4654923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A58BF66-2F6D-6840-F869-72BCE58E5DBA}"/>
              </a:ext>
            </a:extLst>
          </p:cNvPr>
          <p:cNvCxnSpPr>
            <a:cxnSpLocks/>
            <a:stCxn id="38" idx="6"/>
            <a:endCxn id="40" idx="2"/>
          </p:cNvCxnSpPr>
          <p:nvPr/>
        </p:nvCxnSpPr>
        <p:spPr>
          <a:xfrm flipV="1">
            <a:off x="2066365" y="4650441"/>
            <a:ext cx="838200" cy="4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67672FD-D0C3-BC8B-F431-05697ECCE16D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>
            <a:off x="3169024" y="4650441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D46F8E8-7B41-0725-810F-F3AB86AE53B3}"/>
              </a:ext>
            </a:extLst>
          </p:cNvPr>
          <p:cNvCxnSpPr>
            <a:cxnSpLocks/>
            <a:stCxn id="41" idx="6"/>
            <a:endCxn id="43" idx="2"/>
          </p:cNvCxnSpPr>
          <p:nvPr/>
        </p:nvCxnSpPr>
        <p:spPr>
          <a:xfrm>
            <a:off x="4271683" y="4650441"/>
            <a:ext cx="838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9F75C11-F496-75A6-C191-303B9479CF07}"/>
              </a:ext>
            </a:extLst>
          </p:cNvPr>
          <p:cNvCxnSpPr>
            <a:cxnSpLocks/>
          </p:cNvCxnSpPr>
          <p:nvPr/>
        </p:nvCxnSpPr>
        <p:spPr>
          <a:xfrm>
            <a:off x="831477" y="4788271"/>
            <a:ext cx="0" cy="57822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76377B3-B942-9FDC-4D5E-AF0A62903EB8}"/>
              </a:ext>
            </a:extLst>
          </p:cNvPr>
          <p:cNvCxnSpPr>
            <a:cxnSpLocks/>
            <a:stCxn id="38" idx="4"/>
            <a:endCxn id="16" idx="0"/>
          </p:cNvCxnSpPr>
          <p:nvPr/>
        </p:nvCxnSpPr>
        <p:spPr>
          <a:xfrm>
            <a:off x="1934136" y="4787152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BD32523-4A1B-6987-8EEC-9A9560E63A2C}"/>
              </a:ext>
            </a:extLst>
          </p:cNvPr>
          <p:cNvCxnSpPr>
            <a:cxnSpLocks/>
            <a:stCxn id="40" idx="4"/>
            <a:endCxn id="17" idx="0"/>
          </p:cNvCxnSpPr>
          <p:nvPr/>
        </p:nvCxnSpPr>
        <p:spPr>
          <a:xfrm>
            <a:off x="3036795" y="4782670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328B506-8DB2-B9D0-D53F-8FBA8AA69315}"/>
              </a:ext>
            </a:extLst>
          </p:cNvPr>
          <p:cNvCxnSpPr>
            <a:cxnSpLocks/>
            <a:stCxn id="41" idx="4"/>
            <a:endCxn id="19" idx="0"/>
          </p:cNvCxnSpPr>
          <p:nvPr/>
        </p:nvCxnSpPr>
        <p:spPr>
          <a:xfrm>
            <a:off x="4139454" y="4782670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0703851-3919-2B2F-7C0C-CDA205AB3A86}"/>
              </a:ext>
            </a:extLst>
          </p:cNvPr>
          <p:cNvCxnSpPr>
            <a:cxnSpLocks/>
            <a:stCxn id="43" idx="4"/>
            <a:endCxn id="20" idx="0"/>
          </p:cNvCxnSpPr>
          <p:nvPr/>
        </p:nvCxnSpPr>
        <p:spPr>
          <a:xfrm>
            <a:off x="5242114" y="4782670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47CBA897-144D-3E1A-E6EC-58B5C03A15CF}"/>
              </a:ext>
            </a:extLst>
          </p:cNvPr>
          <p:cNvSpPr/>
          <p:nvPr/>
        </p:nvSpPr>
        <p:spPr>
          <a:xfrm>
            <a:off x="699247" y="354778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34FA1CE-3057-7CDB-F65F-DEBF37001BFE}"/>
              </a:ext>
            </a:extLst>
          </p:cNvPr>
          <p:cNvSpPr/>
          <p:nvPr/>
        </p:nvSpPr>
        <p:spPr>
          <a:xfrm>
            <a:off x="1801906" y="3547781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1D4099-7FF9-D012-9CEC-358EE355FB1D}"/>
              </a:ext>
            </a:extLst>
          </p:cNvPr>
          <p:cNvSpPr/>
          <p:nvPr/>
        </p:nvSpPr>
        <p:spPr>
          <a:xfrm>
            <a:off x="2904565" y="3543299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62E537E-BB7F-3DDA-08A1-3DB77365DB7D}"/>
              </a:ext>
            </a:extLst>
          </p:cNvPr>
          <p:cNvSpPr/>
          <p:nvPr/>
        </p:nvSpPr>
        <p:spPr>
          <a:xfrm>
            <a:off x="4007224" y="3543299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644321F-C717-8C40-8E09-A1117D202DBA}"/>
              </a:ext>
            </a:extLst>
          </p:cNvPr>
          <p:cNvSpPr/>
          <p:nvPr/>
        </p:nvSpPr>
        <p:spPr>
          <a:xfrm>
            <a:off x="5109884" y="3543299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550758B-EE08-0187-B134-7154541DDD0F}"/>
              </a:ext>
            </a:extLst>
          </p:cNvPr>
          <p:cNvCxnSpPr>
            <a:cxnSpLocks/>
          </p:cNvCxnSpPr>
          <p:nvPr/>
        </p:nvCxnSpPr>
        <p:spPr>
          <a:xfrm>
            <a:off x="963706" y="3681130"/>
            <a:ext cx="8382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8E9D7FD-E153-7496-A0A3-E374A5E9BA13}"/>
              </a:ext>
            </a:extLst>
          </p:cNvPr>
          <p:cNvCxnSpPr>
            <a:cxnSpLocks/>
          </p:cNvCxnSpPr>
          <p:nvPr/>
        </p:nvCxnSpPr>
        <p:spPr>
          <a:xfrm flipV="1">
            <a:off x="2066365" y="3676648"/>
            <a:ext cx="838200" cy="4482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DD58853-DB4E-94BF-04E2-0D55C04208E7}"/>
              </a:ext>
            </a:extLst>
          </p:cNvPr>
          <p:cNvCxnSpPr>
            <a:cxnSpLocks/>
          </p:cNvCxnSpPr>
          <p:nvPr/>
        </p:nvCxnSpPr>
        <p:spPr>
          <a:xfrm flipH="1">
            <a:off x="3169024" y="3676648"/>
            <a:ext cx="8382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8CED455-5613-3D16-4DF5-B2C60812106D}"/>
              </a:ext>
            </a:extLst>
          </p:cNvPr>
          <p:cNvCxnSpPr>
            <a:cxnSpLocks/>
          </p:cNvCxnSpPr>
          <p:nvPr/>
        </p:nvCxnSpPr>
        <p:spPr>
          <a:xfrm>
            <a:off x="4271683" y="3676648"/>
            <a:ext cx="838201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6183DA11-DC20-23AD-E970-2B600365E533}"/>
              </a:ext>
            </a:extLst>
          </p:cNvPr>
          <p:cNvSpPr/>
          <p:nvPr/>
        </p:nvSpPr>
        <p:spPr>
          <a:xfrm>
            <a:off x="699247" y="2705098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AB41398-07F5-F02F-9FC3-EDFC6BE74255}"/>
              </a:ext>
            </a:extLst>
          </p:cNvPr>
          <p:cNvSpPr/>
          <p:nvPr/>
        </p:nvSpPr>
        <p:spPr>
          <a:xfrm>
            <a:off x="1801906" y="2705098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8DFF071-A39E-AB32-0FD6-8EACF6E7A919}"/>
              </a:ext>
            </a:extLst>
          </p:cNvPr>
          <p:cNvSpPr/>
          <p:nvPr/>
        </p:nvSpPr>
        <p:spPr>
          <a:xfrm>
            <a:off x="2904565" y="270061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7BF5528-49C4-FA85-8DF9-6E622F0D710C}"/>
              </a:ext>
            </a:extLst>
          </p:cNvPr>
          <p:cNvSpPr/>
          <p:nvPr/>
        </p:nvSpPr>
        <p:spPr>
          <a:xfrm>
            <a:off x="4007224" y="270061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AB7CC3C-1028-2330-958B-D84BFCD51E39}"/>
              </a:ext>
            </a:extLst>
          </p:cNvPr>
          <p:cNvSpPr/>
          <p:nvPr/>
        </p:nvSpPr>
        <p:spPr>
          <a:xfrm>
            <a:off x="5109884" y="2700616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C64B172-9C88-2864-4CEB-56D4EA04D75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963706" y="2837328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6ED50A1-B6AD-13FC-D570-5ED687A5A892}"/>
              </a:ext>
            </a:extLst>
          </p:cNvPr>
          <p:cNvCxnSpPr>
            <a:cxnSpLocks/>
            <a:stCxn id="104" idx="6"/>
            <a:endCxn id="106" idx="2"/>
          </p:cNvCxnSpPr>
          <p:nvPr/>
        </p:nvCxnSpPr>
        <p:spPr>
          <a:xfrm flipV="1">
            <a:off x="2066365" y="2832846"/>
            <a:ext cx="838200" cy="4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59229C2-94D9-5EA2-51B5-4B78C24AC868}"/>
              </a:ext>
            </a:extLst>
          </p:cNvPr>
          <p:cNvCxnSpPr>
            <a:cxnSpLocks/>
            <a:stCxn id="107" idx="2"/>
            <a:endCxn id="106" idx="6"/>
          </p:cNvCxnSpPr>
          <p:nvPr/>
        </p:nvCxnSpPr>
        <p:spPr>
          <a:xfrm flipH="1">
            <a:off x="3169024" y="2832846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23572AA-3233-1BDF-E072-4D77C2766C43}"/>
              </a:ext>
            </a:extLst>
          </p:cNvPr>
          <p:cNvCxnSpPr>
            <a:cxnSpLocks/>
            <a:stCxn id="107" idx="6"/>
            <a:endCxn id="110" idx="2"/>
          </p:cNvCxnSpPr>
          <p:nvPr/>
        </p:nvCxnSpPr>
        <p:spPr>
          <a:xfrm>
            <a:off x="4271683" y="2832846"/>
            <a:ext cx="838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A580C91-2A9F-30A4-DDBF-92CEE3F9E1F8}"/>
              </a:ext>
            </a:extLst>
          </p:cNvPr>
          <p:cNvCxnSpPr>
            <a:cxnSpLocks/>
            <a:stCxn id="103" idx="4"/>
            <a:endCxn id="90" idx="0"/>
          </p:cNvCxnSpPr>
          <p:nvPr/>
        </p:nvCxnSpPr>
        <p:spPr>
          <a:xfrm>
            <a:off x="831477" y="2969557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82AA334-965B-8B6E-22A3-8FB3DBF36EDE}"/>
              </a:ext>
            </a:extLst>
          </p:cNvPr>
          <p:cNvCxnSpPr>
            <a:cxnSpLocks/>
            <a:stCxn id="104" idx="4"/>
            <a:endCxn id="91" idx="0"/>
          </p:cNvCxnSpPr>
          <p:nvPr/>
        </p:nvCxnSpPr>
        <p:spPr>
          <a:xfrm>
            <a:off x="1934136" y="2969557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8E214D7-8A68-98A7-2F06-97FFDF404EDE}"/>
              </a:ext>
            </a:extLst>
          </p:cNvPr>
          <p:cNvCxnSpPr>
            <a:cxnSpLocks/>
            <a:stCxn id="106" idx="4"/>
            <a:endCxn id="93" idx="0"/>
          </p:cNvCxnSpPr>
          <p:nvPr/>
        </p:nvCxnSpPr>
        <p:spPr>
          <a:xfrm>
            <a:off x="3036795" y="2965075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84BCE86-5EEB-9D64-924C-3419E75911D6}"/>
              </a:ext>
            </a:extLst>
          </p:cNvPr>
          <p:cNvCxnSpPr>
            <a:cxnSpLocks/>
            <a:stCxn id="107" idx="4"/>
            <a:endCxn id="94" idx="0"/>
          </p:cNvCxnSpPr>
          <p:nvPr/>
        </p:nvCxnSpPr>
        <p:spPr>
          <a:xfrm>
            <a:off x="4139454" y="2965075"/>
            <a:ext cx="0" cy="578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88BE906-C4BE-A6C3-8143-7B1A495464CD}"/>
              </a:ext>
            </a:extLst>
          </p:cNvPr>
          <p:cNvCxnSpPr>
            <a:cxnSpLocks/>
            <a:stCxn id="110" idx="4"/>
            <a:endCxn id="96" idx="0"/>
          </p:cNvCxnSpPr>
          <p:nvPr/>
        </p:nvCxnSpPr>
        <p:spPr>
          <a:xfrm>
            <a:off x="5242114" y="2965075"/>
            <a:ext cx="0" cy="57822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5BABFDA8-65FE-63D7-4EF1-8A7A9F9364DF}"/>
              </a:ext>
            </a:extLst>
          </p:cNvPr>
          <p:cNvSpPr/>
          <p:nvPr/>
        </p:nvSpPr>
        <p:spPr>
          <a:xfrm>
            <a:off x="699247" y="1725705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B535CF0-B7B1-EF00-2E01-CB8955A4C550}"/>
              </a:ext>
            </a:extLst>
          </p:cNvPr>
          <p:cNvSpPr/>
          <p:nvPr/>
        </p:nvSpPr>
        <p:spPr>
          <a:xfrm>
            <a:off x="1801906" y="1725705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17C93AC-4C4A-D643-0DA7-79ACC7B6EC4B}"/>
              </a:ext>
            </a:extLst>
          </p:cNvPr>
          <p:cNvSpPr/>
          <p:nvPr/>
        </p:nvSpPr>
        <p:spPr>
          <a:xfrm>
            <a:off x="2904565" y="172122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7B5DC65-E4C2-5D0E-E62F-221CC012DF9C}"/>
              </a:ext>
            </a:extLst>
          </p:cNvPr>
          <p:cNvSpPr/>
          <p:nvPr/>
        </p:nvSpPr>
        <p:spPr>
          <a:xfrm>
            <a:off x="4007224" y="172122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E1C382E-B6A5-0CD1-68AF-CBA2BD08384E}"/>
              </a:ext>
            </a:extLst>
          </p:cNvPr>
          <p:cNvSpPr/>
          <p:nvPr/>
        </p:nvSpPr>
        <p:spPr>
          <a:xfrm>
            <a:off x="5109884" y="1721223"/>
            <a:ext cx="264459" cy="26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86AB4DF-53F5-4A90-137A-5634BE3B612B}"/>
              </a:ext>
            </a:extLst>
          </p:cNvPr>
          <p:cNvCxnSpPr>
            <a:stCxn id="120" idx="6"/>
            <a:endCxn id="121" idx="2"/>
          </p:cNvCxnSpPr>
          <p:nvPr/>
        </p:nvCxnSpPr>
        <p:spPr>
          <a:xfrm>
            <a:off x="963706" y="1857935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C4A0421-1E8C-3590-4D92-37AB8A5802B2}"/>
              </a:ext>
            </a:extLst>
          </p:cNvPr>
          <p:cNvCxnSpPr>
            <a:cxnSpLocks/>
            <a:stCxn id="121" idx="6"/>
            <a:endCxn id="122" idx="2"/>
          </p:cNvCxnSpPr>
          <p:nvPr/>
        </p:nvCxnSpPr>
        <p:spPr>
          <a:xfrm flipV="1">
            <a:off x="2066365" y="1853453"/>
            <a:ext cx="838200" cy="4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0F740D8-76EF-990F-1E34-5BD29CACA1A1}"/>
              </a:ext>
            </a:extLst>
          </p:cNvPr>
          <p:cNvCxnSpPr>
            <a:cxnSpLocks/>
            <a:stCxn id="123" idx="2"/>
            <a:endCxn id="122" idx="6"/>
          </p:cNvCxnSpPr>
          <p:nvPr/>
        </p:nvCxnSpPr>
        <p:spPr>
          <a:xfrm flipH="1">
            <a:off x="3169024" y="1853453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8B156C1-E253-BFFF-1A93-ED93B98C9C3C}"/>
              </a:ext>
            </a:extLst>
          </p:cNvPr>
          <p:cNvCxnSpPr>
            <a:cxnSpLocks/>
            <a:stCxn id="123" idx="6"/>
            <a:endCxn id="124" idx="2"/>
          </p:cNvCxnSpPr>
          <p:nvPr/>
        </p:nvCxnSpPr>
        <p:spPr>
          <a:xfrm>
            <a:off x="4271683" y="1853453"/>
            <a:ext cx="838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FED2104-1181-AA13-0D73-E22CE1BF433E}"/>
              </a:ext>
            </a:extLst>
          </p:cNvPr>
          <p:cNvCxnSpPr>
            <a:cxnSpLocks/>
          </p:cNvCxnSpPr>
          <p:nvPr/>
        </p:nvCxnSpPr>
        <p:spPr>
          <a:xfrm>
            <a:off x="831477" y="3813359"/>
            <a:ext cx="0" cy="71045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B295E51-0FF6-119A-F1ED-D6AEC101B755}"/>
              </a:ext>
            </a:extLst>
          </p:cNvPr>
          <p:cNvCxnSpPr>
            <a:cxnSpLocks/>
            <a:stCxn id="91" idx="4"/>
            <a:endCxn id="38" idx="0"/>
          </p:cNvCxnSpPr>
          <p:nvPr/>
        </p:nvCxnSpPr>
        <p:spPr>
          <a:xfrm>
            <a:off x="1934136" y="3812240"/>
            <a:ext cx="0" cy="71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AD2710A-5A09-AC4D-8F74-0DAA07639F04}"/>
              </a:ext>
            </a:extLst>
          </p:cNvPr>
          <p:cNvCxnSpPr>
            <a:cxnSpLocks/>
            <a:stCxn id="93" idx="4"/>
            <a:endCxn id="40" idx="0"/>
          </p:cNvCxnSpPr>
          <p:nvPr/>
        </p:nvCxnSpPr>
        <p:spPr>
          <a:xfrm>
            <a:off x="3036795" y="3807758"/>
            <a:ext cx="0" cy="71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D556B4C-2D0B-DB10-E4D9-4921B2E778E8}"/>
              </a:ext>
            </a:extLst>
          </p:cNvPr>
          <p:cNvCxnSpPr>
            <a:cxnSpLocks/>
            <a:stCxn id="94" idx="4"/>
            <a:endCxn id="41" idx="0"/>
          </p:cNvCxnSpPr>
          <p:nvPr/>
        </p:nvCxnSpPr>
        <p:spPr>
          <a:xfrm>
            <a:off x="4139454" y="3807758"/>
            <a:ext cx="0" cy="71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A92F895-CDD0-0CA2-5086-DAD38F426C82}"/>
              </a:ext>
            </a:extLst>
          </p:cNvPr>
          <p:cNvCxnSpPr>
            <a:cxnSpLocks/>
            <a:stCxn id="96" idx="4"/>
            <a:endCxn id="43" idx="0"/>
          </p:cNvCxnSpPr>
          <p:nvPr/>
        </p:nvCxnSpPr>
        <p:spPr>
          <a:xfrm>
            <a:off x="5242114" y="3807758"/>
            <a:ext cx="0" cy="71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553D890-FC84-B7CE-425F-ACD479AD53F9}"/>
              </a:ext>
            </a:extLst>
          </p:cNvPr>
          <p:cNvCxnSpPr>
            <a:cxnSpLocks/>
            <a:stCxn id="120" idx="4"/>
            <a:endCxn id="103" idx="0"/>
          </p:cNvCxnSpPr>
          <p:nvPr/>
        </p:nvCxnSpPr>
        <p:spPr>
          <a:xfrm>
            <a:off x="831477" y="1990164"/>
            <a:ext cx="0" cy="71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CECCF54-04D8-2C3C-BB22-DDB548968E04}"/>
              </a:ext>
            </a:extLst>
          </p:cNvPr>
          <p:cNvCxnSpPr>
            <a:cxnSpLocks/>
            <a:stCxn id="121" idx="4"/>
            <a:endCxn id="104" idx="0"/>
          </p:cNvCxnSpPr>
          <p:nvPr/>
        </p:nvCxnSpPr>
        <p:spPr>
          <a:xfrm>
            <a:off x="1934136" y="1990164"/>
            <a:ext cx="0" cy="71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5D46BD9-E306-2B36-EDC6-AC8C66DCAFB9}"/>
              </a:ext>
            </a:extLst>
          </p:cNvPr>
          <p:cNvCxnSpPr>
            <a:cxnSpLocks/>
            <a:stCxn id="122" idx="4"/>
            <a:endCxn id="106" idx="0"/>
          </p:cNvCxnSpPr>
          <p:nvPr/>
        </p:nvCxnSpPr>
        <p:spPr>
          <a:xfrm>
            <a:off x="3036795" y="1985682"/>
            <a:ext cx="0" cy="71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9B690DC-CEAD-4F0B-6D61-81866D68A6B9}"/>
              </a:ext>
            </a:extLst>
          </p:cNvPr>
          <p:cNvCxnSpPr>
            <a:cxnSpLocks/>
            <a:stCxn id="123" idx="4"/>
            <a:endCxn id="107" idx="0"/>
          </p:cNvCxnSpPr>
          <p:nvPr/>
        </p:nvCxnSpPr>
        <p:spPr>
          <a:xfrm>
            <a:off x="4139454" y="1985682"/>
            <a:ext cx="0" cy="714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5947780-3097-10A3-DAB0-C3A5747C7986}"/>
              </a:ext>
            </a:extLst>
          </p:cNvPr>
          <p:cNvCxnSpPr>
            <a:cxnSpLocks/>
            <a:stCxn id="124" idx="4"/>
            <a:endCxn id="110" idx="0"/>
          </p:cNvCxnSpPr>
          <p:nvPr/>
        </p:nvCxnSpPr>
        <p:spPr>
          <a:xfrm>
            <a:off x="5242114" y="1985682"/>
            <a:ext cx="0" cy="71493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ACF8D3AB-55F2-B1B1-E6DE-89A1D304A804}"/>
              </a:ext>
            </a:extLst>
          </p:cNvPr>
          <p:cNvSpPr/>
          <p:nvPr/>
        </p:nvSpPr>
        <p:spPr>
          <a:xfrm flipH="1">
            <a:off x="4877396" y="1622707"/>
            <a:ext cx="622454" cy="5782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 descr="Question Cat">
            <a:extLst>
              <a:ext uri="{FF2B5EF4-FFF2-40B4-BE49-F238E27FC236}">
                <a16:creationId xmlns:a16="http://schemas.microsoft.com/office/drawing/2014/main" id="{4186840A-D7CB-7385-5E43-521338013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" y="4919382"/>
            <a:ext cx="1118160" cy="1118160"/>
          </a:xfrm>
          <a:prstGeom prst="rect">
            <a:avLst/>
          </a:prstGeom>
        </p:spPr>
      </p:pic>
      <p:pic>
        <p:nvPicPr>
          <p:cNvPr id="141" name="Graphic 140" descr="A trophy cup">
            <a:extLst>
              <a:ext uri="{FF2B5EF4-FFF2-40B4-BE49-F238E27FC236}">
                <a16:creationId xmlns:a16="http://schemas.microsoft.com/office/drawing/2014/main" id="{E3CB415C-CDA2-8293-C4D1-0FAE5FB82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8447" y="1562100"/>
            <a:ext cx="714934" cy="714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12F4AB-97BC-F513-D991-CF7900542C1A}"/>
                  </a:ext>
                </a:extLst>
              </p:cNvPr>
              <p:cNvSpPr txBox="1"/>
              <p:nvPr/>
            </p:nvSpPr>
            <p:spPr>
              <a:xfrm>
                <a:off x="6037382" y="5901489"/>
                <a:ext cx="2893888" cy="610424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answer.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12F4AB-97BC-F513-D991-CF7900542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382" y="5901489"/>
                <a:ext cx="2893888" cy="610424"/>
              </a:xfrm>
              <a:prstGeom prst="rect">
                <a:avLst/>
              </a:prstGeom>
              <a:blipFill>
                <a:blip r:embed="rId7"/>
                <a:stretch>
                  <a:fillRect t="-2857" r="-833" b="-142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902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490" y="2882164"/>
            <a:ext cx="5206830" cy="1320895"/>
          </a:xfrm>
        </p:spPr>
        <p:txBody>
          <a:bodyPr/>
          <a:lstStyle/>
          <a:p>
            <a:r>
              <a:rPr lang="en-US" dirty="0"/>
              <a:t>Binomial Theorem</a:t>
            </a:r>
            <a:br>
              <a:rPr lang="en-US" dirty="0"/>
            </a:br>
            <a:r>
              <a:rPr lang="en-US" sz="2000" dirty="0"/>
              <a:t>another application of combinations!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21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AD84-C008-470F-8EEF-835AE27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high school you might have memorized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Binomial Theorem tells us what happens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220EB23-5302-44A5-B36F-CD91DA412685}"/>
              </a:ext>
            </a:extLst>
          </p:cNvPr>
          <p:cNvGrpSpPr/>
          <p:nvPr/>
        </p:nvGrpSpPr>
        <p:grpSpPr>
          <a:xfrm>
            <a:off x="647927" y="4210174"/>
            <a:ext cx="4492786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284F50-8571-4EBC-8CFD-9B0A7B2CB91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38A1F93-8A1C-F3E6-0567-6B3835DFB685}"/>
                  </a:ext>
                </a:extLst>
              </p:cNvPr>
              <p:cNvSpPr/>
              <p:nvPr/>
            </p:nvSpPr>
            <p:spPr>
              <a:xfrm>
                <a:off x="5355771" y="4210174"/>
                <a:ext cx="5965371" cy="197049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38A1F93-8A1C-F3E6-0567-6B3835DFB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1" y="4210174"/>
                <a:ext cx="5965371" cy="1970495"/>
              </a:xfrm>
              <a:prstGeom prst="roundRect">
                <a:avLst/>
              </a:prstGeom>
              <a:blipFill>
                <a:blip r:embed="rId5"/>
                <a:stretch>
                  <a:fillRect r="-6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7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AD84-C008-470F-8EEF-835AE27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high school you might have memorized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Binomial Theorem tells us what happens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220EB23-5302-44A5-B36F-CD91DA412685}"/>
              </a:ext>
            </a:extLst>
          </p:cNvPr>
          <p:cNvGrpSpPr/>
          <p:nvPr/>
        </p:nvGrpSpPr>
        <p:grpSpPr>
          <a:xfrm>
            <a:off x="647927" y="4210174"/>
            <a:ext cx="4492786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284F50-8571-4EBC-8CFD-9B0A7B2CB91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38A1F93-8A1C-F3E6-0567-6B3835DFB685}"/>
                  </a:ext>
                </a:extLst>
              </p:cNvPr>
              <p:cNvSpPr/>
              <p:nvPr/>
            </p:nvSpPr>
            <p:spPr>
              <a:xfrm>
                <a:off x="5355771" y="4210174"/>
                <a:ext cx="5965371" cy="197049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38A1F93-8A1C-F3E6-0567-6B3835DFB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1" y="4210174"/>
                <a:ext cx="5965371" cy="1970495"/>
              </a:xfrm>
              <a:prstGeom prst="roundRect">
                <a:avLst/>
              </a:prstGeom>
              <a:blipFill>
                <a:blip r:embed="rId5"/>
                <a:stretch>
                  <a:fillRect r="-6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1777-3D35-456B-B37A-61572112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</p:spPr>
            <p:txBody>
              <a:bodyPr/>
              <a:lstStyle/>
              <a:p>
                <a:r>
                  <a:rPr lang="en-US" dirty="0"/>
                  <a:t>Intuition: Every monomial on the right-hand-side has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each of the terms on the left. </a:t>
                </a:r>
              </a:p>
              <a:p>
                <a:r>
                  <a:rPr lang="en-US" dirty="0"/>
                  <a:t>How many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do you get? Well how many ways are there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’s?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Formal proof?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  <a:blipFill>
                <a:blip r:embed="rId2"/>
                <a:stretch>
                  <a:fillRect l="-708" t="-3837" r="-130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C75975C-2A7A-4B22-893B-A62CCEFC2A3E}"/>
              </a:ext>
            </a:extLst>
          </p:cNvPr>
          <p:cNvGrpSpPr/>
          <p:nvPr/>
        </p:nvGrpSpPr>
        <p:grpSpPr>
          <a:xfrm>
            <a:off x="575239" y="1458506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30AB80-4130-49AA-8580-2360BCED2A6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264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3B6D-6039-4EA3-85E8-C7694611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Well…if you saw it before, now you have a better understanding now of why it’s true. </a:t>
                </a:r>
              </a:p>
              <a:p>
                <a:endParaRPr lang="en-US" dirty="0"/>
              </a:p>
              <a:p>
                <a:r>
                  <a:rPr lang="en-US" dirty="0"/>
                  <a:t>There are also a few cute applications of the binomial theorem to proving other theorems (usually by plugging in numbers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– you’ll do one on HW1.</a:t>
                </a:r>
              </a:p>
              <a:p>
                <a:endParaRPr lang="en-US" dirty="0"/>
              </a:p>
              <a:p>
                <a:r>
                  <a:rPr lang="en-US" dirty="0"/>
                  <a:t>For example,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then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i.e. if you sum up binomial coefficients, you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1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200" y="2996464"/>
            <a:ext cx="9058451" cy="1320895"/>
          </a:xfrm>
        </p:spPr>
        <p:txBody>
          <a:bodyPr/>
          <a:lstStyle/>
          <a:p>
            <a:r>
              <a:rPr lang="en-US" dirty="0"/>
              <a:t>What if there are some duplicate/identical items and the rest are distinct? </a:t>
            </a:r>
          </a:p>
        </p:txBody>
      </p:sp>
    </p:spTree>
    <p:extLst>
      <p:ext uri="{BB962C8B-B14F-4D97-AF65-F5344CB8AC3E}">
        <p14:creationId xmlns:p14="http://schemas.microsoft.com/office/powerpoint/2010/main" val="4272286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Rearranging </a:t>
            </a:r>
            <a:r>
              <a:rPr lang="en-US" b="1" dirty="0"/>
              <a:t>Distinct Elements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</a:t>
                </a:r>
                <a:r>
                  <a:rPr lang="en-US" b="1" dirty="0"/>
                  <a:t>COMPUTER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(an anagram is a rearrangement of letters). </a:t>
                </a:r>
              </a:p>
              <a:p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ways to rearrange these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distinct letters</a:t>
                </a:r>
              </a:p>
              <a:p>
                <a:r>
                  <a:rPr lang="en-US" i="1" dirty="0"/>
                  <a:t>Factorial – there are 8 options for the first letter, 7 for the second, etc.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112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Rearranging </a:t>
            </a:r>
            <a:r>
              <a:rPr lang="en-US" b="1" dirty="0"/>
              <a:t>Distinct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7ED7-0167-4086-919F-8F0AE1E2B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anagrams are there of </a:t>
            </a:r>
            <a:r>
              <a:rPr lang="en-US" b="1" dirty="0"/>
              <a:t>COMPUTER</a:t>
            </a:r>
            <a:r>
              <a:rPr lang="en-US" dirty="0"/>
              <a:t>?</a:t>
            </a:r>
          </a:p>
          <a:p>
            <a:r>
              <a:rPr lang="en-US" dirty="0"/>
              <a:t>(an anagram is a rearrangement of letters).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46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Rearranging </a:t>
            </a:r>
            <a:r>
              <a:rPr lang="en-US" b="1" dirty="0"/>
              <a:t>With Duplicates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</a:t>
                </a:r>
                <a:r>
                  <a:rPr lang="en-US" b="1" dirty="0"/>
                  <a:t>SEATTLE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(an anagram is a rearrangement of letters). </a:t>
                </a:r>
              </a:p>
              <a:p>
                <a:endParaRPr lang="en-US" dirty="0"/>
              </a:p>
              <a:p>
                <a:r>
                  <a:rPr lang="en-US" dirty="0"/>
                  <a:t>Maybe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we are rearranging 7 letters?  </a:t>
                </a:r>
              </a:p>
              <a:p>
                <a:r>
                  <a:rPr lang="en-US" dirty="0"/>
                  <a:t>That treats all 7 letters as distinct and counts S</a:t>
                </a:r>
                <a:r>
                  <a:rPr lang="en-US" b="1" u="sng" dirty="0">
                    <a:solidFill>
                      <a:schemeClr val="accent1"/>
                    </a:solidFill>
                  </a:rPr>
                  <a:t>E</a:t>
                </a:r>
                <a:r>
                  <a:rPr lang="en-US" dirty="0"/>
                  <a:t>ATTL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en-US" dirty="0"/>
                  <a:t>, S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en-US" dirty="0"/>
                  <a:t>ATTL</a:t>
                </a:r>
                <a:r>
                  <a:rPr lang="en-US" b="1" u="sng" dirty="0">
                    <a:solidFill>
                      <a:schemeClr val="accent1"/>
                    </a:solidFill>
                  </a:rPr>
                  <a:t>E</a:t>
                </a:r>
                <a:r>
                  <a:rPr lang="en-US" dirty="0"/>
                  <a:t> as different things!</a:t>
                </a:r>
              </a:p>
              <a:p>
                <a:r>
                  <a:rPr lang="en-US" dirty="0"/>
                  <a:t>I swapped the Es (or maybe the Ts)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12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E96C-EBF0-4EB2-914B-94177C2E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23420-52C3-4449-9703-D6E0AF46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have 7 late days to use for the quarter.</a:t>
            </a:r>
          </a:p>
          <a:p>
            <a:r>
              <a:rPr lang="en-US" dirty="0"/>
              <a:t>At most 2 late days per assignment.</a:t>
            </a:r>
          </a:p>
          <a:p>
            <a:endParaRPr lang="en-US" dirty="0"/>
          </a:p>
          <a:p>
            <a:r>
              <a:rPr lang="en-US" dirty="0"/>
              <a:t>Late days are for “normal” things during the quarter</a:t>
            </a:r>
          </a:p>
          <a:p>
            <a:r>
              <a:rPr lang="en-US" dirty="0"/>
              <a:t>If you have an unusual or extended or extreme issue, please let us know.</a:t>
            </a:r>
          </a:p>
          <a:p>
            <a:r>
              <a:rPr lang="en-US" dirty="0"/>
              <a:t>The sooner you let us know, the more options we have for accommodations.</a:t>
            </a:r>
          </a:p>
        </p:txBody>
      </p:sp>
    </p:spTree>
    <p:extLst>
      <p:ext uri="{BB962C8B-B14F-4D97-AF65-F5344CB8AC3E}">
        <p14:creationId xmlns:p14="http://schemas.microsoft.com/office/powerpoint/2010/main" val="348837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439283" cy="1014667"/>
          </a:xfrm>
        </p:spPr>
        <p:txBody>
          <a:bodyPr>
            <a:normAutofit/>
          </a:bodyPr>
          <a:lstStyle/>
          <a:p>
            <a:r>
              <a:rPr lang="en-US" dirty="0"/>
              <a:t>Rearranging </a:t>
            </a:r>
            <a:r>
              <a:rPr lang="en-US" b="1" dirty="0"/>
              <a:t>With Duplicates </a:t>
            </a:r>
            <a:r>
              <a:rPr lang="en-US" dirty="0"/>
              <a:t>(approach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many anagrams are there of </a:t>
                </a:r>
                <a:r>
                  <a:rPr lang="en-US" b="1" dirty="0"/>
                  <a:t>SEATTLE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b="1" dirty="0"/>
                  <a:t>1. Pretend all the letters are distinct </a:t>
                </a:r>
                <a:r>
                  <a:rPr lang="en-US" dirty="0"/>
                  <a:t>(e.g., E</a:t>
                </a:r>
                <a:r>
                  <a:rPr lang="en-US" baseline="-25000" dirty="0"/>
                  <a:t>1 </a:t>
                </a:r>
                <a:r>
                  <a:rPr lang="en-US" dirty="0"/>
                  <a:t>different from E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sz="2600" dirty="0"/>
                  <a:t>	How many arrangements of S</a:t>
                </a:r>
                <a:r>
                  <a:rPr lang="en-US" sz="2600" b="1" dirty="0">
                    <a:solidFill>
                      <a:schemeClr val="accent4"/>
                    </a:solidFill>
                  </a:rPr>
                  <a:t>E</a:t>
                </a:r>
                <a:r>
                  <a:rPr lang="en-US" sz="2600" b="1" baseline="-25000" dirty="0">
                    <a:solidFill>
                      <a:schemeClr val="accent4"/>
                    </a:solidFill>
                  </a:rPr>
                  <a:t>1</a:t>
                </a:r>
                <a:r>
                  <a:rPr lang="en-US" sz="2600" dirty="0"/>
                  <a:t>A</a:t>
                </a:r>
                <a:r>
                  <a:rPr lang="en-US" sz="2600" b="1" u="sng" dirty="0">
                    <a:solidFill>
                      <a:schemeClr val="accent4"/>
                    </a:solidFill>
                  </a:rPr>
                  <a:t>T</a:t>
                </a:r>
                <a:r>
                  <a:rPr lang="en-US" sz="2600" b="1" baseline="-25000" dirty="0">
                    <a:solidFill>
                      <a:schemeClr val="accent4"/>
                    </a:solidFill>
                  </a:rPr>
                  <a:t>1</a:t>
                </a:r>
                <a:r>
                  <a:rPr lang="en-US" sz="2600" u="sng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T</a:t>
                </a:r>
                <a:r>
                  <a:rPr lang="en-US" sz="2600" baseline="-25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sz="2600" dirty="0"/>
                  <a:t>L</a:t>
                </a:r>
                <a:r>
                  <a:rPr lang="en-US" sz="26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E</a:t>
                </a:r>
                <a:r>
                  <a:rPr lang="en-US" sz="2600" baseline="-25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sz="2600" dirty="0"/>
                  <a:t>?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600" dirty="0"/>
              </a:p>
              <a:p>
                <a:r>
                  <a:rPr lang="en-US" b="1" dirty="0"/>
                  <a:t>2. Divide out overcounting</a:t>
                </a:r>
                <a:r>
                  <a:rPr lang="en-US" dirty="0"/>
                  <a:t>. Each distinct anagram (e.g., SEATTLE) is counted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times because of ordering the E’s and ordering the T’s</a:t>
                </a:r>
              </a:p>
              <a:p>
                <a:pPr lvl="1"/>
                <a:r>
                  <a:rPr lang="en-US" sz="2600" dirty="0"/>
                  <a:t>	Divide by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!⋅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600" dirty="0"/>
                  <a:t> so that each distinct anagram is counted exactly once</a:t>
                </a:r>
              </a:p>
              <a:p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Final 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393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485581" cy="1014667"/>
          </a:xfrm>
        </p:spPr>
        <p:txBody>
          <a:bodyPr/>
          <a:lstStyle/>
          <a:p>
            <a:r>
              <a:rPr lang="en-US" dirty="0"/>
              <a:t>Rearranging </a:t>
            </a:r>
            <a:r>
              <a:rPr lang="en-US" b="1" dirty="0"/>
              <a:t>With Duplicates </a:t>
            </a:r>
            <a:r>
              <a:rPr lang="en-US" dirty="0"/>
              <a:t>(approach 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many anagrams are there of </a:t>
                </a:r>
                <a:r>
                  <a:rPr lang="en-US" b="1" dirty="0"/>
                  <a:t>SEATTLE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b="1" dirty="0"/>
                  <a:t>1. Pick positions for the 2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E</a:t>
                </a:r>
                <a:r>
                  <a:rPr lang="en-US" b="1" dirty="0"/>
                  <a:t>’s.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because the E’s are identical</a:t>
                </a:r>
              </a:p>
              <a:p>
                <a:pPr lvl="1"/>
                <a:r>
                  <a:rPr lang="en-US" b="1" dirty="0"/>
                  <a:t>    (e.g., {2, 5} -&gt;  __ </a:t>
                </a:r>
                <a:r>
                  <a:rPr lang="en-US" b="1" u="sng" dirty="0">
                    <a:solidFill>
                      <a:schemeClr val="accent4">
                        <a:lumMod val="75000"/>
                      </a:schemeClr>
                    </a:solidFill>
                  </a:rPr>
                  <a:t>E</a:t>
                </a:r>
                <a:r>
                  <a:rPr lang="en-US" b="1" dirty="0"/>
                  <a:t> __ __ </a:t>
                </a:r>
                <a:r>
                  <a:rPr lang="en-US" b="1" u="sng" dirty="0">
                    <a:solidFill>
                      <a:schemeClr val="accent4">
                        <a:lumMod val="75000"/>
                      </a:schemeClr>
                    </a:solidFill>
                  </a:rPr>
                  <a:t>E</a:t>
                </a:r>
                <a:r>
                  <a:rPr lang="en-US" b="1" dirty="0"/>
                  <a:t> __ __)</a:t>
                </a:r>
              </a:p>
              <a:p>
                <a:r>
                  <a:rPr lang="en-US" b="1" dirty="0"/>
                  <a:t>2. Pick positions for the 2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r>
                  <a:rPr lang="en-US" b="1" dirty="0"/>
                  <a:t>’s.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because the T’s are identical</a:t>
                </a:r>
              </a:p>
              <a:p>
                <a:pPr lvl="1"/>
                <a:r>
                  <a:rPr lang="en-US" b="1" dirty="0"/>
                  <a:t>   (e.g., {1, 3} -&gt;  </a:t>
                </a:r>
                <a:r>
                  <a:rPr lang="en-US" b="1" u="sng" dirty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/>
                  <a:t>E </a:t>
                </a:r>
                <a:r>
                  <a:rPr lang="en-US" b="1" u="sng" dirty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r>
                  <a:rPr lang="en-US" b="1" dirty="0"/>
                  <a:t> __ E __ __)</a:t>
                </a:r>
              </a:p>
              <a:p>
                <a:r>
                  <a:rPr lang="en-US" b="1" dirty="0"/>
                  <a:t>3. Pick positions for the remaining distinct letters.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3 options for position for </a:t>
                </a:r>
                <a:r>
                  <a:rPr lang="en-US" b="1" u="sng" dirty="0"/>
                  <a:t>S</a:t>
                </a:r>
                <a:r>
                  <a:rPr lang="en-US" dirty="0"/>
                  <a:t>, 2 options for the </a:t>
                </a:r>
                <a:r>
                  <a:rPr lang="en-US" b="1" u="sng" dirty="0">
                    <a:solidFill>
                      <a:schemeClr val="accent5"/>
                    </a:solidFill>
                  </a:rPr>
                  <a:t>A</a:t>
                </a:r>
                <a:r>
                  <a:rPr lang="en-US" dirty="0"/>
                  <a:t>, 1 option for the </a:t>
                </a:r>
                <a:r>
                  <a:rPr lang="en-US" u="sng" dirty="0">
                    <a:solidFill>
                      <a:schemeClr val="accent1">
                        <a:lumMod val="75000"/>
                      </a:schemeClr>
                    </a:solidFill>
                  </a:rPr>
                  <a:t>L</a:t>
                </a:r>
              </a:p>
              <a:p>
                <a:pPr lvl="1"/>
                <a:r>
                  <a:rPr lang="en-US" b="1" dirty="0"/>
                  <a:t>    (e.g., </a:t>
                </a:r>
                <a:r>
                  <a:rPr lang="en-US" b="1" u="sng" dirty="0"/>
                  <a:t>4</a:t>
                </a:r>
                <a:r>
                  <a:rPr lang="en-US" b="1" dirty="0"/>
                  <a:t>, </a:t>
                </a:r>
                <a:r>
                  <a:rPr lang="en-US" b="1" dirty="0">
                    <a:solidFill>
                      <a:schemeClr val="accent5"/>
                    </a:solidFill>
                  </a:rPr>
                  <a:t>7</a:t>
                </a:r>
                <a:r>
                  <a:rPr lang="en-US" b="1" dirty="0"/>
                  <a:t>,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6</a:t>
                </a:r>
                <a:r>
                  <a:rPr lang="en-US" b="1" dirty="0"/>
                  <a:t> -&gt;  T E T </a:t>
                </a:r>
                <a:r>
                  <a:rPr lang="en-US" b="1" u="sng" dirty="0"/>
                  <a:t>S</a:t>
                </a:r>
                <a:r>
                  <a:rPr lang="en-US" b="1" dirty="0"/>
                  <a:t> E </a:t>
                </a:r>
                <a:r>
                  <a:rPr lang="en-US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L</a:t>
                </a:r>
                <a:r>
                  <a:rPr lang="en-US" b="1" dirty="0"/>
                  <a:t> </a:t>
                </a:r>
                <a:r>
                  <a:rPr lang="en-US" b="1" u="sng" dirty="0">
                    <a:solidFill>
                      <a:schemeClr val="accent5"/>
                    </a:solidFill>
                  </a:rPr>
                  <a:t>A</a:t>
                </a:r>
                <a:r>
                  <a:rPr lang="en-US" b="1" dirty="0"/>
                  <a:t>)</a:t>
                </a:r>
              </a:p>
              <a:p>
                <a:pPr lvl="1"/>
                <a:endParaRPr lang="en-US" b="1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!=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  <a:blipFill>
                <a:blip r:embed="rId3"/>
                <a:stretch>
                  <a:fillRect l="-1525" t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720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Rearranging </a:t>
            </a:r>
            <a:r>
              <a:rPr lang="en-US" b="1" dirty="0"/>
              <a:t>With Duplicates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4E45AC-892E-FE98-6E83-C0323477C2C7}"/>
              </a:ext>
            </a:extLst>
          </p:cNvPr>
          <p:cNvSpPr/>
          <p:nvPr/>
        </p:nvSpPr>
        <p:spPr>
          <a:xfrm>
            <a:off x="575239" y="1596572"/>
            <a:ext cx="10920075" cy="4537615"/>
          </a:xfrm>
          <a:prstGeom prst="roundRect">
            <a:avLst>
              <a:gd name="adj" fmla="val 530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we’re doing here is something can be done with </a:t>
            </a:r>
            <a:r>
              <a:rPr lang="en-US" sz="3200" i="1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multinomial coefficients</a:t>
            </a:r>
            <a:r>
              <a:rPr lang="en-US" sz="32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won’t cover that directly in this class, but feel free ask to me about / look it up on your own time! </a:t>
            </a:r>
          </a:p>
          <a:p>
            <a:endParaRPr lang="en-US"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Regardless, you should understand the approach taken in this problem :)</a:t>
            </a:r>
          </a:p>
        </p:txBody>
      </p:sp>
    </p:spTree>
    <p:extLst>
      <p:ext uri="{BB962C8B-B14F-4D97-AF65-F5344CB8AC3E}">
        <p14:creationId xmlns:p14="http://schemas.microsoft.com/office/powerpoint/2010/main" val="4681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AB868-2634-4638-B6B2-33E1FFAD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76DDB-601C-4C86-84C9-07834D9FF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8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Sum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options do I have for lunch?</a:t>
                </a:r>
              </a:p>
              <a:p>
                <a:r>
                  <a:rPr lang="en-US" dirty="0"/>
                  <a:t>I could go to </a:t>
                </a:r>
                <a:r>
                  <a:rPr lang="en-US" b="1" dirty="0"/>
                  <a:t>Delfino’s where there are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dirty="0"/>
                  <a:t> pizzas</a:t>
                </a:r>
                <a:r>
                  <a:rPr lang="en-US" dirty="0"/>
                  <a:t> I choose from, </a:t>
                </a:r>
                <a:r>
                  <a:rPr lang="en-US" b="1" u="sng" dirty="0"/>
                  <a:t>or</a:t>
                </a:r>
                <a:r>
                  <a:rPr lang="en-US" dirty="0"/>
                  <a:t> I could go to </a:t>
                </a:r>
                <a:r>
                  <a:rPr lang="en-US" b="1" dirty="0"/>
                  <a:t>Supreme where there are 4 pizzas </a:t>
                </a:r>
                <a:r>
                  <a:rPr lang="en-US" dirty="0"/>
                  <a:t>I choose from (and </a:t>
                </a:r>
                <a:r>
                  <a:rPr lang="en-US" b="1" dirty="0"/>
                  <a:t>none of them are the same between the </a:t>
                </a:r>
                <a:r>
                  <a:rPr lang="en-US" dirty="0"/>
                  <a:t>two).</a:t>
                </a:r>
              </a:p>
              <a:p>
                <a:r>
                  <a:rPr lang="en-US" dirty="0"/>
                  <a:t>How many total choices?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/>
              <p:nvPr/>
            </p:nvSpPr>
            <p:spPr>
              <a:xfrm>
                <a:off x="241300" y="5349276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5349276"/>
                <a:ext cx="11709400" cy="1145999"/>
              </a:xfrm>
              <a:prstGeom prst="rect">
                <a:avLst/>
              </a:prstGeom>
              <a:blipFill>
                <a:blip r:embed="rId4"/>
                <a:stretch>
                  <a:fillRect b="-5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8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Sum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/>
              <p:nvPr/>
            </p:nvSpPr>
            <p:spPr>
              <a:xfrm>
                <a:off x="655249" y="1335484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9" y="1335484"/>
                <a:ext cx="6907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/>
              <p:nvPr/>
            </p:nvSpPr>
            <p:spPr>
              <a:xfrm>
                <a:off x="6539215" y="1255401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15" y="1255401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21DD4B1-1A07-84A3-8808-9872A80ED141}"/>
              </a:ext>
            </a:extLst>
          </p:cNvPr>
          <p:cNvSpPr/>
          <p:nvPr/>
        </p:nvSpPr>
        <p:spPr>
          <a:xfrm>
            <a:off x="575239" y="1426860"/>
            <a:ext cx="3256654" cy="32566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06A070-A52A-A4D4-0D1D-56AB7E7C7379}"/>
              </a:ext>
            </a:extLst>
          </p:cNvPr>
          <p:cNvSpPr/>
          <p:nvPr/>
        </p:nvSpPr>
        <p:spPr>
          <a:xfrm>
            <a:off x="4201731" y="1426860"/>
            <a:ext cx="3256654" cy="325665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360" y="5003891"/>
                <a:ext cx="12169210" cy="25488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~ set of pizzas from Delfino’s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from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1" dirty="0"/>
                  <a:t>because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0" dirty="0"/>
                  <a:t> do not overlap (i.e.,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360" y="5003891"/>
                <a:ext cx="12169210" cy="2548891"/>
              </a:xfrm>
              <a:blipFill>
                <a:blip r:embed="rId5"/>
                <a:stretch>
                  <a:fillRect t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3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sets overlap?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/>
              <p:nvPr/>
            </p:nvSpPr>
            <p:spPr>
              <a:xfrm>
                <a:off x="655249" y="1335484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9" y="1335484"/>
                <a:ext cx="6907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/>
              <p:nvPr/>
            </p:nvSpPr>
            <p:spPr>
              <a:xfrm>
                <a:off x="5296277" y="1255401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277" y="1255401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21DD4B1-1A07-84A3-8808-9872A80ED141}"/>
              </a:ext>
            </a:extLst>
          </p:cNvPr>
          <p:cNvSpPr/>
          <p:nvPr/>
        </p:nvSpPr>
        <p:spPr>
          <a:xfrm>
            <a:off x="575239" y="1426860"/>
            <a:ext cx="3256654" cy="32566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06A070-A52A-A4D4-0D1D-56AB7E7C7379}"/>
              </a:ext>
            </a:extLst>
          </p:cNvPr>
          <p:cNvSpPr/>
          <p:nvPr/>
        </p:nvSpPr>
        <p:spPr>
          <a:xfrm>
            <a:off x="2958793" y="1426860"/>
            <a:ext cx="3256654" cy="325665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360" y="5003891"/>
                <a:ext cx="12169210" cy="25488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~ set of pizzas from Delfino’s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from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in both Delfino’s and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360" y="5003891"/>
                <a:ext cx="12169210" cy="2548891"/>
              </a:xfrm>
              <a:blipFill>
                <a:blip r:embed="rId5"/>
                <a:stretch>
                  <a:fillRect t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2B9D8D0-AC98-457F-83EA-745B594E057A}"/>
                  </a:ext>
                </a:extLst>
              </p:cNvPr>
              <p:cNvSpPr/>
              <p:nvPr/>
            </p:nvSpPr>
            <p:spPr>
              <a:xfrm>
                <a:off x="7679831" y="1335484"/>
                <a:ext cx="3936930" cy="42537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But what if there are some pizzas that are sold in </a:t>
                </a:r>
                <a:r>
                  <a:rPr lang="en-US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both </a:t>
                </a:r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Delfino's and Supreme? 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i.e., 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overlap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∩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2B9D8D0-AC98-457F-83EA-745B594E0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831" y="1335484"/>
                <a:ext cx="3936930" cy="425378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641C901-9643-99C7-1ADF-44C5C9CDFB43}"/>
              </a:ext>
            </a:extLst>
          </p:cNvPr>
          <p:cNvSpPr/>
          <p:nvPr/>
        </p:nvSpPr>
        <p:spPr>
          <a:xfrm>
            <a:off x="2958793" y="1965961"/>
            <a:ext cx="873099" cy="2245438"/>
          </a:xfrm>
          <a:custGeom>
            <a:avLst/>
            <a:gdLst>
              <a:gd name="connsiteX0" fmla="*/ 363437 w 766971"/>
              <a:gd name="connsiteY0" fmla="*/ 0 h 1698412"/>
              <a:gd name="connsiteX1" fmla="*/ 434377 w 766971"/>
              <a:gd name="connsiteY1" fmla="*/ 64475 h 1698412"/>
              <a:gd name="connsiteX2" fmla="*/ 766971 w 766971"/>
              <a:gd name="connsiteY2" fmla="*/ 867427 h 1698412"/>
              <a:gd name="connsiteX3" fmla="*/ 434377 w 766971"/>
              <a:gd name="connsiteY3" fmla="*/ 1670380 h 1698412"/>
              <a:gd name="connsiteX4" fmla="*/ 403534 w 766971"/>
              <a:gd name="connsiteY4" fmla="*/ 1698412 h 1698412"/>
              <a:gd name="connsiteX5" fmla="*/ 332594 w 766971"/>
              <a:gd name="connsiteY5" fmla="*/ 1633937 h 1698412"/>
              <a:gd name="connsiteX6" fmla="*/ 0 w 766971"/>
              <a:gd name="connsiteY6" fmla="*/ 830984 h 1698412"/>
              <a:gd name="connsiteX7" fmla="*/ 332594 w 766971"/>
              <a:gd name="connsiteY7" fmla="*/ 28032 h 169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971" h="1698412">
                <a:moveTo>
                  <a:pt x="363437" y="0"/>
                </a:moveTo>
                <a:lnTo>
                  <a:pt x="434377" y="64475"/>
                </a:lnTo>
                <a:cubicBezTo>
                  <a:pt x="639871" y="269968"/>
                  <a:pt x="766971" y="553855"/>
                  <a:pt x="766971" y="867427"/>
                </a:cubicBezTo>
                <a:cubicBezTo>
                  <a:pt x="766971" y="1181000"/>
                  <a:pt x="639871" y="1464886"/>
                  <a:pt x="434377" y="1670380"/>
                </a:cubicBezTo>
                <a:lnTo>
                  <a:pt x="403534" y="1698412"/>
                </a:lnTo>
                <a:lnTo>
                  <a:pt x="332594" y="1633937"/>
                </a:lnTo>
                <a:cubicBezTo>
                  <a:pt x="127100" y="1428443"/>
                  <a:pt x="0" y="1144557"/>
                  <a:pt x="0" y="830984"/>
                </a:cubicBezTo>
                <a:cubicBezTo>
                  <a:pt x="0" y="517412"/>
                  <a:pt x="127100" y="233525"/>
                  <a:pt x="332594" y="28032"/>
                </a:cubicBezTo>
                <a:close/>
              </a:path>
            </a:pathLst>
          </a:custGeom>
          <a:solidFill>
            <a:schemeClr val="accent2">
              <a:alpha val="79000"/>
            </a:schemeClr>
          </a:solidFill>
          <a:ln w="412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/>
              <p:nvPr/>
            </p:nvSpPr>
            <p:spPr>
              <a:xfrm>
                <a:off x="2837382" y="1121569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382" y="1121569"/>
                <a:ext cx="9945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9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sets overlap?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/>
              <p:nvPr/>
            </p:nvSpPr>
            <p:spPr>
              <a:xfrm>
                <a:off x="655249" y="1335484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9" y="1335484"/>
                <a:ext cx="6907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/>
              <p:nvPr/>
            </p:nvSpPr>
            <p:spPr>
              <a:xfrm>
                <a:off x="5296277" y="1255401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277" y="1255401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21DD4B1-1A07-84A3-8808-9872A80ED141}"/>
              </a:ext>
            </a:extLst>
          </p:cNvPr>
          <p:cNvSpPr/>
          <p:nvPr/>
        </p:nvSpPr>
        <p:spPr>
          <a:xfrm>
            <a:off x="575239" y="1426860"/>
            <a:ext cx="3256654" cy="32566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06A070-A52A-A4D4-0D1D-56AB7E7C7379}"/>
              </a:ext>
            </a:extLst>
          </p:cNvPr>
          <p:cNvSpPr/>
          <p:nvPr/>
        </p:nvSpPr>
        <p:spPr>
          <a:xfrm>
            <a:off x="2958793" y="1426860"/>
            <a:ext cx="3256654" cy="325665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360" y="5003891"/>
                <a:ext cx="12169210" cy="25488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~ set of pizzas from Delfino’s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from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in both Delfino’s and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360" y="5003891"/>
                <a:ext cx="12169210" cy="2548891"/>
              </a:xfrm>
              <a:blipFill>
                <a:blip r:embed="rId5"/>
                <a:stretch>
                  <a:fillRect t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/>
              <p:nvPr/>
            </p:nvSpPr>
            <p:spPr>
              <a:xfrm>
                <a:off x="2837382" y="1121569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382" y="1121569"/>
                <a:ext cx="9945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304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sets overlap?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/>
              <p:nvPr/>
            </p:nvSpPr>
            <p:spPr>
              <a:xfrm>
                <a:off x="655249" y="1335484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9" y="1335484"/>
                <a:ext cx="6907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/>
              <p:nvPr/>
            </p:nvSpPr>
            <p:spPr>
              <a:xfrm>
                <a:off x="5296277" y="1255401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277" y="1255401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21DD4B1-1A07-84A3-8808-9872A80ED141}"/>
              </a:ext>
            </a:extLst>
          </p:cNvPr>
          <p:cNvSpPr/>
          <p:nvPr/>
        </p:nvSpPr>
        <p:spPr>
          <a:xfrm>
            <a:off x="575239" y="1426860"/>
            <a:ext cx="3256654" cy="32566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06A070-A52A-A4D4-0D1D-56AB7E7C7379}"/>
              </a:ext>
            </a:extLst>
          </p:cNvPr>
          <p:cNvSpPr/>
          <p:nvPr/>
        </p:nvSpPr>
        <p:spPr>
          <a:xfrm>
            <a:off x="2958793" y="1426860"/>
            <a:ext cx="3256654" cy="325665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360" y="5003891"/>
                <a:ext cx="12169210" cy="25488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~ set of pizzas from Delfino’s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from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in both Delfino’s and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360" y="5003891"/>
                <a:ext cx="12169210" cy="2548891"/>
              </a:xfrm>
              <a:blipFill>
                <a:blip r:embed="rId5"/>
                <a:stretch>
                  <a:fillRect t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2B9D8D0-AC98-457F-83EA-745B594E057A}"/>
                  </a:ext>
                </a:extLst>
              </p:cNvPr>
              <p:cNvSpPr/>
              <p:nvPr/>
            </p:nvSpPr>
            <p:spPr>
              <a:xfrm>
                <a:off x="7679831" y="1335484"/>
                <a:ext cx="3936930" cy="42537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Let’s start by adding the options from Delfino’s and Supreme…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4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2B9D8D0-AC98-457F-83EA-745B594E0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831" y="1335484"/>
                <a:ext cx="3936930" cy="425378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/>
              <p:nvPr/>
            </p:nvSpPr>
            <p:spPr>
              <a:xfrm>
                <a:off x="2837382" y="1121569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382" y="1121569"/>
                <a:ext cx="9945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2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7BE0EFB-85F7-62DA-BD5F-2C1113F52BE8}"/>
              </a:ext>
            </a:extLst>
          </p:cNvPr>
          <p:cNvSpPr/>
          <p:nvPr/>
        </p:nvSpPr>
        <p:spPr>
          <a:xfrm>
            <a:off x="575238" y="1426860"/>
            <a:ext cx="3256654" cy="3256654"/>
          </a:xfrm>
          <a:prstGeom prst="ellipse">
            <a:avLst/>
          </a:prstGeom>
          <a:solidFill>
            <a:srgbClr val="FFCCCC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sets overlap?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/>
              <p:nvPr/>
            </p:nvSpPr>
            <p:spPr>
              <a:xfrm>
                <a:off x="655249" y="1335484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9" y="1335484"/>
                <a:ext cx="6907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/>
              <p:nvPr/>
            </p:nvSpPr>
            <p:spPr>
              <a:xfrm>
                <a:off x="5296277" y="1255401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277" y="1255401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A06A070-A52A-A4D4-0D1D-56AB7E7C7379}"/>
              </a:ext>
            </a:extLst>
          </p:cNvPr>
          <p:cNvSpPr/>
          <p:nvPr/>
        </p:nvSpPr>
        <p:spPr>
          <a:xfrm>
            <a:off x="2958793" y="1426860"/>
            <a:ext cx="3256654" cy="325665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360" y="5003891"/>
                <a:ext cx="12169210" cy="25488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~ set of pizzas from Delfino’s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from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in both Delfino’s and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360" y="5003891"/>
                <a:ext cx="12169210" cy="2548891"/>
              </a:xfrm>
              <a:blipFill>
                <a:blip r:embed="rId5"/>
                <a:stretch>
                  <a:fillRect t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2B9D8D0-AC98-457F-83EA-745B594E057A}"/>
                  </a:ext>
                </a:extLst>
              </p:cNvPr>
              <p:cNvSpPr/>
              <p:nvPr/>
            </p:nvSpPr>
            <p:spPr>
              <a:xfrm>
                <a:off x="7679831" y="1335484"/>
                <a:ext cx="3936930" cy="42537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Let’s start by adding the options from Delfino’s and Supreme…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4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2B9D8D0-AC98-457F-83EA-745B594E0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831" y="1335484"/>
                <a:ext cx="3936930" cy="425378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/>
              <p:nvPr/>
            </p:nvSpPr>
            <p:spPr>
              <a:xfrm>
                <a:off x="2837382" y="1121569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382" y="1121569"/>
                <a:ext cx="9945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1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ECDB-53C9-49C9-B2C0-D399A586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9CBA-2396-411B-9457-1A1C43DDC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time:</a:t>
            </a:r>
          </a:p>
          <a:p>
            <a:pPr lvl="1"/>
            <a:r>
              <a:rPr lang="en-US" dirty="0"/>
              <a:t>Sum and Product Rules</a:t>
            </a:r>
          </a:p>
          <a:p>
            <a:pPr lvl="1"/>
            <a:r>
              <a:rPr lang="en-US" dirty="0"/>
              <a:t>Complementary Counting</a:t>
            </a:r>
          </a:p>
          <a:p>
            <a:pPr lvl="1"/>
            <a:r>
              <a:rPr lang="en-US" dirty="0"/>
              <a:t>Permutations and Combination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Today:</a:t>
            </a:r>
          </a:p>
          <a:p>
            <a:pPr lvl="1"/>
            <a:r>
              <a:rPr lang="en-US" sz="2800" dirty="0"/>
              <a:t>More about combinations</a:t>
            </a:r>
          </a:p>
          <a:p>
            <a:pPr lvl="1"/>
            <a:r>
              <a:rPr lang="en-US" sz="2800" dirty="0"/>
              <a:t>Applications of combinations – path counting, binomial theorem</a:t>
            </a:r>
          </a:p>
          <a:p>
            <a:pPr lvl="1"/>
            <a:r>
              <a:rPr lang="en-US" sz="2800" dirty="0"/>
              <a:t>Inclusion-Exclusion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6976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7BE0EFB-85F7-62DA-BD5F-2C1113F52BE8}"/>
              </a:ext>
            </a:extLst>
          </p:cNvPr>
          <p:cNvSpPr/>
          <p:nvPr/>
        </p:nvSpPr>
        <p:spPr>
          <a:xfrm>
            <a:off x="575238" y="1426860"/>
            <a:ext cx="3256654" cy="3256654"/>
          </a:xfrm>
          <a:prstGeom prst="ellipse">
            <a:avLst/>
          </a:prstGeom>
          <a:solidFill>
            <a:srgbClr val="FFCCCC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sets overlap?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/>
              <p:nvPr/>
            </p:nvSpPr>
            <p:spPr>
              <a:xfrm>
                <a:off x="655249" y="1335484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9" y="1335484"/>
                <a:ext cx="6907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/>
              <p:nvPr/>
            </p:nvSpPr>
            <p:spPr>
              <a:xfrm>
                <a:off x="5296277" y="1255401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277" y="1255401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360" y="5003891"/>
                <a:ext cx="12169210" cy="25488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~ set of pizzas from Delfino’s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from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in both Delfino’s and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360" y="5003891"/>
                <a:ext cx="12169210" cy="2548891"/>
              </a:xfrm>
              <a:blipFill>
                <a:blip r:embed="rId5"/>
                <a:stretch>
                  <a:fillRect t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2B9D8D0-AC98-457F-83EA-745B594E057A}"/>
                  </a:ext>
                </a:extLst>
              </p:cNvPr>
              <p:cNvSpPr/>
              <p:nvPr/>
            </p:nvSpPr>
            <p:spPr>
              <a:xfrm>
                <a:off x="7679831" y="1335484"/>
                <a:ext cx="3936930" cy="42537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Let’s start by adding the options from Delfino’s and Supreme…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4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2B9D8D0-AC98-457F-83EA-745B594E0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831" y="1335484"/>
                <a:ext cx="3936930" cy="425378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/>
              <p:nvPr/>
            </p:nvSpPr>
            <p:spPr>
              <a:xfrm>
                <a:off x="2837382" y="1121569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382" y="1121569"/>
                <a:ext cx="9945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184AFF56-9930-2623-DF78-91242390D6DF}"/>
              </a:ext>
            </a:extLst>
          </p:cNvPr>
          <p:cNvSpPr/>
          <p:nvPr/>
        </p:nvSpPr>
        <p:spPr>
          <a:xfrm>
            <a:off x="2958793" y="1426860"/>
            <a:ext cx="3256654" cy="3256654"/>
          </a:xfrm>
          <a:prstGeom prst="ellips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sets overlap?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/>
              <p:nvPr/>
            </p:nvSpPr>
            <p:spPr>
              <a:xfrm>
                <a:off x="580299" y="1244108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9" y="1244108"/>
                <a:ext cx="6907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/>
              <p:nvPr/>
            </p:nvSpPr>
            <p:spPr>
              <a:xfrm>
                <a:off x="5221327" y="116402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327" y="1164025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21DD4B1-1A07-84A3-8808-9872A80ED141}"/>
              </a:ext>
            </a:extLst>
          </p:cNvPr>
          <p:cNvSpPr/>
          <p:nvPr/>
        </p:nvSpPr>
        <p:spPr>
          <a:xfrm>
            <a:off x="500289" y="1335484"/>
            <a:ext cx="3256654" cy="32566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06A070-A52A-A4D4-0D1D-56AB7E7C7379}"/>
              </a:ext>
            </a:extLst>
          </p:cNvPr>
          <p:cNvSpPr/>
          <p:nvPr/>
        </p:nvSpPr>
        <p:spPr>
          <a:xfrm>
            <a:off x="2883843" y="1335484"/>
            <a:ext cx="3256654" cy="325665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5683" y="4683514"/>
                <a:ext cx="5556394" cy="25488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This region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  <m:r>
                      <a:rPr lang="en-US" sz="2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𝑩</m:t>
                    </m:r>
                  </m:oMath>
                </a14:m>
                <a:r>
                  <a:rPr lang="en-US" sz="2200" b="1" dirty="0"/>
                  <a:t> has been counted twice! </a:t>
                </a:r>
              </a:p>
              <a:p>
                <a:pPr marL="0" indent="0">
                  <a:buNone/>
                </a:pPr>
                <a:endParaRPr lang="en-US" sz="2200" b="1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5683" y="4683514"/>
                <a:ext cx="5556394" cy="2548891"/>
              </a:xfrm>
              <a:blipFill>
                <a:blip r:embed="rId5"/>
                <a:stretch>
                  <a:fillRect l="-2305" t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2B9D8D0-AC98-457F-83EA-745B594E057A}"/>
                  </a:ext>
                </a:extLst>
              </p:cNvPr>
              <p:cNvSpPr/>
              <p:nvPr/>
            </p:nvSpPr>
            <p:spPr>
              <a:xfrm>
                <a:off x="7679831" y="1335484"/>
                <a:ext cx="3936930" cy="42537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Let’s start by adding the options from Delfino’s and Supreme…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6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4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2B9D8D0-AC98-457F-83EA-745B594E0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831" y="1335484"/>
                <a:ext cx="3936930" cy="425378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/>
              <p:nvPr/>
            </p:nvSpPr>
            <p:spPr>
              <a:xfrm>
                <a:off x="2762432" y="1030193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432" y="1030193"/>
                <a:ext cx="9945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B22E1E8-7D9E-DE2D-B310-5CD626BFEADB}"/>
              </a:ext>
            </a:extLst>
          </p:cNvPr>
          <p:cNvSpPr/>
          <p:nvPr/>
        </p:nvSpPr>
        <p:spPr>
          <a:xfrm>
            <a:off x="500288" y="1335484"/>
            <a:ext cx="3256654" cy="3256654"/>
          </a:xfrm>
          <a:prstGeom prst="ellipse">
            <a:avLst/>
          </a:prstGeom>
          <a:solidFill>
            <a:srgbClr val="FFCCCC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C51401-457E-8828-1E76-ABF2CE0A1651}"/>
              </a:ext>
            </a:extLst>
          </p:cNvPr>
          <p:cNvSpPr/>
          <p:nvPr/>
        </p:nvSpPr>
        <p:spPr>
          <a:xfrm>
            <a:off x="2883843" y="1335484"/>
            <a:ext cx="3256654" cy="3256654"/>
          </a:xfrm>
          <a:prstGeom prst="ellips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E0D14AE-2FC7-8466-B665-E88852BF7166}"/>
              </a:ext>
            </a:extLst>
          </p:cNvPr>
          <p:cNvSpPr/>
          <p:nvPr/>
        </p:nvSpPr>
        <p:spPr>
          <a:xfrm rot="10800000">
            <a:off x="3163430" y="3308684"/>
            <a:ext cx="289629" cy="13291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1B532DC-00B0-CB0E-DBD3-5C86EFD4AE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760" y="5156291"/>
                <a:ext cx="12169210" cy="254889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~ set of pizzas from Delfino’s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from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in both Delfino’s and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∩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1B532DC-00B0-CB0E-DBD3-5C86EFD4A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60" y="5156291"/>
                <a:ext cx="12169210" cy="2548891"/>
              </a:xfrm>
              <a:prstGeom prst="rect">
                <a:avLst/>
              </a:prstGeom>
              <a:blipFill>
                <a:blip r:embed="rId8"/>
                <a:stretch>
                  <a:fillRect t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6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sets overlap?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/>
              <p:nvPr/>
            </p:nvSpPr>
            <p:spPr>
              <a:xfrm>
                <a:off x="580299" y="1244108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EC0EDA-8AB0-71C0-53B0-A4DEF54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9" y="1244108"/>
                <a:ext cx="6907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/>
              <p:nvPr/>
            </p:nvSpPr>
            <p:spPr>
              <a:xfrm>
                <a:off x="5221327" y="116402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02EAA2-BB11-E8DB-23BA-5E89ED71C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327" y="1164025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21DD4B1-1A07-84A3-8808-9872A80ED141}"/>
              </a:ext>
            </a:extLst>
          </p:cNvPr>
          <p:cNvSpPr/>
          <p:nvPr/>
        </p:nvSpPr>
        <p:spPr>
          <a:xfrm>
            <a:off x="500289" y="1335484"/>
            <a:ext cx="3256654" cy="32566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06A070-A52A-A4D4-0D1D-56AB7E7C7379}"/>
              </a:ext>
            </a:extLst>
          </p:cNvPr>
          <p:cNvSpPr/>
          <p:nvPr/>
        </p:nvSpPr>
        <p:spPr>
          <a:xfrm>
            <a:off x="2883843" y="1335484"/>
            <a:ext cx="3256654" cy="325665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5683" y="4683514"/>
                <a:ext cx="5556394" cy="25488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This region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  <m:r>
                      <a:rPr lang="en-US" sz="2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𝑩</m:t>
                    </m:r>
                  </m:oMath>
                </a14:m>
                <a:r>
                  <a:rPr lang="en-US" sz="2200" b="1" dirty="0"/>
                  <a:t> has been counted twice! </a:t>
                </a:r>
              </a:p>
              <a:p>
                <a:pPr marL="0" indent="0">
                  <a:buNone/>
                </a:pPr>
                <a:endParaRPr lang="en-US" sz="2200" b="1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90FBE1B-D971-39B4-9913-330550786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5683" y="4683514"/>
                <a:ext cx="5556394" cy="2548891"/>
              </a:xfrm>
              <a:blipFill>
                <a:blip r:embed="rId5"/>
                <a:stretch>
                  <a:fillRect l="-2305" t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2B9D8D0-AC98-457F-83EA-745B594E057A}"/>
                  </a:ext>
                </a:extLst>
              </p:cNvPr>
              <p:cNvSpPr/>
              <p:nvPr/>
            </p:nvSpPr>
            <p:spPr>
              <a:xfrm>
                <a:off x="7679831" y="1335484"/>
                <a:ext cx="3936930" cy="42537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Let’s start by adding the options from Delfino’s and Supreme…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4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Then we subtract out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∩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because we want to region counted exactly once. 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𝑨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∪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𝑩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2B9D8D0-AC98-457F-83EA-745B594E0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831" y="1335484"/>
                <a:ext cx="3936930" cy="425378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/>
              <p:nvPr/>
            </p:nvSpPr>
            <p:spPr>
              <a:xfrm>
                <a:off x="2762432" y="1030193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01FC-A963-E528-9118-25DED906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432" y="1030193"/>
                <a:ext cx="9945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B22E1E8-7D9E-DE2D-B310-5CD626BFEADB}"/>
              </a:ext>
            </a:extLst>
          </p:cNvPr>
          <p:cNvSpPr/>
          <p:nvPr/>
        </p:nvSpPr>
        <p:spPr>
          <a:xfrm>
            <a:off x="500288" y="1335484"/>
            <a:ext cx="3256654" cy="3256654"/>
          </a:xfrm>
          <a:prstGeom prst="ellipse">
            <a:avLst/>
          </a:prstGeom>
          <a:solidFill>
            <a:srgbClr val="FFCCCC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C51401-457E-8828-1E76-ABF2CE0A1651}"/>
              </a:ext>
            </a:extLst>
          </p:cNvPr>
          <p:cNvSpPr/>
          <p:nvPr/>
        </p:nvSpPr>
        <p:spPr>
          <a:xfrm>
            <a:off x="2883843" y="1335484"/>
            <a:ext cx="3256654" cy="3256654"/>
          </a:xfrm>
          <a:prstGeom prst="ellips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E0D14AE-2FC7-8466-B665-E88852BF7166}"/>
              </a:ext>
            </a:extLst>
          </p:cNvPr>
          <p:cNvSpPr/>
          <p:nvPr/>
        </p:nvSpPr>
        <p:spPr>
          <a:xfrm rot="10800000">
            <a:off x="3163430" y="3308684"/>
            <a:ext cx="289629" cy="13291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1B532DC-00B0-CB0E-DBD3-5C86EFD4AE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760" y="5156291"/>
                <a:ext cx="12169210" cy="254889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~ set of pizzas from Delfino’s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from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pizzas in both Delfino’s and Supreme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∩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1B532DC-00B0-CB0E-DBD3-5C86EFD4A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60" y="5156291"/>
                <a:ext cx="12169210" cy="2548891"/>
              </a:xfrm>
              <a:prstGeom prst="rect">
                <a:avLst/>
              </a:prstGeom>
              <a:blipFill>
                <a:blip r:embed="rId8"/>
                <a:stretch>
                  <a:fillRect t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40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15FB-D45C-4A3C-9D26-09E620B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rule says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disjoint (no intersection), then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aren’t disjoint?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/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/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/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ECE3949-938D-4F08-89CB-4346D7DA008F}"/>
              </a:ext>
            </a:extLst>
          </p:cNvPr>
          <p:cNvSpPr/>
          <p:nvPr/>
        </p:nvSpPr>
        <p:spPr>
          <a:xfrm>
            <a:off x="7647343" y="3630794"/>
            <a:ext cx="2271091" cy="2271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A5FD5-BB08-472E-A7FF-8530468C146C}"/>
              </a:ext>
            </a:extLst>
          </p:cNvPr>
          <p:cNvSpPr/>
          <p:nvPr/>
        </p:nvSpPr>
        <p:spPr>
          <a:xfrm>
            <a:off x="9144896" y="3608207"/>
            <a:ext cx="2271091" cy="227109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5BB0CC-145F-BE58-678E-9F8B5517450E}"/>
              </a:ext>
            </a:extLst>
          </p:cNvPr>
          <p:cNvGrpSpPr/>
          <p:nvPr/>
        </p:nvGrpSpPr>
        <p:grpSpPr>
          <a:xfrm>
            <a:off x="738605" y="3041260"/>
            <a:ext cx="6685593" cy="3089992"/>
            <a:chOff x="1185843" y="3429000"/>
            <a:chExt cx="5829338" cy="2686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00913CE-4063-901A-ABDD-05EEFF9965A1}"/>
                    </a:ext>
                  </a:extLst>
                </p:cNvPr>
                <p:cNvSpPr/>
                <p:nvPr/>
              </p:nvSpPr>
              <p:spPr>
                <a:xfrm>
                  <a:off x="1185843" y="3429000"/>
                  <a:ext cx="5829337" cy="268644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sets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00913CE-4063-901A-ABDD-05EEFF9965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3" y="3429000"/>
                  <a:ext cx="5829337" cy="2686444"/>
                </a:xfrm>
                <a:prstGeom prst="rect">
                  <a:avLst/>
                </a:prstGeom>
                <a:blipFill>
                  <a:blip r:embed="rId7"/>
                  <a:stretch>
                    <a:fillRect l="-18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093459-0F9D-355F-23DF-10A976DB3BF7}"/>
                </a:ext>
              </a:extLst>
            </p:cNvPr>
            <p:cNvSpPr/>
            <p:nvPr/>
          </p:nvSpPr>
          <p:spPr>
            <a:xfrm>
              <a:off x="1195367" y="3429001"/>
              <a:ext cx="5819814" cy="48217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Principle of Inclusion-Exclusion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7986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15FB-D45C-4A3C-9D26-09E620B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rule says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disjoint (no intersection), then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aren’t disjoint?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/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/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/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ECE3949-938D-4F08-89CB-4346D7DA008F}"/>
              </a:ext>
            </a:extLst>
          </p:cNvPr>
          <p:cNvSpPr/>
          <p:nvPr/>
        </p:nvSpPr>
        <p:spPr>
          <a:xfrm>
            <a:off x="7647343" y="3630794"/>
            <a:ext cx="2271091" cy="22710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A5FD5-BB08-472E-A7FF-8530468C146C}"/>
              </a:ext>
            </a:extLst>
          </p:cNvPr>
          <p:cNvSpPr/>
          <p:nvPr/>
        </p:nvSpPr>
        <p:spPr>
          <a:xfrm>
            <a:off x="9144896" y="3608207"/>
            <a:ext cx="2271091" cy="227109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5BB0CC-145F-BE58-678E-9F8B5517450E}"/>
              </a:ext>
            </a:extLst>
          </p:cNvPr>
          <p:cNvGrpSpPr/>
          <p:nvPr/>
        </p:nvGrpSpPr>
        <p:grpSpPr>
          <a:xfrm>
            <a:off x="738605" y="3041260"/>
            <a:ext cx="6685593" cy="3089992"/>
            <a:chOff x="1185843" y="3429000"/>
            <a:chExt cx="5829338" cy="2686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00913CE-4063-901A-ABDD-05EEFF9965A1}"/>
                    </a:ext>
                  </a:extLst>
                </p:cNvPr>
                <p:cNvSpPr/>
                <p:nvPr/>
              </p:nvSpPr>
              <p:spPr>
                <a:xfrm>
                  <a:off x="1185843" y="3429000"/>
                  <a:ext cx="5829337" cy="268644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sets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00913CE-4063-901A-ABDD-05EEFF9965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3" y="3429000"/>
                  <a:ext cx="5829337" cy="2686444"/>
                </a:xfrm>
                <a:prstGeom prst="rect">
                  <a:avLst/>
                </a:prstGeom>
                <a:blipFill>
                  <a:blip r:embed="rId7"/>
                  <a:stretch>
                    <a:fillRect l="-18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093459-0F9D-355F-23DF-10A976DB3BF7}"/>
                </a:ext>
              </a:extLst>
            </p:cNvPr>
            <p:cNvSpPr/>
            <p:nvPr/>
          </p:nvSpPr>
          <p:spPr>
            <a:xfrm>
              <a:off x="1195367" y="3429001"/>
              <a:ext cx="5819814" cy="48217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Principle of Inclusion-Exclusion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287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15FB-D45C-4A3C-9D26-09E620B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rule says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disjoint (no intersection), then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aren’t disjoint?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/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/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/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ECE3949-938D-4F08-89CB-4346D7DA008F}"/>
              </a:ext>
            </a:extLst>
          </p:cNvPr>
          <p:cNvSpPr/>
          <p:nvPr/>
        </p:nvSpPr>
        <p:spPr>
          <a:xfrm>
            <a:off x="7647343" y="3630794"/>
            <a:ext cx="2271091" cy="22710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A5FD5-BB08-472E-A7FF-8530468C146C}"/>
              </a:ext>
            </a:extLst>
          </p:cNvPr>
          <p:cNvSpPr/>
          <p:nvPr/>
        </p:nvSpPr>
        <p:spPr>
          <a:xfrm>
            <a:off x="9144896" y="3608207"/>
            <a:ext cx="2271091" cy="2271091"/>
          </a:xfrm>
          <a:prstGeom prst="ellipse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5BB0CC-145F-BE58-678E-9F8B5517450E}"/>
              </a:ext>
            </a:extLst>
          </p:cNvPr>
          <p:cNvGrpSpPr/>
          <p:nvPr/>
        </p:nvGrpSpPr>
        <p:grpSpPr>
          <a:xfrm>
            <a:off x="738605" y="3041260"/>
            <a:ext cx="6685593" cy="3089992"/>
            <a:chOff x="1185843" y="3429000"/>
            <a:chExt cx="5829338" cy="2686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00913CE-4063-901A-ABDD-05EEFF9965A1}"/>
                    </a:ext>
                  </a:extLst>
                </p:cNvPr>
                <p:cNvSpPr/>
                <p:nvPr/>
              </p:nvSpPr>
              <p:spPr>
                <a:xfrm>
                  <a:off x="1185843" y="3429000"/>
                  <a:ext cx="5829337" cy="268644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sets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00913CE-4063-901A-ABDD-05EEFF9965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3" y="3429000"/>
                  <a:ext cx="5829337" cy="2686444"/>
                </a:xfrm>
                <a:prstGeom prst="rect">
                  <a:avLst/>
                </a:prstGeom>
                <a:blipFill>
                  <a:blip r:embed="rId7"/>
                  <a:stretch>
                    <a:fillRect l="-18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093459-0F9D-355F-23DF-10A976DB3BF7}"/>
                </a:ext>
              </a:extLst>
            </p:cNvPr>
            <p:cNvSpPr/>
            <p:nvPr/>
          </p:nvSpPr>
          <p:spPr>
            <a:xfrm>
              <a:off x="1195367" y="3429001"/>
              <a:ext cx="5819814" cy="48217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Principle of Inclusion-Exclusion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98BFD8-5798-9EBA-29C7-268760936AC9}"/>
              </a:ext>
            </a:extLst>
          </p:cNvPr>
          <p:cNvSpPr/>
          <p:nvPr/>
        </p:nvSpPr>
        <p:spPr>
          <a:xfrm>
            <a:off x="9142343" y="3905841"/>
            <a:ext cx="766971" cy="1698412"/>
          </a:xfrm>
          <a:custGeom>
            <a:avLst/>
            <a:gdLst>
              <a:gd name="connsiteX0" fmla="*/ 363437 w 766971"/>
              <a:gd name="connsiteY0" fmla="*/ 0 h 1698412"/>
              <a:gd name="connsiteX1" fmla="*/ 434377 w 766971"/>
              <a:gd name="connsiteY1" fmla="*/ 64475 h 1698412"/>
              <a:gd name="connsiteX2" fmla="*/ 766971 w 766971"/>
              <a:gd name="connsiteY2" fmla="*/ 867427 h 1698412"/>
              <a:gd name="connsiteX3" fmla="*/ 434377 w 766971"/>
              <a:gd name="connsiteY3" fmla="*/ 1670380 h 1698412"/>
              <a:gd name="connsiteX4" fmla="*/ 403534 w 766971"/>
              <a:gd name="connsiteY4" fmla="*/ 1698412 h 1698412"/>
              <a:gd name="connsiteX5" fmla="*/ 332594 w 766971"/>
              <a:gd name="connsiteY5" fmla="*/ 1633937 h 1698412"/>
              <a:gd name="connsiteX6" fmla="*/ 0 w 766971"/>
              <a:gd name="connsiteY6" fmla="*/ 830984 h 1698412"/>
              <a:gd name="connsiteX7" fmla="*/ 332594 w 766971"/>
              <a:gd name="connsiteY7" fmla="*/ 28032 h 169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971" h="1698412">
                <a:moveTo>
                  <a:pt x="363437" y="0"/>
                </a:moveTo>
                <a:lnTo>
                  <a:pt x="434377" y="64475"/>
                </a:lnTo>
                <a:cubicBezTo>
                  <a:pt x="639871" y="269968"/>
                  <a:pt x="766971" y="553855"/>
                  <a:pt x="766971" y="867427"/>
                </a:cubicBezTo>
                <a:cubicBezTo>
                  <a:pt x="766971" y="1181000"/>
                  <a:pt x="639871" y="1464886"/>
                  <a:pt x="434377" y="1670380"/>
                </a:cubicBezTo>
                <a:lnTo>
                  <a:pt x="403534" y="1698412"/>
                </a:lnTo>
                <a:lnTo>
                  <a:pt x="332594" y="1633937"/>
                </a:lnTo>
                <a:cubicBezTo>
                  <a:pt x="127100" y="1428443"/>
                  <a:pt x="0" y="1144557"/>
                  <a:pt x="0" y="830984"/>
                </a:cubicBezTo>
                <a:cubicBezTo>
                  <a:pt x="0" y="517412"/>
                  <a:pt x="127100" y="233525"/>
                  <a:pt x="332594" y="28032"/>
                </a:cubicBezTo>
                <a:close/>
              </a:path>
            </a:pathLst>
          </a:custGeom>
          <a:solidFill>
            <a:schemeClr val="accent2">
              <a:alpha val="79000"/>
            </a:schemeClr>
          </a:solidFill>
          <a:ln w="412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16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15FB-D45C-4A3C-9D26-09E620B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rule says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disjoint (no intersection), then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aren’t disjoint?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/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/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/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ECE3949-938D-4F08-89CB-4346D7DA008F}"/>
              </a:ext>
            </a:extLst>
          </p:cNvPr>
          <p:cNvSpPr/>
          <p:nvPr/>
        </p:nvSpPr>
        <p:spPr>
          <a:xfrm>
            <a:off x="7647343" y="3630794"/>
            <a:ext cx="2271091" cy="22710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A5FD5-BB08-472E-A7FF-8530468C146C}"/>
              </a:ext>
            </a:extLst>
          </p:cNvPr>
          <p:cNvSpPr/>
          <p:nvPr/>
        </p:nvSpPr>
        <p:spPr>
          <a:xfrm>
            <a:off x="9144896" y="3608207"/>
            <a:ext cx="2271091" cy="2271091"/>
          </a:xfrm>
          <a:prstGeom prst="ellipse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5BB0CC-145F-BE58-678E-9F8B5517450E}"/>
              </a:ext>
            </a:extLst>
          </p:cNvPr>
          <p:cNvGrpSpPr/>
          <p:nvPr/>
        </p:nvGrpSpPr>
        <p:grpSpPr>
          <a:xfrm>
            <a:off x="738605" y="3041260"/>
            <a:ext cx="6685593" cy="3089992"/>
            <a:chOff x="1185843" y="3429000"/>
            <a:chExt cx="5829338" cy="2686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00913CE-4063-901A-ABDD-05EEFF9965A1}"/>
                    </a:ext>
                  </a:extLst>
                </p:cNvPr>
                <p:cNvSpPr/>
                <p:nvPr/>
              </p:nvSpPr>
              <p:spPr>
                <a:xfrm>
                  <a:off x="1185843" y="3429000"/>
                  <a:ext cx="5829337" cy="268644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sets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00913CE-4063-901A-ABDD-05EEFF9965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3" y="3429000"/>
                  <a:ext cx="5829337" cy="2686444"/>
                </a:xfrm>
                <a:prstGeom prst="rect">
                  <a:avLst/>
                </a:prstGeom>
                <a:blipFill>
                  <a:blip r:embed="rId7"/>
                  <a:stretch>
                    <a:fillRect l="-18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093459-0F9D-355F-23DF-10A976DB3BF7}"/>
                </a:ext>
              </a:extLst>
            </p:cNvPr>
            <p:cNvSpPr/>
            <p:nvPr/>
          </p:nvSpPr>
          <p:spPr>
            <a:xfrm>
              <a:off x="1195367" y="3429001"/>
              <a:ext cx="5819814" cy="48217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Principle of Inclusion-Exclusion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883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3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3158" y="3464842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4327" y="3532572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1" grpId="0" animBg="1"/>
      <p:bldP spid="10" grpId="0" animBg="1"/>
      <p:bldP spid="9" grpId="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3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0372" y="3462834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6409" y="3531059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A8164-CD18-15DD-1A53-429C5819162E}"/>
              </a:ext>
            </a:extLst>
          </p:cNvPr>
          <p:cNvSpPr txBox="1"/>
          <p:nvPr/>
        </p:nvSpPr>
        <p:spPr>
          <a:xfrm>
            <a:off x="5984724" y="274136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FB098-3700-18FF-9208-E784D71414B5}"/>
              </a:ext>
            </a:extLst>
          </p:cNvPr>
          <p:cNvSpPr txBox="1"/>
          <p:nvPr/>
        </p:nvSpPr>
        <p:spPr>
          <a:xfrm>
            <a:off x="5944986" y="420283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FC30E-4C3E-3C90-CD69-C494ECFF376B}"/>
              </a:ext>
            </a:extLst>
          </p:cNvPr>
          <p:cNvSpPr txBox="1"/>
          <p:nvPr/>
        </p:nvSpPr>
        <p:spPr>
          <a:xfrm>
            <a:off x="6670982" y="3754795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87162-F501-EEB5-77BF-336A9EC7293E}"/>
              </a:ext>
            </a:extLst>
          </p:cNvPr>
          <p:cNvSpPr txBox="1"/>
          <p:nvPr/>
        </p:nvSpPr>
        <p:spPr>
          <a:xfrm>
            <a:off x="5223822" y="3768473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7671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3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5240" y="3462338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6409" y="3531059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D27B9-811F-5291-FCE9-25E6D515D3D7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ED6D4A-2CE7-F55F-EFA6-0222DF9C0C5B}"/>
              </a:ext>
            </a:extLst>
          </p:cNvPr>
          <p:cNvSpPr txBox="1"/>
          <p:nvPr/>
        </p:nvSpPr>
        <p:spPr>
          <a:xfrm>
            <a:off x="5984724" y="274136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1DAAFA-7A43-22D0-8D43-9EAAFCD72D97}"/>
              </a:ext>
            </a:extLst>
          </p:cNvPr>
          <p:cNvSpPr txBox="1"/>
          <p:nvPr/>
        </p:nvSpPr>
        <p:spPr>
          <a:xfrm>
            <a:off x="7448309" y="4899723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B10814-ED04-FFC5-5EB5-53B6D1F23443}"/>
              </a:ext>
            </a:extLst>
          </p:cNvPr>
          <p:cNvSpPr txBox="1"/>
          <p:nvPr/>
        </p:nvSpPr>
        <p:spPr>
          <a:xfrm>
            <a:off x="5944986" y="420283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809DD-57C3-F77D-E750-A370338DAC95}"/>
              </a:ext>
            </a:extLst>
          </p:cNvPr>
          <p:cNvSpPr txBox="1"/>
          <p:nvPr/>
        </p:nvSpPr>
        <p:spPr>
          <a:xfrm>
            <a:off x="6670982" y="3754795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A5F6CE-6549-1B9A-395B-15BB7655A590}"/>
              </a:ext>
            </a:extLst>
          </p:cNvPr>
          <p:cNvSpPr txBox="1"/>
          <p:nvPr/>
        </p:nvSpPr>
        <p:spPr>
          <a:xfrm>
            <a:off x="5984724" y="4943194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538B01-75E3-2A82-0E13-519ED18176A7}"/>
              </a:ext>
            </a:extLst>
          </p:cNvPr>
          <p:cNvSpPr txBox="1"/>
          <p:nvPr/>
        </p:nvSpPr>
        <p:spPr>
          <a:xfrm>
            <a:off x="5223822" y="3768473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0202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A645BA-BEE9-4D25-A734-79F4F47054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Recap: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-permutation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A645BA-BEE9-4D25-A734-79F4F4705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63ADD-4263-4329-A14A-D6486B923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7223"/>
                <a:ext cx="11457734" cy="223213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Said out loud as “P n k” or “n permute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” or “n pick k”</a:t>
                </a:r>
              </a:p>
              <a:p>
                <a:r>
                  <a:rPr lang="en-US" dirty="0"/>
                  <a:t>Alternative notation: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Edge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undefined.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63ADD-4263-4329-A14A-D6486B923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7223"/>
                <a:ext cx="11457734" cy="2232137"/>
              </a:xfrm>
              <a:blipFill>
                <a:blip r:embed="rId4"/>
                <a:stretch>
                  <a:fillRect l="-532" t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FCA6332-53B5-42B7-9FFA-1532FA76E258}"/>
              </a:ext>
            </a:extLst>
          </p:cNvPr>
          <p:cNvGrpSpPr/>
          <p:nvPr/>
        </p:nvGrpSpPr>
        <p:grpSpPr>
          <a:xfrm>
            <a:off x="575239" y="1495862"/>
            <a:ext cx="9317314" cy="2363443"/>
            <a:chOff x="1185842" y="3429000"/>
            <a:chExt cx="6111311" cy="205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122CC60-FB30-4C77-BBBF-409AF86945A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sequences of distinct symbols from a universe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122CC60-FB30-4C77-BBBF-409AF8694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5"/>
                  <a:stretch>
                    <a:fillRect l="-850" r="-20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4DB8FE5-DCB3-4004-B565-740900D4D90E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-permutation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4DB8FE5-DCB3-4004-B565-740900D4D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6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E04A35-1856-905A-2DA2-290F00313386}"/>
                  </a:ext>
                </a:extLst>
              </p:cNvPr>
              <p:cNvSpPr/>
              <p:nvPr/>
            </p:nvSpPr>
            <p:spPr>
              <a:xfrm>
                <a:off x="575239" y="3975652"/>
                <a:ext cx="11274628" cy="247815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Examples: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Ordering k people from a group of n people in a line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Assigning k players from a team of n to k different positions (so order matters)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Awarding gold, silver, and bronze medal among n participants 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E04A35-1856-905A-2DA2-290F00313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75652"/>
                <a:ext cx="11274628" cy="247815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5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3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5240" y="3462338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6409" y="3531059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solidFill>
            <a:srgbClr val="FFF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D27B9-811F-5291-FCE9-25E6D515D3D7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3CF2C-4911-7D6A-3D07-0C70BC22D686}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09DC69-554F-16F6-3BF8-D14E25399987}"/>
              </a:ext>
            </a:extLst>
          </p:cNvPr>
          <p:cNvSpPr txBox="1"/>
          <p:nvPr/>
        </p:nvSpPr>
        <p:spPr>
          <a:xfrm>
            <a:off x="5984724" y="274136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7B0AC4-E4CC-A360-DF1D-CB6C20456255}"/>
              </a:ext>
            </a:extLst>
          </p:cNvPr>
          <p:cNvSpPr txBox="1"/>
          <p:nvPr/>
        </p:nvSpPr>
        <p:spPr>
          <a:xfrm>
            <a:off x="7448309" y="4899723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4039C3-4D68-2454-66B6-5AEB3674B39A}"/>
              </a:ext>
            </a:extLst>
          </p:cNvPr>
          <p:cNvSpPr txBox="1"/>
          <p:nvPr/>
        </p:nvSpPr>
        <p:spPr>
          <a:xfrm>
            <a:off x="4480291" y="4899722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7CCA92-D85F-D51E-55ED-06CE7502E57D}"/>
              </a:ext>
            </a:extLst>
          </p:cNvPr>
          <p:cNvSpPr txBox="1"/>
          <p:nvPr/>
        </p:nvSpPr>
        <p:spPr>
          <a:xfrm>
            <a:off x="5944986" y="420283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403E35-758B-8F78-5DBA-152E2C92006F}"/>
              </a:ext>
            </a:extLst>
          </p:cNvPr>
          <p:cNvSpPr txBox="1"/>
          <p:nvPr/>
        </p:nvSpPr>
        <p:spPr>
          <a:xfrm>
            <a:off x="6670982" y="3754795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AB827-A33D-173D-6A16-D529461C2637}"/>
              </a:ext>
            </a:extLst>
          </p:cNvPr>
          <p:cNvSpPr txBox="1"/>
          <p:nvPr/>
        </p:nvSpPr>
        <p:spPr>
          <a:xfrm>
            <a:off x="5984724" y="4943194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83C04E-5CEC-2573-2F2B-8AD1E8FDEA55}"/>
              </a:ext>
            </a:extLst>
          </p:cNvPr>
          <p:cNvSpPr txBox="1"/>
          <p:nvPr/>
        </p:nvSpPr>
        <p:spPr>
          <a:xfrm>
            <a:off x="5223822" y="3768473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32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3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5240" y="3462338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6409" y="3531059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solidFill>
            <a:srgbClr val="FFF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D27B9-811F-5291-FCE9-25E6D515D3D7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3CF2C-4911-7D6A-3D07-0C70BC22D686}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D0F5C-1490-47FA-5981-5FC3913633F4}"/>
              </a:ext>
            </a:extLst>
          </p:cNvPr>
          <p:cNvSpPr txBox="1"/>
          <p:nvPr/>
        </p:nvSpPr>
        <p:spPr>
          <a:xfrm>
            <a:off x="5984724" y="274136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DBE9E-F1CB-15F1-12A1-7266D27E85F3}"/>
              </a:ext>
            </a:extLst>
          </p:cNvPr>
          <p:cNvSpPr txBox="1"/>
          <p:nvPr/>
        </p:nvSpPr>
        <p:spPr>
          <a:xfrm>
            <a:off x="7448309" y="4899723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15534-F683-FB7B-9A59-1D2BD7C411C9}"/>
              </a:ext>
            </a:extLst>
          </p:cNvPr>
          <p:cNvSpPr txBox="1"/>
          <p:nvPr/>
        </p:nvSpPr>
        <p:spPr>
          <a:xfrm>
            <a:off x="4480291" y="4899722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7DFFE8-C343-8774-5DCF-DC0A9122EA72}"/>
              </a:ext>
            </a:extLst>
          </p:cNvPr>
          <p:cNvSpPr txBox="1"/>
          <p:nvPr/>
        </p:nvSpPr>
        <p:spPr>
          <a:xfrm>
            <a:off x="5944986" y="420283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4847CB-36C5-F032-64AA-D7A030858D39}"/>
              </a:ext>
            </a:extLst>
          </p:cNvPr>
          <p:cNvSpPr txBox="1"/>
          <p:nvPr/>
        </p:nvSpPr>
        <p:spPr>
          <a:xfrm>
            <a:off x="6670982" y="3754795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056286-0D16-164E-1151-A75298DC9E2B}"/>
              </a:ext>
            </a:extLst>
          </p:cNvPr>
          <p:cNvSpPr txBox="1"/>
          <p:nvPr/>
        </p:nvSpPr>
        <p:spPr>
          <a:xfrm>
            <a:off x="5984724" y="4943194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A45126-747E-4B88-CD23-5A07FE7A4870}"/>
              </a:ext>
            </a:extLst>
          </p:cNvPr>
          <p:cNvSpPr txBox="1"/>
          <p:nvPr/>
        </p:nvSpPr>
        <p:spPr>
          <a:xfrm>
            <a:off x="5223822" y="3768473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380A9-6981-FB0B-6053-D5E9BA30BCA9}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3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solidFill>
            <a:srgbClr val="FFF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5240" y="3462338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6409" y="3531059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solidFill>
            <a:srgbClr val="FFF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solidFill>
            <a:srgbClr val="FFF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D27B9-811F-5291-FCE9-25E6D515D3D7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3CF2C-4911-7D6A-3D07-0C70BC22D686}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D0F5C-1490-47FA-5981-5FC3913633F4}"/>
              </a:ext>
            </a:extLst>
          </p:cNvPr>
          <p:cNvSpPr txBox="1"/>
          <p:nvPr/>
        </p:nvSpPr>
        <p:spPr>
          <a:xfrm>
            <a:off x="5984724" y="274136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DBE9E-F1CB-15F1-12A1-7266D27E85F3}"/>
              </a:ext>
            </a:extLst>
          </p:cNvPr>
          <p:cNvSpPr txBox="1"/>
          <p:nvPr/>
        </p:nvSpPr>
        <p:spPr>
          <a:xfrm>
            <a:off x="7448309" y="4899723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15534-F683-FB7B-9A59-1D2BD7C411C9}"/>
              </a:ext>
            </a:extLst>
          </p:cNvPr>
          <p:cNvSpPr txBox="1"/>
          <p:nvPr/>
        </p:nvSpPr>
        <p:spPr>
          <a:xfrm>
            <a:off x="4480291" y="4899722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7DFFE8-C343-8774-5DCF-DC0A9122EA72}"/>
              </a:ext>
            </a:extLst>
          </p:cNvPr>
          <p:cNvSpPr txBox="1"/>
          <p:nvPr/>
        </p:nvSpPr>
        <p:spPr>
          <a:xfrm>
            <a:off x="5944986" y="420283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4847CB-36C5-F032-64AA-D7A030858D39}"/>
              </a:ext>
            </a:extLst>
          </p:cNvPr>
          <p:cNvSpPr txBox="1"/>
          <p:nvPr/>
        </p:nvSpPr>
        <p:spPr>
          <a:xfrm>
            <a:off x="6670982" y="3754795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056286-0D16-164E-1151-A75298DC9E2B}"/>
              </a:ext>
            </a:extLst>
          </p:cNvPr>
          <p:cNvSpPr txBox="1"/>
          <p:nvPr/>
        </p:nvSpPr>
        <p:spPr>
          <a:xfrm>
            <a:off x="5984724" y="4943194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A45126-747E-4B88-CD23-5A07FE7A4870}"/>
              </a:ext>
            </a:extLst>
          </p:cNvPr>
          <p:cNvSpPr txBox="1"/>
          <p:nvPr/>
        </p:nvSpPr>
        <p:spPr>
          <a:xfrm>
            <a:off x="5240233" y="3768473"/>
            <a:ext cx="3282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380A9-6981-FB0B-6053-D5E9BA30BCA9}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2B80A-F9B1-F051-7A10-E32BE1B5AF85}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3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solidFill>
            <a:srgbClr val="FFF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5240" y="3462338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6409" y="3531059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solidFill>
            <a:srgbClr val="FFF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D27B9-811F-5291-FCE9-25E6D515D3D7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3CF2C-4911-7D6A-3D07-0C70BC22D686}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D0F5C-1490-47FA-5981-5FC3913633F4}"/>
              </a:ext>
            </a:extLst>
          </p:cNvPr>
          <p:cNvSpPr txBox="1"/>
          <p:nvPr/>
        </p:nvSpPr>
        <p:spPr>
          <a:xfrm>
            <a:off x="5984724" y="274136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DBE9E-F1CB-15F1-12A1-7266D27E85F3}"/>
              </a:ext>
            </a:extLst>
          </p:cNvPr>
          <p:cNvSpPr txBox="1"/>
          <p:nvPr/>
        </p:nvSpPr>
        <p:spPr>
          <a:xfrm>
            <a:off x="7448309" y="4899723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15534-F683-FB7B-9A59-1D2BD7C411C9}"/>
              </a:ext>
            </a:extLst>
          </p:cNvPr>
          <p:cNvSpPr txBox="1"/>
          <p:nvPr/>
        </p:nvSpPr>
        <p:spPr>
          <a:xfrm>
            <a:off x="4480291" y="4899722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7DFFE8-C343-8774-5DCF-DC0A9122EA72}"/>
              </a:ext>
            </a:extLst>
          </p:cNvPr>
          <p:cNvSpPr txBox="1"/>
          <p:nvPr/>
        </p:nvSpPr>
        <p:spPr>
          <a:xfrm>
            <a:off x="5944986" y="420283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4847CB-36C5-F032-64AA-D7A030858D39}"/>
              </a:ext>
            </a:extLst>
          </p:cNvPr>
          <p:cNvSpPr txBox="1"/>
          <p:nvPr/>
        </p:nvSpPr>
        <p:spPr>
          <a:xfrm>
            <a:off x="6670982" y="3754795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056286-0D16-164E-1151-A75298DC9E2B}"/>
              </a:ext>
            </a:extLst>
          </p:cNvPr>
          <p:cNvSpPr txBox="1"/>
          <p:nvPr/>
        </p:nvSpPr>
        <p:spPr>
          <a:xfrm>
            <a:off x="5984724" y="4943194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A45126-747E-4B88-CD23-5A07FE7A4870}"/>
              </a:ext>
            </a:extLst>
          </p:cNvPr>
          <p:cNvSpPr txBox="1"/>
          <p:nvPr/>
        </p:nvSpPr>
        <p:spPr>
          <a:xfrm>
            <a:off x="5240233" y="3768473"/>
            <a:ext cx="3282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380A9-6981-FB0B-6053-D5E9BA30BCA9}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2B80A-F9B1-F051-7A10-E32BE1B5AF85}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52388B-3851-F06A-D392-684420164945}"/>
              </a:ext>
            </a:extLst>
          </p:cNvPr>
          <p:cNvSpPr/>
          <p:nvPr/>
        </p:nvSpPr>
        <p:spPr>
          <a:xfrm>
            <a:off x="8542026" y="2000250"/>
            <a:ext cx="1176577" cy="5143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6" grpId="0" animBg="1"/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1A8022-3F1F-DF64-34A4-8CDF2BC9736E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3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37494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solidFill>
            <a:srgbClr val="FFF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5240" y="3462338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solidFill>
            <a:srgbClr val="FF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6409" y="3531059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solidFill>
            <a:srgbClr val="FFF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D27B9-811F-5291-FCE9-25E6D515D3D7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3CF2C-4911-7D6A-3D07-0C70BC22D686}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D0F5C-1490-47FA-5981-5FC3913633F4}"/>
              </a:ext>
            </a:extLst>
          </p:cNvPr>
          <p:cNvSpPr txBox="1"/>
          <p:nvPr/>
        </p:nvSpPr>
        <p:spPr>
          <a:xfrm>
            <a:off x="5984724" y="274136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DBE9E-F1CB-15F1-12A1-7266D27E85F3}"/>
              </a:ext>
            </a:extLst>
          </p:cNvPr>
          <p:cNvSpPr txBox="1"/>
          <p:nvPr/>
        </p:nvSpPr>
        <p:spPr>
          <a:xfrm>
            <a:off x="7448309" y="4899723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15534-F683-FB7B-9A59-1D2BD7C411C9}"/>
              </a:ext>
            </a:extLst>
          </p:cNvPr>
          <p:cNvSpPr txBox="1"/>
          <p:nvPr/>
        </p:nvSpPr>
        <p:spPr>
          <a:xfrm>
            <a:off x="4480291" y="4899722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7DFFE8-C343-8774-5DCF-DC0A9122EA72}"/>
              </a:ext>
            </a:extLst>
          </p:cNvPr>
          <p:cNvSpPr txBox="1"/>
          <p:nvPr/>
        </p:nvSpPr>
        <p:spPr>
          <a:xfrm>
            <a:off x="5944986" y="4202836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4847CB-36C5-F032-64AA-D7A030858D39}"/>
              </a:ext>
            </a:extLst>
          </p:cNvPr>
          <p:cNvSpPr txBox="1"/>
          <p:nvPr/>
        </p:nvSpPr>
        <p:spPr>
          <a:xfrm>
            <a:off x="6670982" y="3754795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056286-0D16-164E-1151-A75298DC9E2B}"/>
              </a:ext>
            </a:extLst>
          </p:cNvPr>
          <p:cNvSpPr txBox="1"/>
          <p:nvPr/>
        </p:nvSpPr>
        <p:spPr>
          <a:xfrm>
            <a:off x="5984724" y="4943194"/>
            <a:ext cx="3610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A45126-747E-4B88-CD23-5A07FE7A4870}"/>
              </a:ext>
            </a:extLst>
          </p:cNvPr>
          <p:cNvSpPr txBox="1"/>
          <p:nvPr/>
        </p:nvSpPr>
        <p:spPr>
          <a:xfrm>
            <a:off x="5240233" y="3768473"/>
            <a:ext cx="3282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380A9-6981-FB0B-6053-D5E9BA30BCA9}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2B80A-F9B1-F051-7A10-E32BE1B5AF85}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52388B-3851-F06A-D392-684420164945}"/>
              </a:ext>
            </a:extLst>
          </p:cNvPr>
          <p:cNvSpPr/>
          <p:nvPr/>
        </p:nvSpPr>
        <p:spPr>
          <a:xfrm>
            <a:off x="8542026" y="2000250"/>
            <a:ext cx="1176577" cy="5143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F4FE70-28AA-DCCD-88CB-D99C7AD22816}"/>
              </a:ext>
            </a:extLst>
          </p:cNvPr>
          <p:cNvSpPr/>
          <p:nvPr/>
        </p:nvSpPr>
        <p:spPr>
          <a:xfrm>
            <a:off x="10052220" y="2032091"/>
            <a:ext cx="1815930" cy="51435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6" grpId="0" animBg="1"/>
      <p:bldP spid="23" grpId="0" animBg="1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577-9CED-47F8-B130-DDF910F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+(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 …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 the individual sets, subtract all pairwise intersections, add all three-wise intersections, subtract all four-wise intersections,…, [add/subtract]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-wise intersection.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797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15FB-D45C-4A3C-9D26-09E620B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5BB0CC-145F-BE58-678E-9F8B5517450E}"/>
              </a:ext>
            </a:extLst>
          </p:cNvPr>
          <p:cNvGrpSpPr/>
          <p:nvPr/>
        </p:nvGrpSpPr>
        <p:grpSpPr>
          <a:xfrm>
            <a:off x="369302" y="1638300"/>
            <a:ext cx="11453395" cy="4800600"/>
            <a:chOff x="1185843" y="3429000"/>
            <a:chExt cx="5829338" cy="2686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00913CE-4063-901A-ABDD-05EEFF9965A1}"/>
                    </a:ext>
                  </a:extLst>
                </p:cNvPr>
                <p:cNvSpPr/>
                <p:nvPr/>
              </p:nvSpPr>
              <p:spPr>
                <a:xfrm>
                  <a:off x="1185843" y="3429000"/>
                  <a:ext cx="5829337" cy="268644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sets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three sets: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sz="2800" dirty="0"/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number of sets: </a:t>
                  </a:r>
                </a:p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singles – doubles + triples – quadruples + ….</a:t>
                  </a: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00913CE-4063-901A-ABDD-05EEFF9965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3" y="3429000"/>
                  <a:ext cx="5829337" cy="2686444"/>
                </a:xfrm>
                <a:prstGeom prst="rect">
                  <a:avLst/>
                </a:prstGeom>
                <a:blipFill>
                  <a:blip r:embed="rId3"/>
                  <a:stretch>
                    <a:fillRect l="-11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093459-0F9D-355F-23DF-10A976DB3BF7}"/>
                </a:ext>
              </a:extLst>
            </p:cNvPr>
            <p:cNvSpPr/>
            <p:nvPr/>
          </p:nvSpPr>
          <p:spPr>
            <a:xfrm>
              <a:off x="1195367" y="3429001"/>
              <a:ext cx="5819814" cy="48217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Principle of Inclusion-Exclusion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0397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~ set of length 5 strings with exactly 2 a’s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~ set of length 5 strings with exactly 1 b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~ set of length 5 strings with no x’s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~ set of strings that fall into at least one of the above sets </a:t>
                </a:r>
              </a:p>
              <a:p>
                <a:pPr lvl="1"/>
                <a:r>
                  <a:rPr lang="en-US" dirty="0"/>
                  <a:t>^ we are interested in the size of this set!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545" t="-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8134DA-F288-6728-8AE0-91569F2A8278}"/>
              </a:ext>
            </a:extLst>
          </p:cNvPr>
          <p:cNvSpPr/>
          <p:nvPr/>
        </p:nvSpPr>
        <p:spPr>
          <a:xfrm>
            <a:off x="170028" y="108705"/>
            <a:ext cx="2192357" cy="340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575239" y="2526941"/>
                <a:ext cx="11763653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  <a:p>
                <a:endParaRPr lang="en-US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1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5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26941"/>
                <a:ext cx="11763653" cy="44627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EB049C1-264A-4874-F7FC-FCBBEF08B902}"/>
                  </a:ext>
                </a:extLst>
              </p:cNvPr>
              <p:cNvSpPr/>
              <p:nvPr/>
            </p:nvSpPr>
            <p:spPr>
              <a:xfrm>
                <a:off x="306059" y="183284"/>
                <a:ext cx="11579881" cy="2189317"/>
              </a:xfrm>
              <a:prstGeom prst="roundRect">
                <a:avLst/>
              </a:prstGeom>
              <a:solidFill>
                <a:srgbClr val="E9F7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no ‘x’s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EB049C1-264A-4874-F7FC-FCBBEF08B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9" y="183284"/>
                <a:ext cx="11579881" cy="21893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3DE9B26-9E75-791D-51EA-55F13D8F4266}"/>
              </a:ext>
            </a:extLst>
          </p:cNvPr>
          <p:cNvSpPr/>
          <p:nvPr/>
        </p:nvSpPr>
        <p:spPr>
          <a:xfrm>
            <a:off x="2666081" y="1696596"/>
            <a:ext cx="2280492" cy="59888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DF52A-50F8-D551-6532-E88D15F007E2}"/>
              </a:ext>
            </a:extLst>
          </p:cNvPr>
          <p:cNvSpPr/>
          <p:nvPr/>
        </p:nvSpPr>
        <p:spPr>
          <a:xfrm>
            <a:off x="575238" y="2569172"/>
            <a:ext cx="11389080" cy="138577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6AA16-CAE4-A855-7C6B-9459D4893517}"/>
              </a:ext>
            </a:extLst>
          </p:cNvPr>
          <p:cNvSpPr/>
          <p:nvPr/>
        </p:nvSpPr>
        <p:spPr>
          <a:xfrm>
            <a:off x="575236" y="4175492"/>
            <a:ext cx="11310703" cy="149411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B847BF-7798-00E6-4E6A-C18F42414599}"/>
              </a:ext>
            </a:extLst>
          </p:cNvPr>
          <p:cNvSpPr/>
          <p:nvPr/>
        </p:nvSpPr>
        <p:spPr>
          <a:xfrm>
            <a:off x="4946573" y="1696596"/>
            <a:ext cx="4527933" cy="5988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1C3C71-4BB9-49A8-68B4-CC16A92B5176}"/>
              </a:ext>
            </a:extLst>
          </p:cNvPr>
          <p:cNvSpPr/>
          <p:nvPr/>
        </p:nvSpPr>
        <p:spPr>
          <a:xfrm>
            <a:off x="9474506" y="1696595"/>
            <a:ext cx="2197865" cy="59888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D54DD-F7AF-39D3-BB8B-CE0207BA21CC}"/>
              </a:ext>
            </a:extLst>
          </p:cNvPr>
          <p:cNvSpPr/>
          <p:nvPr/>
        </p:nvSpPr>
        <p:spPr>
          <a:xfrm>
            <a:off x="575236" y="5868014"/>
            <a:ext cx="11310703" cy="6151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8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8134DA-F288-6728-8AE0-91569F2A8278}"/>
              </a:ext>
            </a:extLst>
          </p:cNvPr>
          <p:cNvSpPr/>
          <p:nvPr/>
        </p:nvSpPr>
        <p:spPr>
          <a:xfrm>
            <a:off x="170028" y="108705"/>
            <a:ext cx="2192357" cy="340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575239" y="2537958"/>
                <a:ext cx="11763653" cy="391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remaining chars)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‘b’ spot, remaining chars)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(select [non-’x’] characters for each spot)</a:t>
                </a:r>
                <a:endParaRPr lang="en-US" sz="28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37958"/>
                <a:ext cx="11763653" cy="3915687"/>
              </a:xfrm>
              <a:prstGeom prst="rect">
                <a:avLst/>
              </a:prstGeom>
              <a:blipFill>
                <a:blip r:embed="rId2"/>
                <a:stretch>
                  <a:fillRect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EB049C1-264A-4874-F7FC-FCBBEF08B902}"/>
                  </a:ext>
                </a:extLst>
              </p:cNvPr>
              <p:cNvSpPr/>
              <p:nvPr/>
            </p:nvSpPr>
            <p:spPr>
              <a:xfrm>
                <a:off x="306059" y="183284"/>
                <a:ext cx="11579881" cy="2189317"/>
              </a:xfrm>
              <a:prstGeom prst="roundRect">
                <a:avLst/>
              </a:prstGeom>
              <a:solidFill>
                <a:srgbClr val="E9F7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no ‘x’s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EB049C1-264A-4874-F7FC-FCBBEF08B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9" y="183284"/>
                <a:ext cx="11579881" cy="21893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3DE9B26-9E75-791D-51EA-55F13D8F4266}"/>
              </a:ext>
            </a:extLst>
          </p:cNvPr>
          <p:cNvSpPr/>
          <p:nvPr/>
        </p:nvSpPr>
        <p:spPr>
          <a:xfrm>
            <a:off x="2666081" y="1696596"/>
            <a:ext cx="2280492" cy="59888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DF52A-50F8-D551-6532-E88D15F007E2}"/>
              </a:ext>
            </a:extLst>
          </p:cNvPr>
          <p:cNvSpPr/>
          <p:nvPr/>
        </p:nvSpPr>
        <p:spPr>
          <a:xfrm>
            <a:off x="575238" y="2569171"/>
            <a:ext cx="11389080" cy="157317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6AA16-CAE4-A855-7C6B-9459D4893517}"/>
              </a:ext>
            </a:extLst>
          </p:cNvPr>
          <p:cNvSpPr/>
          <p:nvPr/>
        </p:nvSpPr>
        <p:spPr>
          <a:xfrm>
            <a:off x="575236" y="4276786"/>
            <a:ext cx="11310703" cy="14699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B847BF-7798-00E6-4E6A-C18F42414599}"/>
              </a:ext>
            </a:extLst>
          </p:cNvPr>
          <p:cNvSpPr/>
          <p:nvPr/>
        </p:nvSpPr>
        <p:spPr>
          <a:xfrm>
            <a:off x="4946573" y="1696596"/>
            <a:ext cx="4527933" cy="5988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1C3C71-4BB9-49A8-68B4-CC16A92B5176}"/>
              </a:ext>
            </a:extLst>
          </p:cNvPr>
          <p:cNvSpPr/>
          <p:nvPr/>
        </p:nvSpPr>
        <p:spPr>
          <a:xfrm>
            <a:off x="9474506" y="1696595"/>
            <a:ext cx="2197865" cy="59888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D54DD-F7AF-39D3-BB8B-CE0207BA21CC}"/>
              </a:ext>
            </a:extLst>
          </p:cNvPr>
          <p:cNvSpPr/>
          <p:nvPr/>
        </p:nvSpPr>
        <p:spPr>
          <a:xfrm>
            <a:off x="575236" y="5879031"/>
            <a:ext cx="11310703" cy="6151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5512900" cy="1014667"/>
          </a:xfrm>
        </p:spPr>
        <p:txBody>
          <a:bodyPr>
            <a:normAutofit/>
          </a:bodyPr>
          <a:lstStyle/>
          <a:p>
            <a:r>
              <a:rPr lang="en-US" dirty="0"/>
              <a:t>Picture Time 📸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344585"/>
                <a:ext cx="11401901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How many ways to arrange 3 people from a group of 20 people (A,B,C,…) to stand in a line for a picture? 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i="1" dirty="0"/>
                  <a:t>this means that ABC, CBA, BCD, etc. are all counted as different outcomes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Creating an </a:t>
                </a:r>
                <a:r>
                  <a:rPr lang="en-US" u="sng" dirty="0"/>
                  <a:t>ordered sequence</a:t>
                </a:r>
                <a:r>
                  <a:rPr lang="en-US" dirty="0"/>
                  <a:t> of people with </a:t>
                </a:r>
                <a:r>
                  <a:rPr lang="en-US" u="sng" dirty="0"/>
                  <a:t>no repeats</a:t>
                </a:r>
                <a:r>
                  <a:rPr lang="en-US" dirty="0"/>
                  <a:t> -&gt; permutation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dirty="0"/>
                  <a:t> because we are creating an ordered sequence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people from a larger group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 people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344585"/>
                <a:ext cx="11401901" cy="4845504"/>
              </a:xfrm>
              <a:blipFill>
                <a:blip r:embed="rId3"/>
                <a:stretch>
                  <a:fillRect l="-1497" t="-2267" r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5688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8134DA-F288-6728-8AE0-91569F2A8278}"/>
              </a:ext>
            </a:extLst>
          </p:cNvPr>
          <p:cNvSpPr/>
          <p:nvPr/>
        </p:nvSpPr>
        <p:spPr>
          <a:xfrm>
            <a:off x="170028" y="108705"/>
            <a:ext cx="2192357" cy="340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575239" y="2537958"/>
                <a:ext cx="11763653" cy="4041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remaining chars)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‘b’ spot, remaining chars)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(select [non-’x’] characters for each spot)</a:t>
                </a:r>
                <a:endParaRPr lang="en-US" sz="2800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‘b’ spot, remaining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remaining [non-’x’]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37958"/>
                <a:ext cx="11763653" cy="4041876"/>
              </a:xfrm>
              <a:prstGeom prst="rect">
                <a:avLst/>
              </a:prstGeom>
              <a:blipFill>
                <a:blip r:embed="rId2"/>
                <a:stretch>
                  <a:fillRect t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EB049C1-264A-4874-F7FC-FCBBEF08B902}"/>
                  </a:ext>
                </a:extLst>
              </p:cNvPr>
              <p:cNvSpPr/>
              <p:nvPr/>
            </p:nvSpPr>
            <p:spPr>
              <a:xfrm>
                <a:off x="306059" y="183284"/>
                <a:ext cx="11579881" cy="2189317"/>
              </a:xfrm>
              <a:prstGeom prst="roundRect">
                <a:avLst/>
              </a:prstGeom>
              <a:solidFill>
                <a:srgbClr val="E9F7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no ‘x’s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EB049C1-264A-4874-F7FC-FCBBEF08B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9" y="183284"/>
                <a:ext cx="11579881" cy="2189317"/>
              </a:xfrm>
              <a:prstGeom prst="roundRect">
                <a:avLst/>
              </a:prstGeom>
              <a:blipFill>
                <a:blip r:embed="rId3"/>
                <a:stretch>
                  <a:fillRect l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3DE9B26-9E75-791D-51EA-55F13D8F4266}"/>
              </a:ext>
            </a:extLst>
          </p:cNvPr>
          <p:cNvSpPr/>
          <p:nvPr/>
        </p:nvSpPr>
        <p:spPr>
          <a:xfrm>
            <a:off x="2666081" y="1696596"/>
            <a:ext cx="2280492" cy="59888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DF52A-50F8-D551-6532-E88D15F007E2}"/>
              </a:ext>
            </a:extLst>
          </p:cNvPr>
          <p:cNvSpPr/>
          <p:nvPr/>
        </p:nvSpPr>
        <p:spPr>
          <a:xfrm>
            <a:off x="575238" y="2569171"/>
            <a:ext cx="11389080" cy="157317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6AA16-CAE4-A855-7C6B-9459D4893517}"/>
              </a:ext>
            </a:extLst>
          </p:cNvPr>
          <p:cNvSpPr/>
          <p:nvPr/>
        </p:nvSpPr>
        <p:spPr>
          <a:xfrm>
            <a:off x="575236" y="4197427"/>
            <a:ext cx="11310703" cy="16525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B847BF-7798-00E6-4E6A-C18F42414599}"/>
              </a:ext>
            </a:extLst>
          </p:cNvPr>
          <p:cNvSpPr/>
          <p:nvPr/>
        </p:nvSpPr>
        <p:spPr>
          <a:xfrm>
            <a:off x="4946573" y="1696596"/>
            <a:ext cx="4527933" cy="5988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1C3C71-4BB9-49A8-68B4-CC16A92B5176}"/>
              </a:ext>
            </a:extLst>
          </p:cNvPr>
          <p:cNvSpPr/>
          <p:nvPr/>
        </p:nvSpPr>
        <p:spPr>
          <a:xfrm>
            <a:off x="9474506" y="1696595"/>
            <a:ext cx="2197865" cy="59888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D54DD-F7AF-39D3-BB8B-CE0207BA21CC}"/>
              </a:ext>
            </a:extLst>
          </p:cNvPr>
          <p:cNvSpPr/>
          <p:nvPr/>
        </p:nvSpPr>
        <p:spPr>
          <a:xfrm>
            <a:off x="575236" y="5912082"/>
            <a:ext cx="11310703" cy="6151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44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8134DA-F288-6728-8AE0-91569F2A8278}"/>
              </a:ext>
            </a:extLst>
          </p:cNvPr>
          <p:cNvSpPr/>
          <p:nvPr/>
        </p:nvSpPr>
        <p:spPr>
          <a:xfrm>
            <a:off x="170028" y="108705"/>
            <a:ext cx="2192357" cy="340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575239" y="2537958"/>
                <a:ext cx="11763653" cy="484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remaining chars)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‘b’ spot, remaining chars)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(select [non-’x’] characters for each spot)</a:t>
                </a:r>
                <a:endParaRPr lang="en-US" sz="2800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‘b’ spot, remaining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remaining [non-’x’]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1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‘b’ spot, remaining [non-’x’] chars)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37958"/>
                <a:ext cx="11763653" cy="4843121"/>
              </a:xfrm>
              <a:prstGeom prst="rect">
                <a:avLst/>
              </a:prstGeom>
              <a:blipFill>
                <a:blip r:embed="rId2"/>
                <a:stretch>
                  <a:fillRect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EB049C1-264A-4874-F7FC-FCBBEF08B902}"/>
                  </a:ext>
                </a:extLst>
              </p:cNvPr>
              <p:cNvSpPr/>
              <p:nvPr/>
            </p:nvSpPr>
            <p:spPr>
              <a:xfrm>
                <a:off x="306059" y="183284"/>
                <a:ext cx="11579881" cy="2189317"/>
              </a:xfrm>
              <a:prstGeom prst="roundRect">
                <a:avLst/>
              </a:prstGeom>
              <a:solidFill>
                <a:srgbClr val="E9F7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no ‘x’s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EB049C1-264A-4874-F7FC-FCBBEF08B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9" y="183284"/>
                <a:ext cx="11579881" cy="21893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3DE9B26-9E75-791D-51EA-55F13D8F4266}"/>
              </a:ext>
            </a:extLst>
          </p:cNvPr>
          <p:cNvSpPr/>
          <p:nvPr/>
        </p:nvSpPr>
        <p:spPr>
          <a:xfrm>
            <a:off x="2666081" y="1696596"/>
            <a:ext cx="2280492" cy="59888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DF52A-50F8-D551-6532-E88D15F007E2}"/>
              </a:ext>
            </a:extLst>
          </p:cNvPr>
          <p:cNvSpPr/>
          <p:nvPr/>
        </p:nvSpPr>
        <p:spPr>
          <a:xfrm>
            <a:off x="575238" y="2569171"/>
            <a:ext cx="11389080" cy="157317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6AA16-CAE4-A855-7C6B-9459D4893517}"/>
              </a:ext>
            </a:extLst>
          </p:cNvPr>
          <p:cNvSpPr/>
          <p:nvPr/>
        </p:nvSpPr>
        <p:spPr>
          <a:xfrm>
            <a:off x="575236" y="4197427"/>
            <a:ext cx="11310703" cy="16525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B847BF-7798-00E6-4E6A-C18F42414599}"/>
              </a:ext>
            </a:extLst>
          </p:cNvPr>
          <p:cNvSpPr/>
          <p:nvPr/>
        </p:nvSpPr>
        <p:spPr>
          <a:xfrm>
            <a:off x="4946573" y="1696596"/>
            <a:ext cx="4527933" cy="5988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1C3C71-4BB9-49A8-68B4-CC16A92B5176}"/>
              </a:ext>
            </a:extLst>
          </p:cNvPr>
          <p:cNvSpPr/>
          <p:nvPr/>
        </p:nvSpPr>
        <p:spPr>
          <a:xfrm>
            <a:off x="9474506" y="1696595"/>
            <a:ext cx="2197865" cy="59888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D54DD-F7AF-39D3-BB8B-CE0207BA21CC}"/>
              </a:ext>
            </a:extLst>
          </p:cNvPr>
          <p:cNvSpPr/>
          <p:nvPr/>
        </p:nvSpPr>
        <p:spPr>
          <a:xfrm>
            <a:off x="575236" y="5912082"/>
            <a:ext cx="11310703" cy="6151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43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8134DA-F288-6728-8AE0-91569F2A8278}"/>
              </a:ext>
            </a:extLst>
          </p:cNvPr>
          <p:cNvSpPr/>
          <p:nvPr/>
        </p:nvSpPr>
        <p:spPr>
          <a:xfrm>
            <a:off x="170028" y="108705"/>
            <a:ext cx="2192357" cy="340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575240" y="2537958"/>
                <a:ext cx="4470486" cy="4412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1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537958"/>
                <a:ext cx="4470486" cy="4412234"/>
              </a:xfrm>
              <a:prstGeom prst="rect">
                <a:avLst/>
              </a:prstGeom>
              <a:blipFill>
                <a:blip r:embed="rId2"/>
                <a:stretch>
                  <a:fillRect t="-276" r="-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EB049C1-264A-4874-F7FC-FCBBEF08B902}"/>
                  </a:ext>
                </a:extLst>
              </p:cNvPr>
              <p:cNvSpPr/>
              <p:nvPr/>
            </p:nvSpPr>
            <p:spPr>
              <a:xfrm>
                <a:off x="306059" y="183284"/>
                <a:ext cx="11579881" cy="2189317"/>
              </a:xfrm>
              <a:prstGeom prst="roundRect">
                <a:avLst/>
              </a:prstGeom>
              <a:solidFill>
                <a:srgbClr val="E9F7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strings that contain no ‘x’s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EB049C1-264A-4874-F7FC-FCBBEF08B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9" y="183284"/>
                <a:ext cx="11579881" cy="21893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3DE9B26-9E75-791D-51EA-55F13D8F4266}"/>
              </a:ext>
            </a:extLst>
          </p:cNvPr>
          <p:cNvSpPr/>
          <p:nvPr/>
        </p:nvSpPr>
        <p:spPr>
          <a:xfrm>
            <a:off x="2666081" y="1696596"/>
            <a:ext cx="2280492" cy="59888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DF52A-50F8-D551-6532-E88D15F007E2}"/>
              </a:ext>
            </a:extLst>
          </p:cNvPr>
          <p:cNvSpPr/>
          <p:nvPr/>
        </p:nvSpPr>
        <p:spPr>
          <a:xfrm>
            <a:off x="575238" y="2569171"/>
            <a:ext cx="4558623" cy="157317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6AA16-CAE4-A855-7C6B-9459D4893517}"/>
              </a:ext>
            </a:extLst>
          </p:cNvPr>
          <p:cNvSpPr/>
          <p:nvPr/>
        </p:nvSpPr>
        <p:spPr>
          <a:xfrm>
            <a:off x="575237" y="4197427"/>
            <a:ext cx="4558624" cy="16525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B847BF-7798-00E6-4E6A-C18F42414599}"/>
              </a:ext>
            </a:extLst>
          </p:cNvPr>
          <p:cNvSpPr/>
          <p:nvPr/>
        </p:nvSpPr>
        <p:spPr>
          <a:xfrm>
            <a:off x="4946573" y="1696596"/>
            <a:ext cx="4527933" cy="5988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1C3C71-4BB9-49A8-68B4-CC16A92B5176}"/>
              </a:ext>
            </a:extLst>
          </p:cNvPr>
          <p:cNvSpPr/>
          <p:nvPr/>
        </p:nvSpPr>
        <p:spPr>
          <a:xfrm>
            <a:off x="9474506" y="1696595"/>
            <a:ext cx="2197865" cy="59888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D54DD-F7AF-39D3-BB8B-CE0207BA21CC}"/>
              </a:ext>
            </a:extLst>
          </p:cNvPr>
          <p:cNvSpPr/>
          <p:nvPr/>
        </p:nvSpPr>
        <p:spPr>
          <a:xfrm>
            <a:off x="575237" y="5912082"/>
            <a:ext cx="4558624" cy="6151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EC830D-236C-7BC5-C41B-29F4D2F9767E}"/>
                  </a:ext>
                </a:extLst>
              </p:cNvPr>
              <p:cNvSpPr txBox="1"/>
              <p:nvPr/>
            </p:nvSpPr>
            <p:spPr>
              <a:xfrm>
                <a:off x="6035407" y="3610865"/>
                <a:ext cx="6095999" cy="1749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/>
                  <a:t>-</a:t>
                </a:r>
                <a:r>
                  <a:rPr lang="en-US" sz="240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-</a:t>
                </a:r>
                <a:r>
                  <a:rPr lang="en-US" sz="2400" dirty="0"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076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470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EC830D-236C-7BC5-C41B-29F4D2F9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407" y="3610865"/>
                <a:ext cx="6095999" cy="1749069"/>
              </a:xfrm>
              <a:prstGeom prst="rect">
                <a:avLst/>
              </a:prstGeom>
              <a:blipFill>
                <a:blip r:embed="rId4"/>
                <a:stretch>
                  <a:fillRect l="-1500" t="-2787" b="-5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07E8EDBE-29AE-2B86-AA7E-234DFB9B039F}"/>
              </a:ext>
            </a:extLst>
          </p:cNvPr>
          <p:cNvSpPr/>
          <p:nvPr/>
        </p:nvSpPr>
        <p:spPr>
          <a:xfrm>
            <a:off x="5327243" y="4099155"/>
            <a:ext cx="615175" cy="772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927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5BB-AA82-4E9F-A553-D43D0FD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How do I know I’m looking for the size of a union of some sets? </a:t>
                </a:r>
              </a:p>
              <a:p>
                <a:endParaRPr lang="en-US" b="1" dirty="0"/>
              </a:p>
              <a:p>
                <a:r>
                  <a:rPr lang="en-US" dirty="0"/>
                  <a:t>“how many ways for A </a:t>
                </a:r>
                <a:r>
                  <a:rPr lang="en-US" b="1" dirty="0"/>
                  <a:t>or</a:t>
                </a:r>
                <a:r>
                  <a:rPr lang="en-US" dirty="0"/>
                  <a:t> B </a:t>
                </a:r>
                <a:r>
                  <a:rPr lang="en-US" b="1" dirty="0"/>
                  <a:t>or</a:t>
                </a:r>
                <a:r>
                  <a:rPr lang="en-US" dirty="0"/>
                  <a:t> C to happen”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“how many ways for </a:t>
                </a:r>
                <a:r>
                  <a:rPr lang="en-US" b="1" dirty="0"/>
                  <a:t>at least one </a:t>
                </a:r>
                <a:r>
                  <a:rPr lang="en-US" dirty="0"/>
                  <a:t>of A, B, or C”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“how many ways for </a:t>
                </a:r>
                <a:r>
                  <a:rPr lang="en-US" b="1" dirty="0"/>
                  <a:t>none</a:t>
                </a:r>
                <a:r>
                  <a:rPr lang="en-US" dirty="0"/>
                  <a:t> of A, B, C”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maybe use complementary counting + inclusion-exclusion (total – # at least 1 occur)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571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5BB-AA82-4E9F-A553-D43D0FD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79355"/>
                <a:ext cx="12489832" cy="484550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Give yourself clear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Make a list of all the formulas you need before you start actually calculating.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Calculate “size-by-size” and incorporate into the total.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 Basic check</a:t>
                </a:r>
                <a:r>
                  <a:rPr lang="en-US" dirty="0"/>
                  <a:t>: If (in an intermediate step) you ever:</a:t>
                </a:r>
              </a:p>
              <a:p>
                <a:pPr marL="0" indent="0">
                  <a:buNone/>
                </a:pPr>
                <a:r>
                  <a:rPr lang="en-US" dirty="0"/>
                  <a:t>  1. Get a negative value</a:t>
                </a:r>
              </a:p>
              <a:p>
                <a:pPr marL="0" indent="0">
                  <a:buNone/>
                </a:pPr>
                <a:r>
                  <a:rPr lang="en-US" dirty="0"/>
                  <a:t>  2. Calculate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something has gone wrong! Recheck calculations </a:t>
                </a:r>
                <a:r>
                  <a:rPr lang="en-US" dirty="0">
                    <a:sym typeface="Wingdings" panose="05000000000000000000" pitchFamily="2" charset="2"/>
                  </a:rPr>
                  <a:t>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79355"/>
                <a:ext cx="12489832" cy="4845504"/>
              </a:xfrm>
              <a:blipFill>
                <a:blip r:embed="rId2"/>
                <a:stretch>
                  <a:fillRect l="-1367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59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524A2-6125-4C27-9161-3FA2974D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616760" cy="4845504"/>
          </a:xfrm>
        </p:spPr>
        <p:txBody>
          <a:bodyPr/>
          <a:lstStyle/>
          <a:p>
            <a:r>
              <a:rPr lang="en-US" b="1" dirty="0"/>
              <a:t>Permutations</a:t>
            </a:r>
            <a:r>
              <a:rPr lang="en-US" dirty="0"/>
              <a:t> (order matters) and </a:t>
            </a:r>
            <a:r>
              <a:rPr lang="en-US" b="1" dirty="0"/>
              <a:t>Combinations</a:t>
            </a:r>
            <a:r>
              <a:rPr lang="en-US" dirty="0"/>
              <a:t> (order doesn’t matter)</a:t>
            </a:r>
          </a:p>
          <a:p>
            <a:r>
              <a:rPr lang="en-US" b="1" dirty="0"/>
              <a:t>Applications of Combinations</a:t>
            </a:r>
          </a:p>
          <a:p>
            <a:pPr lvl="1"/>
            <a:r>
              <a:rPr lang="en-US" b="1" dirty="0"/>
              <a:t>Path Counting </a:t>
            </a:r>
          </a:p>
          <a:p>
            <a:pPr lvl="1"/>
            <a:r>
              <a:rPr lang="en-US" b="1" dirty="0"/>
              <a:t>Binomial Theorem – </a:t>
            </a:r>
            <a:r>
              <a:rPr lang="en-US" dirty="0"/>
              <a:t>useful 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A useful trick for counting is to pretend order matters, then account for the overcounting at the end (by dividing out repetitions)</a:t>
            </a:r>
          </a:p>
        </p:txBody>
      </p:sp>
    </p:spTree>
    <p:extLst>
      <p:ext uri="{BB962C8B-B14F-4D97-AF65-F5344CB8AC3E}">
        <p14:creationId xmlns:p14="http://schemas.microsoft.com/office/powerpoint/2010/main" val="1574807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AB868-2634-4638-B6B2-33E1FFAD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3264647" cy="590415"/>
          </a:xfrm>
        </p:spPr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76DDB-601C-4C86-84C9-07834D9F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0075" y="3731090"/>
            <a:ext cx="6504161" cy="506283"/>
          </a:xfrm>
        </p:spPr>
        <p:txBody>
          <a:bodyPr>
            <a:normAutofit/>
          </a:bodyPr>
          <a:lstStyle/>
          <a:p>
            <a:r>
              <a:rPr lang="en-US" sz="2400" b="1" dirty="0"/>
              <a:t>Putting it all together! </a:t>
            </a:r>
          </a:p>
        </p:txBody>
      </p:sp>
    </p:spTree>
    <p:extLst>
      <p:ext uri="{BB962C8B-B14F-4D97-AF65-F5344CB8AC3E}">
        <p14:creationId xmlns:p14="http://schemas.microsoft.com/office/powerpoint/2010/main" val="36301566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Cards</a:t>
            </a:r>
            <a:br>
              <a:rPr lang="en-US" sz="2400" dirty="0"/>
            </a:br>
            <a:r>
              <a:rPr lang="en-US" sz="2400" dirty="0"/>
              <a:t>A lot of counting problems deal with cards!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A “standard” deck of cards has 52 cards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). </a:t>
                </a:r>
              </a:p>
              <a:p>
                <a:r>
                  <a:rPr lang="en-US" dirty="0"/>
                  <a:t>Each card has one of </a:t>
                </a:r>
                <a:r>
                  <a:rPr lang="en-US" b="1" dirty="0"/>
                  <a:t>4 suits</a:t>
                </a:r>
              </a:p>
              <a:p>
                <a:pPr lvl="1"/>
                <a:r>
                  <a:rPr lang="en-US" dirty="0"/>
                  <a:t>diamonds </a:t>
                </a:r>
                <a:r>
                  <a:rPr lang="en-US" dirty="0">
                    <a:solidFill>
                      <a:srgbClr val="FF0000"/>
                    </a:solidFill>
                  </a:rPr>
                  <a:t>️♦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hearts</a:t>
                </a:r>
                <a:r>
                  <a:rPr lang="en-US" dirty="0">
                    <a:solidFill>
                      <a:srgbClr val="FF0000"/>
                    </a:solidFill>
                  </a:rPr>
                  <a:t> ♥️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clubs ♧, </a:t>
                </a:r>
              </a:p>
              <a:p>
                <a:pPr lvl="1"/>
                <a:r>
                  <a:rPr lang="en-US" dirty="0"/>
                  <a:t>spades ♠️</a:t>
                </a:r>
              </a:p>
              <a:p>
                <a:r>
                  <a:rPr lang="en-US" dirty="0"/>
                  <a:t>and one of </a:t>
                </a:r>
                <a:r>
                  <a:rPr lang="en-US" b="1" dirty="0"/>
                  <a:t>13 values/ranks </a:t>
                </a:r>
                <a:r>
                  <a:rPr lang="en-US" dirty="0"/>
                  <a:t>(Ace,2,3,4,5,6,7,8,9,10,Jack,Queen, King). </a:t>
                </a:r>
              </a:p>
              <a:p>
                <a:pPr lvl="1"/>
                <a:r>
                  <a:rPr lang="en-US" dirty="0"/>
                  <a:t>e.g., </a:t>
                </a:r>
                <a:r>
                  <a:rPr lang="en-US" b="1" dirty="0"/>
                  <a:t>Ace</a:t>
                </a:r>
                <a:r>
                  <a:rPr lang="en-US" sz="3100" dirty="0">
                    <a:solidFill>
                      <a:srgbClr val="FF0000"/>
                    </a:solidFill>
                  </a:rPr>
                  <a:t>♦,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5</a:t>
                </a:r>
                <a:r>
                  <a:rPr kumimoji="0" lang="en-US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♦</a:t>
                </a:r>
                <a:r>
                  <a:rPr lang="en-US" b="1" dirty="0">
                    <a:solidFill>
                      <a:prstClr val="black"/>
                    </a:solidFill>
                  </a:rPr>
                  <a:t>,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5</a:t>
                </a:r>
                <a:r>
                  <a:rPr lang="en-US" sz="3200" dirty="0"/>
                  <a:t>♧, </a:t>
                </a:r>
                <a:r>
                  <a:rPr lang="en-US" b="1" dirty="0"/>
                  <a:t>10</a:t>
                </a:r>
                <a:r>
                  <a:rPr lang="en-US" sz="3200" dirty="0"/>
                  <a:t>♠️ </a:t>
                </a:r>
                <a:r>
                  <a:rPr lang="en-US" sz="2200" dirty="0"/>
                  <a:t>are all possible cards</a:t>
                </a:r>
                <a:endParaRPr lang="en-US" sz="3100" dirty="0"/>
              </a:p>
              <a:p>
                <a:r>
                  <a:rPr lang="en-US" dirty="0"/>
                  <a:t>A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-card-hand” is an unordered set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cards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  <a:blipFill>
                <a:blip r:embed="rId3"/>
                <a:stretch>
                  <a:fillRect l="-1525" t="-1921" b="-3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Cards</a:t>
            </a:r>
            <a:br>
              <a:rPr lang="en-US" sz="2400" dirty="0"/>
            </a:br>
            <a:r>
              <a:rPr lang="en-US" sz="2400" dirty="0"/>
              <a:t>A lot of counting problems deal with cards!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904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u="sng" dirty="0"/>
                  <a:t>A “standard” deck of cards has 52 cards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). </a:t>
                </a:r>
              </a:p>
              <a:p>
                <a:r>
                  <a:rPr lang="en-US" dirty="0"/>
                  <a:t>Each card has one of </a:t>
                </a:r>
                <a:r>
                  <a:rPr lang="en-US" b="1" dirty="0"/>
                  <a:t>4 suits</a:t>
                </a:r>
              </a:p>
              <a:p>
                <a:pPr lvl="1"/>
                <a:r>
                  <a:rPr lang="en-US" dirty="0"/>
                  <a:t>diamonds </a:t>
                </a:r>
                <a:r>
                  <a:rPr lang="en-US" dirty="0">
                    <a:solidFill>
                      <a:srgbClr val="FF0000"/>
                    </a:solidFill>
                  </a:rPr>
                  <a:t>️♦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hearts</a:t>
                </a:r>
                <a:r>
                  <a:rPr lang="en-US" dirty="0">
                    <a:solidFill>
                      <a:srgbClr val="FF0000"/>
                    </a:solidFill>
                  </a:rPr>
                  <a:t> ♥️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clubs ♧, </a:t>
                </a:r>
              </a:p>
              <a:p>
                <a:pPr lvl="1"/>
                <a:r>
                  <a:rPr lang="en-US" dirty="0"/>
                  <a:t>spades ♠️</a:t>
                </a:r>
              </a:p>
              <a:p>
                <a:r>
                  <a:rPr lang="en-US" dirty="0"/>
                  <a:t>and one of </a:t>
                </a:r>
                <a:r>
                  <a:rPr lang="en-US" b="1" dirty="0"/>
                  <a:t>13 values/ranks </a:t>
                </a:r>
                <a:r>
                  <a:rPr lang="en-US" dirty="0"/>
                  <a:t>(Ace,2,3,4,5,6,7,8,9,10,Jack,Queen, King). </a:t>
                </a:r>
              </a:p>
              <a:p>
                <a:pPr lvl="1"/>
                <a:r>
                  <a:rPr lang="en-US" dirty="0"/>
                  <a:t>e.g., </a:t>
                </a:r>
                <a:r>
                  <a:rPr lang="en-US" b="1" dirty="0"/>
                  <a:t>Ace</a:t>
                </a:r>
                <a:r>
                  <a:rPr lang="en-US" sz="3100" dirty="0">
                    <a:solidFill>
                      <a:srgbClr val="FF0000"/>
                    </a:solidFill>
                  </a:rPr>
                  <a:t>♦,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5</a:t>
                </a:r>
                <a:r>
                  <a:rPr kumimoji="0" lang="en-US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♦</a:t>
                </a:r>
                <a:r>
                  <a:rPr lang="en-US" b="1" dirty="0">
                    <a:solidFill>
                      <a:prstClr val="black"/>
                    </a:solidFill>
                  </a:rPr>
                  <a:t>,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5</a:t>
                </a:r>
                <a:r>
                  <a:rPr lang="en-US" sz="3200" dirty="0"/>
                  <a:t>♧, </a:t>
                </a:r>
                <a:r>
                  <a:rPr lang="en-US" b="1" dirty="0"/>
                  <a:t>10</a:t>
                </a:r>
                <a:r>
                  <a:rPr lang="en-US" sz="3200" dirty="0"/>
                  <a:t>♠️ </a:t>
                </a:r>
                <a:r>
                  <a:rPr lang="en-US" sz="2200" dirty="0"/>
                  <a:t>are all possible cards</a:t>
                </a:r>
                <a:endParaRPr lang="en-US" sz="3100" dirty="0"/>
              </a:p>
              <a:p>
                <a:r>
                  <a:rPr lang="en-US" dirty="0"/>
                  <a:t>A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-card-hand” is an unordered set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cards</a:t>
                </a:r>
              </a:p>
              <a:p>
                <a:endParaRPr lang="en-US" sz="1100" dirty="0"/>
              </a:p>
              <a:p>
                <a:r>
                  <a:rPr lang="en-US" dirty="0"/>
                  <a:t>How many five-card “flushes” are there? – a flush is a hand of cards all of the same suit. (e.g., {A♠️, 3♠️, 5♠️, 6♠️, Q♠️})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90448"/>
              </a:xfrm>
              <a:blipFill>
                <a:blip r:embed="rId3"/>
                <a:stretch>
                  <a:fillRect l="-1362" t="-2618" r="-654" b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4325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Five-card “flushes”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705366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How many five-card “flushes” are there? – a flush is a hand of cards all of the same suit. </a:t>
                </a:r>
              </a:p>
              <a:p>
                <a:pPr lvl="1"/>
                <a:r>
                  <a:rPr lang="en-US" dirty="0"/>
                  <a:t>Think: How would I create a set of cards that is a flush? </a:t>
                </a:r>
              </a:p>
              <a:p>
                <a:pPr lvl="1"/>
                <a:endParaRPr lang="en-US" sz="600" dirty="0"/>
              </a:p>
              <a:p>
                <a:r>
                  <a:rPr lang="en-US" b="1" i="1" dirty="0"/>
                  <a:t>Way 1: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1. Pick the suit (e.g., ♠️) 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2. Pick the specific values/cards from that suit (e.g., {A,3,5,6,Q})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Now we’ve created an unordered 5-card flush! (e.g., {A♠️, 3♠️, 5♠️, 6♠️, Q♠️})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705366" cy="4845504"/>
              </a:xfrm>
              <a:blipFill>
                <a:blip r:embed="rId3"/>
                <a:stretch>
                  <a:fillRect l="-145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9DD4AF3-5984-71A6-B3D8-105841BEE600}"/>
              </a:ext>
            </a:extLst>
          </p:cNvPr>
          <p:cNvSpPr/>
          <p:nvPr/>
        </p:nvSpPr>
        <p:spPr>
          <a:xfrm>
            <a:off x="575239" y="5351607"/>
            <a:ext cx="1678863" cy="64139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5512900" cy="1014667"/>
          </a:xfrm>
        </p:spPr>
        <p:txBody>
          <a:bodyPr>
            <a:normAutofit/>
          </a:bodyPr>
          <a:lstStyle/>
          <a:p>
            <a:r>
              <a:rPr lang="en-US" dirty="0"/>
              <a:t>Picture Time 📸 (but change it slightly)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161E-15A4-4BEA-8146-B6A917360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344585"/>
            <a:ext cx="11616761" cy="4845504"/>
          </a:xfrm>
        </p:spPr>
        <p:txBody>
          <a:bodyPr>
            <a:normAutofit/>
          </a:bodyPr>
          <a:lstStyle/>
          <a:p>
            <a:r>
              <a:rPr lang="en-US" b="1" dirty="0"/>
              <a:t>How many ways to select 3 people from a group of 20 people (A,B,C,…) to be in a picture, but we don’t care about the order they stand in?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i="1" dirty="0"/>
              <a:t>this means ABC, CDF, BCD, etc. are all counted as different outcomes, </a:t>
            </a:r>
            <a:r>
              <a:rPr lang="en-US" b="1" i="1" dirty="0"/>
              <a:t>but</a:t>
            </a:r>
            <a:r>
              <a:rPr lang="en-US" i="1" dirty="0"/>
              <a:t> ABC, BCA,CBA, etc. are counted as the same outcome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Same as before but now we do not care about order! </a:t>
            </a:r>
          </a:p>
          <a:p>
            <a:pPr marL="0" indent="0">
              <a:buNone/>
            </a:pPr>
            <a:r>
              <a:rPr lang="en-US" dirty="0"/>
              <a:t>Looking for the number of possible </a:t>
            </a:r>
            <a:r>
              <a:rPr lang="en-US" b="1" dirty="0"/>
              <a:t>subsets</a:t>
            </a:r>
            <a:r>
              <a:rPr lang="en-US" dirty="0"/>
              <a:t> of 3 from the group of 20</a:t>
            </a:r>
          </a:p>
        </p:txBody>
      </p:sp>
    </p:spTree>
    <p:extLst>
      <p:ext uri="{BB962C8B-B14F-4D97-AF65-F5344CB8AC3E}">
        <p14:creationId xmlns:p14="http://schemas.microsoft.com/office/powerpoint/2010/main" val="1038642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Five-card “flushes”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i="1" dirty="0"/>
                  <a:t>Way 2: </a:t>
                </a:r>
              </a:p>
              <a:p>
                <a:r>
                  <a:rPr lang="en-US" b="1" dirty="0"/>
                  <a:t>Pretend order matters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1. Pick any first card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options</a:t>
                </a:r>
              </a:p>
              <a:p>
                <a:r>
                  <a:rPr lang="en-US" dirty="0"/>
                  <a:t>2. All remaining cards must be from the same suit of that first suit: </a:t>
                </a:r>
              </a:p>
              <a:p>
                <a:pPr lvl="1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 options for the 2</a:t>
                </a:r>
                <a:r>
                  <a:rPr lang="en-US" baseline="30000" dirty="0"/>
                  <a:t>nd</a:t>
                </a:r>
                <a:r>
                  <a:rPr lang="en-US" dirty="0"/>
                  <a:t> card,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/>
                  <a:t> options for the 3</a:t>
                </a:r>
                <a:r>
                  <a:rPr lang="en-US" baseline="30000" dirty="0"/>
                  <a:t>rd</a:t>
                </a:r>
                <a:r>
                  <a:rPr lang="en-US" dirty="0"/>
                  <a:t> card, etc. </a:t>
                </a:r>
              </a:p>
              <a:p>
                <a:r>
                  <a:rPr lang="en-US" b="1" dirty="0"/>
                  <a:t>Divide out the overcounting </a:t>
                </a:r>
                <a:r>
                  <a:rPr lang="en-US" dirty="0"/>
                  <a:t>-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since order isn’t supposed to matter (i.e., only count each unordered flush once)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equals the same number as what we got on the last slide!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2" t="-3396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8EB6E79-01CB-B9A7-AE46-71BABDFB4A9D}"/>
              </a:ext>
            </a:extLst>
          </p:cNvPr>
          <p:cNvSpPr/>
          <p:nvPr/>
        </p:nvSpPr>
        <p:spPr>
          <a:xfrm>
            <a:off x="575239" y="4731487"/>
            <a:ext cx="1817087" cy="72301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616761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283"/>
                <a:ext cx="11187258" cy="52464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4 Aces (and 48 non aces) in a deck of cards</a:t>
                </a:r>
              </a:p>
              <a:p>
                <a:r>
                  <a:rPr lang="en-US" b="1" dirty="0"/>
                  <a:t>1</a:t>
                </a:r>
                <a:r>
                  <a:rPr lang="en-US" dirty="0"/>
                  <a:t>. </a:t>
                </a:r>
                <a:r>
                  <a:rPr lang="en-US" b="1" dirty="0"/>
                  <a:t>Choose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aces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2</a:t>
                </a:r>
                <a:r>
                  <a:rPr lang="en-US" dirty="0"/>
                  <a:t>. Then </a:t>
                </a:r>
                <a:r>
                  <a:rPr lang="en-US" b="1" dirty="0"/>
                  <a:t>pick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of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𝟒𝟗</m:t>
                    </m:r>
                  </m:oMath>
                </a14:m>
                <a:r>
                  <a:rPr lang="en-US" b="1" dirty="0"/>
                  <a:t> remaining cards </a:t>
                </a:r>
                <a:r>
                  <a:rPr lang="en-US" dirty="0"/>
                  <a:t>to form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(the last ace is allowed as well, because we’re allowed to have all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sz="1500" dirty="0"/>
              </a:p>
              <a:p>
                <a:r>
                  <a:rPr lang="en-US" dirty="0"/>
                  <a:t>What’s wrong with this calculation? Does it,</a:t>
                </a:r>
              </a:p>
              <a:p>
                <a:r>
                  <a:rPr lang="en-US" dirty="0"/>
                  <a:t>A) Overcount B) Undercount C) It’s correct! D) I have no idea </a:t>
                </a:r>
                <a:r>
                  <a:rPr lang="en-US" dirty="0">
                    <a:sym typeface="Wingdings" panose="05000000000000000000" pitchFamily="2" charset="2"/>
                  </a:rPr>
                  <a:t>:)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283"/>
                <a:ext cx="11187258" cy="5246494"/>
              </a:xfrm>
              <a:blipFill>
                <a:blip r:embed="rId3"/>
                <a:stretch>
                  <a:fillRect l="-1525" t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943D2B2-4070-4370-A844-239748C208CD}"/>
              </a:ext>
            </a:extLst>
          </p:cNvPr>
          <p:cNvSpPr/>
          <p:nvPr/>
        </p:nvSpPr>
        <p:spPr>
          <a:xfrm>
            <a:off x="695028" y="5918110"/>
            <a:ext cx="3428732" cy="77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227210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616761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Sleuth’s Criterion</a:t>
            </a:r>
            <a:br>
              <a:rPr lang="en-US" sz="3300" b="1" dirty="0"/>
            </a:br>
            <a:r>
              <a:rPr lang="en-US" sz="3300" b="1" dirty="0"/>
              <a:t>How to check if we counted correctly?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5BD8-2085-433B-A1F3-B2685F2A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73283"/>
            <a:ext cx="11187258" cy="5246494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dirty="0"/>
              <a:t>For each outcome that we want to count, there should be </a:t>
            </a:r>
            <a:r>
              <a:rPr lang="en-US" u="sng" dirty="0"/>
              <a:t>exactly one</a:t>
            </a:r>
            <a:r>
              <a:rPr lang="en-US" dirty="0"/>
              <a:t> set of choices in the sequential process that will lead to that outcome. </a:t>
            </a:r>
          </a:p>
          <a:p>
            <a:pPr>
              <a:spcBef>
                <a:spcPts val="2000"/>
              </a:spcBef>
            </a:pPr>
            <a:r>
              <a:rPr lang="en-US" dirty="0"/>
              <a:t>&gt; If there are </a:t>
            </a:r>
            <a:r>
              <a:rPr lang="en-US" u="sng" dirty="0"/>
              <a:t>no sequence of choices</a:t>
            </a:r>
            <a:r>
              <a:rPr lang="en-US" dirty="0"/>
              <a:t> that will lead to the outcome, we have </a:t>
            </a:r>
            <a:r>
              <a:rPr lang="en-US" b="1" dirty="0"/>
              <a:t>undercounted</a:t>
            </a:r>
            <a:r>
              <a:rPr lang="en-US" dirty="0"/>
              <a:t>.</a:t>
            </a:r>
          </a:p>
          <a:p>
            <a:pPr>
              <a:spcBef>
                <a:spcPts val="2000"/>
              </a:spcBef>
            </a:pPr>
            <a:r>
              <a:rPr lang="en-US" dirty="0"/>
              <a:t>&gt; If there is </a:t>
            </a:r>
            <a:r>
              <a:rPr lang="en-US" u="sng" dirty="0"/>
              <a:t>more than one sequence of choices</a:t>
            </a:r>
            <a:r>
              <a:rPr lang="en-US" dirty="0"/>
              <a:t> that will lead to the outcome, we have </a:t>
            </a:r>
            <a:r>
              <a:rPr lang="en-US" b="1" dirty="0"/>
              <a:t>overcounted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52749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616761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Sleuth’s Criterion (in context)</a:t>
            </a:r>
            <a:br>
              <a:rPr lang="en-US" sz="3300" b="1" dirty="0"/>
            </a:br>
            <a:r>
              <a:rPr lang="en-US" sz="3300" b="1" dirty="0"/>
              <a:t>How to check if we counted correctly?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5BD8-2085-433B-A1F3-B2685F2A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73283"/>
            <a:ext cx="11187258" cy="5246494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dirty="0"/>
              <a:t>For each “</a:t>
            </a:r>
            <a:r>
              <a:rPr lang="en-US" b="1" dirty="0">
                <a:solidFill>
                  <a:schemeClr val="accent3"/>
                </a:solidFill>
              </a:rPr>
              <a:t>5-card hands with at least 3 aces</a:t>
            </a:r>
            <a:r>
              <a:rPr lang="en-US" dirty="0"/>
              <a:t>” that we want to count, there should be </a:t>
            </a:r>
            <a:r>
              <a:rPr lang="en-US" u="sng" dirty="0"/>
              <a:t>exactly one</a:t>
            </a:r>
            <a:r>
              <a:rPr lang="en-US" dirty="0"/>
              <a:t> set of choices in the sequential process that will lead to that outcome. </a:t>
            </a:r>
          </a:p>
          <a:p>
            <a:pPr>
              <a:spcBef>
                <a:spcPts val="2000"/>
              </a:spcBef>
            </a:pPr>
            <a:r>
              <a:rPr lang="en-US" dirty="0"/>
              <a:t>&gt; If there are </a:t>
            </a:r>
            <a:r>
              <a:rPr lang="en-US" u="sng" dirty="0"/>
              <a:t>no sequence of choices</a:t>
            </a:r>
            <a:r>
              <a:rPr lang="en-US" dirty="0"/>
              <a:t> that will lead to a particular </a:t>
            </a:r>
            <a:r>
              <a:rPr lang="en-US" b="1" dirty="0">
                <a:solidFill>
                  <a:schemeClr val="accent3"/>
                </a:solidFill>
              </a:rPr>
              <a:t>5-card hand with at least 3 aces</a:t>
            </a:r>
            <a:r>
              <a:rPr lang="en-US" dirty="0"/>
              <a:t>, we have </a:t>
            </a:r>
            <a:r>
              <a:rPr lang="en-US" b="1" dirty="0"/>
              <a:t>undercounted</a:t>
            </a:r>
            <a:r>
              <a:rPr lang="en-US" dirty="0"/>
              <a:t>.</a:t>
            </a:r>
          </a:p>
          <a:p>
            <a:pPr>
              <a:spcBef>
                <a:spcPts val="2000"/>
              </a:spcBef>
            </a:pPr>
            <a:r>
              <a:rPr lang="en-US" dirty="0"/>
              <a:t>&gt; If there is </a:t>
            </a:r>
            <a:r>
              <a:rPr lang="en-US" u="sng" dirty="0"/>
              <a:t>more than one sequence of choices</a:t>
            </a:r>
            <a:r>
              <a:rPr lang="en-US" dirty="0"/>
              <a:t> that will lead to a particular </a:t>
            </a:r>
            <a:r>
              <a:rPr lang="en-US" b="1" dirty="0"/>
              <a:t>5-card hand with at least 3 aces</a:t>
            </a:r>
            <a:r>
              <a:rPr lang="en-US" dirty="0"/>
              <a:t>, we have </a:t>
            </a:r>
            <a:r>
              <a:rPr lang="en-US" b="1" dirty="0"/>
              <a:t>overcounted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21452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11187258" cy="4845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each “</a:t>
            </a:r>
            <a:r>
              <a:rPr lang="en-US" b="1" dirty="0">
                <a:solidFill>
                  <a:schemeClr val="accent3"/>
                </a:solidFill>
              </a:rPr>
              <a:t>5-card hands with at least 3 aces</a:t>
            </a:r>
            <a:r>
              <a:rPr lang="en-US" dirty="0"/>
              <a:t>” that we want to count, there should be </a:t>
            </a:r>
            <a:r>
              <a:rPr lang="en-US" u="sng" dirty="0"/>
              <a:t>exactly one</a:t>
            </a:r>
            <a:r>
              <a:rPr lang="en-US" dirty="0"/>
              <a:t> set of choices in the sequential process that will lead to that outcome.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Q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 is a valid outcome should counted exactly once.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2000"/>
              </a:spcAft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6D4E57-503A-61DE-3E67-5E4E014E4217}"/>
              </a:ext>
            </a:extLst>
          </p:cNvPr>
          <p:cNvSpPr/>
          <p:nvPr/>
        </p:nvSpPr>
        <p:spPr>
          <a:xfrm>
            <a:off x="575239" y="3888148"/>
            <a:ext cx="6903247" cy="1254189"/>
          </a:xfrm>
          <a:prstGeom prst="roundRect">
            <a:avLst/>
          </a:prstGeom>
          <a:solidFill>
            <a:srgbClr val="E4F5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1 (choose 3 aces): {A♧, A♠️, 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</a:p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2 (pick 2 of remaining 49): {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♥️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K ♠️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85F99-3627-A9C2-FCBB-471C3A9A3A08}"/>
              </a:ext>
            </a:extLst>
          </p:cNvPr>
          <p:cNvSpPr txBox="1"/>
          <p:nvPr/>
        </p:nvSpPr>
        <p:spPr>
          <a:xfrm>
            <a:off x="7478485" y="3886609"/>
            <a:ext cx="435428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Great! There’s no other set of choices that will lead to this hand.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818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11187258" cy="4845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each “</a:t>
            </a:r>
            <a:r>
              <a:rPr lang="en-US" b="1" dirty="0">
                <a:solidFill>
                  <a:schemeClr val="accent3"/>
                </a:solidFill>
              </a:rPr>
              <a:t>5-card hands with at least 3 aces</a:t>
            </a:r>
            <a:r>
              <a:rPr lang="en-US" dirty="0"/>
              <a:t>” that we want to count, there should be </a:t>
            </a:r>
            <a:r>
              <a:rPr lang="en-US" u="sng" dirty="0"/>
              <a:t>exactly one</a:t>
            </a:r>
            <a:r>
              <a:rPr lang="en-US" dirty="0"/>
              <a:t> set of choices in the sequential process that will lead to that outcome.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 is a valid outcome should counted exactly once.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But…</a:t>
            </a:r>
          </a:p>
          <a:p>
            <a:pPr marL="0" indent="0">
              <a:spcAft>
                <a:spcPts val="2000"/>
              </a:spcAft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6D4E57-503A-61DE-3E67-5E4E014E4217}"/>
              </a:ext>
            </a:extLst>
          </p:cNvPr>
          <p:cNvSpPr/>
          <p:nvPr/>
        </p:nvSpPr>
        <p:spPr>
          <a:xfrm>
            <a:off x="575239" y="3888148"/>
            <a:ext cx="6903247" cy="1119437"/>
          </a:xfrm>
          <a:prstGeom prst="roundRect">
            <a:avLst/>
          </a:prstGeom>
          <a:solidFill>
            <a:srgbClr val="E4F5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1 (choose 3 aces): {A♧, A♠️, 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</a:p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2 (pick 2 of remaining 49): {A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♥️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K ♠️}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B42C97-FC93-BDC3-1CE6-2628CC0CE7F3}"/>
              </a:ext>
            </a:extLst>
          </p:cNvPr>
          <p:cNvSpPr/>
          <p:nvPr/>
        </p:nvSpPr>
        <p:spPr>
          <a:xfrm>
            <a:off x="575239" y="5109640"/>
            <a:ext cx="6903246" cy="1119437"/>
          </a:xfrm>
          <a:prstGeom prst="roundRect">
            <a:avLst/>
          </a:prstGeom>
          <a:solidFill>
            <a:srgbClr val="E4F5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1 (choose 3 aces): {A♧, 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♥️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</a:p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2 (pick 2 of remaining 49): {A ♠️, K ♠️}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85F99-3627-A9C2-FCBB-471C3A9A3A08}"/>
              </a:ext>
            </a:extLst>
          </p:cNvPr>
          <p:cNvSpPr txBox="1"/>
          <p:nvPr/>
        </p:nvSpPr>
        <p:spPr>
          <a:xfrm>
            <a:off x="7478485" y="3886609"/>
            <a:ext cx="4354286" cy="246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Both of these are different choices in the sequential process and are counted separately, but they are the same hand!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</a:t>
            </a:r>
            <a:r>
              <a:rPr lang="en-US" sz="28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overcounting </a:t>
            </a: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614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A4DF2-7EAB-4058-ADB4-CB61326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Overcounting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C2C2-A6F5-4398-A528-71A676D81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20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12BC-28E4-44D2-B51D-FC8A6883C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616760" cy="527031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Way 1: We could start with our incorrect solution &amp; </a:t>
            </a:r>
            <a:r>
              <a:rPr lang="en-US" b="1" dirty="0"/>
              <a:t>subtract the overcounting.</a:t>
            </a:r>
          </a:p>
          <a:p>
            <a:endParaRPr lang="en-US" sz="1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What kinds of hands do we overcount </a:t>
            </a:r>
            <a:r>
              <a:rPr lang="en-US" dirty="0"/>
              <a:t>(counted many times in the sequential process)?</a:t>
            </a:r>
          </a:p>
          <a:p>
            <a:pPr marL="0" indent="0">
              <a:buNone/>
            </a:pPr>
            <a:r>
              <a:rPr lang="en-US" dirty="0"/>
              <a:t>&gt; 5-card hands with 4 Aces (i.e., a hand like 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</a:t>
            </a:r>
            <a:r>
              <a:rPr lang="en-US" b="1" dirty="0"/>
              <a:t>X</a:t>
            </a:r>
            <a:r>
              <a:rPr lang="en-US" dirty="0"/>
              <a:t>})</a:t>
            </a:r>
          </a:p>
          <a:p>
            <a:pPr marL="0" indent="0">
              <a:buNone/>
            </a:pPr>
            <a:r>
              <a:rPr lang="en-US" dirty="0"/>
              <a:t>&gt; This hand is counted 4 different times (each row below is a different set of choices)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</a:t>
            </a:r>
            <a:r>
              <a:rPr lang="en-US" b="1" dirty="0"/>
              <a:t>X</a:t>
            </a:r>
            <a:r>
              <a:rPr lang="en-US" dirty="0"/>
              <a:t>}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♦️,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dirty="0"/>
              <a:t>}</a:t>
            </a:r>
          </a:p>
          <a:p>
            <a:r>
              <a:rPr lang="en-US" dirty="0"/>
              <a:t>{A♧,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{A♠️, </a:t>
            </a:r>
            <a:r>
              <a:rPr lang="en-US" b="1" dirty="0"/>
              <a:t>X</a:t>
            </a:r>
            <a:r>
              <a:rPr lang="en-US" dirty="0"/>
              <a:t>}</a:t>
            </a:r>
          </a:p>
          <a:p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{A♧, </a:t>
            </a:r>
            <a:r>
              <a:rPr lang="en-US" b="1" dirty="0"/>
              <a:t>X</a:t>
            </a:r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CD58953-EFAB-897F-B5AA-15F803CBA4FB}"/>
                  </a:ext>
                </a:extLst>
              </p:cNvPr>
              <p:cNvSpPr/>
              <p:nvPr/>
            </p:nvSpPr>
            <p:spPr>
              <a:xfrm>
                <a:off x="575239" y="1949824"/>
                <a:ext cx="10923156" cy="821951"/>
              </a:xfrm>
              <a:prstGeom prst="roundRect">
                <a:avLst/>
              </a:prstGeom>
              <a:solidFill>
                <a:srgbClr val="FFE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Our original incorrect solution:</a:t>
                </a:r>
                <a:endParaRPr lang="en-US" sz="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Choose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𝟑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aces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,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Then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pick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𝟐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𝟒𝟗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remaining cards: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49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⋅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49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CD58953-EFAB-897F-B5AA-15F803CBA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49824"/>
                <a:ext cx="10923156" cy="821951"/>
              </a:xfrm>
              <a:prstGeom prst="roundRect">
                <a:avLst/>
              </a:prstGeom>
              <a:blipFill>
                <a:blip r:embed="rId3"/>
                <a:stretch>
                  <a:fillRect l="-502" t="-8148" b="-14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8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5F12BC-28E4-44D2-B51D-FC8A6883C3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616760" cy="527031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Way 1: We could start with our incorrect solution &amp; </a:t>
                </a:r>
                <a:r>
                  <a:rPr lang="en-US" b="1" dirty="0"/>
                  <a:t>subtract the overcounting.</a:t>
                </a:r>
              </a:p>
              <a:p>
                <a:endParaRPr lang="en-US" sz="11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What kinds of hands do we overcount </a:t>
                </a:r>
                <a:r>
                  <a:rPr lang="en-US" dirty="0"/>
                  <a:t>(counted many times in the sequential process)?</a:t>
                </a:r>
              </a:p>
              <a:p>
                <a:pPr marL="0" indent="0">
                  <a:buNone/>
                </a:pPr>
                <a:r>
                  <a:rPr lang="en-US" dirty="0"/>
                  <a:t>&gt; 5-card hands with 4 Aces (i.e., a hand like {A♧, A♠️, A</a:t>
                </a:r>
                <a:r>
                  <a:rPr lang="en-US" dirty="0">
                    <a:solidFill>
                      <a:srgbClr val="FF0000"/>
                    </a:solidFill>
                  </a:rPr>
                  <a:t>♦️</a:t>
                </a:r>
                <a:r>
                  <a:rPr lang="en-US" dirty="0"/>
                  <a:t>, A</a:t>
                </a:r>
                <a:r>
                  <a:rPr lang="en-US" dirty="0">
                    <a:solidFill>
                      <a:srgbClr val="FF0000"/>
                    </a:solidFill>
                  </a:rPr>
                  <a:t>♥️</a:t>
                </a:r>
                <a:r>
                  <a:rPr lang="en-US" dirty="0"/>
                  <a:t>, </a:t>
                </a:r>
                <a:r>
                  <a:rPr lang="en-US" b="1" dirty="0"/>
                  <a:t>X</a:t>
                </a:r>
                <a:r>
                  <a:rPr lang="en-US" dirty="0"/>
                  <a:t>})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b="1" dirty="0"/>
                  <a:t>So, how many outcomes are overcounted? </a:t>
                </a:r>
              </a:p>
              <a:p>
                <a:pPr marL="0" indent="0">
                  <a:buNone/>
                </a:pPr>
                <a:r>
                  <a:rPr lang="en-US" dirty="0"/>
                  <a:t> &gt;There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5-card hands with all 4 Aces</a:t>
                </a:r>
              </a:p>
              <a:p>
                <a:pPr marL="0" indent="0">
                  <a:buNone/>
                </a:pPr>
                <a:r>
                  <a:rPr lang="en-US" dirty="0"/>
                  <a:t>&gt; Each of these hands is counted 4 times, but we only want to count it once</a:t>
                </a:r>
              </a:p>
              <a:p>
                <a:pPr marL="0" indent="0">
                  <a:buNone/>
                </a:pPr>
                <a:r>
                  <a:rPr lang="en-US" dirty="0"/>
                  <a:t>&gt; So we’ve counted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processes that shouldn’t count.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r>
                  <a:rPr lang="en-US" dirty="0"/>
                  <a:t>That would give a corrected total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5F12BC-28E4-44D2-B51D-FC8A6883C3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616760" cy="5270319"/>
              </a:xfrm>
              <a:blipFill>
                <a:blip r:embed="rId2"/>
                <a:stretch>
                  <a:fillRect l="-1207" t="-2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CD58953-EFAB-897F-B5AA-15F803CBA4FB}"/>
                  </a:ext>
                </a:extLst>
              </p:cNvPr>
              <p:cNvSpPr/>
              <p:nvPr/>
            </p:nvSpPr>
            <p:spPr>
              <a:xfrm>
                <a:off x="575239" y="1949824"/>
                <a:ext cx="10923156" cy="821951"/>
              </a:xfrm>
              <a:prstGeom prst="roundRect">
                <a:avLst/>
              </a:prstGeom>
              <a:solidFill>
                <a:srgbClr val="FFE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Our original incorrect solution:</a:t>
                </a:r>
                <a:endParaRPr lang="en-US" sz="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Choose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𝟑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aces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,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Then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pick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𝟐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𝟒𝟗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remaining cards: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49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⋅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49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CD58953-EFAB-897F-B5AA-15F803CBA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49824"/>
                <a:ext cx="10923156" cy="821951"/>
              </a:xfrm>
              <a:prstGeom prst="roundRect">
                <a:avLst/>
              </a:prstGeom>
              <a:blipFill>
                <a:blip r:embed="rId3"/>
                <a:stretch>
                  <a:fillRect l="-502" t="-8148" b="-14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C16E0DD-E297-C721-A8F9-7ED3FD324082}"/>
              </a:ext>
            </a:extLst>
          </p:cNvPr>
          <p:cNvSpPr txBox="1"/>
          <p:nvPr/>
        </p:nvSpPr>
        <p:spPr>
          <a:xfrm>
            <a:off x="9373367" y="3541461"/>
            <a:ext cx="2502403" cy="1089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" lvl="0" indent="-91440">
              <a:lnSpc>
                <a:spcPct val="90000"/>
              </a:lnSpc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{A♧, A♠️, 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♦️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},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{A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♥️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lang="en-US" b="1" dirty="0"/>
              <a:t>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</a:t>
            </a:r>
          </a:p>
          <a:p>
            <a:pPr marL="91440" lvl="0" indent="-91440">
              <a:lnSpc>
                <a:spcPct val="90000"/>
              </a:lnSpc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{A♧, A♠️, 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♥️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}, {A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♦️,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lang="en-US" b="1" dirty="0"/>
              <a:t>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</a:t>
            </a:r>
          </a:p>
          <a:p>
            <a:pPr marL="91440" lvl="0" indent="-91440">
              <a:lnSpc>
                <a:spcPct val="90000"/>
              </a:lnSpc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{A♧, 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♥️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♦️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}, {A♠️, </a:t>
            </a:r>
            <a:r>
              <a:rPr lang="en-US" b="1" dirty="0"/>
              <a:t>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</a:t>
            </a:r>
          </a:p>
          <a:p>
            <a:pPr marL="91440" lvl="0" indent="-91440">
              <a:lnSpc>
                <a:spcPct val="90000"/>
              </a:lnSpc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{A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♥️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A♠️, 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♦️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}, {A♧, </a:t>
            </a:r>
            <a:r>
              <a:rPr lang="en-US" b="1" dirty="0"/>
              <a:t>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357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9414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Way 1: We could </a:t>
                </a:r>
                <a:r>
                  <a:rPr lang="en-US" b="1" dirty="0"/>
                  <a:t>subtract out the overcounting </a:t>
                </a:r>
                <a:r>
                  <a:rPr lang="en-US" dirty="0"/>
                  <a:t>- count exactly which hands are overcounted in our sequential process, and how many times each of those hands are overcounted, and subtract that from our initial count.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Way 2: Try a different approach! The problem with our original solutions was trying to account for the “at least” - </a:t>
                </a:r>
                <a:r>
                  <a:rPr lang="en-US" b="1" dirty="0"/>
                  <a:t>come up with disjoint sets and count separately.</a:t>
                </a:r>
              </a:p>
              <a:p>
                <a:r>
                  <a:rPr lang="en-US" dirty="0"/>
                  <a:t>Case 1: There are exactly 3 aces: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Case 2: There are exactly (all) 4 aces: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Applying the sum </a:t>
                </a:r>
                <a:r>
                  <a:rPr lang="en-US" dirty="0" err="1"/>
                  <a:t>r</a:t>
                </a:r>
                <a:r>
                  <a:rPr lang="en-US" dirty="0"/>
                  <a:t>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94144"/>
              </a:xfrm>
              <a:blipFill>
                <a:blip r:embed="rId3"/>
                <a:stretch>
                  <a:fillRect l="-1362" t="-1695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2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9DFE-7E87-4930-9A92-4AC37C50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approach – count two 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91842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Let’s go back to the first problem, where order mattered.</a:t>
                </a:r>
                <a:endParaRPr lang="en-US" dirty="0"/>
              </a:p>
              <a:p>
                <a:r>
                  <a:rPr lang="en-US" dirty="0"/>
                  <a:t>The total options was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How else could we get an ordered list? With this sequential process:</a:t>
                </a:r>
              </a:p>
              <a:p>
                <a:r>
                  <a:rPr lang="en-US" dirty="0"/>
                  <a:t>Step 1: Choose a subset of 3 people. Let’s say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options for this </a:t>
                </a:r>
              </a:p>
              <a:p>
                <a:r>
                  <a:rPr lang="en-US" dirty="0"/>
                  <a:t>Step 2: Put the subset in order.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ways to arrange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people</a:t>
                </a:r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91842" cy="4845504"/>
              </a:xfrm>
              <a:blipFill>
                <a:blip r:embed="rId3"/>
                <a:stretch>
                  <a:fillRect l="-148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6359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Way 2: Try a different approach! The problem with our original solutions was trying to account for the “at least” - </a:t>
                </a:r>
                <a:r>
                  <a:rPr lang="en-US" sz="2600" b="1" dirty="0"/>
                  <a:t>come up with disjoint sets and count separately.</a:t>
                </a:r>
              </a:p>
              <a:p>
                <a:r>
                  <a:rPr lang="en-US" sz="2600" dirty="0"/>
                  <a:t>Case 1: There are exactly 3 aces: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/>
              </a:p>
              <a:p>
                <a:r>
                  <a:rPr lang="en-US" sz="2600" dirty="0"/>
                  <a:t>Case 2: There are exactly (all) 4 aces: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Applying the sum </a:t>
                </a:r>
                <a:r>
                  <a:rPr lang="en-US" sz="2600" dirty="0" err="1"/>
                  <a:t>r</a:t>
                </a:r>
                <a:r>
                  <a:rPr lang="en-US" sz="2600" dirty="0"/>
                  <a:t>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3"/>
                <a:stretch>
                  <a:fillRect l="-1362" t="-1758" r="-654" b="-1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D55A2-C34D-E720-1AD4-186DF999C4E1}"/>
              </a:ext>
            </a:extLst>
          </p:cNvPr>
          <p:cNvSpPr/>
          <p:nvPr/>
        </p:nvSpPr>
        <p:spPr>
          <a:xfrm>
            <a:off x="198304" y="4757306"/>
            <a:ext cx="11901966" cy="1902731"/>
          </a:xfrm>
          <a:prstGeom prst="roundRect">
            <a:avLst/>
          </a:prstGeom>
          <a:solidFill>
            <a:srgbClr val="E4F5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 this overcount/undercount?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a valid outcome, there should be exactly 1 set of choices leading to that outcome:</a:t>
            </a:r>
          </a:p>
          <a:p>
            <a:endParaRPr lang="en-US" sz="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A♧, A♠️, 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Q ♧, K ♠️ - this will fall under the first case. The only possible set of choices leading to this is 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{A♧, A♠️, A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 in the 1st step and {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Q ♧, K ♠️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 in the 2nd</a:t>
            </a:r>
          </a:p>
        </p:txBody>
      </p:sp>
    </p:spTree>
    <p:extLst>
      <p:ext uri="{BB962C8B-B14F-4D97-AF65-F5344CB8AC3E}">
        <p14:creationId xmlns:p14="http://schemas.microsoft.com/office/powerpoint/2010/main" val="15791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Way 2: Try a different approach! The problem with our original solutions was trying to account for the “at least” - </a:t>
                </a:r>
                <a:r>
                  <a:rPr lang="en-US" sz="2600" b="1" dirty="0"/>
                  <a:t>come up with disjoint sets and count separately.</a:t>
                </a:r>
              </a:p>
              <a:p>
                <a:r>
                  <a:rPr lang="en-US" sz="2600" dirty="0"/>
                  <a:t>Case 1: There are exactly 3 aces: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/>
              </a:p>
              <a:p>
                <a:r>
                  <a:rPr lang="en-US" sz="2600" dirty="0"/>
                  <a:t>Case 2: There are exactly (all) 4 aces: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Applying the sum </a:t>
                </a:r>
                <a:r>
                  <a:rPr lang="en-US" sz="2600" dirty="0" err="1"/>
                  <a:t>r</a:t>
                </a:r>
                <a:r>
                  <a:rPr lang="en-US" sz="2600" dirty="0"/>
                  <a:t>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3"/>
                <a:stretch>
                  <a:fillRect l="-1362" t="-1758" r="-654" b="-1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D55A2-C34D-E720-1AD4-186DF999C4E1}"/>
              </a:ext>
            </a:extLst>
          </p:cNvPr>
          <p:cNvSpPr/>
          <p:nvPr/>
        </p:nvSpPr>
        <p:spPr>
          <a:xfrm>
            <a:off x="198304" y="4757306"/>
            <a:ext cx="11901966" cy="1902731"/>
          </a:xfrm>
          <a:prstGeom prst="roundRect">
            <a:avLst/>
          </a:prstGeom>
          <a:solidFill>
            <a:srgbClr val="E4F5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 this overcount/undercount?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a valid outcome, there should be exactly 1 set of choices leading to that outcome:</a:t>
            </a:r>
          </a:p>
          <a:p>
            <a:endParaRPr lang="en-US" sz="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A♧, A♠️, 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♥️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K ♠️ - this will fall under the second case. The only possible set of choices leading to this is 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{A♧, A♠️, A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♥️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 in the 1st step and {K ♠️} in the 2nd</a:t>
            </a:r>
          </a:p>
        </p:txBody>
      </p:sp>
    </p:spTree>
    <p:extLst>
      <p:ext uri="{BB962C8B-B14F-4D97-AF65-F5344CB8AC3E}">
        <p14:creationId xmlns:p14="http://schemas.microsoft.com/office/powerpoint/2010/main" val="6019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12B-10EF-49EB-89E7-E3CB0B0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014A-822A-4493-9095-3E9314EF2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0827218" cy="4845504"/>
          </a:xfrm>
        </p:spPr>
        <p:txBody>
          <a:bodyPr/>
          <a:lstStyle/>
          <a:p>
            <a:r>
              <a:rPr lang="en-US" dirty="0"/>
              <a:t>It’s hard to count sets where one of the conditions is “at least X”</a:t>
            </a:r>
          </a:p>
          <a:p>
            <a:r>
              <a:rPr lang="en-US" dirty="0"/>
              <a:t>Depending on the problem, you may have to:</a:t>
            </a:r>
          </a:p>
          <a:p>
            <a:r>
              <a:rPr lang="en-US" dirty="0"/>
              <a:t>- Break into need to break those conditions up into disjoint sets and use the sum rule</a:t>
            </a:r>
          </a:p>
          <a:p>
            <a:r>
              <a:rPr lang="en-US" dirty="0"/>
              <a:t>- Take the complement and find the total ways to have &lt;X things</a:t>
            </a:r>
          </a:p>
          <a:p>
            <a:pPr lvl="1"/>
            <a:r>
              <a:rPr lang="en-US" dirty="0"/>
              <a:t>  usually more helpful when we’re asking for ways for “at least 1 thing occur”</a:t>
            </a:r>
          </a:p>
          <a:p>
            <a:r>
              <a:rPr lang="en-US" dirty="0"/>
              <a:t>- If we want at least 1 of some conditions to be met, may be able to write as a union of sets and use inclusion exclusion</a:t>
            </a:r>
          </a:p>
          <a:p>
            <a:pPr lvl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6850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3AFF86-3C1B-44CC-B66E-A9231183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8E84B-9C90-49C0-8D62-12E747DC6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49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B3AE9-C4ED-4727-B1E5-52C37814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Books, revisited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879A2-F02E-4F63-A4C4-C8138D84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books problem from lecture 1? Books 1,2,3,4,5 need to be assigned to Alice, Bob, and Charlie (each book to exactly one person).</a:t>
            </a:r>
          </a:p>
          <a:p>
            <a:r>
              <a:rPr lang="en-US" dirty="0"/>
              <a:t>Now that we know combinations, try a sequential process approach. It won’t be as nice as the change of perspective, but we can make it work.</a:t>
            </a:r>
          </a:p>
          <a:p>
            <a:endParaRPr lang="en-US" dirty="0"/>
          </a:p>
          <a:p>
            <a:r>
              <a:rPr lang="en-US" dirty="0"/>
              <a:t>Break into cases based on how many books Alice gets, use the sum rule to combine.</a:t>
            </a:r>
          </a:p>
        </p:txBody>
      </p:sp>
    </p:spTree>
    <p:extLst>
      <p:ext uri="{BB962C8B-B14F-4D97-AF65-F5344CB8AC3E}">
        <p14:creationId xmlns:p14="http://schemas.microsoft.com/office/powerpoint/2010/main" val="10943995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7376-E043-4402-B844-64C0FE7F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Books,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82DA-5C74-4819-A6E5-29AB2FEFB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give Alice 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books (1 way to do this)</a:t>
                </a:r>
              </a:p>
              <a:p>
                <a:r>
                  <a:rPr lang="en-US" dirty="0"/>
                  <a:t>Step 2: give Bob a subset of the remaining books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ways.</a:t>
                </a:r>
              </a:p>
              <a:p>
                <a:r>
                  <a:rPr lang="en-US" dirty="0"/>
                  <a:t>Step 3: give Charlie the remaining books (no choice – 1 way)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give Alice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book 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ways to do this)</a:t>
                </a:r>
              </a:p>
              <a:p>
                <a:r>
                  <a:rPr lang="en-US" dirty="0"/>
                  <a:t>Step 2: give Bob a subset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remaining books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ways.</a:t>
                </a:r>
              </a:p>
              <a:p>
                <a:r>
                  <a:rPr lang="en-US" dirty="0"/>
                  <a:t>Step 3: give Charlie the remaining books (no choice – 1 way)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82DA-5C74-4819-A6E5-29AB2FEFB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9294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13A4-3E4D-47D9-AEED-1510EA34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Books,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E4EDB-BC8D-45FF-AE31-FA29C0E486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all the options together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you plug and chug, you’ll get the number we got last time. It took quite a bit of work, but we got there!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E4EDB-BC8D-45FF-AE31-FA29C0E48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73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9DFE-7E87-4930-9A92-4AC37C50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approach – count two 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91842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Let’s go back to the first problem, where order mattered.</a:t>
                </a:r>
                <a:endParaRPr lang="en-US" dirty="0"/>
              </a:p>
              <a:p>
                <a:r>
                  <a:rPr lang="en-US" dirty="0"/>
                  <a:t>The total options was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How else could we get an ordered list? With this sequential process:</a:t>
                </a:r>
              </a:p>
              <a:p>
                <a:r>
                  <a:rPr lang="en-US" dirty="0"/>
                  <a:t>Step 1: Choose a subset of 3 people. Let’s say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options for this </a:t>
                </a:r>
              </a:p>
              <a:p>
                <a:r>
                  <a:rPr lang="en-US" dirty="0"/>
                  <a:t>Step 2: Put the subset in order.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ways to arrange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people</a:t>
                </a:r>
              </a:p>
              <a:p>
                <a:endParaRPr lang="en-US" sz="1500" dirty="0"/>
              </a:p>
              <a:p>
                <a:r>
                  <a:rPr lang="en-US" dirty="0"/>
                  <a:t>Both approaches better give us the same number, so: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91842" cy="4845504"/>
              </a:xfrm>
              <a:blipFill>
                <a:blip r:embed="rId3"/>
                <a:stretch>
                  <a:fillRect l="-148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C5C8AA-7B03-1333-74AC-488C088E5983}"/>
                  </a:ext>
                </a:extLst>
              </p:cNvPr>
              <p:cNvSpPr txBox="1"/>
              <p:nvPr/>
            </p:nvSpPr>
            <p:spPr>
              <a:xfrm>
                <a:off x="4825190" y="5417893"/>
                <a:ext cx="6815016" cy="123065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the number of size-5 subsets of a size-20 set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C5C8AA-7B03-1333-74AC-488C088E5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90" y="5417893"/>
                <a:ext cx="6815016" cy="1230658"/>
              </a:xfrm>
              <a:prstGeom prst="rect">
                <a:avLst/>
              </a:prstGeom>
              <a:blipFill>
                <a:blip r:embed="rId4"/>
                <a:stretch>
                  <a:fillRect l="-1248" t="-2415" r="-891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520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31778</TotalTime>
  <Words>7107</Words>
  <Application>Microsoft Office PowerPoint</Application>
  <PresentationFormat>Widescreen</PresentationFormat>
  <Paragraphs>871</Paragraphs>
  <Slides>86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7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More Counting! </vt:lpstr>
      <vt:lpstr>Announcements</vt:lpstr>
      <vt:lpstr>Announcements</vt:lpstr>
      <vt:lpstr>Where Are We?</vt:lpstr>
      <vt:lpstr>Recap: k-permutation</vt:lpstr>
      <vt:lpstr>Picture Time 📸</vt:lpstr>
      <vt:lpstr>Picture Time 📸 (but change it slightly)</vt:lpstr>
      <vt:lpstr>Clever approach – count two ways</vt:lpstr>
      <vt:lpstr>Clever approach – count two ways</vt:lpstr>
      <vt:lpstr>Number of Subsets - k-combination</vt:lpstr>
      <vt:lpstr>Another approach for deriving k-combinations</vt:lpstr>
      <vt:lpstr>Another approach for deriving k-combinations</vt:lpstr>
      <vt:lpstr>Path Counting 🏔️</vt:lpstr>
      <vt:lpstr>Path Counting</vt:lpstr>
      <vt:lpstr>Path Counting</vt:lpstr>
      <vt:lpstr>Path Counting</vt:lpstr>
      <vt:lpstr>Path Counting</vt:lpstr>
      <vt:lpstr>Path Counting</vt:lpstr>
      <vt:lpstr>Path Counting</vt:lpstr>
      <vt:lpstr>Path Counting</vt:lpstr>
      <vt:lpstr>Binomial Theorem another application of combinations!</vt:lpstr>
      <vt:lpstr>Binomial Theorem</vt:lpstr>
      <vt:lpstr>Binomial Theorem</vt:lpstr>
      <vt:lpstr>Some intuition</vt:lpstr>
      <vt:lpstr>So What?</vt:lpstr>
      <vt:lpstr>What if there are some duplicate/identical items and the rest are distinct? </vt:lpstr>
      <vt:lpstr>Rearranging Distinct Elements</vt:lpstr>
      <vt:lpstr>Rearranging Distinct Elements</vt:lpstr>
      <vt:lpstr>Rearranging With Duplicates</vt:lpstr>
      <vt:lpstr>Rearranging With Duplicates (approach 1)</vt:lpstr>
      <vt:lpstr>Rearranging With Duplicates (approach 2) </vt:lpstr>
      <vt:lpstr>Rearranging With Duplicates</vt:lpstr>
      <vt:lpstr>Principle of Inclusion-Exclusion</vt:lpstr>
      <vt:lpstr>Recall: Sum Rule</vt:lpstr>
      <vt:lpstr>Recall: Sum Rule</vt:lpstr>
      <vt:lpstr>What if the sets overlap?</vt:lpstr>
      <vt:lpstr>What if the sets overlap?</vt:lpstr>
      <vt:lpstr>What if the sets overlap?</vt:lpstr>
      <vt:lpstr>What if the sets overlap?</vt:lpstr>
      <vt:lpstr>What if the sets overlap?</vt:lpstr>
      <vt:lpstr>What if the sets overlap?</vt:lpstr>
      <vt:lpstr>What if the sets overlap?</vt:lpstr>
      <vt:lpstr>Principle of Inclusion-Exclusion</vt:lpstr>
      <vt:lpstr>Principle of Inclusion-Exclusion</vt:lpstr>
      <vt:lpstr>Principle of Inclusion-Exclusion</vt:lpstr>
      <vt:lpstr>Principle of Inclusion-Exclusion</vt:lpstr>
      <vt:lpstr>Principle of Inclusion-Exclusion</vt:lpstr>
      <vt:lpstr>Principle of Inclusion-Exclusion</vt:lpstr>
      <vt:lpstr>Principle of Inclusion-Exclusion</vt:lpstr>
      <vt:lpstr>Principle of Inclusion-Exclusion</vt:lpstr>
      <vt:lpstr>Principle of Inclusion-Exclusion</vt:lpstr>
      <vt:lpstr>Principle of Inclusion-Exclusion</vt:lpstr>
      <vt:lpstr>Principle of Inclusion-Exclusion</vt:lpstr>
      <vt:lpstr>Principle of Inclusion-Exclusion</vt:lpstr>
      <vt:lpstr>In general:</vt:lpstr>
      <vt:lpstr>Principle of Inclusion-Exclusion</vt:lpstr>
      <vt:lpstr>Example</vt:lpstr>
      <vt:lpstr>Example</vt:lpstr>
      <vt:lpstr>Example</vt:lpstr>
      <vt:lpstr>Example</vt:lpstr>
      <vt:lpstr>Example</vt:lpstr>
      <vt:lpstr>Example</vt:lpstr>
      <vt:lpstr>Practical tips</vt:lpstr>
      <vt:lpstr>Practical tips</vt:lpstr>
      <vt:lpstr>Summary</vt:lpstr>
      <vt:lpstr>More examples</vt:lpstr>
      <vt:lpstr>Cards A lot of counting problems deal with cards! </vt:lpstr>
      <vt:lpstr>Cards A lot of counting problems deal with cards! </vt:lpstr>
      <vt:lpstr>Five-card “flushes”</vt:lpstr>
      <vt:lpstr>Five-card “flushes”</vt:lpstr>
      <vt:lpstr>How many 5-card hands have at least 3 aces?</vt:lpstr>
      <vt:lpstr>Sleuth’s Criterion How to check if we counted correctly?</vt:lpstr>
      <vt:lpstr>Sleuth’s Criterion (in context) How to check if we counted correctly?</vt:lpstr>
      <vt:lpstr>How many 5-card hands have at least 3 aces?</vt:lpstr>
      <vt:lpstr>How many 5-card hands have at least 3 aces?</vt:lpstr>
      <vt:lpstr>Fixing The Overcounting</vt:lpstr>
      <vt:lpstr>How many 5-card hands have at least 3 aces?</vt:lpstr>
      <vt:lpstr>How many 5-card hands have at least 3 aces?</vt:lpstr>
      <vt:lpstr>How many 5-card hands have at least 3 aces?</vt:lpstr>
      <vt:lpstr>How many 5-card hands have at least 3 aces?</vt:lpstr>
      <vt:lpstr>How many 5-card hands have at least 3 aces?</vt:lpstr>
      <vt:lpstr>Takeaway</vt:lpstr>
      <vt:lpstr>Extra Practice</vt:lpstr>
      <vt:lpstr>Books, revisited</vt:lpstr>
      <vt:lpstr>Books, revisited</vt:lpstr>
      <vt:lpstr>Books,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Counting</dc:title>
  <dc:creator>rtweber2</dc:creator>
  <cp:lastModifiedBy>Claris Winston</cp:lastModifiedBy>
  <cp:revision>61</cp:revision>
  <cp:lastPrinted>2023-03-28T18:24:05Z</cp:lastPrinted>
  <dcterms:created xsi:type="dcterms:W3CDTF">2021-03-26T20:50:20Z</dcterms:created>
  <dcterms:modified xsi:type="dcterms:W3CDTF">2024-06-21T17:17:57Z</dcterms:modified>
</cp:coreProperties>
</file>