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3"/>
  </p:notesMasterIdLst>
  <p:sldIdLst>
    <p:sldId id="330" r:id="rId2"/>
    <p:sldId id="256" r:id="rId3"/>
    <p:sldId id="331" r:id="rId4"/>
    <p:sldId id="259" r:id="rId5"/>
    <p:sldId id="260" r:id="rId6"/>
    <p:sldId id="385" r:id="rId7"/>
    <p:sldId id="364" r:id="rId8"/>
    <p:sldId id="334" r:id="rId9"/>
    <p:sldId id="335" r:id="rId10"/>
    <p:sldId id="336" r:id="rId11"/>
    <p:sldId id="337" r:id="rId12"/>
    <p:sldId id="338" r:id="rId13"/>
    <p:sldId id="339" r:id="rId14"/>
    <p:sldId id="390" r:id="rId15"/>
    <p:sldId id="388" r:id="rId16"/>
    <p:sldId id="389" r:id="rId17"/>
    <p:sldId id="391" r:id="rId18"/>
    <p:sldId id="340" r:id="rId19"/>
    <p:sldId id="392" r:id="rId20"/>
    <p:sldId id="394" r:id="rId21"/>
    <p:sldId id="393" r:id="rId22"/>
    <p:sldId id="341" r:id="rId23"/>
    <p:sldId id="404" r:id="rId24"/>
    <p:sldId id="408" r:id="rId25"/>
    <p:sldId id="407" r:id="rId26"/>
    <p:sldId id="405" r:id="rId27"/>
    <p:sldId id="406" r:id="rId28"/>
    <p:sldId id="352" r:id="rId29"/>
    <p:sldId id="365" r:id="rId30"/>
    <p:sldId id="342" r:id="rId31"/>
    <p:sldId id="395" r:id="rId32"/>
    <p:sldId id="343" r:id="rId33"/>
    <p:sldId id="396" r:id="rId34"/>
    <p:sldId id="353" r:id="rId35"/>
    <p:sldId id="344" r:id="rId36"/>
    <p:sldId id="397" r:id="rId37"/>
    <p:sldId id="398" r:id="rId38"/>
    <p:sldId id="355" r:id="rId39"/>
    <p:sldId id="356" r:id="rId40"/>
    <p:sldId id="357" r:id="rId41"/>
    <p:sldId id="358" r:id="rId42"/>
    <p:sldId id="370" r:id="rId43"/>
    <p:sldId id="373" r:id="rId44"/>
    <p:sldId id="399" r:id="rId45"/>
    <p:sldId id="409" r:id="rId46"/>
    <p:sldId id="375" r:id="rId47"/>
    <p:sldId id="376" r:id="rId48"/>
    <p:sldId id="410" r:id="rId49"/>
    <p:sldId id="261" r:id="rId50"/>
    <p:sldId id="400" r:id="rId51"/>
    <p:sldId id="401" r:id="rId52"/>
    <p:sldId id="263" r:id="rId53"/>
    <p:sldId id="402" r:id="rId54"/>
    <p:sldId id="378" r:id="rId55"/>
    <p:sldId id="266" r:id="rId56"/>
    <p:sldId id="360" r:id="rId57"/>
    <p:sldId id="380" r:id="rId58"/>
    <p:sldId id="379" r:id="rId59"/>
    <p:sldId id="414" r:id="rId60"/>
    <p:sldId id="413" r:id="rId61"/>
    <p:sldId id="412" r:id="rId62"/>
    <p:sldId id="411" r:id="rId63"/>
    <p:sldId id="381" r:id="rId64"/>
    <p:sldId id="383" r:id="rId65"/>
    <p:sldId id="386" r:id="rId66"/>
    <p:sldId id="387" r:id="rId67"/>
    <p:sldId id="384" r:id="rId68"/>
    <p:sldId id="348" r:id="rId69"/>
    <p:sldId id="347" r:id="rId70"/>
    <p:sldId id="368" r:id="rId71"/>
    <p:sldId id="36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30" autoAdjust="0"/>
  </p:normalViewPr>
  <p:slideViewPr>
    <p:cSldViewPr snapToGrid="0">
      <p:cViewPr>
        <p:scale>
          <a:sx n="56" d="100"/>
          <a:sy n="56" d="100"/>
        </p:scale>
        <p:origin x="1000" y="52"/>
      </p:cViewPr>
      <p:guideLst/>
    </p:cSldViewPr>
  </p:slideViewPr>
  <p:outlineViewPr>
    <p:cViewPr>
      <p:scale>
        <a:sx n="33" d="100"/>
        <a:sy n="33" d="100"/>
      </p:scale>
      <p:origin x="0" y="-53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23:02:19.323"/>
    </inkml:context>
    <inkml:brush xml:id="br0">
      <inkml:brushProperty name="width" value="0.35" units="cm"/>
      <inkml:brushProperty name="height" value="0.35" units="cm"/>
      <inkml:brushProperty name="color" value="#FFC114"/>
    </inkml:brush>
  </inkml:definitions>
  <inkml:trace contextRef="#ctx0" brushRef="#br0">0 0 24575,'2622'0'-1365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E76AF-D465-4102-AC4E-8A999F7D83AF}"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6A365-D682-4744-817E-42C211056C14}" type="slidenum">
              <a:rPr lang="en-US" smtClean="0"/>
              <a:t>‹#›</a:t>
            </a:fld>
            <a:endParaRPr lang="en-US"/>
          </a:p>
        </p:txBody>
      </p:sp>
    </p:spTree>
    <p:extLst>
      <p:ext uri="{BB962C8B-B14F-4D97-AF65-F5344CB8AC3E}">
        <p14:creationId xmlns:p14="http://schemas.microsoft.com/office/powerpoint/2010/main" val="403518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Claris, she/her pronouns, and I’m a graduate student in the Allen school. I’ve </a:t>
            </a:r>
            <a:r>
              <a:rPr lang="en-US" dirty="0" err="1"/>
              <a:t>Taed</a:t>
            </a:r>
            <a:r>
              <a:rPr lang="en-US" dirty="0"/>
              <a:t> this class for many I think 8 quarters…. My big cs interests, are in cs education and accessibility research. Outside of school, I love to bake! And I might bake something for y’all this quarter! I like to play sports, piano, painting if you have a shared love for any of those things come talk to me </a:t>
            </a:r>
            <a:r>
              <a:rPr lang="en-US" dirty="0">
                <a:sym typeface="Wingdings" panose="05000000000000000000" pitchFamily="2" charset="2"/>
              </a:rPr>
              <a:t> </a:t>
            </a:r>
            <a:r>
              <a:rPr lang="en-US" dirty="0" err="1">
                <a:sym typeface="Wingdings" panose="05000000000000000000" pitchFamily="2" charset="2"/>
              </a:rPr>
              <a:t>Theser</a:t>
            </a:r>
            <a:r>
              <a:rPr lang="en-US" dirty="0">
                <a:sym typeface="Wingdings" panose="05000000000000000000" pitchFamily="2" charset="2"/>
              </a:rPr>
              <a:t> are your Tas this quarter! They’re all amazing, experience either teacher, this class, or other.. You’re going </a:t>
            </a:r>
            <a:r>
              <a:rPr lang="en-US" dirty="0" err="1">
                <a:sym typeface="Wingdings" panose="05000000000000000000" pitchFamily="2" charset="2"/>
              </a:rPr>
              <a:t>ot</a:t>
            </a:r>
            <a:r>
              <a:rPr lang="en-US" dirty="0">
                <a:sym typeface="Wingdings" panose="05000000000000000000" pitchFamily="2" charset="2"/>
              </a:rPr>
              <a:t> see </a:t>
            </a:r>
            <a:r>
              <a:rPr lang="en-US" dirty="0" err="1">
                <a:sym typeface="Wingdings" panose="05000000000000000000" pitchFamily="2" charset="2"/>
              </a:rPr>
              <a:t>ithem</a:t>
            </a:r>
            <a:r>
              <a:rPr lang="en-US" dirty="0">
                <a:sym typeface="Wingdings" panose="05000000000000000000" pitchFamily="2" charset="2"/>
              </a:rPr>
              <a:t> in office hours, section, and they’re going to be a great support and resource throughout the quarter. </a:t>
            </a:r>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3</a:t>
            </a:fld>
            <a:endParaRPr lang="en-US"/>
          </a:p>
        </p:txBody>
      </p:sp>
    </p:spTree>
    <p:extLst>
      <p:ext uri="{BB962C8B-B14F-4D97-AF65-F5344CB8AC3E}">
        <p14:creationId xmlns:p14="http://schemas.microsoft.com/office/powerpoint/2010/main" val="233616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 the </a:t>
            </a:r>
            <a:r>
              <a:rPr lang="en-US" dirty="0" err="1"/>
              <a:t>wyas</a:t>
            </a:r>
            <a:r>
              <a:rPr lang="en-US" dirty="0"/>
              <a:t> for something to occur, we can’t always just list out all the possible options and enumerate. </a:t>
            </a:r>
          </a:p>
          <a:p>
            <a:endParaRPr lang="en-US" dirty="0"/>
          </a:p>
          <a:p>
            <a:r>
              <a:rPr lang="en-US" dirty="0"/>
              <a:t>Combinatorics is a fancy word for counting techniques. It gives us methods to count more complex situations where we can’t just directly count the number of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is this useful? Algorithmic analysis? For example, what is the max number of things we might need to search over till we find what we’re looking for</a:t>
            </a:r>
          </a:p>
          <a:p>
            <a:r>
              <a:rPr lang="en-US" dirty="0"/>
              <a:t>Brute force – checking every possible outcome </a:t>
            </a:r>
            <a:r>
              <a:rPr lang="en-US" dirty="0" err="1"/>
              <a:t>til</a:t>
            </a:r>
            <a:r>
              <a:rPr lang="en-US" dirty="0"/>
              <a:t> we find the .. Counting techniques to count the number of things we might need to search over. . Tells u </a:t>
            </a:r>
            <a:r>
              <a:rPr lang="en-US" dirty="0" err="1"/>
              <a:t>kh</a:t>
            </a:r>
            <a:r>
              <a:rPr lang="en-US" dirty="0"/>
              <a:t>==e </a:t>
            </a:r>
          </a:p>
          <a:p>
            <a:endParaRPr lang="en-US" dirty="0"/>
          </a:p>
          <a:p>
            <a:r>
              <a:rPr lang="en-US" dirty="0"/>
              <a:t>Basics of probability </a:t>
            </a:r>
            <a:r>
              <a:rPr lang="en-US" dirty="0" err="1"/>
              <a:t>theorey</a:t>
            </a:r>
            <a:r>
              <a:rPr lang="en-US" dirty="0"/>
              <a:t>. We’re going to get to this in the next few lectures, but generally we’re looking of how likely something </a:t>
            </a:r>
            <a:r>
              <a:rPr lang="en-US" dirty="0" err="1"/>
              <a:t>ocures</a:t>
            </a:r>
            <a:r>
              <a:rPr lang="en-US" dirty="0"/>
              <a:t>.. </a:t>
            </a:r>
          </a:p>
        </p:txBody>
      </p:sp>
      <p:sp>
        <p:nvSpPr>
          <p:cNvPr id="4" name="Slide Number Placeholder 3"/>
          <p:cNvSpPr>
            <a:spLocks noGrp="1"/>
          </p:cNvSpPr>
          <p:nvPr>
            <p:ph type="sldNum" sz="quarter" idx="5"/>
          </p:nvPr>
        </p:nvSpPr>
        <p:spPr/>
        <p:txBody>
          <a:bodyPr/>
          <a:lstStyle/>
          <a:p>
            <a:fld id="{4D86A365-D682-4744-817E-42C211056C14}" type="slidenum">
              <a:rPr lang="en-US" smtClean="0"/>
              <a:t>12</a:t>
            </a:fld>
            <a:endParaRPr lang="en-US"/>
          </a:p>
        </p:txBody>
      </p:sp>
    </p:spTree>
    <p:extLst>
      <p:ext uri="{BB962C8B-B14F-4D97-AF65-F5344CB8AC3E}">
        <p14:creationId xmlns:p14="http://schemas.microsoft.com/office/powerpoint/2010/main" val="2149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bit more </a:t>
            </a:r>
            <a:r>
              <a:rPr lang="en-US" dirty="0" err="1"/>
              <a:t>abt</a:t>
            </a:r>
            <a:r>
              <a:rPr lang="en-US" dirty="0"/>
              <a:t> what exactly we’re doing in this </a:t>
            </a:r>
            <a:r>
              <a:rPr lang="en-US" dirty="0" err="1"/>
              <a:t>fiel</a:t>
            </a:r>
            <a:endParaRPr lang="en-US" dirty="0"/>
          </a:p>
          <a:p>
            <a:r>
              <a:rPr lang="en-US" dirty="0"/>
              <a:t>What’s a set anyone remember from 311? </a:t>
            </a:r>
            <a:r>
              <a:rPr lang="en-US" dirty="0" err="1"/>
              <a:t>dsd</a:t>
            </a:r>
            <a:endParaRPr lang="en-US" dirty="0"/>
          </a:p>
          <a:p>
            <a:endParaRPr lang="en-US" dirty="0"/>
          </a:p>
          <a:p>
            <a:r>
              <a:rPr lang="en-US" dirty="0"/>
              <a:t>It’s a </a:t>
            </a:r>
            <a:r>
              <a:rPr lang="en-US" dirty="0" err="1"/>
              <a:t>unorderd</a:t>
            </a:r>
            <a:r>
              <a:rPr lang="en-US" dirty="0"/>
              <a:t> </a:t>
            </a:r>
            <a:r>
              <a:rPr lang="en-US" dirty="0" err="1"/>
              <a:t>listes</a:t>
            </a:r>
            <a:r>
              <a:rPr lang="en-US" dirty="0"/>
              <a:t> of elements, don’t have repeats.</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a:t>
            </a:r>
          </a:p>
        </p:txBody>
      </p:sp>
      <p:sp>
        <p:nvSpPr>
          <p:cNvPr id="4" name="Slide Number Placeholder 3"/>
          <p:cNvSpPr>
            <a:spLocks noGrp="1"/>
          </p:cNvSpPr>
          <p:nvPr>
            <p:ph type="sldNum" sz="quarter" idx="5"/>
          </p:nvPr>
        </p:nvSpPr>
        <p:spPr/>
        <p:txBody>
          <a:bodyPr/>
          <a:lstStyle/>
          <a:p>
            <a:fld id="{4D86A365-D682-4744-817E-42C211056C14}" type="slidenum">
              <a:rPr lang="en-US" smtClean="0"/>
              <a:t>13</a:t>
            </a:fld>
            <a:endParaRPr lang="en-US"/>
          </a:p>
        </p:txBody>
      </p:sp>
    </p:spTree>
    <p:extLst>
      <p:ext uri="{BB962C8B-B14F-4D97-AF65-F5344CB8AC3E}">
        <p14:creationId xmlns:p14="http://schemas.microsoft.com/office/powerpoint/2010/main" val="201792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a:t>
            </a:r>
          </a:p>
        </p:txBody>
      </p:sp>
      <p:sp>
        <p:nvSpPr>
          <p:cNvPr id="4" name="Slide Number Placeholder 3"/>
          <p:cNvSpPr>
            <a:spLocks noGrp="1"/>
          </p:cNvSpPr>
          <p:nvPr>
            <p:ph type="sldNum" sz="quarter" idx="5"/>
          </p:nvPr>
        </p:nvSpPr>
        <p:spPr/>
        <p:txBody>
          <a:bodyPr/>
          <a:lstStyle/>
          <a:p>
            <a:fld id="{4D86A365-D682-4744-817E-42C211056C14}" type="slidenum">
              <a:rPr lang="en-US" smtClean="0"/>
              <a:t>14</a:t>
            </a:fld>
            <a:endParaRPr lang="en-US"/>
          </a:p>
        </p:txBody>
      </p:sp>
    </p:spTree>
    <p:extLst>
      <p:ext uri="{BB962C8B-B14F-4D97-AF65-F5344CB8AC3E}">
        <p14:creationId xmlns:p14="http://schemas.microsoft.com/office/powerpoint/2010/main" val="348796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a:t>
            </a:r>
          </a:p>
        </p:txBody>
      </p:sp>
      <p:sp>
        <p:nvSpPr>
          <p:cNvPr id="4" name="Slide Number Placeholder 3"/>
          <p:cNvSpPr>
            <a:spLocks noGrp="1"/>
          </p:cNvSpPr>
          <p:nvPr>
            <p:ph type="sldNum" sz="quarter" idx="5"/>
          </p:nvPr>
        </p:nvSpPr>
        <p:spPr/>
        <p:txBody>
          <a:bodyPr/>
          <a:lstStyle/>
          <a:p>
            <a:fld id="{4D86A365-D682-4744-817E-42C211056C14}" type="slidenum">
              <a:rPr lang="en-US" smtClean="0"/>
              <a:t>15</a:t>
            </a:fld>
            <a:endParaRPr lang="en-US"/>
          </a:p>
        </p:txBody>
      </p:sp>
    </p:spTree>
    <p:extLst>
      <p:ext uri="{BB962C8B-B14F-4D97-AF65-F5344CB8AC3E}">
        <p14:creationId xmlns:p14="http://schemas.microsoft.com/office/powerpoint/2010/main" val="145782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 For example here, 1,2,3 is a set, all we care </a:t>
            </a:r>
            <a:r>
              <a:rPr lang="en-US" dirty="0" err="1"/>
              <a:t>abt</a:t>
            </a:r>
            <a:r>
              <a:rPr lang="en-US" dirty="0"/>
              <a:t> is which elements are in it – these are all equivalent. </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a:t>
            </a:r>
          </a:p>
          <a:p>
            <a:endParaRPr lang="en-US" dirty="0"/>
          </a:p>
          <a:p>
            <a:r>
              <a:rPr lang="en-US" dirty="0"/>
              <a:t>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 Let’s start by talking </a:t>
            </a:r>
            <a:r>
              <a:rPr lang="en-US" dirty="0" err="1"/>
              <a:t>abousome</a:t>
            </a:r>
            <a:r>
              <a:rPr lang="en-US" dirty="0"/>
              <a:t> counting rules. First,</a:t>
            </a:r>
          </a:p>
        </p:txBody>
      </p:sp>
      <p:sp>
        <p:nvSpPr>
          <p:cNvPr id="4" name="Slide Number Placeholder 3"/>
          <p:cNvSpPr>
            <a:spLocks noGrp="1"/>
          </p:cNvSpPr>
          <p:nvPr>
            <p:ph type="sldNum" sz="quarter" idx="5"/>
          </p:nvPr>
        </p:nvSpPr>
        <p:spPr/>
        <p:txBody>
          <a:bodyPr/>
          <a:lstStyle/>
          <a:p>
            <a:fld id="{4D86A365-D682-4744-817E-42C211056C14}" type="slidenum">
              <a:rPr lang="en-US" smtClean="0"/>
              <a:t>16</a:t>
            </a:fld>
            <a:endParaRPr lang="en-US"/>
          </a:p>
        </p:txBody>
      </p:sp>
    </p:spTree>
    <p:extLst>
      <p:ext uri="{BB962C8B-B14F-4D97-AF65-F5344CB8AC3E}">
        <p14:creationId xmlns:p14="http://schemas.microsoft.com/office/powerpoint/2010/main" val="398393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17</a:t>
            </a:fld>
            <a:endParaRPr lang="en-US"/>
          </a:p>
        </p:txBody>
      </p:sp>
    </p:spTree>
    <p:extLst>
      <p:ext uri="{BB962C8B-B14F-4D97-AF65-F5344CB8AC3E}">
        <p14:creationId xmlns:p14="http://schemas.microsoft.com/office/powerpoint/2010/main" val="292619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18</a:t>
            </a:fld>
            <a:endParaRPr lang="en-US"/>
          </a:p>
        </p:txBody>
      </p:sp>
    </p:spTree>
    <p:extLst>
      <p:ext uri="{BB962C8B-B14F-4D97-AF65-F5344CB8AC3E}">
        <p14:creationId xmlns:p14="http://schemas.microsoft.com/office/powerpoint/2010/main" val="283452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19</a:t>
            </a:fld>
            <a:endParaRPr lang="en-US"/>
          </a:p>
        </p:txBody>
      </p:sp>
    </p:spTree>
    <p:extLst>
      <p:ext uri="{BB962C8B-B14F-4D97-AF65-F5344CB8AC3E}">
        <p14:creationId xmlns:p14="http://schemas.microsoft.com/office/powerpoint/2010/main" val="45501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20</a:t>
            </a:fld>
            <a:endParaRPr lang="en-US"/>
          </a:p>
        </p:txBody>
      </p:sp>
    </p:spTree>
    <p:extLst>
      <p:ext uri="{BB962C8B-B14F-4D97-AF65-F5344CB8AC3E}">
        <p14:creationId xmlns:p14="http://schemas.microsoft.com/office/powerpoint/2010/main" val="9263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pizzas I could have for lunch, and we’re interested in the size or cardinality of this set. What do you think? What’s the </a:t>
            </a:r>
            <a:r>
              <a:rPr lang="en-US" dirty="0" err="1"/>
              <a:t>toal</a:t>
            </a:r>
            <a:r>
              <a:rPr lang="en-US" dirty="0"/>
              <a:t> number of options we have here? </a:t>
            </a:r>
          </a:p>
          <a:p>
            <a:endParaRPr lang="en-US" dirty="0"/>
          </a:p>
          <a:p>
            <a:r>
              <a:rPr lang="en-US" dirty="0"/>
              <a:t>Either have 6 or 4 10 in total. </a:t>
            </a:r>
          </a:p>
          <a:p>
            <a:endParaRPr lang="en-US" dirty="0"/>
          </a:p>
          <a:p>
            <a:r>
              <a:rPr lang="en-US" dirty="0"/>
              <a:t>To generalize this, if we’re choosing between n options in one group, m options in a different group. These groups do not overlap, the total options is the sum options in each group. So </a:t>
            </a:r>
            <a:r>
              <a:rPr lang="en-US" dirty="0" err="1"/>
              <a:t>n+m</a:t>
            </a:r>
            <a:r>
              <a:rPr lang="en-US" dirty="0"/>
              <a:t>. </a:t>
            </a:r>
          </a:p>
          <a:p>
            <a:endParaRPr lang="en-US" dirty="0"/>
          </a:p>
          <a:p>
            <a:r>
              <a:rPr lang="en-US" dirty="0"/>
              <a:t>Here we’re going to </a:t>
            </a:r>
            <a:r>
              <a:rPr lang="en-US" dirty="0" err="1"/>
              <a:t>Delifines</a:t>
            </a:r>
            <a:r>
              <a:rPr lang="en-US" dirty="0"/>
              <a:t> OR supreme, and these set’s don’t’ overlap. We’re picking only 1 pizza, so we sue this sum rule here. </a:t>
            </a:r>
          </a:p>
          <a:p>
            <a:endParaRPr lang="en-US" dirty="0"/>
          </a:p>
          <a:p>
            <a:r>
              <a:rPr lang="en-US" dirty="0"/>
              <a:t>Write set notation as well. D, S.. |D U S|=|D|+|S|</a:t>
            </a:r>
          </a:p>
        </p:txBody>
      </p:sp>
      <p:sp>
        <p:nvSpPr>
          <p:cNvPr id="4" name="Slide Number Placeholder 3"/>
          <p:cNvSpPr>
            <a:spLocks noGrp="1"/>
          </p:cNvSpPr>
          <p:nvPr>
            <p:ph type="sldNum" sz="quarter" idx="5"/>
          </p:nvPr>
        </p:nvSpPr>
        <p:spPr/>
        <p:txBody>
          <a:bodyPr/>
          <a:lstStyle/>
          <a:p>
            <a:fld id="{4D86A365-D682-4744-817E-42C211056C14}" type="slidenum">
              <a:rPr lang="en-US" smtClean="0"/>
              <a:t>21</a:t>
            </a:fld>
            <a:endParaRPr lang="en-US"/>
          </a:p>
        </p:txBody>
      </p:sp>
    </p:spTree>
    <p:extLst>
      <p:ext uri="{BB962C8B-B14F-4D97-AF65-F5344CB8AC3E}">
        <p14:creationId xmlns:p14="http://schemas.microsoft.com/office/powerpoint/2010/main" val="406350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first, lecture will be going over logistics and syllabus, but this Wednesday is a holiday, and the first homework is released today (</a:t>
            </a:r>
            <a:r>
              <a:rPr lang="en-US" dirty="0" err="1"/>
              <a:t>sjmmer</a:t>
            </a:r>
            <a:r>
              <a:rPr lang="en-US" dirty="0"/>
              <a:t> is short). So I want to make sure you have all the content by the end of today’s lecture for the homework. </a:t>
            </a:r>
            <a:r>
              <a:rPr lang="en-US" dirty="0" err="1"/>
              <a:t>There’sthe</a:t>
            </a:r>
            <a:r>
              <a:rPr lang="en-US" dirty="0"/>
              <a:t> syllabus is posted o</a:t>
            </a:r>
          </a:p>
        </p:txBody>
      </p:sp>
      <p:sp>
        <p:nvSpPr>
          <p:cNvPr id="4" name="Slide Number Placeholder 3"/>
          <p:cNvSpPr>
            <a:spLocks noGrp="1"/>
          </p:cNvSpPr>
          <p:nvPr>
            <p:ph type="sldNum" sz="quarter" idx="5"/>
          </p:nvPr>
        </p:nvSpPr>
        <p:spPr/>
        <p:txBody>
          <a:bodyPr/>
          <a:lstStyle/>
          <a:p>
            <a:fld id="{4D86A365-D682-4744-817E-42C211056C14}" type="slidenum">
              <a:rPr lang="en-US" smtClean="0"/>
              <a:t>4</a:t>
            </a:fld>
            <a:endParaRPr lang="en-US"/>
          </a:p>
        </p:txBody>
      </p:sp>
    </p:spTree>
    <p:extLst>
      <p:ext uri="{BB962C8B-B14F-4D97-AF65-F5344CB8AC3E}">
        <p14:creationId xmlns:p14="http://schemas.microsoft.com/office/powerpoint/2010/main" val="77879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ad a good lunch </a:t>
            </a:r>
            <a:r>
              <a:rPr lang="en-US" dirty="0" err="1"/>
              <a:t>amd</a:t>
            </a:r>
            <a:r>
              <a:rPr lang="en-US" dirty="0"/>
              <a:t> I’m feeling sleepy. To get coffee, w…. Any ideas?  </a:t>
            </a:r>
          </a:p>
        </p:txBody>
      </p:sp>
      <p:sp>
        <p:nvSpPr>
          <p:cNvPr id="4" name="Slide Number Placeholder 3"/>
          <p:cNvSpPr>
            <a:spLocks noGrp="1"/>
          </p:cNvSpPr>
          <p:nvPr>
            <p:ph type="sldNum" sz="quarter" idx="5"/>
          </p:nvPr>
        </p:nvSpPr>
        <p:spPr/>
        <p:txBody>
          <a:bodyPr/>
          <a:lstStyle/>
          <a:p>
            <a:fld id="{4D86A365-D682-4744-817E-42C211056C14}" type="slidenum">
              <a:rPr lang="en-US" smtClean="0"/>
              <a:t>22</a:t>
            </a:fld>
            <a:endParaRPr lang="en-US"/>
          </a:p>
        </p:txBody>
      </p:sp>
    </p:spTree>
    <p:extLst>
      <p:ext uri="{BB962C8B-B14F-4D97-AF65-F5344CB8AC3E}">
        <p14:creationId xmlns:p14="http://schemas.microsoft.com/office/powerpoint/2010/main" val="24121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23</a:t>
            </a:fld>
            <a:endParaRPr lang="en-US"/>
          </a:p>
        </p:txBody>
      </p:sp>
    </p:spTree>
    <p:extLst>
      <p:ext uri="{BB962C8B-B14F-4D97-AF65-F5344CB8AC3E}">
        <p14:creationId xmlns:p14="http://schemas.microsoft.com/office/powerpoint/2010/main" val="3880727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24</a:t>
            </a:fld>
            <a:endParaRPr lang="en-US"/>
          </a:p>
        </p:txBody>
      </p:sp>
    </p:spTree>
    <p:extLst>
      <p:ext uri="{BB962C8B-B14F-4D97-AF65-F5344CB8AC3E}">
        <p14:creationId xmlns:p14="http://schemas.microsoft.com/office/powerpoint/2010/main" val="72273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25</a:t>
            </a:fld>
            <a:endParaRPr lang="en-US"/>
          </a:p>
        </p:txBody>
      </p:sp>
    </p:spTree>
    <p:extLst>
      <p:ext uri="{BB962C8B-B14F-4D97-AF65-F5344CB8AC3E}">
        <p14:creationId xmlns:p14="http://schemas.microsoft.com/office/powerpoint/2010/main" val="16592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26</a:t>
            </a:fld>
            <a:endParaRPr lang="en-US"/>
          </a:p>
        </p:txBody>
      </p:sp>
    </p:spTree>
    <p:extLst>
      <p:ext uri="{BB962C8B-B14F-4D97-AF65-F5344CB8AC3E}">
        <p14:creationId xmlns:p14="http://schemas.microsoft.com/office/powerpoint/2010/main" val="283323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27</a:t>
            </a:fld>
            <a:endParaRPr lang="en-US"/>
          </a:p>
        </p:txBody>
      </p:sp>
    </p:spTree>
    <p:extLst>
      <p:ext uri="{BB962C8B-B14F-4D97-AF65-F5344CB8AC3E}">
        <p14:creationId xmlns:p14="http://schemas.microsoft.com/office/powerpoint/2010/main" val="404881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what we just talked about… sum rule… product rule when we have a sequential process. And we’re going to choose 1 from all of the steps, multiply .. </a:t>
            </a:r>
          </a:p>
        </p:txBody>
      </p:sp>
      <p:sp>
        <p:nvSpPr>
          <p:cNvPr id="4" name="Slide Number Placeholder 3"/>
          <p:cNvSpPr>
            <a:spLocks noGrp="1"/>
          </p:cNvSpPr>
          <p:nvPr>
            <p:ph type="sldNum" sz="quarter" idx="5"/>
          </p:nvPr>
        </p:nvSpPr>
        <p:spPr/>
        <p:txBody>
          <a:bodyPr/>
          <a:lstStyle/>
          <a:p>
            <a:fld id="{4D86A365-D682-4744-817E-42C211056C14}" type="slidenum">
              <a:rPr lang="en-US" smtClean="0"/>
              <a:t>28</a:t>
            </a:fld>
            <a:endParaRPr lang="en-US"/>
          </a:p>
        </p:txBody>
      </p:sp>
    </p:spTree>
    <p:extLst>
      <p:ext uri="{BB962C8B-B14F-4D97-AF65-F5344CB8AC3E}">
        <p14:creationId xmlns:p14="http://schemas.microsoft.com/office/powerpoint/2010/main" val="3186939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applications of the product rule</a:t>
            </a:r>
          </a:p>
        </p:txBody>
      </p:sp>
      <p:sp>
        <p:nvSpPr>
          <p:cNvPr id="4" name="Slide Number Placeholder 3"/>
          <p:cNvSpPr>
            <a:spLocks noGrp="1"/>
          </p:cNvSpPr>
          <p:nvPr>
            <p:ph type="sldNum" sz="quarter" idx="5"/>
          </p:nvPr>
        </p:nvSpPr>
        <p:spPr/>
        <p:txBody>
          <a:bodyPr/>
          <a:lstStyle/>
          <a:p>
            <a:fld id="{4D86A365-D682-4744-817E-42C211056C14}" type="slidenum">
              <a:rPr lang="en-US" smtClean="0"/>
              <a:t>29</a:t>
            </a:fld>
            <a:endParaRPr lang="en-US"/>
          </a:p>
        </p:txBody>
      </p:sp>
    </p:spTree>
    <p:extLst>
      <p:ext uri="{BB962C8B-B14F-4D97-AF65-F5344CB8AC3E}">
        <p14:creationId xmlns:p14="http://schemas.microsoft.com/office/powerpoint/2010/main" val="347015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|S x T| how many elements are there in the cross product of these sets. Each element in this cartesian product going to have one  </a:t>
            </a:r>
          </a:p>
        </p:txBody>
      </p:sp>
      <p:sp>
        <p:nvSpPr>
          <p:cNvPr id="4" name="Slide Number Placeholder 3"/>
          <p:cNvSpPr>
            <a:spLocks noGrp="1"/>
          </p:cNvSpPr>
          <p:nvPr>
            <p:ph type="sldNum" sz="quarter" idx="5"/>
          </p:nvPr>
        </p:nvSpPr>
        <p:spPr/>
        <p:txBody>
          <a:bodyPr/>
          <a:lstStyle/>
          <a:p>
            <a:fld id="{4D86A365-D682-4744-817E-42C211056C14}" type="slidenum">
              <a:rPr lang="en-US" smtClean="0"/>
              <a:t>30</a:t>
            </a:fld>
            <a:endParaRPr lang="en-US"/>
          </a:p>
        </p:txBody>
      </p:sp>
    </p:spTree>
    <p:extLst>
      <p:ext uri="{BB962C8B-B14F-4D97-AF65-F5344CB8AC3E}">
        <p14:creationId xmlns:p14="http://schemas.microsoft.com/office/powerpoint/2010/main" val="2780491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31</a:t>
            </a:fld>
            <a:endParaRPr lang="en-US"/>
          </a:p>
        </p:txBody>
      </p:sp>
    </p:spTree>
    <p:extLst>
      <p:ext uri="{BB962C8B-B14F-4D97-AF65-F5344CB8AC3E}">
        <p14:creationId xmlns:p14="http://schemas.microsoft.com/office/powerpoint/2010/main" val="316528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Sections will </a:t>
            </a:r>
            <a:r>
              <a:rPr lang="en-US" b="1" dirty="0"/>
              <a:t>not</a:t>
            </a:r>
            <a:r>
              <a:rPr lang="en-US" dirty="0"/>
              <a:t> be recorded – we want you to be able to ask questions and give feedback without worrying about being recorded.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and solutions will be posted.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Concept checks are going to be per lecture, </a:t>
            </a:r>
            <a:r>
              <a:rPr lang="en-US" dirty="0" err="1"/>
              <a:t>realsed</a:t>
            </a:r>
            <a:r>
              <a:rPr lang="en-US" dirty="0"/>
              <a:t> shortly after 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Office hours are a mix of zoom and in person</a:t>
            </a:r>
          </a:p>
        </p:txBody>
      </p:sp>
      <p:sp>
        <p:nvSpPr>
          <p:cNvPr id="4" name="Slide Number Placeholder 3"/>
          <p:cNvSpPr>
            <a:spLocks noGrp="1"/>
          </p:cNvSpPr>
          <p:nvPr>
            <p:ph type="sldNum" sz="quarter" idx="5"/>
          </p:nvPr>
        </p:nvSpPr>
        <p:spPr/>
        <p:txBody>
          <a:bodyPr/>
          <a:lstStyle/>
          <a:p>
            <a:fld id="{4D86A365-D682-4744-817E-42C211056C14}" type="slidenum">
              <a:rPr lang="en-US" smtClean="0"/>
              <a:t>5</a:t>
            </a:fld>
            <a:endParaRPr lang="en-US"/>
          </a:p>
        </p:txBody>
      </p:sp>
    </p:spTree>
    <p:extLst>
      <p:ext uri="{BB962C8B-B14F-4D97-AF65-F5344CB8AC3E}">
        <p14:creationId xmlns:p14="http://schemas.microsoft.com/office/powerpoint/2010/main" val="103098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remember what a power set is from 311? </a:t>
            </a:r>
          </a:p>
        </p:txBody>
      </p:sp>
      <p:sp>
        <p:nvSpPr>
          <p:cNvPr id="4" name="Slide Number Placeholder 3"/>
          <p:cNvSpPr>
            <a:spLocks noGrp="1"/>
          </p:cNvSpPr>
          <p:nvPr>
            <p:ph type="sldNum" sz="quarter" idx="5"/>
          </p:nvPr>
        </p:nvSpPr>
        <p:spPr/>
        <p:txBody>
          <a:bodyPr/>
          <a:lstStyle/>
          <a:p>
            <a:fld id="{4D86A365-D682-4744-817E-42C211056C14}" type="slidenum">
              <a:rPr lang="en-US" smtClean="0"/>
              <a:t>32</a:t>
            </a:fld>
            <a:endParaRPr lang="en-US"/>
          </a:p>
        </p:txBody>
      </p:sp>
    </p:spTree>
    <p:extLst>
      <p:ext uri="{BB962C8B-B14F-4D97-AF65-F5344CB8AC3E}">
        <p14:creationId xmlns:p14="http://schemas.microsoft.com/office/powerpoint/2010/main" val="1011305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set is a set that contains all possible subsets of a particular set. So X, we have this set X that consists of 1,2,3. the power set is the set of al </a:t>
            </a:r>
            <a:r>
              <a:rPr lang="en-US" dirty="0" err="1"/>
              <a:t>lpossbile</a:t>
            </a:r>
            <a:r>
              <a:rPr lang="en-US" dirty="0"/>
              <a:t> subsets of this.. </a:t>
            </a:r>
          </a:p>
          <a:p>
            <a:endParaRPr lang="en-US" dirty="0"/>
          </a:p>
          <a:p>
            <a:r>
              <a:rPr lang="en-US" dirty="0"/>
              <a:t>What’s the size of an </a:t>
            </a:r>
            <a:r>
              <a:rPr lang="en-US" dirty="0" err="1"/>
              <a:t>arbitray</a:t>
            </a:r>
            <a:r>
              <a:rPr lang="en-US" dirty="0"/>
              <a:t> power set? Think about using the product rule! We’re counting the number of possible subsets. What sequential process u could use o create a subset of S</a:t>
            </a:r>
          </a:p>
        </p:txBody>
      </p:sp>
      <p:sp>
        <p:nvSpPr>
          <p:cNvPr id="4" name="Slide Number Placeholder 3"/>
          <p:cNvSpPr>
            <a:spLocks noGrp="1"/>
          </p:cNvSpPr>
          <p:nvPr>
            <p:ph type="sldNum" sz="quarter" idx="5"/>
          </p:nvPr>
        </p:nvSpPr>
        <p:spPr/>
        <p:txBody>
          <a:bodyPr/>
          <a:lstStyle/>
          <a:p>
            <a:fld id="{4D86A365-D682-4744-817E-42C211056C14}" type="slidenum">
              <a:rPr lang="en-US" smtClean="0"/>
              <a:t>33</a:t>
            </a:fld>
            <a:endParaRPr lang="en-US"/>
          </a:p>
        </p:txBody>
      </p:sp>
    </p:spTree>
    <p:extLst>
      <p:ext uri="{BB962C8B-B14F-4D97-AF65-F5344CB8AC3E}">
        <p14:creationId xmlns:p14="http://schemas.microsoft.com/office/powerpoint/2010/main" val="2422486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34</a:t>
            </a:fld>
            <a:endParaRPr lang="en-US"/>
          </a:p>
        </p:txBody>
      </p:sp>
    </p:spTree>
    <p:extLst>
      <p:ext uri="{BB962C8B-B14F-4D97-AF65-F5344CB8AC3E}">
        <p14:creationId xmlns:p14="http://schemas.microsoft.com/office/powerpoint/2010/main" val="2764258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this. We’re going to think about choosing which subset of books is assigned to each </a:t>
            </a:r>
            <a:r>
              <a:rPr lang="en-US" dirty="0" err="1"/>
              <a:t>perons</a:t>
            </a:r>
            <a:r>
              <a:rPr lang="en-US" dirty="0"/>
              <a:t>. Because </a:t>
            </a:r>
            <a:r>
              <a:rPr lang="en-US" dirty="0" err="1"/>
              <a:t>alice</a:t>
            </a:r>
            <a:r>
              <a:rPr lang="en-US" dirty="0"/>
              <a:t> bob and Charlie are each going to get some set of books. We have a sequential process – first pick subset of books for </a:t>
            </a:r>
            <a:r>
              <a:rPr lang="en-US" dirty="0" err="1"/>
              <a:t>alice</a:t>
            </a:r>
            <a:r>
              <a:rPr lang="en-US" dirty="0"/>
              <a:t>. There are 2^5 number of possible subsets of the 5 books using what we just talked about with power sets. Each of the 5 books have 2 options of whether are not they will be assigned to Alice. .. Same thing for bob and Charlie. Using the product rule</a:t>
            </a:r>
          </a:p>
          <a:p>
            <a:r>
              <a:rPr lang="en-US" dirty="0"/>
              <a:t>..does it overcount? Does it count some </a:t>
            </a:r>
            <a:r>
              <a:rPr lang="en-US" dirty="0" err="1"/>
              <a:t>otpison</a:t>
            </a:r>
            <a:r>
              <a:rPr lang="en-US" dirty="0"/>
              <a:t> more than once? Does it undercount, miss out some possibilities? Or is it just right? </a:t>
            </a:r>
          </a:p>
          <a:p>
            <a:r>
              <a:rPr lang="en-US" dirty="0"/>
              <a:t>This is an attempt! Take a few min. what do u think</a:t>
            </a:r>
          </a:p>
        </p:txBody>
      </p:sp>
      <p:sp>
        <p:nvSpPr>
          <p:cNvPr id="4" name="Slide Number Placeholder 3"/>
          <p:cNvSpPr>
            <a:spLocks noGrp="1"/>
          </p:cNvSpPr>
          <p:nvPr>
            <p:ph type="sldNum" sz="quarter" idx="5"/>
          </p:nvPr>
        </p:nvSpPr>
        <p:spPr/>
        <p:txBody>
          <a:bodyPr/>
          <a:lstStyle/>
          <a:p>
            <a:fld id="{4D86A365-D682-4744-817E-42C211056C14}" type="slidenum">
              <a:rPr lang="en-US" smtClean="0"/>
              <a:t>37</a:t>
            </a:fld>
            <a:endParaRPr lang="en-US"/>
          </a:p>
        </p:txBody>
      </p:sp>
    </p:spTree>
    <p:extLst>
      <p:ext uri="{BB962C8B-B14F-4D97-AF65-F5344CB8AC3E}">
        <p14:creationId xmlns:p14="http://schemas.microsoft.com/office/powerpoint/2010/main" val="2970270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approach would allow any combination of subsets of books, </a:t>
            </a:r>
          </a:p>
        </p:txBody>
      </p:sp>
      <p:sp>
        <p:nvSpPr>
          <p:cNvPr id="4" name="Slide Number Placeholder 3"/>
          <p:cNvSpPr>
            <a:spLocks noGrp="1"/>
          </p:cNvSpPr>
          <p:nvPr>
            <p:ph type="sldNum" sz="quarter" idx="5"/>
          </p:nvPr>
        </p:nvSpPr>
        <p:spPr/>
        <p:txBody>
          <a:bodyPr/>
          <a:lstStyle/>
          <a:p>
            <a:fld id="{4D86A365-D682-4744-817E-42C211056C14}" type="slidenum">
              <a:rPr lang="en-US" smtClean="0"/>
              <a:t>39</a:t>
            </a:fld>
            <a:endParaRPr lang="en-US"/>
          </a:p>
        </p:txBody>
      </p:sp>
    </p:spTree>
    <p:extLst>
      <p:ext uri="{BB962C8B-B14F-4D97-AF65-F5344CB8AC3E}">
        <p14:creationId xmlns:p14="http://schemas.microsoft.com/office/powerpoint/2010/main" val="1063536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One way is start by listing out the options for </a:t>
            </a:r>
            <a:r>
              <a:rPr lang="en-US" dirty="0" err="1"/>
              <a:t>alice</a:t>
            </a:r>
            <a:r>
              <a:rPr lang="en-US" dirty="0"/>
              <a:t>. For example, 1,2, 245 as options. For </a:t>
            </a:r>
            <a:r>
              <a:rPr lang="en-US" dirty="0" err="1"/>
              <a:t>eac</a:t>
            </a:r>
            <a:r>
              <a:rPr lang="en-US" dirty="0"/>
              <a:t> h of these, list out the options for bob and </a:t>
            </a:r>
            <a:r>
              <a:rPr lang="en-US" dirty="0" err="1"/>
              <a:t>charlier</a:t>
            </a:r>
            <a:r>
              <a:rPr lang="en-US" dirty="0"/>
              <a:t>. This is totally fine and valid. It’s just a lot of manual work that I don’t trust myself to do. </a:t>
            </a:r>
          </a:p>
          <a:p>
            <a:endParaRPr lang="en-US" dirty="0"/>
          </a:p>
          <a:p>
            <a:r>
              <a:rPr lang="en-US" dirty="0"/>
              <a:t>Or we can try approaching this from a different angle. Oftentimes if </a:t>
            </a:r>
            <a:r>
              <a:rPr lang="en-US" dirty="0" err="1"/>
              <a:t>ur</a:t>
            </a:r>
            <a:r>
              <a:rPr lang="en-US" dirty="0"/>
              <a:t> doing a problem and with one approach it’s kind of leading u to a dead end making u have to do a lot of manual listing out of outcomes, that’s totally fine and normal, it’s probably a sign to try something new </a:t>
            </a:r>
          </a:p>
        </p:txBody>
      </p:sp>
      <p:sp>
        <p:nvSpPr>
          <p:cNvPr id="4" name="Slide Number Placeholder 3"/>
          <p:cNvSpPr>
            <a:spLocks noGrp="1"/>
          </p:cNvSpPr>
          <p:nvPr>
            <p:ph type="sldNum" sz="quarter" idx="5"/>
          </p:nvPr>
        </p:nvSpPr>
        <p:spPr/>
        <p:txBody>
          <a:bodyPr/>
          <a:lstStyle/>
          <a:p>
            <a:fld id="{4D86A365-D682-4744-817E-42C211056C14}" type="slidenum">
              <a:rPr lang="en-US" smtClean="0"/>
              <a:t>40</a:t>
            </a:fld>
            <a:endParaRPr lang="en-US"/>
          </a:p>
        </p:txBody>
      </p:sp>
    </p:spTree>
    <p:extLst>
      <p:ext uri="{BB962C8B-B14F-4D97-AF65-F5344CB8AC3E}">
        <p14:creationId xmlns:p14="http://schemas.microsoft.com/office/powerpoint/2010/main" val="2540759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t>
            </a:r>
            <a:r>
              <a:rPr lang="en-US" dirty="0" err="1"/>
              <a:t>tyring</a:t>
            </a:r>
            <a:r>
              <a:rPr lang="en-US" dirty="0"/>
              <a:t> to assign subsets of books to person, we can think </a:t>
            </a:r>
            <a:r>
              <a:rPr lang="en-US" dirty="0" err="1"/>
              <a:t>abt</a:t>
            </a:r>
            <a:r>
              <a:rPr lang="en-US" dirty="0"/>
              <a:t> assigning each book to a person. We said that each book can only go to one person. So out sequential process can be each of the books picking which person to go to. so the first book has 3 options. 2</a:t>
            </a:r>
            <a:r>
              <a:rPr lang="en-US" baseline="30000" dirty="0"/>
              <a:t>nd</a:t>
            </a:r>
            <a:r>
              <a:rPr lang="en-US" dirty="0"/>
              <a:t> </a:t>
            </a:r>
            <a:r>
              <a:rPr lang="en-US" dirty="0" err="1"/>
              <a:t>bok</a:t>
            </a:r>
            <a:r>
              <a:rPr lang="en-US" dirty="0"/>
              <a:t> … we </a:t>
            </a:r>
            <a:r>
              <a:rPr lang="en-US" dirty="0" err="1"/>
              <a:t>mutlill</a:t>
            </a:r>
            <a:r>
              <a:rPr lang="en-US" dirty="0"/>
              <a:t> together to get 3^5</a:t>
            </a:r>
          </a:p>
        </p:txBody>
      </p:sp>
      <p:sp>
        <p:nvSpPr>
          <p:cNvPr id="4" name="Slide Number Placeholder 3"/>
          <p:cNvSpPr>
            <a:spLocks noGrp="1"/>
          </p:cNvSpPr>
          <p:nvPr>
            <p:ph type="sldNum" sz="quarter" idx="5"/>
          </p:nvPr>
        </p:nvSpPr>
        <p:spPr/>
        <p:txBody>
          <a:bodyPr/>
          <a:lstStyle/>
          <a:p>
            <a:fld id="{4D86A365-D682-4744-817E-42C211056C14}" type="slidenum">
              <a:rPr lang="en-US" smtClean="0"/>
              <a:t>41</a:t>
            </a:fld>
            <a:endParaRPr lang="en-US"/>
          </a:p>
        </p:txBody>
      </p:sp>
    </p:spTree>
    <p:extLst>
      <p:ext uri="{BB962C8B-B14F-4D97-AF65-F5344CB8AC3E}">
        <p14:creationId xmlns:p14="http://schemas.microsoft.com/office/powerpoint/2010/main" val="692161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some more practice with the product rule and coming up with a sequential process. We’re going to do this with strings so thinking about creating arrangements of characters</a:t>
            </a:r>
          </a:p>
        </p:txBody>
      </p:sp>
      <p:sp>
        <p:nvSpPr>
          <p:cNvPr id="4" name="Slide Number Placeholder 3"/>
          <p:cNvSpPr>
            <a:spLocks noGrp="1"/>
          </p:cNvSpPr>
          <p:nvPr>
            <p:ph type="sldNum" sz="quarter" idx="5"/>
          </p:nvPr>
        </p:nvSpPr>
        <p:spPr/>
        <p:txBody>
          <a:bodyPr/>
          <a:lstStyle/>
          <a:p>
            <a:fld id="{4D86A365-D682-4744-817E-42C211056C14}" type="slidenum">
              <a:rPr lang="en-US" smtClean="0"/>
              <a:t>42</a:t>
            </a:fld>
            <a:endParaRPr lang="en-US"/>
          </a:p>
        </p:txBody>
      </p:sp>
    </p:spTree>
    <p:extLst>
      <p:ext uri="{BB962C8B-B14F-4D97-AF65-F5344CB8AC3E}">
        <p14:creationId xmlns:p14="http://schemas.microsoft.com/office/powerpoint/2010/main" val="3361135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ideas? We’re trying to construct something like this _ _ _. What sequential process can we use to create this? </a:t>
            </a:r>
          </a:p>
        </p:txBody>
      </p:sp>
      <p:sp>
        <p:nvSpPr>
          <p:cNvPr id="4" name="Slide Number Placeholder 3"/>
          <p:cNvSpPr>
            <a:spLocks noGrp="1"/>
          </p:cNvSpPr>
          <p:nvPr>
            <p:ph type="sldNum" sz="quarter" idx="5"/>
          </p:nvPr>
        </p:nvSpPr>
        <p:spPr/>
        <p:txBody>
          <a:bodyPr/>
          <a:lstStyle/>
          <a:p>
            <a:fld id="{4D86A365-D682-4744-817E-42C211056C14}" type="slidenum">
              <a:rPr lang="en-US" smtClean="0"/>
              <a:t>43</a:t>
            </a:fld>
            <a:endParaRPr lang="en-US"/>
          </a:p>
        </p:txBody>
      </p:sp>
    </p:spTree>
    <p:extLst>
      <p:ext uri="{BB962C8B-B14F-4D97-AF65-F5344CB8AC3E}">
        <p14:creationId xmlns:p14="http://schemas.microsoft.com/office/powerpoint/2010/main" val="3660828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Ok! Let’s try another example, but now we’re going to introduce some more restrictions into our counting process..</a:t>
            </a:r>
          </a:p>
          <a:p>
            <a:endParaRPr lang="en-US" dirty="0"/>
          </a:p>
          <a:p>
            <a:r>
              <a:rPr lang="en-US" dirty="0"/>
              <a:t>This applies for any positive values of n and k</a:t>
            </a:r>
          </a:p>
        </p:txBody>
      </p:sp>
      <p:sp>
        <p:nvSpPr>
          <p:cNvPr id="4" name="Slide Number Placeholder 3"/>
          <p:cNvSpPr>
            <a:spLocks noGrp="1"/>
          </p:cNvSpPr>
          <p:nvPr>
            <p:ph type="sldNum" sz="quarter" idx="5"/>
          </p:nvPr>
        </p:nvSpPr>
        <p:spPr/>
        <p:txBody>
          <a:bodyPr/>
          <a:lstStyle/>
          <a:p>
            <a:fld id="{4D86A365-D682-4744-817E-42C211056C14}" type="slidenum">
              <a:rPr lang="en-US" smtClean="0"/>
              <a:t>44</a:t>
            </a:fld>
            <a:endParaRPr lang="en-US"/>
          </a:p>
        </p:txBody>
      </p:sp>
    </p:spTree>
    <p:extLst>
      <p:ext uri="{BB962C8B-B14F-4D97-AF65-F5344CB8AC3E}">
        <p14:creationId xmlns:p14="http://schemas.microsoft.com/office/powerpoint/2010/main" val="22923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this is that during class, you can focus more on listening, engaging with the problems, rather than copying all the information down. There will be no content that I’m going to talk about that isn’t already on the slides or notes… but </a:t>
            </a:r>
          </a:p>
        </p:txBody>
      </p:sp>
      <p:sp>
        <p:nvSpPr>
          <p:cNvPr id="4" name="Slide Number Placeholder 3"/>
          <p:cNvSpPr>
            <a:spLocks noGrp="1"/>
          </p:cNvSpPr>
          <p:nvPr>
            <p:ph type="sldNum" sz="quarter" idx="5"/>
          </p:nvPr>
        </p:nvSpPr>
        <p:spPr/>
        <p:txBody>
          <a:bodyPr/>
          <a:lstStyle/>
          <a:p>
            <a:fld id="{4D86A365-D682-4744-817E-42C211056C14}" type="slidenum">
              <a:rPr lang="en-US" smtClean="0"/>
              <a:t>6</a:t>
            </a:fld>
            <a:endParaRPr lang="en-US"/>
          </a:p>
        </p:txBody>
      </p:sp>
    </p:spTree>
    <p:extLst>
      <p:ext uri="{BB962C8B-B14F-4D97-AF65-F5344CB8AC3E}">
        <p14:creationId xmlns:p14="http://schemas.microsoft.com/office/powerpoint/2010/main" val="2464443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Ok! Let’s try another example, but now we’re going to introduce some more restrictions into our counting process..</a:t>
            </a:r>
          </a:p>
          <a:p>
            <a:endParaRPr lang="en-US" dirty="0"/>
          </a:p>
          <a:p>
            <a:r>
              <a:rPr lang="en-US" dirty="0"/>
              <a:t>This applies for any positive values of n and k</a:t>
            </a:r>
          </a:p>
        </p:txBody>
      </p:sp>
      <p:sp>
        <p:nvSpPr>
          <p:cNvPr id="4" name="Slide Number Placeholder 3"/>
          <p:cNvSpPr>
            <a:spLocks noGrp="1"/>
          </p:cNvSpPr>
          <p:nvPr>
            <p:ph type="sldNum" sz="quarter" idx="5"/>
          </p:nvPr>
        </p:nvSpPr>
        <p:spPr/>
        <p:txBody>
          <a:bodyPr/>
          <a:lstStyle/>
          <a:p>
            <a:fld id="{4D86A365-D682-4744-817E-42C211056C14}" type="slidenum">
              <a:rPr lang="en-US" smtClean="0"/>
              <a:t>45</a:t>
            </a:fld>
            <a:endParaRPr lang="en-US"/>
          </a:p>
        </p:txBody>
      </p:sp>
    </p:spTree>
    <p:extLst>
      <p:ext uri="{BB962C8B-B14F-4D97-AF65-F5344CB8AC3E}">
        <p14:creationId xmlns:p14="http://schemas.microsoft.com/office/powerpoint/2010/main" val="3496796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try another example, but now we’re going to introduce some more restrictions into our counting process.. Here we want distinct elements, so repeats are NOT allowed. For example, 14253 … essentially we’re </a:t>
            </a:r>
            <a:r>
              <a:rPr lang="en-US" b="1" dirty="0"/>
              <a:t>rearranging</a:t>
            </a:r>
            <a:r>
              <a:rPr lang="en-US" dirty="0"/>
              <a:t>.. Let’s  how </a:t>
            </a:r>
            <a:r>
              <a:rPr lang="en-US" dirty="0" err="1"/>
              <a:t>amnay</a:t>
            </a:r>
            <a:r>
              <a:rPr lang="en-US" dirty="0"/>
              <a:t> options in each of these steps? </a:t>
            </a:r>
          </a:p>
        </p:txBody>
      </p:sp>
      <p:sp>
        <p:nvSpPr>
          <p:cNvPr id="4" name="Slide Number Placeholder 3"/>
          <p:cNvSpPr>
            <a:spLocks noGrp="1"/>
          </p:cNvSpPr>
          <p:nvPr>
            <p:ph type="sldNum" sz="quarter" idx="5"/>
          </p:nvPr>
        </p:nvSpPr>
        <p:spPr/>
        <p:txBody>
          <a:bodyPr/>
          <a:lstStyle/>
          <a:p>
            <a:fld id="{4D86A365-D682-4744-817E-42C211056C14}" type="slidenum">
              <a:rPr lang="en-US" smtClean="0"/>
              <a:t>46</a:t>
            </a:fld>
            <a:endParaRPr lang="en-US"/>
          </a:p>
        </p:txBody>
      </p:sp>
    </p:spTree>
    <p:extLst>
      <p:ext uri="{BB962C8B-B14F-4D97-AF65-F5344CB8AC3E}">
        <p14:creationId xmlns:p14="http://schemas.microsoft.com/office/powerpoint/2010/main" val="2064960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Generalizing this. We call this a factorial. So </a:t>
            </a:r>
            <a:r>
              <a:rPr lang="en-US" dirty="0" err="1"/>
              <a:t>fo</a:t>
            </a:r>
            <a:r>
              <a:rPr lang="en-US" dirty="0"/>
              <a:t> r example 10! Is 10 * 9 * 8… alt the way down to 1.. Generally, the number of ways to arrange, n </a:t>
            </a:r>
            <a:r>
              <a:rPr lang="en-US" dirty="0" err="1"/>
              <a:t>distinc</a:t>
            </a:r>
            <a:r>
              <a:rPr lang="en-US" dirty="0"/>
              <a:t> elements is n! </a:t>
            </a:r>
          </a:p>
        </p:txBody>
      </p:sp>
      <p:sp>
        <p:nvSpPr>
          <p:cNvPr id="4" name="Slide Number Placeholder 3"/>
          <p:cNvSpPr>
            <a:spLocks noGrp="1"/>
          </p:cNvSpPr>
          <p:nvPr>
            <p:ph type="sldNum" sz="quarter" idx="5"/>
          </p:nvPr>
        </p:nvSpPr>
        <p:spPr/>
        <p:txBody>
          <a:bodyPr/>
          <a:lstStyle/>
          <a:p>
            <a:fld id="{4D86A365-D682-4744-817E-42C211056C14}" type="slidenum">
              <a:rPr lang="en-US" smtClean="0"/>
              <a:t>47</a:t>
            </a:fld>
            <a:endParaRPr lang="en-US"/>
          </a:p>
        </p:txBody>
      </p:sp>
    </p:spTree>
    <p:extLst>
      <p:ext uri="{BB962C8B-B14F-4D97-AF65-F5344CB8AC3E}">
        <p14:creationId xmlns:p14="http://schemas.microsoft.com/office/powerpoint/2010/main" val="1919182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Generalizing this. We call this a factorial. So </a:t>
            </a:r>
            <a:r>
              <a:rPr lang="en-US" dirty="0" err="1"/>
              <a:t>fo</a:t>
            </a:r>
            <a:r>
              <a:rPr lang="en-US" dirty="0"/>
              <a:t> r example 10! Is 10 * 9 * 8… alt the way down to 1.. Generally, the number of ways to arrange, n </a:t>
            </a:r>
            <a:r>
              <a:rPr lang="en-US" dirty="0" err="1"/>
              <a:t>distinc</a:t>
            </a:r>
            <a:r>
              <a:rPr lang="en-US" dirty="0"/>
              <a:t> elements is n! </a:t>
            </a:r>
          </a:p>
        </p:txBody>
      </p:sp>
      <p:sp>
        <p:nvSpPr>
          <p:cNvPr id="4" name="Slide Number Placeholder 3"/>
          <p:cNvSpPr>
            <a:spLocks noGrp="1"/>
          </p:cNvSpPr>
          <p:nvPr>
            <p:ph type="sldNum" sz="quarter" idx="5"/>
          </p:nvPr>
        </p:nvSpPr>
        <p:spPr/>
        <p:txBody>
          <a:bodyPr/>
          <a:lstStyle/>
          <a:p>
            <a:fld id="{4D86A365-D682-4744-817E-42C211056C14}" type="slidenum">
              <a:rPr lang="en-US" smtClean="0"/>
              <a:t>48</a:t>
            </a:fld>
            <a:endParaRPr lang="en-US"/>
          </a:p>
        </p:txBody>
      </p:sp>
    </p:spTree>
    <p:extLst>
      <p:ext uri="{BB962C8B-B14F-4D97-AF65-F5344CB8AC3E}">
        <p14:creationId xmlns:p14="http://schemas.microsoft.com/office/powerpoint/2010/main" val="3303670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t>
            </a:r>
            <a:r>
              <a:rPr lang="en-US" dirty="0" err="1"/>
              <a:t>abt</a:t>
            </a:r>
            <a:r>
              <a:rPr lang="en-US" dirty="0"/>
              <a:t> this formula is </a:t>
            </a:r>
            <a:r>
              <a:rPr lang="en-US" dirty="0" err="1"/>
              <a:t>abit</a:t>
            </a:r>
            <a:r>
              <a:rPr lang="en-US" dirty="0"/>
              <a:t> more.. </a:t>
            </a:r>
          </a:p>
          <a:p>
            <a:endParaRPr lang="en-US" dirty="0"/>
          </a:p>
          <a:p>
            <a:r>
              <a:rPr lang="en-US" dirty="0"/>
              <a:t>this is an extension of the product rule.. If we have n elements and want to rearrange all of them, n! ways for that. What if we didn’t want to arrange all of them, just a subset of them?</a:t>
            </a:r>
          </a:p>
        </p:txBody>
      </p:sp>
      <p:sp>
        <p:nvSpPr>
          <p:cNvPr id="4" name="Slide Number Placeholder 3"/>
          <p:cNvSpPr>
            <a:spLocks noGrp="1"/>
          </p:cNvSpPr>
          <p:nvPr>
            <p:ph type="sldNum" sz="quarter" idx="5"/>
          </p:nvPr>
        </p:nvSpPr>
        <p:spPr/>
        <p:txBody>
          <a:bodyPr/>
          <a:lstStyle/>
          <a:p>
            <a:fld id="{4D86A365-D682-4744-817E-42C211056C14}" type="slidenum">
              <a:rPr lang="en-US" smtClean="0"/>
              <a:t>49</a:t>
            </a:fld>
            <a:endParaRPr lang="en-US"/>
          </a:p>
        </p:txBody>
      </p:sp>
    </p:spTree>
    <p:extLst>
      <p:ext uri="{BB962C8B-B14F-4D97-AF65-F5344CB8AC3E}">
        <p14:creationId xmlns:p14="http://schemas.microsoft.com/office/powerpoint/2010/main" val="476435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still are selecting distinct elements, so repeats are not allowed, but we’re only doing a subset. So we want</a:t>
            </a:r>
          </a:p>
        </p:txBody>
      </p:sp>
      <p:sp>
        <p:nvSpPr>
          <p:cNvPr id="4" name="Slide Number Placeholder 3"/>
          <p:cNvSpPr>
            <a:spLocks noGrp="1"/>
          </p:cNvSpPr>
          <p:nvPr>
            <p:ph type="sldNum" sz="quarter" idx="5"/>
          </p:nvPr>
        </p:nvSpPr>
        <p:spPr/>
        <p:txBody>
          <a:bodyPr/>
          <a:lstStyle/>
          <a:p>
            <a:fld id="{4D86A365-D682-4744-817E-42C211056C14}" type="slidenum">
              <a:rPr lang="en-US" smtClean="0"/>
              <a:t>50</a:t>
            </a:fld>
            <a:endParaRPr lang="en-US"/>
          </a:p>
        </p:txBody>
      </p:sp>
    </p:spTree>
    <p:extLst>
      <p:ext uri="{BB962C8B-B14F-4D97-AF65-F5344CB8AC3E}">
        <p14:creationId xmlns:p14="http://schemas.microsoft.com/office/powerpoint/2010/main" val="1349607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still are selecting distinct elements, so repeats are not allowed, but we’re only doing a subset. So we want</a:t>
            </a:r>
          </a:p>
        </p:txBody>
      </p:sp>
      <p:sp>
        <p:nvSpPr>
          <p:cNvPr id="4" name="Slide Number Placeholder 3"/>
          <p:cNvSpPr>
            <a:spLocks noGrp="1"/>
          </p:cNvSpPr>
          <p:nvPr>
            <p:ph type="sldNum" sz="quarter" idx="5"/>
          </p:nvPr>
        </p:nvSpPr>
        <p:spPr/>
        <p:txBody>
          <a:bodyPr/>
          <a:lstStyle/>
          <a:p>
            <a:fld id="{4D86A365-D682-4744-817E-42C211056C14}" type="slidenum">
              <a:rPr lang="en-US" smtClean="0"/>
              <a:t>51</a:t>
            </a:fld>
            <a:endParaRPr lang="en-US"/>
          </a:p>
        </p:txBody>
      </p:sp>
    </p:spTree>
    <p:extLst>
      <p:ext uri="{BB962C8B-B14F-4D97-AF65-F5344CB8AC3E}">
        <p14:creationId xmlns:p14="http://schemas.microsoft.com/office/powerpoint/2010/main" val="780253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52</a:t>
            </a:fld>
            <a:endParaRPr lang="en-US"/>
          </a:p>
        </p:txBody>
      </p:sp>
    </p:spTree>
    <p:extLst>
      <p:ext uri="{BB962C8B-B14F-4D97-AF65-F5344CB8AC3E}">
        <p14:creationId xmlns:p14="http://schemas.microsoft.com/office/powerpoint/2010/main" val="4058974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53</a:t>
            </a:fld>
            <a:endParaRPr lang="en-US"/>
          </a:p>
        </p:txBody>
      </p:sp>
    </p:spTree>
    <p:extLst>
      <p:ext uri="{BB962C8B-B14F-4D97-AF65-F5344CB8AC3E}">
        <p14:creationId xmlns:p14="http://schemas.microsoft.com/office/powerpoint/2010/main" val="738599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Ok! Let’s try another example, but now we’re going to introduce some more restrictions into our counting process..</a:t>
            </a:r>
          </a:p>
        </p:txBody>
      </p:sp>
      <p:sp>
        <p:nvSpPr>
          <p:cNvPr id="4" name="Slide Number Placeholder 3"/>
          <p:cNvSpPr>
            <a:spLocks noGrp="1"/>
          </p:cNvSpPr>
          <p:nvPr>
            <p:ph type="sldNum" sz="quarter" idx="5"/>
          </p:nvPr>
        </p:nvSpPr>
        <p:spPr/>
        <p:txBody>
          <a:bodyPr/>
          <a:lstStyle/>
          <a:p>
            <a:fld id="{4D86A365-D682-4744-817E-42C211056C14}" type="slidenum">
              <a:rPr lang="en-US" smtClean="0"/>
              <a:t>54</a:t>
            </a:fld>
            <a:endParaRPr lang="en-US"/>
          </a:p>
        </p:txBody>
      </p:sp>
    </p:spTree>
    <p:extLst>
      <p:ext uri="{BB962C8B-B14F-4D97-AF65-F5344CB8AC3E}">
        <p14:creationId xmlns:p14="http://schemas.microsoft.com/office/powerpoint/2010/main" val="190589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anything happens in the quarter, let us know asap. We’re here to support your learning in any way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now, please ASAP fill out any needed DRS accommodations and religious </a:t>
            </a:r>
            <a:r>
              <a:rPr lang="en-US" dirty="0" err="1"/>
              <a:t>accmodations</a:t>
            </a:r>
            <a:r>
              <a:rPr lang="en-US" dirty="0"/>
              <a:t>. I’ll be in touch with you to make sure we are having your needs met throughout the quarter. If you have other… please email me so we can work something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burning questions </a:t>
            </a:r>
            <a:r>
              <a:rPr lang="en-US" dirty="0" err="1"/>
              <a:t>rn</a:t>
            </a:r>
            <a:r>
              <a:rPr lang="en-US" dirty="0"/>
              <a:t>? </a:t>
            </a:r>
          </a:p>
        </p:txBody>
      </p:sp>
      <p:sp>
        <p:nvSpPr>
          <p:cNvPr id="4" name="Slide Number Placeholder 3"/>
          <p:cNvSpPr>
            <a:spLocks noGrp="1"/>
          </p:cNvSpPr>
          <p:nvPr>
            <p:ph type="sldNum" sz="quarter" idx="5"/>
          </p:nvPr>
        </p:nvSpPr>
        <p:spPr/>
        <p:txBody>
          <a:bodyPr/>
          <a:lstStyle/>
          <a:p>
            <a:fld id="{4D86A365-D682-4744-817E-42C211056C14}" type="slidenum">
              <a:rPr lang="en-US" smtClean="0"/>
              <a:t>7</a:t>
            </a:fld>
            <a:endParaRPr lang="en-US"/>
          </a:p>
        </p:txBody>
      </p:sp>
    </p:spTree>
    <p:extLst>
      <p:ext uri="{BB962C8B-B14F-4D97-AF65-F5344CB8AC3E}">
        <p14:creationId xmlns:p14="http://schemas.microsoft.com/office/powerpoint/2010/main" val="1425865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Friday we’re going to talk more about this formula, and why it’s true, but for now</a:t>
            </a:r>
          </a:p>
        </p:txBody>
      </p:sp>
      <p:sp>
        <p:nvSpPr>
          <p:cNvPr id="4" name="Slide Number Placeholder 3"/>
          <p:cNvSpPr>
            <a:spLocks noGrp="1"/>
          </p:cNvSpPr>
          <p:nvPr>
            <p:ph type="sldNum" sz="quarter" idx="5"/>
          </p:nvPr>
        </p:nvSpPr>
        <p:spPr/>
        <p:txBody>
          <a:bodyPr/>
          <a:lstStyle/>
          <a:p>
            <a:fld id="{4D86A365-D682-4744-817E-42C211056C14}" type="slidenum">
              <a:rPr lang="en-US" smtClean="0"/>
              <a:t>55</a:t>
            </a:fld>
            <a:endParaRPr lang="en-US"/>
          </a:p>
        </p:txBody>
      </p:sp>
    </p:spTree>
    <p:extLst>
      <p:ext uri="{BB962C8B-B14F-4D97-AF65-F5344CB8AC3E}">
        <p14:creationId xmlns:p14="http://schemas.microsoft.com/office/powerpoint/2010/main" val="277329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58</a:t>
            </a:fld>
            <a:endParaRPr lang="en-US"/>
          </a:p>
        </p:txBody>
      </p:sp>
    </p:spTree>
    <p:extLst>
      <p:ext uri="{BB962C8B-B14F-4D97-AF65-F5344CB8AC3E}">
        <p14:creationId xmlns:p14="http://schemas.microsoft.com/office/powerpoint/2010/main" val="1991907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59</a:t>
            </a:fld>
            <a:endParaRPr lang="en-US"/>
          </a:p>
        </p:txBody>
      </p:sp>
    </p:spTree>
    <p:extLst>
      <p:ext uri="{BB962C8B-B14F-4D97-AF65-F5344CB8AC3E}">
        <p14:creationId xmlns:p14="http://schemas.microsoft.com/office/powerpoint/2010/main" val="3463247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60</a:t>
            </a:fld>
            <a:endParaRPr lang="en-US"/>
          </a:p>
        </p:txBody>
      </p:sp>
    </p:spTree>
    <p:extLst>
      <p:ext uri="{BB962C8B-B14F-4D97-AF65-F5344CB8AC3E}">
        <p14:creationId xmlns:p14="http://schemas.microsoft.com/office/powerpoint/2010/main" val="1580214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61</a:t>
            </a:fld>
            <a:endParaRPr lang="en-US"/>
          </a:p>
        </p:txBody>
      </p:sp>
    </p:spTree>
    <p:extLst>
      <p:ext uri="{BB962C8B-B14F-4D97-AF65-F5344CB8AC3E}">
        <p14:creationId xmlns:p14="http://schemas.microsoft.com/office/powerpoint/2010/main" val="1938417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62</a:t>
            </a:fld>
            <a:endParaRPr lang="en-US"/>
          </a:p>
        </p:txBody>
      </p:sp>
    </p:spTree>
    <p:extLst>
      <p:ext uri="{BB962C8B-B14F-4D97-AF65-F5344CB8AC3E}">
        <p14:creationId xmlns:p14="http://schemas.microsoft.com/office/powerpoint/2010/main" val="3686211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63</a:t>
            </a:fld>
            <a:endParaRPr lang="en-US"/>
          </a:p>
        </p:txBody>
      </p:sp>
    </p:spTree>
    <p:extLst>
      <p:ext uri="{BB962C8B-B14F-4D97-AF65-F5344CB8AC3E}">
        <p14:creationId xmlns:p14="http://schemas.microsoft.com/office/powerpoint/2010/main" val="182649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70</a:t>
            </a:fld>
            <a:endParaRPr lang="en-US"/>
          </a:p>
        </p:txBody>
      </p:sp>
    </p:spTree>
    <p:extLst>
      <p:ext uri="{BB962C8B-B14F-4D97-AF65-F5344CB8AC3E}">
        <p14:creationId xmlns:p14="http://schemas.microsoft.com/office/powerpoint/2010/main" val="90838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class, we’ll doing bunch of math, probability and statistics, that is important for us as computer scientists. The things we learn about will have applications in lots of things, mainly machine learning (</a:t>
            </a:r>
            <a:r>
              <a:rPr lang="en-US" dirty="0" err="1"/>
              <a:t>cse</a:t>
            </a:r>
            <a:r>
              <a:rPr lang="en-US" dirty="0"/>
              <a:t> 446 relies a lot on what’s covered in 312).. Data structure, algorithm design. Throughout the course, we’re going to get chances to see how these concepts that might feel very </a:t>
            </a:r>
            <a:r>
              <a:rPr lang="en-US" dirty="0" err="1"/>
              <a:t>mathy</a:t>
            </a:r>
            <a:r>
              <a:rPr lang="en-US" dirty="0"/>
              <a:t>-y apply in these CS fields</a:t>
            </a:r>
          </a:p>
        </p:txBody>
      </p:sp>
      <p:sp>
        <p:nvSpPr>
          <p:cNvPr id="4" name="Slide Number Placeholder 3"/>
          <p:cNvSpPr>
            <a:spLocks noGrp="1"/>
          </p:cNvSpPr>
          <p:nvPr>
            <p:ph type="sldNum" sz="quarter" idx="5"/>
          </p:nvPr>
        </p:nvSpPr>
        <p:spPr/>
        <p:txBody>
          <a:bodyPr/>
          <a:lstStyle/>
          <a:p>
            <a:fld id="{4D86A365-D682-4744-817E-42C211056C14}" type="slidenum">
              <a:rPr lang="en-US" smtClean="0"/>
              <a:t>8</a:t>
            </a:fld>
            <a:endParaRPr lang="en-US"/>
          </a:p>
        </p:txBody>
      </p:sp>
    </p:spTree>
    <p:extLst>
      <p:ext uri="{BB962C8B-B14F-4D97-AF65-F5344CB8AC3E}">
        <p14:creationId xmlns:p14="http://schemas.microsoft.com/office/powerpoint/2010/main" val="288073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rough roadmap </a:t>
            </a:r>
            <a:r>
              <a:rPr lang="en-US" dirty="0" err="1"/>
              <a:t>fro</a:t>
            </a:r>
            <a:r>
              <a:rPr lang="en-US" dirty="0"/>
              <a:t> the quarter. We’re starting with </a:t>
            </a:r>
            <a:r>
              <a:rPr lang="en-US" dirty="0" err="1"/>
              <a:t>combiantrocs</a:t>
            </a:r>
            <a:r>
              <a:rPr lang="en-US" dirty="0"/>
              <a:t> – learning how to </a:t>
            </a:r>
            <a:r>
              <a:rPr lang="en-US" dirty="0" err="1"/>
              <a:t>ount</a:t>
            </a:r>
            <a:r>
              <a:rPr lang="en-US" dirty="0"/>
              <a:t> more complicated situations .you’re probability heard of the word probability is some </a:t>
            </a:r>
            <a:r>
              <a:rPr lang="en-US" dirty="0" err="1"/>
              <a:t>infrmal</a:t>
            </a:r>
            <a:r>
              <a:rPr lang="en-US" dirty="0"/>
              <a:t> </a:t>
            </a:r>
            <a:r>
              <a:rPr lang="en-US" dirty="0" err="1"/>
              <a:t>settgs</a:t>
            </a:r>
            <a:r>
              <a:rPr lang="en-US" dirty="0"/>
              <a:t> – learn how to formula compute and </a:t>
            </a:r>
            <a:r>
              <a:rPr lang="en-US" dirty="0" err="1"/>
              <a:t>repseprobability</a:t>
            </a:r>
            <a:r>
              <a:rPr lang="en-US" dirty="0"/>
              <a:t> of certain things happening.</a:t>
            </a:r>
          </a:p>
        </p:txBody>
      </p:sp>
      <p:sp>
        <p:nvSpPr>
          <p:cNvPr id="4" name="Slide Number Placeholder 3"/>
          <p:cNvSpPr>
            <a:spLocks noGrp="1"/>
          </p:cNvSpPr>
          <p:nvPr>
            <p:ph type="sldNum" sz="quarter" idx="5"/>
          </p:nvPr>
        </p:nvSpPr>
        <p:spPr/>
        <p:txBody>
          <a:bodyPr/>
          <a:lstStyle/>
          <a:p>
            <a:fld id="{4D86A365-D682-4744-817E-42C211056C14}" type="slidenum">
              <a:rPr lang="en-US" smtClean="0"/>
              <a:t>9</a:t>
            </a:fld>
            <a:endParaRPr lang="en-US"/>
          </a:p>
        </p:txBody>
      </p:sp>
    </p:spTree>
    <p:extLst>
      <p:ext uri="{BB962C8B-B14F-4D97-AF65-F5344CB8AC3E}">
        <p14:creationId xmlns:p14="http://schemas.microsoft.com/office/powerpoint/2010/main" val="20556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how to parse long statements where we’re given a bunch of probability information or information </a:t>
            </a:r>
            <a:r>
              <a:rPr lang="en-US" dirty="0" err="1"/>
              <a:t>abt</a:t>
            </a:r>
            <a:r>
              <a:rPr lang="en-US" dirty="0"/>
              <a:t> some random experiments… and how to communicate this kind of information precisely and formula</a:t>
            </a:r>
          </a:p>
          <a:p>
            <a:endParaRPr lang="en-US" dirty="0"/>
          </a:p>
          <a:p>
            <a:r>
              <a:rPr lang="en-US" dirty="0"/>
              <a:t>We’re going to learn about probability in the real worlds. Mix of applications in computer science and just in other things like health data, probability of u recognizing someone in an event, etc., usually in this class, we do a lot of </a:t>
            </a:r>
            <a:r>
              <a:rPr lang="en-US" dirty="0" err="1"/>
              <a:t>exampls</a:t>
            </a:r>
            <a:r>
              <a:rPr lang="en-US" dirty="0"/>
              <a:t> with dice, gambling, decks </a:t>
            </a:r>
            <a:r>
              <a:rPr lang="en-US" dirty="0" err="1"/>
              <a:t>fo</a:t>
            </a:r>
            <a:r>
              <a:rPr lang="en-US" dirty="0"/>
              <a:t> card, more interesting real world stuff .. </a:t>
            </a:r>
          </a:p>
          <a:p>
            <a:endParaRPr lang="en-US" dirty="0"/>
          </a:p>
          <a:p>
            <a:r>
              <a:rPr lang="en-US" dirty="0"/>
              <a:t>Also going to refine </a:t>
            </a:r>
            <a:r>
              <a:rPr lang="en-US" dirty="0" err="1"/>
              <a:t>intutino</a:t>
            </a:r>
            <a:r>
              <a:rPr lang="en-US" dirty="0"/>
              <a:t>. When we read the results of studies  or surveys we have some gut feelings about the probabilities of some events which aren’t always right. Train u to </a:t>
            </a:r>
            <a:r>
              <a:rPr lang="en-US" dirty="0" err="1"/>
              <a:t>ave</a:t>
            </a:r>
            <a:r>
              <a:rPr lang="en-US" dirty="0"/>
              <a:t> better gut feeling about the chances of events – better analyze and interpret … a lot of media will apply math incorrectly to draw wrong conclusions or make u feel a certain way…</a:t>
            </a:r>
          </a:p>
          <a:p>
            <a:endParaRPr lang="en-US" dirty="0"/>
          </a:p>
          <a:p>
            <a:r>
              <a:rPr lang="en-US" dirty="0"/>
              <a:t>Not written here but if u want to show off to your friends about talk </a:t>
            </a:r>
            <a:r>
              <a:rPr lang="en-US" dirty="0" err="1"/>
              <a:t>abt</a:t>
            </a:r>
            <a:r>
              <a:rPr lang="en-US" dirty="0"/>
              <a:t> how likely </a:t>
            </a:r>
            <a:r>
              <a:rPr lang="en-US" dirty="0" err="1"/>
              <a:t>uare</a:t>
            </a:r>
            <a:r>
              <a:rPr lang="en-US" dirty="0"/>
              <a:t> to win a particular game, or some fun probability and statistics paradoxes, this is the right class for u</a:t>
            </a:r>
          </a:p>
        </p:txBody>
      </p:sp>
      <p:sp>
        <p:nvSpPr>
          <p:cNvPr id="4" name="Slide Number Placeholder 3"/>
          <p:cNvSpPr>
            <a:spLocks noGrp="1"/>
          </p:cNvSpPr>
          <p:nvPr>
            <p:ph type="sldNum" sz="quarter" idx="5"/>
          </p:nvPr>
        </p:nvSpPr>
        <p:spPr/>
        <p:txBody>
          <a:bodyPr/>
          <a:lstStyle/>
          <a:p>
            <a:fld id="{4D86A365-D682-4744-817E-42C211056C14}" type="slidenum">
              <a:rPr lang="en-US" smtClean="0"/>
              <a:t>10</a:t>
            </a:fld>
            <a:endParaRPr lang="en-US"/>
          </a:p>
        </p:txBody>
      </p:sp>
    </p:spTree>
    <p:extLst>
      <p:ext uri="{BB962C8B-B14F-4D97-AF65-F5344CB8AC3E}">
        <p14:creationId xmlns:p14="http://schemas.microsoft.com/office/powerpoint/2010/main" val="132212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main topic: </a:t>
            </a:r>
            <a:r>
              <a:rPr lang="en-US" dirty="0" err="1"/>
              <a:t>coutning</a:t>
            </a:r>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11</a:t>
            </a:fld>
            <a:endParaRPr lang="en-US"/>
          </a:p>
        </p:txBody>
      </p:sp>
    </p:spTree>
    <p:extLst>
      <p:ext uri="{BB962C8B-B14F-4D97-AF65-F5344CB8AC3E}">
        <p14:creationId xmlns:p14="http://schemas.microsoft.com/office/powerpoint/2010/main" val="278438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8B4228-9B20-4E1C-BAF9-1CE2D488642F}"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A8B4228-9B20-4E1C-BAF9-1CE2D488642F}" type="datetimeFigureOut">
              <a:rPr lang="en-US" smtClean="0"/>
              <a:t>6/16/2024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52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A8B4228-9B20-4E1C-BAF9-1CE2D488642F}" type="datetimeFigureOut">
              <a:rPr lang="en-US" smtClean="0"/>
              <a:t>6/16/2024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16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5307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8B4228-9B20-4E1C-BAF9-1CE2D488642F}"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29887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8B4228-9B20-4E1C-BAF9-1CE2D488642F}" type="datetimeFigureOut">
              <a:rPr lang="en-US" smtClean="0"/>
              <a:t>6/16/2024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B44C132-2C5F-4912-A98C-B2615409314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06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A8B4228-9B20-4E1C-BAF9-1CE2D488642F}" type="datetimeFigureOut">
              <a:rPr lang="en-US" smtClean="0"/>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4C132-2C5F-4912-A98C-B2615409314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19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B4228-9B20-4E1C-BAF9-1CE2D488642F}" type="datetimeFigureOut">
              <a:rPr lang="en-US" smtClean="0"/>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91905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8B4228-9B20-4E1C-BAF9-1CE2D488642F}"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42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B4228-9B20-4E1C-BAF9-1CE2D488642F}"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B4228-9B20-4E1C-BAF9-1CE2D488642F}" type="datetimeFigureOut">
              <a:rPr lang="en-US" smtClean="0"/>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6008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B4228-9B20-4E1C-BAF9-1CE2D488642F}"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5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8B4228-9B20-4E1C-BAF9-1CE2D488642F}" type="datetimeFigureOut">
              <a:rPr lang="en-US" smtClean="0"/>
              <a:t>6/16/2024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B44C132-2C5F-4912-A98C-B2615409314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074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clarisw@cs.washington.edu"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s.uw.edu/3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0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40.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CSE 312! 🥳You’re early!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 Grab a </a:t>
            </a:r>
            <a:r>
              <a:rPr lang="en-US" b="1" dirty="0"/>
              <a:t>handout</a:t>
            </a:r>
            <a:r>
              <a:rPr lang="en-US" dirty="0"/>
              <a:t> or download from the course website</a:t>
            </a:r>
          </a:p>
          <a:p>
            <a:pPr>
              <a:buFont typeface="Arial" panose="020B0604020202020204" pitchFamily="34" charset="0"/>
              <a:buChar char="•"/>
            </a:pPr>
            <a:r>
              <a:rPr lang="en-US" dirty="0"/>
              <a:t> Want a </a:t>
            </a:r>
            <a:r>
              <a:rPr lang="en-US" b="1" dirty="0"/>
              <a:t>copy of these slides </a:t>
            </a:r>
            <a:r>
              <a:rPr lang="en-US" dirty="0"/>
              <a:t>to take notes? You can download them from the webpage cs.uw.edu/312</a:t>
            </a:r>
          </a:p>
          <a:p>
            <a:pPr>
              <a:buFont typeface="Arial" panose="020B0604020202020204" pitchFamily="34" charset="0"/>
              <a:buChar char="•"/>
            </a:pPr>
            <a:r>
              <a:rPr lang="en-US" dirty="0"/>
              <a:t> Go to </a:t>
            </a:r>
            <a:r>
              <a:rPr lang="en-US" b="1" dirty="0"/>
              <a:t>pollev.com/cse312 </a:t>
            </a:r>
            <a:r>
              <a:rPr lang="en-US" dirty="0"/>
              <a:t>and login with your at-</a:t>
            </a:r>
            <a:r>
              <a:rPr lang="en-US" dirty="0" err="1"/>
              <a:t>uw</a:t>
            </a:r>
            <a:r>
              <a:rPr lang="en-US" dirty="0"/>
              <a:t> email (not at-cs!) There’s a poll running to make sure things are working</a:t>
            </a:r>
          </a:p>
          <a:p>
            <a:pPr>
              <a:buFont typeface="Arial" panose="020B0604020202020204" pitchFamily="34" charset="0"/>
              <a:buChar char="•"/>
            </a:pPr>
            <a:r>
              <a:rPr lang="en-US" dirty="0"/>
              <a:t> Feel free to introduce yourself to the people sitting around you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965-730F-4A34-ADC1-0B4903710504}"/>
              </a:ext>
            </a:extLst>
          </p:cNvPr>
          <p:cNvSpPr>
            <a:spLocks noGrp="1"/>
          </p:cNvSpPr>
          <p:nvPr>
            <p:ph type="title"/>
          </p:nvPr>
        </p:nvSpPr>
        <p:spPr/>
        <p:txBody>
          <a:bodyPr/>
          <a:lstStyle/>
          <a:p>
            <a:r>
              <a:rPr lang="en-US" dirty="0"/>
              <a:t>What should I get out of this class?</a:t>
            </a:r>
          </a:p>
        </p:txBody>
      </p:sp>
      <p:sp>
        <p:nvSpPr>
          <p:cNvPr id="3" name="Content Placeholder 2">
            <a:extLst>
              <a:ext uri="{FF2B5EF4-FFF2-40B4-BE49-F238E27FC236}">
                <a16:creationId xmlns:a16="http://schemas.microsoft.com/office/drawing/2014/main" id="{310F3ADD-5FD2-49C7-8A1C-8406A44EAF3C}"/>
              </a:ext>
            </a:extLst>
          </p:cNvPr>
          <p:cNvSpPr>
            <a:spLocks noGrp="1"/>
          </p:cNvSpPr>
          <p:nvPr>
            <p:ph idx="1"/>
          </p:nvPr>
        </p:nvSpPr>
        <p:spPr/>
        <p:txBody>
          <a:bodyPr/>
          <a:lstStyle/>
          <a:p>
            <a:r>
              <a:rPr lang="en-US" b="1" dirty="0"/>
              <a:t>Precise mathematical communication</a:t>
            </a:r>
          </a:p>
          <a:p>
            <a:pPr lvl="1"/>
            <a:r>
              <a:rPr lang="en-US" dirty="0"/>
              <a:t>Both reading and writing dense statements.</a:t>
            </a:r>
          </a:p>
          <a:p>
            <a:endParaRPr lang="en-US" dirty="0"/>
          </a:p>
          <a:p>
            <a:r>
              <a:rPr lang="en-US" b="1" dirty="0"/>
              <a:t>Probability in the “real world”</a:t>
            </a:r>
          </a:p>
          <a:p>
            <a:pPr lvl="1"/>
            <a:r>
              <a:rPr lang="en-US" dirty="0"/>
              <a:t>A mix of CS applications</a:t>
            </a:r>
          </a:p>
          <a:p>
            <a:pPr lvl="1"/>
            <a:r>
              <a:rPr lang="en-US" dirty="0"/>
              <a:t>And some actual “real life” ones.</a:t>
            </a:r>
          </a:p>
          <a:p>
            <a:pPr lvl="1"/>
            <a:endParaRPr lang="en-US" dirty="0"/>
          </a:p>
          <a:p>
            <a:r>
              <a:rPr lang="en-US" b="1" dirty="0"/>
              <a:t>Refine your intuition</a:t>
            </a:r>
          </a:p>
          <a:p>
            <a:pPr lvl="1"/>
            <a:r>
              <a:rPr lang="en-US" dirty="0"/>
              <a:t>Most people have some base level feeling of what the chances of some event are.</a:t>
            </a:r>
          </a:p>
          <a:p>
            <a:pPr lvl="1"/>
            <a:r>
              <a:rPr lang="en-US" dirty="0"/>
              <a:t>We’re going to train you to have better gut feelings. </a:t>
            </a:r>
          </a:p>
        </p:txBody>
      </p:sp>
    </p:spTree>
    <p:extLst>
      <p:ext uri="{BB962C8B-B14F-4D97-AF65-F5344CB8AC3E}">
        <p14:creationId xmlns:p14="http://schemas.microsoft.com/office/powerpoint/2010/main" val="211585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a:xfrm>
            <a:off x="1902775" y="3262680"/>
            <a:ext cx="6504161" cy="1101502"/>
          </a:xfrm>
        </p:spPr>
        <p:txBody>
          <a:bodyPr/>
          <a:lstStyle/>
          <a:p>
            <a:r>
              <a:rPr lang="en-US" dirty="0"/>
              <a:t>Counting</a:t>
            </a:r>
            <a:br>
              <a:rPr lang="en-US" dirty="0"/>
            </a:br>
            <a:r>
              <a:rPr lang="en-US" sz="2000" dirty="0">
                <a:latin typeface="Segoe UI" panose="020B0502040204020203" pitchFamily="34" charset="0"/>
                <a:cs typeface="Segoe UI" panose="020B0502040204020203" pitchFamily="34" charset="0"/>
              </a:rPr>
              <a:t>(not as easy as 1-2-3?)</a:t>
            </a:r>
            <a:br>
              <a:rPr lang="en-US" dirty="0"/>
            </a:br>
            <a:endParaRPr lang="en-US" dirty="0"/>
          </a:p>
        </p:txBody>
      </p:sp>
    </p:spTree>
    <p:extLst>
      <p:ext uri="{BB962C8B-B14F-4D97-AF65-F5344CB8AC3E}">
        <p14:creationId xmlns:p14="http://schemas.microsoft.com/office/powerpoint/2010/main" val="393478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CD1F3-DB84-4052-9205-9D5CC6C34BB6}"/>
              </a:ext>
            </a:extLst>
          </p:cNvPr>
          <p:cNvSpPr>
            <a:spLocks noGrp="1"/>
          </p:cNvSpPr>
          <p:nvPr>
            <p:ph type="title"/>
          </p:nvPr>
        </p:nvSpPr>
        <p:spPr/>
        <p:txBody>
          <a:bodyPr/>
          <a:lstStyle/>
          <a:p>
            <a:r>
              <a:rPr lang="en-US" dirty="0"/>
              <a:t>Why Counting?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A2B4FB4-7F90-42AE-8AB4-7A0365A0C726}"/>
                  </a:ext>
                </a:extLst>
              </p:cNvPr>
              <p:cNvSpPr>
                <a:spLocks noGrp="1"/>
              </p:cNvSpPr>
              <p:nvPr>
                <p:ph idx="1"/>
              </p:nvPr>
            </p:nvSpPr>
            <p:spPr>
              <a:xfrm>
                <a:off x="575240" y="2212000"/>
                <a:ext cx="11187257" cy="4845504"/>
              </a:xfrm>
            </p:spPr>
            <p:txBody>
              <a:bodyPr>
                <a:normAutofit/>
              </a:bodyPr>
              <a:lstStyle/>
              <a:p>
                <a:pPr marL="0" indent="0">
                  <a:buNone/>
                </a:pPr>
                <a:r>
                  <a:rPr lang="en-US" dirty="0"/>
                  <a:t>Combinatorics: techniques for counting things that are difficult to count</a:t>
                </a:r>
              </a:p>
              <a:p>
                <a:pPr marL="0" indent="0">
                  <a:buNone/>
                </a:pPr>
                <a:endParaRPr lang="en-US" sz="1500" dirty="0"/>
              </a:p>
              <a:p>
                <a:r>
                  <a:rPr lang="en-US" dirty="0"/>
                  <a:t>Basics of </a:t>
                </a:r>
                <a:r>
                  <a:rPr lang="en-US" b="1" dirty="0"/>
                  <a:t>algorithm analysis</a:t>
                </a:r>
                <a:endParaRPr lang="en-US" dirty="0"/>
              </a:p>
              <a:p>
                <a:pPr lvl="1"/>
                <a:r>
                  <a:rPr lang="en-US" dirty="0"/>
                  <a:t>Is this problem brute-forceable?</a:t>
                </a:r>
              </a:p>
              <a:p>
                <a:pPr lvl="1"/>
                <a:r>
                  <a:rPr lang="en-US" dirty="0"/>
                  <a:t>Estimation of how many operations an operation like find() would require</a:t>
                </a:r>
              </a:p>
              <a:p>
                <a:r>
                  <a:rPr lang="en-US" dirty="0"/>
                  <a:t>Basics of </a:t>
                </a:r>
                <a:r>
                  <a:rPr lang="en-US" b="1" dirty="0"/>
                  <a:t>probability theory</a:t>
                </a:r>
              </a:p>
              <a:p>
                <a:pPr lvl="1"/>
                <a:r>
                  <a:rPr lang="en-US" dirty="0"/>
                  <a:t>Usually, “What are the chances of X”=  </a:t>
                </a:r>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num>
                      <m:den>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r>
                          <a:rPr lang="en-US" b="0" i="0" smtClean="0">
                            <a:latin typeface="Cambria Math" panose="02040503050406030204" pitchFamily="18" charset="0"/>
                          </a:rPr>
                          <m:t> +</m:t>
                        </m:r>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not</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den>
                    </m:f>
                  </m:oMath>
                </a14:m>
                <a:endParaRPr lang="en-US" dirty="0"/>
              </a:p>
            </p:txBody>
          </p:sp>
        </mc:Choice>
        <mc:Fallback xmlns="">
          <p:sp>
            <p:nvSpPr>
              <p:cNvPr id="5" name="Content Placeholder 4">
                <a:extLst>
                  <a:ext uri="{FF2B5EF4-FFF2-40B4-BE49-F238E27FC236}">
                    <a16:creationId xmlns:a16="http://schemas.microsoft.com/office/drawing/2014/main" id="{CA2B4FB4-7F90-42AE-8AB4-7A0365A0C726}"/>
                  </a:ext>
                </a:extLst>
              </p:cNvPr>
              <p:cNvSpPr>
                <a:spLocks noGrp="1" noRot="1" noChangeAspect="1" noMove="1" noResize="1" noEditPoints="1" noAdjustHandles="1" noChangeArrowheads="1" noChangeShapeType="1" noTextEdit="1"/>
              </p:cNvSpPr>
              <p:nvPr>
                <p:ph idx="1"/>
              </p:nvPr>
            </p:nvSpPr>
            <p:spPr>
              <a:xfrm>
                <a:off x="575240" y="2212000"/>
                <a:ext cx="11187257" cy="4845504"/>
              </a:xfrm>
              <a:blipFill>
                <a:blip r:embed="rId3"/>
                <a:stretch>
                  <a:fillRect l="-1525" t="-2264"/>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5CB4338C-429F-2F57-4E9D-177749ABE760}"/>
              </a:ext>
            </a:extLst>
          </p:cNvPr>
          <p:cNvSpPr/>
          <p:nvPr/>
        </p:nvSpPr>
        <p:spPr>
          <a:xfrm>
            <a:off x="575239" y="1356920"/>
            <a:ext cx="11187258" cy="73511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indent="-91440" algn="ctr" rtl="0" eaLnBrk="1" latinLnBrk="0" hangingPunct="1">
              <a:lnSpc>
                <a:spcPct val="90000"/>
              </a:lnSpc>
              <a:spcBef>
                <a:spcPts val="1200"/>
              </a:spcBef>
              <a:spcAft>
                <a:spcPts val="200"/>
              </a:spcAft>
            </a:pPr>
            <a:r>
              <a:rPr lang="en-US" sz="2800" dirty="0">
                <a:solidFill>
                  <a:schemeClr val="accent1"/>
                </a:solidFill>
                <a:effectLst/>
                <a:latin typeface="Segoe UI" panose="020B0502040204020203" pitchFamily="34" charset="0"/>
                <a:cs typeface="Segoe UI" panose="020B0502040204020203" pitchFamily="34" charset="0"/>
              </a:rPr>
              <a:t> </a:t>
            </a:r>
            <a:r>
              <a:rPr lang="en-US" sz="2800" kern="1200" dirty="0">
                <a:solidFill>
                  <a:srgbClr val="000000"/>
                </a:solidFill>
                <a:effectLst/>
                <a:latin typeface="Segoe UI" panose="020B0502040204020203" pitchFamily="34" charset="0"/>
                <a:cs typeface="Segoe UI" panose="020B0502040204020203" pitchFamily="34" charset="0"/>
              </a:rPr>
              <a:t>We can’t always just list out possible options and count it up!</a:t>
            </a:r>
            <a:endParaRPr lang="en-US" sz="2800" dirty="0">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83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p:spTree>
    <p:extLst>
      <p:ext uri="{BB962C8B-B14F-4D97-AF65-F5344CB8AC3E}">
        <p14:creationId xmlns:p14="http://schemas.microsoft.com/office/powerpoint/2010/main" val="353111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5154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a:p>
                <a:r>
                  <a:rPr lang="en-US" dirty="0"/>
                  <a:t>The </a:t>
                </a:r>
                <a:r>
                  <a:rPr lang="en-US" b="1" dirty="0"/>
                  <a:t>cardinality </a:t>
                </a:r>
                <a:r>
                  <a:rPr lang="en-US" dirty="0"/>
                  <a:t>of a set is the number of elements in it.</a:t>
                </a:r>
              </a:p>
              <a:p>
                <a14:m>
                  <m:oMath xmlns:m="http://schemas.openxmlformats.org/officeDocument/2006/math">
                    <m:r>
                      <a:rPr lang="en-US" b="0" i="1" smtClean="0">
                        <a:latin typeface="Cambria Math" panose="02040503050406030204" pitchFamily="18" charset="0"/>
                      </a:rPr>
                      <m:t>{1,2,3}</m:t>
                    </m:r>
                  </m:oMath>
                </a14:m>
                <a:r>
                  <a:rPr lang="en-US" dirty="0"/>
                  <a:t> has cardinality </a:t>
                </a:r>
                <a14:m>
                  <m:oMath xmlns:m="http://schemas.openxmlformats.org/officeDocument/2006/math">
                    <m:r>
                      <a:rPr lang="en-US" b="0" i="1" smtClean="0">
                        <a:latin typeface="Cambria Math" panose="02040503050406030204" pitchFamily="18" charset="0"/>
                      </a:rPr>
                      <m:t>3</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4177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a:p>
                <a:r>
                  <a:rPr lang="en-US" dirty="0"/>
                  <a:t>The </a:t>
                </a:r>
                <a:r>
                  <a:rPr lang="en-US" b="1" dirty="0"/>
                  <a:t>cardinality </a:t>
                </a:r>
                <a:r>
                  <a:rPr lang="en-US" dirty="0"/>
                  <a:t>of a set is the number of elements in it.</a:t>
                </a:r>
              </a:p>
              <a:p>
                <a14:m>
                  <m:oMath xmlns:m="http://schemas.openxmlformats.org/officeDocument/2006/math">
                    <m:r>
                      <a:rPr lang="en-US" b="0" i="1" smtClean="0">
                        <a:latin typeface="Cambria Math" panose="02040503050406030204" pitchFamily="18" charset="0"/>
                      </a:rPr>
                      <m:t>{1,2,3}</m:t>
                    </m:r>
                  </m:oMath>
                </a14:m>
                <a:r>
                  <a:rPr lang="en-US" dirty="0"/>
                  <a:t> has cardinality </a:t>
                </a:r>
                <a14:m>
                  <m:oMath xmlns:m="http://schemas.openxmlformats.org/officeDocument/2006/math">
                    <m:r>
                      <a:rPr lang="en-US" b="0" i="1" smtClean="0">
                        <a:latin typeface="Cambria Math" panose="02040503050406030204" pitchFamily="18" charset="0"/>
                      </a:rPr>
                      <m:t>3</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F6FFE26-036A-8BFE-852C-C65585CDDBEA}"/>
              </a:ext>
            </a:extLst>
          </p:cNvPr>
          <p:cNvSpPr/>
          <p:nvPr/>
        </p:nvSpPr>
        <p:spPr>
          <a:xfrm>
            <a:off x="4924703" y="4890655"/>
            <a:ext cx="6837795" cy="141870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We’re going to learn counting techniques to count the size of more complex sets!</a:t>
            </a:r>
          </a:p>
        </p:txBody>
      </p:sp>
    </p:spTree>
    <p:extLst>
      <p:ext uri="{BB962C8B-B14F-4D97-AF65-F5344CB8AC3E}">
        <p14:creationId xmlns:p14="http://schemas.microsoft.com/office/powerpoint/2010/main" val="336112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Lunchtime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202539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Lunchtime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64A57C0E-4BDF-84D6-7E05-628D57F2C32E}"/>
              </a:ext>
            </a:extLst>
          </p:cNvPr>
          <p:cNvSpPr/>
          <p:nvPr/>
        </p:nvSpPr>
        <p:spPr>
          <a:xfrm>
            <a:off x="387037" y="1277943"/>
            <a:ext cx="11187258" cy="274402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Segoe UI Semibold" panose="020B0702040204020203" pitchFamily="34" charset="0"/>
                <a:cs typeface="Segoe UI Semibold" panose="020B0702040204020203" pitchFamily="34" charset="0"/>
              </a:rPr>
              <a:t>What are we counting here? </a:t>
            </a:r>
          </a:p>
          <a:p>
            <a:pPr algn="ctr"/>
            <a:r>
              <a:rPr lang="en-US" sz="2800" dirty="0">
                <a:solidFill>
                  <a:sysClr val="windowText" lastClr="000000"/>
                </a:solidFill>
                <a:latin typeface="Segoe UI" panose="020B0502040204020203" pitchFamily="34" charset="0"/>
                <a:cs typeface="Segoe UI" panose="020B0502040204020203" pitchFamily="34" charset="0"/>
              </a:rPr>
              <a:t>We’re counting the </a:t>
            </a:r>
            <a:r>
              <a:rPr lang="en-US" sz="2800" u="sng" dirty="0">
                <a:solidFill>
                  <a:sysClr val="windowText" lastClr="000000"/>
                </a:solidFill>
                <a:latin typeface="Segoe UI" panose="020B0502040204020203" pitchFamily="34" charset="0"/>
                <a:cs typeface="Segoe UI" panose="020B0502040204020203" pitchFamily="34" charset="0"/>
              </a:rPr>
              <a:t>size/cardinality of the set of all possible lunches</a:t>
            </a:r>
          </a:p>
        </p:txBody>
      </p:sp>
    </p:spTree>
    <p:extLst>
      <p:ext uri="{BB962C8B-B14F-4D97-AF65-F5344CB8AC3E}">
        <p14:creationId xmlns:p14="http://schemas.microsoft.com/office/powerpoint/2010/main" val="237384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Lunchtime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41188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55A2-75B1-4177-A0C5-A54245C9764D}"/>
              </a:ext>
            </a:extLst>
          </p:cNvPr>
          <p:cNvSpPr>
            <a:spLocks noGrp="1"/>
          </p:cNvSpPr>
          <p:nvPr>
            <p:ph type="ctrTitle"/>
          </p:nvPr>
        </p:nvSpPr>
        <p:spPr>
          <a:xfrm>
            <a:off x="1100528" y="2186958"/>
            <a:ext cx="9990944" cy="1463040"/>
          </a:xfrm>
        </p:spPr>
        <p:txBody>
          <a:bodyPr/>
          <a:lstStyle/>
          <a:p>
            <a:pPr algn="ctr"/>
            <a:r>
              <a:rPr lang="en-US" b="1" dirty="0"/>
              <a:t>Introduction and Counting</a:t>
            </a:r>
          </a:p>
        </p:txBody>
      </p:sp>
      <p:sp>
        <p:nvSpPr>
          <p:cNvPr id="3" name="Subtitle 2">
            <a:extLst>
              <a:ext uri="{FF2B5EF4-FFF2-40B4-BE49-F238E27FC236}">
                <a16:creationId xmlns:a16="http://schemas.microsoft.com/office/drawing/2014/main" id="{222CBFEC-0BA9-4ED0-AED7-13478DD2EB31}"/>
              </a:ext>
            </a:extLst>
          </p:cNvPr>
          <p:cNvSpPr>
            <a:spLocks noGrp="1"/>
          </p:cNvSpPr>
          <p:nvPr>
            <p:ph type="subTitle" idx="1"/>
          </p:nvPr>
        </p:nvSpPr>
        <p:spPr>
          <a:xfrm>
            <a:off x="2273508" y="3174170"/>
            <a:ext cx="7615003" cy="1463040"/>
          </a:xfrm>
        </p:spPr>
        <p:txBody>
          <a:bodyPr>
            <a:normAutofit/>
          </a:bodyPr>
          <a:lstStyle/>
          <a:p>
            <a:pPr algn="ctr"/>
            <a:r>
              <a:rPr lang="en-US" sz="4000" dirty="0"/>
              <a:t>CSE 312 23Su</a:t>
            </a:r>
          </a:p>
          <a:p>
            <a:pPr algn="ctr"/>
            <a:r>
              <a:rPr lang="en-US" sz="3500" dirty="0"/>
              <a:t>Lecture 1</a:t>
            </a:r>
          </a:p>
        </p:txBody>
      </p:sp>
      <p:sp>
        <p:nvSpPr>
          <p:cNvPr id="4" name="Rectangle 3">
            <a:extLst>
              <a:ext uri="{FF2B5EF4-FFF2-40B4-BE49-F238E27FC236}">
                <a16:creationId xmlns:a16="http://schemas.microsoft.com/office/drawing/2014/main" id="{9E67FCDC-AD1D-60DA-6928-89DDA2F570C4}"/>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95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Lunchtime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6+4=10</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41257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Lunchtime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6+4=10</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3BCE65F-7CBC-4816-AA59-4E850C5F598A}"/>
                  </a:ext>
                </a:extLst>
              </p:cNvPr>
              <p:cNvSpPr/>
              <p:nvPr/>
            </p:nvSpPr>
            <p:spPr>
              <a:xfrm>
                <a:off x="241300" y="5349276"/>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Sum Rule: 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no overlap,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p>
            </p:txBody>
          </p:sp>
        </mc:Choice>
        <mc:Fallback xmlns="">
          <p:sp>
            <p:nvSpPr>
              <p:cNvPr id="4" name="Rectangle 3">
                <a:extLst>
                  <a:ext uri="{FF2B5EF4-FFF2-40B4-BE49-F238E27FC236}">
                    <a16:creationId xmlns:a16="http://schemas.microsoft.com/office/drawing/2014/main" id="{53BCE65F-7CBC-4816-AA59-4E850C5F598A}"/>
                  </a:ext>
                </a:extLst>
              </p:cNvPr>
              <p:cNvSpPr>
                <a:spLocks noRot="1" noChangeAspect="1" noMove="1" noResize="1" noEditPoints="1" noAdjustHandles="1" noChangeArrowheads="1" noChangeShapeType="1" noTextEdit="1"/>
              </p:cNvSpPr>
              <p:nvPr/>
            </p:nvSpPr>
            <p:spPr>
              <a:xfrm>
                <a:off x="241300" y="5349276"/>
                <a:ext cx="11709400" cy="1145999"/>
              </a:xfrm>
              <a:prstGeom prst="rect">
                <a:avLst/>
              </a:prstGeom>
              <a:blipFill>
                <a:blip r:embed="rId4"/>
                <a:stretch>
                  <a:fillRect b="-5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7820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E9BB-6BEA-44AF-B594-DF4423276843}"/>
              </a:ext>
            </a:extLst>
          </p:cNvPr>
          <p:cNvSpPr>
            <a:spLocks noGrp="1"/>
          </p:cNvSpPr>
          <p:nvPr>
            <p:ph type="title"/>
          </p:nvPr>
        </p:nvSpPr>
        <p:spPr/>
        <p:txBody>
          <a:bodyPr/>
          <a:lstStyle/>
          <a:p>
            <a:r>
              <a:rPr lang="en-US" dirty="0"/>
              <a:t>Coffeetime</a:t>
            </a:r>
          </a:p>
        </p:txBody>
      </p:sp>
      <p:sp>
        <p:nvSpPr>
          <p:cNvPr id="3" name="Content Placeholder 2">
            <a:extLst>
              <a:ext uri="{FF2B5EF4-FFF2-40B4-BE49-F238E27FC236}">
                <a16:creationId xmlns:a16="http://schemas.microsoft.com/office/drawing/2014/main" id="{89A97C56-92FA-48F8-9DB1-68A342E70493}"/>
              </a:ext>
            </a:extLst>
          </p:cNvPr>
          <p:cNvSpPr>
            <a:spLocks noGrp="1"/>
          </p:cNvSpPr>
          <p:nvPr>
            <p:ph idx="1"/>
          </p:nvPr>
        </p:nvSpPr>
        <p:spPr/>
        <p:txBody>
          <a:bodyPr/>
          <a:lstStyle/>
          <a:p>
            <a:r>
              <a:rPr lang="en-US" dirty="0"/>
              <a:t>Now I’m sleepy!</a:t>
            </a:r>
          </a:p>
          <a:p>
            <a:r>
              <a:rPr lang="en-US" dirty="0"/>
              <a:t>I decide to get coffee. My coffee is always:</a:t>
            </a:r>
          </a:p>
          <a:p>
            <a:pPr lvl="1"/>
            <a:r>
              <a:rPr lang="en-US" dirty="0"/>
              <a:t>One of three bases (latte, americano, cappuccino).</a:t>
            </a:r>
          </a:p>
          <a:p>
            <a:pPr lvl="1"/>
            <a:r>
              <a:rPr lang="en-US" dirty="0"/>
              <a:t>One of two </a:t>
            </a:r>
            <a:r>
              <a:rPr lang="en-US" dirty="0" err="1"/>
              <a:t>preperations</a:t>
            </a:r>
            <a:r>
              <a:rPr lang="en-US" dirty="0"/>
              <a:t> (iced or hot)</a:t>
            </a:r>
          </a:p>
          <a:p>
            <a:pPr lvl="1"/>
            <a:r>
              <a:rPr lang="en-US" dirty="0"/>
              <a:t>One of four syrups (caramel, peppermint, hazelnut, gingerbread)</a:t>
            </a:r>
          </a:p>
          <a:p>
            <a:r>
              <a:rPr lang="en-US" dirty="0"/>
              <a:t>How many possible coffee orders do I have?</a:t>
            </a:r>
          </a:p>
        </p:txBody>
      </p:sp>
    </p:spTree>
    <p:extLst>
      <p:ext uri="{BB962C8B-B14F-4D97-AF65-F5344CB8AC3E}">
        <p14:creationId xmlns:p14="http://schemas.microsoft.com/office/powerpoint/2010/main" val="259014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Coffeetime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endParaRPr lang="en-US" b="1" dirty="0"/>
          </a:p>
          <a:p>
            <a:endParaRPr lang="en-US" b="1" dirty="0"/>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Tree>
    <p:extLst>
      <p:ext uri="{BB962C8B-B14F-4D97-AF65-F5344CB8AC3E}">
        <p14:creationId xmlns:p14="http://schemas.microsoft.com/office/powerpoint/2010/main" val="77759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Coffeetime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endParaRPr lang="en-US" b="1" dirty="0"/>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1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Coffeetime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34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Coffeetime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a:p>
                <a14:m>
                  <m:oMath xmlns:m="http://schemas.openxmlformats.org/officeDocument/2006/math">
                    <m:r>
                      <a:rPr lang="en-US" b="0" i="1" smtClean="0">
                        <a:latin typeface="Cambria Math" panose="02040503050406030204" pitchFamily="18" charset="0"/>
                      </a:rPr>
                      <m:t>3⋅2⋅4=24</m:t>
                    </m:r>
                  </m:oMath>
                </a14:m>
                <a:r>
                  <a:rPr lang="en-US" dirty="0"/>
                  <a:t>.</a:t>
                </a:r>
              </a:p>
            </p:txBody>
          </p:sp>
        </mc:Choice>
        <mc:Fallback xmlns="">
          <p:sp>
            <p:nvSpPr>
              <p:cNvPr id="3" name="Content Placeholder 2">
                <a:extLst>
                  <a:ext uri="{FF2B5EF4-FFF2-40B4-BE49-F238E27FC236}">
                    <a16:creationId xmlns:a16="http://schemas.microsoft.com/office/drawing/2014/main" id="{B7850CD2-C4AA-46B7-9B74-D4F4E2EF6FBD}"/>
                  </a:ext>
                </a:extLst>
              </p:cNvPr>
              <p:cNvSpPr>
                <a:spLocks noGrp="1" noRot="1" noChangeAspect="1" noMove="1" noResize="1" noEditPoints="1" noAdjustHandles="1" noChangeArrowheads="1" noChangeShapeType="1" noTextEdit="1"/>
              </p:cNvSpPr>
              <p:nvPr>
                <p:ph idx="1"/>
              </p:nvPr>
            </p:nvSpPr>
            <p:spPr>
              <a:xfrm>
                <a:off x="7461250" y="1205068"/>
                <a:ext cx="4301248" cy="4845504"/>
              </a:xfrm>
              <a:blipFill>
                <a:blip r:embed="rId3"/>
                <a:stretch>
                  <a:fillRect l="-1841" t="-2264" r="-382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84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Coffeetime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a:p>
                <a14:m>
                  <m:oMath xmlns:m="http://schemas.openxmlformats.org/officeDocument/2006/math">
                    <m:r>
                      <a:rPr lang="en-US" b="0" i="1" smtClean="0">
                        <a:latin typeface="Cambria Math" panose="02040503050406030204" pitchFamily="18" charset="0"/>
                      </a:rPr>
                      <m:t>3⋅2⋅4=24</m:t>
                    </m:r>
                  </m:oMath>
                </a14:m>
                <a:r>
                  <a:rPr lang="en-US" dirty="0"/>
                  <a:t>.</a:t>
                </a:r>
              </a:p>
            </p:txBody>
          </p:sp>
        </mc:Choice>
        <mc:Fallback xmlns="">
          <p:sp>
            <p:nvSpPr>
              <p:cNvPr id="3" name="Content Placeholder 2">
                <a:extLst>
                  <a:ext uri="{FF2B5EF4-FFF2-40B4-BE49-F238E27FC236}">
                    <a16:creationId xmlns:a16="http://schemas.microsoft.com/office/drawing/2014/main" id="{B7850CD2-C4AA-46B7-9B74-D4F4E2EF6FBD}"/>
                  </a:ext>
                </a:extLst>
              </p:cNvPr>
              <p:cNvSpPr>
                <a:spLocks noGrp="1" noRot="1" noChangeAspect="1" noMove="1" noResize="1" noEditPoints="1" noAdjustHandles="1" noChangeArrowheads="1" noChangeShapeType="1" noTextEdit="1"/>
              </p:cNvSpPr>
              <p:nvPr>
                <p:ph idx="1"/>
              </p:nvPr>
            </p:nvSpPr>
            <p:spPr>
              <a:xfrm>
                <a:off x="7461250" y="1205068"/>
                <a:ext cx="4301248" cy="4845504"/>
              </a:xfrm>
              <a:blipFill>
                <a:blip r:embed="rId3"/>
                <a:stretch>
                  <a:fillRect l="-1841" t="-2264" r="-382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A8446286-3B11-752E-14D7-43AADD2A57CB}"/>
                  </a:ext>
                </a:extLst>
              </p:cNvPr>
              <p:cNvSpPr/>
              <p:nvPr/>
            </p:nvSpPr>
            <p:spPr>
              <a:xfrm>
                <a:off x="314168" y="5561162"/>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Segoe UI Semibold" panose="020B0702040204020203" pitchFamily="34" charset="0"/>
                    <a:cs typeface="Segoe UI Semibold" panose="020B0702040204020203" pitchFamily="34" charset="0"/>
                  </a:rPr>
                  <a:t>Product Rule: If you have a sequential process, where 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𝟏</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oMath>
                </a14:m>
                <a:r>
                  <a:rPr lang="en-US" sz="2500" b="1" dirty="0">
                    <a:latin typeface="Segoe UI Semibold" panose="020B0702040204020203" pitchFamily="34" charset="0"/>
                    <a:cs typeface="Segoe UI Semibold" panose="020B0702040204020203" pitchFamily="34" charset="0"/>
                  </a:rPr>
                  <a:t> options, step 2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 </m:t>
                    </m:r>
                  </m:oMath>
                </a14:m>
                <a:r>
                  <a:rPr lang="en-US" sz="2500" b="1" dirty="0">
                    <a:latin typeface="Segoe UI Semibold" panose="020B0702040204020203" pitchFamily="34" charset="0"/>
                    <a:cs typeface="Segoe UI Semibold" panose="020B0702040204020203" pitchFamily="34" charset="0"/>
                  </a:rPr>
                  <a:t>options,…,step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𝒌</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r>
                  <a:rPr lang="en-US" sz="2500" b="1" dirty="0">
                    <a:latin typeface="Segoe UI Semibold" panose="020B0702040204020203" pitchFamily="34" charset="0"/>
                    <a:cs typeface="Segoe UI Semibold" panose="020B0702040204020203" pitchFamily="34" charset="0"/>
                  </a:rPr>
                  <a:t> options, and you choose one from each step, the total number of possibilities is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endParaRPr lang="en-US" sz="25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A8446286-3B11-752E-14D7-43AADD2A57CB}"/>
                  </a:ext>
                </a:extLst>
              </p:cNvPr>
              <p:cNvSpPr>
                <a:spLocks noRot="1" noChangeAspect="1" noMove="1" noResize="1" noEditPoints="1" noAdjustHandles="1" noChangeArrowheads="1" noChangeShapeType="1" noTextEdit="1"/>
              </p:cNvSpPr>
              <p:nvPr/>
            </p:nvSpPr>
            <p:spPr>
              <a:xfrm>
                <a:off x="314168" y="5561162"/>
                <a:ext cx="11709400" cy="1145999"/>
              </a:xfrm>
              <a:prstGeom prst="rect">
                <a:avLst/>
              </a:prstGeom>
              <a:blipFill>
                <a:blip r:embed="rId5"/>
                <a:stretch>
                  <a:fillRect t="-7447" b="-17021"/>
                </a:stretch>
              </a:blipFill>
              <a:ln>
                <a:noFill/>
              </a:ln>
            </p:spPr>
            <p:txBody>
              <a:bodyPr/>
              <a:lstStyle/>
              <a:p>
                <a:r>
                  <a:rPr lang="en-US">
                    <a:noFill/>
                  </a:rPr>
                  <a:t> </a:t>
                </a:r>
              </a:p>
            </p:txBody>
          </p:sp>
        </mc:Fallback>
      </mc:AlternateContent>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5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D-B1FC-4F8D-A2DB-DD2BD57A0AE6}"/>
              </a:ext>
            </a:extLst>
          </p:cNvPr>
          <p:cNvSpPr>
            <a:spLocks noGrp="1"/>
          </p:cNvSpPr>
          <p:nvPr>
            <p:ph type="title"/>
          </p:nvPr>
        </p:nvSpPr>
        <p:spPr/>
        <p:txBody>
          <a:bodyPr/>
          <a:lstStyle/>
          <a:p>
            <a:r>
              <a:rPr lang="en-US" dirty="0"/>
              <a:t>Counting Rules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31035BD-A220-48C7-82D8-6E9D730529F1}"/>
                  </a:ext>
                </a:extLst>
              </p:cNvPr>
              <p:cNvSpPr/>
              <p:nvPr/>
            </p:nvSpPr>
            <p:spPr>
              <a:xfrm>
                <a:off x="241300" y="1693491"/>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Sum Rule: 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a:t>
                </a:r>
                <a:r>
                  <a:rPr lang="en-US" sz="2500" u="sng" dirty="0">
                    <a:latin typeface="Segoe UI Semibold" panose="020B0702040204020203" pitchFamily="34" charset="0"/>
                    <a:cs typeface="Segoe UI Semibold" panose="020B0702040204020203" pitchFamily="34" charset="0"/>
                  </a:rPr>
                  <a:t>no overlap</a:t>
                </a:r>
                <a:r>
                  <a:rPr lang="en-US" sz="2500" dirty="0">
                    <a:latin typeface="Segoe UI Semibold" panose="020B0702040204020203" pitchFamily="34" charset="0"/>
                    <a:cs typeface="Segoe UI Semibold" panose="020B0702040204020203" pitchFamily="34" charset="0"/>
                  </a:rPr>
                  <a:t>,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p>
            </p:txBody>
          </p:sp>
        </mc:Choice>
        <mc:Fallback xmlns="">
          <p:sp>
            <p:nvSpPr>
              <p:cNvPr id="4" name="Rectangle 3">
                <a:extLst>
                  <a:ext uri="{FF2B5EF4-FFF2-40B4-BE49-F238E27FC236}">
                    <a16:creationId xmlns:a16="http://schemas.microsoft.com/office/drawing/2014/main" id="{C31035BD-A220-48C7-82D8-6E9D730529F1}"/>
                  </a:ext>
                </a:extLst>
              </p:cNvPr>
              <p:cNvSpPr>
                <a:spLocks noRot="1" noChangeAspect="1" noMove="1" noResize="1" noEditPoints="1" noAdjustHandles="1" noChangeArrowheads="1" noChangeShapeType="1" noTextEdit="1"/>
              </p:cNvSpPr>
              <p:nvPr/>
            </p:nvSpPr>
            <p:spPr>
              <a:xfrm>
                <a:off x="241300" y="1693491"/>
                <a:ext cx="11709400" cy="114599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7C3D4B-57AB-403D-8E30-E38E056D1E77}"/>
                  </a:ext>
                </a:extLst>
              </p:cNvPr>
              <p:cNvSpPr/>
              <p:nvPr/>
            </p:nvSpPr>
            <p:spPr>
              <a:xfrm>
                <a:off x="241300" y="4070958"/>
                <a:ext cx="11709400" cy="130476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Segoe UI Semibold" panose="020B0702040204020203" pitchFamily="34" charset="0"/>
                    <a:cs typeface="Segoe UI Semibold" panose="020B0702040204020203" pitchFamily="34" charset="0"/>
                  </a:rPr>
                  <a:t>Product Rule: If you have a sequential process, where 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𝟏</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oMath>
                </a14:m>
                <a:r>
                  <a:rPr lang="en-US" sz="2500" b="1" dirty="0">
                    <a:latin typeface="Segoe UI Semibold" panose="020B0702040204020203" pitchFamily="34" charset="0"/>
                    <a:cs typeface="Segoe UI Semibold" panose="020B0702040204020203" pitchFamily="34" charset="0"/>
                  </a:rPr>
                  <a:t> options, step 2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 </m:t>
                    </m:r>
                  </m:oMath>
                </a14:m>
                <a:r>
                  <a:rPr lang="en-US" sz="2500" b="1" dirty="0">
                    <a:latin typeface="Segoe UI Semibold" panose="020B0702040204020203" pitchFamily="34" charset="0"/>
                    <a:cs typeface="Segoe UI Semibold" panose="020B0702040204020203" pitchFamily="34" charset="0"/>
                  </a:rPr>
                  <a:t>options,…,step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𝒌</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r>
                  <a:rPr lang="en-US" sz="2500" b="1" dirty="0">
                    <a:latin typeface="Segoe UI Semibold" panose="020B0702040204020203" pitchFamily="34" charset="0"/>
                    <a:cs typeface="Segoe UI Semibold" panose="020B0702040204020203" pitchFamily="34" charset="0"/>
                  </a:rPr>
                  <a:t> options, and you choose one from each step, the total number of possibilities is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endParaRPr lang="en-US" sz="25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67C3D4B-57AB-403D-8E30-E38E056D1E77}"/>
                  </a:ext>
                </a:extLst>
              </p:cNvPr>
              <p:cNvSpPr>
                <a:spLocks noRot="1" noChangeAspect="1" noMove="1" noResize="1" noEditPoints="1" noAdjustHandles="1" noChangeArrowheads="1" noChangeShapeType="1" noTextEdit="1"/>
              </p:cNvSpPr>
              <p:nvPr/>
            </p:nvSpPr>
            <p:spPr>
              <a:xfrm>
                <a:off x="241300" y="4070958"/>
                <a:ext cx="11709400" cy="1304765"/>
              </a:xfrm>
              <a:prstGeom prst="rect">
                <a:avLst/>
              </a:prstGeom>
              <a:blipFill>
                <a:blip r:embed="rId4"/>
                <a:stretch>
                  <a:fillRect t="-935" b="-8879"/>
                </a:stretch>
              </a:blipFill>
              <a:ln>
                <a:noFill/>
              </a:ln>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458E2B6C-FA0F-1179-3983-0E2190837FE4}"/>
              </a:ext>
            </a:extLst>
          </p:cNvPr>
          <p:cNvSpPr>
            <a:spLocks noGrp="1"/>
          </p:cNvSpPr>
          <p:nvPr>
            <p:ph idx="1"/>
          </p:nvPr>
        </p:nvSpPr>
        <p:spPr>
          <a:xfrm>
            <a:off x="241299" y="2966095"/>
            <a:ext cx="11833791" cy="577885"/>
          </a:xfrm>
        </p:spPr>
        <p:txBody>
          <a:bodyPr>
            <a:normAutofit/>
          </a:bodyPr>
          <a:lstStyle/>
          <a:p>
            <a:r>
              <a:rPr lang="en-US" sz="2500" dirty="0"/>
              <a:t>⭐Used when we’re counting something when we have </a:t>
            </a:r>
            <a:r>
              <a:rPr lang="en-US" sz="2500" b="1" dirty="0"/>
              <a:t>cases that don’t overlap </a:t>
            </a:r>
            <a:r>
              <a:rPr lang="en-US" sz="2500" dirty="0"/>
              <a:t>⭐</a:t>
            </a:r>
          </a:p>
        </p:txBody>
      </p:sp>
      <p:sp>
        <p:nvSpPr>
          <p:cNvPr id="6" name="Content Placeholder 2">
            <a:extLst>
              <a:ext uri="{FF2B5EF4-FFF2-40B4-BE49-F238E27FC236}">
                <a16:creationId xmlns:a16="http://schemas.microsoft.com/office/drawing/2014/main" id="{9013A66C-90DF-8804-F6BA-D7F1CCB87792}"/>
              </a:ext>
            </a:extLst>
          </p:cNvPr>
          <p:cNvSpPr txBox="1">
            <a:spLocks/>
          </p:cNvSpPr>
          <p:nvPr/>
        </p:nvSpPr>
        <p:spPr>
          <a:xfrm>
            <a:off x="251972" y="5427555"/>
            <a:ext cx="11833791" cy="5778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2500" dirty="0"/>
              <a:t>⭐Used when we’re counting something with a </a:t>
            </a:r>
            <a:r>
              <a:rPr lang="en-US" sz="2500" b="1" dirty="0"/>
              <a:t>sequential process⭐</a:t>
            </a:r>
          </a:p>
        </p:txBody>
      </p:sp>
    </p:spTree>
    <p:extLst>
      <p:ext uri="{BB962C8B-B14F-4D97-AF65-F5344CB8AC3E}">
        <p14:creationId xmlns:p14="http://schemas.microsoft.com/office/powerpoint/2010/main" val="144161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a:xfrm>
            <a:off x="1902775" y="3063897"/>
            <a:ext cx="6504161" cy="1101502"/>
          </a:xfrm>
        </p:spPr>
        <p:txBody>
          <a:bodyPr/>
          <a:lstStyle/>
          <a:p>
            <a:r>
              <a:rPr lang="en-US" dirty="0"/>
              <a:t>Application of the Product Rule</a:t>
            </a:r>
          </a:p>
        </p:txBody>
      </p:sp>
    </p:spTree>
    <p:extLst>
      <p:ext uri="{BB962C8B-B14F-4D97-AF65-F5344CB8AC3E}">
        <p14:creationId xmlns:p14="http://schemas.microsoft.com/office/powerpoint/2010/main" val="302086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6279E23-821E-2134-759A-6D4F6663A3BE}"/>
              </a:ext>
            </a:extLst>
          </p:cNvPr>
          <p:cNvSpPr/>
          <p:nvPr/>
        </p:nvSpPr>
        <p:spPr>
          <a:xfrm>
            <a:off x="6295034" y="1381760"/>
            <a:ext cx="5172075" cy="4947920"/>
          </a:xfrm>
          <a:prstGeom prst="roundRect">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Staff</a:t>
            </a:r>
          </a:p>
        </p:txBody>
      </p:sp>
      <p:sp>
        <p:nvSpPr>
          <p:cNvPr id="5" name="TextBox 4"/>
          <p:cNvSpPr txBox="1"/>
          <p:nvPr/>
        </p:nvSpPr>
        <p:spPr>
          <a:xfrm>
            <a:off x="575239" y="1667002"/>
            <a:ext cx="5391322" cy="267765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Instructor: Claris Winston</a:t>
            </a:r>
          </a:p>
          <a:p>
            <a:r>
              <a:rPr lang="en-US" sz="2800" dirty="0">
                <a:latin typeface="Segoe UI Semilight" panose="020B0402040204020203" pitchFamily="34" charset="0"/>
                <a:cs typeface="Segoe UI Semilight" panose="020B0402040204020203" pitchFamily="34" charset="0"/>
              </a:rPr>
              <a:t>Email: </a:t>
            </a:r>
            <a:r>
              <a:rPr lang="en-US" sz="2800" dirty="0">
                <a:latin typeface="Segoe UI Semilight" panose="020B0402040204020203" pitchFamily="34" charset="0"/>
                <a:cs typeface="Segoe UI Semilight" panose="020B0402040204020203" pitchFamily="34" charset="0"/>
                <a:hlinkClick r:id="rId3"/>
              </a:rPr>
              <a:t>clarisw@cs.washington.edu</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Office hours: MW 1:15-2:30pm</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p:sp>
        <p:nvSpPr>
          <p:cNvPr id="3" name="TextBox 2">
            <a:extLst>
              <a:ext uri="{FF2B5EF4-FFF2-40B4-BE49-F238E27FC236}">
                <a16:creationId xmlns:a16="http://schemas.microsoft.com/office/drawing/2014/main" id="{BB6C56D5-6254-4205-A9D2-5FC0112213CE}"/>
              </a:ext>
            </a:extLst>
          </p:cNvPr>
          <p:cNvSpPr txBox="1"/>
          <p:nvPr/>
        </p:nvSpPr>
        <p:spPr>
          <a:xfrm>
            <a:off x="6590423" y="1936824"/>
            <a:ext cx="5172075" cy="3046988"/>
          </a:xfrm>
          <a:prstGeom prst="rect">
            <a:avLst/>
          </a:prstGeom>
          <a:noFill/>
        </p:spPr>
        <p:txBody>
          <a:bodyPr wrap="square" rtlCol="0">
            <a:spAutoFit/>
          </a:bodyPr>
          <a:lstStyle/>
          <a:p>
            <a:r>
              <a:rPr lang="en-US" sz="3200" b="1" dirty="0">
                <a:latin typeface="Segoe UI Semilight" panose="020B0402040204020203" pitchFamily="34" charset="0"/>
                <a:cs typeface="Segoe UI Semilight" panose="020B0402040204020203" pitchFamily="34" charset="0"/>
              </a:rPr>
              <a:t>Teaching Assistants (TAs)</a:t>
            </a:r>
          </a:p>
          <a:p>
            <a:endParaRPr lang="en-US" sz="24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✨Zhi Yang Lim </a:t>
            </a:r>
          </a:p>
          <a:p>
            <a:r>
              <a:rPr lang="en-US" sz="2800" dirty="0">
                <a:latin typeface="Segoe UI Semilight" panose="020B0402040204020203" pitchFamily="34" charset="0"/>
                <a:cs typeface="Segoe UI Semilight" panose="020B0402040204020203" pitchFamily="34" charset="0"/>
              </a:rPr>
              <a:t>✨Hannah </a:t>
            </a:r>
            <a:r>
              <a:rPr lang="en-US" sz="2800" dirty="0" err="1">
                <a:latin typeface="Segoe UI Semilight" panose="020B0402040204020203" pitchFamily="34" charset="0"/>
                <a:cs typeface="Segoe UI Semilight" panose="020B0402040204020203" pitchFamily="34" charset="0"/>
              </a:rPr>
              <a:t>Swoffer</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✨Michael </a:t>
            </a:r>
            <a:r>
              <a:rPr lang="en-US" sz="2800" dirty="0" err="1">
                <a:latin typeface="Segoe UI Semilight" panose="020B0402040204020203" pitchFamily="34" charset="0"/>
                <a:cs typeface="Segoe UI Semilight" panose="020B0402040204020203" pitchFamily="34" charset="0"/>
              </a:rPr>
              <a:t>Whitmeyer</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t>
            </a:r>
            <a:r>
              <a:rPr lang="en-US" sz="2800" dirty="0" err="1">
                <a:latin typeface="Segoe UI Semilight" panose="020B0402040204020203" pitchFamily="34" charset="0"/>
                <a:cs typeface="Segoe UI Semilight" panose="020B0402040204020203" pitchFamily="34" charset="0"/>
              </a:rPr>
              <a:t>Cleah</a:t>
            </a:r>
            <a:r>
              <a:rPr lang="en-US" sz="2800" dirty="0">
                <a:latin typeface="Segoe UI Semilight" panose="020B0402040204020203" pitchFamily="34" charset="0"/>
                <a:cs typeface="Segoe UI Semilight" panose="020B0402040204020203" pitchFamily="34" charset="0"/>
              </a:rPr>
              <a:t> Winston</a:t>
            </a:r>
          </a:p>
          <a:p>
            <a:endParaRPr lang="en-US" sz="2400" dirty="0">
              <a:latin typeface="Segoe UI Semilight" panose="020B0402040204020203" pitchFamily="34" charset="0"/>
              <a:cs typeface="Segoe UI Semilight" panose="020B0402040204020203" pitchFamily="34" charset="0"/>
            </a:endParaRPr>
          </a:p>
        </p:txBody>
      </p:sp>
      <p:pic>
        <p:nvPicPr>
          <p:cNvPr id="6" name="Picture 5" descr="A cake on a table&#10;&#10;Description automatically generated">
            <a:extLst>
              <a:ext uri="{FF2B5EF4-FFF2-40B4-BE49-F238E27FC236}">
                <a16:creationId xmlns:a16="http://schemas.microsoft.com/office/drawing/2014/main" id="{A8CFEA52-80C7-E03A-9300-1EFD7659AF3C}"/>
              </a:ext>
            </a:extLst>
          </p:cNvPr>
          <p:cNvPicPr>
            <a:picLocks noChangeAspect="1"/>
          </p:cNvPicPr>
          <p:nvPr/>
        </p:nvPicPr>
        <p:blipFill rotWithShape="1">
          <a:blip r:embed="rId4">
            <a:extLst>
              <a:ext uri="{28A0092B-C50C-407E-A947-70E740481C1C}">
                <a14:useLocalDpi xmlns:a14="http://schemas.microsoft.com/office/drawing/2010/main" val="0"/>
              </a:ext>
            </a:extLst>
          </a:blip>
          <a:srcRect l="12291" t="7669" r="22083" b="14552"/>
          <a:stretch/>
        </p:blipFill>
        <p:spPr>
          <a:xfrm rot="5400000">
            <a:off x="405961" y="3451970"/>
            <a:ext cx="3046988" cy="2708432"/>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AE84267-1265-8096-635B-D919528218E0}"/>
                  </a:ext>
                </a:extLst>
              </p14:cNvPr>
              <p14:cNvContentPartPr/>
              <p14:nvPr/>
            </p14:nvContentPartPr>
            <p14:xfrm>
              <a:off x="1358396" y="3957885"/>
              <a:ext cx="944280" cy="360"/>
            </p14:xfrm>
          </p:contentPart>
        </mc:Choice>
        <mc:Fallback xmlns="">
          <p:pic>
            <p:nvPicPr>
              <p:cNvPr id="7" name="Ink 6">
                <a:extLst>
                  <a:ext uri="{FF2B5EF4-FFF2-40B4-BE49-F238E27FC236}">
                    <a16:creationId xmlns:a16="http://schemas.microsoft.com/office/drawing/2014/main" id="{8AE84267-1265-8096-635B-D919528218E0}"/>
                  </a:ext>
                </a:extLst>
              </p:cNvPr>
              <p:cNvPicPr/>
              <p:nvPr/>
            </p:nvPicPr>
            <p:blipFill>
              <a:blip r:embed="rId6"/>
              <a:stretch>
                <a:fillRect/>
              </a:stretch>
            </p:blipFill>
            <p:spPr>
              <a:xfrm>
                <a:off x="1295396" y="3894885"/>
                <a:ext cx="1069920" cy="126000"/>
              </a:xfrm>
              <a:prstGeom prst="rect">
                <a:avLst/>
              </a:prstGeom>
            </p:spPr>
          </p:pic>
        </mc:Fallback>
      </mc:AlternateContent>
      <p:pic>
        <p:nvPicPr>
          <p:cNvPr id="10" name="Picture 9" descr="A hand holding a jar of white flour&#10;&#10;Description automatically generated">
            <a:extLst>
              <a:ext uri="{FF2B5EF4-FFF2-40B4-BE49-F238E27FC236}">
                <a16:creationId xmlns:a16="http://schemas.microsoft.com/office/drawing/2014/main" id="{093C4210-6CCA-0DF7-3C17-DCD5BB68B9D6}"/>
              </a:ext>
            </a:extLst>
          </p:cNvPr>
          <p:cNvPicPr>
            <a:picLocks noChangeAspect="1"/>
          </p:cNvPicPr>
          <p:nvPr/>
        </p:nvPicPr>
        <p:blipFill rotWithShape="1">
          <a:blip r:embed="rId7">
            <a:extLst>
              <a:ext uri="{28A0092B-C50C-407E-A947-70E740481C1C}">
                <a14:useLocalDpi xmlns:a14="http://schemas.microsoft.com/office/drawing/2010/main" val="0"/>
              </a:ext>
            </a:extLst>
          </a:blip>
          <a:srcRect l="24478" t="20190" r="10513" b="8131"/>
          <a:stretch/>
        </p:blipFill>
        <p:spPr>
          <a:xfrm>
            <a:off x="3479469" y="3282692"/>
            <a:ext cx="2072551" cy="3046988"/>
          </a:xfrm>
          <a:prstGeom prst="rect">
            <a:avLst/>
          </a:prstGeom>
        </p:spPr>
      </p:pic>
    </p:spTree>
    <p:extLst>
      <p:ext uri="{BB962C8B-B14F-4D97-AF65-F5344CB8AC3E}">
        <p14:creationId xmlns:p14="http://schemas.microsoft.com/office/powerpoint/2010/main" val="416715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1752-D32B-4267-A824-50597B521C16}"/>
              </a:ext>
            </a:extLst>
          </p:cNvPr>
          <p:cNvSpPr>
            <a:spLocks noGrp="1"/>
          </p:cNvSpPr>
          <p:nvPr>
            <p:ph type="title"/>
          </p:nvPr>
        </p:nvSpPr>
        <p:spPr/>
        <p:txBody>
          <a:bodyPr/>
          <a:lstStyle/>
          <a:p>
            <a:r>
              <a:rPr lang="en-US" dirty="0"/>
              <a:t>Cartesian Products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009F95-039E-49C1-9F09-904DC2BF7A56}"/>
                  </a:ext>
                </a:extLst>
              </p:cNvPr>
              <p:cNvSpPr>
                <a:spLocks noGrp="1"/>
              </p:cNvSpPr>
              <p:nvPr>
                <p:ph idx="1"/>
              </p:nvPr>
            </p:nvSpPr>
            <p:spPr/>
            <p:txBody>
              <a:bodyPr/>
              <a:lstStyle/>
              <a:p>
                <a:r>
                  <a:rPr lang="en-US" dirty="0"/>
                  <a:t>Remember </a:t>
                </a:r>
                <a:r>
                  <a:rPr lang="en-US" b="1" dirty="0"/>
                  <a:t>Cartesian products</a:t>
                </a:r>
                <a:r>
                  <a:rPr lang="en-US" dirty="0"/>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lit/>
                      </m:rP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9009F95-039E-49C1-9F09-904DC2BF7A5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7869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1752-D32B-4267-A824-50597B521C16}"/>
              </a:ext>
            </a:extLst>
          </p:cNvPr>
          <p:cNvSpPr>
            <a:spLocks noGrp="1"/>
          </p:cNvSpPr>
          <p:nvPr>
            <p:ph type="title"/>
          </p:nvPr>
        </p:nvSpPr>
        <p:spPr/>
        <p:txBody>
          <a:bodyPr/>
          <a:lstStyle/>
          <a:p>
            <a:r>
              <a:rPr lang="en-US" dirty="0"/>
              <a:t>Cartesian Products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009F95-039E-49C1-9F09-904DC2BF7A56}"/>
                  </a:ext>
                </a:extLst>
              </p:cNvPr>
              <p:cNvSpPr>
                <a:spLocks noGrp="1"/>
              </p:cNvSpPr>
              <p:nvPr>
                <p:ph idx="1"/>
              </p:nvPr>
            </p:nvSpPr>
            <p:spPr/>
            <p:txBody>
              <a:bodyPr/>
              <a:lstStyle/>
              <a:p>
                <a:r>
                  <a:rPr lang="en-US" dirty="0"/>
                  <a:t>Remember </a:t>
                </a:r>
                <a:r>
                  <a:rPr lang="en-US" b="1" dirty="0"/>
                  <a:t>Cartesian products</a:t>
                </a:r>
                <a:r>
                  <a:rPr lang="en-US" dirty="0"/>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lit/>
                      </m:rP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a:p>
                <a:endParaRPr lang="en-US" dirty="0"/>
              </a:p>
              <a:p>
                <a:r>
                  <a:rPr lang="en-US" dirty="0"/>
                  <a:t>How big is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(i.e. what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p>
              <a:p>
                <a:pPr lvl="1"/>
                <a:r>
                  <a:rPr lang="en-US" dirty="0"/>
                  <a:t>Step 1: choose the element from </a:t>
                </a:r>
                <a14:m>
                  <m:oMath xmlns:m="http://schemas.openxmlformats.org/officeDocument/2006/math">
                    <m:r>
                      <a:rPr lang="en-US" b="0" i="1" smtClean="0">
                        <a:latin typeface="Cambria Math" panose="02040503050406030204" pitchFamily="18" charset="0"/>
                      </a:rPr>
                      <m:t>𝑆</m:t>
                    </m:r>
                  </m:oMath>
                </a14:m>
                <a:r>
                  <a:rPr lang="en-US" dirty="0"/>
                  <a:t>.</a:t>
                </a:r>
              </a:p>
              <a:p>
                <a:pPr lvl="1"/>
                <a:r>
                  <a:rPr lang="en-US" dirty="0"/>
                  <a:t>Step 2: choose the element from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Total options: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9009F95-039E-49C1-9F09-904DC2BF7A5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1219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Power Sets</a:t>
            </a:r>
          </a:p>
        </p:txBody>
      </p:sp>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82618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75787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r>
                  <a:rPr lang="en-US" dirty="0"/>
                  <a:t>If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sub>
                    </m:sSub>
                    <m:r>
                      <a:rPr lang="en-US" b="0" i="1" smtClean="0">
                        <a:latin typeface="Cambria Math" panose="02040503050406030204" pitchFamily="18" charset="0"/>
                      </a:rPr>
                      <m:t>}</m:t>
                    </m:r>
                  </m:oMath>
                </a14:m>
                <a:endParaRPr lang="en-US" dirty="0"/>
              </a:p>
              <a:p>
                <a:pPr lvl="1"/>
                <a:r>
                  <a:rPr lang="en-US" dirty="0"/>
                  <a:t>Step 1: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a14:m>
                <a:r>
                  <a:rPr lang="en-US" dirty="0"/>
                  <a:t> in the subset?</a:t>
                </a:r>
              </a:p>
              <a:p>
                <a:pPr lvl="1"/>
                <a:r>
                  <a:rPr lang="en-US" dirty="0"/>
                  <a:t>Step 2: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a14:m>
                <a:r>
                  <a:rPr lang="en-US" dirty="0"/>
                  <a:t> in the subset?</a:t>
                </a:r>
              </a:p>
              <a:p>
                <a:pPr lvl="1"/>
                <a:r>
                  <a:rPr lang="en-US" dirty="0"/>
                  <a:t>…</a:t>
                </a:r>
              </a:p>
              <a:p>
                <a:pPr lvl="1"/>
                <a:r>
                  <a:rPr lang="en-US" dirty="0"/>
                  <a:t>Step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b>
                    </m:sSub>
                  </m:oMath>
                </a14:m>
                <a:r>
                  <a:rPr lang="en-US" dirty="0"/>
                  <a:t> in the subset?</a:t>
                </a:r>
              </a:p>
              <a:p>
                <a:pPr lvl="1"/>
                <a14:m>
                  <m:oMath xmlns:m="http://schemas.openxmlformats.org/officeDocument/2006/math">
                    <m:r>
                      <a:rPr lang="en-US" b="0" i="1" smtClean="0">
                        <a:latin typeface="Cambria Math" panose="02040503050406030204" pitchFamily="18" charset="0"/>
                      </a:rPr>
                      <m:t>2⋅2⋯2</m:t>
                    </m:r>
                    <m:r>
                      <a:rPr lang="en-US" b="0" i="0" smtClean="0">
                        <a:latin typeface="Cambria Math" panose="02040503050406030204" pitchFamily="18" charset="0"/>
                      </a:rPr>
                      <m:t>, |</m:t>
                    </m:r>
                    <m:r>
                      <m:rPr>
                        <m:sty m:val="p"/>
                      </m:rPr>
                      <a:rPr lang="en-US" b="0" i="0" smtClean="0">
                        <a:latin typeface="Cambria Math" panose="02040503050406030204" pitchFamily="18" charset="0"/>
                      </a:rPr>
                      <m:t>S</m:t>
                    </m:r>
                    <m:r>
                      <a:rPr lang="en-US" b="0" i="0" smtClean="0">
                        <a:latin typeface="Cambria Math" panose="02040503050406030204" pitchFamily="18" charset="0"/>
                      </a:rPr>
                      <m:t>|</m:t>
                    </m:r>
                  </m:oMath>
                </a14:m>
                <a:r>
                  <a:rPr lang="en-US" dirty="0"/>
                  <a:t> times,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3"/>
                <a:stretch>
                  <a:fillRect l="-654" b="-1887"/>
                </a:stretch>
              </a:blipFill>
            </p:spPr>
            <p:txBody>
              <a:bodyPr/>
              <a:lstStyle/>
              <a:p>
                <a:r>
                  <a:rPr lang="en-US">
                    <a:noFill/>
                  </a:rPr>
                  <a:t> </a:t>
                </a:r>
              </a:p>
            </p:txBody>
          </p:sp>
        </mc:Fallback>
      </mc:AlternateContent>
    </p:spTree>
    <p:extLst>
      <p:ext uri="{BB962C8B-B14F-4D97-AF65-F5344CB8AC3E}">
        <p14:creationId xmlns:p14="http://schemas.microsoft.com/office/powerpoint/2010/main" val="145012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3264714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97888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1. 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2. 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3. 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1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1. 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2. 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3. 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0D76346A-3CA6-6DC6-0580-F81382FEFA0B}"/>
              </a:ext>
            </a:extLst>
          </p:cNvPr>
          <p:cNvSpPr/>
          <p:nvPr/>
        </p:nvSpPr>
        <p:spPr>
          <a:xfrm>
            <a:off x="685802" y="5800725"/>
            <a:ext cx="10930958" cy="793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a:t>
            </a:r>
            <a:r>
              <a:rPr lang="en-US" sz="2400" dirty="0" err="1"/>
              <a:t>PollEv</a:t>
            </a:r>
            <a:r>
              <a:rPr lang="en-US" sz="2400" dirty="0"/>
              <a:t> so Claris can adjust her explanation</a:t>
            </a:r>
          </a:p>
          <a:p>
            <a:pPr algn="ctr"/>
            <a:r>
              <a:rPr lang="en-US" sz="2400" dirty="0"/>
              <a:t>Go to pollev.com/cse312 and login with your UW identity</a:t>
            </a:r>
          </a:p>
        </p:txBody>
      </p:sp>
    </p:spTree>
    <p:extLst>
      <p:ext uri="{BB962C8B-B14F-4D97-AF65-F5344CB8AC3E}">
        <p14:creationId xmlns:p14="http://schemas.microsoft.com/office/powerpoint/2010/main" val="284513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a:xfrm>
                <a:off x="575240" y="1463857"/>
                <a:ext cx="11616760" cy="4845504"/>
              </a:xfrm>
            </p:spPr>
            <p:txBody>
              <a:bodyPr>
                <a:normAutofit/>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a:p>
                <a:pPr marL="0" indent="0">
                  <a:buNone/>
                </a:pPr>
                <a:r>
                  <a:rPr lang="en-US" dirty="0"/>
                  <a:t>We overcounted! </a:t>
                </a:r>
                <a:r>
                  <a:rPr lang="en-US" b="1" dirty="0"/>
                  <a:t>This doesn’t account for restriction of 1 book-&gt;1 person</a:t>
                </a:r>
                <a:endParaRPr lang="en-US" dirty="0"/>
              </a:p>
              <a:p>
                <a:pPr marL="0" indent="0">
                  <a:buNone/>
                </a:pPr>
                <a:r>
                  <a:rPr lang="en-US" dirty="0"/>
                  <a:t>If Alice gets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Bob can’t get any subset, he can only get a subset of </a:t>
                </a:r>
                <a14:m>
                  <m:oMath xmlns:m="http://schemas.openxmlformats.org/officeDocument/2006/math">
                    <m:r>
                      <a:rPr lang="en-US" b="0" i="1" smtClean="0">
                        <a:latin typeface="Cambria Math" panose="02040503050406030204" pitchFamily="18" charset="0"/>
                      </a:rPr>
                      <m:t>{3,4,5}</m:t>
                    </m:r>
                  </m:oMath>
                </a14:m>
                <a:r>
                  <a:rPr lang="en-US" dirty="0"/>
                  <a:t>. And Charlie’s subset is just whatever is leftover after Alice and Bob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1469" t="-2138"/>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7FAE-F021-46DE-AFE4-F208DFF5D1CD}"/>
              </a:ext>
            </a:extLst>
          </p:cNvPr>
          <p:cNvSpPr>
            <a:spLocks noGrp="1"/>
          </p:cNvSpPr>
          <p:nvPr>
            <p:ph type="title"/>
          </p:nvPr>
        </p:nvSpPr>
        <p:spPr/>
        <p:txBody>
          <a:bodyPr/>
          <a:lstStyle/>
          <a:p>
            <a:r>
              <a:rPr lang="en-US" dirty="0"/>
              <a:t>Syllabus and Course Logistics</a:t>
            </a:r>
          </a:p>
        </p:txBody>
      </p:sp>
      <p:sp>
        <p:nvSpPr>
          <p:cNvPr id="3" name="Content Placeholder 2">
            <a:extLst>
              <a:ext uri="{FF2B5EF4-FFF2-40B4-BE49-F238E27FC236}">
                <a16:creationId xmlns:a16="http://schemas.microsoft.com/office/drawing/2014/main" id="{FFB12E24-0FBE-462E-89B9-2AED2D087460}"/>
              </a:ext>
            </a:extLst>
          </p:cNvPr>
          <p:cNvSpPr>
            <a:spLocks noGrp="1"/>
          </p:cNvSpPr>
          <p:nvPr>
            <p:ph idx="1"/>
          </p:nvPr>
        </p:nvSpPr>
        <p:spPr/>
        <p:txBody>
          <a:bodyPr/>
          <a:lstStyle/>
          <a:p>
            <a:r>
              <a:rPr lang="en-US" dirty="0"/>
              <a:t>This Wednesday is a holiday, so we want to get through as much in lecture today as possible! </a:t>
            </a:r>
          </a:p>
          <a:p>
            <a:endParaRPr lang="en-US" dirty="0"/>
          </a:p>
          <a:p>
            <a:r>
              <a:rPr lang="en-US" b="1" dirty="0"/>
              <a:t>Syllabus walkthrough video </a:t>
            </a:r>
            <a:r>
              <a:rPr lang="en-US" dirty="0"/>
              <a:t>posted on course website: </a:t>
            </a:r>
            <a:r>
              <a:rPr lang="en-US" dirty="0">
                <a:hlinkClick r:id="rId3" action="ppaction://hlinkfile"/>
              </a:rPr>
              <a:t>cs.uw.edu/312</a:t>
            </a:r>
            <a:endParaRPr lang="en-US" dirty="0"/>
          </a:p>
          <a:p>
            <a:pPr lvl="1"/>
            <a:r>
              <a:rPr lang="en-US" dirty="0"/>
              <a:t>Watch this video and read through the syllabus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17675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676-BE62-4DAE-AD58-3E4A0E2F391A}"/>
              </a:ext>
            </a:extLst>
          </p:cNvPr>
          <p:cNvSpPr>
            <a:spLocks noGrp="1"/>
          </p:cNvSpPr>
          <p:nvPr>
            <p:ph type="title"/>
          </p:nvPr>
        </p:nvSpPr>
        <p:spPr/>
        <p:txBody>
          <a:bodyPr/>
          <a:lstStyle/>
          <a:p>
            <a:r>
              <a:rPr lang="en-US" dirty="0"/>
              <a:t>Fixing All The Books</a:t>
            </a:r>
          </a:p>
        </p:txBody>
      </p:sp>
      <p:sp>
        <p:nvSpPr>
          <p:cNvPr id="3" name="Content Placeholder 2">
            <a:extLst>
              <a:ext uri="{FF2B5EF4-FFF2-40B4-BE49-F238E27FC236}">
                <a16:creationId xmlns:a16="http://schemas.microsoft.com/office/drawing/2014/main" id="{A3681623-81AB-4363-8DD0-4230D1D6257B}"/>
              </a:ext>
            </a:extLst>
          </p:cNvPr>
          <p:cNvSpPr>
            <a:spLocks noGrp="1"/>
          </p:cNvSpPr>
          <p:nvPr>
            <p:ph idx="1"/>
          </p:nvPr>
        </p:nvSpPr>
        <p:spPr/>
        <p:txBody>
          <a:bodyPr/>
          <a:lstStyle/>
          <a:p>
            <a:r>
              <a:rPr lang="en-US" dirty="0"/>
              <a:t>You </a:t>
            </a:r>
            <a:r>
              <a:rPr lang="en-US" b="1" dirty="0"/>
              <a:t>could</a:t>
            </a:r>
          </a:p>
          <a:p>
            <a:r>
              <a:rPr lang="en-US" dirty="0"/>
              <a:t>List out all the options for Alice.</a:t>
            </a:r>
          </a:p>
          <a:p>
            <a:r>
              <a:rPr lang="en-US" dirty="0"/>
              <a:t>For each of those (separately), list all the possible options for Bob and Charlie.</a:t>
            </a:r>
          </a:p>
          <a:p>
            <a:r>
              <a:rPr lang="en-US" dirty="0"/>
              <a:t>Use the Summation rule to combine. </a:t>
            </a:r>
          </a:p>
          <a:p>
            <a:endParaRPr lang="en-US" dirty="0"/>
          </a:p>
          <a:p>
            <a:endParaRPr lang="en-US" dirty="0"/>
          </a:p>
          <a:p>
            <a:r>
              <a:rPr lang="en-US" dirty="0"/>
              <a:t>~OR~ you could come at the problem from a different angle.</a:t>
            </a:r>
          </a:p>
        </p:txBody>
      </p:sp>
    </p:spTree>
    <p:extLst>
      <p:ext uri="{BB962C8B-B14F-4D97-AF65-F5344CB8AC3E}">
        <p14:creationId xmlns:p14="http://schemas.microsoft.com/office/powerpoint/2010/main" val="11847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p:txBody>
          <a:bodyPr/>
          <a:lstStyle/>
          <a:p>
            <a:r>
              <a:rPr lang="en-US" dirty="0"/>
              <a:t>Fixing All the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lstStyle/>
              <a:p>
                <a:r>
                  <a:rPr lang="en-US" dirty="0"/>
                  <a:t>Instead of figuring out which books Alice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(Alice, Bob, or Charlie).</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(A, B, or C)</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3"/>
                <a:stretch>
                  <a:fillRect l="-708" t="-2138" b="-2516"/>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D08C-1DBA-BE34-6CE8-78F86B59FC73}"/>
              </a:ext>
            </a:extLst>
          </p:cNvPr>
          <p:cNvSpPr>
            <a:spLocks noGrp="1"/>
          </p:cNvSpPr>
          <p:nvPr>
            <p:ph type="title"/>
          </p:nvPr>
        </p:nvSpPr>
        <p:spPr>
          <a:xfrm>
            <a:off x="1902775" y="3262680"/>
            <a:ext cx="8990512" cy="590415"/>
          </a:xfrm>
        </p:spPr>
        <p:txBody>
          <a:bodyPr/>
          <a:lstStyle/>
          <a:p>
            <a:r>
              <a:rPr lang="en-US" dirty="0"/>
              <a:t>Strings📝(and more counting rules!) </a:t>
            </a:r>
          </a:p>
        </p:txBody>
      </p:sp>
      <p:sp>
        <p:nvSpPr>
          <p:cNvPr id="3" name="Text Placeholder 2">
            <a:extLst>
              <a:ext uri="{FF2B5EF4-FFF2-40B4-BE49-F238E27FC236}">
                <a16:creationId xmlns:a16="http://schemas.microsoft.com/office/drawing/2014/main" id="{857FD48D-27F6-4B8A-5370-5CF3F25BB3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1995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Strings (with </a:t>
            </a:r>
            <a:r>
              <a:rPr lang="en-US" b="1" dirty="0"/>
              <a:t>repeats</a:t>
            </a:r>
            <a:r>
              <a:rPr lang="en-US" dirty="0"/>
              <a:t> allowed)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97593"/>
                <a:ext cx="11187258" cy="4845504"/>
              </a:xfrm>
            </p:spPr>
            <p:txBody>
              <a:bodyPr>
                <a:normAutofit/>
              </a:bodyPr>
              <a:lstStyle/>
              <a:p>
                <a:r>
                  <a:rPr lang="en-US" b="1" dirty="0"/>
                  <a:t>How many length 3 sequences are there consisting of elements from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𝟓</m:t>
                        </m:r>
                      </m:e>
                    </m:d>
                  </m:oMath>
                </a14:m>
                <a:r>
                  <a:rPr lang="en-US" b="1" dirty="0"/>
                  <a:t> with </a:t>
                </a:r>
                <a:r>
                  <a:rPr lang="en-US" b="1" u="sng" dirty="0"/>
                  <a:t>repeats allowed</a:t>
                </a:r>
                <a:r>
                  <a:rPr lang="en-US" b="1" dirty="0"/>
                  <a:t>?</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97593"/>
                <a:ext cx="11187258" cy="4845504"/>
              </a:xfrm>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24649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Strings (with </a:t>
            </a:r>
            <a:r>
              <a:rPr lang="en-US" b="1" dirty="0"/>
              <a:t>repeats</a:t>
            </a:r>
            <a:r>
              <a:rPr lang="en-US" dirty="0"/>
              <a:t> allowed)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97593"/>
                <a:ext cx="11187258" cy="4845504"/>
              </a:xfrm>
            </p:spPr>
            <p:txBody>
              <a:bodyPr>
                <a:normAutofit/>
              </a:bodyPr>
              <a:lstStyle/>
              <a:p>
                <a:r>
                  <a:rPr lang="en-US" b="1" dirty="0"/>
                  <a:t>How many length 3 sequences are there consisting of elements from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𝟓</m:t>
                        </m:r>
                      </m:e>
                    </m:d>
                  </m:oMath>
                </a14:m>
                <a:r>
                  <a:rPr lang="en-US" b="1" dirty="0"/>
                  <a:t> with </a:t>
                </a:r>
                <a:r>
                  <a:rPr lang="en-US" b="1" u="sng" dirty="0"/>
                  <a:t>repeats allowed</a:t>
                </a:r>
                <a:r>
                  <a:rPr lang="en-US" b="1" dirty="0"/>
                  <a:t>?</a:t>
                </a:r>
              </a:p>
              <a:p>
                <a:r>
                  <a:rPr lang="en-US" dirty="0"/>
                  <a:t>Step 1: Pick for the 1st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r>
                  <a:rPr lang="en-US" dirty="0"/>
                  <a:t>Step 2: Pick for the 2nd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r>
                  <a:rPr lang="en-US" dirty="0"/>
                  <a:t>Step 3: Pick for the 3th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endParaRPr lang="en-US" dirty="0"/>
              </a:p>
              <a:p>
                <a:r>
                  <a:rPr lang="en-US" dirty="0"/>
                  <a:t>Applying the </a:t>
                </a:r>
                <a:r>
                  <a:rPr lang="en-US" u="sng" dirty="0"/>
                  <a:t>product rule</a:t>
                </a:r>
                <a:r>
                  <a:rPr lang="en-US" dirty="0"/>
                  <a:t>: </a:t>
                </a:r>
                <a14:m>
                  <m:oMath xmlns:m="http://schemas.openxmlformats.org/officeDocument/2006/math">
                    <m:r>
                      <a:rPr lang="en-US" b="0" i="1" smtClean="0">
                        <a:latin typeface="Cambria Math" panose="02040503050406030204" pitchFamily="18" charset="0"/>
                      </a:rPr>
                      <m:t>5⋅5⋅5=</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3</m:t>
                        </m:r>
                      </m:sup>
                    </m:sSup>
                  </m:oMath>
                </a14:m>
                <a:r>
                  <a:rPr lang="en-US" dirty="0"/>
                  <a:t> possible strings</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97593"/>
                <a:ext cx="11187258" cy="4845504"/>
              </a:xfrm>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100673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Strings (with </a:t>
            </a:r>
            <a:r>
              <a:rPr lang="en-US" b="1" dirty="0"/>
              <a:t>repeats</a:t>
            </a:r>
            <a:r>
              <a:rPr lang="en-US" dirty="0"/>
              <a:t> allowed)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97593"/>
                <a:ext cx="11187258" cy="4845504"/>
              </a:xfrm>
            </p:spPr>
            <p:txBody>
              <a:bodyPr>
                <a:normAutofit/>
              </a:bodyPr>
              <a:lstStyle/>
              <a:p>
                <a:r>
                  <a:rPr lang="en-US" b="1" dirty="0"/>
                  <a:t>How many length 3 sequences are there consisting of elements from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𝟓</m:t>
                        </m:r>
                      </m:e>
                    </m:d>
                  </m:oMath>
                </a14:m>
                <a:r>
                  <a:rPr lang="en-US" b="1" dirty="0"/>
                  <a:t> with </a:t>
                </a:r>
                <a:r>
                  <a:rPr lang="en-US" b="1" u="sng" dirty="0"/>
                  <a:t>repeats allowed</a:t>
                </a:r>
                <a:r>
                  <a:rPr lang="en-US" b="1" dirty="0"/>
                  <a:t>?</a:t>
                </a:r>
              </a:p>
              <a:p>
                <a:r>
                  <a:rPr lang="en-US" dirty="0"/>
                  <a:t>Step 1: Pick for the 1st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r>
                  <a:rPr lang="en-US" dirty="0"/>
                  <a:t>Step 2: Pick for the 2nd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r>
                  <a:rPr lang="en-US" dirty="0"/>
                  <a:t>Step 3: Pick for the 3th character – </a:t>
                </a:r>
                <a14:m>
                  <m:oMath xmlns:m="http://schemas.openxmlformats.org/officeDocument/2006/math">
                    <m:r>
                      <a:rPr lang="en-US" i="1" dirty="0" smtClean="0">
                        <a:latin typeface="Cambria Math" panose="02040503050406030204" pitchFamily="18" charset="0"/>
                      </a:rPr>
                      <m:t>5</m:t>
                    </m:r>
                  </m:oMath>
                </a14:m>
                <a:r>
                  <a:rPr lang="en-US" dirty="0"/>
                  <a:t> options for this</a:t>
                </a:r>
              </a:p>
              <a:p>
                <a:endParaRPr lang="en-US" dirty="0"/>
              </a:p>
              <a:p>
                <a:r>
                  <a:rPr lang="en-US" dirty="0"/>
                  <a:t>Applying the </a:t>
                </a:r>
                <a:r>
                  <a:rPr lang="en-US" u="sng" dirty="0"/>
                  <a:t>product rule</a:t>
                </a:r>
                <a:r>
                  <a:rPr lang="en-US" dirty="0"/>
                  <a:t>: </a:t>
                </a:r>
                <a14:m>
                  <m:oMath xmlns:m="http://schemas.openxmlformats.org/officeDocument/2006/math">
                    <m:r>
                      <a:rPr lang="en-US" b="0" i="1" smtClean="0">
                        <a:latin typeface="Cambria Math" panose="02040503050406030204" pitchFamily="18" charset="0"/>
                      </a:rPr>
                      <m:t>5⋅5⋅5=</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3</m:t>
                        </m:r>
                      </m:sup>
                    </m:sSup>
                  </m:oMath>
                </a14:m>
                <a:r>
                  <a:rPr lang="en-US" dirty="0"/>
                  <a:t> possible strings</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97593"/>
                <a:ext cx="11187258" cy="4845504"/>
              </a:xfrm>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3DB8583-EA68-ECD9-472C-E74B84FB47CD}"/>
              </a:ext>
            </a:extLst>
          </p:cNvPr>
          <p:cNvGrpSpPr/>
          <p:nvPr/>
        </p:nvGrpSpPr>
        <p:grpSpPr>
          <a:xfrm>
            <a:off x="1" y="5615337"/>
            <a:ext cx="121920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32B800-D9F9-D9BB-1B8C-DBB0367AA673}"/>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 xmlns:m="http://schemas.openxmlformats.org/officeDocument/2006/math">
                      <m:sSup>
                        <m:sSupPr>
                          <m:ctrlPr>
                            <a:rPr lang="en-US" sz="2600" b="1" i="1" smtClean="0">
                              <a:latin typeface="Cambria Math" panose="02040503050406030204" pitchFamily="18" charset="0"/>
                              <a:cs typeface="Segoe UI" panose="020B0502040204020203" pitchFamily="34" charset="0"/>
                            </a:rPr>
                          </m:ctrlPr>
                        </m:sSupPr>
                        <m:e>
                          <m:r>
                            <a:rPr lang="en-US" sz="2600" b="1" i="1" smtClean="0">
                              <a:latin typeface="Cambria Math" panose="02040503050406030204" pitchFamily="18" charset="0"/>
                              <a:cs typeface="Segoe UI" panose="020B0502040204020203" pitchFamily="34" charset="0"/>
                            </a:rPr>
                            <m:t>𝒏</m:t>
                          </m:r>
                        </m:e>
                        <m:sup>
                          <m:r>
                            <a:rPr lang="en-US" sz="2600" b="1" i="1" smtClean="0">
                              <a:latin typeface="Cambria Math" panose="02040503050406030204" pitchFamily="18" charset="0"/>
                              <a:cs typeface="Segoe UI" panose="020B0502040204020203" pitchFamily="34" charset="0"/>
                            </a:rPr>
                            <m:t>𝒌</m:t>
                          </m:r>
                        </m:sup>
                      </m:sSup>
                    </m:oMath>
                  </a14:m>
                  <a:r>
                    <a:rPr lang="en-US" sz="2600" b="1" dirty="0">
                      <a:latin typeface="Segoe UI" panose="020B0502040204020203" pitchFamily="34" charset="0"/>
                      <a:cs typeface="Segoe UI" panose="020B0502040204020203" pitchFamily="34" charset="0"/>
                    </a:rPr>
                    <a:t> </a:t>
                  </a:r>
                  <a:r>
                    <a:rPr lang="en-US" sz="2600" dirty="0">
                      <a:latin typeface="Segoe UI" panose="020B0502040204020203" pitchFamily="34" charset="0"/>
                      <a:cs typeface="Segoe UI" panose="020B0502040204020203" pitchFamily="34" charset="0"/>
                    </a:rPr>
                    <a:t>length </a:t>
                  </a:r>
                  <a14:m>
                    <m:oMath xmlns:m="http://schemas.openxmlformats.org/officeDocument/2006/math">
                      <m:r>
                        <a:rPr lang="en-US" sz="2600" i="1" dirty="0" smtClean="0">
                          <a:latin typeface="Cambria Math" panose="02040503050406030204" pitchFamily="18" charset="0"/>
                          <a:cs typeface="Segoe UI" panose="020B0502040204020203" pitchFamily="34" charset="0"/>
                        </a:rPr>
                        <m:t>𝑘</m:t>
                      </m:r>
                    </m:oMath>
                  </a14:m>
                  <a:r>
                    <a:rPr lang="en-US" sz="2600" dirty="0">
                      <a:latin typeface="Segoe UI" panose="020B0502040204020203" pitchFamily="34" charset="0"/>
                      <a:cs typeface="Segoe UI" panose="020B0502040204020203" pitchFamily="34" charset="0"/>
                    </a:rPr>
                    <a:t> sequences from an alphabet of size </a:t>
                  </a:r>
                  <a14:m>
                    <m:oMath xmlns:m="http://schemas.openxmlformats.org/officeDocument/2006/math">
                      <m:r>
                        <a:rPr lang="en-US" sz="2600" i="1" dirty="0" smtClean="0">
                          <a:latin typeface="Cambria Math" panose="02040503050406030204" pitchFamily="18" charset="0"/>
                          <a:cs typeface="Segoe UI" panose="020B0502040204020203" pitchFamily="34" charset="0"/>
                        </a:rPr>
                        <m:t>𝑛</m:t>
                      </m:r>
                    </m:oMath>
                  </a14:m>
                  <a:r>
                    <a:rPr lang="en-US" sz="2600" dirty="0">
                      <a:latin typeface="Segoe UI" panose="020B0502040204020203" pitchFamily="34" charset="0"/>
                      <a:cs typeface="Segoe UI" panose="020B0502040204020203" pitchFamily="34" charset="0"/>
                    </a:rPr>
                    <a:t>, </a:t>
                  </a:r>
                  <a:r>
                    <a:rPr lang="en-US" sz="2600" b="1" u="sng" dirty="0">
                      <a:latin typeface="Segoe UI" panose="020B0502040204020203" pitchFamily="34" charset="0"/>
                      <a:cs typeface="Segoe UI" panose="020B0502040204020203" pitchFamily="34" charset="0"/>
                    </a:rPr>
                    <a:t>with repeats allowed</a:t>
                  </a:r>
                  <a:r>
                    <a:rPr lang="en-US" sz="2600" b="1" dirty="0">
                      <a:latin typeface="Segoe UI" panose="020B0502040204020203" pitchFamily="34" charset="0"/>
                      <a:cs typeface="Segoe UI" panose="020B0502040204020203" pitchFamily="34" charset="0"/>
                    </a:rPr>
                    <a:t> </a:t>
                  </a:r>
                  <a:endParaRPr lang="en-US" sz="26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132B800-D9F9-D9BB-1B8C-DBB0367AA673}"/>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C3D56EF-29FD-E419-0072-8E2C753AC76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r>
                        <a:rPr lang="en-US" sz="2800" b="1" i="0" smtClean="0">
                          <a:latin typeface="Cambria Math" panose="02040503050406030204" pitchFamily="18" charset="0"/>
                          <a:cs typeface="Segoe UI Semibold" panose="020B0702040204020203" pitchFamily="34" charset="0"/>
                        </a:rPr>
                        <m:t>−</m:t>
                      </m:r>
                    </m:oMath>
                  </a14:m>
                  <a:r>
                    <a:rPr lang="en-US" sz="2800" b="1" dirty="0">
                      <a:latin typeface="Segoe UI" panose="020B0502040204020203" pitchFamily="34" charset="0"/>
                      <a:cs typeface="Segoe UI" panose="020B0502040204020203" pitchFamily="34" charset="0"/>
                    </a:rPr>
                    <a:t>sequences </a:t>
                  </a:r>
                  <a:r>
                    <a:rPr lang="en-US" sz="2800" dirty="0">
                      <a:latin typeface="Segoe UI" panose="020B0502040204020203" pitchFamily="34" charset="0"/>
                      <a:cs typeface="Segoe UI" panose="020B0502040204020203" pitchFamily="34" charset="0"/>
                    </a:rPr>
                    <a:t>(</a:t>
                  </a:r>
                  <a:r>
                    <a:rPr lang="en-US" sz="2800" i="1" dirty="0">
                      <a:latin typeface="Segoe UI" panose="020B0502040204020203" pitchFamily="34" charset="0"/>
                      <a:cs typeface="Segoe UI" panose="020B0502040204020203" pitchFamily="34" charset="0"/>
                    </a:rPr>
                    <a:t>an application of the product rule)</a:t>
                  </a:r>
                  <a:endParaRPr lang="en-US" sz="2800" dirty="0">
                    <a:latin typeface="Segoe UI" panose="020B0502040204020203" pitchFamily="34" charset="0"/>
                    <a:cs typeface="Segoe UI" panose="020B0502040204020203" pitchFamily="34" charset="0"/>
                  </a:endParaRPr>
                </a:p>
              </p:txBody>
            </p:sp>
          </mc:Choice>
          <mc:Fallback xmlns="">
            <p:sp>
              <p:nvSpPr>
                <p:cNvPr id="6" name="Rectangle 5">
                  <a:extLst>
                    <a:ext uri="{FF2B5EF4-FFF2-40B4-BE49-F238E27FC236}">
                      <a16:creationId xmlns:a16="http://schemas.microsoft.com/office/drawing/2014/main" id="{0C3D56EF-29FD-E419-0072-8E2C753AC76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8791" b="-2747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635466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7" y="263276"/>
            <a:ext cx="12154925" cy="1014667"/>
          </a:xfrm>
        </p:spPr>
        <p:txBody>
          <a:bodyPr>
            <a:normAutofit fontScale="90000"/>
          </a:bodyPr>
          <a:lstStyle/>
          <a:p>
            <a:r>
              <a:rPr lang="en-US" sz="4900" dirty="0"/>
              <a:t>Strings (with </a:t>
            </a:r>
            <a:r>
              <a:rPr lang="en-US" sz="4900" b="1" dirty="0"/>
              <a:t>distinct</a:t>
            </a:r>
            <a:r>
              <a:rPr lang="en-US" sz="4900" dirty="0"/>
              <a:t> elements,</a:t>
            </a:r>
            <a:r>
              <a:rPr lang="en-US" sz="2200" dirty="0"/>
              <a:t> </a:t>
            </a:r>
            <a:r>
              <a:rPr lang="en-US" sz="3300" dirty="0"/>
              <a:t>use </a:t>
            </a:r>
            <a:r>
              <a:rPr lang="en-US" sz="3300" b="1" dirty="0"/>
              <a:t>all</a:t>
            </a:r>
            <a:r>
              <a:rPr lang="en-US" sz="3300" dirty="0"/>
              <a:t> characters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r>
                  <a:rPr lang="en-US" i="1" dirty="0"/>
                  <a:t>(in other words, rearranging these 5 elements)</a:t>
                </a:r>
                <a:endParaRPr lang="en-US" b="1" i="1" dirty="0"/>
              </a:p>
              <a:p>
                <a:r>
                  <a:rPr lang="en-US" sz="2600" dirty="0"/>
                  <a:t>Step 1: </a:t>
                </a:r>
                <a14:m>
                  <m:oMath xmlns:m="http://schemas.openxmlformats.org/officeDocument/2006/math">
                    <m:r>
                      <a:rPr lang="en-US" sz="2600" b="0" i="1" smtClean="0">
                        <a:latin typeface="Cambria Math" panose="02040503050406030204" pitchFamily="18" charset="0"/>
                      </a:rPr>
                      <m:t>__</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b="0" i="1" smtClean="0">
                        <a:latin typeface="Cambria Math" panose="02040503050406030204" pitchFamily="18" charset="0"/>
                      </a:rPr>
                      <m:t>__</m:t>
                    </m:r>
                  </m:oMath>
                </a14:m>
                <a:r>
                  <a:rPr lang="en-US" sz="2600" dirty="0"/>
                  <a:t> (remaining) options for the </a:t>
                </a:r>
                <a:r>
                  <a:rPr lang="en-US" sz="2600" i="1" dirty="0"/>
                  <a:t>second</a:t>
                </a:r>
                <a:r>
                  <a:rPr lang="en-US" sz="2600" dirty="0"/>
                  <a:t> character.</a:t>
                </a:r>
              </a:p>
              <a:p>
                <a:r>
                  <a:rPr lang="en-US" sz="2600" dirty="0"/>
                  <a:t>Step 3: </a:t>
                </a:r>
                <a14:m>
                  <m:oMath xmlns:m="http://schemas.openxmlformats.org/officeDocument/2006/math">
                    <m:r>
                      <a:rPr lang="en-US" sz="2600" b="0" i="1" smtClean="0">
                        <a:latin typeface="Cambria Math" panose="02040503050406030204" pitchFamily="18" charset="0"/>
                      </a:rPr>
                      <m:t>__</m:t>
                    </m:r>
                  </m:oMath>
                </a14:m>
                <a:r>
                  <a:rPr lang="en-US" sz="2600" dirty="0"/>
                  <a:t> (remaining) options for the </a:t>
                </a:r>
                <a:r>
                  <a:rPr lang="en-US" sz="2600" i="1" dirty="0"/>
                  <a:t>third</a:t>
                </a:r>
                <a:r>
                  <a:rPr lang="en-US" sz="2600" dirty="0"/>
                  <a:t> character.</a:t>
                </a:r>
              </a:p>
              <a:p>
                <a:r>
                  <a:rPr lang="en-US" sz="2600" dirty="0"/>
                  <a:t>Step 4: </a:t>
                </a:r>
                <a14:m>
                  <m:oMath xmlns:m="http://schemas.openxmlformats.org/officeDocument/2006/math">
                    <m:r>
                      <a:rPr lang="en-US" sz="2600" i="1" dirty="0" smtClean="0">
                        <a:latin typeface="Cambria Math" panose="02040503050406030204" pitchFamily="18" charset="0"/>
                      </a:rPr>
                      <m:t>__</m:t>
                    </m:r>
                  </m:oMath>
                </a14:m>
                <a:r>
                  <a:rPr lang="en-US" sz="2600" dirty="0"/>
                  <a:t> (remaining) options for the </a:t>
                </a:r>
                <a:r>
                  <a:rPr lang="en-US" sz="2600" i="1" dirty="0"/>
                  <a:t>fourth</a:t>
                </a:r>
                <a:r>
                  <a:rPr lang="en-US" sz="2600" dirty="0"/>
                  <a:t> character.</a:t>
                </a:r>
              </a:p>
              <a:p>
                <a:r>
                  <a:rPr lang="en-US" sz="2600" dirty="0"/>
                  <a:t>Step 5: </a:t>
                </a:r>
                <a14:m>
                  <m:oMath xmlns:m="http://schemas.openxmlformats.org/officeDocument/2006/math">
                    <m:r>
                      <a:rPr lang="en-US" sz="2600" i="1" dirty="0" smtClean="0">
                        <a:latin typeface="Cambria Math" panose="02040503050406030204" pitchFamily="18" charset="0"/>
                      </a:rPr>
                      <m:t>__</m:t>
                    </m:r>
                  </m:oMath>
                </a14:m>
                <a:r>
                  <a:rPr lang="en-US" sz="2600" dirty="0"/>
                  <a:t> (remaining) options for the </a:t>
                </a:r>
                <a:r>
                  <a:rPr lang="en-US" sz="2600" i="1" dirty="0"/>
                  <a:t>fifth</a:t>
                </a:r>
                <a:r>
                  <a:rPr lang="en-US" sz="2600" dirty="0"/>
                  <a:t> character.</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57527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normAutofit fontScale="90000"/>
          </a:bodyPr>
          <a:lstStyle/>
          <a:p>
            <a:r>
              <a:rPr lang="en-US" dirty="0"/>
              <a:t>Strings (with </a:t>
            </a:r>
            <a:r>
              <a:rPr lang="en-US" b="1" dirty="0"/>
              <a:t>distinct</a:t>
            </a:r>
            <a:r>
              <a:rPr lang="en-US" dirty="0"/>
              <a:t> elements</a:t>
            </a:r>
            <a:r>
              <a:rPr kumimoji="0" lang="en-US" sz="44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a:t>
            </a:r>
            <a:r>
              <a:rPr kumimoji="0" lang="en-US" sz="2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 </a:t>
            </a:r>
            <a:r>
              <a:rPr kumimoji="0" lang="en-US" sz="3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use </a:t>
            </a:r>
            <a:r>
              <a:rPr kumimoji="0" lang="en-US" sz="3000" b="1"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all</a:t>
            </a:r>
            <a:r>
              <a:rPr kumimoji="0" lang="en-US" sz="3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 characters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r>
                  <a:rPr lang="en-US" i="1" dirty="0"/>
                  <a:t>(in other words, rearranging these 5 elements)</a:t>
                </a:r>
                <a:endParaRPr lang="en-US" b="1" i="1" dirty="0"/>
              </a:p>
              <a:p>
                <a:r>
                  <a:rPr lang="en-US" sz="2600" dirty="0"/>
                  <a:t>Step 1: </a:t>
                </a:r>
                <a14:m>
                  <m:oMath xmlns:m="http://schemas.openxmlformats.org/officeDocument/2006/math">
                    <m:r>
                      <a:rPr lang="en-US" sz="2600" b="0" i="1" smtClean="0">
                        <a:latin typeface="Cambria Math" panose="02040503050406030204" pitchFamily="18" charset="0"/>
                      </a:rPr>
                      <m:t>5</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b="0" i="1" smtClean="0">
                        <a:latin typeface="Cambria Math" panose="02040503050406030204" pitchFamily="18" charset="0"/>
                      </a:rPr>
                      <m:t>4</m:t>
                    </m:r>
                  </m:oMath>
                </a14:m>
                <a:r>
                  <a:rPr lang="en-US" sz="2600" dirty="0"/>
                  <a:t> (remaining) options for the </a:t>
                </a:r>
                <a:r>
                  <a:rPr lang="en-US" sz="2600" i="1" dirty="0"/>
                  <a:t>second</a:t>
                </a:r>
                <a:r>
                  <a:rPr lang="en-US" sz="2600" dirty="0"/>
                  <a:t> character.</a:t>
                </a:r>
              </a:p>
              <a:p>
                <a:r>
                  <a:rPr lang="en-US" sz="2600" dirty="0"/>
                  <a:t>Step 3: </a:t>
                </a:r>
                <a14:m>
                  <m:oMath xmlns:m="http://schemas.openxmlformats.org/officeDocument/2006/math">
                    <m:r>
                      <a:rPr lang="en-US" sz="2600" b="0" i="1" smtClean="0">
                        <a:latin typeface="Cambria Math" panose="02040503050406030204" pitchFamily="18" charset="0"/>
                      </a:rPr>
                      <m:t>3</m:t>
                    </m:r>
                  </m:oMath>
                </a14:m>
                <a:r>
                  <a:rPr lang="en-US" sz="2600" dirty="0"/>
                  <a:t> (remaining) options for the </a:t>
                </a:r>
                <a:r>
                  <a:rPr lang="en-US" sz="2600" i="1" dirty="0"/>
                  <a:t>third</a:t>
                </a:r>
                <a:r>
                  <a:rPr lang="en-US" sz="2600" dirty="0"/>
                  <a:t> character.</a:t>
                </a:r>
              </a:p>
              <a:p>
                <a:r>
                  <a:rPr lang="en-US" sz="2600" dirty="0"/>
                  <a:t>Step 4: </a:t>
                </a:r>
                <a14:m>
                  <m:oMath xmlns:m="http://schemas.openxmlformats.org/officeDocument/2006/math">
                    <m:r>
                      <a:rPr lang="en-US" sz="2600" i="1" dirty="0" smtClean="0">
                        <a:latin typeface="Cambria Math" panose="02040503050406030204" pitchFamily="18" charset="0"/>
                      </a:rPr>
                      <m:t>2</m:t>
                    </m:r>
                  </m:oMath>
                </a14:m>
                <a:r>
                  <a:rPr lang="en-US" sz="2600" dirty="0"/>
                  <a:t> (remaining) options for the </a:t>
                </a:r>
                <a:r>
                  <a:rPr lang="en-US" sz="2600" i="1" dirty="0"/>
                  <a:t>fourth</a:t>
                </a:r>
                <a:r>
                  <a:rPr lang="en-US" sz="2600" dirty="0"/>
                  <a:t> character.</a:t>
                </a:r>
              </a:p>
              <a:p>
                <a:r>
                  <a:rPr lang="en-US" sz="2600" dirty="0"/>
                  <a:t>Step 5: </a:t>
                </a:r>
                <a14:m>
                  <m:oMath xmlns:m="http://schemas.openxmlformats.org/officeDocument/2006/math">
                    <m:r>
                      <a:rPr lang="en-US" sz="2600" i="1" dirty="0" smtClean="0">
                        <a:latin typeface="Cambria Math" panose="02040503050406030204" pitchFamily="18" charset="0"/>
                      </a:rPr>
                      <m:t>1</m:t>
                    </m:r>
                  </m:oMath>
                </a14:m>
                <a:r>
                  <a:rPr lang="en-US" sz="2600" dirty="0"/>
                  <a:t> (remaining) options for the </a:t>
                </a:r>
                <a:r>
                  <a:rPr lang="en-US" sz="2600" i="1" dirty="0"/>
                  <a:t>fifth</a:t>
                </a:r>
                <a:r>
                  <a:rPr lang="en-US" sz="2600" dirty="0"/>
                  <a:t> character.</a:t>
                </a:r>
              </a:p>
              <a:p>
                <a:r>
                  <a:rPr lang="en-US" dirty="0"/>
                  <a:t>Applying the </a:t>
                </a:r>
                <a:r>
                  <a:rPr lang="en-US" u="sng" dirty="0"/>
                  <a:t>product rule</a:t>
                </a:r>
                <a:r>
                  <a:rPr lang="en-US"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⋅4⋅</m:t>
                    </m:r>
                    <m:r>
                      <a:rPr lang="en-US" i="1">
                        <a:latin typeface="Cambria Math" panose="02040503050406030204" pitchFamily="18" charset="0"/>
                      </a:rPr>
                      <m:t>3⋅2⋅1</m:t>
                    </m:r>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2083649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normAutofit fontScale="90000"/>
          </a:bodyPr>
          <a:lstStyle/>
          <a:p>
            <a:r>
              <a:rPr lang="en-US" dirty="0"/>
              <a:t>Strings (with </a:t>
            </a:r>
            <a:r>
              <a:rPr lang="en-US" b="1" dirty="0"/>
              <a:t>distinct</a:t>
            </a:r>
            <a:r>
              <a:rPr lang="en-US" dirty="0"/>
              <a:t> elements</a:t>
            </a:r>
            <a:r>
              <a:rPr kumimoji="0" lang="en-US" sz="44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a:t>
            </a:r>
            <a:r>
              <a:rPr kumimoji="0" lang="en-US" sz="2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 </a:t>
            </a:r>
            <a:r>
              <a:rPr kumimoji="0" lang="en-US" sz="3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use </a:t>
            </a:r>
            <a:r>
              <a:rPr kumimoji="0" lang="en-US" sz="3000" b="1"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all</a:t>
            </a:r>
            <a:r>
              <a:rPr kumimoji="0" lang="en-US" sz="3000" b="0" i="0" u="none" strike="noStrike" kern="1200" cap="none" spc="100" normalizeH="0" baseline="0" noProof="0" dirty="0">
                <a:ln>
                  <a:noFill/>
                </a:ln>
                <a:solidFill>
                  <a:prstClr val="black">
                    <a:lumMod val="95000"/>
                    <a:lumOff val="5000"/>
                  </a:prstClr>
                </a:solidFill>
                <a:effectLst/>
                <a:uLnTx/>
                <a:uFillTx/>
                <a:latin typeface="Segoe UI" panose="020B0502040204020203" pitchFamily="34" charset="0"/>
                <a:ea typeface="+mj-ea"/>
                <a:cs typeface="Segoe UI" panose="020B0502040204020203" pitchFamily="34" charset="0"/>
              </a:rPr>
              <a:t> characters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r>
                  <a:rPr lang="en-US" i="1" dirty="0"/>
                  <a:t>(in other words, rearranging these 5 elements)</a:t>
                </a:r>
                <a:endParaRPr lang="en-US" b="1" i="1" dirty="0"/>
              </a:p>
              <a:p>
                <a:r>
                  <a:rPr lang="en-US" sz="2600" dirty="0"/>
                  <a:t>Step 1: </a:t>
                </a:r>
                <a14:m>
                  <m:oMath xmlns:m="http://schemas.openxmlformats.org/officeDocument/2006/math">
                    <m:r>
                      <a:rPr lang="en-US" sz="2600" b="0" i="1" smtClean="0">
                        <a:latin typeface="Cambria Math" panose="02040503050406030204" pitchFamily="18" charset="0"/>
                      </a:rPr>
                      <m:t>5</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b="0" i="1" smtClean="0">
                        <a:latin typeface="Cambria Math" panose="02040503050406030204" pitchFamily="18" charset="0"/>
                      </a:rPr>
                      <m:t>4</m:t>
                    </m:r>
                  </m:oMath>
                </a14:m>
                <a:r>
                  <a:rPr lang="en-US" sz="2600" dirty="0"/>
                  <a:t> (remaining) options for the </a:t>
                </a:r>
                <a:r>
                  <a:rPr lang="en-US" sz="2600" i="1" dirty="0"/>
                  <a:t>second</a:t>
                </a:r>
                <a:r>
                  <a:rPr lang="en-US" sz="2600" dirty="0"/>
                  <a:t> character.</a:t>
                </a:r>
              </a:p>
              <a:p>
                <a:r>
                  <a:rPr lang="en-US" sz="2600" dirty="0"/>
                  <a:t>Step 3: </a:t>
                </a:r>
                <a14:m>
                  <m:oMath xmlns:m="http://schemas.openxmlformats.org/officeDocument/2006/math">
                    <m:r>
                      <a:rPr lang="en-US" sz="2600" b="0" i="1" smtClean="0">
                        <a:latin typeface="Cambria Math" panose="02040503050406030204" pitchFamily="18" charset="0"/>
                      </a:rPr>
                      <m:t>3</m:t>
                    </m:r>
                  </m:oMath>
                </a14:m>
                <a:r>
                  <a:rPr lang="en-US" sz="2600" dirty="0"/>
                  <a:t> (remaining) options for the </a:t>
                </a:r>
                <a:r>
                  <a:rPr lang="en-US" sz="2600" i="1" dirty="0"/>
                  <a:t>third</a:t>
                </a:r>
                <a:r>
                  <a:rPr lang="en-US" sz="2600" dirty="0"/>
                  <a:t> character.</a:t>
                </a:r>
              </a:p>
              <a:p>
                <a:r>
                  <a:rPr lang="en-US" sz="2600" dirty="0"/>
                  <a:t>Step 4: </a:t>
                </a:r>
                <a14:m>
                  <m:oMath xmlns:m="http://schemas.openxmlformats.org/officeDocument/2006/math">
                    <m:r>
                      <a:rPr lang="en-US" sz="2600" i="1" dirty="0" smtClean="0">
                        <a:latin typeface="Cambria Math" panose="02040503050406030204" pitchFamily="18" charset="0"/>
                      </a:rPr>
                      <m:t>2</m:t>
                    </m:r>
                  </m:oMath>
                </a14:m>
                <a:r>
                  <a:rPr lang="en-US" sz="2600" dirty="0"/>
                  <a:t> (remaining) options for the </a:t>
                </a:r>
                <a:r>
                  <a:rPr lang="en-US" sz="2600" i="1" dirty="0"/>
                  <a:t>fourth</a:t>
                </a:r>
                <a:r>
                  <a:rPr lang="en-US" sz="2600" dirty="0"/>
                  <a:t> character.</a:t>
                </a:r>
              </a:p>
              <a:p>
                <a:r>
                  <a:rPr lang="en-US" sz="2600" dirty="0"/>
                  <a:t>Step 5: </a:t>
                </a:r>
                <a14:m>
                  <m:oMath xmlns:m="http://schemas.openxmlformats.org/officeDocument/2006/math">
                    <m:r>
                      <a:rPr lang="en-US" sz="2600" i="1" dirty="0" smtClean="0">
                        <a:latin typeface="Cambria Math" panose="02040503050406030204" pitchFamily="18" charset="0"/>
                      </a:rPr>
                      <m:t>1</m:t>
                    </m:r>
                  </m:oMath>
                </a14:m>
                <a:r>
                  <a:rPr lang="en-US" sz="2600" dirty="0"/>
                  <a:t> (remaining) options for the </a:t>
                </a:r>
                <a:r>
                  <a:rPr lang="en-US" sz="2600" i="1" dirty="0"/>
                  <a:t>fifth</a:t>
                </a:r>
                <a:r>
                  <a:rPr lang="en-US" sz="2600" dirty="0"/>
                  <a:t> character.</a:t>
                </a:r>
              </a:p>
              <a:p>
                <a:r>
                  <a:rPr lang="en-US" dirty="0"/>
                  <a:t>Applying the </a:t>
                </a:r>
                <a:r>
                  <a:rPr lang="en-US" u="sng" dirty="0"/>
                  <a:t>product rule</a:t>
                </a:r>
                <a:r>
                  <a:rPr lang="en-US"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⋅4⋅</m:t>
                    </m:r>
                    <m:r>
                      <a:rPr lang="en-US" i="1">
                        <a:latin typeface="Cambria Math" panose="02040503050406030204" pitchFamily="18" charset="0"/>
                      </a:rPr>
                      <m:t>3⋅2⋅1</m:t>
                    </m:r>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0A2E3FC-410D-3EA2-B03A-E5006627E0C1}"/>
              </a:ext>
            </a:extLst>
          </p:cNvPr>
          <p:cNvGrpSpPr/>
          <p:nvPr/>
        </p:nvGrpSpPr>
        <p:grpSpPr>
          <a:xfrm>
            <a:off x="0" y="5621963"/>
            <a:ext cx="121920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3F9D1AE-1CC3-3535-16D5-CF4A46716486}"/>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Cambria Math" panose="02040503050406030204" pitchFamily="18" charset="0"/>
                      <a:cs typeface="Segoe UI Semibold" panose="020B0702040204020203" pitchFamily="34" charset="0"/>
                    </a:rPr>
                    <a:t> </a:t>
                  </a:r>
                </a:p>
                <a:p>
                  <a:pPr algn="ctr"/>
                  <a:r>
                    <a:rPr lang="en-US" sz="2600" dirty="0">
                      <a:latin typeface="Segoe UI" panose="020B0502040204020203" pitchFamily="34" charset="0"/>
                      <a:cs typeface="Segoe UI" panose="020B0502040204020203" pitchFamily="34" charset="0"/>
                    </a:rPr>
                    <a:t>The number of ways to arrange n elements:</a:t>
                  </a:r>
                  <a:r>
                    <a:rPr lang="en-US" sz="2600" b="1" dirty="0">
                      <a:cs typeface="Segoe UI Semibold" panose="020B0702040204020203" pitchFamily="34" charset="0"/>
                    </a:rPr>
                    <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3F9D1AE-1CC3-3535-16D5-CF4A46716486}"/>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60A3611-EC62-47DF-03AF-2CD17B073B85}"/>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 </a:t>
                  </a:r>
                  <a:r>
                    <a:rPr lang="en-US" sz="3200" dirty="0">
                      <a:latin typeface="Segoe UI" panose="020B0502040204020203" pitchFamily="34" charset="0"/>
                      <a:cs typeface="Segoe UI" panose="020B0502040204020203" pitchFamily="34" charset="0"/>
                    </a:rPr>
                    <a:t>(</a:t>
                  </a:r>
                  <a:r>
                    <a:rPr lang="en-US" sz="3200" i="1" dirty="0">
                      <a:latin typeface="Segoe UI" panose="020B0502040204020203" pitchFamily="34" charset="0"/>
                      <a:cs typeface="Segoe UI" panose="020B0502040204020203" pitchFamily="34" charset="0"/>
                    </a:rPr>
                    <a:t>another application of the product rule)</a:t>
                  </a:r>
                  <a:endParaRPr lang="en-US" sz="32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660A3611-EC62-47DF-03AF-2CD17B073B85}"/>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37984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3"/>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749027" y="3696698"/>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6484" b="-38462"/>
                  </a:stretch>
                </a:blipFill>
                <a:ln>
                  <a:noFill/>
                </a:ln>
              </p:spPr>
              <p:txBody>
                <a:bodyPr/>
                <a:lstStyle/>
                <a:p>
                  <a:r>
                    <a:rPr lang="en-US">
                      <a:noFill/>
                    </a:rPr>
                    <a:t> </a:t>
                  </a:r>
                </a:p>
              </p:txBody>
            </p:sp>
          </mc:Fallback>
        </mc:AlternateContent>
      </p:grpSp>
      <p:sp>
        <p:nvSpPr>
          <p:cNvPr id="7" name="Rectangle: Rounded Corners 6">
            <a:extLst>
              <a:ext uri="{FF2B5EF4-FFF2-40B4-BE49-F238E27FC236}">
                <a16:creationId xmlns:a16="http://schemas.microsoft.com/office/drawing/2014/main" id="{B5DFE395-776F-FE1F-1F2B-8E0843AD23DA}"/>
              </a:ext>
            </a:extLst>
          </p:cNvPr>
          <p:cNvSpPr/>
          <p:nvPr/>
        </p:nvSpPr>
        <p:spPr>
          <a:xfrm>
            <a:off x="8691315" y="3546698"/>
            <a:ext cx="3244970" cy="279857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ysClr val="windowText" lastClr="000000"/>
                </a:solidFill>
                <a:latin typeface="Segoe UI" panose="020B0502040204020203" pitchFamily="34" charset="0"/>
                <a:cs typeface="Segoe UI" panose="020B0502040204020203" pitchFamily="34" charset="0"/>
              </a:rPr>
              <a:t>Other examples of factorials: </a:t>
            </a:r>
          </a:p>
          <a:p>
            <a:pPr marL="457200" indent="-457200">
              <a:buFont typeface="Arial" panose="020B0604020202020204" pitchFamily="34" charset="0"/>
              <a:buChar char="•"/>
            </a:pPr>
            <a:r>
              <a:rPr lang="en-US" sz="2600" dirty="0">
                <a:solidFill>
                  <a:sysClr val="windowText" lastClr="000000"/>
                </a:solidFill>
                <a:latin typeface="Segoe UI" panose="020B0502040204020203" pitchFamily="34" charset="0"/>
                <a:cs typeface="Segoe UI" panose="020B0502040204020203" pitchFamily="34" charset="0"/>
              </a:rPr>
              <a:t>Ordering n people in a line</a:t>
            </a:r>
          </a:p>
          <a:p>
            <a:pPr marL="457200" indent="-457200">
              <a:buFont typeface="Arial" panose="020B0604020202020204" pitchFamily="34" charset="0"/>
              <a:buChar char="•"/>
            </a:pPr>
            <a:r>
              <a:rPr lang="en-US" sz="2600" dirty="0">
                <a:solidFill>
                  <a:sysClr val="windowText" lastClr="000000"/>
                </a:solidFill>
                <a:latin typeface="Segoe UI" panose="020B0502040204020203" pitchFamily="34" charset="0"/>
                <a:cs typeface="Segoe UI" panose="020B0502040204020203" pitchFamily="34" charset="0"/>
              </a:rPr>
              <a:t>Shuffling a deck of cards</a:t>
            </a:r>
          </a:p>
        </p:txBody>
      </p:sp>
    </p:spTree>
    <p:extLst>
      <p:ext uri="{BB962C8B-B14F-4D97-AF65-F5344CB8AC3E}">
        <p14:creationId xmlns:p14="http://schemas.microsoft.com/office/powerpoint/2010/main" val="222628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999-4114-4C1F-B2F6-B2C75EF812D8}"/>
              </a:ext>
            </a:extLst>
          </p:cNvPr>
          <p:cNvSpPr>
            <a:spLocks noGrp="1"/>
          </p:cNvSpPr>
          <p:nvPr>
            <p:ph type="title"/>
          </p:nvPr>
        </p:nvSpPr>
        <p:spPr/>
        <p:txBody>
          <a:bodyPr/>
          <a:lstStyle/>
          <a:p>
            <a:r>
              <a:rPr lang="en-US" dirty="0"/>
              <a:t>Immediate Logistics</a:t>
            </a:r>
          </a:p>
        </p:txBody>
      </p:sp>
      <p:sp>
        <p:nvSpPr>
          <p:cNvPr id="3" name="Content Placeholder 2">
            <a:extLst>
              <a:ext uri="{FF2B5EF4-FFF2-40B4-BE49-F238E27FC236}">
                <a16:creationId xmlns:a16="http://schemas.microsoft.com/office/drawing/2014/main" id="{9A9EE46F-32FF-47DC-9EF2-0DA1F0F2AD0C}"/>
              </a:ext>
            </a:extLst>
          </p:cNvPr>
          <p:cNvSpPr>
            <a:spLocks noGrp="1"/>
          </p:cNvSpPr>
          <p:nvPr>
            <p:ph idx="1"/>
          </p:nvPr>
        </p:nvSpPr>
        <p:spPr>
          <a:xfrm>
            <a:off x="575240" y="1463856"/>
            <a:ext cx="11187258" cy="5227889"/>
          </a:xfrm>
        </p:spPr>
        <p:txBody>
          <a:bodyPr>
            <a:normAutofit lnSpcReduction="10000"/>
          </a:bodyPr>
          <a:lstStyle/>
          <a:p>
            <a:r>
              <a:rPr lang="en-US" b="1" dirty="0"/>
              <a:t>Sections</a:t>
            </a:r>
            <a:r>
              <a:rPr lang="en-US" dirty="0"/>
              <a:t> meet on Thursdays (starting this week)</a:t>
            </a:r>
          </a:p>
          <a:p>
            <a:r>
              <a:rPr lang="en-US" dirty="0"/>
              <a:t>-  Section participation is graded – you can either</a:t>
            </a:r>
          </a:p>
          <a:p>
            <a:pPr lvl="1"/>
            <a:r>
              <a:rPr lang="en-US" dirty="0"/>
              <a:t>	(1) Go to your assigned section in person – </a:t>
            </a:r>
            <a:r>
              <a:rPr lang="en-US" i="1" dirty="0"/>
              <a:t>recommended </a:t>
            </a:r>
            <a:r>
              <a:rPr lang="en-US" dirty="0">
                <a:sym typeface="Wingdings" panose="05000000000000000000" pitchFamily="2" charset="2"/>
              </a:rPr>
              <a:t> </a:t>
            </a:r>
            <a:endParaRPr lang="en-US" dirty="0"/>
          </a:p>
          <a:p>
            <a:pPr lvl="1"/>
            <a:r>
              <a:rPr lang="en-US" dirty="0"/>
              <a:t>	(2) Attempt required problems and email to your TA</a:t>
            </a:r>
          </a:p>
          <a:p>
            <a:pPr marL="470916" lvl="1" indent="-342900">
              <a:buFont typeface="Arial" panose="020B0604020202020204" pitchFamily="34" charset="0"/>
              <a:buChar char="•"/>
            </a:pPr>
            <a:endParaRPr lang="en-US" dirty="0"/>
          </a:p>
          <a:p>
            <a:pPr lvl="1"/>
            <a:r>
              <a:rPr lang="en-US" sz="2800" b="1" dirty="0"/>
              <a:t>Concept Checks</a:t>
            </a:r>
            <a:r>
              <a:rPr lang="en-US" sz="2800" dirty="0"/>
              <a:t> for each lecture and due before next lecture</a:t>
            </a:r>
          </a:p>
          <a:p>
            <a:pPr marL="585216" lvl="1" indent="-457200">
              <a:buFontTx/>
              <a:buChar char="-"/>
            </a:pPr>
            <a:r>
              <a:rPr lang="en-US" sz="2800" dirty="0"/>
              <a:t>First one released after lecture today, due Friday 12pm</a:t>
            </a:r>
          </a:p>
          <a:p>
            <a:pPr lvl="1"/>
            <a:endParaRPr lang="en-US" sz="2800" dirty="0"/>
          </a:p>
          <a:p>
            <a:pPr lvl="1"/>
            <a:r>
              <a:rPr lang="en-US" sz="2800" b="1" dirty="0"/>
              <a:t>Homework 1 </a:t>
            </a:r>
            <a:r>
              <a:rPr lang="en-US" sz="2800" dirty="0"/>
              <a:t>released today afternoon</a:t>
            </a:r>
          </a:p>
          <a:p>
            <a:pPr lvl="1"/>
            <a:endParaRPr lang="en-US" sz="2800" dirty="0"/>
          </a:p>
          <a:p>
            <a:pPr lvl="1"/>
            <a:r>
              <a:rPr lang="en-US" sz="2800" b="1" dirty="0"/>
              <a:t>Office hours</a:t>
            </a:r>
          </a:p>
          <a:p>
            <a:pPr lvl="1"/>
            <a:r>
              <a:rPr lang="en-US" sz="2800" dirty="0"/>
              <a:t>my office hours start today, TA’s office hours start Tuesday</a:t>
            </a:r>
            <a:endParaRPr lang="en-US" sz="2800" b="1" dirty="0"/>
          </a:p>
        </p:txBody>
      </p:sp>
    </p:spTree>
    <p:extLst>
      <p:ext uri="{BB962C8B-B14F-4D97-AF65-F5344CB8AC3E}">
        <p14:creationId xmlns:p14="http://schemas.microsoft.com/office/powerpoint/2010/main" val="3115177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Strings </a:t>
            </a:r>
            <a:r>
              <a:rPr lang="en-US" sz="2800" dirty="0"/>
              <a:t>(with </a:t>
            </a:r>
            <a:r>
              <a:rPr lang="en-US" sz="2800" b="1" dirty="0"/>
              <a:t>distinct</a:t>
            </a:r>
            <a:r>
              <a:rPr lang="en-US" sz="2800" dirty="0"/>
              <a:t> elements, but we don’t use all the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3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p>
              <a:p>
                <a:r>
                  <a:rPr lang="en-US" sz="2600" dirty="0"/>
                  <a:t>Step 1: </a:t>
                </a:r>
                <a14:m>
                  <m:oMath xmlns:m="http://schemas.openxmlformats.org/officeDocument/2006/math">
                    <m:r>
                      <a:rPr lang="en-US" sz="2600" b="0" i="1" smtClean="0">
                        <a:latin typeface="Cambria Math" panose="02040503050406030204" pitchFamily="18" charset="0"/>
                      </a:rPr>
                      <m:t>5</m:t>
                    </m:r>
                  </m:oMath>
                </a14:m>
                <a:r>
                  <a:rPr lang="en-US" sz="2600" dirty="0"/>
                  <a:t> options for the </a:t>
                </a:r>
                <a:r>
                  <a:rPr lang="en-US" sz="2600" i="1" dirty="0"/>
                  <a:t>first</a:t>
                </a:r>
                <a:r>
                  <a:rPr lang="en-US" sz="2600" dirty="0"/>
                  <a:t> element.</a:t>
                </a:r>
              </a:p>
              <a:p>
                <a:r>
                  <a:rPr lang="en-US" sz="2600" dirty="0"/>
                  <a:t>Step 2: </a:t>
                </a:r>
                <a14:m>
                  <m:oMath xmlns:m="http://schemas.openxmlformats.org/officeDocument/2006/math">
                    <m:r>
                      <a:rPr lang="en-US" sz="2600" b="0" i="1" smtClean="0">
                        <a:latin typeface="Cambria Math" panose="02040503050406030204" pitchFamily="18" charset="0"/>
                      </a:rPr>
                      <m:t>4</m:t>
                    </m:r>
                  </m:oMath>
                </a14:m>
                <a:r>
                  <a:rPr lang="en-US" sz="2600" dirty="0"/>
                  <a:t> (remaining) options for the </a:t>
                </a:r>
                <a:r>
                  <a:rPr lang="en-US" sz="2600" i="1" dirty="0"/>
                  <a:t>second</a:t>
                </a:r>
                <a:r>
                  <a:rPr lang="en-US" sz="2600" dirty="0"/>
                  <a:t> element.</a:t>
                </a:r>
              </a:p>
              <a:p>
                <a:r>
                  <a:rPr lang="en-US" sz="2600" dirty="0"/>
                  <a:t>Step 3: </a:t>
                </a:r>
                <a14:m>
                  <m:oMath xmlns:m="http://schemas.openxmlformats.org/officeDocument/2006/math">
                    <m:r>
                      <a:rPr lang="en-US" sz="2600" b="0" i="1" smtClean="0">
                        <a:latin typeface="Cambria Math" panose="02040503050406030204" pitchFamily="18" charset="0"/>
                      </a:rPr>
                      <m:t>3</m:t>
                    </m:r>
                  </m:oMath>
                </a14:m>
                <a:r>
                  <a:rPr lang="en-US" sz="2600" dirty="0"/>
                  <a:t> (remaining) options for the </a:t>
                </a:r>
                <a:r>
                  <a:rPr lang="en-US" sz="2600" i="1" dirty="0"/>
                  <a:t>third</a:t>
                </a:r>
                <a:r>
                  <a:rPr lang="en-US" sz="2600" dirty="0"/>
                  <a:t> element.</a:t>
                </a:r>
              </a:p>
              <a:p>
                <a:endParaRPr lang="en-US" sz="2600" dirty="0"/>
              </a:p>
              <a:p>
                <a:r>
                  <a:rPr lang="en-US" dirty="0"/>
                  <a:t>Applying the </a:t>
                </a:r>
                <a:r>
                  <a:rPr lang="en-US" u="sng" dirty="0"/>
                  <a:t>product rule</a:t>
                </a:r>
                <a:r>
                  <a:rPr lang="en-US"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⋅4⋅</m:t>
                    </m:r>
                    <m:r>
                      <a:rPr lang="en-US" i="1">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191831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Strings </a:t>
            </a:r>
            <a:r>
              <a:rPr lang="en-US" sz="2800" dirty="0"/>
              <a:t>(with </a:t>
            </a:r>
            <a:r>
              <a:rPr lang="en-US" sz="2800" b="1" dirty="0"/>
              <a:t>distinct</a:t>
            </a:r>
            <a:r>
              <a:rPr lang="en-US" sz="2800" dirty="0"/>
              <a:t> elements, but we don’t use all the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3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p>
              <a:p>
                <a:r>
                  <a:rPr lang="en-US" sz="2600" dirty="0"/>
                  <a:t>Step 1: </a:t>
                </a:r>
                <a14:m>
                  <m:oMath xmlns:m="http://schemas.openxmlformats.org/officeDocument/2006/math">
                    <m:r>
                      <a:rPr lang="en-US" sz="2600" b="0" i="1" smtClean="0">
                        <a:latin typeface="Cambria Math" panose="02040503050406030204" pitchFamily="18" charset="0"/>
                      </a:rPr>
                      <m:t>5</m:t>
                    </m:r>
                  </m:oMath>
                </a14:m>
                <a:r>
                  <a:rPr lang="en-US" sz="2600" dirty="0"/>
                  <a:t> options for the </a:t>
                </a:r>
                <a:r>
                  <a:rPr lang="en-US" sz="2600" i="1" dirty="0"/>
                  <a:t>first</a:t>
                </a:r>
                <a:r>
                  <a:rPr lang="en-US" sz="2600" dirty="0"/>
                  <a:t> element.</a:t>
                </a:r>
              </a:p>
              <a:p>
                <a:r>
                  <a:rPr lang="en-US" sz="2600" dirty="0"/>
                  <a:t>Step 2: </a:t>
                </a:r>
                <a14:m>
                  <m:oMath xmlns:m="http://schemas.openxmlformats.org/officeDocument/2006/math">
                    <m:r>
                      <a:rPr lang="en-US" sz="2600" b="0" i="1" smtClean="0">
                        <a:latin typeface="Cambria Math" panose="02040503050406030204" pitchFamily="18" charset="0"/>
                      </a:rPr>
                      <m:t>4</m:t>
                    </m:r>
                  </m:oMath>
                </a14:m>
                <a:r>
                  <a:rPr lang="en-US" sz="2600" dirty="0"/>
                  <a:t> (remaining) options for the </a:t>
                </a:r>
                <a:r>
                  <a:rPr lang="en-US" sz="2600" i="1" dirty="0"/>
                  <a:t>second</a:t>
                </a:r>
                <a:r>
                  <a:rPr lang="en-US" sz="2600" dirty="0"/>
                  <a:t> element.</a:t>
                </a:r>
              </a:p>
              <a:p>
                <a:r>
                  <a:rPr lang="en-US" sz="2600" dirty="0"/>
                  <a:t>Step 3: </a:t>
                </a:r>
                <a14:m>
                  <m:oMath xmlns:m="http://schemas.openxmlformats.org/officeDocument/2006/math">
                    <m:r>
                      <a:rPr lang="en-US" sz="2600" b="0" i="1" smtClean="0">
                        <a:latin typeface="Cambria Math" panose="02040503050406030204" pitchFamily="18" charset="0"/>
                      </a:rPr>
                      <m:t>3</m:t>
                    </m:r>
                  </m:oMath>
                </a14:m>
                <a:r>
                  <a:rPr lang="en-US" sz="2600" dirty="0"/>
                  <a:t> (remaining) options for the </a:t>
                </a:r>
                <a:r>
                  <a:rPr lang="en-US" sz="2600" i="1" dirty="0"/>
                  <a:t>third</a:t>
                </a:r>
                <a:r>
                  <a:rPr lang="en-US" sz="2600" dirty="0"/>
                  <a:t> element.</a:t>
                </a:r>
              </a:p>
              <a:p>
                <a:endParaRPr lang="en-US" sz="2600" dirty="0"/>
              </a:p>
              <a:p>
                <a:r>
                  <a:rPr lang="en-US" dirty="0"/>
                  <a:t>Applying the </a:t>
                </a:r>
                <a:r>
                  <a:rPr lang="en-US" u="sng" dirty="0"/>
                  <a:t>product rule</a:t>
                </a:r>
                <a:r>
                  <a:rPr lang="en-US"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⋅4⋅</m:t>
                    </m:r>
                    <m:r>
                      <a:rPr lang="en-US" i="1">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0A2E3FC-410D-3EA2-B03A-E5006627E0C1}"/>
              </a:ext>
            </a:extLst>
          </p:cNvPr>
          <p:cNvGrpSpPr/>
          <p:nvPr/>
        </p:nvGrpSpPr>
        <p:grpSpPr>
          <a:xfrm>
            <a:off x="0" y="5621963"/>
            <a:ext cx="12192000" cy="1249289"/>
            <a:chOff x="1185842" y="3429001"/>
            <a:chExt cx="6111311" cy="1086134"/>
          </a:xfrm>
        </p:grpSpPr>
        <p:sp>
          <p:nvSpPr>
            <p:cNvPr id="5" name="Rectangle 4">
              <a:extLst>
                <a:ext uri="{FF2B5EF4-FFF2-40B4-BE49-F238E27FC236}">
                  <a16:creationId xmlns:a16="http://schemas.microsoft.com/office/drawing/2014/main" id="{23F9D1AE-1CC3-3535-16D5-CF4A46716486}"/>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Cambria Math" panose="02040503050406030204" pitchFamily="18" charset="0"/>
                  <a:cs typeface="Segoe UI Semibold" panose="020B0702040204020203" pitchFamily="34" charset="0"/>
                </a:rPr>
                <a:t> </a:t>
              </a:r>
            </a:p>
            <a:p>
              <a:pPr algn="ctr"/>
              <a:r>
                <a:rPr lang="en-US" sz="2600" dirty="0">
                  <a:latin typeface="Segoe UI" panose="020B0502040204020203" pitchFamily="34" charset="0"/>
                  <a:cs typeface="Segoe UI" panose="020B0502040204020203" pitchFamily="34" charset="0"/>
                </a:rPr>
                <a:t>Counts number of 𝒌-element sequences of distinct symbols from set of 𝒏 symbols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60A3611-EC62-47DF-03AF-2CD17B073B85}"/>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 permutation </a:t>
                  </a:r>
                  <a:r>
                    <a:rPr lang="en-US" sz="3200" dirty="0">
                      <a:latin typeface="Segoe UI" panose="020B0502040204020203" pitchFamily="34" charset="0"/>
                      <a:cs typeface="Segoe UI" panose="020B0502040204020203" pitchFamily="34" charset="0"/>
                    </a:rPr>
                    <a:t>(</a:t>
                  </a:r>
                  <a:r>
                    <a:rPr lang="en-US" sz="3200" i="1" dirty="0">
                      <a:latin typeface="Segoe UI" panose="020B0502040204020203" pitchFamily="34" charset="0"/>
                      <a:cs typeface="Segoe UI" panose="020B0502040204020203" pitchFamily="34" charset="0"/>
                    </a:rPr>
                    <a:t>another application of the product rule)</a:t>
                  </a:r>
                  <a:endParaRPr lang="en-US" sz="32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660A3611-EC62-47DF-03AF-2CD17B073B85}"/>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440158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𝑘</m:t>
                    </m:r>
                  </m:oMath>
                </a14:m>
                <a:r>
                  <a:rPr lang="en-US" dirty="0"/>
                  <a:t>-permutation</a:t>
                </a:r>
              </a:p>
            </p:txBody>
          </p:sp>
        </mc:Choice>
        <mc:Fallback xmlns="">
          <p:sp>
            <p:nvSpPr>
              <p:cNvPr id="2" name="Title 1">
                <a:extLst>
                  <a:ext uri="{FF2B5EF4-FFF2-40B4-BE49-F238E27FC236}">
                    <a16:creationId xmlns:a16="http://schemas.microsoft.com/office/drawing/2014/main" id="{83A645BA-BEE9-4D25-A734-79F4F4705424}"/>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𝑘</m:t>
                    </m:r>
                  </m:oMath>
                </a14:m>
                <a:r>
                  <a:rPr lang="en-US" dirty="0"/>
                  <a:t>-permutation</a:t>
                </a:r>
              </a:p>
            </p:txBody>
          </p:sp>
        </mc:Choice>
        <mc:Fallback xmlns="">
          <p:sp>
            <p:nvSpPr>
              <p:cNvPr id="2" name="Title 1">
                <a:extLst>
                  <a:ext uri="{FF2B5EF4-FFF2-40B4-BE49-F238E27FC236}">
                    <a16:creationId xmlns:a16="http://schemas.microsoft.com/office/drawing/2014/main" id="{83A645BA-BEE9-4D25-A734-79F4F4705424}"/>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457734" cy="2232137"/>
              </a:xfrm>
            </p:spPr>
            <p:txBody>
              <a:bodyPr>
                <a:normAutofit fontScale="925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457734" cy="2232137"/>
              </a:xfrm>
              <a:blipFill>
                <a:blip r:embed="rId4"/>
                <a:stretch>
                  <a:fillRect l="-532" t="-409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C5E04A35-1856-905A-2DA2-290F00313386}"/>
                  </a:ext>
                </a:extLst>
              </p:cNvPr>
              <p:cNvSpPr/>
              <p:nvPr/>
            </p:nvSpPr>
            <p:spPr>
              <a:xfrm>
                <a:off x="575239" y="3975652"/>
                <a:ext cx="11274628" cy="247815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Examples: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Ordering k people from a group of n people in a line</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Assigning k players from a team of n to k different positions (so order matters)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Awarding gold, silver, and bronze medal among n participants - </a:t>
                </a:r>
                <a14:m>
                  <m:oMath xmlns:m="http://schemas.openxmlformats.org/officeDocument/2006/math">
                    <m:r>
                      <a:rPr lang="en-US" sz="2400" b="0" i="1" smtClean="0">
                        <a:solidFill>
                          <a:sysClr val="windowText" lastClr="000000"/>
                        </a:solidFill>
                        <a:latin typeface="Cambria Math" panose="02040503050406030204" pitchFamily="18" charset="0"/>
                        <a:cs typeface="Segoe UI" panose="020B0502040204020203" pitchFamily="34" charset="0"/>
                      </a:rPr>
                      <m:t>𝑃</m:t>
                    </m:r>
                    <m:r>
                      <a:rPr lang="en-US" sz="2400" b="0" i="1" smtClean="0">
                        <a:solidFill>
                          <a:sysClr val="windowText" lastClr="000000"/>
                        </a:solidFill>
                        <a:latin typeface="Cambria Math" panose="02040503050406030204" pitchFamily="18" charset="0"/>
                        <a:cs typeface="Segoe UI" panose="020B0502040204020203" pitchFamily="34" charset="0"/>
                      </a:rPr>
                      <m:t>(</m:t>
                    </m:r>
                    <m:r>
                      <a:rPr lang="en-US" sz="2400" b="0" i="1" smtClean="0">
                        <a:solidFill>
                          <a:sysClr val="windowText" lastClr="000000"/>
                        </a:solidFill>
                        <a:latin typeface="Cambria Math" panose="02040503050406030204" pitchFamily="18" charset="0"/>
                        <a:cs typeface="Segoe UI" panose="020B0502040204020203" pitchFamily="34" charset="0"/>
                      </a:rPr>
                      <m:t>𝑛</m:t>
                    </m:r>
                    <m:r>
                      <a:rPr lang="en-US" sz="2400" b="0" i="1" smtClean="0">
                        <a:solidFill>
                          <a:sysClr val="windowText" lastClr="000000"/>
                        </a:solidFill>
                        <a:latin typeface="Cambria Math" panose="02040503050406030204" pitchFamily="18" charset="0"/>
                        <a:cs typeface="Segoe UI" panose="020B0502040204020203" pitchFamily="34" charset="0"/>
                      </a:rPr>
                      <m:t>, 3)</m:t>
                    </m:r>
                  </m:oMath>
                </a14:m>
                <a:endParaRPr lang="en-US" sz="2400" dirty="0">
                  <a:solidFill>
                    <a:sysClr val="windowText" lastClr="000000"/>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C5E04A35-1856-905A-2DA2-290F00313386}"/>
                  </a:ext>
                </a:extLst>
              </p:cNvPr>
              <p:cNvSpPr>
                <a:spLocks noRot="1" noChangeAspect="1" noMove="1" noResize="1" noEditPoints="1" noAdjustHandles="1" noChangeArrowheads="1" noChangeShapeType="1" noTextEdit="1"/>
              </p:cNvSpPr>
              <p:nvPr/>
            </p:nvSpPr>
            <p:spPr>
              <a:xfrm>
                <a:off x="575239" y="3975652"/>
                <a:ext cx="11274628" cy="2478157"/>
              </a:xfrm>
              <a:prstGeom prst="round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3961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Strings </a:t>
            </a:r>
            <a:r>
              <a:rPr lang="en-US" sz="2800" dirty="0"/>
              <a:t>(same as before, </a:t>
            </a:r>
            <a:r>
              <a:rPr lang="en-US" sz="2800" u="sng" dirty="0"/>
              <a:t>but now we don’t care about order</a:t>
            </a:r>
            <a:r>
              <a:rPr lang="en-US" sz="2800"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52934" cy="4845504"/>
              </a:xfrm>
            </p:spPr>
            <p:txBody>
              <a:bodyPr>
                <a:normAutofit/>
              </a:bodyPr>
              <a:lstStyle/>
              <a:p>
                <a:r>
                  <a:rPr lang="en-US" b="1" dirty="0"/>
                  <a:t>How many </a:t>
                </a:r>
                <a:r>
                  <a:rPr lang="en-US" b="1" u="sng" dirty="0"/>
                  <a:t>subsets</a:t>
                </a:r>
                <a:r>
                  <a:rPr lang="en-US" b="1" dirty="0"/>
                  <a:t> of 3 numbers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smtClean="0">
                        <a:latin typeface="Cambria Math" panose="02040503050406030204" pitchFamily="18" charset="0"/>
                      </a:rPr>
                      <m:t>, </m:t>
                    </m:r>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𝟓</m:t>
                    </m:r>
                    <m:r>
                      <a:rPr lang="en-US" b="1" i="1">
                        <a:latin typeface="Cambria Math" panose="02040503050406030204" pitchFamily="18" charset="0"/>
                      </a:rPr>
                      <m:t>}</m:t>
                    </m:r>
                  </m:oMath>
                </a14:m>
                <a:r>
                  <a:rPr lang="en-US" b="1" dirty="0"/>
                  <a:t>. </a:t>
                </a:r>
              </a:p>
              <a:p>
                <a:r>
                  <a:rPr lang="en-US" dirty="0"/>
                  <a:t>This means that (1, 2, 3), (2, 3, 1), etc. should be counted as 1 outcome</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52934" cy="4845504"/>
              </a:xfrm>
              <a:blipFill>
                <a:blip r:embed="rId3"/>
                <a:stretch>
                  <a:fillRect l="-710" t="-2267"/>
                </a:stretch>
              </a:blipFill>
            </p:spPr>
            <p:txBody>
              <a:bodyPr/>
              <a:lstStyle/>
              <a:p>
                <a:r>
                  <a:rPr lang="en-US">
                    <a:noFill/>
                  </a:rPr>
                  <a:t> </a:t>
                </a:r>
              </a:p>
            </p:txBody>
          </p:sp>
        </mc:Fallback>
      </mc:AlternateContent>
    </p:spTree>
    <p:extLst>
      <p:ext uri="{BB962C8B-B14F-4D97-AF65-F5344CB8AC3E}">
        <p14:creationId xmlns:p14="http://schemas.microsoft.com/office/powerpoint/2010/main" val="2230835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normAutofit/>
              </a:bodyPr>
              <a:lstStyle/>
              <a:p>
                <a:r>
                  <a:rPr lang="en-US" dirty="0"/>
                  <a:t>Number of Subsets - </a:t>
                </a:r>
                <a14:m>
                  <m:oMath xmlns:m="http://schemas.openxmlformats.org/officeDocument/2006/math">
                    <m:r>
                      <a:rPr lang="en-US" b="0" i="1" smtClean="0">
                        <a:latin typeface="Cambria Math" panose="02040503050406030204" pitchFamily="18" charset="0"/>
                      </a:rPr>
                      <m:t>𝑘</m:t>
                    </m:r>
                  </m:oMath>
                </a14:m>
                <a:r>
                  <a:rPr lang="en-US" dirty="0"/>
                  <a:t>-combination</a:t>
                </a:r>
              </a:p>
            </p:txBody>
          </p:sp>
        </mc:Choice>
        <mc:Fallback xmlns="">
          <p:sp>
            <p:nvSpPr>
              <p:cNvPr id="2" name="Title 1">
                <a:extLst>
                  <a:ext uri="{FF2B5EF4-FFF2-40B4-BE49-F238E27FC236}">
                    <a16:creationId xmlns:a16="http://schemas.microsoft.com/office/drawing/2014/main" id="{7EB352CA-16D1-47E3-9FE6-86C60A38D40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4"/>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11404728"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distinct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d>
                          <m:dPr>
                            <m:ctrlPr>
                              <a:rPr lang="en-US" sz="2800" b="1" i="1" smtClean="0">
                                <a:solidFill>
                                  <a:schemeClr val="bg1"/>
                                </a:solidFill>
                                <a:latin typeface="Cambria Math" panose="02040503050406030204" pitchFamily="18" charset="0"/>
                              </a:rPr>
                            </m:ctrlPr>
                          </m:dPr>
                          <m:e>
                            <m:m>
                              <m:mPr>
                                <m:plcHide m:val="on"/>
                                <m:mcs>
                                  <m:mc>
                                    <m:mcPr>
                                      <m:count m:val="1"/>
                                      <m:mcJc m:val="center"/>
                                    </m:mcPr>
                                  </m:mc>
                                </m:mcs>
                                <m:ctrlPr>
                                  <a:rPr lang="en-US" sz="2800" b="1" i="1" smtClean="0">
                                    <a:solidFill>
                                      <a:schemeClr val="bg1"/>
                                    </a:solidFill>
                                    <a:latin typeface="Cambria Math" panose="02040503050406030204" pitchFamily="18" charset="0"/>
                                  </a:rPr>
                                </m:ctrlPr>
                              </m:mPr>
                              <m:mr>
                                <m:e>
                                  <m:r>
                                    <a:rPr lang="en-US" sz="2800" b="1" i="1" smtClean="0">
                                      <a:solidFill>
                                        <a:schemeClr val="bg1"/>
                                      </a:solidFill>
                                      <a:latin typeface="Cambria Math" panose="02040503050406030204" pitchFamily="18" charset="0"/>
                                    </a:rPr>
                                    <m:t>𝑛</m:t>
                                  </m:r>
                                </m:e>
                              </m:mr>
                              <m:mr>
                                <m:e>
                                  <m:r>
                                    <a:rPr lang="en-US" sz="2800" b="1" i="1" smtClean="0">
                                      <a:solidFill>
                                        <a:schemeClr val="bg1"/>
                                      </a:solidFill>
                                      <a:latin typeface="Cambria Math" panose="02040503050406030204" pitchFamily="18" charset="0"/>
                                    </a:rPr>
                                    <m:t>𝑘</m:t>
                                  </m:r>
                                </m:e>
                              </m:mr>
                            </m:m>
                          </m:e>
                        </m:d>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428" r="-4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B4894D16-AC71-A486-9D95-B30AD6F30378}"/>
                  </a:ext>
                </a:extLst>
              </p:cNvPr>
              <p:cNvSpPr/>
              <p:nvPr/>
            </p:nvSpPr>
            <p:spPr>
              <a:xfrm>
                <a:off x="535483" y="3975652"/>
                <a:ext cx="11444484" cy="247815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Examples: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Selecting k people from a group of n to form a team</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Choosing k courses from a set of n courses to take in fall quarter</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Select 3 winners among n participants (no ordering between winners) - </a:t>
                </a:r>
                <a14:m>
                  <m:oMath xmlns:m="http://schemas.openxmlformats.org/officeDocument/2006/math">
                    <m:r>
                      <m:rPr>
                        <m:sty m:val="p"/>
                      </m:rPr>
                      <a:rPr lang="en-US" sz="2400" dirty="0" smtClean="0">
                        <a:solidFill>
                          <a:sysClr val="windowText" lastClr="000000"/>
                        </a:solidFill>
                        <a:latin typeface="Cambria Math" panose="02040503050406030204" pitchFamily="18" charset="0"/>
                        <a:cs typeface="Segoe UI" panose="020B0502040204020203" pitchFamily="34" charset="0"/>
                      </a:rPr>
                      <m:t>C</m:t>
                    </m:r>
                    <m:r>
                      <a:rPr lang="en-US" sz="2400" b="0" i="1" smtClean="0">
                        <a:solidFill>
                          <a:sysClr val="windowText" lastClr="000000"/>
                        </a:solidFill>
                        <a:latin typeface="Cambria Math" panose="02040503050406030204" pitchFamily="18" charset="0"/>
                        <a:cs typeface="Segoe UI" panose="020B0502040204020203" pitchFamily="34" charset="0"/>
                      </a:rPr>
                      <m:t>(</m:t>
                    </m:r>
                    <m:r>
                      <a:rPr lang="en-US" sz="2400" b="0" i="1" smtClean="0">
                        <a:solidFill>
                          <a:sysClr val="windowText" lastClr="000000"/>
                        </a:solidFill>
                        <a:latin typeface="Cambria Math" panose="02040503050406030204" pitchFamily="18" charset="0"/>
                        <a:cs typeface="Segoe UI" panose="020B0502040204020203" pitchFamily="34" charset="0"/>
                      </a:rPr>
                      <m:t>𝑛</m:t>
                    </m:r>
                    <m:r>
                      <a:rPr lang="en-US" sz="2400" b="0" i="1" smtClean="0">
                        <a:solidFill>
                          <a:sysClr val="windowText" lastClr="000000"/>
                        </a:solidFill>
                        <a:latin typeface="Cambria Math" panose="02040503050406030204" pitchFamily="18" charset="0"/>
                        <a:cs typeface="Segoe UI" panose="020B0502040204020203" pitchFamily="34" charset="0"/>
                      </a:rPr>
                      <m:t>, 3)</m:t>
                    </m:r>
                  </m:oMath>
                </a14:m>
                <a:endParaRPr lang="en-US" sz="2400" dirty="0">
                  <a:solidFill>
                    <a:sysClr val="windowText" lastClr="000000"/>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B4894D16-AC71-A486-9D95-B30AD6F30378}"/>
                  </a:ext>
                </a:extLst>
              </p:cNvPr>
              <p:cNvSpPr>
                <a:spLocks noRot="1" noChangeAspect="1" noMove="1" noResize="1" noEditPoints="1" noAdjustHandles="1" noChangeArrowheads="1" noChangeShapeType="1" noTextEdit="1"/>
              </p:cNvSpPr>
              <p:nvPr/>
            </p:nvSpPr>
            <p:spPr>
              <a:xfrm>
                <a:off x="535483" y="3975652"/>
                <a:ext cx="11444484" cy="2478157"/>
              </a:xfrm>
              <a:prstGeom prst="round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4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endParaRPr lang="en-US" dirty="0"/>
          </a:p>
        </p:txBody>
      </p:sp>
    </p:spTree>
    <p:extLst>
      <p:ext uri="{BB962C8B-B14F-4D97-AF65-F5344CB8AC3E}">
        <p14:creationId xmlns:p14="http://schemas.microsoft.com/office/powerpoint/2010/main" val="1492068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 – looking for keywords!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How many length </a:t>
                </a:r>
                <a14:m>
                  <m:oMath xmlns:m="http://schemas.openxmlformats.org/officeDocument/2006/math">
                    <m:r>
                      <a:rPr lang="en-US" i="1" dirty="0" smtClean="0">
                        <a:latin typeface="Cambria Math" panose="02040503050406030204" pitchFamily="18" charset="0"/>
                      </a:rPr>
                      <m:t>3</m:t>
                    </m:r>
                  </m:oMath>
                </a14:m>
                <a:r>
                  <a:rPr lang="en-US" dirty="0"/>
                  <a:t> sequences are there consisting of distinct elements of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1, 2,3</m:t>
                        </m:r>
                        <m:r>
                          <a:rPr lang="en-US" b="0" i="1" smtClean="0">
                            <a:latin typeface="Cambria Math" panose="02040503050406030204" pitchFamily="18" charset="0"/>
                          </a:rPr>
                          <m:t>, 4, 5</m:t>
                        </m:r>
                      </m:e>
                    </m:d>
                  </m:oMath>
                </a14:m>
                <a:r>
                  <a:rPr lang="en-US" b="1" dirty="0"/>
                  <a:t>?</a:t>
                </a:r>
              </a:p>
              <a:p>
                <a:endParaRPr lang="en-US" b="1" dirty="0"/>
              </a:p>
              <a:p>
                <a:endParaRPr lang="en-US" b="1" dirty="0"/>
              </a:p>
              <a:p>
                <a:endParaRPr lang="en-US" b="1" dirty="0"/>
              </a:p>
              <a:p>
                <a:endParaRPr lang="en-US" b="1" dirty="0"/>
              </a:p>
              <a:p>
                <a:endParaRPr lang="en-US" b="1" dirty="0"/>
              </a:p>
              <a:p>
                <a:endParaRPr lang="en-US" b="1"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2"/>
                <a:stretch>
                  <a:fillRect l="-708" t="-2138" r="-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D7E4D8-A8B5-4425-A5D3-0A8209526171}"/>
                  </a:ext>
                </a:extLst>
              </p:cNvPr>
              <p:cNvSpPr txBox="1"/>
              <p:nvPr/>
            </p:nvSpPr>
            <p:spPr>
              <a:xfrm>
                <a:off x="575239" y="2316949"/>
                <a:ext cx="11616761" cy="2308324"/>
              </a:xfrm>
              <a:prstGeom prst="rect">
                <a:avLst/>
              </a:prstGeom>
              <a:noFill/>
            </p:spPr>
            <p:txBody>
              <a:bodyPr wrap="square" rtlCol="0">
                <a:spAutoFit/>
              </a:bodyPr>
              <a:lstStyle/>
              <a:p>
                <a:r>
                  <a:rPr lang="en-US" sz="2400" b="1" dirty="0">
                    <a:solidFill>
                      <a:schemeClr val="accent2">
                        <a:lumMod val="50000"/>
                      </a:schemeClr>
                    </a:solidFill>
                    <a:latin typeface="Segoe UI Semilight" panose="020B0402040204020203" pitchFamily="34" charset="0"/>
                    <a:cs typeface="Segoe UI Semilight" panose="020B0402040204020203" pitchFamily="34" charset="0"/>
                  </a:rPr>
                  <a:t>Sequences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400" b="0" i="1" smtClean="0">
                        <a:solidFill>
                          <a:schemeClr val="accent2">
                            <a:lumMod val="50000"/>
                          </a:schemeClr>
                        </a:solidFill>
                        <a:latin typeface="Cambria Math" panose="02040503050406030204" pitchFamily="18" charset="0"/>
                      </a:rPr>
                      <m:t>(1,2,3)</m:t>
                    </m:r>
                  </m:oMath>
                </a14:m>
                <a:r>
                  <a:rPr lang="en-US" sz="2400" b="1" dirty="0">
                    <a:solidFill>
                      <a:schemeClr val="accent2">
                        <a:lumMod val="50000"/>
                      </a:schemeClr>
                    </a:solidFill>
                    <a:latin typeface="Segoe UI Semilight" panose="020B0402040204020203" pitchFamily="34" charset="0"/>
                    <a:cs typeface="Segoe UI Semilight" panose="020B0402040204020203" pitchFamily="34" charset="0"/>
                  </a:rPr>
                  <a:t>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and (2,1,3) are different.</a:t>
                </a:r>
              </a:p>
              <a:p>
                <a:r>
                  <a:rPr lang="en-US" sz="2400" b="1" dirty="0">
                    <a:solidFill>
                      <a:schemeClr val="accent2">
                        <a:lumMod val="50000"/>
                      </a:schemeClr>
                    </a:solidFill>
                    <a:latin typeface="Segoe UI Semilight" panose="020B0402040204020203" pitchFamily="34" charset="0"/>
                    <a:cs typeface="Segoe UI Semilight" panose="020B0402040204020203" pitchFamily="34" charset="0"/>
                  </a:rPr>
                  <a:t>Distinct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implies that you can’t repeat elements (1,2,1) doesn’t count.</a:t>
                </a:r>
              </a:p>
              <a:p>
                <a:endParaRPr lang="en-US" sz="2400" b="1" dirty="0">
                  <a:solidFill>
                    <a:schemeClr val="accent2">
                      <a:lumMod val="50000"/>
                    </a:schemeClr>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2">
                            <a:lumMod val="50000"/>
                          </a:schemeClr>
                        </a:solidFill>
                        <a:latin typeface="Cambria Math" panose="02040503050406030204" pitchFamily="18" charset="0"/>
                      </a:rPr>
                      <m:t>{1,2,3,4,5}</m:t>
                    </m:r>
                  </m:oMath>
                </a14:m>
                <a:r>
                  <a:rPr lang="en-US" sz="2400" dirty="0">
                    <a:solidFill>
                      <a:schemeClr val="accent2">
                        <a:lumMod val="50000"/>
                      </a:schemeClr>
                    </a:solidFill>
                    <a:latin typeface="Segoe UI Semilight" panose="020B0402040204020203" pitchFamily="34" charset="0"/>
                    <a:cs typeface="Segoe UI Semilight" panose="020B0402040204020203" pitchFamily="34" charset="0"/>
                  </a:rPr>
                  <a:t> is our “universe” – our set of allowed elements. </a:t>
                </a:r>
              </a:p>
              <a:p>
                <a:endParaRPr lang="en-US" sz="2400" dirty="0">
                  <a:solidFill>
                    <a:schemeClr val="accent2">
                      <a:lumMod val="50000"/>
                    </a:schemeClr>
                  </a:solidFill>
                  <a:latin typeface="Segoe UI Semilight" panose="020B0402040204020203" pitchFamily="34" charset="0"/>
                  <a:cs typeface="Segoe UI Semilight" panose="020B0402040204020203" pitchFamily="34" charset="0"/>
                </a:endParaRPr>
              </a:p>
              <a:p>
                <a:r>
                  <a:rPr lang="en-US" sz="2400" dirty="0">
                    <a:solidFill>
                      <a:schemeClr val="accent2">
                        <a:lumMod val="50000"/>
                      </a:schemeClr>
                    </a:solidFill>
                    <a:latin typeface="Segoe UI Semilight" panose="020B0402040204020203" pitchFamily="34" charset="0"/>
                    <a:cs typeface="Segoe UI Semilight" panose="020B0402040204020203" pitchFamily="34" charset="0"/>
                  </a:rPr>
                  <a:t>Looking for an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rPr>
                  <a:t>ordered sequence</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 of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rPr>
                  <a:t>distinct elements</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 from a larger set </a:t>
                </a:r>
                <a:r>
                  <a:rPr lang="en-US" sz="2400"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permutation</a:t>
                </a:r>
                <a:r>
                  <a:rPr lang="en-US" sz="2400"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 </a:t>
                </a:r>
                <a:endParaRPr lang="en-US" sz="2400" dirty="0">
                  <a:solidFill>
                    <a:schemeClr val="accent2">
                      <a:lumMod val="50000"/>
                    </a:schemeClr>
                  </a:solidFill>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DAD7E4D8-A8B5-4425-A5D3-0A8209526171}"/>
                  </a:ext>
                </a:extLst>
              </p:cNvPr>
              <p:cNvSpPr txBox="1">
                <a:spLocks noRot="1" noChangeAspect="1" noMove="1" noResize="1" noEditPoints="1" noAdjustHandles="1" noChangeArrowheads="1" noChangeShapeType="1" noTextEdit="1"/>
              </p:cNvSpPr>
              <p:nvPr/>
            </p:nvSpPr>
            <p:spPr>
              <a:xfrm>
                <a:off x="575239" y="2316949"/>
                <a:ext cx="11616761" cy="2308324"/>
              </a:xfrm>
              <a:prstGeom prst="rect">
                <a:avLst/>
              </a:prstGeom>
              <a:blipFill>
                <a:blip r:embed="rId3"/>
                <a:stretch>
                  <a:fillRect l="-787" t="-1847" r="-1259" b="-5277"/>
                </a:stretch>
              </a:blipFill>
            </p:spPr>
            <p:txBody>
              <a:bodyPr/>
              <a:lstStyle/>
              <a:p>
                <a:r>
                  <a:rPr lang="en-US">
                    <a:noFill/>
                  </a:rPr>
                  <a:t> </a:t>
                </a:r>
              </a:p>
            </p:txBody>
          </p:sp>
        </mc:Fallback>
      </mc:AlternateContent>
    </p:spTree>
    <p:extLst>
      <p:ext uri="{BB962C8B-B14F-4D97-AF65-F5344CB8AC3E}">
        <p14:creationId xmlns:p14="http://schemas.microsoft.com/office/powerpoint/2010/main" val="3095760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endParaRPr lang="en-US" i="1" dirty="0"/>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a:stretch>
              </a:blipFill>
            </p:spPr>
            <p:txBody>
              <a:bodyPr/>
              <a:lstStyle/>
              <a:p>
                <a:r>
                  <a:rPr lang="en-US">
                    <a:noFill/>
                  </a:rPr>
                  <a:t> </a:t>
                </a:r>
              </a:p>
            </p:txBody>
          </p:sp>
        </mc:Fallback>
      </mc:AlternateContent>
    </p:spTree>
    <p:extLst>
      <p:ext uri="{BB962C8B-B14F-4D97-AF65-F5344CB8AC3E}">
        <p14:creationId xmlns:p14="http://schemas.microsoft.com/office/powerpoint/2010/main" val="2092550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Tree>
    <p:extLst>
      <p:ext uri="{BB962C8B-B14F-4D97-AF65-F5344CB8AC3E}">
        <p14:creationId xmlns:p14="http://schemas.microsoft.com/office/powerpoint/2010/main" val="197781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999-4114-4C1F-B2F6-B2C75EF812D8}"/>
              </a:ext>
            </a:extLst>
          </p:cNvPr>
          <p:cNvSpPr>
            <a:spLocks noGrp="1"/>
          </p:cNvSpPr>
          <p:nvPr>
            <p:ph type="title"/>
          </p:nvPr>
        </p:nvSpPr>
        <p:spPr/>
        <p:txBody>
          <a:bodyPr/>
          <a:lstStyle/>
          <a:p>
            <a:r>
              <a:rPr lang="en-US" dirty="0"/>
              <a:t>Lectures</a:t>
            </a:r>
          </a:p>
        </p:txBody>
      </p:sp>
      <p:sp>
        <p:nvSpPr>
          <p:cNvPr id="3" name="Content Placeholder 2">
            <a:extLst>
              <a:ext uri="{FF2B5EF4-FFF2-40B4-BE49-F238E27FC236}">
                <a16:creationId xmlns:a16="http://schemas.microsoft.com/office/drawing/2014/main" id="{9A9EE46F-32FF-47DC-9EF2-0DA1F0F2AD0C}"/>
              </a:ext>
            </a:extLst>
          </p:cNvPr>
          <p:cNvSpPr>
            <a:spLocks noGrp="1"/>
          </p:cNvSpPr>
          <p:nvPr>
            <p:ph idx="1"/>
          </p:nvPr>
        </p:nvSpPr>
        <p:spPr>
          <a:xfrm>
            <a:off x="575240" y="1463856"/>
            <a:ext cx="11616760" cy="5227889"/>
          </a:xfrm>
        </p:spPr>
        <p:txBody>
          <a:bodyPr>
            <a:normAutofit/>
          </a:bodyPr>
          <a:lstStyle/>
          <a:p>
            <a:pPr>
              <a:buFont typeface="Arial" panose="020B0604020202020204" pitchFamily="34" charset="0"/>
              <a:buChar char="•"/>
            </a:pPr>
            <a:r>
              <a:rPr lang="en-US" b="1" dirty="0"/>
              <a:t> Recorded on Panopto</a:t>
            </a:r>
          </a:p>
          <a:p>
            <a:pPr>
              <a:buFont typeface="Arial" panose="020B0604020202020204" pitchFamily="34" charset="0"/>
              <a:buChar char="•"/>
            </a:pPr>
            <a:r>
              <a:rPr lang="en-US" b="1" dirty="0"/>
              <a:t> Attendance it not required but highly recommended (and hopefully fun!)</a:t>
            </a:r>
          </a:p>
          <a:p>
            <a:pPr>
              <a:buFont typeface="Arial" panose="020B0604020202020204" pitchFamily="34" charset="0"/>
              <a:buChar char="•"/>
            </a:pPr>
            <a:r>
              <a:rPr lang="en-US" b="1" dirty="0"/>
              <a:t> Please participate and ask questions!!!</a:t>
            </a:r>
          </a:p>
          <a:p>
            <a:pPr>
              <a:buFont typeface="Arial" panose="020B0604020202020204" pitchFamily="34" charset="0"/>
              <a:buChar char="•"/>
            </a:pPr>
            <a:r>
              <a:rPr lang="en-US" sz="2800" b="1" dirty="0"/>
              <a:t> Lecture notes for each lecture – filled in notes posted on website</a:t>
            </a:r>
          </a:p>
        </p:txBody>
      </p:sp>
    </p:spTree>
    <p:extLst>
      <p:ext uri="{BB962C8B-B14F-4D97-AF65-F5344CB8AC3E}">
        <p14:creationId xmlns:p14="http://schemas.microsoft.com/office/powerpoint/2010/main" val="1532431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p:spTree>
    <p:extLst>
      <p:ext uri="{BB962C8B-B14F-4D97-AF65-F5344CB8AC3E}">
        <p14:creationId xmlns:p14="http://schemas.microsoft.com/office/powerpoint/2010/main" val="292094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82F962-689A-4E66-A135-2B9D9BF0669F}"/>
                  </a:ext>
                </a:extLst>
              </p:cNvPr>
              <p:cNvSpPr txBox="1"/>
              <p:nvPr/>
            </p:nvSpPr>
            <p:spPr>
              <a:xfrm>
                <a:off x="7331312" y="3061395"/>
                <a:ext cx="3415037" cy="1602042"/>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We’re interested in </a:t>
                </a:r>
                <a14:m>
                  <m:oMath xmlns:m="http://schemas.openxmlformats.org/officeDocument/2006/math">
                    <m:r>
                      <a:rPr lang="en-US" sz="2400" b="0" i="1" smtClean="0">
                        <a:latin typeface="Cambria Math" panose="02040503050406030204" pitchFamily="18" charset="0"/>
                        <a:cs typeface="Segoe UI" panose="020B0502040204020203" pitchFamily="34" charset="0"/>
                      </a:rPr>
                      <m:t>|</m:t>
                    </m:r>
                    <m:r>
                      <a:rPr lang="en-US" sz="2400" b="0" i="1" smtClean="0">
                        <a:latin typeface="Cambria Math" panose="02040503050406030204" pitchFamily="18" charset="0"/>
                        <a:cs typeface="Segoe UI" panose="020B0502040204020203" pitchFamily="34" charset="0"/>
                      </a:rPr>
                      <m:t>𝐴</m:t>
                    </m:r>
                    <m:r>
                      <a:rPr lang="en-US" sz="2400" b="0" i="1" smtClean="0">
                        <a:latin typeface="Cambria Math" panose="02040503050406030204" pitchFamily="18" charset="0"/>
                        <a:cs typeface="Segoe UI" panose="020B0502040204020203" pitchFamily="34" charset="0"/>
                      </a:rPr>
                      <m:t>|</m:t>
                    </m:r>
                  </m:oMath>
                </a14:m>
                <a:r>
                  <a:rPr lang="en-US" sz="2400" dirty="0">
                    <a:latin typeface="Segoe UI" panose="020B0502040204020203" pitchFamily="34" charset="0"/>
                    <a:cs typeface="Segoe UI" panose="020B0502040204020203" pitchFamily="34" charset="0"/>
                  </a:rPr>
                  <a:t> -</a:t>
                </a:r>
              </a:p>
              <a:p>
                <a:endParaRPr lang="en-US" sz="2400" dirty="0">
                  <a:latin typeface="Segoe UI" panose="020B0502040204020203" pitchFamily="34" charset="0"/>
                  <a:cs typeface="Segoe UI" panose="020B0502040204020203" pitchFamily="34" charset="0"/>
                </a:endParaRPr>
              </a:p>
              <a:p>
                <a14:m>
                  <m:oMath xmlns:m="http://schemas.openxmlformats.org/officeDocument/2006/math">
                    <m:d>
                      <m:dPr>
                        <m:begChr m:val="|"/>
                        <m:endChr m:val="|"/>
                        <m:ctrlPr>
                          <a:rPr lang="en-US" sz="2400" b="0" i="1" smtClean="0">
                            <a:latin typeface="Cambria Math" panose="02040503050406030204" pitchFamily="18" charset="0"/>
                            <a:cs typeface="Segoe UI" panose="020B0502040204020203" pitchFamily="34" charset="0"/>
                          </a:rPr>
                        </m:ctrlPr>
                      </m:dPr>
                      <m:e>
                        <m:r>
                          <a:rPr lang="en-US" sz="2400" b="0" i="1" smtClean="0">
                            <a:latin typeface="Cambria Math" panose="02040503050406030204" pitchFamily="18" charset="0"/>
                            <a:cs typeface="Segoe UI" panose="020B0502040204020203" pitchFamily="34" charset="0"/>
                          </a:rPr>
                          <m:t>𝐴</m:t>
                        </m:r>
                      </m:e>
                    </m:d>
                    <m:r>
                      <a:rPr lang="en-US" sz="2400" b="0" i="1" smtClean="0">
                        <a:latin typeface="Cambria Math" panose="02040503050406030204" pitchFamily="18" charset="0"/>
                        <a:cs typeface="Segoe UI" panose="020B0502040204020203" pitchFamily="34" charset="0"/>
                      </a:rPr>
                      <m:t> =</m:t>
                    </m:r>
                    <m:d>
                      <m:dPr>
                        <m:begChr m:val="|"/>
                        <m:endChr m:val="|"/>
                        <m:ctrlPr>
                          <a:rPr lang="en-US" sz="2400" b="0" i="1" smtClean="0">
                            <a:latin typeface="Cambria Math" panose="02040503050406030204" pitchFamily="18" charset="0"/>
                            <a:cs typeface="Segoe UI" panose="020B0502040204020203" pitchFamily="34" charset="0"/>
                          </a:rPr>
                        </m:ctrlPr>
                      </m:dPr>
                      <m:e>
                        <m:r>
                          <a:rPr lang="en-US" sz="2400" i="1">
                            <a:latin typeface="Cambria Math" panose="02040503050406030204" pitchFamily="18" charset="0"/>
                            <a:cs typeface="Segoe UI" panose="020B0502040204020203" pitchFamily="34" charset="0"/>
                          </a:rPr>
                          <m:t>𝒰</m:t>
                        </m:r>
                        <m:r>
                          <a:rPr lang="en-US" sz="2400" b="0" i="1" smtClean="0">
                            <a:latin typeface="Cambria Math" panose="02040503050406030204" pitchFamily="18" charset="0"/>
                            <a:cs typeface="Segoe UI" panose="020B0502040204020203" pitchFamily="34" charset="0"/>
                          </a:rPr>
                          <m:t>\</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𝐴</m:t>
                            </m:r>
                          </m:e>
                        </m:acc>
                      </m:e>
                    </m:d>
                    <m:r>
                      <a:rPr lang="en-US" sz="2400" b="0" i="1" smtClean="0">
                        <a:latin typeface="Cambria Math" panose="02040503050406030204" pitchFamily="18" charset="0"/>
                        <a:cs typeface="Segoe UI" panose="020B0502040204020203" pitchFamily="34" charset="0"/>
                      </a:rPr>
                      <m:t>=</m:t>
                    </m:r>
                    <m:d>
                      <m:dPr>
                        <m:begChr m:val="|"/>
                        <m:endChr m:val="|"/>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400" b="1" i="1">
                            <a:solidFill>
                              <a:schemeClr val="accent2">
                                <a:lumMod val="50000"/>
                              </a:schemeClr>
                            </a:solidFill>
                            <a:latin typeface="Cambria Math" panose="02040503050406030204" pitchFamily="18" charset="0"/>
                            <a:cs typeface="Segoe UI" panose="020B0502040204020203" pitchFamily="34" charset="0"/>
                          </a:rPr>
                          <m:t>𝓤</m:t>
                        </m:r>
                      </m:e>
                    </m:d>
                    <m:r>
                      <a:rPr lang="en-US" sz="2400" b="0" i="1" smtClean="0">
                        <a:latin typeface="Cambria Math" panose="02040503050406030204" pitchFamily="18" charset="0"/>
                        <a:cs typeface="Segoe UI" panose="020B0502040204020203" pitchFamily="34" charset="0"/>
                      </a:rPr>
                      <m:t>−</m:t>
                    </m:r>
                    <m:r>
                      <a:rPr lang="en-US" sz="24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400" b="1" i="1" dirty="0">
                            <a:solidFill>
                              <a:schemeClr val="accent5">
                                <a:lumMod val="75000"/>
                              </a:schemeClr>
                            </a:solidFill>
                            <a:latin typeface="Cambria Math" panose="02040503050406030204" pitchFamily="18" charset="0"/>
                          </a:rPr>
                        </m:ctrlPr>
                      </m:accPr>
                      <m:e>
                        <m:r>
                          <a:rPr lang="en-US" sz="2400" b="1" i="1" dirty="0">
                            <a:solidFill>
                              <a:schemeClr val="accent5">
                                <a:lumMod val="75000"/>
                              </a:schemeClr>
                            </a:solidFill>
                            <a:latin typeface="Cambria Math" panose="02040503050406030204" pitchFamily="18" charset="0"/>
                          </a:rPr>
                          <m:t>𝑨</m:t>
                        </m:r>
                      </m:e>
                    </m:acc>
                  </m:oMath>
                </a14:m>
                <a:r>
                  <a:rPr lang="en-US" sz="2400" b="1" dirty="0">
                    <a:solidFill>
                      <a:schemeClr val="accent5">
                        <a:lumMod val="75000"/>
                      </a:schemeClr>
                    </a:solidFill>
                    <a:latin typeface="Segoe UI" panose="020B0502040204020203" pitchFamily="34" charset="0"/>
                    <a:cs typeface="Segoe UI" panose="020B0502040204020203" pitchFamily="34" charset="0"/>
                  </a:rPr>
                  <a:t>|</a:t>
                </a:r>
              </a:p>
              <a:p>
                <a:r>
                  <a:rPr lang="en-US" sz="2400" dirty="0">
                    <a:latin typeface="Segoe UI" panose="020B0502040204020203" pitchFamily="34" charset="0"/>
                    <a:cs typeface="Segoe UI" panose="020B0502040204020203" pitchFamily="34" charset="0"/>
                  </a:rPr>
                  <a:t>      </a:t>
                </a:r>
                <a:endParaRPr lang="en-US" sz="2400" b="1" dirty="0">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C782F962-689A-4E66-A135-2B9D9BF0669F}"/>
                  </a:ext>
                </a:extLst>
              </p:cNvPr>
              <p:cNvSpPr txBox="1">
                <a:spLocks noRot="1" noChangeAspect="1" noMove="1" noResize="1" noEditPoints="1" noAdjustHandles="1" noChangeArrowheads="1" noChangeShapeType="1" noTextEdit="1"/>
              </p:cNvSpPr>
              <p:nvPr/>
            </p:nvSpPr>
            <p:spPr>
              <a:xfrm>
                <a:off x="7331312" y="3061395"/>
                <a:ext cx="3415037" cy="1602042"/>
              </a:xfrm>
              <a:prstGeom prst="rect">
                <a:avLst/>
              </a:prstGeom>
              <a:blipFill>
                <a:blip r:embed="rId7"/>
                <a:stretch>
                  <a:fillRect l="-2857" t="-2662" r="-10536"/>
                </a:stretch>
              </a:blipFill>
            </p:spPr>
            <p:txBody>
              <a:bodyPr/>
              <a:lstStyle/>
              <a:p>
                <a:r>
                  <a:rPr lang="en-US">
                    <a:noFill/>
                  </a:rPr>
                  <a:t> </a:t>
                </a:r>
              </a:p>
            </p:txBody>
          </p:sp>
        </mc:Fallback>
      </mc:AlternateContent>
    </p:spTree>
    <p:extLst>
      <p:ext uri="{BB962C8B-B14F-4D97-AF65-F5344CB8AC3E}">
        <p14:creationId xmlns:p14="http://schemas.microsoft.com/office/powerpoint/2010/main" val="4246811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782F962-689A-4E66-A135-2B9D9BF0669F}"/>
                  </a:ext>
                </a:extLst>
              </p:cNvPr>
              <p:cNvSpPr txBox="1"/>
              <p:nvPr/>
            </p:nvSpPr>
            <p:spPr>
              <a:xfrm>
                <a:off x="7331312" y="3061395"/>
                <a:ext cx="3415037" cy="1602042"/>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We’re interested in </a:t>
                </a:r>
                <a14:m>
                  <m:oMath xmlns:m="http://schemas.openxmlformats.org/officeDocument/2006/math">
                    <m:r>
                      <a:rPr lang="en-US" sz="2400" b="0" i="1" smtClean="0">
                        <a:latin typeface="Cambria Math" panose="02040503050406030204" pitchFamily="18" charset="0"/>
                        <a:cs typeface="Segoe UI" panose="020B0502040204020203" pitchFamily="34" charset="0"/>
                      </a:rPr>
                      <m:t>|</m:t>
                    </m:r>
                    <m:r>
                      <a:rPr lang="en-US" sz="2400" b="0" i="1" smtClean="0">
                        <a:latin typeface="Cambria Math" panose="02040503050406030204" pitchFamily="18" charset="0"/>
                        <a:cs typeface="Segoe UI" panose="020B0502040204020203" pitchFamily="34" charset="0"/>
                      </a:rPr>
                      <m:t>𝐴</m:t>
                    </m:r>
                    <m:r>
                      <a:rPr lang="en-US" sz="2400" b="0" i="1" smtClean="0">
                        <a:latin typeface="Cambria Math" panose="02040503050406030204" pitchFamily="18" charset="0"/>
                        <a:cs typeface="Segoe UI" panose="020B0502040204020203" pitchFamily="34" charset="0"/>
                      </a:rPr>
                      <m:t>|</m:t>
                    </m:r>
                  </m:oMath>
                </a14:m>
                <a:r>
                  <a:rPr lang="en-US" sz="2400" dirty="0">
                    <a:latin typeface="Segoe UI" panose="020B0502040204020203" pitchFamily="34" charset="0"/>
                    <a:cs typeface="Segoe UI" panose="020B0502040204020203" pitchFamily="34" charset="0"/>
                  </a:rPr>
                  <a:t> -</a:t>
                </a:r>
              </a:p>
              <a:p>
                <a:endParaRPr lang="en-US" sz="2400" dirty="0">
                  <a:latin typeface="Segoe UI" panose="020B0502040204020203" pitchFamily="34" charset="0"/>
                  <a:cs typeface="Segoe UI" panose="020B0502040204020203" pitchFamily="34" charset="0"/>
                </a:endParaRPr>
              </a:p>
              <a:p>
                <a14:m>
                  <m:oMath xmlns:m="http://schemas.openxmlformats.org/officeDocument/2006/math">
                    <m:d>
                      <m:dPr>
                        <m:begChr m:val="|"/>
                        <m:endChr m:val="|"/>
                        <m:ctrlPr>
                          <a:rPr lang="en-US" sz="2400" b="0" i="1" smtClean="0">
                            <a:latin typeface="Cambria Math" panose="02040503050406030204" pitchFamily="18" charset="0"/>
                            <a:cs typeface="Segoe UI" panose="020B0502040204020203" pitchFamily="34" charset="0"/>
                          </a:rPr>
                        </m:ctrlPr>
                      </m:dPr>
                      <m:e>
                        <m:r>
                          <a:rPr lang="en-US" sz="2400" b="0" i="1" smtClean="0">
                            <a:latin typeface="Cambria Math" panose="02040503050406030204" pitchFamily="18" charset="0"/>
                            <a:cs typeface="Segoe UI" panose="020B0502040204020203" pitchFamily="34" charset="0"/>
                          </a:rPr>
                          <m:t>𝐴</m:t>
                        </m:r>
                      </m:e>
                    </m:d>
                    <m:r>
                      <a:rPr lang="en-US" sz="2400" b="0" i="1" smtClean="0">
                        <a:latin typeface="Cambria Math" panose="02040503050406030204" pitchFamily="18" charset="0"/>
                        <a:cs typeface="Segoe UI" panose="020B0502040204020203" pitchFamily="34" charset="0"/>
                      </a:rPr>
                      <m:t> =</m:t>
                    </m:r>
                    <m:d>
                      <m:dPr>
                        <m:begChr m:val="|"/>
                        <m:endChr m:val="|"/>
                        <m:ctrlPr>
                          <a:rPr lang="en-US" sz="2400" b="0" i="1" smtClean="0">
                            <a:latin typeface="Cambria Math" panose="02040503050406030204" pitchFamily="18" charset="0"/>
                            <a:cs typeface="Segoe UI" panose="020B0502040204020203" pitchFamily="34" charset="0"/>
                          </a:rPr>
                        </m:ctrlPr>
                      </m:dPr>
                      <m:e>
                        <m:r>
                          <a:rPr lang="en-US" sz="2400" i="1">
                            <a:latin typeface="Cambria Math" panose="02040503050406030204" pitchFamily="18" charset="0"/>
                            <a:cs typeface="Segoe UI" panose="020B0502040204020203" pitchFamily="34" charset="0"/>
                          </a:rPr>
                          <m:t>𝒰</m:t>
                        </m:r>
                        <m:r>
                          <a:rPr lang="en-US" sz="2400" b="0" i="1" smtClean="0">
                            <a:latin typeface="Cambria Math" panose="02040503050406030204" pitchFamily="18" charset="0"/>
                            <a:cs typeface="Segoe UI" panose="020B0502040204020203" pitchFamily="34" charset="0"/>
                          </a:rPr>
                          <m:t>\</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𝐴</m:t>
                            </m:r>
                          </m:e>
                        </m:acc>
                      </m:e>
                    </m:d>
                    <m:r>
                      <a:rPr lang="en-US" sz="2400" b="0" i="1" smtClean="0">
                        <a:latin typeface="Cambria Math" panose="02040503050406030204" pitchFamily="18" charset="0"/>
                        <a:cs typeface="Segoe UI" panose="020B0502040204020203" pitchFamily="34" charset="0"/>
                      </a:rPr>
                      <m:t>=</m:t>
                    </m:r>
                    <m:d>
                      <m:dPr>
                        <m:begChr m:val="|"/>
                        <m:endChr m:val="|"/>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400" b="1" i="1">
                            <a:solidFill>
                              <a:schemeClr val="accent2">
                                <a:lumMod val="50000"/>
                              </a:schemeClr>
                            </a:solidFill>
                            <a:latin typeface="Cambria Math" panose="02040503050406030204" pitchFamily="18" charset="0"/>
                            <a:cs typeface="Segoe UI" panose="020B0502040204020203" pitchFamily="34" charset="0"/>
                          </a:rPr>
                          <m:t>𝓤</m:t>
                        </m:r>
                      </m:e>
                    </m:d>
                    <m:r>
                      <a:rPr lang="en-US" sz="2400" b="0" i="1" smtClean="0">
                        <a:latin typeface="Cambria Math" panose="02040503050406030204" pitchFamily="18" charset="0"/>
                        <a:cs typeface="Segoe UI" panose="020B0502040204020203" pitchFamily="34" charset="0"/>
                      </a:rPr>
                      <m:t>−</m:t>
                    </m:r>
                    <m:r>
                      <a:rPr lang="en-US" sz="24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400" b="1" i="1" dirty="0">
                            <a:solidFill>
                              <a:schemeClr val="accent5">
                                <a:lumMod val="75000"/>
                              </a:schemeClr>
                            </a:solidFill>
                            <a:latin typeface="Cambria Math" panose="02040503050406030204" pitchFamily="18" charset="0"/>
                          </a:rPr>
                        </m:ctrlPr>
                      </m:accPr>
                      <m:e>
                        <m:r>
                          <a:rPr lang="en-US" sz="2400" b="1" i="1" dirty="0">
                            <a:solidFill>
                              <a:schemeClr val="accent5">
                                <a:lumMod val="75000"/>
                              </a:schemeClr>
                            </a:solidFill>
                            <a:latin typeface="Cambria Math" panose="02040503050406030204" pitchFamily="18" charset="0"/>
                          </a:rPr>
                          <m:t>𝑨</m:t>
                        </m:r>
                      </m:e>
                    </m:acc>
                  </m:oMath>
                </a14:m>
                <a:r>
                  <a:rPr lang="en-US" sz="2400" b="1" dirty="0">
                    <a:solidFill>
                      <a:schemeClr val="accent5">
                        <a:lumMod val="75000"/>
                      </a:schemeClr>
                    </a:solidFill>
                    <a:latin typeface="Segoe UI" panose="020B0502040204020203" pitchFamily="34" charset="0"/>
                    <a:cs typeface="Segoe UI" panose="020B0502040204020203" pitchFamily="34" charset="0"/>
                  </a:rPr>
                  <a:t>|</a:t>
                </a:r>
              </a:p>
              <a:p>
                <a:r>
                  <a:rPr lang="en-US" sz="2400" dirty="0">
                    <a:latin typeface="Segoe UI" panose="020B0502040204020203" pitchFamily="34" charset="0"/>
                    <a:cs typeface="Segoe UI" panose="020B0502040204020203" pitchFamily="34" charset="0"/>
                  </a:rPr>
                  <a:t>      </a:t>
                </a:r>
                <a14:m>
                  <m:oMath xmlns:m="http://schemas.openxmlformats.org/officeDocument/2006/math">
                    <m:r>
                      <a:rPr lang="en-US" sz="2400" b="0" i="1" smtClean="0">
                        <a:latin typeface="Cambria Math" panose="02040503050406030204" pitchFamily="18" charset="0"/>
                        <a:cs typeface="Segoe UI" panose="020B0502040204020203" pitchFamily="34" charset="0"/>
                      </a:rPr>
                      <m:t>=</m:t>
                    </m:r>
                    <m:sSup>
                      <m:sSupPr>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sSupPr>
                      <m:e>
                        <m:r>
                          <a:rPr lang="en-US" sz="2400" b="1" i="1" smtClean="0">
                            <a:solidFill>
                              <a:schemeClr val="accent2">
                                <a:lumMod val="50000"/>
                              </a:schemeClr>
                            </a:solidFill>
                            <a:latin typeface="Cambria Math" panose="02040503050406030204" pitchFamily="18" charset="0"/>
                            <a:cs typeface="Segoe UI" panose="020B0502040204020203" pitchFamily="34" charset="0"/>
                          </a:rPr>
                          <m:t>𝟐𝟔</m:t>
                        </m:r>
                      </m:e>
                      <m:sup>
                        <m:r>
                          <a:rPr lang="en-US" sz="2400" b="1" i="1" smtClean="0">
                            <a:solidFill>
                              <a:schemeClr val="accent2">
                                <a:lumMod val="50000"/>
                              </a:schemeClr>
                            </a:solidFill>
                            <a:latin typeface="Cambria Math" panose="02040503050406030204" pitchFamily="18" charset="0"/>
                            <a:cs typeface="Segoe UI" panose="020B0502040204020203" pitchFamily="34" charset="0"/>
                          </a:rPr>
                          <m:t>𝟓</m:t>
                        </m:r>
                      </m:sup>
                    </m:sSup>
                    <m:r>
                      <a:rPr lang="en-US" sz="2400" b="1" i="1" smtClean="0">
                        <a:solidFill>
                          <a:schemeClr val="accent2">
                            <a:lumMod val="50000"/>
                          </a:schemeClr>
                        </a:solidFill>
                        <a:latin typeface="Cambria Math" panose="02040503050406030204" pitchFamily="18" charset="0"/>
                        <a:cs typeface="Segoe UI" panose="020B0502040204020203" pitchFamily="34" charset="0"/>
                      </a:rPr>
                      <m:t> </m:t>
                    </m:r>
                    <m:r>
                      <a:rPr lang="en-US" sz="2400" b="0" i="1" smtClean="0">
                        <a:latin typeface="Cambria Math" panose="02040503050406030204" pitchFamily="18" charset="0"/>
                        <a:cs typeface="Segoe UI" panose="020B0502040204020203" pitchFamily="34" charset="0"/>
                      </a:rPr>
                      <m:t>−</m:t>
                    </m:r>
                    <m:sSup>
                      <m:sSupPr>
                        <m:ctrlPr>
                          <a:rPr lang="en-US" sz="2400" b="1" i="1" smtClean="0">
                            <a:solidFill>
                              <a:schemeClr val="accent5">
                                <a:lumMod val="75000"/>
                              </a:schemeClr>
                            </a:solidFill>
                            <a:latin typeface="Cambria Math" panose="02040503050406030204" pitchFamily="18" charset="0"/>
                            <a:cs typeface="Segoe UI" panose="020B0502040204020203" pitchFamily="34" charset="0"/>
                          </a:rPr>
                        </m:ctrlPr>
                      </m:sSupPr>
                      <m:e>
                        <m:r>
                          <a:rPr lang="en-US" sz="2400" b="1" i="1" smtClean="0">
                            <a:solidFill>
                              <a:schemeClr val="accent5">
                                <a:lumMod val="75000"/>
                              </a:schemeClr>
                            </a:solidFill>
                            <a:latin typeface="Cambria Math" panose="02040503050406030204" pitchFamily="18" charset="0"/>
                            <a:cs typeface="Segoe UI" panose="020B0502040204020203" pitchFamily="34" charset="0"/>
                          </a:rPr>
                          <m:t>𝟐𝟓</m:t>
                        </m:r>
                      </m:e>
                      <m:sup>
                        <m:r>
                          <a:rPr lang="en-US" sz="2400" b="1" i="1" smtClean="0">
                            <a:solidFill>
                              <a:schemeClr val="accent5">
                                <a:lumMod val="75000"/>
                              </a:schemeClr>
                            </a:solidFill>
                            <a:latin typeface="Cambria Math" panose="02040503050406030204" pitchFamily="18" charset="0"/>
                            <a:cs typeface="Segoe UI" panose="020B0502040204020203" pitchFamily="34" charset="0"/>
                          </a:rPr>
                          <m:t>𝟓</m:t>
                        </m:r>
                      </m:sup>
                    </m:sSup>
                  </m:oMath>
                </a14:m>
                <a:endParaRPr lang="en-US" sz="2400" b="1" dirty="0">
                  <a:latin typeface="Segoe UI" panose="020B0502040204020203" pitchFamily="34" charset="0"/>
                  <a:cs typeface="Segoe UI" panose="020B0502040204020203" pitchFamily="34" charset="0"/>
                </a:endParaRPr>
              </a:p>
            </p:txBody>
          </p:sp>
        </mc:Choice>
        <mc:Fallback>
          <p:sp>
            <p:nvSpPr>
              <p:cNvPr id="15" name="TextBox 14">
                <a:extLst>
                  <a:ext uri="{FF2B5EF4-FFF2-40B4-BE49-F238E27FC236}">
                    <a16:creationId xmlns:a16="http://schemas.microsoft.com/office/drawing/2014/main" id="{C782F962-689A-4E66-A135-2B9D9BF0669F}"/>
                  </a:ext>
                </a:extLst>
              </p:cNvPr>
              <p:cNvSpPr txBox="1">
                <a:spLocks noRot="1" noChangeAspect="1" noMove="1" noResize="1" noEditPoints="1" noAdjustHandles="1" noChangeArrowheads="1" noChangeShapeType="1" noTextEdit="1"/>
              </p:cNvSpPr>
              <p:nvPr/>
            </p:nvSpPr>
            <p:spPr>
              <a:xfrm>
                <a:off x="7331312" y="3061395"/>
                <a:ext cx="3415037" cy="1602042"/>
              </a:xfrm>
              <a:prstGeom prst="rect">
                <a:avLst/>
              </a:prstGeom>
              <a:blipFill>
                <a:blip r:embed="rId7"/>
                <a:stretch>
                  <a:fillRect l="-2857" t="-2662" r="-10536"/>
                </a:stretch>
              </a:blipFill>
            </p:spPr>
            <p:txBody>
              <a:bodyPr/>
              <a:lstStyle/>
              <a:p>
                <a:r>
                  <a:rPr lang="en-US">
                    <a:noFill/>
                  </a:rPr>
                  <a:t> </a:t>
                </a:r>
              </a:p>
            </p:txBody>
          </p:sp>
        </mc:Fallback>
      </mc:AlternateContent>
    </p:spTree>
    <p:extLst>
      <p:ext uri="{BB962C8B-B14F-4D97-AF65-F5344CB8AC3E}">
        <p14:creationId xmlns:p14="http://schemas.microsoft.com/office/powerpoint/2010/main" val="357765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Complementary Counting</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14:m>
                  <m:oMath xmlns:m="http://schemas.openxmlformats.org/officeDocument/2006/math">
                    <m:d>
                      <m:dPr>
                        <m:begChr m:val="|"/>
                        <m:endChr m:val="|"/>
                        <m:ctrlPr>
                          <a:rPr lang="en-US" sz="2800" b="0" i="1" smtClean="0">
                            <a:latin typeface="Cambria Math" panose="02040503050406030204" pitchFamily="18" charset="0"/>
                            <a:cs typeface="Segoe UI" panose="020B0502040204020203" pitchFamily="34" charset="0"/>
                          </a:rPr>
                        </m:ctrlPr>
                      </m:dPr>
                      <m:e>
                        <m:r>
                          <a:rPr lang="en-US" sz="2800" b="0" i="1" smtClean="0">
                            <a:latin typeface="Cambria Math" panose="02040503050406030204" pitchFamily="18" charset="0"/>
                            <a:cs typeface="Segoe UI" panose="020B0502040204020203" pitchFamily="34" charset="0"/>
                          </a:rPr>
                          <m:t>𝐴</m:t>
                        </m:r>
                      </m:e>
                    </m:d>
                    <m:r>
                      <a:rPr lang="en-US" sz="2800" b="0" i="1" smtClean="0">
                        <a:latin typeface="Cambria Math" panose="02040503050406030204" pitchFamily="18" charset="0"/>
                        <a:cs typeface="Segoe UI" panose="020B0502040204020203" pitchFamily="34" charset="0"/>
                      </a:rPr>
                      <m:t> =</m:t>
                    </m:r>
                    <m:d>
                      <m:dPr>
                        <m:begChr m:val="|"/>
                        <m:endChr m:val="|"/>
                        <m:ctrlPr>
                          <a:rPr lang="en-US" sz="2800" b="0" i="1" smtClean="0">
                            <a:latin typeface="Cambria Math" panose="02040503050406030204" pitchFamily="18" charset="0"/>
                            <a:cs typeface="Segoe UI" panose="020B0502040204020203" pitchFamily="34" charset="0"/>
                          </a:rPr>
                        </m:ctrlPr>
                      </m:dPr>
                      <m:e>
                        <m:r>
                          <a:rPr lang="en-US" sz="2800" i="1">
                            <a:latin typeface="Cambria Math" panose="02040503050406030204" pitchFamily="18" charset="0"/>
                            <a:cs typeface="Segoe UI" panose="020B0502040204020203" pitchFamily="34" charset="0"/>
                          </a:rPr>
                          <m:t>𝒰</m:t>
                        </m:r>
                        <m:r>
                          <a:rPr lang="en-US" sz="2800" b="0" i="1" smtClean="0">
                            <a:latin typeface="Cambria Math" panose="02040503050406030204" pitchFamily="18" charset="0"/>
                            <a:cs typeface="Segoe UI" panose="020B0502040204020203" pitchFamily="34" charset="0"/>
                          </a:rPr>
                          <m:t>\</m:t>
                        </m:r>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𝐴</m:t>
                            </m:r>
                          </m:e>
                        </m:acc>
                      </m:e>
                    </m:d>
                    <m:r>
                      <a:rPr lang="en-US" sz="2800" b="0" i="1" smtClean="0">
                        <a:latin typeface="Cambria Math" panose="02040503050406030204" pitchFamily="18" charset="0"/>
                        <a:cs typeface="Segoe UI" panose="020B0502040204020203" pitchFamily="34" charset="0"/>
                      </a:rPr>
                      <m:t>=</m:t>
                    </m:r>
                    <m:d>
                      <m:dPr>
                        <m:begChr m:val="|"/>
                        <m:endChr m:val="|"/>
                        <m:ctrlPr>
                          <a:rPr lang="en-US" sz="28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800" b="1" i="1">
                            <a:solidFill>
                              <a:schemeClr val="accent2">
                                <a:lumMod val="50000"/>
                              </a:schemeClr>
                            </a:solidFill>
                            <a:latin typeface="Cambria Math" panose="02040503050406030204" pitchFamily="18" charset="0"/>
                            <a:cs typeface="Segoe UI" panose="020B0502040204020203" pitchFamily="34" charset="0"/>
                          </a:rPr>
                          <m:t>𝓤</m:t>
                        </m:r>
                      </m:e>
                    </m:d>
                    <m:r>
                      <a:rPr lang="en-US" sz="2800" b="0" i="1" smtClean="0">
                        <a:latin typeface="Cambria Math" panose="02040503050406030204" pitchFamily="18" charset="0"/>
                        <a:cs typeface="Segoe UI" panose="020B0502040204020203" pitchFamily="34" charset="0"/>
                      </a:rPr>
                      <m:t>−</m:t>
                    </m:r>
                    <m:r>
                      <a:rPr lang="en-US" sz="28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800" b="1" i="1" dirty="0">
                            <a:solidFill>
                              <a:schemeClr val="accent5">
                                <a:lumMod val="75000"/>
                              </a:schemeClr>
                            </a:solidFill>
                            <a:latin typeface="Cambria Math" panose="02040503050406030204" pitchFamily="18" charset="0"/>
                          </a:rPr>
                        </m:ctrlPr>
                      </m:accPr>
                      <m:e>
                        <m:r>
                          <a:rPr lang="en-US" sz="2800" b="1" i="1" dirty="0">
                            <a:solidFill>
                              <a:schemeClr val="accent5">
                                <a:lumMod val="75000"/>
                              </a:schemeClr>
                            </a:solidFill>
                            <a:latin typeface="Cambria Math" panose="02040503050406030204" pitchFamily="18" charset="0"/>
                          </a:rPr>
                          <m:t>𝑨</m:t>
                        </m:r>
                      </m:e>
                    </m:acc>
                  </m:oMath>
                </a14:m>
                <a:r>
                  <a:rPr lang="en-US" sz="2800" dirty="0">
                    <a:solidFill>
                      <a:schemeClr val="accent5">
                        <a:lumMod val="75000"/>
                      </a:schemeClr>
                    </a:solidFill>
                    <a:latin typeface="Segoe UI" panose="020B0502040204020203" pitchFamily="34" charset="0"/>
                    <a:cs typeface="Segoe UI" panose="020B0502040204020203" pitchFamily="34" charset="0"/>
                  </a:rPr>
                  <a:t>|</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t="-213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4165005" y="2554671"/>
                <a:ext cx="3151504"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options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4165005" y="2554671"/>
                <a:ext cx="3151504" cy="430887"/>
              </a:xfrm>
              <a:prstGeom prst="rect">
                <a:avLst/>
              </a:prstGeom>
              <a:blipFill>
                <a:blip r:embed="rId4"/>
                <a:stretch>
                  <a:fillRect l="-193" t="-8451" r="-1741"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7021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ways for A to not occur</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70211"/>
              </a:xfrm>
              <a:prstGeom prst="rect">
                <a:avLst/>
              </a:prstGeom>
              <a:blipFill>
                <a:blip r:embed="rId5"/>
                <a:stretch>
                  <a:fillRect t="-3937"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what we’re interested in</a:t>
                </a: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782F962-689A-4E66-A135-2B9D9BF0669F}"/>
              </a:ext>
            </a:extLst>
          </p:cNvPr>
          <p:cNvSpPr txBox="1"/>
          <p:nvPr/>
        </p:nvSpPr>
        <p:spPr>
          <a:xfrm>
            <a:off x="675862" y="1912079"/>
            <a:ext cx="9686819"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total options – options for A to not occur = options for A to occur</a:t>
            </a:r>
          </a:p>
        </p:txBody>
      </p:sp>
      <p:sp>
        <p:nvSpPr>
          <p:cNvPr id="3" name="Rectangle: Rounded Corners 2">
            <a:extLst>
              <a:ext uri="{FF2B5EF4-FFF2-40B4-BE49-F238E27FC236}">
                <a16:creationId xmlns:a16="http://schemas.microsoft.com/office/drawing/2014/main" id="{316306BC-4000-7717-081B-831C7A8DFCEB}"/>
              </a:ext>
            </a:extLst>
          </p:cNvPr>
          <p:cNvSpPr/>
          <p:nvPr/>
        </p:nvSpPr>
        <p:spPr>
          <a:xfrm>
            <a:off x="7596807" y="2554672"/>
            <a:ext cx="4383159" cy="375468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Phrases that </a:t>
            </a:r>
            <a:r>
              <a:rPr lang="en-US" sz="2400" i="1" dirty="0">
                <a:solidFill>
                  <a:sysClr val="windowText" lastClr="000000"/>
                </a:solidFill>
                <a:latin typeface="Segoe UI" panose="020B0502040204020203" pitchFamily="34" charset="0"/>
                <a:cs typeface="Segoe UI" panose="020B0502040204020203" pitchFamily="34" charset="0"/>
              </a:rPr>
              <a:t>might </a:t>
            </a:r>
            <a:r>
              <a:rPr lang="en-US" sz="2400" dirty="0">
                <a:solidFill>
                  <a:sysClr val="windowText" lastClr="000000"/>
                </a:solidFill>
                <a:latin typeface="Segoe UI" panose="020B0502040204020203" pitchFamily="34" charset="0"/>
                <a:cs typeface="Segoe UI" panose="020B0502040204020203" pitchFamily="34" charset="0"/>
              </a:rPr>
              <a:t>indicate complementary counting:</a:t>
            </a:r>
          </a:p>
          <a:p>
            <a:pPr marL="342900" indent="-3429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..options so that __ does </a:t>
            </a:r>
            <a:r>
              <a:rPr lang="en-US" sz="2400" u="sng" dirty="0">
                <a:solidFill>
                  <a:sysClr val="windowText" lastClr="000000"/>
                </a:solidFill>
                <a:latin typeface="Segoe UI" panose="020B0502040204020203" pitchFamily="34" charset="0"/>
                <a:cs typeface="Segoe UI" panose="020B0502040204020203" pitchFamily="34" charset="0"/>
              </a:rPr>
              <a:t>not</a:t>
            </a:r>
            <a:r>
              <a:rPr lang="en-US" sz="2400" dirty="0">
                <a:solidFill>
                  <a:sysClr val="windowText" lastClr="000000"/>
                </a:solidFill>
                <a:latin typeface="Segoe UI" panose="020B0502040204020203" pitchFamily="34" charset="0"/>
                <a:cs typeface="Segoe UI" panose="020B0502040204020203" pitchFamily="34" charset="0"/>
              </a:rPr>
              <a:t> occur</a:t>
            </a:r>
          </a:p>
          <a:p>
            <a:pPr marL="342900" indent="-3429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..ways for </a:t>
            </a:r>
            <a:r>
              <a:rPr lang="en-US" sz="2400" u="sng" dirty="0">
                <a:solidFill>
                  <a:sysClr val="windowText" lastClr="000000"/>
                </a:solidFill>
                <a:latin typeface="Segoe UI" panose="020B0502040204020203" pitchFamily="34" charset="0"/>
                <a:cs typeface="Segoe UI" panose="020B0502040204020203" pitchFamily="34" charset="0"/>
              </a:rPr>
              <a:t>at least one</a:t>
            </a:r>
            <a:r>
              <a:rPr lang="en-US" sz="2400" dirty="0">
                <a:solidFill>
                  <a:sysClr val="windowText" lastClr="000000"/>
                </a:solidFill>
                <a:latin typeface="Segoe UI" panose="020B0502040204020203" pitchFamily="34" charset="0"/>
                <a:cs typeface="Segoe UI" panose="020B0502040204020203" pitchFamily="34" charset="0"/>
              </a:rPr>
              <a:t> __ to occur = total – ways for none of _ to occur</a:t>
            </a:r>
          </a:p>
        </p:txBody>
      </p:sp>
    </p:spTree>
    <p:extLst>
      <p:ext uri="{BB962C8B-B14F-4D97-AF65-F5344CB8AC3E}">
        <p14:creationId xmlns:p14="http://schemas.microsoft.com/office/powerpoint/2010/main" val="3584976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That was a lot!!</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a:xfrm>
            <a:off x="502371" y="1641439"/>
            <a:ext cx="11187258" cy="4845504"/>
          </a:xfrm>
        </p:spPr>
        <p:txBody>
          <a:bodyPr/>
          <a:lstStyle/>
          <a:p>
            <a:pPr marL="0" indent="0">
              <a:buNone/>
            </a:pPr>
            <a:r>
              <a:rPr lang="en-US" b="1" dirty="0"/>
              <a:t>“High level” counting approaches </a:t>
            </a:r>
          </a:p>
          <a:p>
            <a:pPr>
              <a:buFont typeface="Arial" panose="020B0604020202020204" pitchFamily="34" charset="0"/>
              <a:buChar char="•"/>
            </a:pPr>
            <a:r>
              <a:rPr lang="en-US" b="1" dirty="0"/>
              <a:t> Sum rule </a:t>
            </a:r>
            <a:r>
              <a:rPr lang="en-US" dirty="0"/>
              <a:t>– counts options where we have disjoint cases</a:t>
            </a:r>
          </a:p>
          <a:p>
            <a:pPr>
              <a:buFont typeface="Arial" panose="020B0604020202020204" pitchFamily="34" charset="0"/>
              <a:buChar char="•"/>
            </a:pPr>
            <a:r>
              <a:rPr lang="en-US" b="1" dirty="0"/>
              <a:t> Product rule – </a:t>
            </a:r>
            <a:r>
              <a:rPr lang="en-US" dirty="0"/>
              <a:t>counts options when we have a sequential process</a:t>
            </a:r>
          </a:p>
          <a:p>
            <a:pPr>
              <a:buFont typeface="Arial" panose="020B0604020202020204" pitchFamily="34" charset="0"/>
              <a:buChar char="•"/>
            </a:pPr>
            <a:r>
              <a:rPr lang="en-US" b="1" dirty="0"/>
              <a:t> Complementary counting – </a:t>
            </a:r>
            <a:r>
              <a:rPr lang="en-US" dirty="0"/>
              <a:t>we count the options by finding that total 	options and subtracting the non-desired options</a:t>
            </a:r>
            <a:endParaRPr lang="en-US" b="1" dirty="0"/>
          </a:p>
          <a:p>
            <a:endParaRPr lang="en-US" b="1" dirty="0"/>
          </a:p>
          <a:p>
            <a:endParaRPr lang="en-US" b="1" dirty="0"/>
          </a:p>
          <a:p>
            <a:endParaRPr lang="en-US" b="1" dirty="0"/>
          </a:p>
          <a:p>
            <a:r>
              <a:rPr lang="en-US" i="1" dirty="0"/>
              <a:t>These may be used together! And may be used with the following -- </a:t>
            </a:r>
          </a:p>
          <a:p>
            <a:endParaRPr lang="en-US" b="1" dirty="0"/>
          </a:p>
          <a:p>
            <a:endParaRPr lang="en-US" b="1" dirty="0"/>
          </a:p>
          <a:p>
            <a:endParaRPr lang="en-US" b="1" dirty="0"/>
          </a:p>
          <a:p>
            <a:endParaRPr lang="en-US" b="1" dirty="0"/>
          </a:p>
          <a:p>
            <a:endParaRPr lang="en-US" b="1" dirty="0"/>
          </a:p>
        </p:txBody>
      </p:sp>
      <p:sp>
        <p:nvSpPr>
          <p:cNvPr id="5" name="Content Placeholder 2">
            <a:extLst>
              <a:ext uri="{FF2B5EF4-FFF2-40B4-BE49-F238E27FC236}">
                <a16:creationId xmlns:a16="http://schemas.microsoft.com/office/drawing/2014/main" id="{1FB16E60-B553-78A8-8232-91083F6B0F08}"/>
              </a:ext>
            </a:extLst>
          </p:cNvPr>
          <p:cNvSpPr txBox="1">
            <a:spLocks/>
          </p:cNvSpPr>
          <p:nvPr/>
        </p:nvSpPr>
        <p:spPr>
          <a:xfrm>
            <a:off x="575240" y="1463857"/>
            <a:ext cx="11616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32260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That was a lot!!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a:xfrm>
                <a:off x="502370" y="1557007"/>
                <a:ext cx="11260127" cy="4845504"/>
              </a:xfrm>
            </p:spPr>
            <p:txBody>
              <a:bodyPr/>
              <a:lstStyle/>
              <a:p>
                <a:pPr>
                  <a:buFont typeface="Arial" panose="020B0604020202020204" pitchFamily="34" charset="0"/>
                  <a:buChar char="•"/>
                </a:pPr>
                <a:r>
                  <a:rPr lang="en-US" b="1" dirty="0"/>
                  <a:t> (direct application of product rule) k-Sequences</a:t>
                </a:r>
              </a:p>
              <a:p>
                <a:pPr lvl="2">
                  <a:buFont typeface="Arial" panose="020B0604020202020204" pitchFamily="34" charset="0"/>
                  <a:buChar char="•"/>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oMath>
                </a14:m>
                <a:r>
                  <a:rPr lang="en-US" dirty="0"/>
                  <a:t> ways to make a k length ordered sequence from a universe of n elements</a:t>
                </a:r>
              </a:p>
              <a:p>
                <a:pPr>
                  <a:buFont typeface="Arial" panose="020B0604020202020204" pitchFamily="34" charset="0"/>
                  <a:buChar char="•"/>
                </a:pPr>
                <a:r>
                  <a:rPr lang="en-US" b="1" dirty="0"/>
                  <a:t> (direct application of product rule) Factorial</a:t>
                </a:r>
              </a:p>
              <a:p>
                <a:pPr lvl="2">
                  <a:buFont typeface="Arial" panose="020B0604020202020204" pitchFamily="34" charset="0"/>
                  <a:buChar char="•"/>
                </a:pPr>
                <a:r>
                  <a:rPr lang="en-US" b="1"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ways to rearrange </a:t>
                </a:r>
                <a14:m>
                  <m:oMath xmlns:m="http://schemas.openxmlformats.org/officeDocument/2006/math">
                    <m:r>
                      <a:rPr lang="en-US" b="0" i="1" smtClean="0">
                        <a:latin typeface="Cambria Math" panose="02040503050406030204" pitchFamily="18" charset="0"/>
                      </a:rPr>
                      <m:t>𝑛</m:t>
                    </m:r>
                  </m:oMath>
                </a14:m>
                <a:r>
                  <a:rPr lang="en-US" dirty="0"/>
                  <a:t> objects (e.g., arranging n people in a line for a photo)</a:t>
                </a:r>
              </a:p>
              <a:p>
                <a:pPr>
                  <a:buFont typeface="Arial" panose="020B0604020202020204" pitchFamily="34" charset="0"/>
                  <a:buChar char="•"/>
                </a:pPr>
                <a:r>
                  <a:rPr lang="en-US" b="1" dirty="0"/>
                  <a:t> Permutations</a:t>
                </a:r>
              </a:p>
              <a:p>
                <a:pPr lvl="2">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oMath>
                </a14:m>
                <a:r>
                  <a:rPr lang="en-US" dirty="0"/>
                  <a:t> ways to select </a:t>
                </a:r>
                <a14:m>
                  <m:oMath xmlns:m="http://schemas.openxmlformats.org/officeDocument/2006/math">
                    <m:r>
                      <a:rPr lang="en-US" b="0" i="1" smtClean="0">
                        <a:latin typeface="Cambria Math" panose="02040503050406030204" pitchFamily="18" charset="0"/>
                      </a:rPr>
                      <m:t>𝑘</m:t>
                    </m:r>
                  </m:oMath>
                </a14:m>
                <a:r>
                  <a:rPr lang="en-US" dirty="0"/>
                  <a:t> objects from </a:t>
                </a:r>
                <a14:m>
                  <m:oMath xmlns:m="http://schemas.openxmlformats.org/officeDocument/2006/math">
                    <m:r>
                      <a:rPr lang="en-US" b="0" i="1" smtClean="0">
                        <a:latin typeface="Cambria Math" panose="02040503050406030204" pitchFamily="18" charset="0"/>
                      </a:rPr>
                      <m:t>𝑛</m:t>
                    </m:r>
                  </m:oMath>
                </a14:m>
                <a:r>
                  <a:rPr lang="en-US" dirty="0"/>
                  <a:t> in total </a:t>
                </a:r>
                <a:r>
                  <a:rPr lang="en-US" u="sng" dirty="0"/>
                  <a:t>where order matters</a:t>
                </a:r>
                <a:r>
                  <a:rPr lang="en-US" dirty="0"/>
                  <a:t> (</a:t>
                </a:r>
                <a:r>
                  <a:rPr lang="en-US" dirty="0" err="1"/>
                  <a:t>e.g</a:t>
                </a:r>
                <a:r>
                  <a:rPr lang="en-US" dirty="0"/>
                  <a:t>, arranging k people from a group of n people in a line for a photo)</a:t>
                </a:r>
              </a:p>
              <a:p>
                <a:pPr>
                  <a:buFont typeface="Arial" panose="020B0604020202020204" pitchFamily="34" charset="0"/>
                  <a:buChar char="•"/>
                </a:pPr>
                <a:r>
                  <a:rPr lang="en-US" b="1" dirty="0"/>
                  <a:t> Combinations</a:t>
                </a:r>
              </a:p>
              <a:p>
                <a:pPr lvl="2">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ways to select </a:t>
                </a:r>
                <a14:m>
                  <m:oMath xmlns:m="http://schemas.openxmlformats.org/officeDocument/2006/math">
                    <m:r>
                      <a:rPr lang="en-US" b="0" i="1" smtClean="0">
                        <a:latin typeface="Cambria Math" panose="02040503050406030204" pitchFamily="18" charset="0"/>
                      </a:rPr>
                      <m:t>𝑘</m:t>
                    </m:r>
                  </m:oMath>
                </a14:m>
                <a:r>
                  <a:rPr lang="en-US" dirty="0"/>
                  <a:t> objects from </a:t>
                </a:r>
                <a14:m>
                  <m:oMath xmlns:m="http://schemas.openxmlformats.org/officeDocument/2006/math">
                    <m:r>
                      <a:rPr lang="en-US" b="0" i="1" smtClean="0">
                        <a:latin typeface="Cambria Math" panose="02040503050406030204" pitchFamily="18" charset="0"/>
                      </a:rPr>
                      <m:t>𝑛</m:t>
                    </m:r>
                  </m:oMath>
                </a14:m>
                <a:r>
                  <a:rPr lang="en-US" dirty="0"/>
                  <a:t> in total </a:t>
                </a:r>
                <a:r>
                  <a:rPr lang="en-US" u="sng" dirty="0"/>
                  <a:t>where order does not matter</a:t>
                </a:r>
                <a:r>
                  <a:rPr lang="en-US" dirty="0"/>
                  <a:t> (e.g., selecting k people from a group of n people to be in a photo, but we don’t care about the order they stand in)</a:t>
                </a:r>
              </a:p>
              <a:p>
                <a:endParaRPr lang="en-US" b="1" dirty="0"/>
              </a:p>
              <a:p>
                <a:endParaRPr lang="en-US" b="1" dirty="0"/>
              </a:p>
              <a:p>
                <a:endParaRPr lang="en-US" b="1" dirty="0"/>
              </a:p>
              <a:p>
                <a:endParaRPr lang="en-US" b="1"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xfrm>
                <a:off x="502370" y="1557007"/>
                <a:ext cx="11260127" cy="4845504"/>
              </a:xfrm>
              <a:blipFill>
                <a:blip r:embed="rId2"/>
                <a:stretch>
                  <a:fillRect l="-1353" t="-2138" r="-1082" b="-1006"/>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1FB16E60-B553-78A8-8232-91083F6B0F08}"/>
              </a:ext>
            </a:extLst>
          </p:cNvPr>
          <p:cNvSpPr txBox="1">
            <a:spLocks/>
          </p:cNvSpPr>
          <p:nvPr/>
        </p:nvSpPr>
        <p:spPr>
          <a:xfrm>
            <a:off x="575240" y="1463857"/>
            <a:ext cx="11616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12023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That was a lot!!</a:t>
            </a:r>
          </a:p>
        </p:txBody>
      </p:sp>
      <p:sp>
        <p:nvSpPr>
          <p:cNvPr id="4" name="Rectangle: Rounded Corners 3">
            <a:extLst>
              <a:ext uri="{FF2B5EF4-FFF2-40B4-BE49-F238E27FC236}">
                <a16:creationId xmlns:a16="http://schemas.microsoft.com/office/drawing/2014/main" id="{9E98097F-5894-92F6-FCCA-4CB7B0F3D5E2}"/>
              </a:ext>
            </a:extLst>
          </p:cNvPr>
          <p:cNvSpPr/>
          <p:nvPr/>
        </p:nvSpPr>
        <p:spPr>
          <a:xfrm>
            <a:off x="502370" y="1775790"/>
            <a:ext cx="11187259" cy="438779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Segoe UI" panose="020B0502040204020203" pitchFamily="34" charset="0"/>
                <a:cs typeface="Segoe UI" panose="020B0502040204020203" pitchFamily="34" charset="0"/>
              </a:rPr>
              <a:t>Section this week will be </a:t>
            </a:r>
            <a:r>
              <a:rPr lang="en-US" sz="3600" b="1" dirty="0">
                <a:solidFill>
                  <a:sysClr val="windowText" lastClr="000000"/>
                </a:solidFill>
                <a:latin typeface="Segoe UI" panose="020B0502040204020203" pitchFamily="34" charset="0"/>
                <a:cs typeface="Segoe UI" panose="020B0502040204020203" pitchFamily="34" charset="0"/>
              </a:rPr>
              <a:t>very</a:t>
            </a:r>
            <a:r>
              <a:rPr lang="en-US" sz="3600" dirty="0">
                <a:solidFill>
                  <a:sysClr val="windowText" lastClr="000000"/>
                </a:solidFill>
                <a:latin typeface="Segoe UI" panose="020B0502040204020203" pitchFamily="34" charset="0"/>
                <a:cs typeface="Segoe UI" panose="020B0502040204020203" pitchFamily="34" charset="0"/>
              </a:rPr>
              <a:t> helpful with getting practice with applying these concepts!</a:t>
            </a:r>
          </a:p>
        </p:txBody>
      </p:sp>
    </p:spTree>
    <p:extLst>
      <p:ext uri="{BB962C8B-B14F-4D97-AF65-F5344CB8AC3E}">
        <p14:creationId xmlns:p14="http://schemas.microsoft.com/office/powerpoint/2010/main" val="1634711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TODOs from today</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pPr marL="0" indent="0">
              <a:buNone/>
            </a:pPr>
            <a:r>
              <a:rPr lang="en-US" b="1" dirty="0"/>
              <a:t>⭐ read through syllabus + watch syllabus walk through</a:t>
            </a:r>
          </a:p>
          <a:p>
            <a:pPr marL="0" indent="0">
              <a:buNone/>
            </a:pPr>
            <a:r>
              <a:rPr lang="en-US" b="1" dirty="0"/>
              <a:t>⭐ make sure DRS accommodations are setup</a:t>
            </a:r>
          </a:p>
          <a:p>
            <a:pPr marL="0" indent="0">
              <a:buNone/>
            </a:pPr>
            <a:r>
              <a:rPr lang="en-US" b="1" dirty="0"/>
              <a:t>⭐ email me with other accessibility concerns</a:t>
            </a:r>
          </a:p>
          <a:p>
            <a:pPr marL="0" indent="0">
              <a:buNone/>
            </a:pPr>
            <a:r>
              <a:rPr lang="en-US" b="1" dirty="0"/>
              <a:t>⭐ first concept check will be released after class and </a:t>
            </a:r>
            <a:r>
              <a:rPr lang="en-US" b="1" u="sng" dirty="0"/>
              <a:t>due Friday 12pm</a:t>
            </a:r>
          </a:p>
          <a:p>
            <a:pPr marL="0" indent="0">
              <a:buNone/>
            </a:pPr>
            <a:r>
              <a:rPr lang="en-US" b="1" dirty="0"/>
              <a:t>⭐ attend first section on Thursday! </a:t>
            </a:r>
          </a:p>
          <a:p>
            <a:pPr marL="0" indent="0">
              <a:buNone/>
            </a:pPr>
            <a:r>
              <a:rPr lang="en-US" b="1" dirty="0"/>
              <a:t>⭐ don’t come to class on Wednesday </a:t>
            </a:r>
            <a:r>
              <a:rPr lang="en-US" b="1" dirty="0">
                <a:sym typeface="Wingdings" panose="05000000000000000000" pitchFamily="2" charset="2"/>
              </a:rPr>
              <a:t></a:t>
            </a:r>
          </a:p>
          <a:p>
            <a:pPr marL="0" indent="0">
              <a:buNone/>
            </a:pPr>
            <a:r>
              <a:rPr lang="en-US" b="1" dirty="0"/>
              <a:t>⭐</a:t>
            </a:r>
            <a:r>
              <a:rPr lang="en-US" b="1" dirty="0">
                <a:sym typeface="Wingdings" panose="05000000000000000000" pitchFamily="2" charset="2"/>
              </a:rPr>
              <a:t> PSet1 released today evening</a:t>
            </a:r>
            <a:endParaRPr lang="en-US" b="1" dirty="0"/>
          </a:p>
        </p:txBody>
      </p:sp>
    </p:spTree>
    <p:extLst>
      <p:ext uri="{BB962C8B-B14F-4D97-AF65-F5344CB8AC3E}">
        <p14:creationId xmlns:p14="http://schemas.microsoft.com/office/powerpoint/2010/main" val="2933546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6CF2F-5C65-4395-B8CB-61DE68C41F87}"/>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7D980AA9-1CAA-4DF5-A9E2-425499ECC0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8353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467-F1FD-4C3C-8356-44FD4622AE97}"/>
              </a:ext>
            </a:extLst>
          </p:cNvPr>
          <p:cNvSpPr>
            <a:spLocks noGrp="1"/>
          </p:cNvSpPr>
          <p:nvPr>
            <p:ph type="title"/>
          </p:nvPr>
        </p:nvSpPr>
        <p:spPr/>
        <p:txBody>
          <a:bodyPr/>
          <a:lstStyle/>
          <a:p>
            <a:r>
              <a:rPr lang="en-US" dirty="0"/>
              <a:t>Baseball Outfits</a:t>
            </a:r>
          </a:p>
        </p:txBody>
      </p:sp>
      <p:sp>
        <p:nvSpPr>
          <p:cNvPr id="3" name="Content Placeholder 2">
            <a:extLst>
              <a:ext uri="{FF2B5EF4-FFF2-40B4-BE49-F238E27FC236}">
                <a16:creationId xmlns:a16="http://schemas.microsoft.com/office/drawing/2014/main" id="{F02D6484-605C-4B9C-A902-451E70674F37}"/>
              </a:ext>
            </a:extLst>
          </p:cNvPr>
          <p:cNvSpPr>
            <a:spLocks noGrp="1"/>
          </p:cNvSpPr>
          <p:nvPr>
            <p:ph idx="1"/>
          </p:nvPr>
        </p:nvSpPr>
        <p:spPr/>
        <p:txBody>
          <a:bodyPr/>
          <a:lstStyle/>
          <a:p>
            <a:r>
              <a:rPr lang="en-US" dirty="0"/>
              <a:t>The Husky baseball team has three hats (purple, black, gray)</a:t>
            </a:r>
          </a:p>
          <a:p>
            <a:r>
              <a:rPr lang="en-US" dirty="0"/>
              <a:t>Three jerseys (pinstripe, purple, gold)</a:t>
            </a:r>
          </a:p>
          <a:p>
            <a:r>
              <a:rPr lang="en-US" dirty="0"/>
              <a:t>And three pairs of pants (gray, white, black)</a:t>
            </a:r>
          </a:p>
          <a:p>
            <a:endParaRPr lang="en-US" dirty="0"/>
          </a:p>
          <a:p>
            <a:r>
              <a:rPr lang="en-US" dirty="0"/>
              <a:t>How many outfits are there (consisting of one hat, jersey, and pair of pants) if </a:t>
            </a:r>
          </a:p>
          <a:p>
            <a:pPr lvl="1"/>
            <a:r>
              <a:rPr lang="en-US" dirty="0"/>
              <a:t>the pinstripe jersey cannot be worn with gray pants, </a:t>
            </a:r>
          </a:p>
          <a:p>
            <a:pPr lvl="1"/>
            <a:r>
              <a:rPr lang="en-US" dirty="0"/>
              <a:t>the purple jersey cannot be worn with white pants, </a:t>
            </a:r>
          </a:p>
          <a:p>
            <a:pPr lvl="1"/>
            <a:r>
              <a:rPr lang="en-US" dirty="0"/>
              <a:t>and the gold jersey cannot be worn with black pants. </a:t>
            </a:r>
          </a:p>
        </p:txBody>
      </p:sp>
    </p:spTree>
    <p:extLst>
      <p:ext uri="{BB962C8B-B14F-4D97-AF65-F5344CB8AC3E}">
        <p14:creationId xmlns:p14="http://schemas.microsoft.com/office/powerpoint/2010/main" val="263810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999-4114-4C1F-B2F6-B2C75EF812D8}"/>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9A9EE46F-32FF-47DC-9EF2-0DA1F0F2AD0C}"/>
              </a:ext>
            </a:extLst>
          </p:cNvPr>
          <p:cNvSpPr>
            <a:spLocks noGrp="1"/>
          </p:cNvSpPr>
          <p:nvPr>
            <p:ph idx="1"/>
          </p:nvPr>
        </p:nvSpPr>
        <p:spPr>
          <a:xfrm>
            <a:off x="575240" y="1463856"/>
            <a:ext cx="10619233" cy="5227889"/>
          </a:xfrm>
        </p:spPr>
        <p:txBody>
          <a:bodyPr>
            <a:normAutofit/>
          </a:bodyPr>
          <a:lstStyle/>
          <a:p>
            <a:pPr marL="0" indent="0">
              <a:buNone/>
            </a:pPr>
            <a:r>
              <a:rPr lang="en-US" dirty="0"/>
              <a:t>If you have something significant happen during the quarter, please reach out to use as soon as possible!</a:t>
            </a:r>
          </a:p>
          <a:p>
            <a:endParaRPr lang="en-US" sz="2800" dirty="0"/>
          </a:p>
          <a:p>
            <a:pPr marL="0" indent="0">
              <a:buNone/>
            </a:pPr>
            <a:r>
              <a:rPr lang="en-US" dirty="0"/>
              <a:t>For now: </a:t>
            </a:r>
          </a:p>
          <a:p>
            <a:pPr>
              <a:buFont typeface="Arial" panose="020B0604020202020204" pitchFamily="34" charset="0"/>
              <a:buChar char="•"/>
            </a:pPr>
            <a:r>
              <a:rPr lang="en-US" sz="2800" dirty="0"/>
              <a:t> Fill out </a:t>
            </a:r>
            <a:r>
              <a:rPr lang="en-US" sz="2800" b="1" dirty="0"/>
              <a:t>DRS accommodations</a:t>
            </a:r>
            <a:r>
              <a:rPr lang="en-US" dirty="0"/>
              <a:t> if needed</a:t>
            </a:r>
            <a:endParaRPr lang="en-US" sz="2800" b="1" dirty="0"/>
          </a:p>
          <a:p>
            <a:pPr>
              <a:buFont typeface="Arial" panose="020B0604020202020204" pitchFamily="34" charset="0"/>
              <a:buChar char="•"/>
            </a:pPr>
            <a:r>
              <a:rPr lang="en-US" b="1" dirty="0"/>
              <a:t> </a:t>
            </a:r>
            <a:r>
              <a:rPr lang="en-US" dirty="0"/>
              <a:t>Fill out </a:t>
            </a:r>
            <a:r>
              <a:rPr lang="en-US" b="1" dirty="0"/>
              <a:t>religious accommodations request form </a:t>
            </a:r>
            <a:r>
              <a:rPr lang="en-US" dirty="0"/>
              <a:t>if needed</a:t>
            </a:r>
            <a:endParaRPr lang="en-US" sz="2800" b="1" dirty="0"/>
          </a:p>
          <a:p>
            <a:pPr>
              <a:buFont typeface="Arial" panose="020B0604020202020204" pitchFamily="34" charset="0"/>
              <a:buChar char="•"/>
            </a:pPr>
            <a:r>
              <a:rPr lang="en-US" dirty="0"/>
              <a:t> </a:t>
            </a:r>
            <a:r>
              <a:rPr lang="en-US" b="1" dirty="0"/>
              <a:t>Email me if you have other accessibility concerns </a:t>
            </a:r>
            <a:r>
              <a:rPr lang="en-US" dirty="0"/>
              <a:t>that are not covered by DRS (!) </a:t>
            </a:r>
            <a:endParaRPr lang="en-US" sz="2800" dirty="0"/>
          </a:p>
        </p:txBody>
      </p:sp>
    </p:spTree>
    <p:extLst>
      <p:ext uri="{BB962C8B-B14F-4D97-AF65-F5344CB8AC3E}">
        <p14:creationId xmlns:p14="http://schemas.microsoft.com/office/powerpoint/2010/main" val="2297845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Baseball Outfits</a:t>
            </a:r>
          </a:p>
        </p:txBody>
      </p:sp>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a:xfrm>
            <a:off x="575240" y="1463856"/>
            <a:ext cx="11187258" cy="5394143"/>
          </a:xfrm>
        </p:spPr>
        <p:txBody>
          <a:bodyPr>
            <a:normAutofit/>
          </a:bodyPr>
          <a:lstStyle/>
          <a:p>
            <a:r>
              <a:rPr lang="en-US" sz="2400" dirty="0"/>
              <a:t>How many outfits are there (consisting of one hat, jersey, and pair of pants) if </a:t>
            </a:r>
          </a:p>
          <a:p>
            <a:pPr lvl="1"/>
            <a:r>
              <a:rPr lang="en-US" dirty="0"/>
              <a:t>the pinstripe jersey cannot be worn with gray pants, </a:t>
            </a:r>
          </a:p>
          <a:p>
            <a:pPr lvl="1"/>
            <a:r>
              <a:rPr lang="en-US" dirty="0"/>
              <a:t>the purple jersey cannot be worn with white pants, </a:t>
            </a:r>
          </a:p>
          <a:p>
            <a:pPr lvl="1"/>
            <a:r>
              <a:rPr lang="en-US" dirty="0"/>
              <a:t>and the gold jersey cannot be worn with black pants. </a:t>
            </a:r>
          </a:p>
          <a:p>
            <a:endParaRPr lang="en-US" dirty="0"/>
          </a:p>
          <a:p>
            <a:r>
              <a:rPr lang="en-US" dirty="0"/>
              <a:t>Step 1: __ choices for hats</a:t>
            </a:r>
          </a:p>
          <a:p>
            <a:r>
              <a:rPr lang="en-US" dirty="0"/>
              <a:t>Step 2: __ choices for jerseys</a:t>
            </a:r>
          </a:p>
          <a:p>
            <a:r>
              <a:rPr lang="en-US" dirty="0"/>
              <a:t>Step 3: __ choices for pants</a:t>
            </a:r>
          </a:p>
          <a:p>
            <a:endParaRPr lang="en-US" dirty="0"/>
          </a:p>
          <a:p>
            <a:r>
              <a:rPr lang="en-US" dirty="0"/>
              <a:t>Total options: ____</a:t>
            </a:r>
          </a:p>
        </p:txBody>
      </p:sp>
    </p:spTree>
    <p:extLst>
      <p:ext uri="{BB962C8B-B14F-4D97-AF65-F5344CB8AC3E}">
        <p14:creationId xmlns:p14="http://schemas.microsoft.com/office/powerpoint/2010/main" val="33946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Baseball Outfits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a:xfrm>
                <a:off x="575240" y="1463856"/>
                <a:ext cx="11187258" cy="5394143"/>
              </a:xfrm>
            </p:spPr>
            <p:txBody>
              <a:bodyPr>
                <a:normAutofit lnSpcReduction="10000"/>
              </a:bodyPr>
              <a:lstStyle/>
              <a:p>
                <a:r>
                  <a:rPr lang="en-US" sz="2400" dirty="0"/>
                  <a:t>How many outfits are there (consisting of one hat, jersey, and pair of pants) if </a:t>
                </a:r>
              </a:p>
              <a:p>
                <a:pPr lvl="1"/>
                <a:r>
                  <a:rPr lang="en-US" dirty="0"/>
                  <a:t>the pinstripe jersey cannot be worn with gray pants, </a:t>
                </a:r>
              </a:p>
              <a:p>
                <a:pPr lvl="1"/>
                <a:r>
                  <a:rPr lang="en-US" dirty="0"/>
                  <a:t>the purple jersey cannot be worn with white pants, </a:t>
                </a:r>
              </a:p>
              <a:p>
                <a:pPr lvl="1"/>
                <a:r>
                  <a:rPr lang="en-US" dirty="0"/>
                  <a:t>and the gold jersey cannot be worn with black pants. </a:t>
                </a:r>
              </a:p>
              <a:p>
                <a:endParaRPr lang="en-US" dirty="0"/>
              </a:p>
              <a:p>
                <a:r>
                  <a:rPr lang="en-US" dirty="0"/>
                  <a:t>Step 1: </a:t>
                </a:r>
                <a14:m>
                  <m:oMath xmlns:m="http://schemas.openxmlformats.org/officeDocument/2006/math">
                    <m:r>
                      <a:rPr lang="en-US" b="0" i="1" dirty="0" smtClean="0">
                        <a:latin typeface="Cambria Math" panose="02040503050406030204" pitchFamily="18" charset="0"/>
                      </a:rPr>
                      <m:t>3</m:t>
                    </m:r>
                  </m:oMath>
                </a14:m>
                <a:r>
                  <a:rPr lang="en-US" dirty="0"/>
                  <a:t> choices for hats</a:t>
                </a:r>
              </a:p>
              <a:p>
                <a:r>
                  <a:rPr lang="en-US" dirty="0"/>
                  <a:t>Step 2: </a:t>
                </a:r>
                <a14:m>
                  <m:oMath xmlns:m="http://schemas.openxmlformats.org/officeDocument/2006/math">
                    <m:r>
                      <a:rPr lang="en-US" b="0" i="1" smtClean="0">
                        <a:latin typeface="Cambria Math" panose="02040503050406030204" pitchFamily="18" charset="0"/>
                      </a:rPr>
                      <m:t>3</m:t>
                    </m:r>
                  </m:oMath>
                </a14:m>
                <a:r>
                  <a:rPr lang="en-US" dirty="0"/>
                  <a:t> choices for jerseys</a:t>
                </a:r>
              </a:p>
              <a:p>
                <a:r>
                  <a:rPr lang="en-US" dirty="0"/>
                  <a:t>Step 3: </a:t>
                </a:r>
                <a14:m>
                  <m:oMath xmlns:m="http://schemas.openxmlformats.org/officeDocument/2006/math">
                    <m:r>
                      <a:rPr lang="en-US" b="0" i="1" dirty="0" smtClean="0">
                        <a:latin typeface="Cambria Math" panose="02040503050406030204" pitchFamily="18" charset="0"/>
                      </a:rPr>
                      <m:t>2</m:t>
                    </m:r>
                  </m:oMath>
                </a14:m>
                <a:r>
                  <a:rPr lang="en-US" dirty="0"/>
                  <a:t> choices for pants </a:t>
                </a:r>
                <a:r>
                  <a:rPr lang="en-US" i="1" dirty="0"/>
                  <a:t>(Regardless of which jersey we choose, we have 2 options for pants (even though there are three options overall))</a:t>
                </a:r>
              </a:p>
              <a:p>
                <a:endParaRPr lang="en-US" i="1" dirty="0"/>
              </a:p>
              <a:p>
                <a:r>
                  <a:rPr lang="en-US" dirty="0"/>
                  <a:t>Total options: </a:t>
                </a:r>
                <a14:m>
                  <m:oMath xmlns:m="http://schemas.openxmlformats.org/officeDocument/2006/math">
                    <m:r>
                      <a:rPr lang="en-US" b="0" i="1" smtClean="0">
                        <a:latin typeface="Cambria Math" panose="02040503050406030204" pitchFamily="18" charset="0"/>
                      </a:rPr>
                      <m:t>3⋅3⋅2=18</m:t>
                    </m:r>
                  </m:oMath>
                </a14:m>
                <a:r>
                  <a:rPr lang="en-US" dirty="0"/>
                  <a:t>.</a:t>
                </a:r>
              </a:p>
              <a:p>
                <a:endParaRPr lang="en-US" i="1" dirty="0"/>
              </a:p>
            </p:txBody>
          </p:sp>
        </mc:Choice>
        <mc:Fallback xmlns="">
          <p:sp>
            <p:nvSpPr>
              <p:cNvPr id="3" name="Content Placeholder 2">
                <a:extLst>
                  <a:ext uri="{FF2B5EF4-FFF2-40B4-BE49-F238E27FC236}">
                    <a16:creationId xmlns:a16="http://schemas.microsoft.com/office/drawing/2014/main" id="{4469138D-1D09-4447-91A9-31C45DBFFCB7}"/>
                  </a:ext>
                </a:extLst>
              </p:cNvPr>
              <p:cNvSpPr>
                <a:spLocks noGrp="1" noRot="1" noChangeAspect="1" noMove="1" noResize="1" noEditPoints="1" noAdjustHandles="1" noChangeArrowheads="1" noChangeShapeType="1" noTextEdit="1"/>
              </p:cNvSpPr>
              <p:nvPr>
                <p:ph idx="1"/>
              </p:nvPr>
            </p:nvSpPr>
            <p:spPr>
              <a:xfrm>
                <a:off x="575240" y="1463856"/>
                <a:ext cx="11187258" cy="5394143"/>
              </a:xfrm>
              <a:blipFill>
                <a:blip r:embed="rId2"/>
                <a:stretch>
                  <a:fillRect l="-708" t="-2147"/>
                </a:stretch>
              </a:blipFill>
            </p:spPr>
            <p:txBody>
              <a:bodyPr/>
              <a:lstStyle/>
              <a:p>
                <a:r>
                  <a:rPr lang="en-US">
                    <a:noFill/>
                  </a:rPr>
                  <a:t> </a:t>
                </a:r>
              </a:p>
            </p:txBody>
          </p:sp>
        </mc:Fallback>
      </mc:AlternateContent>
    </p:spTree>
    <p:extLst>
      <p:ext uri="{BB962C8B-B14F-4D97-AF65-F5344CB8AC3E}">
        <p14:creationId xmlns:p14="http://schemas.microsoft.com/office/powerpoint/2010/main" val="411770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5264-34E5-498D-AE68-EDC1ADEB025E}"/>
              </a:ext>
            </a:extLst>
          </p:cNvPr>
          <p:cNvSpPr>
            <a:spLocks noGrp="1"/>
          </p:cNvSpPr>
          <p:nvPr>
            <p:ph type="title"/>
          </p:nvPr>
        </p:nvSpPr>
        <p:spPr/>
        <p:txBody>
          <a:bodyPr/>
          <a:lstStyle/>
          <a:p>
            <a:r>
              <a:rPr lang="en-US" dirty="0"/>
              <a:t>Foundations of Computing?</a:t>
            </a:r>
          </a:p>
        </p:txBody>
      </p:sp>
      <p:sp>
        <p:nvSpPr>
          <p:cNvPr id="3" name="Content Placeholder 2">
            <a:extLst>
              <a:ext uri="{FF2B5EF4-FFF2-40B4-BE49-F238E27FC236}">
                <a16:creationId xmlns:a16="http://schemas.microsoft.com/office/drawing/2014/main" id="{4D115E59-8238-4FE3-8B7E-1E4F6606907B}"/>
              </a:ext>
            </a:extLst>
          </p:cNvPr>
          <p:cNvSpPr>
            <a:spLocks noGrp="1"/>
          </p:cNvSpPr>
          <p:nvPr>
            <p:ph idx="1"/>
          </p:nvPr>
        </p:nvSpPr>
        <p:spPr/>
        <p:txBody>
          <a:bodyPr/>
          <a:lstStyle/>
          <a:p>
            <a:r>
              <a:rPr lang="en-US" dirty="0"/>
              <a:t>We’re going to learn probability and statistics for computer scientists </a:t>
            </a:r>
            <a:r>
              <a:rPr lang="en-US" dirty="0">
                <a:sym typeface="Wingdings" panose="05000000000000000000" pitchFamily="2" charset="2"/>
              </a:rPr>
              <a:t></a:t>
            </a:r>
            <a:endParaRPr lang="en-US" dirty="0"/>
          </a:p>
          <a:p>
            <a:r>
              <a:rPr lang="en-US" dirty="0"/>
              <a:t>A </a:t>
            </a:r>
            <a:r>
              <a:rPr lang="en-US" b="1" dirty="0"/>
              <a:t>beautiful </a:t>
            </a:r>
            <a:r>
              <a:rPr lang="en-US" dirty="0"/>
              <a:t>and </a:t>
            </a:r>
            <a:r>
              <a:rPr lang="en-US" b="1" i="1" dirty="0"/>
              <a:t>useful</a:t>
            </a:r>
            <a:r>
              <a:rPr lang="en-US" dirty="0"/>
              <a:t> branch of mathematics.</a:t>
            </a:r>
            <a:endParaRPr lang="en-US" b="1" i="1" dirty="0"/>
          </a:p>
        </p:txBody>
      </p:sp>
      <p:sp>
        <p:nvSpPr>
          <p:cNvPr id="4" name="TextBox 3">
            <a:extLst>
              <a:ext uri="{FF2B5EF4-FFF2-40B4-BE49-F238E27FC236}">
                <a16:creationId xmlns:a16="http://schemas.microsoft.com/office/drawing/2014/main" id="{2994E7CB-1E85-4F8A-95E2-7E1658A479FE}"/>
              </a:ext>
            </a:extLst>
          </p:cNvPr>
          <p:cNvSpPr txBox="1"/>
          <p:nvPr/>
        </p:nvSpPr>
        <p:spPr>
          <a:xfrm>
            <a:off x="1368697" y="2533650"/>
            <a:ext cx="10585450" cy="4401205"/>
          </a:xfrm>
          <a:prstGeom prst="rect">
            <a:avLst/>
          </a:prstGeom>
          <a:noFill/>
        </p:spPr>
        <p:txBody>
          <a:bodyPr wrap="square" rtlCol="0">
            <a:spAutoFit/>
          </a:bodyPr>
          <a:lstStyle/>
          <a:p>
            <a:r>
              <a:rPr lang="en-US" sz="2800" i="1" dirty="0">
                <a:latin typeface="Segoe UI Semilight" panose="020B0402040204020203" pitchFamily="34" charset="0"/>
                <a:cs typeface="Segoe UI Semilight" panose="020B0402040204020203" pitchFamily="34" charset="0"/>
              </a:rPr>
              <a:t>Applications in:</a:t>
            </a:r>
          </a:p>
          <a:p>
            <a:r>
              <a:rPr lang="en-US" sz="2800" dirty="0">
                <a:latin typeface="Segoe UI Semilight" panose="020B0402040204020203" pitchFamily="34" charset="0"/>
                <a:cs typeface="Segoe UI Semilight" panose="020B0402040204020203" pitchFamily="34" charset="0"/>
              </a:rPr>
              <a:t>Machine Learning</a:t>
            </a:r>
          </a:p>
          <a:p>
            <a:r>
              <a:rPr lang="en-US" sz="2800" dirty="0">
                <a:latin typeface="Segoe UI Semilight" panose="020B0402040204020203" pitchFamily="34" charset="0"/>
                <a:cs typeface="Segoe UI Semilight" panose="020B0402040204020203" pitchFamily="34" charset="0"/>
              </a:rPr>
              <a:t>Natural Language Processing</a:t>
            </a:r>
          </a:p>
          <a:p>
            <a:r>
              <a:rPr lang="en-US" sz="2800" dirty="0">
                <a:latin typeface="Segoe UI Semilight" panose="020B0402040204020203" pitchFamily="34" charset="0"/>
                <a:cs typeface="Segoe UI Semilight" panose="020B0402040204020203" pitchFamily="34" charset="0"/>
              </a:rPr>
              <a:t>Cryptography</a:t>
            </a:r>
          </a:p>
          <a:p>
            <a:r>
              <a:rPr lang="en-US" sz="2800" dirty="0">
                <a:latin typeface="Segoe UI Semilight" panose="020B0402040204020203" pitchFamily="34" charset="0"/>
                <a:cs typeface="Segoe UI Semilight" panose="020B0402040204020203" pitchFamily="34" charset="0"/>
              </a:rPr>
              <a:t>Error-Correcting Codes</a:t>
            </a:r>
          </a:p>
          <a:p>
            <a:r>
              <a:rPr lang="en-US" sz="2800" dirty="0">
                <a:latin typeface="Segoe UI Semilight" panose="020B0402040204020203" pitchFamily="34" charset="0"/>
                <a:cs typeface="Segoe UI Semilight" panose="020B0402040204020203" pitchFamily="34" charset="0"/>
              </a:rPr>
              <a:t>Data Structures</a:t>
            </a:r>
          </a:p>
          <a:p>
            <a:r>
              <a:rPr lang="en-US" sz="2800" dirty="0">
                <a:latin typeface="Segoe UI Semilight" panose="020B0402040204020203" pitchFamily="34" charset="0"/>
                <a:cs typeface="Segoe UI Semilight" panose="020B0402040204020203" pitchFamily="34" charset="0"/>
              </a:rPr>
              <a:t>Data Compression</a:t>
            </a:r>
          </a:p>
          <a:p>
            <a:r>
              <a:rPr lang="en-US" sz="2800" dirty="0">
                <a:latin typeface="Segoe UI Semilight" panose="020B0402040204020203" pitchFamily="34" charset="0"/>
                <a:cs typeface="Segoe UI Semilight" panose="020B0402040204020203" pitchFamily="34" charset="0"/>
              </a:rPr>
              <a:t>Complexity Theory</a:t>
            </a:r>
          </a:p>
          <a:p>
            <a:r>
              <a:rPr lang="en-US" sz="2800" dirty="0">
                <a:latin typeface="Segoe UI Semilight" panose="020B0402040204020203" pitchFamily="34" charset="0"/>
                <a:cs typeface="Segoe UI Semilight" panose="020B0402040204020203" pitchFamily="34" charset="0"/>
              </a:rPr>
              <a:t>Algorithm Design</a:t>
            </a:r>
          </a:p>
          <a:p>
            <a:r>
              <a:rPr lang="en-US" sz="2800"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173539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E09F-1B2A-4883-B355-7D801CCCEF04}"/>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AF7E014A-1BEC-4271-9656-ACCF9D656E2D}"/>
              </a:ext>
            </a:extLst>
          </p:cNvPr>
          <p:cNvSpPr>
            <a:spLocks noGrp="1"/>
          </p:cNvSpPr>
          <p:nvPr>
            <p:ph idx="1"/>
          </p:nvPr>
        </p:nvSpPr>
        <p:spPr>
          <a:xfrm>
            <a:off x="575240" y="1463856"/>
            <a:ext cx="12420324" cy="5214849"/>
          </a:xfrm>
        </p:spPr>
        <p:txBody>
          <a:bodyPr/>
          <a:lstStyle/>
          <a:p>
            <a:pPr>
              <a:buFont typeface="Arial" panose="020B0604020202020204" pitchFamily="34" charset="0"/>
              <a:buChar char="•"/>
            </a:pPr>
            <a:r>
              <a:rPr lang="en-US" dirty="0"/>
              <a:t> Combinatorics (</a:t>
            </a:r>
            <a:r>
              <a:rPr lang="en-US" i="1" dirty="0"/>
              <a:t>fancy </a:t>
            </a:r>
            <a:r>
              <a:rPr lang="en-US" dirty="0"/>
              <a:t>counting)</a:t>
            </a:r>
          </a:p>
          <a:p>
            <a:pPr lvl="1"/>
            <a:r>
              <a:rPr lang="en-US" dirty="0"/>
              <a:t> Permutations, combinations, inclusion-exclusion, pigeonhole principle</a:t>
            </a:r>
          </a:p>
          <a:p>
            <a:pPr>
              <a:buFont typeface="Arial" panose="020B0604020202020204" pitchFamily="34" charset="0"/>
              <a:buChar char="•"/>
            </a:pPr>
            <a:r>
              <a:rPr lang="en-US" dirty="0"/>
              <a:t> Formal definitions for Probability</a:t>
            </a:r>
          </a:p>
          <a:p>
            <a:pPr lvl="1"/>
            <a:r>
              <a:rPr lang="en-US" dirty="0"/>
              <a:t> Probability space, events, conditional probability, independence, expectation, variance</a:t>
            </a:r>
          </a:p>
          <a:p>
            <a:pPr>
              <a:buFont typeface="Arial" panose="020B0604020202020204" pitchFamily="34" charset="0"/>
              <a:buChar char="•"/>
            </a:pPr>
            <a:r>
              <a:rPr lang="en-US" dirty="0"/>
              <a:t> Common patterns in probability</a:t>
            </a:r>
          </a:p>
          <a:p>
            <a:pPr lvl="1"/>
            <a:r>
              <a:rPr lang="en-US" dirty="0"/>
              <a:t> Equations and inequalities, “zoo” of common random variables, tail bounds</a:t>
            </a:r>
          </a:p>
          <a:p>
            <a:pPr>
              <a:buFont typeface="Arial" panose="020B0604020202020204" pitchFamily="34" charset="0"/>
              <a:buChar char="•"/>
            </a:pPr>
            <a:r>
              <a:rPr lang="en-US" dirty="0"/>
              <a:t> Continuous Probability</a:t>
            </a:r>
          </a:p>
          <a:p>
            <a:pPr lvl="1"/>
            <a:r>
              <a:rPr lang="en-US" dirty="0"/>
              <a:t> PDF, CDF, sample distributions, central limit theorem, estimating probabilities</a:t>
            </a:r>
          </a:p>
          <a:p>
            <a:pPr>
              <a:buFont typeface="Arial" panose="020B0604020202020204" pitchFamily="34" charset="0"/>
              <a:buChar char="•"/>
            </a:pPr>
            <a:r>
              <a:rPr lang="en-US" dirty="0"/>
              <a:t> Applications</a:t>
            </a:r>
          </a:p>
          <a:p>
            <a:pPr lvl="1"/>
            <a:r>
              <a:rPr lang="en-US" dirty="0"/>
              <a:t> Across CS, but with some focus on ML.</a:t>
            </a:r>
          </a:p>
        </p:txBody>
      </p:sp>
    </p:spTree>
    <p:extLst>
      <p:ext uri="{BB962C8B-B14F-4D97-AF65-F5344CB8AC3E}">
        <p14:creationId xmlns:p14="http://schemas.microsoft.com/office/powerpoint/2010/main" val="1229222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35850</TotalTime>
  <Words>8566</Words>
  <Application>Microsoft Office PowerPoint</Application>
  <PresentationFormat>Widescreen</PresentationFormat>
  <Paragraphs>767</Paragraphs>
  <Slides>71</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Welcome to CSE 312! 🥳You’re early!</vt:lpstr>
      <vt:lpstr>Introduction and Counting</vt:lpstr>
      <vt:lpstr>Staff</vt:lpstr>
      <vt:lpstr>Syllabus and Course Logistics</vt:lpstr>
      <vt:lpstr>Immediate Logistics</vt:lpstr>
      <vt:lpstr>Lectures</vt:lpstr>
      <vt:lpstr>Accommodations</vt:lpstr>
      <vt:lpstr>Foundations of Computing?</vt:lpstr>
      <vt:lpstr>Roadmap</vt:lpstr>
      <vt:lpstr>What should I get out of this class?</vt:lpstr>
      <vt:lpstr>Counting (not as easy as 1-2-3?) </vt:lpstr>
      <vt:lpstr>Why Counting?</vt:lpstr>
      <vt:lpstr>Remember sets from 311?</vt:lpstr>
      <vt:lpstr>Remember sets from 311?</vt:lpstr>
      <vt:lpstr>Remember sets from 311?</vt:lpstr>
      <vt:lpstr>Remember sets from 311?</vt:lpstr>
      <vt:lpstr>Lunchtime 🍕</vt:lpstr>
      <vt:lpstr>Lunchtime 🍕</vt:lpstr>
      <vt:lpstr>Lunchtime 🍕</vt:lpstr>
      <vt:lpstr>Lunchtime 🍕</vt:lpstr>
      <vt:lpstr>Lunchtime 🍕</vt:lpstr>
      <vt:lpstr>Coffeetime</vt:lpstr>
      <vt:lpstr>Coffeetime</vt:lpstr>
      <vt:lpstr>Coffeetime</vt:lpstr>
      <vt:lpstr>Coffeetime</vt:lpstr>
      <vt:lpstr>Coffeetime</vt:lpstr>
      <vt:lpstr>Coffeetime</vt:lpstr>
      <vt:lpstr>Counting Rules</vt:lpstr>
      <vt:lpstr>Application of the Product Rule</vt:lpstr>
      <vt:lpstr>Cartesian Products</vt:lpstr>
      <vt:lpstr>Cartesian Products</vt:lpstr>
      <vt:lpstr>Power Sets</vt:lpstr>
      <vt:lpstr>Power Sets</vt:lpstr>
      <vt:lpstr>Power Sets</vt:lpstr>
      <vt:lpstr>Assigning Books</vt:lpstr>
      <vt:lpstr>Assigning Books</vt:lpstr>
      <vt:lpstr>Assigning Books</vt:lpstr>
      <vt:lpstr>Assigning Books</vt:lpstr>
      <vt:lpstr>Activity</vt:lpstr>
      <vt:lpstr>Fixing All The Books</vt:lpstr>
      <vt:lpstr>Fixing All the Books</vt:lpstr>
      <vt:lpstr>Strings📝(and more counting rules!) </vt:lpstr>
      <vt:lpstr>Strings (with repeats allowed)</vt:lpstr>
      <vt:lpstr>Strings (with repeats allowed)</vt:lpstr>
      <vt:lpstr>Strings (with repeats allowed)</vt:lpstr>
      <vt:lpstr>Strings (with distinct elements, use all characters)</vt:lpstr>
      <vt:lpstr>Strings (with distinct elements, use all characters)</vt:lpstr>
      <vt:lpstr>Strings (with distinct elements, use all characters)</vt:lpstr>
      <vt:lpstr>Factorial</vt:lpstr>
      <vt:lpstr>Strings (with distinct elements, but we don’t use all the letters)</vt:lpstr>
      <vt:lpstr>Strings (with distinct elements, but we don’t use all the letters)</vt:lpstr>
      <vt:lpstr>k-permutation</vt:lpstr>
      <vt:lpstr>k-permutation</vt:lpstr>
      <vt:lpstr>Strings (same as before, but now we don’t care about order)</vt:lpstr>
      <vt:lpstr>Number of Subsets - k-combination</vt:lpstr>
      <vt:lpstr>Pause</vt:lpstr>
      <vt:lpstr>Pause – looking for keywords!</vt:lpstr>
      <vt:lpstr>One more counting technique!</vt:lpstr>
      <vt:lpstr>One more counting technique!</vt:lpstr>
      <vt:lpstr>One more counting technique!</vt:lpstr>
      <vt:lpstr>One more counting technique!</vt:lpstr>
      <vt:lpstr>One more counting technique!</vt:lpstr>
      <vt:lpstr>Complementary Counting</vt:lpstr>
      <vt:lpstr>That was a lot!!</vt:lpstr>
      <vt:lpstr>That was a lot!!</vt:lpstr>
      <vt:lpstr>That was a lot!!</vt:lpstr>
      <vt:lpstr>TODOs from today</vt:lpstr>
      <vt:lpstr>More Practice</vt:lpstr>
      <vt:lpstr>Baseball Outfits</vt:lpstr>
      <vt:lpstr>Baseball Outfits</vt:lpstr>
      <vt:lpstr>Baseball Outfits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Counting</dc:title>
  <dc:creator>rtweber2</dc:creator>
  <cp:lastModifiedBy>Claris Winston</cp:lastModifiedBy>
  <cp:revision>76</cp:revision>
  <cp:lastPrinted>2023-03-24T17:22:17Z</cp:lastPrinted>
  <dcterms:created xsi:type="dcterms:W3CDTF">2021-03-15T21:57:11Z</dcterms:created>
  <dcterms:modified xsi:type="dcterms:W3CDTF">2024-06-17T21:30:47Z</dcterms:modified>
</cp:coreProperties>
</file>