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332" r:id="rId3"/>
    <p:sldId id="274" r:id="rId4"/>
    <p:sldId id="325" r:id="rId5"/>
    <p:sldId id="328" r:id="rId6"/>
    <p:sldId id="329" r:id="rId7"/>
    <p:sldId id="330" r:id="rId8"/>
    <p:sldId id="331" r:id="rId9"/>
    <p:sldId id="326" r:id="rId10"/>
    <p:sldId id="288" r:id="rId11"/>
    <p:sldId id="327" r:id="rId12"/>
    <p:sldId id="333" r:id="rId13"/>
    <p:sldId id="334" r:id="rId14"/>
    <p:sldId id="335" r:id="rId15"/>
    <p:sldId id="309" r:id="rId16"/>
    <p:sldId id="258" r:id="rId17"/>
    <p:sldId id="259" r:id="rId18"/>
    <p:sldId id="260" r:id="rId19"/>
    <p:sldId id="261" r:id="rId20"/>
    <p:sldId id="267" r:id="rId21"/>
    <p:sldId id="262" r:id="rId22"/>
    <p:sldId id="268" r:id="rId23"/>
    <p:sldId id="271" r:id="rId24"/>
    <p:sldId id="264" r:id="rId25"/>
    <p:sldId id="270" r:id="rId26"/>
    <p:sldId id="265" r:id="rId27"/>
    <p:sldId id="272" r:id="rId28"/>
    <p:sldId id="263" r:id="rId29"/>
    <p:sldId id="266" r:id="rId30"/>
    <p:sldId id="269" r:id="rId31"/>
    <p:sldId id="320" r:id="rId32"/>
    <p:sldId id="324" r:id="rId33"/>
    <p:sldId id="336" r:id="rId34"/>
    <p:sldId id="337" r:id="rId35"/>
    <p:sldId id="273" r:id="rId36"/>
    <p:sldId id="275" r:id="rId37"/>
    <p:sldId id="276" r:id="rId38"/>
    <p:sldId id="27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3" autoAdjust="0"/>
    <p:restoredTop sz="95067" autoAdjust="0"/>
  </p:normalViewPr>
  <p:slideViewPr>
    <p:cSldViewPr snapToGrid="0">
      <p:cViewPr varScale="1">
        <p:scale>
          <a:sx n="78" d="100"/>
          <a:sy n="78" d="100"/>
        </p:scale>
        <p:origin x="806" y="36"/>
      </p:cViewPr>
      <p:guideLst/>
    </p:cSldViewPr>
  </p:slideViewPr>
  <p:outlineViewPr>
    <p:cViewPr>
      <p:scale>
        <a:sx n="33" d="100"/>
        <a:sy n="33" d="100"/>
      </p:scale>
      <p:origin x="0" y="-116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85D1ED-BBDA-48AB-9D1C-C6241F86CE1A}" type="datetimeFigureOut">
              <a:rPr lang="en-US" smtClean="0"/>
              <a:t>5/22/2024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B2C04-D860-4B84-A2DB-8DCFA5C2F84D}" type="slidenum">
              <a:rPr lang="en-US" smtClean="0"/>
              <a:t>‹#›</a:t>
            </a:fld>
            <a:endParaRPr lang="en-US"/>
          </a:p>
        </p:txBody>
      </p:sp>
    </p:spTree>
    <p:extLst>
      <p:ext uri="{BB962C8B-B14F-4D97-AF65-F5344CB8AC3E}">
        <p14:creationId xmlns:p14="http://schemas.microsoft.com/office/powerpoint/2010/main" val="1888345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e.g., https://stats.stackexchange.com/questions/323873/assumptions-of-mle</a:t>
            </a:r>
            <a:br>
              <a:rPr lang="en-US" dirty="0"/>
            </a:br>
            <a:endParaRPr lang="en-US" dirty="0"/>
          </a:p>
        </p:txBody>
      </p:sp>
      <p:sp>
        <p:nvSpPr>
          <p:cNvPr id="4" name="Slide Number Placeholder 3"/>
          <p:cNvSpPr>
            <a:spLocks noGrp="1"/>
          </p:cNvSpPr>
          <p:nvPr>
            <p:ph type="sldNum" sz="quarter" idx="5"/>
          </p:nvPr>
        </p:nvSpPr>
        <p:spPr/>
        <p:txBody>
          <a:bodyPr/>
          <a:lstStyle/>
          <a:p>
            <a:fld id="{A94FCA4F-EC23-4B85-9305-5B1D3A95607B}" type="slidenum">
              <a:rPr lang="en-US" smtClean="0"/>
              <a:t>3</a:t>
            </a:fld>
            <a:endParaRPr lang="en-US"/>
          </a:p>
        </p:txBody>
      </p:sp>
    </p:spTree>
    <p:extLst>
      <p:ext uri="{BB962C8B-B14F-4D97-AF65-F5344CB8AC3E}">
        <p14:creationId xmlns:p14="http://schemas.microsoft.com/office/powerpoint/2010/main" val="2612886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4FCA4F-EC23-4B85-9305-5B1D3A95607B}" type="slidenum">
              <a:rPr lang="en-US" smtClean="0"/>
              <a:t>7</a:t>
            </a:fld>
            <a:endParaRPr lang="en-US"/>
          </a:p>
        </p:txBody>
      </p:sp>
    </p:spTree>
    <p:extLst>
      <p:ext uri="{BB962C8B-B14F-4D97-AF65-F5344CB8AC3E}">
        <p14:creationId xmlns:p14="http://schemas.microsoft.com/office/powerpoint/2010/main" val="2710320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VEEEEEERY hand-wavy; to make this rigorous we have to also deal with Y increasing causing the exponent of .5 to decrease (and therefore the likelihood to go up)</a:t>
            </a:r>
          </a:p>
        </p:txBody>
      </p:sp>
      <p:sp>
        <p:nvSpPr>
          <p:cNvPr id="4" name="Slide Number Placeholder 3"/>
          <p:cNvSpPr>
            <a:spLocks noGrp="1"/>
          </p:cNvSpPr>
          <p:nvPr>
            <p:ph type="sldNum" sz="quarter" idx="5"/>
          </p:nvPr>
        </p:nvSpPr>
        <p:spPr/>
        <p:txBody>
          <a:bodyPr/>
          <a:lstStyle/>
          <a:p>
            <a:fld id="{A94FCA4F-EC23-4B85-9305-5B1D3A95607B}" type="slidenum">
              <a:rPr lang="en-US" smtClean="0"/>
              <a:t>11</a:t>
            </a:fld>
            <a:endParaRPr lang="en-US"/>
          </a:p>
        </p:txBody>
      </p:sp>
    </p:spTree>
    <p:extLst>
      <p:ext uri="{BB962C8B-B14F-4D97-AF65-F5344CB8AC3E}">
        <p14:creationId xmlns:p14="http://schemas.microsoft.com/office/powerpoint/2010/main" val="782667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010C79-E3CF-49DB-92E8-7DFF034B23EF}"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0D1F8-334B-4A30-812B-6BEEFF4B38C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176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B6010C79-E3CF-49DB-92E8-7DFF034B23EF}" type="datetimeFigureOut">
              <a:rPr lang="en-US" smtClean="0"/>
              <a:t>5/22/2024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8910D1F8-334B-4A30-812B-6BEEFF4B38C7}"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81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B6010C79-E3CF-49DB-92E8-7DFF034B23EF}" type="datetimeFigureOut">
              <a:rPr lang="en-US" smtClean="0"/>
              <a:t>5/22/2024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8910D1F8-334B-4A30-812B-6BEEFF4B38C7}"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101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317369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010C79-E3CF-49DB-92E8-7DFF034B23EF}"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0D1F8-334B-4A30-812B-6BEEFF4B38C7}" type="slidenum">
              <a:rPr lang="en-US" smtClean="0"/>
              <a:t>‹#›</a:t>
            </a:fld>
            <a:endParaRPr lang="en-US"/>
          </a:p>
        </p:txBody>
      </p:sp>
    </p:spTree>
    <p:extLst>
      <p:ext uri="{BB962C8B-B14F-4D97-AF65-F5344CB8AC3E}">
        <p14:creationId xmlns:p14="http://schemas.microsoft.com/office/powerpoint/2010/main" val="1743559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B6010C79-E3CF-49DB-92E8-7DFF034B23EF}" type="datetimeFigureOut">
              <a:rPr lang="en-US" smtClean="0"/>
              <a:t>5/22/2024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8910D1F8-334B-4A30-812B-6BEEFF4B38C7}"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951183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B6010C79-E3CF-49DB-92E8-7DFF034B23EF}" type="datetimeFigureOut">
              <a:rPr lang="en-US" smtClean="0"/>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0D1F8-334B-4A30-812B-6BEEFF4B38C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891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010C79-E3CF-49DB-92E8-7DFF034B23EF}" type="datetimeFigureOut">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0D1F8-334B-4A30-812B-6BEEFF4B38C7}" type="slidenum">
              <a:rPr lang="en-US" smtClean="0"/>
              <a:t>‹#›</a:t>
            </a:fld>
            <a:endParaRPr lang="en-US"/>
          </a:p>
        </p:txBody>
      </p:sp>
    </p:spTree>
    <p:extLst>
      <p:ext uri="{BB962C8B-B14F-4D97-AF65-F5344CB8AC3E}">
        <p14:creationId xmlns:p14="http://schemas.microsoft.com/office/powerpoint/2010/main" val="3349438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010C79-E3CF-49DB-92E8-7DFF034B23EF}"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0D1F8-334B-4A30-812B-6BEEFF4B38C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46627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010C79-E3CF-49DB-92E8-7DFF034B23EF}"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0D1F8-334B-4A30-812B-6BEEFF4B38C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89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10C79-E3CF-49DB-92E8-7DFF034B23EF}" type="datetimeFigureOut">
              <a:rPr lang="en-US" smtClean="0"/>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0D1F8-334B-4A30-812B-6BEEFF4B38C7}" type="slidenum">
              <a:rPr lang="en-US" smtClean="0"/>
              <a:t>‹#›</a:t>
            </a:fld>
            <a:endParaRPr lang="en-US"/>
          </a:p>
        </p:txBody>
      </p:sp>
    </p:spTree>
    <p:extLst>
      <p:ext uri="{BB962C8B-B14F-4D97-AF65-F5344CB8AC3E}">
        <p14:creationId xmlns:p14="http://schemas.microsoft.com/office/powerpoint/2010/main" val="1697868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010C79-E3CF-49DB-92E8-7DFF034B23EF}"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0D1F8-334B-4A30-812B-6BEEFF4B38C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60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6010C79-E3CF-49DB-92E8-7DFF034B23EF}" type="datetimeFigureOut">
              <a:rPr lang="en-US" smtClean="0"/>
              <a:t>5/22/2024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8910D1F8-334B-4A30-812B-6BEEFF4B38C7}"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153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0.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20.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5.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70.png"/><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10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0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9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AB66-1DD8-4794-A106-2B9A611131C9}"/>
              </a:ext>
            </a:extLst>
          </p:cNvPr>
          <p:cNvSpPr>
            <a:spLocks noGrp="1"/>
          </p:cNvSpPr>
          <p:nvPr>
            <p:ph type="ctrTitle"/>
          </p:nvPr>
        </p:nvSpPr>
        <p:spPr/>
        <p:txBody>
          <a:bodyPr/>
          <a:lstStyle/>
          <a:p>
            <a:r>
              <a:rPr lang="en-US" dirty="0"/>
              <a:t>Hodgepodge</a:t>
            </a:r>
          </a:p>
        </p:txBody>
      </p:sp>
      <p:sp>
        <p:nvSpPr>
          <p:cNvPr id="3" name="Subtitle 2">
            <a:extLst>
              <a:ext uri="{FF2B5EF4-FFF2-40B4-BE49-F238E27FC236}">
                <a16:creationId xmlns:a16="http://schemas.microsoft.com/office/drawing/2014/main" id="{FA117A7C-14DB-409D-8AF3-B27BC7975732}"/>
              </a:ext>
            </a:extLst>
          </p:cNvPr>
          <p:cNvSpPr>
            <a:spLocks noGrp="1"/>
          </p:cNvSpPr>
          <p:nvPr>
            <p:ph type="subTitle" idx="1"/>
          </p:nvPr>
        </p:nvSpPr>
        <p:spPr/>
        <p:txBody>
          <a:bodyPr/>
          <a:lstStyle/>
          <a:p>
            <a:r>
              <a:rPr lang="en-US" dirty="0"/>
              <a:t>CSE 312 Spring 24</a:t>
            </a:r>
          </a:p>
          <a:p>
            <a:r>
              <a:rPr lang="en-US" dirty="0"/>
              <a:t>Lecture 26</a:t>
            </a:r>
          </a:p>
        </p:txBody>
      </p:sp>
    </p:spTree>
    <p:extLst>
      <p:ext uri="{BB962C8B-B14F-4D97-AF65-F5344CB8AC3E}">
        <p14:creationId xmlns:p14="http://schemas.microsoft.com/office/powerpoint/2010/main" val="1840800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8E1CB9B-FD06-407E-ABB8-1774E5474BA6}"/>
                  </a:ext>
                </a:extLst>
              </p:cNvPr>
              <p:cNvSpPr>
                <a:spLocks noGrp="1"/>
              </p:cNvSpPr>
              <p:nvPr>
                <p:ph type="title"/>
              </p:nvPr>
            </p:nvSpPr>
            <p:spPr/>
            <p:txBody>
              <a:bodyPr/>
              <a:lstStyle/>
              <a:p>
                <a:r>
                  <a:rPr lang="en-US" dirty="0"/>
                  <a:t>What about </a:t>
                </a:r>
                <a14:m>
                  <m:oMath xmlns:m="http://schemas.openxmlformats.org/officeDocument/2006/math">
                    <m:r>
                      <a:rPr lang="en-US" i="1">
                        <a:latin typeface="Cambria Math" panose="02040503050406030204" pitchFamily="18" charset="0"/>
                      </a:rPr>
                      <m:t>𝑋</m:t>
                    </m:r>
                  </m:oMath>
                </a14:m>
                <a:r>
                  <a:rPr lang="en-US" dirty="0"/>
                  <a:t> and </a:t>
                </a:r>
                <a14:m>
                  <m:oMath xmlns:m="http://schemas.openxmlformats.org/officeDocument/2006/math">
                    <m:r>
                      <a:rPr lang="en-US" i="1">
                        <a:latin typeface="Cambria Math" panose="02040503050406030204" pitchFamily="18" charset="0"/>
                      </a:rPr>
                      <m:t>𝑌</m:t>
                    </m:r>
                  </m:oMath>
                </a14:m>
                <a:r>
                  <a:rPr lang="en-US" dirty="0"/>
                  <a:t> from last Friday?</a:t>
                </a:r>
              </a:p>
            </p:txBody>
          </p:sp>
        </mc:Choice>
        <mc:Fallback xmlns="">
          <p:sp>
            <p:nvSpPr>
              <p:cNvPr id="2" name="Title 1">
                <a:extLst>
                  <a:ext uri="{FF2B5EF4-FFF2-40B4-BE49-F238E27FC236}">
                    <a16:creationId xmlns:a16="http://schemas.microsoft.com/office/drawing/2014/main" id="{18E1CB9B-FD06-407E-ABB8-1774E5474BA6}"/>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6DF722-91FF-4D4A-9F16-A9E45D6ABA77}"/>
                  </a:ext>
                </a:extLst>
              </p:cNvPr>
              <p:cNvSpPr>
                <a:spLocks noGrp="1"/>
              </p:cNvSpPr>
              <p:nvPr>
                <p:ph idx="1"/>
              </p:nvPr>
            </p:nvSpPr>
            <p:spPr>
              <a:xfrm>
                <a:off x="575240" y="1277942"/>
                <a:ext cx="11187258" cy="5316781"/>
              </a:xfrm>
            </p:spPr>
            <p:txBody>
              <a:bodyPr>
                <a:normAutofit/>
              </a:bodyPr>
              <a:lstStyle/>
              <a:p>
                <a:r>
                  <a:rPr lang="en-US" dirty="0"/>
                  <a:t>We polled </a:t>
                </a:r>
                <a14:m>
                  <m:oMath xmlns:m="http://schemas.openxmlformats.org/officeDocument/2006/math">
                    <m:r>
                      <a:rPr lang="en-US" i="1">
                        <a:latin typeface="Cambria Math" panose="02040503050406030204" pitchFamily="18" charset="0"/>
                      </a:rPr>
                      <m:t>𝑛</m:t>
                    </m:r>
                  </m:oMath>
                </a14:m>
                <a:r>
                  <a:rPr lang="en-US" dirty="0"/>
                  <a:t> people and said, Flip a coin:</a:t>
                </a:r>
              </a:p>
              <a:p>
                <a:pPr lvl="1"/>
                <a:r>
                  <a:rPr lang="en-US" dirty="0"/>
                  <a:t>If coin is heads OR you have cheated on a partner, tell me “heads”</a:t>
                </a:r>
              </a:p>
              <a:p>
                <a:pPr lvl="1"/>
                <a:r>
                  <a:rPr lang="en-US" dirty="0"/>
                  <a:t>If coin is tails AND you have never cheated on a partner, tell me “tails”</a:t>
                </a:r>
                <a:endParaRPr lang="en-US" i="1" dirty="0">
                  <a:latin typeface="Cambria Math" panose="02040503050406030204" pitchFamily="18" charset="0"/>
                </a:endParaRPr>
              </a:p>
              <a:p>
                <a14:m>
                  <m:oMath xmlns:m="http://schemas.openxmlformats.org/officeDocument/2006/math">
                    <m:r>
                      <a:rPr lang="en-US" i="1">
                        <a:latin typeface="Cambria Math" panose="02040503050406030204" pitchFamily="18" charset="0"/>
                      </a:rPr>
                      <m:t>𝑋</m:t>
                    </m:r>
                  </m:oMath>
                </a14:m>
                <a:r>
                  <a:rPr lang="en-US" dirty="0"/>
                  <a:t> was the number of people polled who said “heads”</a:t>
                </a:r>
              </a:p>
              <a:p>
                <a14:m>
                  <m:oMath xmlns:m="http://schemas.openxmlformats.org/officeDocument/2006/math">
                    <m:r>
                      <a:rPr lang="en-US" i="1">
                        <a:latin typeface="Cambria Math" panose="02040503050406030204" pitchFamily="18" charset="0"/>
                      </a:rPr>
                      <m:t>𝑌</m:t>
                    </m:r>
                  </m:oMath>
                </a14:m>
                <a:r>
                  <a:rPr lang="en-US" dirty="0"/>
                  <a:t> was the number of people polled who cheated on a partner.</a:t>
                </a:r>
              </a:p>
              <a:p>
                <a:r>
                  <a:rPr lang="en-US" dirty="0"/>
                  <a:t>We’re trying to find an estimator for </a:t>
                </a:r>
                <a14:m>
                  <m:oMath xmlns:m="http://schemas.openxmlformats.org/officeDocument/2006/math">
                    <m:r>
                      <a:rPr lang="en-US" i="1">
                        <a:latin typeface="Cambria Math" panose="02040503050406030204" pitchFamily="18" charset="0"/>
                      </a:rPr>
                      <m:t>𝑌</m:t>
                    </m:r>
                  </m:oMath>
                </a14:m>
                <a:r>
                  <a:rPr lang="en-US" dirty="0"/>
                  <a:t>.</a:t>
                </a:r>
              </a:p>
              <a:p>
                <a:r>
                  <a:rPr lang="en-US" dirty="0"/>
                  <a:t>We picked the estimator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𝑌</m:t>
                        </m:r>
                      </m:e>
                    </m:acc>
                    <m:r>
                      <a:rPr lang="en-US" b="0" i="0" smtClean="0">
                        <a:latin typeface="Cambria Math" panose="02040503050406030204" pitchFamily="18" charset="0"/>
                      </a:rPr>
                      <m:t>=</m:t>
                    </m:r>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oMath>
                </a14:m>
                <a:r>
                  <a:rPr lang="en-US" dirty="0"/>
                  <a:t>” </a:t>
                </a:r>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𝑌</m:t>
                            </m:r>
                          </m:e>
                        </m:acc>
                      </m:e>
                    </m:d>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r>
                      <a:rPr lang="en-US" b="0" i="1" smtClean="0">
                        <a:latin typeface="Cambria Math" panose="02040503050406030204" pitchFamily="18" charset="0"/>
                      </a:rPr>
                      <m:t>=2</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𝑛𝑝</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r>
                      <a:rPr lang="en-US" b="0" i="1" smtClean="0">
                        <a:latin typeface="Cambria Math" panose="02040503050406030204" pitchFamily="18" charset="0"/>
                      </a:rPr>
                      <m:t>=</m:t>
                    </m:r>
                    <m:r>
                      <a:rPr lang="en-US" b="0" i="1" smtClean="0">
                        <a:latin typeface="Cambria Math" panose="02040503050406030204" pitchFamily="18" charset="0"/>
                      </a:rPr>
                      <m:t>𝑛𝑝</m:t>
                    </m:r>
                  </m:oMath>
                </a14:m>
                <a:r>
                  <a:rPr lang="en-US" dirty="0"/>
                  <a:t> where </a:t>
                </a:r>
                <a14:m>
                  <m:oMath xmlns:m="http://schemas.openxmlformats.org/officeDocument/2006/math">
                    <m:r>
                      <a:rPr lang="en-US" b="0" i="1" smtClean="0">
                        <a:latin typeface="Cambria Math" panose="02040503050406030204" pitchFamily="18" charset="0"/>
                      </a:rPr>
                      <m:t>𝑝</m:t>
                    </m:r>
                  </m:oMath>
                </a14:m>
                <a:r>
                  <a:rPr lang="en-US" dirty="0"/>
                  <a:t> is fraction of people who cheated. I.e., </a:t>
                </a:r>
                <a14:m>
                  <m:oMath xmlns:m="http://schemas.openxmlformats.org/officeDocument/2006/math">
                    <m:r>
                      <a:rPr lang="en-US" b="0" i="1" smtClean="0">
                        <a:latin typeface="Cambria Math" panose="02040503050406030204" pitchFamily="18" charset="0"/>
                      </a:rPr>
                      <m:t>𝑌</m:t>
                    </m:r>
                  </m:oMath>
                </a14:m>
                <a:r>
                  <a:rPr lang="en-US" dirty="0"/>
                  <a:t> This was an unbiased estimator!</a:t>
                </a:r>
              </a:p>
            </p:txBody>
          </p:sp>
        </mc:Choice>
        <mc:Fallback xmlns="">
          <p:sp>
            <p:nvSpPr>
              <p:cNvPr id="3" name="Content Placeholder 2">
                <a:extLst>
                  <a:ext uri="{FF2B5EF4-FFF2-40B4-BE49-F238E27FC236}">
                    <a16:creationId xmlns:a16="http://schemas.microsoft.com/office/drawing/2014/main" id="{D56DF722-91FF-4D4A-9F16-A9E45D6ABA77}"/>
                  </a:ext>
                </a:extLst>
              </p:cNvPr>
              <p:cNvSpPr>
                <a:spLocks noGrp="1" noRot="1" noChangeAspect="1" noMove="1" noResize="1" noEditPoints="1" noAdjustHandles="1" noChangeArrowheads="1" noChangeShapeType="1" noTextEdit="1"/>
              </p:cNvSpPr>
              <p:nvPr>
                <p:ph idx="1"/>
              </p:nvPr>
            </p:nvSpPr>
            <p:spPr>
              <a:xfrm>
                <a:off x="575240" y="1277942"/>
                <a:ext cx="11187258" cy="5316781"/>
              </a:xfrm>
              <a:blipFill>
                <a:blip r:embed="rId3"/>
                <a:stretch>
                  <a:fillRect l="-708" t="-2064"/>
                </a:stretch>
              </a:blipFill>
            </p:spPr>
            <p:txBody>
              <a:bodyPr/>
              <a:lstStyle/>
              <a:p>
                <a:r>
                  <a:rPr lang="en-US">
                    <a:noFill/>
                  </a:rPr>
                  <a:t> </a:t>
                </a:r>
              </a:p>
            </p:txBody>
          </p:sp>
        </mc:Fallback>
      </mc:AlternateContent>
    </p:spTree>
    <p:extLst>
      <p:ext uri="{BB962C8B-B14F-4D97-AF65-F5344CB8AC3E}">
        <p14:creationId xmlns:p14="http://schemas.microsoft.com/office/powerpoint/2010/main" val="566673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D47671F-708B-449A-B944-F2FBC965B6C9}"/>
                  </a:ext>
                </a:extLst>
              </p:cNvPr>
              <p:cNvSpPr>
                <a:spLocks noGrp="1"/>
              </p:cNvSpPr>
              <p:nvPr>
                <p:ph type="title"/>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𝑋</m:t>
                    </m:r>
                  </m:oMath>
                </a14:m>
                <a:r>
                  <a:rPr lang="en-US" dirty="0"/>
                  <a:t> and </a:t>
                </a:r>
                <a14:m>
                  <m:oMath xmlns:m="http://schemas.openxmlformats.org/officeDocument/2006/math">
                    <m:r>
                      <a:rPr lang="en-US" b="0" i="1" smtClean="0">
                        <a:latin typeface="Cambria Math" panose="02040503050406030204" pitchFamily="18" charset="0"/>
                      </a:rPr>
                      <m:t>𝑌</m:t>
                    </m:r>
                  </m:oMath>
                </a14:m>
                <a:r>
                  <a:rPr lang="en-US" dirty="0"/>
                  <a:t> from last Friday?</a:t>
                </a:r>
              </a:p>
            </p:txBody>
          </p:sp>
        </mc:Choice>
        <mc:Fallback xmlns="">
          <p:sp>
            <p:nvSpPr>
              <p:cNvPr id="2" name="Title 1">
                <a:extLst>
                  <a:ext uri="{FF2B5EF4-FFF2-40B4-BE49-F238E27FC236}">
                    <a16:creationId xmlns:a16="http://schemas.microsoft.com/office/drawing/2014/main" id="{3D47671F-708B-449A-B944-F2FBC965B6C9}"/>
                  </a:ext>
                </a:extLst>
              </p:cNvPr>
              <p:cNvSpPr>
                <a:spLocks noGrp="1" noRot="1" noChangeAspect="1" noMove="1" noResize="1" noEditPoints="1" noAdjustHandles="1" noChangeArrowheads="1" noChangeShapeType="1" noTextEdit="1"/>
              </p:cNvSpPr>
              <p:nvPr>
                <p:ph type="title"/>
              </p:nvPr>
            </p:nvSpPr>
            <p:spPr>
              <a:blipFill>
                <a:blip r:embed="rId3"/>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FEF96C-E627-45DD-B9C4-402CCF435273}"/>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𝑋</m:t>
                    </m:r>
                  </m:oMath>
                </a14:m>
                <a:r>
                  <a:rPr lang="en-US" dirty="0"/>
                  <a:t> was the number of people polled who said “heads”</a:t>
                </a:r>
              </a:p>
              <a:p>
                <a14:m>
                  <m:oMath xmlns:m="http://schemas.openxmlformats.org/officeDocument/2006/math">
                    <m:r>
                      <a:rPr lang="en-US" b="0" i="1" smtClean="0">
                        <a:latin typeface="Cambria Math" panose="02040503050406030204" pitchFamily="18" charset="0"/>
                      </a:rPr>
                      <m:t>𝑌</m:t>
                    </m:r>
                  </m:oMath>
                </a14:m>
                <a:r>
                  <a:rPr lang="en-US" dirty="0"/>
                  <a:t> was the number of people polled who cheated on a spouse.</a:t>
                </a:r>
              </a:p>
              <a:p>
                <a:r>
                  <a:rPr lang="en-US" dirty="0"/>
                  <a:t>We’re trying to find an estimator for.</a:t>
                </a:r>
              </a:p>
              <a:p>
                <a14:m>
                  <m:oMath xmlns:m="http://schemas.openxmlformats.org/officeDocument/2006/math">
                    <m:r>
                      <a:rPr lang="en-US" sz="2400" b="0" i="1" smtClean="0">
                        <a:latin typeface="Cambria Math" panose="02040503050406030204" pitchFamily="18" charset="0"/>
                      </a:rPr>
                      <m:t>ℒ</m:t>
                    </m:r>
                    <m:d>
                      <m:dPr>
                        <m:ctrlPr>
                          <a:rPr lang="en-US" sz="2400" b="0" i="1" smtClean="0">
                            <a:latin typeface="Cambria Math" panose="02040503050406030204" pitchFamily="18" charset="0"/>
                          </a:rPr>
                        </m:ctrlPr>
                      </m:dPr>
                      <m:e>
                        <m:r>
                          <a:rPr lang="en-US" sz="2400" i="1">
                            <a:latin typeface="Cambria Math" panose="02040503050406030204" pitchFamily="18" charset="0"/>
                          </a:rPr>
                          <m:t>𝑋</m:t>
                        </m:r>
                        <m:r>
                          <a:rPr lang="en-US" sz="2400" i="1">
                            <a:latin typeface="Cambria Math" panose="02040503050406030204" pitchFamily="18" charset="0"/>
                          </a:rPr>
                          <m:t>=</m:t>
                        </m:r>
                        <m:r>
                          <a:rPr lang="en-US" sz="2400" i="1">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𝑌</m:t>
                        </m:r>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f>
                          <m:fPr>
                            <m:type m:val="noBa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𝑌</m:t>
                            </m:r>
                          </m:num>
                          <m:den>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𝑌</m:t>
                            </m:r>
                          </m:den>
                        </m:f>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5</m:t>
                        </m:r>
                      </m:e>
                      <m:sup>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𝑌</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5</m:t>
                        </m:r>
                      </m:e>
                      <m:sup>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𝑘</m:t>
                        </m:r>
                      </m:sup>
                    </m:sSup>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f>
                          <m:fPr>
                            <m:type m:val="noBar"/>
                            <m:ctrlPr>
                              <a:rPr lang="en-US" sz="2400" b="0" i="1" smtClean="0">
                                <a:latin typeface="Cambria Math" panose="02040503050406030204" pitchFamily="18" charset="0"/>
                              </a:rPr>
                            </m:ctrlPr>
                          </m:fPr>
                          <m:num>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𝑌</m:t>
                            </m:r>
                          </m:num>
                          <m:den>
                            <m:r>
                              <a:rPr lang="en-US" sz="2400" b="0" i="1" smtClean="0">
                                <a:latin typeface="Cambria Math" panose="02040503050406030204" pitchFamily="18" charset="0"/>
                              </a:rPr>
                              <m:t>𝑘</m:t>
                            </m:r>
                            <m:r>
                              <a:rPr lang="en-US" sz="2400" b="0" i="1" smtClean="0">
                                <a:latin typeface="Cambria Math" panose="02040503050406030204" pitchFamily="18" charset="0"/>
                              </a:rPr>
                              <m:t>−</m:t>
                            </m:r>
                            <m:r>
                              <a:rPr lang="en-US" sz="2400" b="0" i="1" smtClean="0">
                                <a:latin typeface="Cambria Math" panose="02040503050406030204" pitchFamily="18" charset="0"/>
                              </a:rPr>
                              <m:t>𝑌</m:t>
                            </m:r>
                          </m:den>
                        </m:f>
                      </m:e>
                    </m:d>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5</m:t>
                        </m:r>
                      </m:e>
                      <m:sup>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𝑌</m:t>
                        </m:r>
                      </m:sup>
                    </m:sSup>
                  </m:oMath>
                </a14:m>
                <a:endParaRPr lang="en-US" sz="2400" dirty="0"/>
              </a:p>
              <a:p>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𝑌</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𝑌</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2</m:t>
                            </m:r>
                          </m:den>
                        </m:f>
                      </m:e>
                    </m:d>
                  </m:oMath>
                </a14:m>
                <a:endParaRPr lang="en-US" dirty="0"/>
              </a:p>
              <a:p>
                <a:r>
                  <a:rPr lang="en-US" dirty="0"/>
                  <a:t>So this is also an MLE!</a:t>
                </a:r>
                <a:br>
                  <a:rPr lang="en-US" dirty="0"/>
                </a:br>
                <a:r>
                  <a:rPr lang="en-US" dirty="0"/>
                  <a:t>This estimator is only handling the randomness in the coin flips, not the randomness in who was selected. You get the same answer if you back up that far.</a:t>
                </a:r>
              </a:p>
            </p:txBody>
          </p:sp>
        </mc:Choice>
        <mc:Fallback xmlns="">
          <p:sp>
            <p:nvSpPr>
              <p:cNvPr id="3" name="Content Placeholder 2">
                <a:extLst>
                  <a:ext uri="{FF2B5EF4-FFF2-40B4-BE49-F238E27FC236}">
                    <a16:creationId xmlns:a16="http://schemas.microsoft.com/office/drawing/2014/main" id="{47FEF96C-E627-45DD-B9C4-402CCF435273}"/>
                  </a:ext>
                </a:extLst>
              </p:cNvPr>
              <p:cNvSpPr>
                <a:spLocks noGrp="1" noRot="1" noChangeAspect="1" noMove="1" noResize="1" noEditPoints="1" noAdjustHandles="1" noChangeArrowheads="1" noChangeShapeType="1" noTextEdit="1"/>
              </p:cNvSpPr>
              <p:nvPr>
                <p:ph idx="1"/>
              </p:nvPr>
            </p:nvSpPr>
            <p:spPr>
              <a:blipFill>
                <a:blip r:embed="rId4"/>
                <a:stretch>
                  <a:fillRect l="-708" t="-2138" r="-926" b="-12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Speech Bubble: Rectangle with Corners Rounded 3">
                <a:extLst>
                  <a:ext uri="{FF2B5EF4-FFF2-40B4-BE49-F238E27FC236}">
                    <a16:creationId xmlns:a16="http://schemas.microsoft.com/office/drawing/2014/main" id="{8000430D-4876-49C9-B867-26DC7EFFFE52}"/>
                  </a:ext>
                </a:extLst>
              </p:cNvPr>
              <p:cNvSpPr/>
              <p:nvPr/>
            </p:nvSpPr>
            <p:spPr>
              <a:xfrm>
                <a:off x="6933093" y="2540262"/>
                <a:ext cx="5162400" cy="1389600"/>
              </a:xfrm>
              <a:prstGeom prst="wedgeRoundRectCallout">
                <a:avLst>
                  <a:gd name="adj1" fmla="val -53375"/>
                  <a:gd name="adj2" fmla="val -52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The binomial coefficient is maximized when it’s </a:t>
                </a:r>
                <a14:m>
                  <m:oMath xmlns:m="http://schemas.openxmlformats.org/officeDocument/2006/math">
                    <m:d>
                      <m:dPr>
                        <m:ctrlPr>
                          <a:rPr lang="en-US" sz="2200" i="1" smtClean="0">
                            <a:solidFill>
                              <a:schemeClr val="tx1"/>
                            </a:solidFill>
                            <a:latin typeface="Cambria Math" panose="02040503050406030204" pitchFamily="18" charset="0"/>
                          </a:rPr>
                        </m:ctrlPr>
                      </m:dPr>
                      <m:e>
                        <m:f>
                          <m:fPr>
                            <m:type m:val="noBar"/>
                            <m:ctrlPr>
                              <a:rPr lang="en-US" sz="2200" i="1" smtClean="0">
                                <a:solidFill>
                                  <a:schemeClr val="tx1"/>
                                </a:solidFill>
                                <a:latin typeface="Cambria Math" panose="02040503050406030204" pitchFamily="18" charset="0"/>
                              </a:rPr>
                            </m:ctrlPr>
                          </m:fPr>
                          <m:num>
                            <m:r>
                              <a:rPr lang="en-US" sz="2200" b="0" i="1" smtClean="0">
                                <a:solidFill>
                                  <a:schemeClr val="tx1"/>
                                </a:solidFill>
                                <a:latin typeface="Cambria Math" panose="02040503050406030204" pitchFamily="18" charset="0"/>
                              </a:rPr>
                              <m:t>𝑚</m:t>
                            </m:r>
                          </m:num>
                          <m:den>
                            <m:r>
                              <a:rPr lang="en-US" sz="2200" b="0" i="1" smtClean="0">
                                <a:solidFill>
                                  <a:schemeClr val="tx1"/>
                                </a:solidFill>
                                <a:latin typeface="Cambria Math" panose="02040503050406030204" pitchFamily="18" charset="0"/>
                              </a:rPr>
                              <m:t>𝑚</m:t>
                            </m:r>
                            <m:r>
                              <a:rPr lang="en-US" sz="2200" b="0" i="1" smtClean="0">
                                <a:solidFill>
                                  <a:schemeClr val="tx1"/>
                                </a:solidFill>
                                <a:latin typeface="Cambria Math" panose="02040503050406030204" pitchFamily="18" charset="0"/>
                              </a:rPr>
                              <m:t>/2</m:t>
                            </m:r>
                          </m:den>
                        </m:f>
                      </m:e>
                    </m:d>
                  </m:oMath>
                </a14:m>
                <a:endParaRPr lang="en-US" sz="2200" dirty="0">
                  <a:solidFill>
                    <a:schemeClr val="tx1"/>
                  </a:solidFill>
                </a:endParaRPr>
              </a:p>
              <a:p>
                <a:pPr algn="ctr"/>
                <a:r>
                  <a:rPr lang="en-US" sz="2200" dirty="0">
                    <a:solidFill>
                      <a:schemeClr val="tx1"/>
                    </a:solidFill>
                  </a:rPr>
                  <a:t>Analysis is more complicated because we can’t use calculus (defined only on integers)</a:t>
                </a:r>
              </a:p>
            </p:txBody>
          </p:sp>
        </mc:Choice>
        <mc:Fallback xmlns="">
          <p:sp>
            <p:nvSpPr>
              <p:cNvPr id="4" name="Speech Bubble: Rectangle with Corners Rounded 3">
                <a:extLst>
                  <a:ext uri="{FF2B5EF4-FFF2-40B4-BE49-F238E27FC236}">
                    <a16:creationId xmlns:a16="http://schemas.microsoft.com/office/drawing/2014/main" id="{8000430D-4876-49C9-B867-26DC7EFFFE52}"/>
                  </a:ext>
                </a:extLst>
              </p:cNvPr>
              <p:cNvSpPr>
                <a:spLocks noRot="1" noChangeAspect="1" noMove="1" noResize="1" noEditPoints="1" noAdjustHandles="1" noChangeArrowheads="1" noChangeShapeType="1" noTextEdit="1"/>
              </p:cNvSpPr>
              <p:nvPr/>
            </p:nvSpPr>
            <p:spPr>
              <a:xfrm>
                <a:off x="6933093" y="2540262"/>
                <a:ext cx="5162400" cy="1389600"/>
              </a:xfrm>
              <a:prstGeom prst="wedgeRoundRectCallout">
                <a:avLst>
                  <a:gd name="adj1" fmla="val -53375"/>
                  <a:gd name="adj2" fmla="val -5222"/>
                  <a:gd name="adj3" fmla="val 16667"/>
                </a:avLst>
              </a:prstGeom>
              <a:blipFill>
                <a:blip r:embed="rId5"/>
                <a:stretch>
                  <a:fillRect t="-9957" r="-796" b="-15584"/>
                </a:stretch>
              </a:blipFill>
            </p:spPr>
            <p:txBody>
              <a:bodyPr/>
              <a:lstStyle/>
              <a:p>
                <a:r>
                  <a:rPr lang="en-US">
                    <a:noFill/>
                  </a:rPr>
                  <a:t> </a:t>
                </a:r>
              </a:p>
            </p:txBody>
          </p:sp>
        </mc:Fallback>
      </mc:AlternateContent>
    </p:spTree>
    <p:extLst>
      <p:ext uri="{BB962C8B-B14F-4D97-AF65-F5344CB8AC3E}">
        <p14:creationId xmlns:p14="http://schemas.microsoft.com/office/powerpoint/2010/main" val="2383983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F95988-6C8E-406E-B2ED-546F053AD869}"/>
              </a:ext>
            </a:extLst>
          </p:cNvPr>
          <p:cNvSpPr>
            <a:spLocks noGrp="1"/>
          </p:cNvSpPr>
          <p:nvPr>
            <p:ph type="title"/>
          </p:nvPr>
        </p:nvSpPr>
        <p:spPr/>
        <p:txBody>
          <a:bodyPr/>
          <a:lstStyle/>
          <a:p>
            <a:r>
              <a:rPr lang="en-US" dirty="0"/>
              <a:t>Are our MLE’s accurate?</a:t>
            </a:r>
          </a:p>
        </p:txBody>
      </p:sp>
      <p:sp>
        <p:nvSpPr>
          <p:cNvPr id="5" name="Text Placeholder 4">
            <a:extLst>
              <a:ext uri="{FF2B5EF4-FFF2-40B4-BE49-F238E27FC236}">
                <a16:creationId xmlns:a16="http://schemas.microsoft.com/office/drawing/2014/main" id="{A3B921A9-80B4-42D1-BBD4-2B3032CB7EA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84714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DCBB32-078F-4F04-BE0E-1C73B20BC38D}"/>
              </a:ext>
            </a:extLst>
          </p:cNvPr>
          <p:cNvSpPr>
            <a:spLocks noGrp="1"/>
          </p:cNvSpPr>
          <p:nvPr>
            <p:ph type="title"/>
          </p:nvPr>
        </p:nvSpPr>
        <p:spPr/>
        <p:txBody>
          <a:bodyPr/>
          <a:lstStyle/>
          <a:p>
            <a:r>
              <a:rPr lang="en-US" dirty="0"/>
              <a:t>Confidence for MLEs</a:t>
            </a:r>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A1D3B195-12DF-44FF-9D53-17D4DD5B2BD9}"/>
                  </a:ext>
                </a:extLst>
              </p:cNvPr>
              <p:cNvSpPr>
                <a:spLocks noGrp="1"/>
              </p:cNvSpPr>
              <p:nvPr>
                <p:ph idx="1"/>
              </p:nvPr>
            </p:nvSpPr>
            <p:spPr/>
            <p:txBody>
              <a:bodyPr/>
              <a:lstStyle/>
              <a:p>
                <a:r>
                  <a:rPr lang="en-US" dirty="0"/>
                  <a:t>We said our MLE for “probability of heads on a flip” is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r>
                          <a:rPr lang="en-US" b="0" i="1" smtClean="0">
                            <a:latin typeface="Cambria Math" panose="02040503050406030204" pitchFamily="18" charset="0"/>
                          </a:rPr>
                          <m:t> </m:t>
                        </m:r>
                      </m:e>
                    </m:acc>
                    <m:r>
                      <a:rPr lang="en-US" b="0" i="1" smtClean="0">
                        <a:latin typeface="Cambria Math" panose="02040503050406030204" pitchFamily="18" charset="0"/>
                      </a:rPr>
                      <m:t>=</m:t>
                    </m:r>
                    <m:f>
                      <m:fPr>
                        <m:ctrlPr>
                          <a:rPr lang="en-US" b="0" smtClean="0">
                            <a:latin typeface="Cambria Math" panose="02040503050406030204" pitchFamily="18" charset="0"/>
                          </a:rPr>
                        </m:ctrlPr>
                      </m:fPr>
                      <m:num>
                        <m:r>
                          <m:rPr>
                            <m:sty m:val="p"/>
                          </m:rPr>
                          <a:rPr lang="en-US" b="0" i="0" smtClean="0">
                            <a:latin typeface="Cambria Math" panose="02040503050406030204" pitchFamily="18" charset="0"/>
                          </a:rPr>
                          <m:t>num</m:t>
                        </m:r>
                        <m:r>
                          <a:rPr lang="en-US" b="0" i="0" smtClean="0">
                            <a:latin typeface="Cambria Math" panose="02040503050406030204" pitchFamily="18" charset="0"/>
                          </a:rPr>
                          <m:t> </m:t>
                        </m:r>
                        <m:r>
                          <m:rPr>
                            <m:sty m:val="p"/>
                          </m:rPr>
                          <a:rPr lang="en-US" b="0" i="0" smtClean="0">
                            <a:latin typeface="Cambria Math" panose="02040503050406030204" pitchFamily="18" charset="0"/>
                          </a:rPr>
                          <m:t>heads</m:t>
                        </m:r>
                      </m:num>
                      <m:den>
                        <m:r>
                          <m:rPr>
                            <m:sty m:val="p"/>
                          </m:rPr>
                          <a:rPr lang="en-US" b="0" i="0" smtClean="0">
                            <a:latin typeface="Cambria Math" panose="02040503050406030204" pitchFamily="18" charset="0"/>
                          </a:rPr>
                          <m:t>num</m:t>
                        </m:r>
                        <m:r>
                          <a:rPr lang="en-US" b="0" i="0" smtClean="0">
                            <a:latin typeface="Cambria Math" panose="02040503050406030204" pitchFamily="18" charset="0"/>
                          </a:rPr>
                          <m:t> </m:t>
                        </m:r>
                        <m:r>
                          <m:rPr>
                            <m:sty m:val="p"/>
                          </m:rPr>
                          <a:rPr lang="en-US" b="0" i="0" smtClean="0">
                            <a:latin typeface="Cambria Math" panose="02040503050406030204" pitchFamily="18" charset="0"/>
                          </a:rPr>
                          <m:t>flips</m:t>
                        </m:r>
                      </m:den>
                    </m:f>
                  </m:oMath>
                </a14:m>
                <a:endParaRPr lang="en-US" dirty="0"/>
              </a:p>
              <a:p>
                <a:r>
                  <a:rPr lang="en-US" dirty="0"/>
                  <a:t>And </a:t>
                </a:r>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d>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(where </a:t>
                </a:r>
                <a14:m>
                  <m:oMath xmlns:m="http://schemas.openxmlformats.org/officeDocument/2006/math">
                    <m:r>
                      <a:rPr lang="en-US" b="0" i="1" smtClean="0">
                        <a:latin typeface="Cambria Math" panose="02040503050406030204" pitchFamily="18" charset="0"/>
                      </a:rPr>
                      <m:t>𝑝</m:t>
                    </m:r>
                  </m:oMath>
                </a14:m>
                <a:r>
                  <a:rPr lang="en-US" dirty="0"/>
                  <a:t> is the true probability of heads).</a:t>
                </a:r>
              </a:p>
              <a:p>
                <a:r>
                  <a:rPr lang="en-US" dirty="0"/>
                  <a:t>But how close is it to the true value? What if on-average it’s correct, but it’s often very far away.</a:t>
                </a:r>
              </a:p>
              <a:p>
                <a:r>
                  <a:rPr lang="en-US" dirty="0"/>
                  <a:t>If only we had a tool…one that would describe the probability of being far from your expectation…</a:t>
                </a:r>
              </a:p>
            </p:txBody>
          </p:sp>
        </mc:Choice>
        <mc:Fallback>
          <p:sp>
            <p:nvSpPr>
              <p:cNvPr id="5" name="Content Placeholder 4">
                <a:extLst>
                  <a:ext uri="{FF2B5EF4-FFF2-40B4-BE49-F238E27FC236}">
                    <a16:creationId xmlns:a16="http://schemas.microsoft.com/office/drawing/2014/main" id="{A1D3B195-12DF-44FF-9D53-17D4DD5B2BD9}"/>
                  </a:ext>
                </a:extLst>
              </p:cNvPr>
              <p:cNvSpPr>
                <a:spLocks noGrp="1" noRot="1" noChangeAspect="1" noMove="1" noResize="1" noEditPoints="1" noAdjustHandles="1" noChangeArrowheads="1" noChangeShapeType="1" noTextEdit="1"/>
              </p:cNvSpPr>
              <p:nvPr>
                <p:ph idx="1"/>
              </p:nvPr>
            </p:nvSpPr>
            <p:spPr>
              <a:blipFill>
                <a:blip r:embed="rId2"/>
                <a:stretch>
                  <a:fillRect l="-708" t="-252" r="-980"/>
                </a:stretch>
              </a:blipFill>
            </p:spPr>
            <p:txBody>
              <a:bodyPr/>
              <a:lstStyle/>
              <a:p>
                <a:r>
                  <a:rPr lang="en-US">
                    <a:noFill/>
                  </a:rPr>
                  <a:t> </a:t>
                </a:r>
              </a:p>
            </p:txBody>
          </p:sp>
        </mc:Fallback>
      </mc:AlternateContent>
    </p:spTree>
    <p:extLst>
      <p:ext uri="{BB962C8B-B14F-4D97-AF65-F5344CB8AC3E}">
        <p14:creationId xmlns:p14="http://schemas.microsoft.com/office/powerpoint/2010/main" val="369852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A080B-A820-473B-9F30-283AA4945EFA}"/>
              </a:ext>
            </a:extLst>
          </p:cNvPr>
          <p:cNvSpPr>
            <a:spLocks noGrp="1"/>
          </p:cNvSpPr>
          <p:nvPr>
            <p:ph type="title"/>
          </p:nvPr>
        </p:nvSpPr>
        <p:spPr/>
        <p:txBody>
          <a:bodyPr/>
          <a:lstStyle/>
          <a:p>
            <a:r>
              <a:rPr lang="en-US" dirty="0"/>
              <a:t>Confidence for MLEs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6AE2C8A-762B-4DE5-834D-16B74F520F61}"/>
                  </a:ext>
                </a:extLst>
              </p:cNvPr>
              <p:cNvSpPr>
                <a:spLocks noGrp="1"/>
              </p:cNvSpPr>
              <p:nvPr>
                <p:ph idx="1"/>
              </p:nvPr>
            </p:nvSpPr>
            <p:spPr/>
            <p:txBody>
              <a:bodyPr/>
              <a:lstStyle/>
              <a:p>
                <a:r>
                  <a:rPr lang="en-US" dirty="0"/>
                  <a:t>By </a:t>
                </a:r>
                <a:r>
                  <a:rPr lang="en-US" dirty="0" err="1"/>
                  <a:t>Hoeffding’s</a:t>
                </a:r>
                <a:r>
                  <a:rPr lang="en-US" dirty="0"/>
                  <a:t> Inequality</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r>
                              <a:rPr lang="en-US" b="0" i="1" smtClean="0">
                                <a:latin typeface="Cambria Math" panose="02040503050406030204" pitchFamily="18" charset="0"/>
                              </a:rPr>
                              <m:t>−</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𝑡</m:t>
                        </m:r>
                      </m:e>
                    </m:d>
                    <m:r>
                      <a:rPr lang="en-US"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r>
                              <a:rPr lang="en-US" b="0" i="1" smtClean="0">
                                <a:latin typeface="Cambria Math" panose="02040503050406030204" pitchFamily="18" charset="0"/>
                              </a:rPr>
                              <m:t>𝑛</m:t>
                            </m:r>
                          </m:e>
                        </m:d>
                      </m:e>
                    </m:func>
                  </m:oMath>
                </a14:m>
                <a:endParaRPr lang="en-US" dirty="0"/>
              </a:p>
              <a:p>
                <a:r>
                  <a:rPr lang="en-US" dirty="0"/>
                  <a:t>For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=100</m:t>
                    </m:r>
                  </m:oMath>
                </a14:m>
                <a:r>
                  <a:rPr lang="en-US" dirty="0"/>
                  <a:t> and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=.1</m:t>
                    </m:r>
                  </m:oMath>
                </a14:m>
                <a:r>
                  <a:rPr lang="en-US" dirty="0"/>
                  <a:t> we’d get</a:t>
                </a:r>
                <a:br>
                  <a:rPr lang="en-US" dirty="0"/>
                </a:br>
                <a14:m>
                  <m:oMath xmlns:m="http://schemas.openxmlformats.org/officeDocument/2006/math">
                    <m:r>
                      <a:rPr lang="en-US" i="1">
                        <a:latin typeface="Cambria Math" panose="02040503050406030204" pitchFamily="18" charset="0"/>
                      </a:rPr>
                      <m:t>ℙ</m:t>
                    </m:r>
                    <m:d>
                      <m:dPr>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m:t>
                            </m:r>
                            <m:r>
                              <a:rPr lang="en-US" i="1">
                                <a:latin typeface="Cambria Math" panose="02040503050406030204" pitchFamily="18" charset="0"/>
                              </a:rPr>
                              <m:t>𝑝</m:t>
                            </m:r>
                          </m:e>
                        </m:d>
                        <m:r>
                          <a:rPr lang="en-US" i="1">
                            <a:latin typeface="Cambria Math" panose="02040503050406030204" pitchFamily="18" charset="0"/>
                          </a:rPr>
                          <m:t>≥</m:t>
                        </m:r>
                        <m:r>
                          <a:rPr lang="en-US" b="0" i="1" smtClean="0">
                            <a:latin typeface="Cambria Math" panose="02040503050406030204" pitchFamily="18" charset="0"/>
                          </a:rPr>
                          <m:t>.1</m:t>
                        </m:r>
                      </m:e>
                    </m:d>
                    <m:r>
                      <a:rPr lang="en-US" i="1">
                        <a:latin typeface="Cambria Math" panose="02040503050406030204" pitchFamily="18" charset="0"/>
                      </a:rPr>
                      <m:t>≤2</m:t>
                    </m:r>
                    <m:func>
                      <m:funcPr>
                        <m:ctrlPr>
                          <a:rPr lang="en-US" i="1">
                            <a:latin typeface="Cambria Math" panose="02040503050406030204" pitchFamily="18" charset="0"/>
                          </a:rPr>
                        </m:ctrlPr>
                      </m:funcPr>
                      <m:fName>
                        <m:r>
                          <m:rPr>
                            <m:sty m:val="p"/>
                          </m:rPr>
                          <a:rPr lang="en-US">
                            <a:latin typeface="Cambria Math" panose="02040503050406030204" pitchFamily="18" charset="0"/>
                          </a:rPr>
                          <m:t>exp</m:t>
                        </m:r>
                      </m:fName>
                      <m:e>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2⋅</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e>
                                </m:d>
                              </m:e>
                              <m:sup>
                                <m:r>
                                  <a:rPr lang="en-US" b="0" i="1" smtClean="0">
                                    <a:latin typeface="Cambria Math" panose="02040503050406030204" pitchFamily="18" charset="0"/>
                                  </a:rPr>
                                  <m:t>2</m:t>
                                </m:r>
                              </m:sup>
                            </m:sSup>
                            <m:r>
                              <a:rPr lang="en-US" b="0" i="1" smtClean="0">
                                <a:latin typeface="Cambria Math" panose="02040503050406030204" pitchFamily="18" charset="0"/>
                              </a:rPr>
                              <m:t>⋅100</m:t>
                            </m:r>
                          </m:e>
                        </m:d>
                      </m:e>
                    </m:func>
                    <m:r>
                      <a:rPr lang="en-US" b="0" i="1" smtClean="0">
                        <a:latin typeface="Cambria Math" panose="02040503050406030204" pitchFamily="18" charset="0"/>
                      </a:rPr>
                      <m:t>≈.14</m:t>
                    </m:r>
                  </m:oMath>
                </a14:m>
                <a:r>
                  <a:rPr lang="en-US" dirty="0"/>
                  <a:t> </a:t>
                </a:r>
              </a:p>
              <a:p>
                <a:endParaRPr lang="en-US" dirty="0"/>
              </a:p>
              <a:p>
                <a:r>
                  <a:rPr lang="en-US" dirty="0"/>
                  <a:t>We can do that computation even with </a:t>
                </a:r>
                <a14:m>
                  <m:oMath xmlns:m="http://schemas.openxmlformats.org/officeDocument/2006/math">
                    <m:r>
                      <a:rPr lang="en-US" b="0" i="1" smtClean="0">
                        <a:latin typeface="Cambria Math" panose="02040503050406030204" pitchFamily="18" charset="0"/>
                      </a:rPr>
                      <m:t>𝑝</m:t>
                    </m:r>
                  </m:oMath>
                </a14:m>
                <a:r>
                  <a:rPr lang="en-US" dirty="0"/>
                  <a:t> unknown!</a:t>
                </a:r>
              </a:p>
            </p:txBody>
          </p:sp>
        </mc:Choice>
        <mc:Fallback>
          <p:sp>
            <p:nvSpPr>
              <p:cNvPr id="3" name="Content Placeholder 2">
                <a:extLst>
                  <a:ext uri="{FF2B5EF4-FFF2-40B4-BE49-F238E27FC236}">
                    <a16:creationId xmlns:a16="http://schemas.microsoft.com/office/drawing/2014/main" id="{36AE2C8A-762B-4DE5-834D-16B74F520F61}"/>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968018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99335C-7814-40D6-B998-5E044D418EF6}"/>
              </a:ext>
            </a:extLst>
          </p:cNvPr>
          <p:cNvSpPr>
            <a:spLocks noGrp="1"/>
          </p:cNvSpPr>
          <p:nvPr>
            <p:ph type="title"/>
          </p:nvPr>
        </p:nvSpPr>
        <p:spPr/>
        <p:txBody>
          <a:bodyPr/>
          <a:lstStyle/>
          <a:p>
            <a:r>
              <a:rPr lang="en-US" dirty="0"/>
              <a:t>Multidimensional Gaussians</a:t>
            </a:r>
          </a:p>
        </p:txBody>
      </p:sp>
      <p:sp>
        <p:nvSpPr>
          <p:cNvPr id="5" name="Text Placeholder 4">
            <a:extLst>
              <a:ext uri="{FF2B5EF4-FFF2-40B4-BE49-F238E27FC236}">
                <a16:creationId xmlns:a16="http://schemas.microsoft.com/office/drawing/2014/main" id="{82487A0F-68B4-46D8-AE74-505505F51FB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65143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BA4ED-56BD-4059-A918-E92FA3823623}"/>
              </a:ext>
            </a:extLst>
          </p:cNvPr>
          <p:cNvSpPr>
            <a:spLocks noGrp="1"/>
          </p:cNvSpPr>
          <p:nvPr>
            <p:ph type="title"/>
          </p:nvPr>
        </p:nvSpPr>
        <p:spPr/>
        <p:txBody>
          <a:bodyPr/>
          <a:lstStyle/>
          <a:p>
            <a:r>
              <a:rPr lang="en-US" dirty="0"/>
              <a:t>Preliminary: Random Vectors</a:t>
            </a:r>
          </a:p>
        </p:txBody>
      </p:sp>
      <p:sp>
        <p:nvSpPr>
          <p:cNvPr id="3" name="Content Placeholder 2">
            <a:extLst>
              <a:ext uri="{FF2B5EF4-FFF2-40B4-BE49-F238E27FC236}">
                <a16:creationId xmlns:a16="http://schemas.microsoft.com/office/drawing/2014/main" id="{E0C2C434-0583-48EA-ABC9-ED13653884FD}"/>
              </a:ext>
            </a:extLst>
          </p:cNvPr>
          <p:cNvSpPr>
            <a:spLocks noGrp="1"/>
          </p:cNvSpPr>
          <p:nvPr>
            <p:ph idx="1"/>
          </p:nvPr>
        </p:nvSpPr>
        <p:spPr/>
        <p:txBody>
          <a:bodyPr/>
          <a:lstStyle/>
          <a:p>
            <a:r>
              <a:rPr lang="en-US" dirty="0"/>
              <a:t>In ML, our data points are often multidimensional.</a:t>
            </a:r>
          </a:p>
          <a:p>
            <a:r>
              <a:rPr lang="en-US" dirty="0"/>
              <a:t>For example: </a:t>
            </a:r>
          </a:p>
          <a:p>
            <a:r>
              <a:rPr lang="en-US" dirty="0"/>
              <a:t>To predict housing prices, each data point might have: number of rooms, number of bathrooms, square footage, zip code, year built, …</a:t>
            </a:r>
          </a:p>
          <a:p>
            <a:r>
              <a:rPr lang="en-US" dirty="0"/>
              <a:t>To make movie recommendations, each data point might have: ratings of existing movies, whether you started a movie and stopped after 10 minutes,…</a:t>
            </a:r>
          </a:p>
          <a:p>
            <a:endParaRPr lang="en-US" dirty="0"/>
          </a:p>
          <a:p>
            <a:r>
              <a:rPr lang="en-US" dirty="0"/>
              <a:t>A single data point is a full vector</a:t>
            </a:r>
          </a:p>
        </p:txBody>
      </p:sp>
    </p:spTree>
    <p:extLst>
      <p:ext uri="{BB962C8B-B14F-4D97-AF65-F5344CB8AC3E}">
        <p14:creationId xmlns:p14="http://schemas.microsoft.com/office/powerpoint/2010/main" val="1488051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05B14-1C23-43D5-9A8E-2AF20E35EB36}"/>
              </a:ext>
            </a:extLst>
          </p:cNvPr>
          <p:cNvSpPr>
            <a:spLocks noGrp="1"/>
          </p:cNvSpPr>
          <p:nvPr>
            <p:ph type="title"/>
          </p:nvPr>
        </p:nvSpPr>
        <p:spPr/>
        <p:txBody>
          <a:bodyPr/>
          <a:lstStyle/>
          <a:p>
            <a:r>
              <a:rPr lang="en-US" dirty="0"/>
              <a:t>Preliminary: Random Vectors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80F588-D03A-4774-8614-CF23FA1627EF}"/>
                  </a:ext>
                </a:extLst>
              </p:cNvPr>
              <p:cNvSpPr>
                <a:spLocks noGrp="1"/>
              </p:cNvSpPr>
              <p:nvPr>
                <p:ph idx="1"/>
              </p:nvPr>
            </p:nvSpPr>
            <p:spPr/>
            <p:txBody>
              <a:bodyPr/>
              <a:lstStyle/>
              <a:p>
                <a:r>
                  <a:rPr lang="en-US" dirty="0"/>
                  <a:t>A random vector </a:t>
                </a:r>
                <a14:m>
                  <m:oMath xmlns:m="http://schemas.openxmlformats.org/officeDocument/2006/math">
                    <m:r>
                      <a:rPr lang="en-US" b="0" i="1" smtClean="0">
                        <a:latin typeface="Cambria Math" panose="02040503050406030204" pitchFamily="18" charset="0"/>
                      </a:rPr>
                      <m:t>𝑋</m:t>
                    </m:r>
                  </m:oMath>
                </a14:m>
                <a:r>
                  <a:rPr lang="en-US" dirty="0"/>
                  <a:t> is a vector where each entry is a random variable.</a:t>
                </a:r>
              </a:p>
              <a:p>
                <a:endParaRPr lang="en-US" dirty="0"/>
              </a:p>
              <a:p>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oMath>
                </a14:m>
                <a:r>
                  <a:rPr lang="en-US" dirty="0"/>
                  <a:t> is a vector, where each entry is the expectation of that entry. </a:t>
                </a:r>
              </a:p>
              <a:p>
                <a:endParaRPr lang="en-US" dirty="0"/>
              </a:p>
              <a:p>
                <a:r>
                  <a:rPr lang="en-US" dirty="0"/>
                  <a:t>For example, if </a:t>
                </a:r>
                <a14:m>
                  <m:oMath xmlns:m="http://schemas.openxmlformats.org/officeDocument/2006/math">
                    <m:r>
                      <a:rPr lang="en-US" b="0" i="1" smtClean="0">
                        <a:latin typeface="Cambria Math" panose="02040503050406030204" pitchFamily="18" charset="0"/>
                      </a:rPr>
                      <m:t>𝑋</m:t>
                    </m:r>
                  </m:oMath>
                </a14:m>
                <a:r>
                  <a:rPr lang="en-US" dirty="0"/>
                  <a:t> is a uniform vector from the sample space </a:t>
                </a:r>
              </a:p>
              <a:p>
                <a14:m>
                  <m:oMath xmlns:m="http://schemas.openxmlformats.org/officeDocument/2006/math">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mr>
                              <m:mr>
                                <m:e>
                                  <m:r>
                                    <a:rPr lang="en-US" b="0" i="1" smtClean="0">
                                      <a:latin typeface="Cambria Math" panose="02040503050406030204" pitchFamily="18" charset="0"/>
                                    </a:rPr>
                                    <m:t>2</m:t>
                                  </m:r>
                                </m:e>
                              </m:mr>
                              <m:mr>
                                <m:e>
                                  <m:r>
                                    <a:rPr lang="en-US" b="0" i="1" smtClean="0">
                                      <a:latin typeface="Cambria Math" panose="02040503050406030204" pitchFamily="18" charset="0"/>
                                    </a:rPr>
                                    <m:t>3</m:t>
                                  </m:r>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m:t>
                                  </m:r>
                                  <m:r>
                                    <a:rPr lang="en-US" b="0" i="1" smtClean="0">
                                      <a:latin typeface="Cambria Math" panose="02040503050406030204" pitchFamily="18" charset="0"/>
                                    </a:rPr>
                                    <m:t>1</m:t>
                                  </m:r>
                                </m:e>
                              </m:mr>
                              <m:mr>
                                <m:e>
                                  <m:r>
                                    <a:rPr lang="en-US" b="0" i="1" smtClean="0">
                                      <a:latin typeface="Cambria Math" panose="02040503050406030204" pitchFamily="18" charset="0"/>
                                    </a:rPr>
                                    <m:t>2</m:t>
                                  </m:r>
                                </m:e>
                              </m:mr>
                              <m:mr>
                                <m:e>
                                  <m:r>
                                    <a:rPr lang="en-US" b="0" i="1" smtClean="0">
                                      <a:latin typeface="Cambria Math" panose="02040503050406030204" pitchFamily="18" charset="0"/>
                                    </a:rPr>
                                    <m:t>3</m:t>
                                  </m:r>
                                </m:e>
                              </m:mr>
                            </m:m>
                          </m:e>
                        </m:d>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0</m:t>
                                  </m:r>
                                </m:e>
                              </m:mr>
                              <m:mr>
                                <m:e>
                                  <m:r>
                                    <a:rPr lang="en-US" b="0" i="1" smtClean="0">
                                      <a:latin typeface="Cambria Math" panose="02040503050406030204" pitchFamily="18" charset="0"/>
                                    </a:rPr>
                                    <m:t>2</m:t>
                                  </m:r>
                                </m:e>
                              </m:mr>
                              <m:mr>
                                <m:e>
                                  <m:r>
                                    <a:rPr lang="en-US" b="0" i="1" smtClean="0">
                                      <a:latin typeface="Cambria Math" panose="02040503050406030204" pitchFamily="18" charset="0"/>
                                    </a:rPr>
                                    <m:t>6</m:t>
                                  </m:r>
                                </m:e>
                              </m:mr>
                            </m:m>
                          </m:e>
                        </m:d>
                      </m:e>
                    </m:d>
                  </m:oMath>
                </a14:m>
                <a:endParaRPr lang="en-US" dirty="0"/>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0,2,4</m:t>
                            </m:r>
                          </m:e>
                        </m:d>
                      </m:e>
                      <m:sup>
                        <m:r>
                          <a:rPr lang="en-US" b="0" i="1" smtClean="0">
                            <a:latin typeface="Cambria Math" panose="02040503050406030204" pitchFamily="18" charset="0"/>
                          </a:rPr>
                          <m:t>𝑇</m:t>
                        </m:r>
                      </m:sup>
                    </m:sSup>
                  </m:oMath>
                </a14:m>
                <a:endParaRPr lang="en-US" dirty="0"/>
              </a:p>
            </p:txBody>
          </p:sp>
        </mc:Choice>
        <mc:Fallback xmlns="">
          <p:sp>
            <p:nvSpPr>
              <p:cNvPr id="3" name="Content Placeholder 2">
                <a:extLst>
                  <a:ext uri="{FF2B5EF4-FFF2-40B4-BE49-F238E27FC236}">
                    <a16:creationId xmlns:a16="http://schemas.microsoft.com/office/drawing/2014/main" id="{1E80F588-D03A-4774-8614-CF23FA1627EF}"/>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128102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198B4-EB13-4769-A16A-BBEF22BC664A}"/>
              </a:ext>
            </a:extLst>
          </p:cNvPr>
          <p:cNvSpPr>
            <a:spLocks noGrp="1"/>
          </p:cNvSpPr>
          <p:nvPr>
            <p:ph type="title"/>
          </p:nvPr>
        </p:nvSpPr>
        <p:spPr/>
        <p:txBody>
          <a:bodyPr/>
          <a:lstStyle/>
          <a:p>
            <a:r>
              <a:rPr lang="en-US" dirty="0"/>
              <a:t>Covariance Matrix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A68955-1D2C-4684-A101-CCFB5C8A63BD}"/>
                  </a:ext>
                </a:extLst>
              </p:cNvPr>
              <p:cNvSpPr>
                <a:spLocks noGrp="1"/>
              </p:cNvSpPr>
              <p:nvPr>
                <p:ph idx="1"/>
              </p:nvPr>
            </p:nvSpPr>
            <p:spPr/>
            <p:txBody>
              <a:bodyPr/>
              <a:lstStyle/>
              <a:p>
                <a:r>
                  <a:rPr lang="en-US" dirty="0"/>
                  <a:t>Remember Covariance?</a:t>
                </a:r>
              </a:p>
              <a:p>
                <a:endParaRPr lang="en-US" dirty="0"/>
              </a:p>
              <a:p>
                <a14:m>
                  <m:oMath xmlns:m="http://schemas.openxmlformats.org/officeDocument/2006/math">
                    <m:r>
                      <m:rPr>
                        <m:sty m:val="p"/>
                      </m:rPr>
                      <a:rPr lang="en-US" b="0" i="0" smtClean="0">
                        <a:latin typeface="Cambria Math" panose="02040503050406030204" pitchFamily="18" charset="0"/>
                      </a:rPr>
                      <m:t>Cov</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𝑌</m:t>
                            </m:r>
                          </m:e>
                        </m:d>
                        <m:r>
                          <a:rPr lang="en-US" b="0" i="1" smtClean="0">
                            <a:latin typeface="Cambria Math" panose="02040503050406030204" pitchFamily="18" charset="0"/>
                          </a:rPr>
                          <m:t>)</m:t>
                        </m:r>
                      </m:e>
                    </m:d>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𝑋𝑌</m:t>
                        </m:r>
                      </m:e>
                    </m:d>
                    <m:r>
                      <a:rPr lang="en-US" b="0" i="1" smtClean="0">
                        <a:latin typeface="Cambria Math" panose="02040503050406030204" pitchFamily="18" charset="0"/>
                      </a:rPr>
                      <m:t>−</m:t>
                    </m:r>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𝔼</m:t>
                    </m:r>
                    <m:r>
                      <a:rPr lang="en-US" b="0" i="1" smtClean="0">
                        <a:latin typeface="Cambria Math" panose="02040503050406030204" pitchFamily="18" charset="0"/>
                      </a:rPr>
                      <m:t>[</m:t>
                    </m:r>
                    <m:r>
                      <a:rPr lang="en-US" b="0" i="1" smtClean="0">
                        <a:latin typeface="Cambria Math" panose="02040503050406030204" pitchFamily="18" charset="0"/>
                      </a:rPr>
                      <m:t>𝑌</m:t>
                    </m:r>
                    <m:r>
                      <a:rPr lang="en-US" b="0" i="1" smtClean="0">
                        <a:latin typeface="Cambria Math" panose="02040503050406030204" pitchFamily="18" charset="0"/>
                      </a:rPr>
                      <m:t>]</m:t>
                    </m:r>
                  </m:oMath>
                </a14:m>
                <a:endParaRPr lang="en-US" dirty="0"/>
              </a:p>
              <a:p>
                <a:r>
                  <a:rPr lang="en-US" dirty="0"/>
                  <a:t>We’ll want to talk about covariance between entries:</a:t>
                </a:r>
              </a:p>
              <a:p>
                <a:r>
                  <a:rPr lang="en-US" dirty="0"/>
                  <a:t>Define the “covariance matrix” </a:t>
                </a:r>
              </a:p>
              <a:p>
                <a14:m>
                  <m:oMath xmlns:m="http://schemas.openxmlformats.org/officeDocument/2006/math">
                    <m:r>
                      <m:rPr>
                        <m:sty m:val="p"/>
                      </m:rPr>
                      <a:rPr lang="en-US" b="0" i="0" smtClean="0">
                        <a:latin typeface="Cambria Math" panose="02040503050406030204" pitchFamily="18" charset="0"/>
                      </a:rPr>
                      <m:t>Σ</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3"/>
                                  <m:mcJc m:val="center"/>
                                </m:mcPr>
                              </m:mc>
                            </m:mcs>
                            <m:ctrlPr>
                              <a:rPr lang="en-US" b="0" i="1" smtClean="0">
                                <a:latin typeface="Cambria Math" panose="02040503050406030204" pitchFamily="18" charset="0"/>
                              </a:rPr>
                            </m:ctrlPr>
                          </m:mPr>
                          <m:mr>
                            <m:e>
                              <m:r>
                                <m:rPr>
                                  <m:sty m:val="p"/>
                                  <m:brk m:alnAt="7"/>
                                </m:rPr>
                                <a:rPr lang="en-US" b="0" i="0" smtClean="0">
                                  <a:latin typeface="Cambria Math" panose="02040503050406030204" pitchFamily="18" charset="0"/>
                                </a:rPr>
                                <m:t>C</m:t>
                              </m:r>
                              <m:r>
                                <m:rPr>
                                  <m:sty m:val="p"/>
                                </m:rPr>
                                <a:rPr lang="en-US" b="0" i="0" smtClean="0">
                                  <a:latin typeface="Cambria Math" panose="02040503050406030204" pitchFamily="18" charset="0"/>
                                </a:rPr>
                                <m:t>ov</m:t>
                              </m:r>
                              <m:r>
                                <m:rPr>
                                  <m:brk m:alnAt="7"/>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𝑋</m:t>
                                  </m:r>
                                </m:e>
                                <m:sub>
                                  <m:r>
                                    <m:rPr>
                                      <m:brk m:alnAt="7"/>
                                    </m:rPr>
                                    <a:rPr lang="en-US" b="0" i="1" smtClean="0">
                                      <a:latin typeface="Cambria Math" panose="02040503050406030204" pitchFamily="18" charset="0"/>
                                    </a:rPr>
                                    <m:t>1</m:t>
                                  </m:r>
                                </m:sub>
                              </m:sSub>
                              <m:r>
                                <m:rPr>
                                  <m:brk m:alnAt="7"/>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𝑋</m:t>
                                  </m:r>
                                </m:e>
                                <m:sub>
                                  <m:r>
                                    <m:rPr>
                                      <m:brk m:alnAt="7"/>
                                    </m:rPr>
                                    <a:rPr lang="en-US" b="0" i="1" smtClean="0">
                                      <a:latin typeface="Cambria Math" panose="02040503050406030204" pitchFamily="18" charset="0"/>
                                    </a:rPr>
                                    <m:t>1</m:t>
                                  </m:r>
                                </m:sub>
                              </m:sSub>
                              <m:r>
                                <m:rPr>
                                  <m:brk m:alnAt="7"/>
                                </m:rPr>
                                <a:rPr lang="en-US" b="0" i="1" smtClean="0">
                                  <a:latin typeface="Cambria Math" panose="02040503050406030204" pitchFamily="18" charset="0"/>
                                </a:rPr>
                                <m:t>)</m:t>
                              </m:r>
                            </m:e>
                            <m:e>
                              <m:r>
                                <a:rPr lang="en-US" b="0" i="1" smtClean="0">
                                  <a:latin typeface="Cambria Math" panose="02040503050406030204" pitchFamily="18" charset="0"/>
                                </a:rPr>
                                <m:t>⋯</m:t>
                              </m:r>
                            </m:e>
                            <m:e>
                              <m:r>
                                <m:rPr>
                                  <m:sty m:val="p"/>
                                </m:rPr>
                                <a:rPr lang="en-US" b="0" i="0" smtClean="0">
                                  <a:latin typeface="Cambria Math" panose="02040503050406030204" pitchFamily="18" charset="0"/>
                                </a:rPr>
                                <m:t>Cov</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𝑛</m:t>
                                  </m:r>
                                </m:sub>
                              </m:sSub>
                              <m:r>
                                <a:rPr lang="en-US" b="0" i="1" smtClean="0">
                                  <a:latin typeface="Cambria Math" panose="02040503050406030204" pitchFamily="18" charset="0"/>
                                </a:rPr>
                                <m:t>)</m:t>
                              </m:r>
                            </m:e>
                          </m:mr>
                          <m:mr>
                            <m:e>
                              <m:r>
                                <a:rPr lang="en-US" b="0" i="1" smtClean="0">
                                  <a:latin typeface="Cambria Math" panose="02040503050406030204" pitchFamily="18" charset="0"/>
                                </a:rPr>
                                <m:t>⋮</m:t>
                              </m:r>
                            </m:e>
                            <m:e>
                              <m:r>
                                <m:rPr>
                                  <m:sty m:val="p"/>
                                </m:rPr>
                                <a:rPr lang="en-US" b="0" i="0" smtClean="0">
                                  <a:latin typeface="Cambria Math" panose="02040503050406030204" pitchFamily="18" charset="0"/>
                                </a:rPr>
                                <m:t>Cov</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𝑗</m:t>
                                  </m:r>
                                </m:sub>
                              </m:sSub>
                              <m:r>
                                <a:rPr lang="en-US" b="0" i="1" smtClean="0">
                                  <a:latin typeface="Cambria Math" panose="02040503050406030204" pitchFamily="18" charset="0"/>
                                </a:rPr>
                                <m:t>)</m:t>
                              </m:r>
                            </m:e>
                            <m:e>
                              <m:r>
                                <a:rPr lang="en-US" b="0" i="1" smtClean="0">
                                  <a:latin typeface="Cambria Math" panose="02040503050406030204" pitchFamily="18" charset="0"/>
                                </a:rPr>
                                <m:t>⋮</m:t>
                              </m:r>
                            </m:e>
                          </m:mr>
                          <m:mr>
                            <m:e>
                              <m:r>
                                <m:rPr>
                                  <m:sty m:val="p"/>
                                </m:rPr>
                                <a:rPr lang="en-US" b="0" i="0" smtClean="0">
                                  <a:latin typeface="Cambria Math" panose="02040503050406030204" pitchFamily="18" charset="0"/>
                                </a:rPr>
                                <m:t>Cov</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e>
                            <m:e>
                              <m:r>
                                <a:rPr lang="en-US" b="0" i="1" smtClean="0">
                                  <a:latin typeface="Cambria Math" panose="02040503050406030204" pitchFamily="18" charset="0"/>
                                </a:rPr>
                                <m:t>⋯</m:t>
                              </m:r>
                            </m:e>
                            <m:e>
                              <m:r>
                                <m:rPr>
                                  <m:sty m:val="p"/>
                                </m:rPr>
                                <a:rPr lang="en-US" b="0" i="0" smtClean="0">
                                  <a:latin typeface="Cambria Math" panose="02040503050406030204" pitchFamily="18" charset="0"/>
                                </a:rPr>
                                <m:t>Cov</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𝑛</m:t>
                                  </m:r>
                                </m:sub>
                              </m:sSub>
                              <m:r>
                                <a:rPr lang="en-US" b="0" i="1" smtClean="0">
                                  <a:latin typeface="Cambria Math" panose="02040503050406030204" pitchFamily="18" charset="0"/>
                                </a:rPr>
                                <m:t>)</m:t>
                              </m:r>
                            </m:e>
                          </m:mr>
                        </m:m>
                      </m:e>
                    </m:d>
                  </m:oMath>
                </a14:m>
                <a:endParaRPr lang="en-US" dirty="0"/>
              </a:p>
            </p:txBody>
          </p:sp>
        </mc:Choice>
        <mc:Fallback xmlns="">
          <p:sp>
            <p:nvSpPr>
              <p:cNvPr id="3" name="Content Placeholder 2">
                <a:extLst>
                  <a:ext uri="{FF2B5EF4-FFF2-40B4-BE49-F238E27FC236}">
                    <a16:creationId xmlns:a16="http://schemas.microsoft.com/office/drawing/2014/main" id="{09A68955-1D2C-4684-A101-CCFB5C8A63BD}"/>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429435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3AA2-8FB8-40A0-8CC3-AF76DCA84DB0}"/>
              </a:ext>
            </a:extLst>
          </p:cNvPr>
          <p:cNvSpPr>
            <a:spLocks noGrp="1"/>
          </p:cNvSpPr>
          <p:nvPr>
            <p:ph type="title"/>
          </p:nvPr>
        </p:nvSpPr>
        <p:spPr/>
        <p:txBody>
          <a:bodyPr/>
          <a:lstStyle/>
          <a:p>
            <a:r>
              <a:rPr lang="en-US" dirty="0"/>
              <a:t>Covariance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513CA5-33FE-40B4-9CFE-8182464C8F9E}"/>
                  </a:ext>
                </a:extLst>
              </p:cNvPr>
              <p:cNvSpPr>
                <a:spLocks noGrp="1"/>
              </p:cNvSpPr>
              <p:nvPr>
                <p:ph idx="1"/>
              </p:nvPr>
            </p:nvSpPr>
            <p:spPr/>
            <p:txBody>
              <a:bodyPr/>
              <a:lstStyle/>
              <a:p>
                <a:r>
                  <a:rPr lang="en-US" dirty="0"/>
                  <a:t>Let’s think about 2 dimensions.</a:t>
                </a:r>
              </a:p>
              <a:p>
                <a:r>
                  <a:rPr lang="en-US" dirty="0"/>
                  <a:t>Let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e>
                      <m:sup>
                        <m:r>
                          <a:rPr lang="en-US" b="0" i="1" smtClean="0">
                            <a:latin typeface="Cambria Math" panose="02040503050406030204" pitchFamily="18" charset="0"/>
                          </a:rPr>
                          <m:t>𝑇</m:t>
                        </m:r>
                      </m:sup>
                    </m:sSup>
                  </m:oMath>
                </a14:m>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𝒩</m:t>
                    </m:r>
                    <m:r>
                      <a:rPr lang="en-US" b="0" i="1" smtClean="0">
                        <a:latin typeface="Cambria Math" panose="02040503050406030204" pitchFamily="18" charset="0"/>
                      </a:rPr>
                      <m:t>(0,1)</m:t>
                    </m:r>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oMath>
                </a14:m>
                <a:r>
                  <a:rPr lang="en-US" dirty="0"/>
                  <a:t> are independent.</a:t>
                </a:r>
              </a:p>
              <a:p>
                <a:r>
                  <a:rPr lang="en-US" dirty="0"/>
                  <a:t>What is </a:t>
                </a:r>
                <a14:m>
                  <m:oMath xmlns:m="http://schemas.openxmlformats.org/officeDocument/2006/math">
                    <m:r>
                      <m:rPr>
                        <m:sty m:val="p"/>
                      </m:rPr>
                      <a:rPr lang="en-US" b="0" i="0" smtClean="0">
                        <a:latin typeface="Cambria Math" panose="02040503050406030204" pitchFamily="18" charset="0"/>
                      </a:rPr>
                      <m:t>Σ</m:t>
                    </m:r>
                  </m:oMath>
                </a14:m>
                <a:r>
                  <a:rPr lang="en-US" dirty="0"/>
                  <a:t>? Which of these pictures are 200 </a:t>
                </a:r>
                <a:r>
                  <a:rPr lang="en-US" dirty="0" err="1"/>
                  <a:t>i.i.d</a:t>
                </a:r>
                <a:r>
                  <a:rPr lang="en-US" dirty="0"/>
                  <a:t>. samples of </a:t>
                </a:r>
                <a14:m>
                  <m:oMath xmlns:m="http://schemas.openxmlformats.org/officeDocument/2006/math">
                    <m:r>
                      <a:rPr lang="en-US" b="0" i="1" smtClean="0">
                        <a:latin typeface="Cambria Math" panose="02040503050406030204" pitchFamily="18" charset="0"/>
                      </a:rPr>
                      <m:t>𝑋</m:t>
                    </m:r>
                  </m:oMath>
                </a14:m>
                <a:r>
                  <a:rPr lang="en-US" dirty="0"/>
                  <a:t>?</a:t>
                </a:r>
              </a:p>
            </p:txBody>
          </p:sp>
        </mc:Choice>
        <mc:Fallback xmlns="">
          <p:sp>
            <p:nvSpPr>
              <p:cNvPr id="3" name="Content Placeholder 2">
                <a:extLst>
                  <a:ext uri="{FF2B5EF4-FFF2-40B4-BE49-F238E27FC236}">
                    <a16:creationId xmlns:a16="http://schemas.microsoft.com/office/drawing/2014/main" id="{6E513CA5-33FE-40B4-9CFE-8182464C8F9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A9B4562-93DD-4D09-9A23-D8386E88D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79" y="4191827"/>
            <a:ext cx="2907888" cy="2589585"/>
          </a:xfrm>
          <a:prstGeom prst="rect">
            <a:avLst/>
          </a:prstGeom>
        </p:spPr>
      </p:pic>
      <p:pic>
        <p:nvPicPr>
          <p:cNvPr id="7" name="Picture 6">
            <a:extLst>
              <a:ext uri="{FF2B5EF4-FFF2-40B4-BE49-F238E27FC236}">
                <a16:creationId xmlns:a16="http://schemas.microsoft.com/office/drawing/2014/main" id="{BC8A72E5-A1CB-466B-8020-D43ADFF289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9437" y="4191828"/>
            <a:ext cx="2972628" cy="2589585"/>
          </a:xfrm>
          <a:prstGeom prst="rect">
            <a:avLst/>
          </a:prstGeom>
        </p:spPr>
      </p:pic>
      <p:pic>
        <p:nvPicPr>
          <p:cNvPr id="9" name="Picture 8">
            <a:extLst>
              <a:ext uri="{FF2B5EF4-FFF2-40B4-BE49-F238E27FC236}">
                <a16:creationId xmlns:a16="http://schemas.microsoft.com/office/drawing/2014/main" id="{89F79402-6B3F-4F72-8E2C-4F22EFF3D7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2065" y="4191829"/>
            <a:ext cx="2870123" cy="2589585"/>
          </a:xfrm>
          <a:prstGeom prst="rect">
            <a:avLst/>
          </a:prstGeom>
        </p:spPr>
      </p:pic>
      <p:pic>
        <p:nvPicPr>
          <p:cNvPr id="15" name="Picture 14">
            <a:extLst>
              <a:ext uri="{FF2B5EF4-FFF2-40B4-BE49-F238E27FC236}">
                <a16:creationId xmlns:a16="http://schemas.microsoft.com/office/drawing/2014/main" id="{100DA046-DAFB-48E9-9AF4-2A38A394C2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8922" y="4226088"/>
            <a:ext cx="2516913" cy="2521062"/>
          </a:xfrm>
          <a:prstGeom prst="rect">
            <a:avLst/>
          </a:prstGeom>
        </p:spPr>
      </p:pic>
    </p:spTree>
    <p:extLst>
      <p:ext uri="{BB962C8B-B14F-4D97-AF65-F5344CB8AC3E}">
        <p14:creationId xmlns:p14="http://schemas.microsoft.com/office/powerpoint/2010/main" val="3520107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5DC7C-9E6E-47A2-8A35-8A98BC06C3F6}"/>
              </a:ext>
            </a:extLst>
          </p:cNvPr>
          <p:cNvSpPr>
            <a:spLocks noGrp="1"/>
          </p:cNvSpPr>
          <p:nvPr>
            <p:ph type="title"/>
          </p:nvPr>
        </p:nvSpPr>
        <p:spPr/>
        <p:txBody>
          <a:bodyPr/>
          <a:lstStyle/>
          <a:p>
            <a:r>
              <a:rPr lang="en-US" dirty="0"/>
              <a:t>Biased</a:t>
            </a:r>
          </a:p>
        </p:txBody>
      </p:sp>
      <p:sp>
        <p:nvSpPr>
          <p:cNvPr id="3" name="Content Placeholder 2">
            <a:extLst>
              <a:ext uri="{FF2B5EF4-FFF2-40B4-BE49-F238E27FC236}">
                <a16:creationId xmlns:a16="http://schemas.microsoft.com/office/drawing/2014/main" id="{4F64380B-7546-40FC-8082-EAB4F0972085}"/>
              </a:ext>
            </a:extLst>
          </p:cNvPr>
          <p:cNvSpPr>
            <a:spLocks noGrp="1"/>
          </p:cNvSpPr>
          <p:nvPr>
            <p:ph idx="1"/>
          </p:nvPr>
        </p:nvSpPr>
        <p:spPr/>
        <p:txBody>
          <a:bodyPr/>
          <a:lstStyle/>
          <a:p>
            <a:r>
              <a:rPr lang="en-US" dirty="0"/>
              <a:t>One property we might want from an estimator is for it to be </a:t>
            </a:r>
            <a:r>
              <a:rPr lang="en-US" b="1" dirty="0"/>
              <a:t>unbiased</a:t>
            </a:r>
            <a:r>
              <a:rPr lang="en-US" dirty="0"/>
              <a:t>.</a:t>
            </a:r>
          </a:p>
          <a:p>
            <a:endParaRPr lang="en-US" dirty="0"/>
          </a:p>
          <a:p>
            <a:endParaRPr lang="en-US" dirty="0"/>
          </a:p>
          <a:p>
            <a:endParaRPr lang="en-US" dirty="0"/>
          </a:p>
          <a:p>
            <a:r>
              <a:rPr lang="en-US" dirty="0"/>
              <a:t>The expectation is taken over the randomness in the samples we drew.</a:t>
            </a:r>
          </a:p>
          <a:p>
            <a:pPr lvl="1"/>
            <a:r>
              <a:rPr lang="en-US" dirty="0"/>
              <a:t>The formula is fixed, the data we draw to evaluate the formula becomes the source of the randomness.</a:t>
            </a:r>
          </a:p>
          <a:p>
            <a:r>
              <a:rPr lang="en-US" dirty="0"/>
              <a:t>So we’re not consistently overestimating or underestimating. </a:t>
            </a:r>
          </a:p>
          <a:p>
            <a:r>
              <a:rPr lang="en-US" dirty="0"/>
              <a:t>If an estimator isn’t unbiased then it’s </a:t>
            </a:r>
            <a:r>
              <a:rPr lang="en-US" b="1" dirty="0"/>
              <a:t>biased</a:t>
            </a:r>
            <a:r>
              <a:rPr lang="en-US" dirty="0"/>
              <a:t>.</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DB7727B-4EB8-40CC-A2E2-9D97D2261839}"/>
                  </a:ext>
                </a:extLst>
              </p:cNvPr>
              <p:cNvSpPr/>
              <p:nvPr/>
            </p:nvSpPr>
            <p:spPr>
              <a:xfrm>
                <a:off x="575239" y="2014059"/>
                <a:ext cx="7768500" cy="114599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An estimator </a:t>
                </a:r>
                <a14:m>
                  <m:oMath xmlns:m="http://schemas.openxmlformats.org/officeDocument/2006/math">
                    <m:acc>
                      <m:accPr>
                        <m:chr m:val="̂"/>
                        <m:ctrlPr>
                          <a:rPr lang="en-US" sz="2800" b="0" i="1" smtClean="0">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𝜃</m:t>
                        </m:r>
                      </m:e>
                    </m:acc>
                    <m:r>
                      <a:rPr lang="en-US" sz="2800" b="0" i="1" smtClean="0">
                        <a:latin typeface="Cambria Math" panose="02040503050406030204" pitchFamily="18" charset="0"/>
                        <a:cs typeface="Segoe UI Semibold" panose="020B0702040204020203" pitchFamily="34" charset="0"/>
                      </a:rPr>
                      <m:t> </m:t>
                    </m:r>
                  </m:oMath>
                </a14:m>
                <a:r>
                  <a:rPr lang="en-US" sz="2800" b="1" dirty="0">
                    <a:latin typeface="Segoe UI Semibold" panose="020B0702040204020203" pitchFamily="34" charset="0"/>
                    <a:cs typeface="Segoe UI Semibold" panose="020B0702040204020203" pitchFamily="34" charset="0"/>
                  </a:rPr>
                  <a:t>is “unbiased” if</a:t>
                </a:r>
              </a:p>
              <a:p>
                <a:pPr algn="ctr"/>
                <a14:m>
                  <m:oMathPara xmlns:m="http://schemas.openxmlformats.org/officeDocument/2006/math">
                    <m:oMathParaPr>
                      <m:jc m:val="centerGroup"/>
                    </m:oMathParaPr>
                    <m:oMath xmlns:m="http://schemas.openxmlformats.org/officeDocument/2006/math">
                      <m:r>
                        <a:rPr lang="en-US" sz="2800" b="1" i="1" smtClean="0">
                          <a:latin typeface="Cambria Math" panose="02040503050406030204" pitchFamily="18" charset="0"/>
                          <a:cs typeface="Segoe UI Semibold" panose="020B0702040204020203" pitchFamily="34" charset="0"/>
                        </a:rPr>
                        <m:t>𝔼</m:t>
                      </m:r>
                      <m:d>
                        <m:dPr>
                          <m:begChr m:val="["/>
                          <m:endChr m:val="]"/>
                          <m:ctrlPr>
                            <a:rPr lang="en-US" sz="2800" b="1" i="1" smtClean="0">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𝜃</m:t>
                              </m:r>
                            </m:e>
                          </m:acc>
                        </m:e>
                      </m:d>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𝜃</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4" name="Rectangle 3">
                <a:extLst>
                  <a:ext uri="{FF2B5EF4-FFF2-40B4-BE49-F238E27FC236}">
                    <a16:creationId xmlns:a16="http://schemas.microsoft.com/office/drawing/2014/main" id="{5DB7727B-4EB8-40CC-A2E2-9D97D2261839}"/>
                  </a:ext>
                </a:extLst>
              </p:cNvPr>
              <p:cNvSpPr>
                <a:spLocks noRot="1" noChangeAspect="1" noMove="1" noResize="1" noEditPoints="1" noAdjustHandles="1" noChangeArrowheads="1" noChangeShapeType="1" noTextEdit="1"/>
              </p:cNvSpPr>
              <p:nvPr/>
            </p:nvSpPr>
            <p:spPr>
              <a:xfrm>
                <a:off x="575239" y="2014059"/>
                <a:ext cx="7768500" cy="1145999"/>
              </a:xfrm>
              <a:prstGeom prst="rect">
                <a:avLst/>
              </a:prstGeom>
              <a:blipFill>
                <a:blip r:embed="rId2"/>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769144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3AA2-8FB8-40A0-8CC3-AF76DCA84DB0}"/>
              </a:ext>
            </a:extLst>
          </p:cNvPr>
          <p:cNvSpPr>
            <a:spLocks noGrp="1"/>
          </p:cNvSpPr>
          <p:nvPr>
            <p:ph type="title"/>
          </p:nvPr>
        </p:nvSpPr>
        <p:spPr/>
        <p:txBody>
          <a:bodyPr/>
          <a:lstStyle/>
          <a:p>
            <a:r>
              <a:rPr lang="en-US" dirty="0"/>
              <a:t>Covariance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513CA5-33FE-40B4-9CFE-8182464C8F9E}"/>
                  </a:ext>
                </a:extLst>
              </p:cNvPr>
              <p:cNvSpPr>
                <a:spLocks noGrp="1"/>
              </p:cNvSpPr>
              <p:nvPr>
                <p:ph idx="1"/>
              </p:nvPr>
            </p:nvSpPr>
            <p:spPr/>
            <p:txBody>
              <a:bodyPr/>
              <a:lstStyle/>
              <a:p>
                <a:r>
                  <a:rPr lang="en-US" dirty="0"/>
                  <a:t>Let’s think about 2 dimensions.</a:t>
                </a:r>
              </a:p>
              <a:p>
                <a:r>
                  <a:rPr lang="en-US" dirty="0"/>
                  <a:t>Let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e>
                      <m:sup>
                        <m:r>
                          <a:rPr lang="en-US" b="0" i="1" smtClean="0">
                            <a:latin typeface="Cambria Math" panose="02040503050406030204" pitchFamily="18" charset="0"/>
                          </a:rPr>
                          <m:t>𝑇</m:t>
                        </m:r>
                      </m:sup>
                    </m:sSup>
                  </m:oMath>
                </a14:m>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𝒩</m:t>
                    </m:r>
                    <m:r>
                      <a:rPr lang="en-US" b="0" i="1" smtClean="0">
                        <a:latin typeface="Cambria Math" panose="02040503050406030204" pitchFamily="18" charset="0"/>
                      </a:rPr>
                      <m:t>(0,1)</m:t>
                    </m:r>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oMath>
                </a14:m>
                <a:r>
                  <a:rPr lang="en-US" dirty="0"/>
                  <a:t> are independent.</a:t>
                </a:r>
              </a:p>
              <a:p>
                <a:r>
                  <a:rPr lang="en-US" dirty="0"/>
                  <a:t>What is </a:t>
                </a:r>
                <a14:m>
                  <m:oMath xmlns:m="http://schemas.openxmlformats.org/officeDocument/2006/math">
                    <m:r>
                      <m:rPr>
                        <m:sty m:val="p"/>
                      </m:rPr>
                      <a:rPr lang="en-US" b="0" i="0" smtClean="0">
                        <a:latin typeface="Cambria Math" panose="02040503050406030204" pitchFamily="18" charset="0"/>
                      </a:rPr>
                      <m:t>Σ</m:t>
                    </m:r>
                  </m:oMath>
                </a14:m>
                <a:r>
                  <a:rPr lang="en-US" dirty="0"/>
                  <a:t>? Which of these pictures are 200 </a:t>
                </a:r>
                <a:r>
                  <a:rPr lang="en-US" dirty="0" err="1"/>
                  <a:t>i.i.d</a:t>
                </a:r>
                <a:r>
                  <a:rPr lang="en-US" dirty="0"/>
                  <a:t>. samples of </a:t>
                </a:r>
                <a14:m>
                  <m:oMath xmlns:m="http://schemas.openxmlformats.org/officeDocument/2006/math">
                    <m:r>
                      <a:rPr lang="en-US" b="0" i="1" smtClean="0">
                        <a:latin typeface="Cambria Math" panose="02040503050406030204" pitchFamily="18" charset="0"/>
                      </a:rPr>
                      <m:t>𝑋</m:t>
                    </m:r>
                  </m:oMath>
                </a14:m>
                <a:r>
                  <a:rPr lang="en-US" dirty="0"/>
                  <a:t>?</a:t>
                </a:r>
              </a:p>
            </p:txBody>
          </p:sp>
        </mc:Choice>
        <mc:Fallback xmlns="">
          <p:sp>
            <p:nvSpPr>
              <p:cNvPr id="3" name="Content Placeholder 2">
                <a:extLst>
                  <a:ext uri="{FF2B5EF4-FFF2-40B4-BE49-F238E27FC236}">
                    <a16:creationId xmlns:a16="http://schemas.microsoft.com/office/drawing/2014/main" id="{6E513CA5-33FE-40B4-9CFE-8182464C8F9E}"/>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0A9B4562-93DD-4D09-9A23-D8386E88D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79" y="4191827"/>
            <a:ext cx="2907888" cy="2589585"/>
          </a:xfrm>
          <a:prstGeom prst="rect">
            <a:avLst/>
          </a:prstGeom>
        </p:spPr>
      </p:pic>
      <p:pic>
        <p:nvPicPr>
          <p:cNvPr id="9" name="Picture 8">
            <a:extLst>
              <a:ext uri="{FF2B5EF4-FFF2-40B4-BE49-F238E27FC236}">
                <a16:creationId xmlns:a16="http://schemas.microsoft.com/office/drawing/2014/main" id="{89F79402-6B3F-4F72-8E2C-4F22EFF3D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2065" y="4191829"/>
            <a:ext cx="2870123" cy="2589585"/>
          </a:xfrm>
          <a:prstGeom prst="rect">
            <a:avLst/>
          </a:prstGeom>
        </p:spPr>
      </p:pic>
      <p:pic>
        <p:nvPicPr>
          <p:cNvPr id="15" name="Picture 14">
            <a:extLst>
              <a:ext uri="{FF2B5EF4-FFF2-40B4-BE49-F238E27FC236}">
                <a16:creationId xmlns:a16="http://schemas.microsoft.com/office/drawing/2014/main" id="{100DA046-DAFB-48E9-9AF4-2A38A394C2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8922" y="4226088"/>
            <a:ext cx="2516913" cy="2521062"/>
          </a:xfrm>
          <a:prstGeom prst="rect">
            <a:avLst/>
          </a:prstGeom>
        </p:spPr>
      </p:pic>
      <p:pic>
        <p:nvPicPr>
          <p:cNvPr id="7" name="Picture 6">
            <a:extLst>
              <a:ext uri="{FF2B5EF4-FFF2-40B4-BE49-F238E27FC236}">
                <a16:creationId xmlns:a16="http://schemas.microsoft.com/office/drawing/2014/main" id="{BC8A72E5-A1CB-466B-8020-D43ADFF289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9437" y="4191828"/>
            <a:ext cx="2972628" cy="2589585"/>
          </a:xfrm>
          <a:prstGeom prst="rect">
            <a:avLst/>
          </a:prstGeom>
          <a:ln w="38100">
            <a:solidFill>
              <a:srgbClr val="00B050"/>
            </a:solidFill>
          </a:ln>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9853149-7FAE-40BA-BBF0-4E570F0DF92E}"/>
                  </a:ext>
                </a:extLst>
              </p:cNvPr>
              <p:cNvSpPr txBox="1"/>
              <p:nvPr/>
            </p:nvSpPr>
            <p:spPr>
              <a:xfrm>
                <a:off x="219635" y="3381831"/>
                <a:ext cx="2774577" cy="5852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Σ</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d>
                    </m:oMath>
                  </m:oMathPara>
                </a14:m>
                <a:endParaRPr lang="en-US" dirty="0"/>
              </a:p>
            </p:txBody>
          </p:sp>
        </mc:Choice>
        <mc:Fallback xmlns="">
          <p:sp>
            <p:nvSpPr>
              <p:cNvPr id="4" name="TextBox 3">
                <a:extLst>
                  <a:ext uri="{FF2B5EF4-FFF2-40B4-BE49-F238E27FC236}">
                    <a16:creationId xmlns:a16="http://schemas.microsoft.com/office/drawing/2014/main" id="{A9853149-7FAE-40BA-BBF0-4E570F0DF92E}"/>
                  </a:ext>
                </a:extLst>
              </p:cNvPr>
              <p:cNvSpPr txBox="1">
                <a:spLocks noRot="1" noChangeAspect="1" noMove="1" noResize="1" noEditPoints="1" noAdjustHandles="1" noChangeArrowheads="1" noChangeShapeType="1" noTextEdit="1"/>
              </p:cNvSpPr>
              <p:nvPr/>
            </p:nvSpPr>
            <p:spPr>
              <a:xfrm>
                <a:off x="219635" y="3381831"/>
                <a:ext cx="2774577" cy="58528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61652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3AA2-8FB8-40A0-8CC3-AF76DCA84DB0}"/>
              </a:ext>
            </a:extLst>
          </p:cNvPr>
          <p:cNvSpPr>
            <a:spLocks noGrp="1"/>
          </p:cNvSpPr>
          <p:nvPr>
            <p:ph type="title"/>
          </p:nvPr>
        </p:nvSpPr>
        <p:spPr/>
        <p:txBody>
          <a:bodyPr/>
          <a:lstStyle/>
          <a:p>
            <a:r>
              <a:rPr lang="en-US" dirty="0"/>
              <a:t>Unequal Variances, Still Independent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513CA5-33FE-40B4-9CFE-8182464C8F9E}"/>
                  </a:ext>
                </a:extLst>
              </p:cNvPr>
              <p:cNvSpPr>
                <a:spLocks noGrp="1"/>
              </p:cNvSpPr>
              <p:nvPr>
                <p:ph idx="1"/>
              </p:nvPr>
            </p:nvSpPr>
            <p:spPr/>
            <p:txBody>
              <a:bodyPr/>
              <a:lstStyle/>
              <a:p>
                <a:r>
                  <a:rPr lang="en-US" dirty="0"/>
                  <a:t>Let’s think about 2 dimensions.</a:t>
                </a:r>
              </a:p>
              <a:p>
                <a:r>
                  <a:rPr lang="en-US" dirty="0"/>
                  <a:t>Let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e>
                      <m:sup>
                        <m:r>
                          <a:rPr lang="en-US" b="0" i="1" smtClean="0">
                            <a:latin typeface="Cambria Math" panose="02040503050406030204" pitchFamily="18" charset="0"/>
                          </a:rPr>
                          <m:t>𝑇</m:t>
                        </m:r>
                      </m:sup>
                    </m:sSup>
                  </m:oMath>
                </a14:m>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𝒩</m:t>
                    </m:r>
                    <m:r>
                      <a:rPr lang="en-US" b="0" i="1" smtClean="0">
                        <a:latin typeface="Cambria Math" panose="02040503050406030204" pitchFamily="18" charset="0"/>
                      </a:rPr>
                      <m:t>(0,5)</m:t>
                    </m:r>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r>
                      <a:rPr lang="en-US" b="0" i="1" dirty="0" smtClean="0">
                        <a:latin typeface="Cambria Math" panose="02040503050406030204" pitchFamily="18" charset="0"/>
                      </a:rPr>
                      <m:t>𝒩</m:t>
                    </m:r>
                    <m:r>
                      <a:rPr lang="en-US" b="0" i="1" dirty="0" smtClean="0">
                        <a:latin typeface="Cambria Math" panose="02040503050406030204" pitchFamily="18" charset="0"/>
                      </a:rPr>
                      <m:t>(0,1)</m:t>
                    </m:r>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oMath>
                </a14:m>
                <a:r>
                  <a:rPr lang="en-US" dirty="0"/>
                  <a:t> are independent.</a:t>
                </a:r>
              </a:p>
              <a:p>
                <a:r>
                  <a:rPr lang="en-US" dirty="0"/>
                  <a:t>What is </a:t>
                </a:r>
                <a14:m>
                  <m:oMath xmlns:m="http://schemas.openxmlformats.org/officeDocument/2006/math">
                    <m:r>
                      <m:rPr>
                        <m:sty m:val="p"/>
                      </m:rPr>
                      <a:rPr lang="en-US" b="0" i="0" smtClean="0">
                        <a:latin typeface="Cambria Math" panose="02040503050406030204" pitchFamily="18" charset="0"/>
                      </a:rPr>
                      <m:t>Σ</m:t>
                    </m:r>
                  </m:oMath>
                </a14:m>
                <a:r>
                  <a:rPr lang="en-US" dirty="0"/>
                  <a:t>? Which of these pictures are </a:t>
                </a:r>
                <a:r>
                  <a:rPr lang="en-US" dirty="0" err="1"/>
                  <a:t>i.i.d</a:t>
                </a:r>
                <a:r>
                  <a:rPr lang="en-US" dirty="0"/>
                  <a:t>. samples of </a:t>
                </a:r>
                <a14:m>
                  <m:oMath xmlns:m="http://schemas.openxmlformats.org/officeDocument/2006/math">
                    <m:r>
                      <a:rPr lang="en-US" b="0" i="1" smtClean="0">
                        <a:latin typeface="Cambria Math" panose="02040503050406030204" pitchFamily="18" charset="0"/>
                      </a:rPr>
                      <m:t>𝑋</m:t>
                    </m:r>
                  </m:oMath>
                </a14:m>
                <a:r>
                  <a:rPr lang="en-US" dirty="0"/>
                  <a:t>?</a:t>
                </a:r>
              </a:p>
            </p:txBody>
          </p:sp>
        </mc:Choice>
        <mc:Fallback xmlns="">
          <p:sp>
            <p:nvSpPr>
              <p:cNvPr id="3" name="Content Placeholder 2">
                <a:extLst>
                  <a:ext uri="{FF2B5EF4-FFF2-40B4-BE49-F238E27FC236}">
                    <a16:creationId xmlns:a16="http://schemas.microsoft.com/office/drawing/2014/main" id="{6E513CA5-33FE-40B4-9CFE-8182464C8F9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3FAE902-CD43-48CA-BEA0-CDD33CA46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79" y="4191827"/>
            <a:ext cx="2907888" cy="2589585"/>
          </a:xfrm>
          <a:prstGeom prst="rect">
            <a:avLst/>
          </a:prstGeom>
        </p:spPr>
      </p:pic>
      <p:pic>
        <p:nvPicPr>
          <p:cNvPr id="6" name="Picture 5">
            <a:extLst>
              <a:ext uri="{FF2B5EF4-FFF2-40B4-BE49-F238E27FC236}">
                <a16:creationId xmlns:a16="http://schemas.microsoft.com/office/drawing/2014/main" id="{78A75CA8-3674-49A9-A97B-D94423485F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2065" y="4191829"/>
            <a:ext cx="2870123" cy="2589585"/>
          </a:xfrm>
          <a:prstGeom prst="rect">
            <a:avLst/>
          </a:prstGeom>
        </p:spPr>
      </p:pic>
      <p:pic>
        <p:nvPicPr>
          <p:cNvPr id="7" name="Picture 6">
            <a:extLst>
              <a:ext uri="{FF2B5EF4-FFF2-40B4-BE49-F238E27FC236}">
                <a16:creationId xmlns:a16="http://schemas.microsoft.com/office/drawing/2014/main" id="{386A44CC-29BC-420B-B9AE-D179233323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8922" y="4226088"/>
            <a:ext cx="2516913" cy="2521062"/>
          </a:xfrm>
          <a:prstGeom prst="rect">
            <a:avLst/>
          </a:prstGeom>
        </p:spPr>
      </p:pic>
      <p:pic>
        <p:nvPicPr>
          <p:cNvPr id="8" name="Picture 7">
            <a:extLst>
              <a:ext uri="{FF2B5EF4-FFF2-40B4-BE49-F238E27FC236}">
                <a16:creationId xmlns:a16="http://schemas.microsoft.com/office/drawing/2014/main" id="{ADC6B3DE-0404-416D-B781-E4C995CF14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9437" y="4191828"/>
            <a:ext cx="2972628" cy="2589585"/>
          </a:xfrm>
          <a:prstGeom prst="rect">
            <a:avLst/>
          </a:prstGeom>
          <a:ln w="38100">
            <a:noFill/>
          </a:ln>
        </p:spPr>
      </p:pic>
    </p:spTree>
    <p:extLst>
      <p:ext uri="{BB962C8B-B14F-4D97-AF65-F5344CB8AC3E}">
        <p14:creationId xmlns:p14="http://schemas.microsoft.com/office/powerpoint/2010/main" val="665898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72E9EF-C7A5-4BDA-A632-94E1547E9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437" y="4191828"/>
            <a:ext cx="2972628" cy="2589585"/>
          </a:xfrm>
          <a:prstGeom prst="rect">
            <a:avLst/>
          </a:prstGeom>
          <a:ln w="38100">
            <a:noFill/>
          </a:ln>
        </p:spPr>
      </p:pic>
      <p:sp>
        <p:nvSpPr>
          <p:cNvPr id="2" name="Title 1">
            <a:extLst>
              <a:ext uri="{FF2B5EF4-FFF2-40B4-BE49-F238E27FC236}">
                <a16:creationId xmlns:a16="http://schemas.microsoft.com/office/drawing/2014/main" id="{23A23AA2-8FB8-40A0-8CC3-AF76DCA84DB0}"/>
              </a:ext>
            </a:extLst>
          </p:cNvPr>
          <p:cNvSpPr>
            <a:spLocks noGrp="1"/>
          </p:cNvSpPr>
          <p:nvPr>
            <p:ph type="title"/>
          </p:nvPr>
        </p:nvSpPr>
        <p:spPr/>
        <p:txBody>
          <a:bodyPr/>
          <a:lstStyle/>
          <a:p>
            <a:r>
              <a:rPr lang="en-US" dirty="0"/>
              <a:t>Unequal Variances, Still Independent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513CA5-33FE-40B4-9CFE-8182464C8F9E}"/>
                  </a:ext>
                </a:extLst>
              </p:cNvPr>
              <p:cNvSpPr>
                <a:spLocks noGrp="1"/>
              </p:cNvSpPr>
              <p:nvPr>
                <p:ph idx="1"/>
              </p:nvPr>
            </p:nvSpPr>
            <p:spPr/>
            <p:txBody>
              <a:bodyPr/>
              <a:lstStyle/>
              <a:p>
                <a:r>
                  <a:rPr lang="en-US" dirty="0"/>
                  <a:t>Let’s think about 2 dimensions.</a:t>
                </a:r>
              </a:p>
              <a:p>
                <a:r>
                  <a:rPr lang="en-US" dirty="0"/>
                  <a:t>Let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e>
                      <m:sup>
                        <m:r>
                          <a:rPr lang="en-US" b="0" i="1" smtClean="0">
                            <a:latin typeface="Cambria Math" panose="02040503050406030204" pitchFamily="18" charset="0"/>
                          </a:rPr>
                          <m:t>𝑇</m:t>
                        </m:r>
                      </m:sup>
                    </m:sSup>
                  </m:oMath>
                </a14:m>
                <a:r>
                  <a:rPr lang="en-US" dirty="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𝒩</m:t>
                    </m:r>
                    <m:r>
                      <a:rPr lang="en-US" b="0" i="1" smtClean="0">
                        <a:latin typeface="Cambria Math" panose="02040503050406030204" pitchFamily="18" charset="0"/>
                      </a:rPr>
                      <m:t>(0,5)</m:t>
                    </m:r>
                  </m:oMath>
                </a14:m>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r>
                      <a:rPr lang="en-US" b="0" i="1" dirty="0" smtClean="0">
                        <a:latin typeface="Cambria Math" panose="02040503050406030204" pitchFamily="18" charset="0"/>
                      </a:rPr>
                      <m:t>𝒩</m:t>
                    </m:r>
                    <m:r>
                      <a:rPr lang="en-US" b="0" i="1" dirty="0" smtClean="0">
                        <a:latin typeface="Cambria Math" panose="02040503050406030204" pitchFamily="18" charset="0"/>
                      </a:rPr>
                      <m:t>(0,1)</m:t>
                    </m:r>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oMath>
                </a14:m>
                <a:r>
                  <a:rPr lang="en-US" dirty="0"/>
                  <a:t> are independent.</a:t>
                </a:r>
              </a:p>
              <a:p>
                <a:r>
                  <a:rPr lang="en-US" dirty="0"/>
                  <a:t>What is </a:t>
                </a:r>
                <a14:m>
                  <m:oMath xmlns:m="http://schemas.openxmlformats.org/officeDocument/2006/math">
                    <m:r>
                      <m:rPr>
                        <m:sty m:val="p"/>
                      </m:rPr>
                      <a:rPr lang="en-US" b="0" i="0" smtClean="0">
                        <a:latin typeface="Cambria Math" panose="02040503050406030204" pitchFamily="18" charset="0"/>
                      </a:rPr>
                      <m:t>Σ</m:t>
                    </m:r>
                  </m:oMath>
                </a14:m>
                <a:r>
                  <a:rPr lang="en-US" dirty="0"/>
                  <a:t>? Which of these pictures are </a:t>
                </a:r>
                <a:r>
                  <a:rPr lang="en-US" dirty="0" err="1"/>
                  <a:t>i.i.d</a:t>
                </a:r>
                <a:r>
                  <a:rPr lang="en-US" dirty="0"/>
                  <a:t>. samples of </a:t>
                </a:r>
                <a14:m>
                  <m:oMath xmlns:m="http://schemas.openxmlformats.org/officeDocument/2006/math">
                    <m:r>
                      <a:rPr lang="en-US" b="0" i="1" smtClean="0">
                        <a:latin typeface="Cambria Math" panose="02040503050406030204" pitchFamily="18" charset="0"/>
                      </a:rPr>
                      <m:t>𝑋</m:t>
                    </m:r>
                  </m:oMath>
                </a14:m>
                <a:r>
                  <a:rPr lang="en-US" dirty="0"/>
                  <a:t>?</a:t>
                </a:r>
              </a:p>
            </p:txBody>
          </p:sp>
        </mc:Choice>
        <mc:Fallback xmlns="">
          <p:sp>
            <p:nvSpPr>
              <p:cNvPr id="3" name="Content Placeholder 2">
                <a:extLst>
                  <a:ext uri="{FF2B5EF4-FFF2-40B4-BE49-F238E27FC236}">
                    <a16:creationId xmlns:a16="http://schemas.microsoft.com/office/drawing/2014/main" id="{6E513CA5-33FE-40B4-9CFE-8182464C8F9E}"/>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3FAE902-CD43-48CA-BEA0-CDD33CA467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179" y="4191827"/>
            <a:ext cx="2907888" cy="2589585"/>
          </a:xfrm>
          <a:prstGeom prst="rect">
            <a:avLst/>
          </a:prstGeom>
        </p:spPr>
      </p:pic>
      <p:pic>
        <p:nvPicPr>
          <p:cNvPr id="7" name="Picture 6">
            <a:extLst>
              <a:ext uri="{FF2B5EF4-FFF2-40B4-BE49-F238E27FC236}">
                <a16:creationId xmlns:a16="http://schemas.microsoft.com/office/drawing/2014/main" id="{386A44CC-29BC-420B-B9AE-D179233323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8922" y="4226088"/>
            <a:ext cx="2516913" cy="2521062"/>
          </a:xfrm>
          <a:prstGeom prst="rect">
            <a:avLst/>
          </a:prstGeom>
        </p:spPr>
      </p:pic>
      <p:pic>
        <p:nvPicPr>
          <p:cNvPr id="6" name="Picture 5">
            <a:extLst>
              <a:ext uri="{FF2B5EF4-FFF2-40B4-BE49-F238E27FC236}">
                <a16:creationId xmlns:a16="http://schemas.microsoft.com/office/drawing/2014/main" id="{78A75CA8-3674-49A9-A97B-D94423485F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2065" y="4191829"/>
            <a:ext cx="2870123" cy="2589585"/>
          </a:xfrm>
          <a:prstGeom prst="rect">
            <a:avLst/>
          </a:prstGeom>
          <a:ln w="28575">
            <a:solidFill>
              <a:srgbClr val="00B050"/>
            </a:solidFill>
          </a:ln>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4EDB7D1-9AD1-4506-A988-850F49DA3E32}"/>
                  </a:ext>
                </a:extLst>
              </p:cNvPr>
              <p:cNvSpPr txBox="1"/>
              <p:nvPr/>
            </p:nvSpPr>
            <p:spPr>
              <a:xfrm>
                <a:off x="521829" y="3640800"/>
                <a:ext cx="2774577" cy="5852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Σ</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5</m:t>
                                </m:r>
                              </m:e>
                              <m:e>
                                <m:r>
                                  <a:rPr lang="en-US" b="0" i="1" smtClean="0">
                                    <a:latin typeface="Cambria Math" panose="02040503050406030204" pitchFamily="18" charset="0"/>
                                  </a:rPr>
                                  <m:t>0</m:t>
                                </m:r>
                              </m:e>
                            </m:mr>
                            <m:mr>
                              <m:e>
                                <m:r>
                                  <a:rPr lang="en-US" b="0" i="1" smtClean="0">
                                    <a:latin typeface="Cambria Math" panose="02040503050406030204" pitchFamily="18" charset="0"/>
                                  </a:rPr>
                                  <m:t>0</m:t>
                                </m:r>
                              </m:e>
                              <m:e>
                                <m:r>
                                  <a:rPr lang="en-US" b="0" i="1" smtClean="0">
                                    <a:latin typeface="Cambria Math" panose="02040503050406030204" pitchFamily="18" charset="0"/>
                                  </a:rPr>
                                  <m:t>1</m:t>
                                </m:r>
                              </m:e>
                            </m:mr>
                          </m:m>
                        </m:e>
                      </m:d>
                    </m:oMath>
                  </m:oMathPara>
                </a14:m>
                <a:endParaRPr lang="en-US" dirty="0"/>
              </a:p>
            </p:txBody>
          </p:sp>
        </mc:Choice>
        <mc:Fallback xmlns="">
          <p:sp>
            <p:nvSpPr>
              <p:cNvPr id="8" name="TextBox 7">
                <a:extLst>
                  <a:ext uri="{FF2B5EF4-FFF2-40B4-BE49-F238E27FC236}">
                    <a16:creationId xmlns:a16="http://schemas.microsoft.com/office/drawing/2014/main" id="{D4EDB7D1-9AD1-4506-A988-850F49DA3E32}"/>
                  </a:ext>
                </a:extLst>
              </p:cNvPr>
              <p:cNvSpPr txBox="1">
                <a:spLocks noRot="1" noChangeAspect="1" noMove="1" noResize="1" noEditPoints="1" noAdjustHandles="1" noChangeArrowheads="1" noChangeShapeType="1" noTextEdit="1"/>
              </p:cNvSpPr>
              <p:nvPr/>
            </p:nvSpPr>
            <p:spPr>
              <a:xfrm>
                <a:off x="521829" y="3640800"/>
                <a:ext cx="2774577" cy="585288"/>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51657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E3192-2845-42EF-B860-BBB51A192A04}"/>
              </a:ext>
            </a:extLst>
          </p:cNvPr>
          <p:cNvSpPr>
            <a:spLocks noGrp="1"/>
          </p:cNvSpPr>
          <p:nvPr>
            <p:ph type="title"/>
          </p:nvPr>
        </p:nvSpPr>
        <p:spPr/>
        <p:txBody>
          <a:bodyPr/>
          <a:lstStyle/>
          <a:p>
            <a:r>
              <a:rPr lang="en-US" dirty="0"/>
              <a:t>What about dependence.</a:t>
            </a:r>
          </a:p>
        </p:txBody>
      </p:sp>
      <p:sp>
        <p:nvSpPr>
          <p:cNvPr id="3" name="Content Placeholder 2">
            <a:extLst>
              <a:ext uri="{FF2B5EF4-FFF2-40B4-BE49-F238E27FC236}">
                <a16:creationId xmlns:a16="http://schemas.microsoft.com/office/drawing/2014/main" id="{04C5FA15-B913-4D7F-A2D2-93D84A2E3F13}"/>
              </a:ext>
            </a:extLst>
          </p:cNvPr>
          <p:cNvSpPr>
            <a:spLocks noGrp="1"/>
          </p:cNvSpPr>
          <p:nvPr>
            <p:ph idx="1"/>
          </p:nvPr>
        </p:nvSpPr>
        <p:spPr/>
        <p:txBody>
          <a:bodyPr/>
          <a:lstStyle/>
          <a:p>
            <a:r>
              <a:rPr lang="en-US" dirty="0"/>
              <a:t>When we introduce dependence, we need to know the mean vector and the covariance matrix to define the distribution</a:t>
            </a:r>
          </a:p>
          <a:p>
            <a:r>
              <a:rPr lang="en-US" dirty="0"/>
              <a:t>(instead of just the mean and the variance). </a:t>
            </a:r>
          </a:p>
          <a:p>
            <a:r>
              <a:rPr lang="en-US" dirty="0"/>
              <a:t>Let’s see a few examples…</a:t>
            </a:r>
          </a:p>
        </p:txBody>
      </p:sp>
    </p:spTree>
    <p:extLst>
      <p:ext uri="{BB962C8B-B14F-4D97-AF65-F5344CB8AC3E}">
        <p14:creationId xmlns:p14="http://schemas.microsoft.com/office/powerpoint/2010/main" val="4248048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3AA2-8FB8-40A0-8CC3-AF76DCA84DB0}"/>
              </a:ext>
            </a:extLst>
          </p:cNvPr>
          <p:cNvSpPr>
            <a:spLocks noGrp="1"/>
          </p:cNvSpPr>
          <p:nvPr>
            <p:ph type="title"/>
          </p:nvPr>
        </p:nvSpPr>
        <p:spPr/>
        <p:txBody>
          <a:bodyPr/>
          <a:lstStyle/>
          <a:p>
            <a:r>
              <a:rPr lang="en-US" dirty="0"/>
              <a:t>Dependence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513CA5-33FE-40B4-9CFE-8182464C8F9E}"/>
                  </a:ext>
                </a:extLst>
              </p:cNvPr>
              <p:cNvSpPr>
                <a:spLocks noGrp="1"/>
              </p:cNvSpPr>
              <p:nvPr>
                <p:ph idx="1"/>
              </p:nvPr>
            </p:nvSpPr>
            <p:spPr/>
            <p:txBody>
              <a:bodyPr/>
              <a:lstStyle/>
              <a:p>
                <a:r>
                  <a:rPr lang="en-US" dirty="0"/>
                  <a:t>Let’s think about 2 dimensions.</a:t>
                </a:r>
              </a:p>
              <a:p>
                <a:r>
                  <a:rPr lang="en-US" dirty="0"/>
                  <a:t>Let </a:t>
                </a:r>
                <a14:m>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e>
                        </m:d>
                      </m:e>
                      <m:sup>
                        <m:r>
                          <a:rPr lang="en-US" i="1">
                            <a:latin typeface="Cambria Math" panose="02040503050406030204" pitchFamily="18" charset="0"/>
                          </a:rPr>
                          <m:t>𝑇</m:t>
                        </m:r>
                      </m:sup>
                    </m:sSup>
                  </m:oMath>
                </a14:m>
                <a:r>
                  <a:rPr lang="en-US" dirty="0"/>
                  <a:t> where </a:t>
                </a:r>
                <a14:m>
                  <m:oMath xmlns:m="http://schemas.openxmlformats.org/officeDocument/2006/math">
                    <m:r>
                      <m:rPr>
                        <m:sty m:val="p"/>
                      </m:rPr>
                      <a:rPr lang="en-US">
                        <a:latin typeface="Cambria Math" panose="02040503050406030204" pitchFamily="18" charset="0"/>
                      </a:rPr>
                      <m:t>Var</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e>
                    </m:d>
                    <m:r>
                      <a:rPr lang="en-US" i="1">
                        <a:latin typeface="Cambria Math" panose="02040503050406030204" pitchFamily="18" charset="0"/>
                      </a:rPr>
                      <m:t>=</m:t>
                    </m:r>
                    <m:r>
                      <a:rPr lang="en-US" b="0" i="1" smtClean="0">
                        <a:latin typeface="Cambria Math" panose="02040503050406030204" pitchFamily="18" charset="0"/>
                      </a:rPr>
                      <m:t>3</m:t>
                    </m:r>
                  </m:oMath>
                </a14:m>
                <a:r>
                  <a:rPr lang="en-US" dirty="0"/>
                  <a:t>, </a:t>
                </a:r>
                <a14:m>
                  <m:oMath xmlns:m="http://schemas.openxmlformats.org/officeDocument/2006/math">
                    <m:r>
                      <m:rPr>
                        <m:sty m:val="p"/>
                      </m:rPr>
                      <a:rPr lang="en-US" dirty="0">
                        <a:latin typeface="Cambria Math" panose="02040503050406030204" pitchFamily="18" charset="0"/>
                      </a:rPr>
                      <m:t>Var</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𝑋</m:t>
                            </m:r>
                          </m:e>
                          <m:sub>
                            <m:r>
                              <a:rPr lang="en-US" i="1" dirty="0">
                                <a:latin typeface="Cambria Math" panose="02040503050406030204" pitchFamily="18" charset="0"/>
                              </a:rPr>
                              <m:t>2</m:t>
                            </m:r>
                          </m:sub>
                        </m:sSub>
                      </m:e>
                    </m:d>
                    <m:r>
                      <a:rPr lang="en-US" i="1" dirty="0">
                        <a:latin typeface="Cambria Math" panose="02040503050406030204" pitchFamily="18" charset="0"/>
                      </a:rPr>
                      <m:t>=</m:t>
                    </m:r>
                    <m:r>
                      <a:rPr lang="en-US" b="0" i="1" dirty="0" smtClean="0">
                        <a:latin typeface="Cambria Math" panose="02040503050406030204" pitchFamily="18" charset="0"/>
                      </a:rPr>
                      <m:t>3</m:t>
                    </m:r>
                  </m:oMath>
                </a14:m>
                <a:r>
                  <a:rPr lang="en-US" dirty="0"/>
                  <a:t> BUT</a:t>
                </a:r>
                <a14:m>
                  <m:oMath xmlns:m="http://schemas.openxmlformats.org/officeDocument/2006/math">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oMath>
                </a14:m>
                <a:r>
                  <a:rPr lang="en-US" dirty="0"/>
                  <a:t> are dependent. </a:t>
                </a:r>
                <a14:m>
                  <m:oMath xmlns:m="http://schemas.openxmlformats.org/officeDocument/2006/math">
                    <m:r>
                      <m:rPr>
                        <m:sty m:val="p"/>
                      </m:rPr>
                      <a:rPr lang="en-US">
                        <a:latin typeface="Cambria Math" panose="02040503050406030204" pitchFamily="18" charset="0"/>
                      </a:rPr>
                      <m:t>Cov</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2</m:t>
                            </m:r>
                          </m:sub>
                        </m:sSub>
                      </m:e>
                    </m:d>
                    <m:r>
                      <a:rPr lang="en-US" i="1">
                        <a:latin typeface="Cambria Math" panose="02040503050406030204" pitchFamily="18" charset="0"/>
                      </a:rPr>
                      <m:t>=</m:t>
                    </m:r>
                    <m:r>
                      <a:rPr lang="en-US" b="0" i="1" smtClean="0">
                        <a:latin typeface="Cambria Math" panose="02040503050406030204" pitchFamily="18" charset="0"/>
                      </a:rPr>
                      <m:t>2</m:t>
                    </m:r>
                  </m:oMath>
                </a14:m>
                <a:endParaRPr lang="en-US" dirty="0"/>
              </a:p>
              <a:p>
                <a:r>
                  <a:rPr lang="en-US" dirty="0"/>
                  <a:t>What is </a:t>
                </a:r>
                <a14:m>
                  <m:oMath xmlns:m="http://schemas.openxmlformats.org/officeDocument/2006/math">
                    <m:r>
                      <m:rPr>
                        <m:sty m:val="p"/>
                      </m:rPr>
                      <a:rPr lang="en-US" b="0" i="0" smtClean="0">
                        <a:latin typeface="Cambria Math" panose="02040503050406030204" pitchFamily="18" charset="0"/>
                      </a:rPr>
                      <m:t>Σ</m:t>
                    </m:r>
                  </m:oMath>
                </a14:m>
                <a:r>
                  <a:rPr lang="en-US" dirty="0"/>
                  <a:t>? Which of these pictures are </a:t>
                </a:r>
                <a:r>
                  <a:rPr lang="en-US" dirty="0" err="1"/>
                  <a:t>i.i.d</a:t>
                </a:r>
                <a:r>
                  <a:rPr lang="en-US" dirty="0"/>
                  <a:t>. samples of </a:t>
                </a:r>
                <a14:m>
                  <m:oMath xmlns:m="http://schemas.openxmlformats.org/officeDocument/2006/math">
                    <m:r>
                      <a:rPr lang="en-US" b="0" i="1" smtClean="0">
                        <a:latin typeface="Cambria Math" panose="02040503050406030204" pitchFamily="18" charset="0"/>
                      </a:rPr>
                      <m:t>𝑋</m:t>
                    </m:r>
                  </m:oMath>
                </a14:m>
                <a:r>
                  <a:rPr lang="en-US" dirty="0"/>
                  <a:t>?</a:t>
                </a:r>
              </a:p>
            </p:txBody>
          </p:sp>
        </mc:Choice>
        <mc:Fallback xmlns="">
          <p:sp>
            <p:nvSpPr>
              <p:cNvPr id="3" name="Content Placeholder 2">
                <a:extLst>
                  <a:ext uri="{FF2B5EF4-FFF2-40B4-BE49-F238E27FC236}">
                    <a16:creationId xmlns:a16="http://schemas.microsoft.com/office/drawing/2014/main" id="{6E513CA5-33FE-40B4-9CFE-8182464C8F9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DD4E762-A7E4-4518-AC71-7E615953A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065" y="4191829"/>
            <a:ext cx="2870123" cy="2589585"/>
          </a:xfrm>
          <a:prstGeom prst="rect">
            <a:avLst/>
          </a:prstGeom>
        </p:spPr>
      </p:pic>
      <p:pic>
        <p:nvPicPr>
          <p:cNvPr id="7" name="Picture 6">
            <a:extLst>
              <a:ext uri="{FF2B5EF4-FFF2-40B4-BE49-F238E27FC236}">
                <a16:creationId xmlns:a16="http://schemas.microsoft.com/office/drawing/2014/main" id="{C55C21AA-B821-4DBF-ADB7-8CF766E99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8922" y="4226088"/>
            <a:ext cx="2516913" cy="2521062"/>
          </a:xfrm>
          <a:prstGeom prst="rect">
            <a:avLst/>
          </a:prstGeom>
        </p:spPr>
      </p:pic>
      <p:pic>
        <p:nvPicPr>
          <p:cNvPr id="9" name="Picture 8">
            <a:extLst>
              <a:ext uri="{FF2B5EF4-FFF2-40B4-BE49-F238E27FC236}">
                <a16:creationId xmlns:a16="http://schemas.microsoft.com/office/drawing/2014/main" id="{A92D76E3-852C-412D-AF1A-39D272C895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78" y="4220308"/>
            <a:ext cx="3361230" cy="2520922"/>
          </a:xfrm>
          <a:prstGeom prst="rect">
            <a:avLst/>
          </a:prstGeom>
        </p:spPr>
      </p:pic>
      <p:pic>
        <p:nvPicPr>
          <p:cNvPr id="11" name="Picture 10">
            <a:extLst>
              <a:ext uri="{FF2B5EF4-FFF2-40B4-BE49-F238E27FC236}">
                <a16:creationId xmlns:a16="http://schemas.microsoft.com/office/drawing/2014/main" id="{1E415763-0259-4E8E-955E-6036F960A0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4100" y="4274032"/>
            <a:ext cx="3289597" cy="2467198"/>
          </a:xfrm>
          <a:prstGeom prst="rect">
            <a:avLst/>
          </a:prstGeom>
        </p:spPr>
      </p:pic>
    </p:spTree>
    <p:extLst>
      <p:ext uri="{BB962C8B-B14F-4D97-AF65-F5344CB8AC3E}">
        <p14:creationId xmlns:p14="http://schemas.microsoft.com/office/powerpoint/2010/main" val="1166623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3AA2-8FB8-40A0-8CC3-AF76DCA84DB0}"/>
              </a:ext>
            </a:extLst>
          </p:cNvPr>
          <p:cNvSpPr>
            <a:spLocks noGrp="1"/>
          </p:cNvSpPr>
          <p:nvPr>
            <p:ph type="title"/>
          </p:nvPr>
        </p:nvSpPr>
        <p:spPr/>
        <p:txBody>
          <a:bodyPr/>
          <a:lstStyle/>
          <a:p>
            <a:r>
              <a:rPr lang="en-US" dirty="0"/>
              <a:t>Dependence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513CA5-33FE-40B4-9CFE-8182464C8F9E}"/>
                  </a:ext>
                </a:extLst>
              </p:cNvPr>
              <p:cNvSpPr>
                <a:spLocks noGrp="1"/>
              </p:cNvSpPr>
              <p:nvPr>
                <p:ph idx="1"/>
              </p:nvPr>
            </p:nvSpPr>
            <p:spPr/>
            <p:txBody>
              <a:bodyPr/>
              <a:lstStyle/>
              <a:p>
                <a:r>
                  <a:rPr lang="en-US" dirty="0"/>
                  <a:t>Let’s think about 2 dimensions.</a:t>
                </a:r>
              </a:p>
              <a:p>
                <a:r>
                  <a:rPr lang="en-US" dirty="0"/>
                  <a:t>Let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e>
                      <m:sup>
                        <m:r>
                          <a:rPr lang="en-US" b="0" i="1" smtClean="0">
                            <a:latin typeface="Cambria Math" panose="02040503050406030204" pitchFamily="18" charset="0"/>
                          </a:rPr>
                          <m:t>𝑇</m:t>
                        </m:r>
                      </m:sup>
                    </m:sSup>
                  </m:oMath>
                </a14:m>
                <a:r>
                  <a:rPr lang="en-US" dirty="0"/>
                  <a:t> where </a:t>
                </a:r>
                <a14:m>
                  <m:oMath xmlns:m="http://schemas.openxmlformats.org/officeDocument/2006/math">
                    <m:r>
                      <m:rPr>
                        <m:sty m:val="p"/>
                      </m:rPr>
                      <a:rPr lang="en-US">
                        <a:latin typeface="Cambria Math" panose="02040503050406030204" pitchFamily="18" charset="0"/>
                      </a:rPr>
                      <m:t>V</m:t>
                    </m:r>
                    <m:r>
                      <m:rPr>
                        <m:sty m:val="p"/>
                      </m:rPr>
                      <a:rPr lang="en-US" b="0" i="0" smtClean="0">
                        <a:latin typeface="Cambria Math" panose="02040503050406030204" pitchFamily="18" charset="0"/>
                      </a:rPr>
                      <m:t>ar</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e>
                    </m:d>
                    <m:r>
                      <a:rPr lang="en-US" b="0" i="1" smtClean="0">
                        <a:latin typeface="Cambria Math" panose="02040503050406030204" pitchFamily="18" charset="0"/>
                      </a:rPr>
                      <m:t>=3</m:t>
                    </m:r>
                  </m:oMath>
                </a14:m>
                <a:r>
                  <a:rPr lang="en-US" dirty="0"/>
                  <a:t>, </a:t>
                </a:r>
                <a14:m>
                  <m:oMath xmlns:m="http://schemas.openxmlformats.org/officeDocument/2006/math">
                    <m:r>
                      <m:rPr>
                        <m:sty m:val="p"/>
                      </m:rPr>
                      <a:rPr lang="en-US" b="0" i="0" dirty="0" smtClean="0">
                        <a:latin typeface="Cambria Math" panose="02040503050406030204" pitchFamily="18" charset="0"/>
                      </a:rPr>
                      <m:t>Var</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2</m:t>
                            </m:r>
                          </m:sub>
                        </m:sSub>
                      </m:e>
                    </m:d>
                    <m:r>
                      <a:rPr lang="en-US" b="0" i="1" dirty="0" smtClean="0">
                        <a:latin typeface="Cambria Math" panose="02040503050406030204" pitchFamily="18" charset="0"/>
                      </a:rPr>
                      <m:t>=3</m:t>
                    </m:r>
                  </m:oMath>
                </a14:m>
                <a:r>
                  <a:rPr lang="en-US" dirty="0"/>
                  <a:t> BUT</a:t>
                </a:r>
                <a14:m>
                  <m:oMath xmlns:m="http://schemas.openxmlformats.org/officeDocument/2006/math">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oMath>
                </a14:m>
                <a:r>
                  <a:rPr lang="en-US" dirty="0"/>
                  <a:t> are dependent. </a:t>
                </a:r>
                <a14:m>
                  <m:oMath xmlns:m="http://schemas.openxmlformats.org/officeDocument/2006/math">
                    <m:r>
                      <m:rPr>
                        <m:sty m:val="p"/>
                      </m:rPr>
                      <a:rPr lang="en-US" b="0" i="0" smtClean="0">
                        <a:latin typeface="Cambria Math" panose="02040503050406030204" pitchFamily="18" charset="0"/>
                      </a:rPr>
                      <m:t>Cov</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r>
                      <a:rPr lang="en-US" b="0" i="1" smtClean="0">
                        <a:latin typeface="Cambria Math" panose="02040503050406030204" pitchFamily="18" charset="0"/>
                      </a:rPr>
                      <m:t>=2</m:t>
                    </m:r>
                  </m:oMath>
                </a14:m>
                <a:endParaRPr lang="en-US" dirty="0"/>
              </a:p>
              <a:p>
                <a:r>
                  <a:rPr lang="en-US" dirty="0"/>
                  <a:t>What is </a:t>
                </a:r>
                <a14:m>
                  <m:oMath xmlns:m="http://schemas.openxmlformats.org/officeDocument/2006/math">
                    <m:r>
                      <m:rPr>
                        <m:sty m:val="p"/>
                      </m:rPr>
                      <a:rPr lang="en-US" b="0" i="0" smtClean="0">
                        <a:latin typeface="Cambria Math" panose="02040503050406030204" pitchFamily="18" charset="0"/>
                      </a:rPr>
                      <m:t>Σ</m:t>
                    </m:r>
                  </m:oMath>
                </a14:m>
                <a:r>
                  <a:rPr lang="en-US" dirty="0"/>
                  <a:t>? Which of these pictures are </a:t>
                </a:r>
                <a:r>
                  <a:rPr lang="en-US" dirty="0" err="1"/>
                  <a:t>i.i.d</a:t>
                </a:r>
                <a:r>
                  <a:rPr lang="en-US" dirty="0"/>
                  <a:t>. samples of </a:t>
                </a:r>
                <a14:m>
                  <m:oMath xmlns:m="http://schemas.openxmlformats.org/officeDocument/2006/math">
                    <m:r>
                      <a:rPr lang="en-US" b="0" i="1" smtClean="0">
                        <a:latin typeface="Cambria Math" panose="02040503050406030204" pitchFamily="18" charset="0"/>
                      </a:rPr>
                      <m:t>𝑋</m:t>
                    </m:r>
                  </m:oMath>
                </a14:m>
                <a:r>
                  <a:rPr lang="en-US" dirty="0"/>
                  <a:t>?</a:t>
                </a:r>
              </a:p>
            </p:txBody>
          </p:sp>
        </mc:Choice>
        <mc:Fallback xmlns="">
          <p:sp>
            <p:nvSpPr>
              <p:cNvPr id="3" name="Content Placeholder 2">
                <a:extLst>
                  <a:ext uri="{FF2B5EF4-FFF2-40B4-BE49-F238E27FC236}">
                    <a16:creationId xmlns:a16="http://schemas.microsoft.com/office/drawing/2014/main" id="{6E513CA5-33FE-40B4-9CFE-8182464C8F9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DD4E762-A7E4-4518-AC71-7E615953A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065" y="4191829"/>
            <a:ext cx="2870123" cy="2589585"/>
          </a:xfrm>
          <a:prstGeom prst="rect">
            <a:avLst/>
          </a:prstGeom>
        </p:spPr>
      </p:pic>
      <p:pic>
        <p:nvPicPr>
          <p:cNvPr id="7" name="Picture 6">
            <a:extLst>
              <a:ext uri="{FF2B5EF4-FFF2-40B4-BE49-F238E27FC236}">
                <a16:creationId xmlns:a16="http://schemas.microsoft.com/office/drawing/2014/main" id="{C55C21AA-B821-4DBF-ADB7-8CF766E99A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8922" y="4226088"/>
            <a:ext cx="2516913" cy="2521062"/>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46AD64C-6087-4EEC-AB30-52F32E380E31}"/>
                  </a:ext>
                </a:extLst>
              </p:cNvPr>
              <p:cNvSpPr txBox="1"/>
              <p:nvPr/>
            </p:nvSpPr>
            <p:spPr>
              <a:xfrm>
                <a:off x="521829" y="3640800"/>
                <a:ext cx="2774577" cy="5852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Σ</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3</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3</m:t>
                                </m:r>
                              </m:e>
                            </m:mr>
                          </m:m>
                        </m:e>
                      </m:d>
                    </m:oMath>
                  </m:oMathPara>
                </a14:m>
                <a:endParaRPr lang="en-US" dirty="0"/>
              </a:p>
            </p:txBody>
          </p:sp>
        </mc:Choice>
        <mc:Fallback xmlns="">
          <p:sp>
            <p:nvSpPr>
              <p:cNvPr id="8" name="TextBox 7">
                <a:extLst>
                  <a:ext uri="{FF2B5EF4-FFF2-40B4-BE49-F238E27FC236}">
                    <a16:creationId xmlns:a16="http://schemas.microsoft.com/office/drawing/2014/main" id="{246AD64C-6087-4EEC-AB30-52F32E380E31}"/>
                  </a:ext>
                </a:extLst>
              </p:cNvPr>
              <p:cNvSpPr txBox="1">
                <a:spLocks noRot="1" noChangeAspect="1" noMove="1" noResize="1" noEditPoints="1" noAdjustHandles="1" noChangeArrowheads="1" noChangeShapeType="1" noTextEdit="1"/>
              </p:cNvSpPr>
              <p:nvPr/>
            </p:nvSpPr>
            <p:spPr>
              <a:xfrm>
                <a:off x="521829" y="3640800"/>
                <a:ext cx="2774577" cy="585288"/>
              </a:xfrm>
              <a:prstGeom prst="rect">
                <a:avLst/>
              </a:prstGeom>
              <a:blipFill>
                <a:blip r:embed="rId5"/>
                <a:stretch>
                  <a:fillRect/>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8C94BB54-93B0-4D8B-8BD2-6BFDD1B3B4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78" y="4220308"/>
            <a:ext cx="3361230" cy="2520922"/>
          </a:xfrm>
          <a:prstGeom prst="rect">
            <a:avLst/>
          </a:prstGeom>
        </p:spPr>
      </p:pic>
      <p:pic>
        <p:nvPicPr>
          <p:cNvPr id="11" name="Picture 10">
            <a:extLst>
              <a:ext uri="{FF2B5EF4-FFF2-40B4-BE49-F238E27FC236}">
                <a16:creationId xmlns:a16="http://schemas.microsoft.com/office/drawing/2014/main" id="{29930F39-C22F-4305-BA9D-88ADC8CFDF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24100" y="4274032"/>
            <a:ext cx="3289597" cy="2467198"/>
          </a:xfrm>
          <a:prstGeom prst="rect">
            <a:avLst/>
          </a:prstGeom>
          <a:ln w="38100">
            <a:solidFill>
              <a:srgbClr val="00B050"/>
            </a:solidFill>
          </a:ln>
        </p:spPr>
      </p:pic>
    </p:spTree>
    <p:extLst>
      <p:ext uri="{BB962C8B-B14F-4D97-AF65-F5344CB8AC3E}">
        <p14:creationId xmlns:p14="http://schemas.microsoft.com/office/powerpoint/2010/main" val="2843197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3AA2-8FB8-40A0-8CC3-AF76DCA84DB0}"/>
              </a:ext>
            </a:extLst>
          </p:cNvPr>
          <p:cNvSpPr>
            <a:spLocks noGrp="1"/>
          </p:cNvSpPr>
          <p:nvPr>
            <p:ph type="title"/>
          </p:nvPr>
        </p:nvSpPr>
        <p:spPr/>
        <p:txBody>
          <a:bodyPr/>
          <a:lstStyle/>
          <a:p>
            <a:r>
              <a:rPr lang="en-US" dirty="0"/>
              <a:t>Dependence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513CA5-33FE-40B4-9CFE-8182464C8F9E}"/>
                  </a:ext>
                </a:extLst>
              </p:cNvPr>
              <p:cNvSpPr>
                <a:spLocks noGrp="1"/>
              </p:cNvSpPr>
              <p:nvPr>
                <p:ph idx="1"/>
              </p:nvPr>
            </p:nvSpPr>
            <p:spPr/>
            <p:txBody>
              <a:bodyPr/>
              <a:lstStyle/>
              <a:p>
                <a:r>
                  <a:rPr lang="en-US" dirty="0"/>
                  <a:t>Let’s think about 2 dimensions.</a:t>
                </a:r>
              </a:p>
              <a:p>
                <a:r>
                  <a:rPr lang="en-US" dirty="0"/>
                  <a:t>Let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e>
                      <m:sup>
                        <m:r>
                          <a:rPr lang="en-US" b="0" i="1" smtClean="0">
                            <a:latin typeface="Cambria Math" panose="02040503050406030204" pitchFamily="18" charset="0"/>
                          </a:rPr>
                          <m:t>𝑇</m:t>
                        </m:r>
                      </m:sup>
                    </m:sSup>
                  </m:oMath>
                </a14:m>
                <a:r>
                  <a:rPr lang="en-US" dirty="0"/>
                  <a:t> where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)=5</m:t>
                    </m:r>
                  </m:oMath>
                </a14:m>
                <a:r>
                  <a:rPr lang="en-US" dirty="0"/>
                  <a:t>, </a:t>
                </a:r>
                <a14:m>
                  <m:oMath xmlns:m="http://schemas.openxmlformats.org/officeDocument/2006/math">
                    <m:r>
                      <m:rPr>
                        <m:sty m:val="p"/>
                      </m:rPr>
                      <a:rPr lang="en-US" b="0" i="0" dirty="0" smtClean="0">
                        <a:latin typeface="Cambria Math" panose="02040503050406030204" pitchFamily="18" charset="0"/>
                      </a:rPr>
                      <m:t>Var</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2</m:t>
                            </m:r>
                          </m:sub>
                        </m:sSub>
                      </m:e>
                    </m:d>
                    <m:r>
                      <a:rPr lang="en-US" b="0" i="1" dirty="0" smtClean="0">
                        <a:latin typeface="Cambria Math" panose="02040503050406030204" pitchFamily="18" charset="0"/>
                      </a:rPr>
                      <m:t>=7</m:t>
                    </m:r>
                  </m:oMath>
                </a14:m>
                <a:r>
                  <a:rPr lang="en-US" dirty="0"/>
                  <a:t> BUT</a:t>
                </a:r>
                <a14:m>
                  <m:oMath xmlns:m="http://schemas.openxmlformats.org/officeDocument/2006/math">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oMath>
                </a14:m>
                <a:r>
                  <a:rPr lang="en-US" dirty="0"/>
                  <a:t> are dependent. </a:t>
                </a:r>
                <a14:m>
                  <m:oMath xmlns:m="http://schemas.openxmlformats.org/officeDocument/2006/math">
                    <m:r>
                      <m:rPr>
                        <m:sty m:val="p"/>
                      </m:rPr>
                      <a:rPr lang="en-US" b="0" i="0" smtClean="0">
                        <a:latin typeface="Cambria Math" panose="02040503050406030204" pitchFamily="18" charset="0"/>
                      </a:rPr>
                      <m:t>Cov</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r>
                      <a:rPr lang="en-US" b="0" i="1" smtClean="0">
                        <a:latin typeface="Cambria Math" panose="02040503050406030204" pitchFamily="18" charset="0"/>
                      </a:rPr>
                      <m:t>=−2</m:t>
                    </m:r>
                  </m:oMath>
                </a14:m>
                <a:endParaRPr lang="en-US" dirty="0"/>
              </a:p>
              <a:p>
                <a:r>
                  <a:rPr lang="en-US" dirty="0"/>
                  <a:t>What is </a:t>
                </a:r>
                <a14:m>
                  <m:oMath xmlns:m="http://schemas.openxmlformats.org/officeDocument/2006/math">
                    <m:r>
                      <m:rPr>
                        <m:sty m:val="p"/>
                      </m:rPr>
                      <a:rPr lang="en-US" b="0" i="0" smtClean="0">
                        <a:latin typeface="Cambria Math" panose="02040503050406030204" pitchFamily="18" charset="0"/>
                      </a:rPr>
                      <m:t>Σ</m:t>
                    </m:r>
                  </m:oMath>
                </a14:m>
                <a:r>
                  <a:rPr lang="en-US" dirty="0"/>
                  <a:t>? Which of these pictures are </a:t>
                </a:r>
                <a:r>
                  <a:rPr lang="en-US" dirty="0" err="1"/>
                  <a:t>i.i.d</a:t>
                </a:r>
                <a:r>
                  <a:rPr lang="en-US" dirty="0"/>
                  <a:t>. samples of </a:t>
                </a:r>
                <a14:m>
                  <m:oMath xmlns:m="http://schemas.openxmlformats.org/officeDocument/2006/math">
                    <m:r>
                      <a:rPr lang="en-US" b="0" i="1" smtClean="0">
                        <a:latin typeface="Cambria Math" panose="02040503050406030204" pitchFamily="18" charset="0"/>
                      </a:rPr>
                      <m:t>𝑋</m:t>
                    </m:r>
                  </m:oMath>
                </a14:m>
                <a:r>
                  <a:rPr lang="en-US" dirty="0"/>
                  <a:t>?</a:t>
                </a:r>
              </a:p>
            </p:txBody>
          </p:sp>
        </mc:Choice>
        <mc:Fallback xmlns="">
          <p:sp>
            <p:nvSpPr>
              <p:cNvPr id="3" name="Content Placeholder 2">
                <a:extLst>
                  <a:ext uri="{FF2B5EF4-FFF2-40B4-BE49-F238E27FC236}">
                    <a16:creationId xmlns:a16="http://schemas.microsoft.com/office/drawing/2014/main" id="{6E513CA5-33FE-40B4-9CFE-8182464C8F9E}"/>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DF61C52-4251-4209-9C5B-2F78702A8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065" y="4191829"/>
            <a:ext cx="2870123" cy="2589585"/>
          </a:xfrm>
          <a:prstGeom prst="rect">
            <a:avLst/>
          </a:prstGeom>
        </p:spPr>
      </p:pic>
      <p:pic>
        <p:nvPicPr>
          <p:cNvPr id="6" name="Picture 5">
            <a:extLst>
              <a:ext uri="{FF2B5EF4-FFF2-40B4-BE49-F238E27FC236}">
                <a16:creationId xmlns:a16="http://schemas.microsoft.com/office/drawing/2014/main" id="{4BBFA907-CCA6-4969-9B5F-5D80D63A0B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8922" y="4226088"/>
            <a:ext cx="2516913" cy="2521062"/>
          </a:xfrm>
          <a:prstGeom prst="rect">
            <a:avLst/>
          </a:prstGeom>
        </p:spPr>
      </p:pic>
      <p:pic>
        <p:nvPicPr>
          <p:cNvPr id="8" name="Picture 7">
            <a:extLst>
              <a:ext uri="{FF2B5EF4-FFF2-40B4-BE49-F238E27FC236}">
                <a16:creationId xmlns:a16="http://schemas.microsoft.com/office/drawing/2014/main" id="{4A35F070-28CC-49E9-BD9C-A73E959572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78" y="4220308"/>
            <a:ext cx="3361230" cy="2520922"/>
          </a:xfrm>
          <a:prstGeom prst="rect">
            <a:avLst/>
          </a:prstGeom>
        </p:spPr>
      </p:pic>
      <p:pic>
        <p:nvPicPr>
          <p:cNvPr id="9" name="Picture 8">
            <a:extLst>
              <a:ext uri="{FF2B5EF4-FFF2-40B4-BE49-F238E27FC236}">
                <a16:creationId xmlns:a16="http://schemas.microsoft.com/office/drawing/2014/main" id="{E4EC5894-B606-40A9-BDB9-6664051B08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4100" y="4274032"/>
            <a:ext cx="3289597" cy="2467198"/>
          </a:xfrm>
          <a:prstGeom prst="rect">
            <a:avLst/>
          </a:prstGeom>
        </p:spPr>
      </p:pic>
    </p:spTree>
    <p:extLst>
      <p:ext uri="{BB962C8B-B14F-4D97-AF65-F5344CB8AC3E}">
        <p14:creationId xmlns:p14="http://schemas.microsoft.com/office/powerpoint/2010/main" val="3957916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166993A-A53B-49D8-AFDA-75E038715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100" y="4274032"/>
            <a:ext cx="3289597" cy="2467198"/>
          </a:xfrm>
          <a:prstGeom prst="rect">
            <a:avLst/>
          </a:prstGeom>
        </p:spPr>
      </p:pic>
      <p:sp>
        <p:nvSpPr>
          <p:cNvPr id="2" name="Title 1">
            <a:extLst>
              <a:ext uri="{FF2B5EF4-FFF2-40B4-BE49-F238E27FC236}">
                <a16:creationId xmlns:a16="http://schemas.microsoft.com/office/drawing/2014/main" id="{23A23AA2-8FB8-40A0-8CC3-AF76DCA84DB0}"/>
              </a:ext>
            </a:extLst>
          </p:cNvPr>
          <p:cNvSpPr>
            <a:spLocks noGrp="1"/>
          </p:cNvSpPr>
          <p:nvPr>
            <p:ph type="title"/>
          </p:nvPr>
        </p:nvSpPr>
        <p:spPr/>
        <p:txBody>
          <a:bodyPr/>
          <a:lstStyle/>
          <a:p>
            <a:r>
              <a:rPr lang="en-US" dirty="0"/>
              <a:t>Dependence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513CA5-33FE-40B4-9CFE-8182464C8F9E}"/>
                  </a:ext>
                </a:extLst>
              </p:cNvPr>
              <p:cNvSpPr>
                <a:spLocks noGrp="1"/>
              </p:cNvSpPr>
              <p:nvPr>
                <p:ph idx="1"/>
              </p:nvPr>
            </p:nvSpPr>
            <p:spPr/>
            <p:txBody>
              <a:bodyPr/>
              <a:lstStyle/>
              <a:p>
                <a:r>
                  <a:rPr lang="en-US" dirty="0"/>
                  <a:t>Let’s think about 2 dimensions.</a:t>
                </a:r>
              </a:p>
              <a:p>
                <a:r>
                  <a:rPr lang="en-US" dirty="0"/>
                  <a:t>Let </a:t>
                </a:r>
                <a14:m>
                  <m:oMath xmlns:m="http://schemas.openxmlformats.org/officeDocument/2006/math">
                    <m:r>
                      <a:rPr lang="en-US" b="0" i="1" smtClean="0">
                        <a:latin typeface="Cambria Math" panose="02040503050406030204" pitchFamily="18" charset="0"/>
                      </a:rPr>
                      <m:t>𝑋</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e>
                      <m:sup>
                        <m:r>
                          <a:rPr lang="en-US" b="0" i="1" smtClean="0">
                            <a:latin typeface="Cambria Math" panose="02040503050406030204" pitchFamily="18" charset="0"/>
                          </a:rPr>
                          <m:t>𝑇</m:t>
                        </m:r>
                      </m:sup>
                    </m:sSup>
                  </m:oMath>
                </a14:m>
                <a:r>
                  <a:rPr lang="en-US" dirty="0"/>
                  <a:t> where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Var</m:t>
                        </m:r>
                        <m:r>
                          <a:rPr lang="en-US" b="0" i="1" smtClean="0">
                            <a:latin typeface="Cambria Math" panose="02040503050406030204" pitchFamily="18" charset="0"/>
                          </a:rPr>
                          <m:t>(</m:t>
                        </m:r>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)=5</m:t>
                    </m:r>
                  </m:oMath>
                </a14:m>
                <a:r>
                  <a:rPr lang="en-US" dirty="0"/>
                  <a:t>, </a:t>
                </a:r>
                <a14:m>
                  <m:oMath xmlns:m="http://schemas.openxmlformats.org/officeDocument/2006/math">
                    <m:r>
                      <m:rPr>
                        <m:sty m:val="p"/>
                      </m:rPr>
                      <a:rPr lang="en-US" b="0" i="0" dirty="0" smtClean="0">
                        <a:latin typeface="Cambria Math" panose="02040503050406030204" pitchFamily="18" charset="0"/>
                      </a:rPr>
                      <m:t>Var</m:t>
                    </m:r>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2</m:t>
                            </m:r>
                          </m:sub>
                        </m:sSub>
                      </m:e>
                    </m:d>
                    <m:r>
                      <a:rPr lang="en-US" b="0" i="1" dirty="0" smtClean="0">
                        <a:latin typeface="Cambria Math" panose="02040503050406030204" pitchFamily="18" charset="0"/>
                      </a:rPr>
                      <m:t>=7</m:t>
                    </m:r>
                  </m:oMath>
                </a14:m>
                <a:r>
                  <a:rPr lang="en-US" dirty="0"/>
                  <a:t> BUT</a:t>
                </a:r>
                <a14:m>
                  <m:oMath xmlns:m="http://schemas.openxmlformats.org/officeDocument/2006/math">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oMath>
                </a14:m>
                <a:r>
                  <a:rPr lang="en-US" dirty="0"/>
                  <a:t> are dependent. </a:t>
                </a:r>
                <a14:m>
                  <m:oMath xmlns:m="http://schemas.openxmlformats.org/officeDocument/2006/math">
                    <m:r>
                      <m:rPr>
                        <m:sty m:val="p"/>
                      </m:rPr>
                      <a:rPr lang="en-US" b="0" i="0" smtClean="0">
                        <a:latin typeface="Cambria Math" panose="02040503050406030204" pitchFamily="18" charset="0"/>
                      </a:rPr>
                      <m:t>Cov</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r>
                      <a:rPr lang="en-US" b="0" i="1" smtClean="0">
                        <a:latin typeface="Cambria Math" panose="02040503050406030204" pitchFamily="18" charset="0"/>
                      </a:rPr>
                      <m:t>=−2</m:t>
                    </m:r>
                  </m:oMath>
                </a14:m>
                <a:endParaRPr lang="en-US" dirty="0"/>
              </a:p>
              <a:p>
                <a:r>
                  <a:rPr lang="en-US" dirty="0"/>
                  <a:t>What is </a:t>
                </a:r>
                <a14:m>
                  <m:oMath xmlns:m="http://schemas.openxmlformats.org/officeDocument/2006/math">
                    <m:r>
                      <m:rPr>
                        <m:sty m:val="p"/>
                      </m:rPr>
                      <a:rPr lang="en-US" b="0" i="0" smtClean="0">
                        <a:latin typeface="Cambria Math" panose="02040503050406030204" pitchFamily="18" charset="0"/>
                      </a:rPr>
                      <m:t>Σ</m:t>
                    </m:r>
                  </m:oMath>
                </a14:m>
                <a:r>
                  <a:rPr lang="en-US" dirty="0"/>
                  <a:t>? Which of these pictures are </a:t>
                </a:r>
                <a:r>
                  <a:rPr lang="en-US" dirty="0" err="1"/>
                  <a:t>i.i.d</a:t>
                </a:r>
                <a:r>
                  <a:rPr lang="en-US" dirty="0"/>
                  <a:t>. samples of </a:t>
                </a:r>
                <a14:m>
                  <m:oMath xmlns:m="http://schemas.openxmlformats.org/officeDocument/2006/math">
                    <m:r>
                      <a:rPr lang="en-US" b="0" i="1" smtClean="0">
                        <a:latin typeface="Cambria Math" panose="02040503050406030204" pitchFamily="18" charset="0"/>
                      </a:rPr>
                      <m:t>𝑋</m:t>
                    </m:r>
                  </m:oMath>
                </a14:m>
                <a:r>
                  <a:rPr lang="en-US" dirty="0"/>
                  <a:t>?</a:t>
                </a:r>
              </a:p>
            </p:txBody>
          </p:sp>
        </mc:Choice>
        <mc:Fallback xmlns="">
          <p:sp>
            <p:nvSpPr>
              <p:cNvPr id="3" name="Content Placeholder 2">
                <a:extLst>
                  <a:ext uri="{FF2B5EF4-FFF2-40B4-BE49-F238E27FC236}">
                    <a16:creationId xmlns:a16="http://schemas.microsoft.com/office/drawing/2014/main" id="{6E513CA5-33FE-40B4-9CFE-8182464C8F9E}"/>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DF61C52-4251-4209-9C5B-2F78702A81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2065" y="4191829"/>
            <a:ext cx="2870123" cy="2589585"/>
          </a:xfrm>
          <a:prstGeom prst="rect">
            <a:avLst/>
          </a:prstGeom>
        </p:spPr>
      </p:pic>
      <p:pic>
        <p:nvPicPr>
          <p:cNvPr id="6" name="Picture 5">
            <a:extLst>
              <a:ext uri="{FF2B5EF4-FFF2-40B4-BE49-F238E27FC236}">
                <a16:creationId xmlns:a16="http://schemas.microsoft.com/office/drawing/2014/main" id="{4BBFA907-CCA6-4969-9B5F-5D80D63A0B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8922" y="4226088"/>
            <a:ext cx="2516913" cy="2521062"/>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0FB2BA4-0E4F-4C1B-ACB8-DA1BD4F78B17}"/>
                  </a:ext>
                </a:extLst>
              </p:cNvPr>
              <p:cNvSpPr txBox="1"/>
              <p:nvPr/>
            </p:nvSpPr>
            <p:spPr>
              <a:xfrm>
                <a:off x="495834" y="3513582"/>
                <a:ext cx="2774577" cy="5852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Σ</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5</m:t>
                                </m:r>
                              </m:e>
                              <m:e>
                                <m:r>
                                  <a:rPr lang="en-US" b="0" i="1" smtClean="0">
                                    <a:latin typeface="Cambria Math" panose="02040503050406030204" pitchFamily="18" charset="0"/>
                                  </a:rPr>
                                  <m:t>−2</m:t>
                                </m:r>
                              </m:e>
                            </m:mr>
                            <m:mr>
                              <m:e>
                                <m:r>
                                  <a:rPr lang="en-US" b="0" i="1" smtClean="0">
                                    <a:latin typeface="Cambria Math" panose="02040503050406030204" pitchFamily="18" charset="0"/>
                                  </a:rPr>
                                  <m:t>−2</m:t>
                                </m:r>
                              </m:e>
                              <m:e>
                                <m:r>
                                  <a:rPr lang="en-US" b="0" i="1" smtClean="0">
                                    <a:latin typeface="Cambria Math" panose="02040503050406030204" pitchFamily="18" charset="0"/>
                                  </a:rPr>
                                  <m:t>7</m:t>
                                </m:r>
                              </m:e>
                            </m:mr>
                          </m:m>
                        </m:e>
                      </m:d>
                    </m:oMath>
                  </m:oMathPara>
                </a14:m>
                <a:endParaRPr lang="en-US" dirty="0"/>
              </a:p>
            </p:txBody>
          </p:sp>
        </mc:Choice>
        <mc:Fallback xmlns="">
          <p:sp>
            <p:nvSpPr>
              <p:cNvPr id="8" name="TextBox 7">
                <a:extLst>
                  <a:ext uri="{FF2B5EF4-FFF2-40B4-BE49-F238E27FC236}">
                    <a16:creationId xmlns:a16="http://schemas.microsoft.com/office/drawing/2014/main" id="{80FB2BA4-0E4F-4C1B-ACB8-DA1BD4F78B17}"/>
                  </a:ext>
                </a:extLst>
              </p:cNvPr>
              <p:cNvSpPr txBox="1">
                <a:spLocks noRot="1" noChangeAspect="1" noMove="1" noResize="1" noEditPoints="1" noAdjustHandles="1" noChangeArrowheads="1" noChangeShapeType="1" noTextEdit="1"/>
              </p:cNvSpPr>
              <p:nvPr/>
            </p:nvSpPr>
            <p:spPr>
              <a:xfrm>
                <a:off x="495834" y="3513582"/>
                <a:ext cx="2774577" cy="585288"/>
              </a:xfrm>
              <a:prstGeom prst="rect">
                <a:avLst/>
              </a:prstGeom>
              <a:blipFill>
                <a:blip r:embed="rId6"/>
                <a:stretch>
                  <a:fillRect/>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17B1351B-CFEC-4972-9BA4-40BE4781FF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578" y="4220308"/>
            <a:ext cx="3361230" cy="2520922"/>
          </a:xfrm>
          <a:prstGeom prst="rect">
            <a:avLst/>
          </a:prstGeom>
          <a:ln w="38100">
            <a:solidFill>
              <a:srgbClr val="00B050"/>
            </a:solidFill>
          </a:ln>
        </p:spPr>
      </p:pic>
    </p:spTree>
    <p:extLst>
      <p:ext uri="{BB962C8B-B14F-4D97-AF65-F5344CB8AC3E}">
        <p14:creationId xmlns:p14="http://schemas.microsoft.com/office/powerpoint/2010/main" val="3292549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F67C2-B172-492B-BB7F-F0E18B59F6E8}"/>
              </a:ext>
            </a:extLst>
          </p:cNvPr>
          <p:cNvSpPr>
            <a:spLocks noGrp="1"/>
          </p:cNvSpPr>
          <p:nvPr>
            <p:ph type="title"/>
          </p:nvPr>
        </p:nvSpPr>
        <p:spPr/>
        <p:txBody>
          <a:bodyPr/>
          <a:lstStyle/>
          <a:p>
            <a:r>
              <a:rPr lang="en-US" dirty="0"/>
              <a:t>Using the Covariance Matrix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86DD4E4-453D-4DFD-9BB4-769EC88220ED}"/>
                  </a:ext>
                </a:extLst>
              </p:cNvPr>
              <p:cNvSpPr>
                <a:spLocks noGrp="1"/>
              </p:cNvSpPr>
              <p:nvPr>
                <p:ph idx="1"/>
              </p:nvPr>
            </p:nvSpPr>
            <p:spPr/>
            <p:txBody>
              <a:bodyPr>
                <a:normAutofit lnSpcReduction="10000"/>
              </a:bodyPr>
              <a:lstStyle/>
              <a:p>
                <a:r>
                  <a:rPr lang="en-US" dirty="0"/>
                  <a:t>What were those ellipses in those datasets?</a:t>
                </a:r>
              </a:p>
              <a:p>
                <a:r>
                  <a:rPr lang="en-US" dirty="0"/>
                  <a:t>How do we know how many standard deviations from the mean a 2D point is, for the independent, variance </a:t>
                </a:r>
                <a14:m>
                  <m:oMath xmlns:m="http://schemas.openxmlformats.org/officeDocument/2006/math">
                    <m:r>
                      <a:rPr lang="en-US" b="0" i="1" smtClean="0">
                        <a:latin typeface="Cambria Math" panose="02040503050406030204" pitchFamily="18" charset="0"/>
                      </a:rPr>
                      <m:t>1</m:t>
                    </m:r>
                  </m:oMath>
                </a14:m>
                <a:r>
                  <a:rPr lang="en-US" dirty="0"/>
                  <a:t> ones</a:t>
                </a:r>
              </a:p>
              <a:p>
                <a:r>
                  <a:rPr lang="en-US" dirty="0"/>
                  <a:t>Well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oMath>
                </a14:m>
                <a:r>
                  <a:rPr lang="en-US" dirty="0"/>
                  <a:t> is the distance from </a:t>
                </a:r>
                <a14:m>
                  <m:oMath xmlns:m="http://schemas.openxmlformats.org/officeDocument/2006/math">
                    <m:r>
                      <a:rPr lang="en-US" b="0" i="1" smtClean="0">
                        <a:latin typeface="Cambria Math" panose="02040503050406030204" pitchFamily="18" charset="0"/>
                      </a:rPr>
                      <m:t>𝑥</m:t>
                    </m:r>
                  </m:oMath>
                </a14:m>
                <a:r>
                  <a:rPr lang="en-US" dirty="0"/>
                  <a:t> to the center in the </a:t>
                </a:r>
                <a14:m>
                  <m:oMath xmlns:m="http://schemas.openxmlformats.org/officeDocument/2006/math">
                    <m:r>
                      <a:rPr lang="en-US" b="0" i="1" smtClean="0">
                        <a:latin typeface="Cambria Math" panose="02040503050406030204" pitchFamily="18" charset="0"/>
                      </a:rPr>
                      <m:t>𝑥</m:t>
                    </m:r>
                  </m:oMath>
                </a14:m>
                <a:r>
                  <a:rPr lang="en-US" dirty="0"/>
                  <a:t>-direction.</a:t>
                </a:r>
              </a:p>
              <a:p>
                <a:r>
                  <a:rPr lang="en-US" dirty="0"/>
                  <a:t>And </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oMath>
                </a14:m>
                <a:r>
                  <a:rPr lang="en-US" dirty="0"/>
                  <a:t> is the distance from </a:t>
                </a:r>
                <a14:m>
                  <m:oMath xmlns:m="http://schemas.openxmlformats.org/officeDocument/2006/math">
                    <m:r>
                      <a:rPr lang="en-US" b="0" i="1" smtClean="0">
                        <a:latin typeface="Cambria Math" panose="02040503050406030204" pitchFamily="18" charset="0"/>
                      </a:rPr>
                      <m:t>𝑥</m:t>
                    </m:r>
                  </m:oMath>
                </a14:m>
                <a:r>
                  <a:rPr lang="en-US" dirty="0"/>
                  <a:t> to the center in the </a:t>
                </a:r>
                <a14:m>
                  <m:oMath xmlns:m="http://schemas.openxmlformats.org/officeDocument/2006/math">
                    <m:r>
                      <a:rPr lang="en-US" b="0" i="1" smtClean="0">
                        <a:latin typeface="Cambria Math" panose="02040503050406030204" pitchFamily="18" charset="0"/>
                      </a:rPr>
                      <m:t>𝑦</m:t>
                    </m:r>
                  </m:oMath>
                </a14:m>
                <a:r>
                  <a:rPr lang="en-US" dirty="0"/>
                  <a:t>-direction.</a:t>
                </a:r>
              </a:p>
              <a:p>
                <a:r>
                  <a:rPr lang="en-US" dirty="0"/>
                  <a:t>So the number of standard deviations is </a:t>
                </a:r>
                <a14:m>
                  <m:oMath xmlns:m="http://schemas.openxmlformats.org/officeDocument/2006/math">
                    <m:rad>
                      <m:radPr>
                        <m:degHide m:val="on"/>
                        <m:ctrlPr>
                          <a:rPr lang="en-US" b="0" i="1" smtClean="0">
                            <a:latin typeface="Cambria Math" panose="02040503050406030204" pitchFamily="18" charset="0"/>
                          </a:rPr>
                        </m:ctrlPr>
                      </m:radPr>
                      <m:deg/>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e>
                                </m:d>
                              </m:e>
                            </m:d>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e>
                            </m:d>
                          </m:e>
                          <m:sup>
                            <m:r>
                              <a:rPr lang="en-US" b="0" i="1" smtClean="0">
                                <a:latin typeface="Cambria Math" panose="02040503050406030204" pitchFamily="18" charset="0"/>
                              </a:rPr>
                              <m:t>2</m:t>
                            </m:r>
                          </m:sup>
                        </m:sSup>
                      </m:e>
                    </m:rad>
                  </m:oMath>
                </a14:m>
                <a:r>
                  <a:rPr lang="en-US" dirty="0"/>
                  <a:t> </a:t>
                </a:r>
              </a:p>
              <a:p>
                <a:r>
                  <a:rPr lang="en-US" dirty="0"/>
                  <a:t>That’s just the distance! </a:t>
                </a:r>
              </a:p>
              <a:p>
                <a:r>
                  <a:rPr lang="en-US" dirty="0"/>
                  <a:t>In general, the major/minor axes of those ellipses were the eigenvectors of the covariance matrix. And the associated eigenvalues tell you how the directions should be weighted.</a:t>
                </a:r>
              </a:p>
            </p:txBody>
          </p:sp>
        </mc:Choice>
        <mc:Fallback xmlns="">
          <p:sp>
            <p:nvSpPr>
              <p:cNvPr id="3" name="Content Placeholder 2">
                <a:extLst>
                  <a:ext uri="{FF2B5EF4-FFF2-40B4-BE49-F238E27FC236}">
                    <a16:creationId xmlns:a16="http://schemas.microsoft.com/office/drawing/2014/main" id="{F86DD4E4-453D-4DFD-9BB4-769EC88220ED}"/>
                  </a:ext>
                </a:extLst>
              </p:cNvPr>
              <p:cNvSpPr>
                <a:spLocks noGrp="1" noRot="1" noChangeAspect="1" noMove="1" noResize="1" noEditPoints="1" noAdjustHandles="1" noChangeArrowheads="1" noChangeShapeType="1" noTextEdit="1"/>
              </p:cNvSpPr>
              <p:nvPr>
                <p:ph idx="1"/>
              </p:nvPr>
            </p:nvSpPr>
            <p:spPr>
              <a:blipFill>
                <a:blip r:embed="rId2"/>
                <a:stretch>
                  <a:fillRect l="-708" t="-3019" r="-1634"/>
                </a:stretch>
              </a:blipFill>
            </p:spPr>
            <p:txBody>
              <a:bodyPr/>
              <a:lstStyle/>
              <a:p>
                <a:r>
                  <a:rPr lang="en-US">
                    <a:noFill/>
                  </a:rPr>
                  <a:t> </a:t>
                </a:r>
              </a:p>
            </p:txBody>
          </p:sp>
        </mc:Fallback>
      </mc:AlternateContent>
    </p:spTree>
    <p:extLst>
      <p:ext uri="{BB962C8B-B14F-4D97-AF65-F5344CB8AC3E}">
        <p14:creationId xmlns:p14="http://schemas.microsoft.com/office/powerpoint/2010/main" val="1153515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CB842-8543-4086-8865-B5A3E03B271F}"/>
              </a:ext>
            </a:extLst>
          </p:cNvPr>
          <p:cNvSpPr>
            <a:spLocks noGrp="1"/>
          </p:cNvSpPr>
          <p:nvPr>
            <p:ph type="title"/>
          </p:nvPr>
        </p:nvSpPr>
        <p:spPr/>
        <p:txBody>
          <a:bodyPr/>
          <a:lstStyle/>
          <a:p>
            <a:r>
              <a:rPr lang="en-US" dirty="0"/>
              <a:t>Probability and ML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D809367-CA22-4461-BC28-E5C5C628D662}"/>
                  </a:ext>
                </a:extLst>
              </p:cNvPr>
              <p:cNvSpPr>
                <a:spLocks noGrp="1"/>
              </p:cNvSpPr>
              <p:nvPr>
                <p:ph idx="1"/>
              </p:nvPr>
            </p:nvSpPr>
            <p:spPr/>
            <p:txBody>
              <a:bodyPr>
                <a:normAutofit/>
              </a:bodyPr>
              <a:lstStyle/>
              <a:p>
                <a:r>
                  <a:rPr lang="en-US" dirty="0"/>
                  <a:t>Many problems in ML: Given a bunch of data points, you’ll find a function </a:t>
                </a:r>
                <a14:m>
                  <m:oMath xmlns:m="http://schemas.openxmlformats.org/officeDocument/2006/math">
                    <m:r>
                      <a:rPr lang="en-US" b="0" i="1" smtClean="0">
                        <a:latin typeface="Cambria Math" panose="02040503050406030204" pitchFamily="18" charset="0"/>
                      </a:rPr>
                      <m:t>𝑓</m:t>
                    </m:r>
                  </m:oMath>
                </a14:m>
                <a:r>
                  <a:rPr lang="en-US" dirty="0"/>
                  <a:t> that you hope will predict future points well. </a:t>
                </a:r>
              </a:p>
              <a:p>
                <a:r>
                  <a:rPr lang="en-US" dirty="0"/>
                  <a:t>We usually assume there is some true distribution </a:t>
                </a:r>
                <a14:m>
                  <m:oMath xmlns:m="http://schemas.openxmlformats.org/officeDocument/2006/math">
                    <m:r>
                      <a:rPr lang="en-US" b="0" i="1" smtClean="0">
                        <a:latin typeface="Cambria Math" panose="02040503050406030204" pitchFamily="18" charset="0"/>
                      </a:rPr>
                      <m:t>𝒟</m:t>
                    </m:r>
                  </m:oMath>
                </a14:m>
                <a:r>
                  <a:rPr lang="en-US" dirty="0"/>
                  <a:t> of data points (e.g. all theoretical possible houses and their prices). </a:t>
                </a:r>
              </a:p>
              <a:p>
                <a:r>
                  <a:rPr lang="en-US" dirty="0"/>
                  <a:t>You get a dataset </a:t>
                </a:r>
                <a14:m>
                  <m:oMath xmlns:m="http://schemas.openxmlformats.org/officeDocument/2006/math">
                    <m:r>
                      <a:rPr lang="en-US" b="0" i="1" smtClean="0">
                        <a:latin typeface="Cambria Math" panose="02040503050406030204" pitchFamily="18" charset="0"/>
                      </a:rPr>
                      <m:t>𝑆</m:t>
                    </m:r>
                  </m:oMath>
                </a14:m>
                <a:r>
                  <a:rPr lang="en-US" dirty="0"/>
                  <a:t> that you assume was sampled from </a:t>
                </a:r>
                <a14:m>
                  <m:oMath xmlns:m="http://schemas.openxmlformats.org/officeDocument/2006/math">
                    <m:r>
                      <a:rPr lang="en-US" b="0" i="1" smtClean="0">
                        <a:latin typeface="Cambria Math" panose="02040503050406030204" pitchFamily="18" charset="0"/>
                      </a:rPr>
                      <m:t>𝒟</m:t>
                    </m:r>
                  </m:oMath>
                </a14:m>
                <a:r>
                  <a:rPr lang="en-US" dirty="0"/>
                  <a:t> to find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𝑆</m:t>
                        </m:r>
                      </m:sub>
                    </m:sSub>
                  </m:oMath>
                </a14:m>
                <a:endParaRPr lang="en-US" dirty="0"/>
              </a:p>
              <a:p>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𝑓</m:t>
                        </m:r>
                      </m:e>
                      <m:sub>
                        <m:r>
                          <a:rPr lang="en-US" b="0" i="1" dirty="0" smtClean="0">
                            <a:latin typeface="Cambria Math" panose="02040503050406030204" pitchFamily="18" charset="0"/>
                          </a:rPr>
                          <m:t>𝑆</m:t>
                        </m:r>
                      </m:sub>
                    </m:sSub>
                  </m:oMath>
                </a14:m>
                <a:r>
                  <a:rPr lang="en-US" dirty="0"/>
                  <a:t> depends on the data (just like our MLEs depended on the data), so before you knew what </a:t>
                </a:r>
                <a14:m>
                  <m:oMath xmlns:m="http://schemas.openxmlformats.org/officeDocument/2006/math">
                    <m:r>
                      <a:rPr lang="en-US" b="0" i="1" smtClean="0">
                        <a:latin typeface="Cambria Math" panose="02040503050406030204" pitchFamily="18" charset="0"/>
                      </a:rPr>
                      <m:t>𝑆</m:t>
                    </m:r>
                  </m:oMath>
                </a14:m>
                <a:r>
                  <a:rPr lang="en-US" dirty="0"/>
                  <a:t> was, </a:t>
                </a:r>
                <a14:m>
                  <m:oMath xmlns:m="http://schemas.openxmlformats.org/officeDocument/2006/math">
                    <m:r>
                      <a:rPr lang="en-US" b="0" i="1" smtClean="0">
                        <a:latin typeface="Cambria Math" panose="02040503050406030204" pitchFamily="18" charset="0"/>
                      </a:rPr>
                      <m:t>𝑓</m:t>
                    </m:r>
                  </m:oMath>
                </a14:m>
                <a:r>
                  <a:rPr lang="en-US" dirty="0"/>
                  <a:t> was a random variable. You then want to figure out what the true error is if you knew </a:t>
                </a:r>
                <a14:m>
                  <m:oMath xmlns:m="http://schemas.openxmlformats.org/officeDocument/2006/math">
                    <m:r>
                      <a:rPr lang="en-US" b="0" i="1" smtClean="0">
                        <a:latin typeface="Cambria Math" panose="02040503050406030204" pitchFamily="18" charset="0"/>
                      </a:rPr>
                      <m:t>𝒟</m:t>
                    </m:r>
                  </m:oMath>
                </a14:m>
                <a:r>
                  <a:rPr lang="en-US" dirty="0"/>
                  <a:t>.</a:t>
                </a:r>
              </a:p>
            </p:txBody>
          </p:sp>
        </mc:Choice>
        <mc:Fallback>
          <p:sp>
            <p:nvSpPr>
              <p:cNvPr id="3" name="Content Placeholder 2">
                <a:extLst>
                  <a:ext uri="{FF2B5EF4-FFF2-40B4-BE49-F238E27FC236}">
                    <a16:creationId xmlns:a16="http://schemas.microsoft.com/office/drawing/2014/main" id="{ED809367-CA22-4461-BC28-E5C5C628D662}"/>
                  </a:ext>
                </a:extLst>
              </p:cNvPr>
              <p:cNvSpPr>
                <a:spLocks noGrp="1" noRot="1" noChangeAspect="1" noMove="1" noResize="1" noEditPoints="1" noAdjustHandles="1" noChangeArrowheads="1" noChangeShapeType="1" noTextEdit="1"/>
              </p:cNvSpPr>
              <p:nvPr>
                <p:ph idx="1"/>
              </p:nvPr>
            </p:nvSpPr>
            <p:spPr>
              <a:blipFill>
                <a:blip r:embed="rId2"/>
                <a:stretch>
                  <a:fillRect l="-708" t="-2138" r="-2288"/>
                </a:stretch>
              </a:blipFill>
            </p:spPr>
            <p:txBody>
              <a:bodyPr/>
              <a:lstStyle/>
              <a:p>
                <a:r>
                  <a:rPr lang="en-US">
                    <a:noFill/>
                  </a:rPr>
                  <a:t> </a:t>
                </a:r>
              </a:p>
            </p:txBody>
          </p:sp>
        </mc:Fallback>
      </mc:AlternateContent>
    </p:spTree>
    <p:extLst>
      <p:ext uri="{BB962C8B-B14F-4D97-AF65-F5344CB8AC3E}">
        <p14:creationId xmlns:p14="http://schemas.microsoft.com/office/powerpoint/2010/main" val="76002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056C-CEA9-42AF-8A57-1D0CF52D79A7}"/>
              </a:ext>
            </a:extLst>
          </p:cNvPr>
          <p:cNvSpPr>
            <a:spLocks noGrp="1"/>
          </p:cNvSpPr>
          <p:nvPr>
            <p:ph type="title"/>
          </p:nvPr>
        </p:nvSpPr>
        <p:spPr/>
        <p:txBody>
          <a:bodyPr/>
          <a:lstStyle/>
          <a:p>
            <a:r>
              <a:rPr lang="en-US" dirty="0"/>
              <a:t>Not Unbiased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A3E3CB-EF7F-4A4F-9F40-37271BB0D2CA}"/>
                  </a:ext>
                </a:extLst>
              </p:cNvPr>
              <p:cNvSpPr>
                <a:spLocks noGrp="1"/>
              </p:cNvSpPr>
              <p:nvPr>
                <p:ph idx="1"/>
              </p:nvPr>
            </p:nvSpPr>
            <p:spPr/>
            <p:txBody>
              <a:bodyPr>
                <a:normAutofit lnSpcReduction="10000"/>
              </a:bodyPr>
              <a:lstStyle/>
              <a:p>
                <a14:m>
                  <m:oMath xmlns:m="http://schemas.openxmlformats.org/officeDocument/2006/math">
                    <m:r>
                      <a:rPr lang="en-US" i="1" smtClean="0">
                        <a:latin typeface="Cambria Math" panose="02040503050406030204" pitchFamily="18" charset="0"/>
                      </a:rPr>
                      <m:t>𝔼</m:t>
                    </m:r>
                    <m:d>
                      <m:dPr>
                        <m:begChr m:val="["/>
                        <m:endChr m:val="]"/>
                        <m:ctrlPr>
                          <a:rPr lang="en-US" i="1">
                            <a:latin typeface="Cambria Math" panose="02040503050406030204" pitchFamily="18" charset="0"/>
                          </a:rPr>
                        </m:ctrlPr>
                      </m:dPr>
                      <m:e>
                        <m:acc>
                          <m:accPr>
                            <m:chr m:val="̂"/>
                            <m:ctrlPr>
                              <a:rPr lang="en-US" i="1" smtClean="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𝜃</m:t>
                                </m:r>
                              </m:e>
                              <m:sub>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sub>
                            </m:sSub>
                          </m:e>
                        </m:acc>
                      </m:e>
                    </m:d>
                    <m:r>
                      <a:rPr lang="en-US" i="1">
                        <a:latin typeface="Cambria Math" panose="02040503050406030204" pitchFamily="18" charset="0"/>
                      </a:rPr>
                      <m:t>=</m:t>
                    </m:r>
                    <m:r>
                      <a:rPr lang="en-US" i="1">
                        <a:latin typeface="Cambria Math" panose="02040503050406030204" pitchFamily="18" charset="0"/>
                      </a:rPr>
                      <m:t>𝔼</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𝜇</m:t>
                                        </m:r>
                                      </m:sub>
                                    </m:sSub>
                                  </m:e>
                                </m:acc>
                              </m:e>
                            </m:d>
                          </m:e>
                          <m:sup>
                            <m:r>
                              <a:rPr lang="en-US" i="1">
                                <a:latin typeface="Cambria Math" panose="02040503050406030204" pitchFamily="18" charset="0"/>
                              </a:rPr>
                              <m:t>2</m:t>
                            </m:r>
                          </m:sup>
                        </m:sSup>
                        <m:r>
                          <a:rPr lang="en-US" i="1">
                            <a:latin typeface="Cambria Math" panose="02040503050406030204" pitchFamily="18" charset="0"/>
                          </a:rPr>
                          <m:t>]</m:t>
                        </m:r>
                      </m:e>
                    </m:nary>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𝑛</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𝜎</m:t>
                        </m:r>
                      </m:e>
                      <m:sup>
                        <m:r>
                          <a:rPr lang="en-US" b="0" i="1" smtClean="0">
                            <a:latin typeface="Cambria Math" panose="02040503050406030204" pitchFamily="18" charset="0"/>
                          </a:rPr>
                          <m:t>2</m:t>
                        </m:r>
                      </m:sup>
                    </m:sSup>
                  </m:oMath>
                </a14:m>
                <a:endParaRPr lang="en-US" dirty="0"/>
              </a:p>
              <a:p>
                <a:r>
                  <a:rPr lang="en-US" dirty="0"/>
                  <a:t>Which is not what we wanted. This is a biased estimator. But it’s not too biased…</a:t>
                </a:r>
              </a:p>
              <a:p>
                <a:endParaRPr lang="en-US" dirty="0"/>
              </a:p>
              <a:p>
                <a:endParaRPr lang="en-US" dirty="0"/>
              </a:p>
              <a:p>
                <a:endParaRPr lang="en-US" dirty="0"/>
              </a:p>
              <a:p>
                <a:r>
                  <a:rPr lang="en-US" dirty="0"/>
                  <a:t>The MLE is consistent (under some very mild assumptions), </a:t>
                </a:r>
                <a:br>
                  <a:rPr lang="en-US" dirty="0"/>
                </a:br>
                <a:r>
                  <a:rPr lang="en-US" dirty="0"/>
                  <a:t>but it can be biased or unbiased.</a:t>
                </a:r>
              </a:p>
            </p:txBody>
          </p:sp>
        </mc:Choice>
        <mc:Fallback xmlns="">
          <p:sp>
            <p:nvSpPr>
              <p:cNvPr id="3" name="Content Placeholder 2">
                <a:extLst>
                  <a:ext uri="{FF2B5EF4-FFF2-40B4-BE49-F238E27FC236}">
                    <a16:creationId xmlns:a16="http://schemas.microsoft.com/office/drawing/2014/main" id="{80A3E3CB-EF7F-4A4F-9F40-37271BB0D2CA}"/>
                  </a:ext>
                </a:extLst>
              </p:cNvPr>
              <p:cNvSpPr>
                <a:spLocks noGrp="1" noRot="1" noChangeAspect="1" noMove="1" noResize="1" noEditPoints="1" noAdjustHandles="1" noChangeArrowheads="1" noChangeShapeType="1" noTextEdit="1"/>
              </p:cNvSpPr>
              <p:nvPr>
                <p:ph idx="1"/>
              </p:nvPr>
            </p:nvSpPr>
            <p:spPr>
              <a:blipFill>
                <a:blip r:embed="rId3"/>
                <a:stretch>
                  <a:fillRect l="-708" r="-7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B03574C-2248-42A3-8C46-A9AE9565F991}"/>
                  </a:ext>
                </a:extLst>
              </p:cNvPr>
              <p:cNvSpPr/>
              <p:nvPr/>
            </p:nvSpPr>
            <p:spPr>
              <a:xfrm>
                <a:off x="575239" y="3886609"/>
                <a:ext cx="7768500" cy="1145999"/>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Segoe UI Semibold" panose="020B0702040204020203" pitchFamily="34" charset="0"/>
                    <a:cs typeface="Segoe UI Semibold" panose="020B0702040204020203" pitchFamily="34" charset="0"/>
                  </a:rPr>
                  <a:t>An estimator </a:t>
                </a:r>
                <a14:m>
                  <m:oMath xmlns:m="http://schemas.openxmlformats.org/officeDocument/2006/math">
                    <m:acc>
                      <m:accPr>
                        <m:chr m:val="̂"/>
                        <m:ctrlPr>
                          <a:rPr lang="en-US" sz="2800" b="0" i="1" smtClean="0">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𝜃</m:t>
                        </m:r>
                      </m:e>
                    </m:acc>
                    <m:r>
                      <a:rPr lang="en-US" sz="2800" b="0" i="1" smtClean="0">
                        <a:latin typeface="Cambria Math" panose="02040503050406030204" pitchFamily="18" charset="0"/>
                        <a:cs typeface="Segoe UI Semibold" panose="020B0702040204020203" pitchFamily="34" charset="0"/>
                      </a:rPr>
                      <m:t> </m:t>
                    </m:r>
                  </m:oMath>
                </a14:m>
                <a:r>
                  <a:rPr lang="en-US" sz="2800" b="1" dirty="0">
                    <a:latin typeface="Segoe UI Semibold" panose="020B0702040204020203" pitchFamily="34" charset="0"/>
                    <a:cs typeface="Segoe UI Semibold" panose="020B0702040204020203" pitchFamily="34" charset="0"/>
                  </a:rPr>
                  <a:t>is “consistent” if</a:t>
                </a:r>
              </a:p>
              <a:p>
                <a:pPr algn="ctr"/>
                <a14:m>
                  <m:oMathPara xmlns:m="http://schemas.openxmlformats.org/officeDocument/2006/math">
                    <m:oMathParaPr>
                      <m:jc m:val="centerGroup"/>
                    </m:oMathParaPr>
                    <m:oMath xmlns:m="http://schemas.openxmlformats.org/officeDocument/2006/math">
                      <m:func>
                        <m:funcPr>
                          <m:ctrlPr>
                            <a:rPr lang="en-US" sz="2800" b="1" i="1" smtClean="0">
                              <a:latin typeface="Cambria Math" panose="02040503050406030204" pitchFamily="18" charset="0"/>
                              <a:cs typeface="Segoe UI Semibold" panose="020B0702040204020203" pitchFamily="34" charset="0"/>
                            </a:rPr>
                          </m:ctrlPr>
                        </m:funcPr>
                        <m:fName>
                          <m:limLow>
                            <m:limLowPr>
                              <m:ctrlPr>
                                <a:rPr lang="en-US" sz="2800" b="1" i="1" smtClean="0">
                                  <a:latin typeface="Cambria Math" panose="02040503050406030204" pitchFamily="18" charset="0"/>
                                  <a:cs typeface="Segoe UI Semibold" panose="020B0702040204020203" pitchFamily="34" charset="0"/>
                                </a:rPr>
                              </m:ctrlPr>
                            </m:limLowPr>
                            <m:e>
                              <m:r>
                                <m:rPr>
                                  <m:sty m:val="p"/>
                                </m:rPr>
                                <a:rPr lang="en-US" sz="2800" b="0" i="0" smtClean="0">
                                  <a:latin typeface="Cambria Math" panose="02040503050406030204" pitchFamily="18" charset="0"/>
                                  <a:cs typeface="Segoe UI Semibold" panose="020B0702040204020203" pitchFamily="34" charset="0"/>
                                </a:rPr>
                                <m:t>lim</m:t>
                              </m:r>
                            </m:e>
                            <m:lim>
                              <m:r>
                                <a:rPr lang="en-US" sz="2800" b="0" i="1" smtClean="0">
                                  <a:latin typeface="Cambria Math" panose="02040503050406030204" pitchFamily="18" charset="0"/>
                                  <a:cs typeface="Segoe UI Semibold" panose="020B0702040204020203" pitchFamily="34" charset="0"/>
                                </a:rPr>
                                <m:t>𝑛</m:t>
                              </m:r>
                              <m:r>
                                <a:rPr lang="en-US" sz="2800" b="0" i="1" smtClean="0">
                                  <a:latin typeface="Cambria Math" panose="02040503050406030204" pitchFamily="18" charset="0"/>
                                  <a:cs typeface="Segoe UI Semibold" panose="020B0702040204020203" pitchFamily="34" charset="0"/>
                                </a:rPr>
                                <m:t>→∞</m:t>
                              </m:r>
                            </m:lim>
                          </m:limLow>
                        </m:fName>
                        <m:e>
                          <m:r>
                            <a:rPr lang="en-US" sz="2800" b="1" i="1">
                              <a:latin typeface="Cambria Math" panose="02040503050406030204" pitchFamily="18" charset="0"/>
                              <a:cs typeface="Segoe UI Semibold" panose="020B0702040204020203" pitchFamily="34" charset="0"/>
                            </a:rPr>
                            <m:t>𝔼</m:t>
                          </m:r>
                          <m:d>
                            <m:dPr>
                              <m:begChr m:val="["/>
                              <m:endChr m:val="]"/>
                              <m:ctrlPr>
                                <a:rPr lang="en-US" sz="2800" b="1" i="1">
                                  <a:latin typeface="Cambria Math" panose="02040503050406030204" pitchFamily="18" charset="0"/>
                                  <a:cs typeface="Segoe UI Semibold" panose="020B0702040204020203" pitchFamily="34" charset="0"/>
                                </a:rPr>
                              </m:ctrlPr>
                            </m:dPr>
                            <m:e>
                              <m:acc>
                                <m:accPr>
                                  <m:chr m:val="̂"/>
                                  <m:ctrlPr>
                                    <a:rPr lang="en-US" sz="2800" i="1">
                                      <a:latin typeface="Cambria Math" panose="02040503050406030204" pitchFamily="18" charset="0"/>
                                      <a:cs typeface="Segoe UI Semibold" panose="020B0702040204020203" pitchFamily="34" charset="0"/>
                                    </a:rPr>
                                  </m:ctrlPr>
                                </m:accPr>
                                <m:e>
                                  <m:r>
                                    <a:rPr lang="en-US" sz="2800" i="1">
                                      <a:latin typeface="Cambria Math" panose="02040503050406030204" pitchFamily="18" charset="0"/>
                                      <a:cs typeface="Segoe UI Semibold" panose="020B0702040204020203" pitchFamily="34" charset="0"/>
                                    </a:rPr>
                                    <m:t>𝜃</m:t>
                                  </m:r>
                                </m:e>
                              </m:acc>
                            </m:e>
                          </m:d>
                        </m:e>
                      </m:func>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𝜃</m:t>
                      </m:r>
                    </m:oMath>
                  </m:oMathPara>
                </a14:m>
                <a:endParaRPr lang="en-US" sz="2800" b="1" dirty="0">
                  <a:latin typeface="Segoe UI Semibold" panose="020B0702040204020203" pitchFamily="34" charset="0"/>
                  <a:cs typeface="Segoe UI Semibold" panose="020B0702040204020203" pitchFamily="34" charset="0"/>
                </a:endParaRPr>
              </a:p>
            </p:txBody>
          </p:sp>
        </mc:Choice>
        <mc:Fallback xmlns="">
          <p:sp>
            <p:nvSpPr>
              <p:cNvPr id="4" name="Rectangle 3">
                <a:extLst>
                  <a:ext uri="{FF2B5EF4-FFF2-40B4-BE49-F238E27FC236}">
                    <a16:creationId xmlns:a16="http://schemas.microsoft.com/office/drawing/2014/main" id="{6B03574C-2248-42A3-8C46-A9AE9565F991}"/>
                  </a:ext>
                </a:extLst>
              </p:cNvPr>
              <p:cNvSpPr>
                <a:spLocks noRot="1" noChangeAspect="1" noMove="1" noResize="1" noEditPoints="1" noAdjustHandles="1" noChangeArrowheads="1" noChangeShapeType="1" noTextEdit="1"/>
              </p:cNvSpPr>
              <p:nvPr/>
            </p:nvSpPr>
            <p:spPr>
              <a:xfrm>
                <a:off x="575239" y="3886609"/>
                <a:ext cx="7768500" cy="1145999"/>
              </a:xfrm>
              <a:prstGeom prst="rect">
                <a:avLst/>
              </a:prstGeom>
              <a:blipFill>
                <a:blip r:embed="rId4"/>
                <a:stretch>
                  <a:fillRect t="-319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11243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F2762-8608-4B44-8C9E-32F3FD4C078C}"/>
              </a:ext>
            </a:extLst>
          </p:cNvPr>
          <p:cNvSpPr>
            <a:spLocks noGrp="1"/>
          </p:cNvSpPr>
          <p:nvPr>
            <p:ph type="title"/>
          </p:nvPr>
        </p:nvSpPr>
        <p:spPr/>
        <p:txBody>
          <a:bodyPr/>
          <a:lstStyle/>
          <a:p>
            <a:r>
              <a:rPr lang="en-US" dirty="0"/>
              <a:t>Probability and ML</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C03DE07-8ADE-49C4-ADF1-C6EF83861909}"/>
                  </a:ext>
                </a:extLst>
              </p:cNvPr>
              <p:cNvSpPr>
                <a:spLocks noGrp="1"/>
              </p:cNvSpPr>
              <p:nvPr>
                <p:ph idx="1"/>
              </p:nvPr>
            </p:nvSpPr>
            <p:spPr/>
            <p:txBody>
              <a:bodyPr/>
              <a:lstStyle/>
              <a:p>
                <a:r>
                  <a:rPr lang="en-US" dirty="0"/>
                  <a:t>But </a:t>
                </a:r>
                <a14:m>
                  <m:oMath xmlns:m="http://schemas.openxmlformats.org/officeDocument/2006/math">
                    <m:r>
                      <a:rPr lang="en-US" b="0" i="1" smtClean="0">
                        <a:latin typeface="Cambria Math" panose="02040503050406030204" pitchFamily="18" charset="0"/>
                      </a:rPr>
                      <m:t>𝒟</m:t>
                    </m:r>
                  </m:oMath>
                </a14:m>
                <a:r>
                  <a:rPr lang="en-US" dirty="0"/>
                  <a:t> is a theoretical construct. I can’t calculate probabilities. </a:t>
                </a:r>
                <a:br>
                  <a:rPr lang="en-US" dirty="0"/>
                </a:br>
                <a:r>
                  <a:rPr lang="en-US" dirty="0"/>
                  <a:t>What can we do instead? Get a second dataset </a:t>
                </a:r>
                <a14:m>
                  <m:oMath xmlns:m="http://schemas.openxmlformats.org/officeDocument/2006/math">
                    <m:r>
                      <a:rPr lang="en-US" b="0" i="1" smtClean="0">
                        <a:latin typeface="Cambria Math" panose="02040503050406030204" pitchFamily="18" charset="0"/>
                      </a:rPr>
                      <m:t>𝑇</m:t>
                    </m:r>
                    <m:r>
                      <a:rPr lang="en-US" b="0" i="1" smtClean="0">
                        <a:latin typeface="Cambria Math" panose="02040503050406030204" pitchFamily="18" charset="0"/>
                      </a:rPr>
                      <m:t> </m:t>
                    </m:r>
                  </m:oMath>
                </a14:m>
                <a:r>
                  <a:rPr lang="en-US" dirty="0"/>
                  <a:t>drawn from </a:t>
                </a:r>
                <a14:m>
                  <m:oMath xmlns:m="http://schemas.openxmlformats.org/officeDocument/2006/math">
                    <m:r>
                      <a:rPr lang="en-US" b="0" i="1" smtClean="0">
                        <a:latin typeface="Cambria Math" panose="02040503050406030204" pitchFamily="18" charset="0"/>
                      </a:rPr>
                      <m:t>𝒟</m:t>
                    </m:r>
                  </m:oMath>
                </a14:m>
                <a:r>
                  <a:rPr lang="en-US" dirty="0"/>
                  <a:t> (drawn independently of </a:t>
                </a:r>
                <a14:m>
                  <m:oMath xmlns:m="http://schemas.openxmlformats.org/officeDocument/2006/math">
                    <m:r>
                      <a:rPr lang="en-US" b="0" i="1" smtClean="0">
                        <a:latin typeface="Cambria Math" panose="02040503050406030204" pitchFamily="18" charset="0"/>
                      </a:rPr>
                      <m:t>𝑆</m:t>
                    </m:r>
                  </m:oMath>
                </a14:m>
                <a:r>
                  <a:rPr lang="en-US" dirty="0"/>
                  <a:t>)</a:t>
                </a:r>
              </a:p>
              <a:p>
                <a:r>
                  <a:rPr lang="en-US" dirty="0"/>
                  <a:t> (or actually save part of your database before you start). </a:t>
                </a:r>
              </a:p>
              <a:p>
                <a:endParaRPr lang="en-US" dirty="0"/>
              </a:p>
              <a:p>
                <a:r>
                  <a:rPr lang="en-US" dirty="0"/>
                  <a:t>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𝔼</m:t>
                        </m:r>
                      </m:e>
                      <m:sub>
                        <m:r>
                          <a:rPr lang="en-US" b="0" i="1" smtClean="0">
                            <a:latin typeface="Cambria Math" panose="02040503050406030204" pitchFamily="18" charset="0"/>
                          </a:rPr>
                          <m:t>𝒟</m:t>
                        </m:r>
                      </m:sub>
                    </m:sSub>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error</m:t>
                        </m:r>
                        <m:r>
                          <a:rPr lang="en-US" b="0" i="0" smtClean="0">
                            <a:latin typeface="Cambria Math" panose="02040503050406030204" pitchFamily="18" charset="0"/>
                          </a:rPr>
                          <m:t> </m:t>
                        </m:r>
                        <m:r>
                          <m:rPr>
                            <m:sty m:val="p"/>
                          </m:rPr>
                          <a:rPr lang="en-US" b="0" i="0" smtClean="0">
                            <a:latin typeface="Cambria Math" panose="02040503050406030204" pitchFamily="18" charset="0"/>
                          </a:rPr>
                          <m:t>of</m:t>
                        </m:r>
                        <m:r>
                          <a:rPr lang="en-US" b="0" i="1" smtClean="0">
                            <a:latin typeface="Cambria Math" panose="02040503050406030204" pitchFamily="18" charset="0"/>
                          </a:rPr>
                          <m:t> </m:t>
                        </m:r>
                        <m:r>
                          <a:rPr lang="en-US" b="0" i="1" smtClean="0">
                            <a:latin typeface="Cambria Math" panose="02040503050406030204" pitchFamily="18" charset="0"/>
                          </a:rPr>
                          <m:t>𝑓</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𝔼</m:t>
                        </m:r>
                      </m:e>
                      <m:sub>
                        <m:r>
                          <a:rPr lang="en-US" b="0" i="1" smtClean="0">
                            <a:latin typeface="Cambria Math" panose="02040503050406030204" pitchFamily="18" charset="0"/>
                          </a:rPr>
                          <m:t>𝑇</m:t>
                        </m:r>
                      </m:sub>
                    </m:sSub>
                    <m:d>
                      <m:dPr>
                        <m:begChr m:val="["/>
                        <m:endChr m:val="]"/>
                        <m:ctrlPr>
                          <a:rPr lang="en-US" b="0" i="1" smtClean="0">
                            <a:latin typeface="Cambria Math" panose="02040503050406030204" pitchFamily="18" charset="0"/>
                          </a:rPr>
                        </m:ctrlPr>
                      </m:dPr>
                      <m:e>
                        <m:r>
                          <m:rPr>
                            <m:sty m:val="p"/>
                          </m:rPr>
                          <a:rPr lang="en-US" b="0" i="0" smtClean="0">
                            <a:latin typeface="Cambria Math" panose="02040503050406030204" pitchFamily="18" charset="0"/>
                          </a:rPr>
                          <m:t>error</m:t>
                        </m:r>
                        <m:r>
                          <a:rPr lang="en-US" b="0" i="0" smtClean="0">
                            <a:latin typeface="Cambria Math" panose="02040503050406030204" pitchFamily="18" charset="0"/>
                          </a:rPr>
                          <m:t> </m:t>
                        </m:r>
                        <m:r>
                          <m:rPr>
                            <m:sty m:val="p"/>
                          </m:rPr>
                          <a:rPr lang="en-US" b="0" i="0" smtClean="0">
                            <a:latin typeface="Cambria Math" panose="02040503050406030204" pitchFamily="18" charset="0"/>
                          </a:rPr>
                          <m:t>of</m:t>
                        </m:r>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𝑆</m:t>
                            </m:r>
                          </m:sub>
                        </m:sSub>
                      </m:e>
                      <m:e>
                        <m:r>
                          <a:rPr lang="en-US" b="0" i="1" smtClean="0">
                            <a:latin typeface="Cambria Math" panose="02040503050406030204" pitchFamily="18" charset="0"/>
                          </a:rPr>
                          <m:t>𝑆</m:t>
                        </m:r>
                      </m:e>
                    </m:d>
                  </m:oMath>
                </a14:m>
                <a:endParaRPr lang="en-US" dirty="0"/>
              </a:p>
              <a:p>
                <a:r>
                  <a:rPr lang="en-US" dirty="0"/>
                  <a:t>But how confident can you be? You can make confidence intervals</a:t>
                </a:r>
              </a:p>
              <a:p>
                <a:r>
                  <a:rPr lang="en-US" dirty="0"/>
                  <a:t>(statements like the true error is within 5% of our estimate with probability at least </a:t>
                </a:r>
                <a14:m>
                  <m:oMath xmlns:m="http://schemas.openxmlformats.org/officeDocument/2006/math">
                    <m:r>
                      <a:rPr lang="en-US" b="0" i="1" smtClean="0">
                        <a:latin typeface="Cambria Math" panose="02040503050406030204" pitchFamily="18" charset="0"/>
                      </a:rPr>
                      <m:t>.9</m:t>
                    </m:r>
                  </m:oMath>
                </a14:m>
                <a:r>
                  <a:rPr lang="en-US" dirty="0"/>
                  <a:t>) using concentration inequalities.</a:t>
                </a:r>
              </a:p>
            </p:txBody>
          </p:sp>
        </mc:Choice>
        <mc:Fallback>
          <p:sp>
            <p:nvSpPr>
              <p:cNvPr id="3" name="Content Placeholder 2">
                <a:extLst>
                  <a:ext uri="{FF2B5EF4-FFF2-40B4-BE49-F238E27FC236}">
                    <a16:creationId xmlns:a16="http://schemas.microsoft.com/office/drawing/2014/main" id="{1C03DE07-8ADE-49C4-ADF1-C6EF83861909}"/>
                  </a:ext>
                </a:extLst>
              </p:cNvPr>
              <p:cNvSpPr>
                <a:spLocks noGrp="1" noRot="1" noChangeAspect="1" noMove="1" noResize="1" noEditPoints="1" noAdjustHandles="1" noChangeArrowheads="1" noChangeShapeType="1" noTextEdit="1"/>
              </p:cNvSpPr>
              <p:nvPr>
                <p:ph idx="1"/>
              </p:nvPr>
            </p:nvSpPr>
            <p:spPr>
              <a:blipFill>
                <a:blip r:embed="rId2"/>
                <a:stretch>
                  <a:fillRect l="-708" t="-2138" r="-545"/>
                </a:stretch>
              </a:blipFill>
            </p:spPr>
            <p:txBody>
              <a:bodyPr/>
              <a:lstStyle/>
              <a:p>
                <a:r>
                  <a:rPr lang="en-US">
                    <a:noFill/>
                  </a:rPr>
                  <a:t> </a:t>
                </a:r>
              </a:p>
            </p:txBody>
          </p:sp>
        </mc:Fallback>
      </mc:AlternateContent>
    </p:spTree>
    <p:extLst>
      <p:ext uri="{BB962C8B-B14F-4D97-AF65-F5344CB8AC3E}">
        <p14:creationId xmlns:p14="http://schemas.microsoft.com/office/powerpoint/2010/main" val="4098583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7F399E-DC3A-45B8-AD4A-E6DF54B42BA6}"/>
              </a:ext>
            </a:extLst>
          </p:cNvPr>
          <p:cNvSpPr>
            <a:spLocks noGrp="1"/>
          </p:cNvSpPr>
          <p:nvPr>
            <p:ph type="title"/>
          </p:nvPr>
        </p:nvSpPr>
        <p:spPr/>
        <p:txBody>
          <a:bodyPr/>
          <a:lstStyle/>
          <a:p>
            <a:r>
              <a:rPr lang="en-US" dirty="0"/>
              <a:t>One more ML preview</a:t>
            </a:r>
          </a:p>
        </p:txBody>
      </p:sp>
      <p:sp>
        <p:nvSpPr>
          <p:cNvPr id="5" name="Text Placeholder 4">
            <a:extLst>
              <a:ext uri="{FF2B5EF4-FFF2-40B4-BE49-F238E27FC236}">
                <a16:creationId xmlns:a16="http://schemas.microsoft.com/office/drawing/2014/main" id="{ED95A494-02A6-4AB6-B84F-A7AB3F9FB76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3648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D068C-3B26-4C13-8E7E-D870DE50DE54}"/>
              </a:ext>
            </a:extLst>
          </p:cNvPr>
          <p:cNvSpPr>
            <a:spLocks noGrp="1"/>
          </p:cNvSpPr>
          <p:nvPr>
            <p:ph type="title"/>
          </p:nvPr>
        </p:nvSpPr>
        <p:spPr/>
        <p:txBody>
          <a:bodyPr>
            <a:normAutofit/>
          </a:bodyPr>
          <a:lstStyle/>
          <a:p>
            <a:r>
              <a:rPr lang="en-US" dirty="0"/>
              <a:t>Experiments with the correct expectation</a:t>
            </a:r>
          </a:p>
        </p:txBody>
      </p:sp>
      <p:sp>
        <p:nvSpPr>
          <p:cNvPr id="3" name="Content Placeholder 2">
            <a:extLst>
              <a:ext uri="{FF2B5EF4-FFF2-40B4-BE49-F238E27FC236}">
                <a16:creationId xmlns:a16="http://schemas.microsoft.com/office/drawing/2014/main" id="{AFA33EF3-BF8B-4597-885E-418AF466C99A}"/>
              </a:ext>
            </a:extLst>
          </p:cNvPr>
          <p:cNvSpPr>
            <a:spLocks noGrp="1"/>
          </p:cNvSpPr>
          <p:nvPr>
            <p:ph idx="1"/>
          </p:nvPr>
        </p:nvSpPr>
        <p:spPr/>
        <p:txBody>
          <a:bodyPr/>
          <a:lstStyle/>
          <a:p>
            <a:r>
              <a:rPr lang="en-US" dirty="0"/>
              <a:t>Gradient Descent</a:t>
            </a:r>
          </a:p>
          <a:p>
            <a:r>
              <a:rPr lang="en-US" dirty="0"/>
              <a:t>How did I “train” the model in the first place?</a:t>
            </a:r>
          </a:p>
          <a:p>
            <a:r>
              <a:rPr lang="en-US" dirty="0"/>
              <a:t>Lots of options…one is “gradient descent”</a:t>
            </a:r>
          </a:p>
          <a:p>
            <a:r>
              <a:rPr lang="en-US" dirty="0"/>
              <a:t>Think of the “error on the data-set” as a function we’re minimizing.</a:t>
            </a:r>
          </a:p>
          <a:p>
            <a:r>
              <a:rPr lang="en-US" dirty="0"/>
              <a:t>Take the gradient (derivative of the error with respect to every coefficient in your function), and move in the direction of lower error.</a:t>
            </a:r>
          </a:p>
          <a:p>
            <a:endParaRPr lang="en-US" dirty="0"/>
          </a:p>
          <a:p>
            <a:r>
              <a:rPr lang="en-US" dirty="0"/>
              <a:t>But finding the gradient is expensive…what if we could just estimate the gradient…like with a subset of the data.</a:t>
            </a:r>
          </a:p>
        </p:txBody>
      </p:sp>
    </p:spTree>
    <p:extLst>
      <p:ext uri="{BB962C8B-B14F-4D97-AF65-F5344CB8AC3E}">
        <p14:creationId xmlns:p14="http://schemas.microsoft.com/office/powerpoint/2010/main" val="2442911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5ED91-96D0-42C9-9C8A-118AD296793D}"/>
              </a:ext>
            </a:extLst>
          </p:cNvPr>
          <p:cNvSpPr>
            <a:spLocks noGrp="1"/>
          </p:cNvSpPr>
          <p:nvPr>
            <p:ph type="title"/>
          </p:nvPr>
        </p:nvSpPr>
        <p:spPr/>
        <p:txBody>
          <a:bodyPr/>
          <a:lstStyle/>
          <a:p>
            <a:r>
              <a:rPr lang="en-US" dirty="0"/>
              <a:t>Experiments with the correct expectation</a:t>
            </a:r>
          </a:p>
        </p:txBody>
      </p:sp>
      <p:sp>
        <p:nvSpPr>
          <p:cNvPr id="3" name="Content Placeholder 2">
            <a:extLst>
              <a:ext uri="{FF2B5EF4-FFF2-40B4-BE49-F238E27FC236}">
                <a16:creationId xmlns:a16="http://schemas.microsoft.com/office/drawing/2014/main" id="{3301A8A9-1285-4B6E-AFDE-053E57C50B2A}"/>
              </a:ext>
            </a:extLst>
          </p:cNvPr>
          <p:cNvSpPr>
            <a:spLocks noGrp="1"/>
          </p:cNvSpPr>
          <p:nvPr>
            <p:ph idx="1"/>
          </p:nvPr>
        </p:nvSpPr>
        <p:spPr/>
        <p:txBody>
          <a:bodyPr/>
          <a:lstStyle/>
          <a:p>
            <a:r>
              <a:rPr lang="en-US" dirty="0"/>
              <a:t>We could find an unbiased estimator of the true gradient! </a:t>
            </a:r>
          </a:p>
          <a:p>
            <a:r>
              <a:rPr lang="en-US" dirty="0"/>
              <a:t>An experiment where the expectation of the vector we get is the true gradient (but might not be the true gradient itself).</a:t>
            </a:r>
          </a:p>
          <a:p>
            <a:endParaRPr lang="en-US" dirty="0"/>
          </a:p>
          <a:p>
            <a:r>
              <a:rPr lang="en-US" dirty="0"/>
              <a:t>Looking at a random subset of the full data-set would let us do that!</a:t>
            </a:r>
          </a:p>
          <a:p>
            <a:r>
              <a:rPr lang="en-US" dirty="0"/>
              <a:t>For many optimizations it’s faster to approximate the gradient. You’ll be less accurate in each step (since your gradient is less accurate), but each step is much faster, and that tradeoff can be worth it.</a:t>
            </a:r>
          </a:p>
        </p:txBody>
      </p:sp>
    </p:spTree>
    <p:extLst>
      <p:ext uri="{BB962C8B-B14F-4D97-AF65-F5344CB8AC3E}">
        <p14:creationId xmlns:p14="http://schemas.microsoft.com/office/powerpoint/2010/main" val="3480827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2B18EB-C942-4448-B8A5-0448A3F80557}"/>
              </a:ext>
            </a:extLst>
          </p:cNvPr>
          <p:cNvSpPr>
            <a:spLocks noGrp="1"/>
          </p:cNvSpPr>
          <p:nvPr>
            <p:ph type="title"/>
          </p:nvPr>
        </p:nvSpPr>
        <p:spPr>
          <a:xfrm>
            <a:off x="1902775" y="3262680"/>
            <a:ext cx="6727792" cy="590415"/>
          </a:xfrm>
        </p:spPr>
        <p:txBody>
          <a:bodyPr/>
          <a:lstStyle/>
          <a:p>
            <a:r>
              <a:rPr lang="en-US" dirty="0"/>
              <a:t>Conditional Expectation Practice</a:t>
            </a:r>
          </a:p>
        </p:txBody>
      </p:sp>
      <p:sp>
        <p:nvSpPr>
          <p:cNvPr id="5" name="Text Placeholder 4">
            <a:extLst>
              <a:ext uri="{FF2B5EF4-FFF2-40B4-BE49-F238E27FC236}">
                <a16:creationId xmlns:a16="http://schemas.microsoft.com/office/drawing/2014/main" id="{A7DAEB26-C450-4CA3-9CA0-603C74B8AE3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17904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AC92-7F79-40C3-91F3-58BA7065A42F}"/>
              </a:ext>
            </a:extLst>
          </p:cNvPr>
          <p:cNvSpPr>
            <a:spLocks noGrp="1"/>
          </p:cNvSpPr>
          <p:nvPr>
            <p:ph type="title"/>
          </p:nvPr>
        </p:nvSpPr>
        <p:spPr/>
        <p:txBody>
          <a:bodyPr/>
          <a:lstStyle/>
          <a:p>
            <a:r>
              <a:rPr lang="en-US" dirty="0"/>
              <a:t>Practice with conditional expectations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03EE1E-2167-44CF-939B-C0E6C38D138C}"/>
                  </a:ext>
                </a:extLst>
              </p:cNvPr>
              <p:cNvSpPr>
                <a:spLocks noGrp="1"/>
              </p:cNvSpPr>
              <p:nvPr>
                <p:ph idx="1"/>
              </p:nvPr>
            </p:nvSpPr>
            <p:spPr/>
            <p:txBody>
              <a:bodyPr/>
              <a:lstStyle/>
              <a:p>
                <a:r>
                  <a:rPr lang="en-US" dirty="0"/>
                  <a:t>Consider of the following process:</a:t>
                </a:r>
              </a:p>
              <a:p>
                <a:r>
                  <a:rPr lang="en-US" dirty="0"/>
                  <a:t>Flip a fair coin, if it’s heads, pick up a 4-sided die; if it’s tails, pick up a 6-sided die (both fair)</a:t>
                </a:r>
              </a:p>
              <a:p>
                <a:r>
                  <a:rPr lang="en-US" dirty="0"/>
                  <a:t>Roll that die independently 3 times. 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3</m:t>
                        </m:r>
                      </m:sub>
                    </m:sSub>
                  </m:oMath>
                </a14:m>
                <a:r>
                  <a:rPr lang="en-US" dirty="0"/>
                  <a:t> be the results of the three rolls.</a:t>
                </a:r>
              </a:p>
              <a:p>
                <a:endParaRPr lang="en-US" dirty="0"/>
              </a:p>
              <a:p>
                <a:r>
                  <a:rPr lang="en-US" dirty="0"/>
                  <a:t>What is </a:t>
                </a:r>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m:t>
                    </m:r>
                  </m:oMath>
                </a14:m>
                <a:r>
                  <a:rPr lang="en-US" dirty="0"/>
                  <a:t>? </a:t>
                </a:r>
                <a14:m>
                  <m:oMath xmlns:m="http://schemas.openxmlformats.org/officeDocument/2006/math">
                    <m:r>
                      <a:rPr lang="en-US" b="0" i="1" dirty="0" smtClean="0">
                        <a:latin typeface="Cambria Math" panose="02040503050406030204" pitchFamily="18" charset="0"/>
                      </a:rPr>
                      <m:t>𝔼</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=5]</m:t>
                    </m:r>
                  </m:oMath>
                </a14:m>
                <a:r>
                  <a:rPr lang="en-US" dirty="0"/>
                  <a:t>? </a:t>
                </a:r>
                <a14:m>
                  <m:oMath xmlns:m="http://schemas.openxmlformats.org/officeDocument/2006/math">
                    <m:r>
                      <a:rPr lang="en-US" b="0" i="1" dirty="0" smtClean="0">
                        <a:latin typeface="Cambria Math" panose="02040503050406030204" pitchFamily="18" charset="0"/>
                      </a:rPr>
                      <m:t>𝔼</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2</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𝑋</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=1]</m:t>
                    </m:r>
                  </m:oMath>
                </a14:m>
                <a:r>
                  <a:rPr lang="en-US" dirty="0"/>
                  <a:t>?</a:t>
                </a:r>
              </a:p>
            </p:txBody>
          </p:sp>
        </mc:Choice>
        <mc:Fallback xmlns="">
          <p:sp>
            <p:nvSpPr>
              <p:cNvPr id="3" name="Content Placeholder 2">
                <a:extLst>
                  <a:ext uri="{FF2B5EF4-FFF2-40B4-BE49-F238E27FC236}">
                    <a16:creationId xmlns:a16="http://schemas.microsoft.com/office/drawing/2014/main" id="{0E03EE1E-2167-44CF-939B-C0E6C38D138C}"/>
                  </a:ext>
                </a:extLst>
              </p:cNvPr>
              <p:cNvSpPr>
                <a:spLocks noGrp="1" noRot="1" noChangeAspect="1" noMove="1" noResize="1" noEditPoints="1" noAdjustHandles="1" noChangeArrowheads="1" noChangeShapeType="1" noTextEdit="1"/>
              </p:cNvSpPr>
              <p:nvPr>
                <p:ph idx="1"/>
              </p:nvPr>
            </p:nvSpPr>
            <p:spPr>
              <a:blipFill>
                <a:blip r:embed="rId2"/>
                <a:stretch>
                  <a:fillRect l="-708" t="-2138" r="-327"/>
                </a:stretch>
              </a:blipFill>
            </p:spPr>
            <p:txBody>
              <a:bodyPr/>
              <a:lstStyle/>
              <a:p>
                <a:r>
                  <a:rPr lang="en-US">
                    <a:noFill/>
                  </a:rPr>
                  <a:t> </a:t>
                </a:r>
              </a:p>
            </p:txBody>
          </p:sp>
        </mc:Fallback>
      </mc:AlternateContent>
    </p:spTree>
    <p:extLst>
      <p:ext uri="{BB962C8B-B14F-4D97-AF65-F5344CB8AC3E}">
        <p14:creationId xmlns:p14="http://schemas.microsoft.com/office/powerpoint/2010/main" val="4044501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7394-7CC2-407D-9E07-DE63E30B60DA}"/>
              </a:ext>
            </a:extLst>
          </p:cNvPr>
          <p:cNvSpPr>
            <a:spLocks noGrp="1"/>
          </p:cNvSpPr>
          <p:nvPr>
            <p:ph type="title"/>
          </p:nvPr>
        </p:nvSpPr>
        <p:spPr/>
        <p:txBody>
          <a:bodyPr/>
          <a:lstStyle/>
          <a:p>
            <a:r>
              <a:rPr lang="en-US" dirty="0"/>
              <a:t>Using conditional expectations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2278BCA-E4EC-4A2D-BFAF-4F0AB41E9387}"/>
                  </a:ext>
                </a:extLst>
              </p:cNvPr>
              <p:cNvSpPr>
                <a:spLocks noGrp="1"/>
              </p:cNvSpPr>
              <p:nvPr>
                <p:ph idx="1"/>
              </p:nvPr>
            </p:nvSpPr>
            <p:spPr/>
            <p:txBody>
              <a:bodyPr/>
              <a:lstStyle/>
              <a:p>
                <a:r>
                  <a:rPr lang="en-US" b="0" dirty="0">
                    <a:latin typeface="Cambria Math" panose="02040503050406030204" pitchFamily="18" charset="0"/>
                  </a:rPr>
                  <a:t>Let </a:t>
                </a:r>
                <a14:m>
                  <m:oMath xmlns:m="http://schemas.openxmlformats.org/officeDocument/2006/math">
                    <m:r>
                      <a:rPr lang="en-US" b="0" i="1" smtClean="0">
                        <a:latin typeface="Cambria Math" panose="02040503050406030204" pitchFamily="18" charset="0"/>
                      </a:rPr>
                      <m:t>𝐹</m:t>
                    </m:r>
                  </m:oMath>
                </a14:m>
                <a:r>
                  <a:rPr lang="en-US" b="0" dirty="0">
                    <a:latin typeface="Cambria Math" panose="02040503050406030204" pitchFamily="18" charset="0"/>
                  </a:rPr>
                  <a:t> be the </a:t>
                </a:r>
                <a:r>
                  <a:rPr lang="en-US" dirty="0">
                    <a:latin typeface="Cambria Math" panose="02040503050406030204" pitchFamily="18" charset="0"/>
                  </a:rPr>
                  <a:t>event </a:t>
                </a:r>
                <a:r>
                  <a:rPr lang="en-US" b="0" dirty="0">
                    <a:latin typeface="Cambria Math" panose="02040503050406030204" pitchFamily="18" charset="0"/>
                  </a:rPr>
                  <a:t>“the four sided die was chosen”</a:t>
                </a:r>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e>
                        <m:r>
                          <a:rPr lang="en-US" b="0" i="1" smtClean="0">
                            <a:latin typeface="Cambria Math" panose="02040503050406030204" pitchFamily="18" charset="0"/>
                          </a:rPr>
                          <m:t>𝐹</m:t>
                        </m:r>
                      </m:e>
                    </m:d>
                    <m:r>
                      <a:rPr lang="en-US" b="0" i="1" smtClean="0">
                        <a:latin typeface="Cambria Math" panose="02040503050406030204" pitchFamily="18" charset="0"/>
                      </a:rPr>
                      <m:t>+</m:t>
                    </m:r>
                    <m:r>
                      <a:rPr lang="en-US" b="0" i="1" smtClean="0">
                        <a:latin typeface="Cambria Math" panose="02040503050406030204" pitchFamily="18" charset="0"/>
                      </a:rPr>
                      <m:t>ℙ</m:t>
                    </m:r>
                    <m:d>
                      <m:dPr>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𝐹</m:t>
                            </m:r>
                          </m:e>
                        </m:acc>
                      </m:e>
                    </m:d>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d>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⋅2.5+</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⋅3.5=3</m:t>
                    </m:r>
                  </m:oMath>
                </a14:m>
                <a:endParaRPr lang="en-US" dirty="0"/>
              </a:p>
              <a:p>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=5]</m:t>
                    </m:r>
                  </m:oMath>
                </a14:m>
                <a:r>
                  <a:rPr lang="en-US" dirty="0"/>
                  <a:t> event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=5</m:t>
                    </m:r>
                  </m:oMath>
                </a14:m>
                <a:r>
                  <a:rPr lang="en-US" dirty="0"/>
                  <a:t> tells us we’re using the </a:t>
                </a:r>
                <a14:m>
                  <m:oMath xmlns:m="http://schemas.openxmlformats.org/officeDocument/2006/math">
                    <m:r>
                      <a:rPr lang="en-US" b="0" i="1" smtClean="0">
                        <a:latin typeface="Cambria Math" panose="02040503050406030204" pitchFamily="18" charset="0"/>
                      </a:rPr>
                      <m:t>6</m:t>
                    </m:r>
                  </m:oMath>
                </a14:m>
                <a:r>
                  <a:rPr lang="en-US" dirty="0"/>
                  <a:t>-sided die.</a:t>
                </a:r>
              </a:p>
              <a:p>
                <a14:m>
                  <m:oMath xmlns:m="http://schemas.openxmlformats.org/officeDocument/2006/math">
                    <m:r>
                      <a:rPr lang="en-US" b="0" i="1" smtClean="0">
                        <a:latin typeface="Cambria Math" panose="02040503050406030204" pitchFamily="18" charset="0"/>
                      </a:rPr>
                      <m:t>𝔼</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r>
                          <a:rPr lang="en-US" b="0" i="1" smtClean="0">
                            <a:latin typeface="Cambria Math" panose="02040503050406030204" pitchFamily="18" charset="0"/>
                          </a:rPr>
                          <m:t>=5</m:t>
                        </m:r>
                      </m:e>
                    </m:d>
                    <m:r>
                      <a:rPr lang="en-US" b="0" i="1" smtClean="0">
                        <a:latin typeface="Cambria Math" panose="02040503050406030204" pitchFamily="18" charset="0"/>
                      </a:rPr>
                      <m:t>=3.5</m:t>
                    </m:r>
                  </m:oMath>
                </a14:m>
                <a:endParaRPr lang="en-US" dirty="0"/>
              </a:p>
              <a:p>
                <a:endParaRPr lang="en-US" dirty="0"/>
              </a:p>
              <a:p>
                <a14:m>
                  <m:oMath xmlns:m="http://schemas.openxmlformats.org/officeDocument/2006/math">
                    <m:r>
                      <a:rPr lang="en-US" b="0" i="1" smtClean="0">
                        <a:latin typeface="Cambria Math" panose="02040503050406030204" pitchFamily="18" charset="0"/>
                      </a:rPr>
                      <m:t>𝔼</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3</m:t>
                        </m:r>
                      </m:sub>
                    </m:sSub>
                    <m:r>
                      <a:rPr lang="en-US" b="0" i="1" smtClean="0">
                        <a:latin typeface="Cambria Math" panose="02040503050406030204" pitchFamily="18" charset="0"/>
                      </a:rPr>
                      <m:t>=1]</m:t>
                    </m:r>
                  </m:oMath>
                </a14:m>
                <a:r>
                  <a:rPr lang="en-US" dirty="0"/>
                  <a:t> We aren’t sure which die we got, but…is it still 50/50?</a:t>
                </a:r>
              </a:p>
            </p:txBody>
          </p:sp>
        </mc:Choice>
        <mc:Fallback xmlns="">
          <p:sp>
            <p:nvSpPr>
              <p:cNvPr id="3" name="Content Placeholder 2">
                <a:extLst>
                  <a:ext uri="{FF2B5EF4-FFF2-40B4-BE49-F238E27FC236}">
                    <a16:creationId xmlns:a16="http://schemas.microsoft.com/office/drawing/2014/main" id="{D2278BCA-E4EC-4A2D-BFAF-4F0AB41E9387}"/>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2916282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26568-E116-456D-ADEF-42A769A4A3B4}"/>
              </a:ext>
            </a:extLst>
          </p:cNvPr>
          <p:cNvSpPr>
            <a:spLocks noGrp="1"/>
          </p:cNvSpPr>
          <p:nvPr>
            <p:ph type="title"/>
          </p:nvPr>
        </p:nvSpPr>
        <p:spPr/>
        <p:txBody>
          <a:bodyPr/>
          <a:lstStyle/>
          <a:p>
            <a:r>
              <a:rPr lang="en-US" dirty="0"/>
              <a:t>Setup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E688C0-87B6-43BF-BB36-268681294E40}"/>
                  </a:ext>
                </a:extLst>
              </p:cNvPr>
              <p:cNvSpPr>
                <a:spLocks noGrp="1"/>
              </p:cNvSpPr>
              <p:nvPr>
                <p:ph idx="1"/>
              </p:nvPr>
            </p:nvSpPr>
            <p:spPr/>
            <p:txBody>
              <a:bodyPr/>
              <a:lstStyle/>
              <a:p>
                <a:r>
                  <a:rPr lang="en-US" b="0" i="1" dirty="0">
                    <a:latin typeface="Cambria Math" panose="02040503050406030204" pitchFamily="18" charset="0"/>
                  </a:rPr>
                  <a:t>Let </a:t>
                </a:r>
                <a14:m>
                  <m:oMath xmlns:m="http://schemas.openxmlformats.org/officeDocument/2006/math">
                    <m:r>
                      <a:rPr lang="en-US" b="0" i="1" smtClean="0">
                        <a:latin typeface="Cambria Math" panose="02040503050406030204" pitchFamily="18" charset="0"/>
                      </a:rPr>
                      <m:t>𝐸</m:t>
                    </m:r>
                  </m:oMath>
                </a14:m>
                <a:r>
                  <a:rPr lang="en-US" b="0" i="1" dirty="0">
                    <a:latin typeface="Cambria Math" panose="02040503050406030204" pitchFamily="18" charset="0"/>
                  </a:rPr>
                  <a:t> be the event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3</m:t>
                        </m:r>
                      </m:sub>
                    </m:sSub>
                    <m:r>
                      <a:rPr lang="en-US" b="0" i="1" smtClean="0">
                        <a:latin typeface="Cambria Math" panose="02040503050406030204" pitchFamily="18" charset="0"/>
                      </a:rPr>
                      <m:t>=1“</m:t>
                    </m:r>
                  </m:oMath>
                </a14:m>
                <a:r>
                  <a:rPr lang="en-US" b="0" i="1" dirty="0">
                    <a:latin typeface="Cambria Math" panose="02040503050406030204" pitchFamily="18" charset="0"/>
                  </a:rPr>
                  <a:t> </a:t>
                </a: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24</m:t>
                        </m:r>
                      </m:den>
                    </m:f>
                  </m:oMath>
                </a14:m>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𝐹</m:t>
                        </m:r>
                      </m:e>
                      <m:e>
                        <m:r>
                          <a:rPr lang="en-US" b="0" i="1" smtClean="0">
                            <a:latin typeface="Cambria Math" panose="02040503050406030204" pitchFamily="18" charset="0"/>
                          </a:rPr>
                          <m:t>𝐸</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ℙ</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𝐹</m:t>
                            </m:r>
                          </m:e>
                        </m:d>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num>
                      <m:den>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den>
                    </m:f>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num>
                      <m:den>
                        <m:r>
                          <a:rPr lang="en-US" b="0" i="1" smtClean="0">
                            <a:latin typeface="Cambria Math" panose="02040503050406030204" pitchFamily="18" charset="0"/>
                          </a:rPr>
                          <m:t>5/24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oMath>
                </a14:m>
                <a:endParaRPr lang="en-US" dirty="0"/>
              </a:p>
              <a:p>
                <a14:m>
                  <m:oMath xmlns:m="http://schemas.openxmlformats.org/officeDocument/2006/math">
                    <m:r>
                      <a:rPr lang="en-US" b="0" i="1" smtClean="0">
                        <a:latin typeface="Cambria Math" panose="02040503050406030204" pitchFamily="18" charset="0"/>
                      </a:rPr>
                      <m:t>ℙ</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𝐹</m:t>
                            </m:r>
                          </m:e>
                        </m:acc>
                      </m:e>
                      <m:e>
                        <m:r>
                          <a:rPr lang="en-US" b="0" i="1" smtClean="0">
                            <a:latin typeface="Cambria Math" panose="02040503050406030204" pitchFamily="18" charset="0"/>
                          </a:rPr>
                          <m:t>𝐸</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𝐹</m:t>
                            </m:r>
                          </m:e>
                        </m:acc>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𝐹</m:t>
                            </m:r>
                          </m:e>
                        </m:acc>
                        <m:r>
                          <a:rPr lang="en-US" b="0" i="1" smtClean="0">
                            <a:latin typeface="Cambria Math" panose="02040503050406030204" pitchFamily="18" charset="0"/>
                          </a:rPr>
                          <m:t>)</m:t>
                        </m:r>
                      </m:num>
                      <m:den>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den>
                    </m:f>
                  </m:oMath>
                </a14:m>
                <a:r>
                  <a:rPr lang="en-US" dirty="0"/>
                  <a:t> </a:t>
                </a:r>
                <a14:m>
                  <m:oMath xmlns:m="http://schemas.openxmlformats.org/officeDocument/2006/math">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6</m:t>
                            </m:r>
                          </m:den>
                        </m:f>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num>
                      <m:den>
                        <m:r>
                          <a:rPr lang="en-US" b="0" i="1" dirty="0" smtClean="0">
                            <a:latin typeface="Cambria Math" panose="02040503050406030204" pitchFamily="18" charset="0"/>
                          </a:rPr>
                          <m:t>5/24</m:t>
                        </m:r>
                      </m:den>
                    </m:f>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2</m:t>
                        </m:r>
                      </m:num>
                      <m:den>
                        <m:r>
                          <a:rPr lang="en-US" b="0" i="1" dirty="0" smtClean="0">
                            <a:latin typeface="Cambria Math" panose="02040503050406030204" pitchFamily="18" charset="0"/>
                          </a:rPr>
                          <m:t>5</m:t>
                        </m:r>
                      </m:den>
                    </m:f>
                  </m:oMath>
                </a14:m>
                <a:r>
                  <a:rPr lang="en-US" dirty="0"/>
                  <a:t> (we could also get this with LTP, but it’s good confirmation)</a:t>
                </a:r>
              </a:p>
            </p:txBody>
          </p:sp>
        </mc:Choice>
        <mc:Fallback xmlns="">
          <p:sp>
            <p:nvSpPr>
              <p:cNvPr id="3" name="Content Placeholder 2">
                <a:extLst>
                  <a:ext uri="{FF2B5EF4-FFF2-40B4-BE49-F238E27FC236}">
                    <a16:creationId xmlns:a16="http://schemas.microsoft.com/office/drawing/2014/main" id="{BDE688C0-87B6-43BF-BB36-268681294E40}"/>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308633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F20E8-9FF4-4CD9-999D-7D4F777BDCDF}"/>
              </a:ext>
            </a:extLst>
          </p:cNvPr>
          <p:cNvSpPr>
            <a:spLocks noGrp="1"/>
          </p:cNvSpPr>
          <p:nvPr>
            <p:ph type="title"/>
          </p:nvPr>
        </p:nvSpPr>
        <p:spPr/>
        <p:txBody>
          <a:bodyPr/>
          <a:lstStyle/>
          <a:p>
            <a:r>
              <a:rPr lang="en-US" dirty="0"/>
              <a:t>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17590A-C19A-4A2A-9767-0D5D0461A079}"/>
                  </a:ext>
                </a:extLst>
              </p:cNvPr>
              <p:cNvSpPr>
                <a:spLocks noGrp="1"/>
              </p:cNvSpPr>
              <p:nvPr>
                <p:ph idx="1"/>
              </p:nvPr>
            </p:nvSpPr>
            <p:spPr/>
            <p:txBody>
              <a:bodyPr/>
              <a:lstStyle/>
              <a:p>
                <a14:m>
                  <m:oMath xmlns:m="http://schemas.openxmlformats.org/officeDocument/2006/math">
                    <m:r>
                      <a:rPr lang="en-US" sz="2400" i="1" smtClean="0">
                        <a:latin typeface="Cambria Math" panose="02040503050406030204" pitchFamily="18" charset="0"/>
                      </a:rPr>
                      <m:t>𝔼</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2</m:t>
                            </m:r>
                          </m:sub>
                        </m:sSub>
                      </m:e>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3</m:t>
                            </m:r>
                          </m:sub>
                        </m:sSub>
                        <m:r>
                          <a:rPr lang="en-US" sz="2400" i="1">
                            <a:latin typeface="Cambria Math" panose="02040503050406030204" pitchFamily="18" charset="0"/>
                          </a:rPr>
                          <m:t>=1</m:t>
                        </m:r>
                      </m:e>
                    </m:d>
                    <m:r>
                      <a:rPr lang="en-US" sz="2400" b="0" i="0" smtClean="0">
                        <a:latin typeface="Cambria Math" panose="02040503050406030204" pitchFamily="18" charset="0"/>
                      </a:rPr>
                      <m:t>=</m:t>
                    </m:r>
                    <m:r>
                      <a:rPr lang="en-US" sz="2400" b="0" i="1" smtClean="0">
                        <a:latin typeface="Cambria Math" panose="02040503050406030204" pitchFamily="18" charset="0"/>
                      </a:rPr>
                      <m:t>ℙ</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𝐹</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=1</m:t>
                        </m:r>
                      </m:e>
                    </m:d>
                    <m:r>
                      <a:rPr lang="en-US" sz="2400" b="0" i="1" smtClean="0">
                        <a:latin typeface="Cambria Math" panose="02040503050406030204" pitchFamily="18" charset="0"/>
                      </a:rPr>
                      <m:t>𝔼</m:t>
                    </m:r>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2</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=1∩</m:t>
                        </m:r>
                        <m:r>
                          <a:rPr lang="en-US" sz="2400" b="0" i="1" smtClean="0">
                            <a:latin typeface="Cambria Math" panose="02040503050406030204" pitchFamily="18" charset="0"/>
                          </a:rPr>
                          <m:t>𝐹</m:t>
                        </m:r>
                      </m:e>
                    </m:d>
                    <m:r>
                      <a:rPr lang="en-US" sz="2400" b="0" i="1" smtClean="0">
                        <a:latin typeface="Cambria Math" panose="02040503050406030204" pitchFamily="18" charset="0"/>
                      </a:rPr>
                      <m:t>+</m:t>
                    </m:r>
                    <m:r>
                      <a:rPr lang="en-US" sz="2400" i="1">
                        <a:latin typeface="Cambria Math" panose="02040503050406030204" pitchFamily="18" charset="0"/>
                      </a:rPr>
                      <m:t>ℙ</m:t>
                    </m:r>
                    <m:d>
                      <m:dPr>
                        <m:ctrlPr>
                          <a:rPr lang="en-US" sz="2400" i="1">
                            <a:latin typeface="Cambria Math" panose="02040503050406030204" pitchFamily="18" charset="0"/>
                          </a:rPr>
                        </m:ctrlPr>
                      </m:dPr>
                      <m:e>
                        <m:acc>
                          <m:accPr>
                            <m:chr m:val="̅"/>
                            <m:ctrlPr>
                              <a:rPr lang="en-US" sz="2400" i="1">
                                <a:latin typeface="Cambria Math" panose="02040503050406030204" pitchFamily="18" charset="0"/>
                              </a:rPr>
                            </m:ctrlPr>
                          </m:accPr>
                          <m:e>
                            <m:r>
                              <a:rPr lang="en-US" sz="2400" i="1">
                                <a:latin typeface="Cambria Math" panose="02040503050406030204" pitchFamily="18" charset="0"/>
                              </a:rPr>
                              <m:t>𝐹</m:t>
                            </m:r>
                          </m:e>
                        </m:acc>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=1</m:t>
                        </m:r>
                      </m:e>
                    </m:d>
                    <m:r>
                      <a:rPr lang="en-US" sz="2400" i="1">
                        <a:latin typeface="Cambria Math" panose="02040503050406030204" pitchFamily="18" charset="0"/>
                      </a:rPr>
                      <m:t>𝔼</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2</m:t>
                            </m:r>
                          </m:sub>
                        </m:sSub>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𝑋</m:t>
                            </m:r>
                          </m:e>
                          <m:sub>
                            <m:r>
                              <a:rPr lang="en-US" sz="2400" b="0" i="1" smtClean="0">
                                <a:latin typeface="Cambria Math" panose="02040503050406030204" pitchFamily="18" charset="0"/>
                              </a:rPr>
                              <m:t>3</m:t>
                            </m:r>
                          </m:sub>
                        </m:sSub>
                        <m:r>
                          <a:rPr lang="en-US" sz="2400" b="0" i="1" smtClean="0">
                            <a:latin typeface="Cambria Math" panose="02040503050406030204" pitchFamily="18" charset="0"/>
                          </a:rPr>
                          <m:t>=1∩</m:t>
                        </m:r>
                        <m:acc>
                          <m:accPr>
                            <m:chr m:val="̅"/>
                            <m:ctrlPr>
                              <a:rPr lang="en-US" sz="2400" i="1">
                                <a:latin typeface="Cambria Math" panose="02040503050406030204" pitchFamily="18" charset="0"/>
                              </a:rPr>
                            </m:ctrlPr>
                          </m:accPr>
                          <m:e>
                            <m:r>
                              <a:rPr lang="en-US" sz="2400" i="1">
                                <a:latin typeface="Cambria Math" panose="02040503050406030204" pitchFamily="18" charset="0"/>
                              </a:rPr>
                              <m:t>𝐹</m:t>
                            </m:r>
                          </m:e>
                        </m:acc>
                      </m:e>
                    </m:d>
                  </m:oMath>
                </a14:m>
                <a:endParaRPr lang="en-US" sz="2400" dirty="0"/>
              </a:p>
              <a:p>
                <a:r>
                  <a:rPr lang="en-US" dirty="0"/>
                  <a:t>Wait what?</a:t>
                </a:r>
              </a:p>
              <a:p>
                <a:r>
                  <a:rPr lang="en-US" dirty="0"/>
                  <a:t>This is the LTE, applied in the space where we’ve conditioned 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3</m:t>
                        </m:r>
                      </m:sub>
                    </m:sSub>
                    <m:r>
                      <a:rPr lang="en-US" b="0" i="1" smtClean="0">
                        <a:latin typeface="Cambria Math" panose="02040503050406030204" pitchFamily="18" charset="0"/>
                      </a:rPr>
                      <m:t>=1</m:t>
                    </m:r>
                  </m:oMath>
                </a14:m>
                <a:r>
                  <a:rPr lang="en-US" dirty="0"/>
                  <a:t>.</a:t>
                </a:r>
              </a:p>
              <a:p>
                <a:r>
                  <a:rPr lang="en-US" b="1" dirty="0"/>
                  <a:t>Everything </a:t>
                </a:r>
                <a:r>
                  <a:rPr lang="en-US" dirty="0"/>
                  <a:t>is conditioned 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3</m:t>
                        </m:r>
                      </m:sub>
                    </m:sSub>
                    <m:r>
                      <a:rPr lang="en-US" b="0" i="1" smtClean="0">
                        <a:latin typeface="Cambria Math" panose="02040503050406030204" pitchFamily="18" charset="0"/>
                      </a:rPr>
                      <m:t>=1</m:t>
                    </m:r>
                  </m:oMath>
                </a14:m>
                <a:r>
                  <a:rPr lang="en-US" b="1" dirty="0"/>
                  <a:t>. </a:t>
                </a:r>
                <a:r>
                  <a:rPr lang="en-US" dirty="0"/>
                  <a:t>Beyond that conditioning, it’s LTE.</a:t>
                </a:r>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r>
                      <a:rPr lang="en-US" b="0" i="1" smtClean="0">
                        <a:latin typeface="Cambria Math" panose="02040503050406030204" pitchFamily="18" charset="0"/>
                      </a:rPr>
                      <m:t>⋅2.5+</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r>
                      <a:rPr lang="en-US" b="0" i="1" smtClean="0">
                        <a:latin typeface="Cambria Math" panose="02040503050406030204" pitchFamily="18" charset="0"/>
                      </a:rPr>
                      <m:t>⋅3.5=2.9</m:t>
                    </m:r>
                  </m:oMath>
                </a14:m>
                <a:r>
                  <a:rPr lang="en-US" dirty="0"/>
                  <a:t>.</a:t>
                </a:r>
              </a:p>
              <a:p>
                <a:r>
                  <a:rPr lang="en-US" dirty="0"/>
                  <a:t>A little lower than the unconditioned expectation. Because seeing a 1 has made it ever so slightly more probable that we’re using the 4-sided die.</a:t>
                </a:r>
              </a:p>
            </p:txBody>
          </p:sp>
        </mc:Choice>
        <mc:Fallback xmlns="">
          <p:sp>
            <p:nvSpPr>
              <p:cNvPr id="3" name="Content Placeholder 2">
                <a:extLst>
                  <a:ext uri="{FF2B5EF4-FFF2-40B4-BE49-F238E27FC236}">
                    <a16:creationId xmlns:a16="http://schemas.microsoft.com/office/drawing/2014/main" id="{E817590A-C19A-4A2A-9767-0D5D0461A079}"/>
                  </a:ext>
                </a:extLst>
              </p:cNvPr>
              <p:cNvSpPr>
                <a:spLocks noGrp="1" noRot="1" noChangeAspect="1" noMove="1" noResize="1" noEditPoints="1" noAdjustHandles="1" noChangeArrowheads="1" noChangeShapeType="1" noTextEdit="1"/>
              </p:cNvSpPr>
              <p:nvPr>
                <p:ph idx="1"/>
              </p:nvPr>
            </p:nvSpPr>
            <p:spPr>
              <a:blipFill>
                <a:blip r:embed="rId2"/>
                <a:stretch>
                  <a:fillRect l="-708" r="-1035"/>
                </a:stretch>
              </a:blipFill>
            </p:spPr>
            <p:txBody>
              <a:bodyPr/>
              <a:lstStyle/>
              <a:p>
                <a:r>
                  <a:rPr lang="en-US">
                    <a:noFill/>
                  </a:rPr>
                  <a:t> </a:t>
                </a:r>
              </a:p>
            </p:txBody>
          </p:sp>
        </mc:Fallback>
      </mc:AlternateContent>
    </p:spTree>
    <p:extLst>
      <p:ext uri="{BB962C8B-B14F-4D97-AF65-F5344CB8AC3E}">
        <p14:creationId xmlns:p14="http://schemas.microsoft.com/office/powerpoint/2010/main" val="1270865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AFC91-F91B-4FFF-9425-5313055D679F}"/>
              </a:ext>
            </a:extLst>
          </p:cNvPr>
          <p:cNvSpPr>
            <a:spLocks noGrp="1"/>
          </p:cNvSpPr>
          <p:nvPr>
            <p:ph type="title"/>
          </p:nvPr>
        </p:nvSpPr>
        <p:spPr/>
        <p:txBody>
          <a:bodyPr/>
          <a:lstStyle/>
          <a:p>
            <a:r>
              <a:rPr lang="en-US" dirty="0"/>
              <a:t>Correction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16BB95A-DA09-4CBD-9021-68CC0A0B688C}"/>
                  </a:ext>
                </a:extLst>
              </p:cNvPr>
              <p:cNvSpPr>
                <a:spLocks noGrp="1"/>
              </p:cNvSpPr>
              <p:nvPr>
                <p:ph idx="1"/>
              </p:nvPr>
            </p:nvSpPr>
            <p:spPr/>
            <p:txBody>
              <a:bodyPr>
                <a:normAutofit lnSpcReduction="10000"/>
              </a:bodyPr>
              <a:lstStyle/>
              <a:p>
                <a:r>
                  <a:rPr lang="en-US" dirty="0"/>
                  <a:t>The MLE slightly underestimates the true variance.</a:t>
                </a:r>
              </a:p>
              <a:p>
                <a:r>
                  <a:rPr lang="en-US" dirty="0"/>
                  <a:t>You could correct for this! Just multiply by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−1</m:t>
                        </m:r>
                      </m:den>
                    </m:f>
                    <m:r>
                      <a:rPr lang="en-US" b="0" i="1" smtClean="0">
                        <a:latin typeface="Cambria Math" panose="02040503050406030204" pitchFamily="18" charset="0"/>
                      </a:rPr>
                      <m:t>.</m:t>
                    </m:r>
                  </m:oMath>
                </a14:m>
                <a:endParaRPr lang="en-US" dirty="0"/>
              </a:p>
              <a:p>
                <a:r>
                  <a:rPr lang="en-US" dirty="0"/>
                  <a:t>This would give you a formula of:</a:t>
                </a:r>
              </a:p>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𝑛</m:t>
                        </m:r>
                      </m:num>
                      <m:den>
                        <m:r>
                          <a:rPr lang="en-US" b="0" i="1" smtClean="0">
                            <a:latin typeface="Cambria Math" panose="02040503050406030204" pitchFamily="18" charset="0"/>
                          </a:rPr>
                          <m:t>𝑛</m:t>
                        </m:r>
                        <m:r>
                          <a:rPr lang="en-US" b="0" i="1" smtClean="0">
                            <a:latin typeface="Cambria Math" panose="02040503050406030204" pitchFamily="18" charset="0"/>
                          </a:rPr>
                          <m:t>−1</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𝑛</m:t>
                        </m:r>
                      </m:den>
                    </m:f>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𝜇</m:t>
                                        </m:r>
                                      </m:sub>
                                    </m:sSub>
                                  </m:e>
                                </m:acc>
                              </m:e>
                            </m:d>
                          </m:e>
                          <m:sup>
                            <m:r>
                              <a:rPr lang="en-US" i="1">
                                <a:latin typeface="Cambria Math" panose="02040503050406030204" pitchFamily="18" charset="0"/>
                              </a:rPr>
                              <m:t>2</m:t>
                            </m:r>
                          </m:sup>
                        </m:sSup>
                      </m:e>
                    </m:nary>
                  </m:oMath>
                </a14:m>
                <a:endParaRPr lang="en-US" dirty="0"/>
              </a:p>
              <a:p>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r>
                          <a:rPr lang="en-US" b="0" i="1" smtClean="0">
                            <a:latin typeface="Cambria Math" panose="02040503050406030204" pitchFamily="18" charset="0"/>
                          </a:rPr>
                          <m:t>−1</m:t>
                        </m:r>
                      </m:den>
                    </m:f>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𝜇</m:t>
                                        </m:r>
                                      </m:sub>
                                    </m:sSub>
                                  </m:e>
                                </m:acc>
                              </m:e>
                            </m:d>
                          </m:e>
                          <m:sup>
                            <m:r>
                              <a:rPr lang="en-US" i="1">
                                <a:latin typeface="Cambria Math" panose="02040503050406030204" pitchFamily="18" charset="0"/>
                              </a:rPr>
                              <m:t>2</m:t>
                            </m:r>
                          </m:sup>
                        </m:sSup>
                      </m:e>
                    </m:nary>
                  </m:oMath>
                </a14:m>
                <a:r>
                  <a:rPr lang="en-US" dirty="0"/>
                  <a:t> where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𝜃</m:t>
                            </m:r>
                          </m:e>
                          <m:sub>
                            <m:r>
                              <a:rPr lang="en-US" i="1">
                                <a:latin typeface="Cambria Math" panose="02040503050406030204" pitchFamily="18" charset="0"/>
                              </a:rPr>
                              <m:t>𝜇</m:t>
                            </m:r>
                          </m:sub>
                        </m:sSub>
                      </m:e>
                    </m:acc>
                  </m:oMath>
                </a14:m>
                <a:r>
                  <a:rPr lang="en-US" dirty="0"/>
                  <a:t> is the sample mean. </a:t>
                </a:r>
              </a:p>
              <a:p>
                <a:r>
                  <a:rPr lang="en-US" dirty="0"/>
                  <a:t>Called the “sample variance” because it’s the variance you estimate if you want an (unbiased) estimate of the variance given only a sample.</a:t>
                </a:r>
              </a:p>
              <a:p>
                <a:r>
                  <a:rPr lang="en-US" dirty="0"/>
                  <a:t>If you took a statistics course, you probably learned the square root of this as the definition of standard deviation.</a:t>
                </a:r>
              </a:p>
            </p:txBody>
          </p:sp>
        </mc:Choice>
        <mc:Fallback xmlns="">
          <p:sp>
            <p:nvSpPr>
              <p:cNvPr id="3" name="Content Placeholder 2">
                <a:extLst>
                  <a:ext uri="{FF2B5EF4-FFF2-40B4-BE49-F238E27FC236}">
                    <a16:creationId xmlns:a16="http://schemas.microsoft.com/office/drawing/2014/main" id="{C16BB95A-DA09-4CBD-9021-68CC0A0B688C}"/>
                  </a:ext>
                </a:extLst>
              </p:cNvPr>
              <p:cNvSpPr>
                <a:spLocks noGrp="1" noRot="1" noChangeAspect="1" noMove="1" noResize="1" noEditPoints="1" noAdjustHandles="1" noChangeArrowheads="1" noChangeShapeType="1" noTextEdit="1"/>
              </p:cNvSpPr>
              <p:nvPr>
                <p:ph idx="1"/>
              </p:nvPr>
            </p:nvSpPr>
            <p:spPr>
              <a:blipFill>
                <a:blip r:embed="rId2"/>
                <a:stretch>
                  <a:fillRect l="-1525" t="-3019" b="-1258"/>
                </a:stretch>
              </a:blipFill>
            </p:spPr>
            <p:txBody>
              <a:bodyPr/>
              <a:lstStyle/>
              <a:p>
                <a:r>
                  <a:rPr lang="en-US">
                    <a:noFill/>
                  </a:rPr>
                  <a:t> </a:t>
                </a:r>
              </a:p>
            </p:txBody>
          </p:sp>
        </mc:Fallback>
      </mc:AlternateContent>
    </p:spTree>
    <p:extLst>
      <p:ext uri="{BB962C8B-B14F-4D97-AF65-F5344CB8AC3E}">
        <p14:creationId xmlns:p14="http://schemas.microsoft.com/office/powerpoint/2010/main" val="2019470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E5D2BC-25E1-490F-B71F-1F11D88903D0}"/>
              </a:ext>
            </a:extLst>
          </p:cNvPr>
          <p:cNvSpPr>
            <a:spLocks noGrp="1"/>
          </p:cNvSpPr>
          <p:nvPr>
            <p:ph type="title"/>
          </p:nvPr>
        </p:nvSpPr>
        <p:spPr/>
        <p:txBody>
          <a:bodyPr/>
          <a:lstStyle/>
          <a:p>
            <a:r>
              <a:rPr lang="en-US" dirty="0"/>
              <a:t>Fun Facts</a:t>
            </a:r>
          </a:p>
        </p:txBody>
      </p:sp>
      <p:sp>
        <p:nvSpPr>
          <p:cNvPr id="5" name="Text Placeholder 4">
            <a:extLst>
              <a:ext uri="{FF2B5EF4-FFF2-40B4-BE49-F238E27FC236}">
                <a16:creationId xmlns:a16="http://schemas.microsoft.com/office/drawing/2014/main" id="{E3E9B119-3CD3-432E-8654-907C8D9BC1D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26716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a:extLst>
                  <a:ext uri="{FF2B5EF4-FFF2-40B4-BE49-F238E27FC236}">
                    <a16:creationId xmlns:a16="http://schemas.microsoft.com/office/drawing/2014/main" id="{E1DA65EA-C67D-46A7-940E-8E7231F46CFE}"/>
                  </a:ext>
                </a:extLst>
              </p:cNvPr>
              <p:cNvSpPr>
                <a:spLocks noGrp="1"/>
              </p:cNvSpPr>
              <p:nvPr>
                <p:ph type="title"/>
              </p:nvPr>
            </p:nvSpPr>
            <p:spPr/>
            <p:txBody>
              <a:bodyPr/>
              <a:lstStyle/>
              <a:p>
                <a:r>
                  <a:rPr lang="en-US" dirty="0"/>
                  <a:t>What’s with the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a:t>
                </a:r>
              </a:p>
            </p:txBody>
          </p:sp>
        </mc:Choice>
        <mc:Fallback xmlns="">
          <p:sp>
            <p:nvSpPr>
              <p:cNvPr id="4" name="Title 3">
                <a:extLst>
                  <a:ext uri="{FF2B5EF4-FFF2-40B4-BE49-F238E27FC236}">
                    <a16:creationId xmlns:a16="http://schemas.microsoft.com/office/drawing/2014/main" id="{E1DA65EA-C67D-46A7-940E-8E7231F46CFE}"/>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E4B187C2-BAFF-4684-BA84-FBD2FB5EB7F3}"/>
                  </a:ext>
                </a:extLst>
              </p:cNvPr>
              <p:cNvSpPr>
                <a:spLocks noGrp="1"/>
              </p:cNvSpPr>
              <p:nvPr>
                <p:ph idx="1"/>
              </p:nvPr>
            </p:nvSpPr>
            <p:spPr/>
            <p:txBody>
              <a:bodyPr>
                <a:normAutofit/>
              </a:bodyPr>
              <a:lstStyle/>
              <a:p>
                <a:r>
                  <a:rPr lang="en-US" dirty="0"/>
                  <a:t>Soooooooooo, why is the MLE for variance off?</a:t>
                </a:r>
              </a:p>
              <a:p>
                <a:r>
                  <a:rPr lang="en-US" dirty="0"/>
                  <a:t>Intuition 1: when we’re comparing to the real mean,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doesn’t affect the real mean (the mean is what the mean is regardless of what you draw). </a:t>
                </a:r>
              </a:p>
              <a:p>
                <a:r>
                  <a:rPr lang="en-US" dirty="0"/>
                  <a:t>But when you compare to the sample mean,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pulls the sample mean toward it, decreasing the variance a tiny bit. </a:t>
                </a:r>
              </a:p>
              <a:p>
                <a:r>
                  <a:rPr lang="en-US" dirty="0"/>
                  <a:t>Intuition 2: We only have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“degrees of freedom” with the mean and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of the data points, you know the final data point. Only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of the data points have “information” the last is fixed by the sample mean.</a:t>
                </a:r>
              </a:p>
            </p:txBody>
          </p:sp>
        </mc:Choice>
        <mc:Fallback xmlns="">
          <p:sp>
            <p:nvSpPr>
              <p:cNvPr id="5" name="Content Placeholder 4">
                <a:extLst>
                  <a:ext uri="{FF2B5EF4-FFF2-40B4-BE49-F238E27FC236}">
                    <a16:creationId xmlns:a16="http://schemas.microsoft.com/office/drawing/2014/main" id="{E4B187C2-BAFF-4684-BA84-FBD2FB5EB7F3}"/>
                  </a:ext>
                </a:extLst>
              </p:cNvPr>
              <p:cNvSpPr>
                <a:spLocks noGrp="1" noRot="1" noChangeAspect="1" noMove="1" noResize="1" noEditPoints="1" noAdjustHandles="1" noChangeArrowheads="1" noChangeShapeType="1" noTextEdit="1"/>
              </p:cNvSpPr>
              <p:nvPr>
                <p:ph idx="1"/>
              </p:nvPr>
            </p:nvSpPr>
            <p:spPr>
              <a:blipFill>
                <a:blip r:embed="rId3"/>
                <a:stretch>
                  <a:fillRect l="-708" t="-2138" r="-2288"/>
                </a:stretch>
              </a:blipFill>
            </p:spPr>
            <p:txBody>
              <a:bodyPr/>
              <a:lstStyle/>
              <a:p>
                <a:r>
                  <a:rPr lang="en-US">
                    <a:noFill/>
                  </a:rPr>
                  <a:t> </a:t>
                </a:r>
              </a:p>
            </p:txBody>
          </p:sp>
        </mc:Fallback>
      </mc:AlternateContent>
    </p:spTree>
    <p:extLst>
      <p:ext uri="{BB962C8B-B14F-4D97-AF65-F5344CB8AC3E}">
        <p14:creationId xmlns:p14="http://schemas.microsoft.com/office/powerpoint/2010/main" val="3996596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A9371-9836-4369-8EDD-9E92F0BAAB75}"/>
              </a:ext>
            </a:extLst>
          </p:cNvPr>
          <p:cNvSpPr>
            <a:spLocks noGrp="1"/>
          </p:cNvSpPr>
          <p:nvPr>
            <p:ph type="title"/>
          </p:nvPr>
        </p:nvSpPr>
        <p:spPr/>
        <p:txBody>
          <a:bodyPr/>
          <a:lstStyle/>
          <a:p>
            <a:r>
              <a:rPr lang="en-US" dirty="0"/>
              <a:t>Why does it matter?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7D44BDA-B69B-420D-B707-2DFFA3D41EFF}"/>
                  </a:ext>
                </a:extLst>
              </p:cNvPr>
              <p:cNvSpPr>
                <a:spLocks noGrp="1"/>
              </p:cNvSpPr>
              <p:nvPr>
                <p:ph idx="1"/>
              </p:nvPr>
            </p:nvSpPr>
            <p:spPr/>
            <p:txBody>
              <a:bodyPr/>
              <a:lstStyle/>
              <a:p>
                <a:r>
                  <a:rPr lang="en-US" dirty="0"/>
                  <a:t>When statisticians are estimating a variance from a sample, they usually divide by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instead of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They also (with unknown variance) generally don’t use the CLT to estimate probabilities.</a:t>
                </a:r>
              </a:p>
              <a:p>
                <a:endParaRPr lang="en-US" dirty="0"/>
              </a:p>
              <a:p>
                <a:r>
                  <a:rPr lang="en-US" dirty="0"/>
                  <a:t>A “t-test” is used when scientists/statisticians think their data is approximately normal, but they don’t know the variance.</a:t>
                </a:r>
              </a:p>
              <a:p>
                <a:r>
                  <a:rPr lang="en-US" dirty="0"/>
                  <a:t>They aren’t using the </a:t>
                </a:r>
                <a14:m>
                  <m:oMath xmlns:m="http://schemas.openxmlformats.org/officeDocument/2006/math">
                    <m:r>
                      <m:rPr>
                        <m:sty m:val="p"/>
                      </m:rPr>
                      <a:rPr lang="en-US" b="0" i="0" smtClean="0">
                        <a:latin typeface="Cambria Math" panose="02040503050406030204" pitchFamily="18" charset="0"/>
                      </a:rPr>
                      <m:t>Φ</m:t>
                    </m:r>
                    <m:r>
                      <a:rPr lang="en-US" b="0" i="1" smtClean="0">
                        <a:latin typeface="Cambria Math" panose="02040503050406030204" pitchFamily="18" charset="0"/>
                      </a:rPr>
                      <m:t>()</m:t>
                    </m:r>
                  </m:oMath>
                </a14:m>
                <a:r>
                  <a:rPr lang="en-US" dirty="0"/>
                  <a:t> table, they’re using a different table based on the altered variance estimates.</a:t>
                </a:r>
              </a:p>
            </p:txBody>
          </p:sp>
        </mc:Choice>
        <mc:Fallback xmlns="">
          <p:sp>
            <p:nvSpPr>
              <p:cNvPr id="3" name="Content Placeholder 2">
                <a:extLst>
                  <a:ext uri="{FF2B5EF4-FFF2-40B4-BE49-F238E27FC236}">
                    <a16:creationId xmlns:a16="http://schemas.microsoft.com/office/drawing/2014/main" id="{77D44BDA-B69B-420D-B707-2DFFA3D41EFF}"/>
                  </a:ext>
                </a:extLst>
              </p:cNvPr>
              <p:cNvSpPr>
                <a:spLocks noGrp="1" noRot="1" noChangeAspect="1" noMove="1" noResize="1" noEditPoints="1" noAdjustHandles="1" noChangeArrowheads="1" noChangeShapeType="1" noTextEdit="1"/>
              </p:cNvSpPr>
              <p:nvPr>
                <p:ph idx="1"/>
              </p:nvPr>
            </p:nvSpPr>
            <p:spPr>
              <a:blipFill>
                <a:blip r:embed="rId3"/>
                <a:stretch>
                  <a:fillRect l="-708"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1901852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1DB23-9CD6-43C0-AC34-7CAA7212C753}"/>
              </a:ext>
            </a:extLst>
          </p:cNvPr>
          <p:cNvSpPr>
            <a:spLocks noGrp="1"/>
          </p:cNvSpPr>
          <p:nvPr>
            <p:ph type="title"/>
          </p:nvPr>
        </p:nvSpPr>
        <p:spPr/>
        <p:txBody>
          <a:bodyPr>
            <a:normAutofit fontScale="90000"/>
          </a:bodyPr>
          <a:lstStyle/>
          <a:p>
            <a:r>
              <a:rPr lang="en-US" dirty="0"/>
              <a:t>Why use MLEs? Are there other estimators?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E248509-DFC7-4FB8-BF7C-2CBC8832929B}"/>
                  </a:ext>
                </a:extLst>
              </p:cNvPr>
              <p:cNvSpPr>
                <a:spLocks noGrp="1"/>
              </p:cNvSpPr>
              <p:nvPr>
                <p:ph idx="1"/>
              </p:nvPr>
            </p:nvSpPr>
            <p:spPr/>
            <p:txBody>
              <a:bodyPr>
                <a:normAutofit/>
              </a:bodyPr>
              <a:lstStyle/>
              <a:p>
                <a:r>
                  <a:rPr lang="en-US" dirty="0"/>
                  <a:t>If you have a prior distribution over what values of </a:t>
                </a:r>
                <a14:m>
                  <m:oMath xmlns:m="http://schemas.openxmlformats.org/officeDocument/2006/math">
                    <m:r>
                      <a:rPr lang="en-US" b="0" i="1" smtClean="0">
                        <a:latin typeface="Cambria Math" panose="02040503050406030204" pitchFamily="18" charset="0"/>
                      </a:rPr>
                      <m:t>𝜃</m:t>
                    </m:r>
                  </m:oMath>
                </a14:m>
                <a:r>
                  <a:rPr lang="en-US" dirty="0"/>
                  <a:t> are likely, combining the idea of Bayes rule with the idea of an MLE will give you </a:t>
                </a:r>
              </a:p>
              <a:p>
                <a:r>
                  <a:rPr lang="en-US" dirty="0"/>
                  <a:t>Maximum a posteriori probability estimation (MAP)</a:t>
                </a:r>
              </a:p>
              <a:p>
                <a:r>
                  <a:rPr lang="en-US" dirty="0"/>
                  <a:t>You pick the maximum value of </a:t>
                </a:r>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starting from a known prior over possible values of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m:t>
                    </m:r>
                  </m:oMath>
                </a14:m>
                <a:r>
                  <a:rPr lang="en-US" b="0" dirty="0"/>
                  <a:t> </a:t>
                </a:r>
              </a:p>
              <a:p>
                <a14:m>
                  <m:oMath xmlns:m="http://schemas.openxmlformats.org/officeDocument/2006/math">
                    <m:r>
                      <m:rPr>
                        <m:sty m:val="p"/>
                      </m:rPr>
                      <a:rPr lang="en-US" b="0" i="0" smtClean="0">
                        <a:latin typeface="Cambria Math" panose="02040503050406030204" pitchFamily="18" charset="0"/>
                      </a:rPr>
                      <m:t>argma</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x</m:t>
                        </m:r>
                      </m:e>
                      <m:sub>
                        <m:r>
                          <m:rPr>
                            <m:sty m:val="p"/>
                          </m:rPr>
                          <a:rPr lang="en-US" b="0" i="0" smtClean="0">
                            <a:latin typeface="Cambria Math" panose="02040503050406030204" pitchFamily="18" charset="0"/>
                          </a:rPr>
                          <m:t>θ</m:t>
                        </m:r>
                      </m:sub>
                    </m:sSub>
                    <m:f>
                      <m:fPr>
                        <m:ctrlPr>
                          <a:rPr lang="en-US" b="0" i="1" smtClean="0">
                            <a:latin typeface="Cambria Math" panose="02040503050406030204" pitchFamily="18" charset="0"/>
                          </a:rPr>
                        </m:ctrlPr>
                      </m:fPr>
                      <m:num>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𝜃</m:t>
                        </m:r>
                        <m:r>
                          <a:rPr lang="en-US" b="0" i="1" smtClean="0">
                            <a:latin typeface="Cambria Math" panose="02040503050406030204" pitchFamily="18" charset="0"/>
                          </a:rPr>
                          <m:t>)</m:t>
                        </m:r>
                      </m:num>
                      <m:den>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den>
                    </m:f>
                    <m:r>
                      <a:rPr lang="en-US" b="0" i="1" smtClean="0">
                        <a:latin typeface="Cambria Math" panose="02040503050406030204" pitchFamily="18" charset="0"/>
                      </a:rPr>
                      <m:t>=</m:t>
                    </m:r>
                    <m:r>
                      <m:rPr>
                        <m:sty m:val="p"/>
                      </m:rPr>
                      <a:rPr lang="en-US">
                        <a:latin typeface="Cambria Math" panose="02040503050406030204" pitchFamily="18" charset="0"/>
                      </a:rPr>
                      <m:t>argma</m:t>
                    </m:r>
                    <m:sSub>
                      <m:sSubPr>
                        <m:ctrlPr>
                          <a:rPr lang="en-US" i="1">
                            <a:latin typeface="Cambria Math" panose="02040503050406030204" pitchFamily="18" charset="0"/>
                          </a:rPr>
                        </m:ctrlPr>
                      </m:sSubPr>
                      <m:e>
                        <m:r>
                          <m:rPr>
                            <m:sty m:val="p"/>
                          </m:rPr>
                          <a:rPr lang="en-US">
                            <a:latin typeface="Cambria Math" panose="02040503050406030204" pitchFamily="18" charset="0"/>
                          </a:rPr>
                          <m:t>x</m:t>
                        </m:r>
                      </m:e>
                      <m:sub>
                        <m:r>
                          <m:rPr>
                            <m:sty m:val="p"/>
                          </m:rPr>
                          <a:rPr lang="en-US">
                            <a:latin typeface="Cambria Math" panose="02040503050406030204" pitchFamily="18" charset="0"/>
                          </a:rPr>
                          <m:t>θ</m:t>
                        </m:r>
                      </m:sub>
                    </m:sSub>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r>
                      <a:rPr lang="en-US" i="1">
                        <a:latin typeface="Cambria Math" panose="02040503050406030204" pitchFamily="18" charset="0"/>
                      </a:rPr>
                      <m:t>ℙ</m:t>
                    </m:r>
                    <m:r>
                      <a:rPr lang="en-US" i="1">
                        <a:latin typeface="Cambria Math" panose="02040503050406030204" pitchFamily="18" charset="0"/>
                      </a:rPr>
                      <m:t>(</m:t>
                    </m:r>
                    <m:r>
                      <a:rPr lang="en-US" i="1">
                        <a:latin typeface="Cambria Math" panose="02040503050406030204" pitchFamily="18" charset="0"/>
                      </a:rPr>
                      <m:t>𝜃</m:t>
                    </m:r>
                    <m:r>
                      <a:rPr lang="en-US" i="1">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ℙ</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a14:m>
                <a:r>
                  <a:rPr lang="en-US" dirty="0"/>
                  <a:t> is a constant, so the argmax is unchanged if you ignore it.</a:t>
                </a:r>
              </a:p>
              <a:p>
                <a:r>
                  <a:rPr lang="en-US" dirty="0"/>
                  <a:t>Note when prior is constant, you get MLE!</a:t>
                </a:r>
              </a:p>
            </p:txBody>
          </p:sp>
        </mc:Choice>
        <mc:Fallback xmlns="">
          <p:sp>
            <p:nvSpPr>
              <p:cNvPr id="3" name="Content Placeholder 2">
                <a:extLst>
                  <a:ext uri="{FF2B5EF4-FFF2-40B4-BE49-F238E27FC236}">
                    <a16:creationId xmlns:a16="http://schemas.microsoft.com/office/drawing/2014/main" id="{9E248509-DFC7-4FB8-BF7C-2CBC8832929B}"/>
                  </a:ext>
                </a:extLst>
              </p:cNvPr>
              <p:cNvSpPr>
                <a:spLocks noGrp="1" noRot="1" noChangeAspect="1" noMove="1" noResize="1" noEditPoints="1" noAdjustHandles="1" noChangeArrowheads="1" noChangeShapeType="1" noTextEdit="1"/>
              </p:cNvSpPr>
              <p:nvPr>
                <p:ph idx="1"/>
              </p:nvPr>
            </p:nvSpPr>
            <p:spPr>
              <a:blipFill>
                <a:blip r:embed="rId2"/>
                <a:stretch>
                  <a:fillRect l="-708" t="-2138" r="-2288"/>
                </a:stretch>
              </a:blipFill>
            </p:spPr>
            <p:txBody>
              <a:bodyPr/>
              <a:lstStyle/>
              <a:p>
                <a:r>
                  <a:rPr lang="en-US">
                    <a:noFill/>
                  </a:rPr>
                  <a:t> </a:t>
                </a:r>
              </a:p>
            </p:txBody>
          </p:sp>
        </mc:Fallback>
      </mc:AlternateContent>
    </p:spTree>
    <p:extLst>
      <p:ext uri="{BB962C8B-B14F-4D97-AF65-F5344CB8AC3E}">
        <p14:creationId xmlns:p14="http://schemas.microsoft.com/office/powerpoint/2010/main" val="1446361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D47671F-708B-449A-B944-F2FBC965B6C9}"/>
                  </a:ext>
                </a:extLst>
              </p:cNvPr>
              <p:cNvSpPr>
                <a:spLocks noGrp="1"/>
              </p:cNvSpPr>
              <p:nvPr>
                <p:ph type="title"/>
              </p:nvPr>
            </p:nvSpPr>
            <p:spPr/>
            <p:txBody>
              <a:bodyPr/>
              <a:lstStyle/>
              <a:p>
                <a:r>
                  <a:rPr lang="en-US" dirty="0"/>
                  <a:t>What about </a:t>
                </a:r>
                <a14:m>
                  <m:oMath xmlns:m="http://schemas.openxmlformats.org/officeDocument/2006/math">
                    <m:r>
                      <a:rPr lang="en-US" b="0" i="1" smtClean="0">
                        <a:latin typeface="Cambria Math" panose="02040503050406030204" pitchFamily="18" charset="0"/>
                      </a:rPr>
                      <m:t>𝑋</m:t>
                    </m:r>
                  </m:oMath>
                </a14:m>
                <a:r>
                  <a:rPr lang="en-US" dirty="0"/>
                  <a:t> and </a:t>
                </a:r>
                <a14:m>
                  <m:oMath xmlns:m="http://schemas.openxmlformats.org/officeDocument/2006/math">
                    <m:r>
                      <a:rPr lang="en-US" b="0" i="1" smtClean="0">
                        <a:latin typeface="Cambria Math" panose="02040503050406030204" pitchFamily="18" charset="0"/>
                      </a:rPr>
                      <m:t>𝑌</m:t>
                    </m:r>
                  </m:oMath>
                </a14:m>
                <a:r>
                  <a:rPr lang="en-US" dirty="0"/>
                  <a:t> from last Friday?</a:t>
                </a:r>
              </a:p>
            </p:txBody>
          </p:sp>
        </mc:Choice>
        <mc:Fallback xmlns="">
          <p:sp>
            <p:nvSpPr>
              <p:cNvPr id="2" name="Title 1">
                <a:extLst>
                  <a:ext uri="{FF2B5EF4-FFF2-40B4-BE49-F238E27FC236}">
                    <a16:creationId xmlns:a16="http://schemas.microsoft.com/office/drawing/2014/main" id="{3D47671F-708B-449A-B944-F2FBC965B6C9}"/>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7FEF96C-E627-45DD-B9C4-402CCF435273}"/>
                  </a:ext>
                </a:extLst>
              </p:cNvPr>
              <p:cNvSpPr>
                <a:spLocks noGrp="1"/>
              </p:cNvSpPr>
              <p:nvPr>
                <p:ph idx="1"/>
              </p:nvPr>
            </p:nvSpPr>
            <p:spPr/>
            <p:txBody>
              <a:bodyPr>
                <a:normAutofit/>
              </a:bodyPr>
              <a:lstStyle/>
              <a:p>
                <a:r>
                  <a:rPr lang="en-US" b="0" dirty="0"/>
                  <a:t>We polled </a:t>
                </a:r>
                <a14:m>
                  <m:oMath xmlns:m="http://schemas.openxmlformats.org/officeDocument/2006/math">
                    <m:r>
                      <a:rPr lang="en-US" b="0" i="1" smtClean="0">
                        <a:latin typeface="Cambria Math" panose="02040503050406030204" pitchFamily="18" charset="0"/>
                      </a:rPr>
                      <m:t>𝑛</m:t>
                    </m:r>
                  </m:oMath>
                </a14:m>
                <a:r>
                  <a:rPr lang="en-US" b="0" dirty="0"/>
                  <a:t> people and said, Flip a coin:</a:t>
                </a:r>
              </a:p>
              <a:p>
                <a:pPr lvl="1"/>
                <a:r>
                  <a:rPr lang="en-US" b="0" dirty="0"/>
                  <a:t>If coin is heads OR you have cheated on a partner, tell me “heads”</a:t>
                </a:r>
              </a:p>
              <a:p>
                <a:pPr lvl="1"/>
                <a:r>
                  <a:rPr lang="en-US" dirty="0"/>
                  <a:t>If coin is tails AND you have never cheated on a partner, tell me “tails”</a:t>
                </a:r>
                <a:endParaRPr lang="en-US"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𝑋</m:t>
                    </m:r>
                  </m:oMath>
                </a14:m>
                <a:r>
                  <a:rPr lang="en-US" dirty="0"/>
                  <a:t> was the number of people polled who said “heads”</a:t>
                </a:r>
              </a:p>
              <a:p>
                <a14:m>
                  <m:oMath xmlns:m="http://schemas.openxmlformats.org/officeDocument/2006/math">
                    <m:r>
                      <a:rPr lang="en-US" b="0" i="1" smtClean="0">
                        <a:latin typeface="Cambria Math" panose="02040503050406030204" pitchFamily="18" charset="0"/>
                      </a:rPr>
                      <m:t>𝑌</m:t>
                    </m:r>
                  </m:oMath>
                </a14:m>
                <a:r>
                  <a:rPr lang="en-US" dirty="0"/>
                  <a:t> was the number of people polled who cheated on a partner.</a:t>
                </a:r>
              </a:p>
              <a:p>
                <a:r>
                  <a:rPr lang="en-US" dirty="0"/>
                  <a:t>We’re trying to find an estimator for </a:t>
                </a:r>
                <a14:m>
                  <m:oMath xmlns:m="http://schemas.openxmlformats.org/officeDocument/2006/math">
                    <m:r>
                      <a:rPr lang="en-US" b="0" i="1" smtClean="0">
                        <a:latin typeface="Cambria Math" panose="02040503050406030204" pitchFamily="18" charset="0"/>
                      </a:rPr>
                      <m:t>𝑌</m:t>
                    </m:r>
                  </m:oMath>
                </a14:m>
                <a:r>
                  <a:rPr lang="en-US" dirty="0"/>
                  <a:t>.</a:t>
                </a:r>
              </a:p>
            </p:txBody>
          </p:sp>
        </mc:Choice>
        <mc:Fallback xmlns="">
          <p:sp>
            <p:nvSpPr>
              <p:cNvPr id="3" name="Content Placeholder 2">
                <a:extLst>
                  <a:ext uri="{FF2B5EF4-FFF2-40B4-BE49-F238E27FC236}">
                    <a16:creationId xmlns:a16="http://schemas.microsoft.com/office/drawing/2014/main" id="{47FEF96C-E627-45DD-B9C4-402CCF435273}"/>
                  </a:ext>
                </a:extLst>
              </p:cNvPr>
              <p:cNvSpPr>
                <a:spLocks noGrp="1" noRot="1" noChangeAspect="1" noMove="1" noResize="1" noEditPoints="1" noAdjustHandles="1" noChangeArrowheads="1" noChangeShapeType="1" noTextEdit="1"/>
              </p:cNvSpPr>
              <p:nvPr>
                <p:ph idx="1"/>
              </p:nvPr>
            </p:nvSpPr>
            <p:spPr>
              <a:blipFill>
                <a:blip r:embed="rId3"/>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30871565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UW-accent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2_template" id="{E9E1C34E-321A-4CCF-AB4F-B7BF45CD4E83}" vid="{4E8A6AA9-08E3-46AB-AEAF-6FC73982C9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312_template</Template>
  <TotalTime>1925</TotalTime>
  <Words>2558</Words>
  <Application>Microsoft Office PowerPoint</Application>
  <PresentationFormat>Widescreen</PresentationFormat>
  <Paragraphs>219</Paragraphs>
  <Slides>38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Calibri</vt:lpstr>
      <vt:lpstr>Cambria Math</vt:lpstr>
      <vt:lpstr>Segoe UI</vt:lpstr>
      <vt:lpstr>Segoe UI Light</vt:lpstr>
      <vt:lpstr>Segoe UI Semibold</vt:lpstr>
      <vt:lpstr>Segoe UI Semilight</vt:lpstr>
      <vt:lpstr>Tw Cen MT</vt:lpstr>
      <vt:lpstr>Wingdings 3</vt:lpstr>
      <vt:lpstr>Integral</vt:lpstr>
      <vt:lpstr>Hodgepodge</vt:lpstr>
      <vt:lpstr>Biased</vt:lpstr>
      <vt:lpstr>Not Unbiased</vt:lpstr>
      <vt:lpstr>Correction</vt:lpstr>
      <vt:lpstr>Fun Facts</vt:lpstr>
      <vt:lpstr>What’s with the n-1?</vt:lpstr>
      <vt:lpstr>Why does it matter?</vt:lpstr>
      <vt:lpstr>Why use MLEs? Are there other estimators?</vt:lpstr>
      <vt:lpstr>What about X and Y from last Friday?</vt:lpstr>
      <vt:lpstr>What about X and Y from last Friday?</vt:lpstr>
      <vt:lpstr>What about X and Y from last Friday?</vt:lpstr>
      <vt:lpstr>Are our MLE’s accurate?</vt:lpstr>
      <vt:lpstr>Confidence for MLEs</vt:lpstr>
      <vt:lpstr>Confidence for MLEs</vt:lpstr>
      <vt:lpstr>Multidimensional Gaussians</vt:lpstr>
      <vt:lpstr>Preliminary: Random Vectors</vt:lpstr>
      <vt:lpstr>Preliminary: Random Vectors</vt:lpstr>
      <vt:lpstr>Covariance Matrix</vt:lpstr>
      <vt:lpstr>Covariance</vt:lpstr>
      <vt:lpstr>Covariance</vt:lpstr>
      <vt:lpstr>Unequal Variances, Still Independent</vt:lpstr>
      <vt:lpstr>Unequal Variances, Still Independent</vt:lpstr>
      <vt:lpstr>What about dependence.</vt:lpstr>
      <vt:lpstr>Dependence</vt:lpstr>
      <vt:lpstr>Dependence</vt:lpstr>
      <vt:lpstr>Dependence</vt:lpstr>
      <vt:lpstr>Dependence</vt:lpstr>
      <vt:lpstr>Using the Covariance Matrix</vt:lpstr>
      <vt:lpstr>Probability and ML</vt:lpstr>
      <vt:lpstr>Probability and ML</vt:lpstr>
      <vt:lpstr>One more ML preview</vt:lpstr>
      <vt:lpstr>Experiments with the correct expectation</vt:lpstr>
      <vt:lpstr>Experiments with the correct expectation</vt:lpstr>
      <vt:lpstr>Conditional Expectation Practice</vt:lpstr>
      <vt:lpstr>Practice with conditional expectations</vt:lpstr>
      <vt:lpstr>Using conditional expectations</vt:lpstr>
      <vt:lpstr>Setup</vt:lpstr>
      <vt:lpstr>Analysis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40</cp:revision>
  <cp:lastPrinted>2024-05-23T00:44:20Z</cp:lastPrinted>
  <dcterms:created xsi:type="dcterms:W3CDTF">2021-05-27T15:16:48Z</dcterms:created>
  <dcterms:modified xsi:type="dcterms:W3CDTF">2024-05-23T00:45:31Z</dcterms:modified>
</cp:coreProperties>
</file>