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79" r:id="rId4"/>
    <p:sldId id="280" r:id="rId5"/>
    <p:sldId id="281" r:id="rId6"/>
    <p:sldId id="269" r:id="rId7"/>
    <p:sldId id="258" r:id="rId8"/>
    <p:sldId id="259" r:id="rId9"/>
    <p:sldId id="260" r:id="rId10"/>
    <p:sldId id="289" r:id="rId11"/>
    <p:sldId id="261" r:id="rId12"/>
    <p:sldId id="287" r:id="rId13"/>
    <p:sldId id="268" r:id="rId14"/>
    <p:sldId id="270" r:id="rId15"/>
    <p:sldId id="262" r:id="rId16"/>
    <p:sldId id="272" r:id="rId17"/>
    <p:sldId id="271" r:id="rId18"/>
    <p:sldId id="278" r:id="rId19"/>
    <p:sldId id="277" r:id="rId20"/>
    <p:sldId id="290" r:id="rId21"/>
    <p:sldId id="284" r:id="rId22"/>
    <p:sldId id="285" r:id="rId23"/>
    <p:sldId id="286" r:id="rId24"/>
    <p:sldId id="274" r:id="rId25"/>
    <p:sldId id="264" r:id="rId26"/>
    <p:sldId id="282" r:id="rId27"/>
    <p:sldId id="288" r:id="rId28"/>
    <p:sldId id="283" r:id="rId29"/>
    <p:sldId id="265" r:id="rId30"/>
    <p:sldId id="266" r:id="rId31"/>
    <p:sldId id="275" r:id="rId32"/>
    <p:sldId id="2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8" autoAdjust="0"/>
    <p:restoredTop sz="79436" autoAdjust="0"/>
  </p:normalViewPr>
  <p:slideViewPr>
    <p:cSldViewPr snapToGrid="0">
      <p:cViewPr varScale="1">
        <p:scale>
          <a:sx n="65" d="100"/>
          <a:sy n="65" d="100"/>
        </p:scale>
        <p:origin x="78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D6D00-43AF-486F-A291-A2705F115A6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FCA4F-EC23-4B85-9305-5B1D3A956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Regardless of the value of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that’s selected, the likelihood</a:t>
                </a:r>
                <a:r>
                  <a:rPr lang="en-US" baseline="0" dirty="0"/>
                  <a:t> is maximized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baseline="0" dirty="0"/>
                  <a:t> to the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. So we should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first (it’s without loss</a:t>
                </a:r>
                <a:r>
                  <a:rPr lang="en-US" baseline="0" dirty="0"/>
                  <a:t> of generality to do so), then we can plug in the value and realize that the likelihood is overall maximized when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selected as in the slide.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Regardless of the value of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𝜃_(𝜎^2 )</a:t>
                </a:r>
                <a:r>
                  <a:rPr lang="en-US" dirty="0"/>
                  <a:t> that’s selected, the likelihood</a:t>
                </a:r>
                <a:r>
                  <a:rPr lang="en-US" baseline="0" dirty="0"/>
                  <a:t> is maximized by setting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𝜃_𝜇</a:t>
                </a:r>
                <a:r>
                  <a:rPr lang="en-US" baseline="0" dirty="0"/>
                  <a:t> to the value of </a:t>
                </a:r>
                <a:r>
                  <a:rPr lang="en-US" i="0" baseline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𝜃_𝜇 ) ̂</a:t>
                </a:r>
                <a:r>
                  <a:rPr lang="en-US" dirty="0"/>
                  <a:t> . So we should pick </a:t>
                </a:r>
                <a:r>
                  <a:rPr lang="en-US" b="0" i="0">
                    <a:latin typeface="Cambria Math" panose="02040503050406030204" pitchFamily="18" charset="0"/>
                  </a:rPr>
                  <a:t>𝜃_𝜇</a:t>
                </a:r>
                <a:r>
                  <a:rPr lang="en-US" dirty="0"/>
                  <a:t> first (it’s without loss</a:t>
                </a:r>
                <a:r>
                  <a:rPr lang="en-US" baseline="0" dirty="0"/>
                  <a:t> of generality to do so), then we can plug in the value and realize that the likelihood is overall maximized when </a:t>
                </a:r>
                <a:r>
                  <a:rPr lang="en-US" i="0" baseline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𝜃_(𝜎^2 ) ) ̂</a:t>
                </a:r>
                <a:r>
                  <a:rPr lang="en-US" dirty="0"/>
                  <a:t> is selected as in the slide.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3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See, e.g., https://stats.stackexchange.com/questions/323873/assumptions-of-mle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VEEEEEERY hand-wavy; to make this rigorous we have to also deal with Y increasing causing the exponent of .5 to decrease (and therefore the likelihood to go 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6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7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7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10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38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6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7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1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44F93F9-3AD3-4264-8A47-77F53CCDC70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F5A4-8FA2-4DD8-8580-766DBE957F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MLE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29322-5FDA-46EF-8174-3FF82782F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18584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91F-45EB-4A47-AC07-DF36C1E6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solving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=0⇒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estimate of a variance. It’ll never be negative (and as long as the draws aren’t identical it won’t be 0). So the second derivative is negative and we really have a maximizer.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797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F6B089B5-DCA8-41F7-9A2B-A7C971B304D8}"/>
              </a:ext>
            </a:extLst>
          </p:cNvPr>
          <p:cNvSpPr/>
          <p:nvPr/>
        </p:nvSpPr>
        <p:spPr>
          <a:xfrm>
            <a:off x="8585947" y="253751"/>
            <a:ext cx="3402106" cy="1935318"/>
          </a:xfrm>
          <a:prstGeom prst="frame">
            <a:avLst>
              <a:gd name="adj1" fmla="val 6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Arithmetic is nearly identical to known variance case.</a:t>
            </a:r>
          </a:p>
        </p:txBody>
      </p:sp>
    </p:spTree>
    <p:extLst>
      <p:ext uri="{BB962C8B-B14F-4D97-AF65-F5344CB8AC3E}">
        <p14:creationId xmlns:p14="http://schemas.microsoft.com/office/powerpoint/2010/main" val="37026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5FFF-B456-4DE4-925D-32936074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the partial derivative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. It’ll be easier if you apply some log and exponent rules first.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57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5FFF-B456-4DE4-925D-32936074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65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6119-7200-4FAC-AD98-8C09BDD0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36A9B-155E-4F28-81BA-95A55D2C7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36A9B-155E-4F28-81BA-95A55D2C7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FE5F10E-DF59-4E54-9EF8-C3AF114D06C8}"/>
                  </a:ext>
                </a:extLst>
              </p:cNvPr>
              <p:cNvSpPr/>
              <p:nvPr/>
            </p:nvSpPr>
            <p:spPr>
              <a:xfrm>
                <a:off x="5252757" y="4982135"/>
                <a:ext cx="3957032" cy="1327226"/>
              </a:xfrm>
              <a:prstGeom prst="wedgeRectCallout">
                <a:avLst>
                  <a:gd name="adj1" fmla="val -75112"/>
                  <a:gd name="adj2" fmla="val -88124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get the overall max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plug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FE5F10E-DF59-4E54-9EF8-C3AF114D0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57" y="4982135"/>
                <a:ext cx="3957032" cy="1327226"/>
              </a:xfrm>
              <a:prstGeom prst="wedgeRectCallout">
                <a:avLst>
                  <a:gd name="adj1" fmla="val -75112"/>
                  <a:gd name="adj2" fmla="val -88124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52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B822-B5D7-4A47-A593-180B1557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get 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are unknown, the maximum likelihood estimates of the normal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likelihood estimator of the mean is the </a:t>
                </a:r>
                <a:r>
                  <a:rPr lang="en-US" b="1" dirty="0"/>
                  <a:t>sample mean </a:t>
                </a:r>
                <a:r>
                  <a:rPr lang="en-US" dirty="0"/>
                  <a:t>that is the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average value of all the data points.</a:t>
                </a:r>
              </a:p>
              <a:p>
                <a:r>
                  <a:rPr lang="en-US" dirty="0"/>
                  <a:t>The MLE for the variance is: the variance of the experiment “choose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random”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21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DC7C-9E6E-47A2-8A35-8A98BC06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380B-7546-40FC-8082-EAB4F097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property we might want from an estimator is for it to be </a:t>
            </a:r>
            <a:r>
              <a:rPr lang="en-US" b="1" dirty="0"/>
              <a:t>unbiased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expectation is taken over the randomness in the samples we drew.</a:t>
            </a:r>
          </a:p>
          <a:p>
            <a:pPr lvl="1"/>
            <a:r>
              <a:rPr lang="en-US" dirty="0"/>
              <a:t>The formula is fixed, the data we draw to evaluate the formula becomes the source of the randomness.</a:t>
            </a:r>
          </a:p>
          <a:p>
            <a:r>
              <a:rPr lang="en-US" dirty="0"/>
              <a:t>So we’re not consistently overestimating or underestimating. </a:t>
            </a:r>
          </a:p>
          <a:p>
            <a:r>
              <a:rPr lang="en-US" dirty="0"/>
              <a:t>If an estimator isn’t unbiased then it’s </a:t>
            </a:r>
            <a:r>
              <a:rPr lang="en-US" b="1" dirty="0"/>
              <a:t>biased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7727B-4EB8-40CC-A2E2-9D97D2261839}"/>
                  </a:ext>
                </a:extLst>
              </p:cNvPr>
              <p:cNvSpPr/>
              <p:nvPr/>
            </p:nvSpPr>
            <p:spPr>
              <a:xfrm>
                <a:off x="575239" y="2014059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“unbiased”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7727B-4EB8-40CC-A2E2-9D97D2261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14059"/>
                <a:ext cx="77685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4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CAF-A4D5-44AD-A042-ACFD6B5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unbiased?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44BDE-FE6C-4C70-B46C-A18C34885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Unbiased!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44BDE-FE6C-4C70-B46C-A18C34885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2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9F0E-4D98-4822-B4B9-5F172EEB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estimate for the coin-flips (if we generalized a bit)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flips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0630433-575A-45F6-96A2-517373C0E3AB}"/>
              </a:ext>
            </a:extLst>
          </p:cNvPr>
          <p:cNvSpPr/>
          <p:nvPr/>
        </p:nvSpPr>
        <p:spPr>
          <a:xfrm>
            <a:off x="6613236" y="4928233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37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9F0E-4D98-4822-B4B9-5F172EEB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estimate for the coin-flips (if we generalized a bit)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flips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num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flips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Unbiased!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8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7E99-6855-4D11-BDDD-F1655395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01A3-EB3D-4168-BD9C-D18595B09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Then an algebraic miracle occurs…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)^2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01A3-EB3D-4168-BD9C-D18595B09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297FA-8C17-4310-993F-2004A61E9242}"/>
                  </a:ext>
                </a:extLst>
              </p:cNvPr>
              <p:cNvSpPr txBox="1"/>
              <p:nvPr/>
            </p:nvSpPr>
            <p:spPr>
              <a:xfrm>
                <a:off x="7296150" y="3548477"/>
                <a:ext cx="4724400" cy="2538387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Intuition for the algebra miracle: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So when that gets squared, there are terms that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terms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terms. </a:t>
                </a:r>
                <a:b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fraction of terms that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decrease the variance because you can’t deviate from yourself.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297FA-8C17-4310-993F-2004A61E9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50" y="3548477"/>
                <a:ext cx="4724400" cy="2538387"/>
              </a:xfrm>
              <a:prstGeom prst="rect">
                <a:avLst/>
              </a:prstGeom>
              <a:blipFill>
                <a:blip r:embed="rId3"/>
                <a:stretch>
                  <a:fillRect l="-1542" t="-1190" b="-35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4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30A6-9A29-4D05-B6C2-EF369896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72E16-178D-44FC-89C2-3EEE9B022D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time: Trying to estimate an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of a distribution.</a:t>
                </a:r>
              </a:p>
              <a:p>
                <a:r>
                  <a:rPr lang="en-US" dirty="0"/>
                  <a:t>We chose the “maximum likelihood estimator”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Usually: write likelihood, take log, take derivative, confirm maximum</a:t>
                </a:r>
              </a:p>
              <a:p>
                <a:endParaRPr lang="en-US" dirty="0"/>
              </a:p>
              <a:p>
                <a:r>
                  <a:rPr lang="en-US" dirty="0"/>
                  <a:t>Today: Continuous RVs What happens when you have two parameters; MLEs that aren’t what you expect.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72E16-178D-44FC-89C2-3EEE9B022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57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67FF5-80D3-4B50-81CD-B3D126B6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Algebra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20D5D-4C61-4E32-9B9B-2CB098060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MLE of Variance is biased</a:t>
            </a:r>
          </a:p>
        </p:txBody>
      </p:sp>
    </p:spTree>
    <p:extLst>
      <p:ext uri="{BB962C8B-B14F-4D97-AF65-F5344CB8AC3E}">
        <p14:creationId xmlns:p14="http://schemas.microsoft.com/office/powerpoint/2010/main" val="350707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F24A-C58C-4FA9-BD3A-B9F4D289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Algebraic Miracle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5B9E9-7A77-4BC3-BC81-6C1DAB84B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5B9E9-7A77-4BC3-BC81-6C1DAB84B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b="-6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B20CD1-EE04-4293-9C69-65839B6EEA28}"/>
                  </a:ext>
                </a:extLst>
              </p:cNvPr>
              <p:cNvSpPr txBox="1"/>
              <p:nvPr/>
            </p:nvSpPr>
            <p:spPr>
              <a:xfrm>
                <a:off x="6096000" y="3810000"/>
                <a:ext cx="2914650" cy="58561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B20CD1-EE04-4293-9C69-65839B6EE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10000"/>
                <a:ext cx="2914650" cy="585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733F-B873-4342-BCC9-BB22D264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of That Algebraic Miracle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4BCD8-DCE6-4931-AB89-06025627B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4BCD8-DCE6-4931-AB89-06025627B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3C19373-9E9F-4D78-936B-7D54EE83E1A9}"/>
                  </a:ext>
                </a:extLst>
              </p:cNvPr>
              <p:cNvSpPr/>
              <p:nvPr/>
            </p:nvSpPr>
            <p:spPr>
              <a:xfrm>
                <a:off x="4495800" y="5153025"/>
                <a:ext cx="1924050" cy="742950"/>
              </a:xfrm>
              <a:prstGeom prst="wedgeRoundRectCallout">
                <a:avLst>
                  <a:gd name="adj1" fmla="val -40292"/>
                  <a:gd name="adj2" fmla="val -7083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This is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terms end up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3C19373-9E9F-4D78-936B-7D54EE83E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153025"/>
                <a:ext cx="1924050" cy="742950"/>
              </a:xfrm>
              <a:prstGeom prst="wedgeRoundRectCallout">
                <a:avLst>
                  <a:gd name="adj1" fmla="val -40292"/>
                  <a:gd name="adj2" fmla="val -70833"/>
                  <a:gd name="adj3" fmla="val 16667"/>
                </a:avLst>
              </a:prstGeom>
              <a:blipFill>
                <a:blip r:embed="rId3"/>
                <a:stretch>
                  <a:fillRect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10AD7F7D-817D-4F24-85A2-2D8555793C13}"/>
                  </a:ext>
                </a:extLst>
              </p:cNvPr>
              <p:cNvSpPr/>
              <p:nvPr/>
            </p:nvSpPr>
            <p:spPr>
              <a:xfrm>
                <a:off x="4810125" y="1501957"/>
                <a:ext cx="1924050" cy="742950"/>
              </a:xfrm>
              <a:prstGeom prst="wedgeRoundRectCallout">
                <a:avLst>
                  <a:gd name="adj1" fmla="val -47718"/>
                  <a:gd name="adj2" fmla="val 7660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These 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terms.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10AD7F7D-817D-4F24-85A2-2D8555793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25" y="1501957"/>
                <a:ext cx="1924050" cy="742950"/>
              </a:xfrm>
              <a:prstGeom prst="wedgeRoundRectCallout">
                <a:avLst>
                  <a:gd name="adj1" fmla="val -47718"/>
                  <a:gd name="adj2" fmla="val 7660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604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5907-8F9B-44ED-B926-23A66330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Algebraic Miracle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D4BB3-5C03-4FB9-AE5C-F805FEA7C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Plugging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D4BB3-5C03-4FB9-AE5C-F805FEA7C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3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056C-CEA9-42AF-8A57-1D0CF52D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Unbiased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E3CB-EF7F-4A4F-9F40-37271BB0D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Which is not what we wanted. This is a biased estimator. But it’s not too biased…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MLE is consistent (under some very mild assumptions), </a:t>
                </a:r>
                <a:br>
                  <a:rPr lang="en-US" dirty="0"/>
                </a:br>
                <a:r>
                  <a:rPr lang="en-US" dirty="0"/>
                  <a:t>but it can be biased or unbiased.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E3CB-EF7F-4A4F-9F40-37271BB0D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3574C-2248-42A3-8C46-A9AE9565F991}"/>
                  </a:ext>
                </a:extLst>
              </p:cNvPr>
              <p:cNvSpPr/>
              <p:nvPr/>
            </p:nvSpPr>
            <p:spPr>
              <a:xfrm>
                <a:off x="575239" y="3886609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“consistent”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3574C-2248-42A3-8C46-A9AE9565F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86609"/>
                <a:ext cx="7768500" cy="1145999"/>
              </a:xfrm>
              <a:prstGeom prst="rect">
                <a:avLst/>
              </a:prstGeom>
              <a:blipFill>
                <a:blip r:embed="rId4"/>
                <a:stretch>
                  <a:fillRect t="-3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43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FC91-F91B-4FFF-9425-5313055D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BB95A-DA09-4CBD-9021-68CC0A0B6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MLE slightly underestimates the true variance.</a:t>
                </a:r>
              </a:p>
              <a:p>
                <a:r>
                  <a:rPr lang="en-US" dirty="0"/>
                  <a:t>You could correct for this! Just 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would give you a formula of: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the sample mean. </a:t>
                </a:r>
              </a:p>
              <a:p>
                <a:r>
                  <a:rPr lang="en-US" dirty="0"/>
                  <a:t>Called the “sample variance” because it’s the variance you estimate if you want an (unbiased) estimate of the variance given only a sample.</a:t>
                </a:r>
              </a:p>
              <a:p>
                <a:r>
                  <a:rPr lang="en-US" dirty="0"/>
                  <a:t>If you took a statistics course, you probably learned the square root of this as the definition of standard deviation.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BB95A-DA09-4CBD-9021-68CC0A0B6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470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Friday?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We polled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people and said, Flip a coin:</a:t>
                </a:r>
              </a:p>
              <a:p>
                <a:pPr lvl="1"/>
                <a:r>
                  <a:rPr lang="en-US" b="0" dirty="0"/>
                  <a:t>If coin is heads OR you have cheated on a partner, tell me “heads”</a:t>
                </a:r>
              </a:p>
              <a:p>
                <a:pPr lvl="1"/>
                <a:r>
                  <a:rPr lang="en-US" dirty="0"/>
                  <a:t>If coin is tails AND you have never cheated on a partner, tell me “tails”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partner.</a:t>
                </a:r>
              </a:p>
              <a:p>
                <a:r>
                  <a:rPr lang="en-US" dirty="0"/>
                  <a:t>We’re trying to find an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156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E1CB9B-FD06-407E-ABB8-1774E5474B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Friday?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E1CB9B-FD06-407E-ABB8-1774E5474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6DF722-91FF-4D4A-9F16-A9E45D6AB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2"/>
                <a:ext cx="11187258" cy="53167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polled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and said, Flip a coin:</a:t>
                </a:r>
              </a:p>
              <a:p>
                <a:pPr lvl="1"/>
                <a:r>
                  <a:rPr lang="en-US" dirty="0"/>
                  <a:t>If coin is heads OR you have cheated on a partner, tell me “heads”</a:t>
                </a:r>
              </a:p>
              <a:p>
                <a:pPr lvl="1"/>
                <a:r>
                  <a:rPr lang="en-US" dirty="0"/>
                  <a:t>If coin is tails AND you have never cheated on a partner, tell me “tails”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partner.</a:t>
                </a:r>
              </a:p>
              <a:p>
                <a:r>
                  <a:rPr lang="en-US" dirty="0"/>
                  <a:t>We’re trying to find an estimator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picked the estimator “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”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fraction of people who cheated.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This was an unbiased estimator!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6DF722-91FF-4D4A-9F16-A9E45D6AB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2"/>
                <a:ext cx="11187258" cy="5316781"/>
              </a:xfrm>
              <a:blipFill>
                <a:blip r:embed="rId3"/>
                <a:stretch>
                  <a:fillRect l="-708" t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67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Friday?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spouse.</a:t>
                </a:r>
              </a:p>
              <a:p>
                <a:r>
                  <a:rPr lang="en-US" dirty="0"/>
                  <a:t>We’re trying to find an estimator for.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this is also an MLE!</a:t>
                </a:r>
                <a:br>
                  <a:rPr lang="en-US" dirty="0"/>
                </a:br>
                <a:r>
                  <a:rPr lang="en-US" dirty="0"/>
                  <a:t>This estimator is only handling the randomness in the coin flips, not the randomness in who was selected. You get the same answer if you back up that far.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08" t="-2138" r="-926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8000430D-4876-49C9-B867-26DC7EFFFE52}"/>
                  </a:ext>
                </a:extLst>
              </p:cNvPr>
              <p:cNvSpPr/>
              <p:nvPr/>
            </p:nvSpPr>
            <p:spPr>
              <a:xfrm>
                <a:off x="6933093" y="2540262"/>
                <a:ext cx="5162400" cy="1389600"/>
              </a:xfrm>
              <a:prstGeom prst="wedgeRoundRectCallout">
                <a:avLst>
                  <a:gd name="adj1" fmla="val -53375"/>
                  <a:gd name="adj2" fmla="val -5222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The binomial coefficient is maximized when it’s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den>
                        </m:f>
                      </m:e>
                    </m:d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Analysis is more complicated because we can’t use calculus (defined only on integers)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8000430D-4876-49C9-B867-26DC7EFFF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93" y="2540262"/>
                <a:ext cx="5162400" cy="1389600"/>
              </a:xfrm>
              <a:prstGeom prst="wedgeRoundRectCallout">
                <a:avLst>
                  <a:gd name="adj1" fmla="val -53375"/>
                  <a:gd name="adj2" fmla="val -5222"/>
                  <a:gd name="adj3" fmla="val 16667"/>
                </a:avLst>
              </a:prstGeom>
              <a:blipFill>
                <a:blip r:embed="rId5"/>
                <a:stretch>
                  <a:fillRect t="-9957" r="-796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83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5D2BC-25E1-490F-B71F-1F11D889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9B119-3CD3-432E-8654-907C8D9BC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1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54D4-F804-4CCF-8757-7B6DFB3B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continuous random variables?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</p:spPr>
            <p:txBody>
              <a:bodyPr/>
              <a:lstStyle/>
              <a:p>
                <a:r>
                  <a:rPr lang="en-US" dirty="0"/>
                  <a:t>Can’t use probability, since the probability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use the density! </a:t>
                </a:r>
              </a:p>
              <a:p>
                <a:r>
                  <a:rPr lang="en-US" dirty="0"/>
                  <a:t>It’s supposed to show relative chances, that’s all we’re trying to find anyway.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  <a:blipFill>
                <a:blip r:embed="rId2"/>
                <a:stretch>
                  <a:fillRect l="-708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/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)=∏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78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1DA65EA-C67D-46A7-940E-8E7231F46C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1DA65EA-C67D-46A7-940E-8E7231F46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B187C2-BAFF-4684-BA84-FBD2FB5EB7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Soooooooooo, why is the MLE for variance off?</a:t>
                </a:r>
              </a:p>
              <a:p>
                <a:r>
                  <a:rPr lang="en-US" dirty="0"/>
                  <a:t>Intuition 1: when we’re comparing to the real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doesn’t affect the real mean (the mean is what the mean is regardless of what you draw). </a:t>
                </a:r>
              </a:p>
              <a:p>
                <a:r>
                  <a:rPr lang="en-US" dirty="0"/>
                  <a:t>But when you compare to the sample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pulls the sample mean toward it, decreasing the variance a tiny bit. </a:t>
                </a:r>
              </a:p>
              <a:p>
                <a:r>
                  <a:rPr lang="en-US" dirty="0"/>
                  <a:t>Intuition 2: We only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“degrees of freedom” with the mean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data points, you know the final data point.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data points have “information” the last is fixed by the sample mean.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B187C2-BAFF-4684-BA84-FBD2FB5EB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596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9371-9836-4369-8EDD-9E92F0BA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44BDA-B69B-420D-B707-2DFFA3D41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statisticians are estimating a variance from a sample, they usually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They also (with unknown variance) generally don’t use the CLT to estimate probabilities.</a:t>
                </a:r>
              </a:p>
              <a:p>
                <a:endParaRPr lang="en-US" dirty="0"/>
              </a:p>
              <a:p>
                <a:r>
                  <a:rPr lang="en-US" dirty="0"/>
                  <a:t>A “t-test” is used when scientists/statisticians think their data is approximately normal, but they don’t know the variance.</a:t>
                </a:r>
              </a:p>
              <a:p>
                <a:r>
                  <a:rPr lang="en-US" dirty="0"/>
                  <a:t>They aren’t 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table, they’re using a different table based on the altered variance estimates.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44BDA-B69B-420D-B707-2DFFA3D41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52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DB23-9CD6-43C0-AC34-7CAA721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use MLEs? Are there other estimators?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48509-DFC7-4FB8-BF7C-2CBC883292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have a prior distribution over what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are likely, combining the idea of Bayes rule with the idea of an MLE will give you </a:t>
                </a:r>
              </a:p>
              <a:p>
                <a:r>
                  <a:rPr lang="en-US" dirty="0"/>
                  <a:t>Maximum a posteriori probability estimation (MAP)</a:t>
                </a:r>
              </a:p>
              <a:p>
                <a:r>
                  <a:rPr lang="en-US" dirty="0"/>
                  <a:t>You pick the maximum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starting from a known prior over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constant, so the argmax is unchanged if you ignore it.</a:t>
                </a:r>
              </a:p>
              <a:p>
                <a:r>
                  <a:rPr lang="en-US" dirty="0"/>
                  <a:t>Note when prior is constant, you get MLE!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48509-DFC7-4FB8-BF7C-2CBC883292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6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F168-1360-4738-86B4-14A53461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get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independent draws of a normal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unkown)</a:t>
                </a:r>
              </a:p>
              <a:p>
                <a:r>
                  <a:rPr lang="en-US" dirty="0"/>
                  <a:t>We’ll also call these “realizations” of the random variable.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derivative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solving: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Check using the second derivative test: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is negative everywhere, so log-likelihood is concave down and average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maximizer.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r="-54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7257-4F19-4683-87B3-B92381E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samples from a distribution with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1. Find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discrete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continuous</a:t>
                </a:r>
              </a:p>
              <a:p>
                <a:r>
                  <a:rPr lang="en-US" dirty="0"/>
                  <a:t>2. Maximize the likelihood. Usually:</a:t>
                </a:r>
              </a:p>
              <a:p>
                <a:r>
                  <a:rPr lang="en-US" dirty="0"/>
                  <a:t>A. Take the log (if it will make the math easier)</a:t>
                </a:r>
              </a:p>
              <a:p>
                <a:r>
                  <a:rPr lang="en-US" dirty="0"/>
                  <a:t>B. Set the derivative to 0 and solve</a:t>
                </a:r>
              </a:p>
              <a:p>
                <a:r>
                  <a:rPr lang="en-US" dirty="0"/>
                  <a:t>C. Use the second derivative test to confirm you have a maximizer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7B04-8E4E-46E7-8ECF-456323A2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65616-97D8-4CEF-83D8-DDCB1419A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just saw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what happens if we know our data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but both the mean and the variance are unknown.?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65616-97D8-4CEF-83D8-DDCB1419A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9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DA9D-F830-4F9D-ADB4-C92C0137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6FBEC-2C1F-40F1-ACDA-FD79515FD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be the unknown mean and variance of a normal distribution. Suppose we get independent draws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the distribution.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6FBEC-2C1F-40F1-ACDA-FD79515FD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03359399-037B-4BD5-86A4-E93BCE579D37}"/>
              </a:ext>
            </a:extLst>
          </p:cNvPr>
          <p:cNvSpPr/>
          <p:nvPr/>
        </p:nvSpPr>
        <p:spPr>
          <a:xfrm>
            <a:off x="6877050" y="5505449"/>
            <a:ext cx="5158628" cy="1198469"/>
          </a:xfrm>
          <a:prstGeom prst="frame">
            <a:avLst>
              <a:gd name="adj1" fmla="val 6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With multiple parameters, take partial derivatives to find maxima.</a:t>
            </a:r>
          </a:p>
        </p:txBody>
      </p:sp>
    </p:spTree>
    <p:extLst>
      <p:ext uri="{BB962C8B-B14F-4D97-AF65-F5344CB8AC3E}">
        <p14:creationId xmlns:p14="http://schemas.microsoft.com/office/powerpoint/2010/main" val="28379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91F-45EB-4A47-AC07-DF36C1E6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Setting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494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4240</TotalTime>
  <Words>2103</Words>
  <Application>Microsoft Office PowerPoint</Application>
  <PresentationFormat>Widescreen</PresentationFormat>
  <Paragraphs>211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MLE</vt:lpstr>
      <vt:lpstr>Outline</vt:lpstr>
      <vt:lpstr>What about continuous random variables?</vt:lpstr>
      <vt:lpstr>Continuous Example</vt:lpstr>
      <vt:lpstr>Finding μ ̂</vt:lpstr>
      <vt:lpstr>Summary</vt:lpstr>
      <vt:lpstr>Generalizing Normals</vt:lpstr>
      <vt:lpstr>Log-likelihood</vt:lpstr>
      <vt:lpstr>Expectation</vt:lpstr>
      <vt:lpstr>Expectation</vt:lpstr>
      <vt:lpstr>Variance</vt:lpstr>
      <vt:lpstr>Variance</vt:lpstr>
      <vt:lpstr>Variance part 2</vt:lpstr>
      <vt:lpstr>Summary</vt:lpstr>
      <vt:lpstr>Biased</vt:lpstr>
      <vt:lpstr>Are our MLEs unbiased?</vt:lpstr>
      <vt:lpstr>Are our MLEs biased?</vt:lpstr>
      <vt:lpstr>Are our MLEs biased?</vt:lpstr>
      <vt:lpstr>Unbiased?</vt:lpstr>
      <vt:lpstr>Optional: Algebra</vt:lpstr>
      <vt:lpstr>That Algebraic Miracle</vt:lpstr>
      <vt:lpstr>More of That Algebraic Miracle</vt:lpstr>
      <vt:lpstr>Wrapping Up the Algebraic Miracle</vt:lpstr>
      <vt:lpstr>Not Unbiased</vt:lpstr>
      <vt:lpstr>Correction</vt:lpstr>
      <vt:lpstr>What about X and Y from last Friday?</vt:lpstr>
      <vt:lpstr>What about X and Y from last Friday?</vt:lpstr>
      <vt:lpstr>What about X and Y from last Friday?</vt:lpstr>
      <vt:lpstr>Fun Facts</vt:lpstr>
      <vt:lpstr>What’s with the n-1?</vt:lpstr>
      <vt:lpstr>Why does it matter?</vt:lpstr>
      <vt:lpstr>Why use MLEs? Are there other estimators?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65</cp:revision>
  <cp:lastPrinted>2024-05-21T23:35:55Z</cp:lastPrinted>
  <dcterms:created xsi:type="dcterms:W3CDTF">2021-05-25T16:06:06Z</dcterms:created>
  <dcterms:modified xsi:type="dcterms:W3CDTF">2024-05-22T15:45:56Z</dcterms:modified>
</cp:coreProperties>
</file>