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24" r:id="rId3"/>
    <p:sldId id="295" r:id="rId4"/>
    <p:sldId id="278" r:id="rId5"/>
    <p:sldId id="288" r:id="rId6"/>
    <p:sldId id="289" r:id="rId7"/>
    <p:sldId id="264" r:id="rId8"/>
    <p:sldId id="275" r:id="rId9"/>
    <p:sldId id="294" r:id="rId10"/>
    <p:sldId id="277" r:id="rId11"/>
    <p:sldId id="282" r:id="rId12"/>
    <p:sldId id="286" r:id="rId13"/>
    <p:sldId id="325" r:id="rId14"/>
    <p:sldId id="290" r:id="rId15"/>
    <p:sldId id="298" r:id="rId16"/>
    <p:sldId id="291" r:id="rId17"/>
    <p:sldId id="283" r:id="rId18"/>
    <p:sldId id="284" r:id="rId19"/>
    <p:sldId id="280" r:id="rId20"/>
    <p:sldId id="276" r:id="rId21"/>
    <p:sldId id="292" r:id="rId22"/>
    <p:sldId id="301" r:id="rId23"/>
    <p:sldId id="302" r:id="rId24"/>
    <p:sldId id="303" r:id="rId25"/>
    <p:sldId id="315" r:id="rId26"/>
    <p:sldId id="316" r:id="rId27"/>
    <p:sldId id="318" r:id="rId28"/>
    <p:sldId id="319" r:id="rId29"/>
    <p:sldId id="320" r:id="rId30"/>
    <p:sldId id="321" r:id="rId31"/>
    <p:sldId id="300" r:id="rId32"/>
    <p:sldId id="322" r:id="rId33"/>
    <p:sldId id="323" r:id="rId34"/>
    <p:sldId id="297" r:id="rId35"/>
    <p:sldId id="296" r:id="rId36"/>
    <p:sldId id="299" r:id="rId37"/>
    <p:sldId id="31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5906" autoAdjust="0"/>
  </p:normalViewPr>
  <p:slideViewPr>
    <p:cSldViewPr snapToGrid="0">
      <p:cViewPr>
        <p:scale>
          <a:sx n="70" d="100"/>
          <a:sy n="70" d="100"/>
        </p:scale>
        <p:origin x="1111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6796-9431-40A9-8DE0-D50182A47AB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BC9A2-7F8D-46F5-A90D-4C11FE8E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3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X=sum </a:t>
            </a:r>
            <a:r>
              <a:rPr lang="en-US" dirty="0" err="1"/>
              <a:t>X_i</a:t>
            </a:r>
            <a:endParaRPr lang="en-US" dirty="0"/>
          </a:p>
          <a:p>
            <a:r>
              <a:rPr lang="en-US" dirty="0"/>
              <a:t>So P(X &gt;= 700)</a:t>
            </a:r>
          </a:p>
          <a:p>
            <a:r>
              <a:rPr lang="en-US" dirty="0"/>
              <a:t>Now, we need to rewrite 700 = (1+delta)mu</a:t>
            </a:r>
            <a:br>
              <a:rPr lang="en-US" dirty="0"/>
            </a:br>
            <a:r>
              <a:rPr lang="en-US" dirty="0" err="1"/>
              <a:t>mu</a:t>
            </a:r>
            <a:r>
              <a:rPr lang="en-US" dirty="0"/>
              <a:t> is E[X] (NOT E[X-bar]) E[X] is 600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(1+delta)*600 = 700</a:t>
            </a:r>
            <a:br>
              <a:rPr lang="en-US" dirty="0"/>
            </a:br>
            <a:r>
              <a:rPr lang="en-US" dirty="0"/>
              <a:t>(1+delta) = 7/6</a:t>
            </a:r>
            <a:br>
              <a:rPr lang="en-US" dirty="0"/>
            </a:br>
            <a:r>
              <a:rPr lang="en-US" dirty="0"/>
              <a:t>delta = 1/6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BC9A2-7F8D-46F5-A90D-4C11FE8E9B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absolute increase is between .15 and .2, happens at P(C)approx. .4. Plot x-x/(.5(1-x)+.5)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5DD81-9A02-4705-8BB0-A0D66B0747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7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7B6BB5-C630-4DED-B68F-E72AEF0208B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83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2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2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30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3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38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97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8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9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7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6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5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D7B6BB5-C630-4DED-B68F-E72AEF0208B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9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rnoff_bound#Additive_form_(absolute_error)" TargetMode="External"/><Relationship Id="rId2" Type="http://schemas.openxmlformats.org/officeDocument/2006/relationships/hyperlink" Target="https://en.wikipedia.org/wiki/Cantelli%27s_inequa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biscascade-washington.primo.exlibrisgroup.com/permalink/01ALLIANCE_UW/1juclfo/alma991618178901452" TargetMode="External"/><Relationship Id="rId5" Type="http://schemas.openxmlformats.org/officeDocument/2006/relationships/hyperlink" Target="https://en.wikipedia.org/wiki/Matrix_Chernoff_bound" TargetMode="External"/><Relationship Id="rId4" Type="http://schemas.openxmlformats.org/officeDocument/2006/relationships/hyperlink" Target="https://en.wikipedia.org/wiki/Hoeffding%27s_inequality#General_case_of_bounded_random_variabl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r.uw.edu/labor/2024/05/14/tentative-agreement-reached-with-uaw-ase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B4D4-553E-4F4D-BE70-CE696B002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Tail Bounds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69F04-3F50-4E6C-B712-B09B120CE5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355394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5161-20C7-4EE0-8DED-9A0487A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Assumptions </a:t>
            </a:r>
            <a:r>
              <a:rPr lang="en-US" dirty="0">
                <a:sym typeface="Wingdings" panose="05000000000000000000" pitchFamily="2" charset="2"/>
              </a:rPr>
              <a:t> Better Guarantee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73AEDC-8B55-4284-884E-90F199134268}"/>
              </a:ext>
            </a:extLst>
          </p:cNvPr>
          <p:cNvGrpSpPr/>
          <p:nvPr/>
        </p:nvGrpSpPr>
        <p:grpSpPr>
          <a:xfrm>
            <a:off x="423341" y="1566515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F2FD69-DB09-45DC-AB8B-E67E6F35D64A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57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Problem, New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3724" y="3048957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74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≥.7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4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(right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41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≥.7⋅1000)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1+.1/.6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⋅(.6⋅1000)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=.6⋅1000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≥700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⋅.6⋅1000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≤0.0039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(right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379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≤.5⋅1000)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51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≤.5⋅1000)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1−.1/.6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⋅(.6⋅1000)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=.6⋅1000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⋅.6⋅1000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≤0.0003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84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2AB0-0198-4EFA-823D-188642BE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3FD53-8B98-4448-9136-06876495D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be the event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not between 500 and 700 (i.e. we’re not within 10 percentage points of the true value)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&gt;700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≤.0039+.0003=.0042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dirty="0"/>
                  <a:t>. That’s a better bound than Chebyshev gave!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3FD53-8B98-4448-9136-06876495D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65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5127-3639-4EC0-9346-83094CEA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 asked Wikipedia about the “Chernoff Bound” and I saw something different?</a:t>
                </a:r>
              </a:p>
              <a:p>
                <a:r>
                  <a:rPr lang="en-US" dirty="0"/>
                  <a:t>This is the “easiest to use” version of the bound. If you need something more precise, there are other versions. </a:t>
                </a:r>
              </a:p>
              <a:p>
                <a:r>
                  <a:rPr lang="en-US" dirty="0"/>
                  <a:t>Why are the tails different??</a:t>
                </a:r>
              </a:p>
              <a:p>
                <a:r>
                  <a:rPr lang="en-US" b="0" dirty="0"/>
                  <a:t>The strongest/original versions of “</a:t>
                </a:r>
                <a:r>
                  <a:rPr lang="en-US" dirty="0"/>
                  <a:t>Chernoff </a:t>
                </a:r>
                <a:r>
                  <a:rPr lang="en-US" b="0" dirty="0"/>
                  <a:t>bounds” are symmetric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correspond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but those bounds are ugly and hard to use.</a:t>
                </a:r>
              </a:p>
              <a:p>
                <a:r>
                  <a:rPr lang="en-US" dirty="0"/>
                  <a:t>When computer scientists made the “easy to use versions”, they needed to use some inequalities. The numerators now have plain 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’s,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</m:oMath>
                </a14:m>
                <a:r>
                  <a:rPr lang="en-US" dirty="0"/>
                  <a:t>. As part of the simplification to this version, there were different inequalities used so you don’t get exactly the same expression.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71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3543-3653-4F3D-8D13-CBC81975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just a binomial!</a:t>
                </a:r>
              </a:p>
              <a:p>
                <a:pPr lvl="1"/>
                <a:r>
                  <a:rPr lang="en-US" dirty="0"/>
                  <a:t>Well if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have the same probability. It does work if they’re independent but have different distributions. But there’s bigger reasons to care…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concentration inequality will let you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easily, even as a variable. That’s not easy with the binomial.</a:t>
                </a:r>
              </a:p>
              <a:p>
                <a:endParaRPr lang="en-US" dirty="0"/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big?</a:t>
                </a:r>
              </a:p>
              <a:p>
                <a:r>
                  <a:rPr lang="en-US" dirty="0"/>
                  <a:t>Evaluating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.49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fraught with chances for floating point error and other issues. Chernoff is much better.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960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5FA5-47CB-4D23-BB75-39DFBCDB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There’s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B873-0FDD-470D-8B4A-2C0D72DB0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261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this class, please limit yourself to:</a:t>
            </a:r>
            <a:br>
              <a:rPr lang="en-US" dirty="0"/>
            </a:br>
            <a:r>
              <a:rPr lang="en-US" dirty="0"/>
              <a:t>Markov, Chebyshev, and Chernoff, as stated in these slides…</a:t>
            </a:r>
          </a:p>
          <a:p>
            <a:r>
              <a:rPr lang="en-US" dirty="0"/>
              <a:t>But for your information. There’s more.</a:t>
            </a:r>
          </a:p>
          <a:p>
            <a:r>
              <a:rPr lang="en-US" dirty="0"/>
              <a:t>Trying to apply Chebyshev, but only want a “one-sided” bound (and tired of losing that almost-factor-of-two)Try </a:t>
            </a:r>
            <a:r>
              <a:rPr lang="en-US" dirty="0" err="1">
                <a:hlinkClick r:id="rId2"/>
              </a:rPr>
              <a:t>Cantelli’s</a:t>
            </a:r>
            <a:r>
              <a:rPr lang="en-US" dirty="0">
                <a:hlinkClick r:id="rId2"/>
              </a:rPr>
              <a:t> Inequality</a:t>
            </a:r>
            <a:endParaRPr lang="en-US" dirty="0"/>
          </a:p>
          <a:p>
            <a:r>
              <a:rPr lang="en-US" dirty="0"/>
              <a:t>In a position to use Chernoff, but want additive distance to the mean instead of multiplicative? </a:t>
            </a:r>
            <a:r>
              <a:rPr lang="en-US" dirty="0">
                <a:hlinkClick r:id="rId3"/>
              </a:rPr>
              <a:t>They got one of those</a:t>
            </a:r>
            <a:r>
              <a:rPr lang="en-US" dirty="0"/>
              <a:t>.</a:t>
            </a:r>
          </a:p>
          <a:p>
            <a:r>
              <a:rPr lang="en-US" dirty="0"/>
              <a:t>Have a sum of independent random variables that aren’t indicators, but are bounded, you better believe </a:t>
            </a:r>
            <a:r>
              <a:rPr lang="en-US" dirty="0">
                <a:hlinkClick r:id="rId4"/>
              </a:rPr>
              <a:t>Wikipedia’s got one</a:t>
            </a:r>
            <a:endParaRPr lang="en-US" dirty="0"/>
          </a:p>
          <a:p>
            <a:r>
              <a:rPr lang="en-US" dirty="0"/>
              <a:t>Have a sum of random </a:t>
            </a:r>
            <a:r>
              <a:rPr lang="en-US" b="1" dirty="0"/>
              <a:t>matrices </a:t>
            </a:r>
            <a:r>
              <a:rPr lang="en-US" dirty="0"/>
              <a:t>instead of a sum of random numbers. Not only is that a thing you can do, but the eigenvalue of the matrix </a:t>
            </a:r>
            <a:r>
              <a:rPr lang="en-US" dirty="0">
                <a:hlinkClick r:id="rId5"/>
              </a:rPr>
              <a:t>concentrates</a:t>
            </a:r>
            <a:endParaRPr lang="en-US" dirty="0"/>
          </a:p>
          <a:p>
            <a:r>
              <a:rPr lang="en-US" dirty="0"/>
              <a:t>There’s </a:t>
            </a:r>
            <a:r>
              <a:rPr lang="en-US" dirty="0">
                <a:hlinkClick r:id="rId6"/>
              </a:rPr>
              <a:t>a whole book</a:t>
            </a:r>
            <a:r>
              <a:rPr lang="en-US" dirty="0"/>
              <a:t> of these!</a:t>
            </a:r>
          </a:p>
        </p:txBody>
      </p:sp>
    </p:spTree>
    <p:extLst>
      <p:ext uri="{BB962C8B-B14F-4D97-AF65-F5344CB8AC3E}">
        <p14:creationId xmlns:p14="http://schemas.microsoft.com/office/powerpoint/2010/main" val="294649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2369-B2A2-4670-AB46-3A26B6A9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44FCB-7E0E-4DFC-9CE8-A9AAF3973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Sections will go forward as normal this week.</a:t>
            </a:r>
          </a:p>
          <a:p>
            <a:r>
              <a:rPr lang="en-US" dirty="0"/>
              <a:t>OH are updated on the calendar (a few small tweaks later this week, those might go back to “normal”, checking with TAs). </a:t>
            </a:r>
          </a:p>
          <a:p>
            <a:endParaRPr lang="en-US" dirty="0"/>
          </a:p>
          <a:p>
            <a:r>
              <a:rPr lang="en-US" dirty="0"/>
              <a:t>The UAW and the university reached a </a:t>
            </a:r>
            <a:r>
              <a:rPr lang="en-US" dirty="0">
                <a:hlinkClick r:id="rId2"/>
              </a:rPr>
              <a:t>tentative agreement</a:t>
            </a:r>
            <a:r>
              <a:rPr lang="en-US" dirty="0"/>
              <a:t> late last night. We anticipate things being fully ‘back to normal’ within a few days.</a:t>
            </a:r>
          </a:p>
        </p:txBody>
      </p:sp>
    </p:spTree>
    <p:extLst>
      <p:ext uri="{BB962C8B-B14F-4D97-AF65-F5344CB8AC3E}">
        <p14:creationId xmlns:p14="http://schemas.microsoft.com/office/powerpoint/2010/main" val="2118225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92F4-3397-49A7-A425-ED2A02C1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Bounds – Takeaways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Useful when an experiment is complicated and you just need the probability to be small (you don’t need the exact value).</a:t>
                </a:r>
              </a:p>
              <a:p>
                <a:r>
                  <a:rPr lang="en-US" dirty="0"/>
                  <a:t>Choosing a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a poll – don’t need exact probability of failure, just to make sure it’s small.</a:t>
                </a:r>
              </a:p>
              <a:p>
                <a:r>
                  <a:rPr lang="en-US" dirty="0"/>
                  <a:t>Designing probabilistic algorithms – just need a guarantee that they’ll be extremely accurate </a:t>
                </a:r>
              </a:p>
              <a:p>
                <a:endParaRPr lang="en-US" dirty="0"/>
              </a:p>
              <a:p>
                <a:r>
                  <a:rPr lang="en-US" dirty="0"/>
                  <a:t>Learning more about the situation (e.g. learning variance instead of just mean, knowing bounds on the support of the starting variables) usually lets you get more accurate bounds.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611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BE14-38DC-46FA-A4BB-08D3940B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C760-FFD0-4A35-81CD-C70E5205C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31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90F4-B51A-417F-936F-DCFB4FC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CC8A-6181-4B26-9437-34348781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9405"/>
          </a:xfrm>
        </p:spPr>
        <p:txBody>
          <a:bodyPr/>
          <a:lstStyle/>
          <a:p>
            <a:r>
              <a:rPr lang="en-US" dirty="0"/>
              <a:t>The Union bound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2F9FF0-9521-4802-BF0F-7D6FF0F170F7}"/>
              </a:ext>
            </a:extLst>
          </p:cNvPr>
          <p:cNvGrpSpPr/>
          <p:nvPr/>
        </p:nvGrpSpPr>
        <p:grpSpPr>
          <a:xfrm>
            <a:off x="486742" y="1979300"/>
            <a:ext cx="5682126" cy="1959654"/>
            <a:chOff x="1185842" y="3429000"/>
            <a:chExt cx="6111311" cy="1612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𝐹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∪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𝑭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C4BDA7-BF47-48CB-B990-8E03764C741F}"/>
                </a:ext>
              </a:extLst>
            </p:cNvPr>
            <p:cNvSpPr/>
            <p:nvPr/>
          </p:nvSpPr>
          <p:spPr>
            <a:xfrm>
              <a:off x="1195367" y="3429001"/>
              <a:ext cx="6101786" cy="64627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Union Bound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Proof?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  <a:blipFill>
                <a:blip r:embed="rId3"/>
                <a:stretch>
                  <a:fillRect l="-65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814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56D2-D103-497A-9969-E29DF14D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52F0-F088-458A-B1C9-3004D96C3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pattern:</a:t>
            </a:r>
          </a:p>
          <a:p>
            <a:endParaRPr lang="en-US" dirty="0"/>
          </a:p>
          <a:p>
            <a:r>
              <a:rPr lang="en-US" dirty="0"/>
              <a:t>Figure out “what could possibly go wrong” – often these are dependent.</a:t>
            </a:r>
          </a:p>
          <a:p>
            <a:r>
              <a:rPr lang="en-US" dirty="0"/>
              <a:t>Use a concentration inequality for each of the things that could go wrong.</a:t>
            </a:r>
          </a:p>
          <a:p>
            <a:r>
              <a:rPr lang="en-US" dirty="0"/>
              <a:t>Union bound over everything that could go wrong.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41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6436-7F2A-4FCF-A5EC-F29CD4F6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7CCD-03BC-4CD0-8E3B-23107D25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20 frogs on each location in a 5x5 grid. Each frog will independently jump to the left, right, up, down, or stay where it is with equal probability. A frog at an edge of the grid magically warps to the corresponding edge (</a:t>
            </a:r>
            <a:r>
              <a:rPr lang="en-US" dirty="0" err="1"/>
              <a:t>pac</a:t>
            </a:r>
            <a:r>
              <a:rPr lang="en-US" dirty="0"/>
              <a:t>-man-style).</a:t>
            </a:r>
          </a:p>
          <a:p>
            <a:endParaRPr lang="en-US" dirty="0"/>
          </a:p>
          <a:p>
            <a:r>
              <a:rPr lang="en-US" dirty="0"/>
              <a:t>Bound the probability that at least one square ends up with at least 36 frogs.</a:t>
            </a:r>
          </a:p>
          <a:p>
            <a:endParaRPr lang="en-US" dirty="0"/>
          </a:p>
          <a:p>
            <a:r>
              <a:rPr lang="en-US" dirty="0"/>
              <a:t>These events are dependent – adjacent squares affect each other! </a:t>
            </a:r>
          </a:p>
        </p:txBody>
      </p:sp>
    </p:spTree>
    <p:extLst>
      <p:ext uri="{BB962C8B-B14F-4D97-AF65-F5344CB8AC3E}">
        <p14:creationId xmlns:p14="http://schemas.microsoft.com/office/powerpoint/2010/main" val="3666840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C86C-1488-45C0-A6CE-051B8073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B80D4-E598-4B07-8CF6-9BF80EBCF2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 arbitrary location:</a:t>
                </a:r>
              </a:p>
              <a:p>
                <a:r>
                  <a:rPr lang="en-US" dirty="0"/>
                  <a:t>There are 100 frogs who could end up there (those above, below, left, right, and at that location). Each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that land at the location we’re interested in.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≥36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⋅20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≤0.015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There are 25 locations. Since all locations are symmetric, by the union bound the probability of at least one location having 36 or more frogs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25⋅0.015≤0.375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B80D4-E598-4B07-8CF6-9BF80EBCF2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681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92F4-3397-49A7-A425-ED2A02C1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Bounds – Takeaways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Useful when an experiment is complicated and you just need the probability to be small (you don’t need the exact value).</a:t>
                </a:r>
              </a:p>
              <a:p>
                <a:r>
                  <a:rPr lang="en-US" dirty="0"/>
                  <a:t>Choosing a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a poll – don’t need exact probability of failure, just to make sure it’s small.</a:t>
                </a:r>
              </a:p>
              <a:p>
                <a:r>
                  <a:rPr lang="en-US" dirty="0"/>
                  <a:t>Designing probabilistic algorithms – just need a guarantee that they’ll be extremely accurate </a:t>
                </a:r>
              </a:p>
              <a:p>
                <a:endParaRPr lang="en-US" dirty="0"/>
              </a:p>
              <a:p>
                <a:r>
                  <a:rPr lang="en-US" dirty="0"/>
                  <a:t>Learning more about the situation (e.g. learning variance instead of just mean, knowing bounds on the support of the starting variables) usually lets you get more accurate bounds.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424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3ED15A-103E-4910-B875-8E1DC51D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B433F-5DE7-4986-B917-78E06934A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2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9A5B3E-CF81-43CA-8678-A74D1882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812D24-5421-4DCA-B23C-218741F56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real-world</a:t>
            </a:r>
            <a:r>
              <a:rPr lang="en-US" b="1" dirty="0"/>
              <a:t> </a:t>
            </a:r>
            <a:r>
              <a:rPr lang="en-US" dirty="0"/>
              <a:t>example (adapted from </a:t>
            </a:r>
            <a:r>
              <a:rPr lang="en-US" i="1" dirty="0"/>
              <a:t>The Ethical Algorithm </a:t>
            </a:r>
            <a:r>
              <a:rPr lang="en-US" dirty="0"/>
              <a:t>by Kearns and Roth; based on protocol by Warner [1965]).</a:t>
            </a:r>
          </a:p>
          <a:p>
            <a:r>
              <a:rPr lang="en-US" dirty="0"/>
              <a:t>And gives a sense of how randomness is actually used to protect privacy.</a:t>
            </a:r>
          </a:p>
        </p:txBody>
      </p:sp>
    </p:spTree>
    <p:extLst>
      <p:ext uri="{BB962C8B-B14F-4D97-AF65-F5344CB8AC3E}">
        <p14:creationId xmlns:p14="http://schemas.microsoft.com/office/powerpoint/2010/main" val="30905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F598-6232-46C6-8648-CA6DC096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Preservation with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DF4CDA-F402-469A-9F64-9EE83FF669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working with a social scientist. They want to get accurate data on the rate at which people cheat on their romantic partners. </a:t>
                </a:r>
              </a:p>
              <a:p>
                <a:endParaRPr lang="en-US" dirty="0"/>
              </a:p>
              <a:p>
                <a:r>
                  <a:rPr lang="en-US" dirty="0"/>
                  <a:t>We know about polling accuracy! </a:t>
                </a:r>
              </a:p>
              <a:p>
                <a:r>
                  <a:rPr lang="en-US" dirty="0"/>
                  <a:t>Do a poll, call up a random sample of adults and ask them “have you ever cheated on your romantic partner?”</a:t>
                </a:r>
              </a:p>
              <a:p>
                <a:r>
                  <a:rPr lang="en-US" dirty="0"/>
                  <a:t>Use a tail-bound to estimate the needed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 a guaranteed good estimate, right?</a:t>
                </a:r>
              </a:p>
              <a:p>
                <a:r>
                  <a:rPr lang="en-US" dirty="0"/>
                  <a:t>You do that, and somehow, no one says they cheated.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DF4CDA-F402-469A-9F64-9EE83FF66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6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EE555E-E7FB-4E00-A58D-C0AD714A8AB2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279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1C36-A59C-4CCF-91A8-CCEFD52A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67E12-B203-4C4E-87D6-233B2D895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lie. </a:t>
            </a:r>
          </a:p>
          <a:p>
            <a:endParaRPr lang="en-US" dirty="0"/>
          </a:p>
          <a:p>
            <a:r>
              <a:rPr lang="en-US" dirty="0"/>
              <a:t>Or they might be concerned about you keeping this data.</a:t>
            </a:r>
          </a:p>
          <a:p>
            <a:r>
              <a:rPr lang="en-US" dirty="0"/>
              <a:t>Databases can be leaked (or infiltrated. Or subpoenaed).</a:t>
            </a:r>
          </a:p>
          <a:p>
            <a:r>
              <a:rPr lang="en-US" dirty="0"/>
              <a:t>You don’t want to hold this data, and the people you’re calling don’t want you to hold this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65CC-FB9E-4E89-81BD-109E8693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Better With Randomness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2FD0-CBBB-4AD7-A20D-4FE74B77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really need to know </a:t>
            </a:r>
            <a:r>
              <a:rPr lang="en-US" b="1" dirty="0"/>
              <a:t>who </a:t>
            </a:r>
            <a:r>
              <a:rPr lang="en-US" dirty="0"/>
              <a:t>was cheating. Just how many people were. </a:t>
            </a:r>
          </a:p>
          <a:p>
            <a:r>
              <a:rPr lang="en-US" dirty="0"/>
              <a:t>Here’s a protocol:</a:t>
            </a:r>
          </a:p>
          <a:p>
            <a:endParaRPr lang="en-US" dirty="0"/>
          </a:p>
          <a:p>
            <a:r>
              <a:rPr lang="en-US" dirty="0"/>
              <a:t>Please flip a coin. </a:t>
            </a:r>
          </a:p>
          <a:p>
            <a:pPr lvl="1"/>
            <a:r>
              <a:rPr lang="en-US" dirty="0"/>
              <a:t>If the coin is heads, or you have ever cheated, please tell me “heads”</a:t>
            </a:r>
          </a:p>
          <a:p>
            <a:pPr lvl="1"/>
            <a:r>
              <a:rPr lang="en-US" dirty="0"/>
              <a:t>If the coin is tails and you have not ever cheated, please tell me “tails”</a:t>
            </a:r>
          </a:p>
        </p:txBody>
      </p:sp>
    </p:spTree>
    <p:extLst>
      <p:ext uri="{BB962C8B-B14F-4D97-AF65-F5344CB8AC3E}">
        <p14:creationId xmlns:p14="http://schemas.microsoft.com/office/powerpoint/2010/main" val="4263938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01D3-CF44-4E3C-8875-9CB04746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be private?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9CBB-D5B5-46FF-BAD4-BDA22ED7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someone who has cheated, and you report heads can that be used against you? Not substantially – just say “no the coin came up heads!”</a:t>
            </a:r>
          </a:p>
          <a:p>
            <a:endParaRPr lang="en-US" dirty="0"/>
          </a:p>
          <a:p>
            <a:r>
              <a:rPr lang="en-US" dirty="0"/>
              <a:t>You discover your partner said heads, what’s the probability that they cheated? </a:t>
            </a:r>
          </a:p>
        </p:txBody>
      </p:sp>
    </p:spTree>
    <p:extLst>
      <p:ext uri="{BB962C8B-B14F-4D97-AF65-F5344CB8AC3E}">
        <p14:creationId xmlns:p14="http://schemas.microsoft.com/office/powerpoint/2010/main" val="2471925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01D3-CF44-4E3C-8875-9CB04746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be private?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69CBB-D5B5-46FF-BAD4-BDA22ED7D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are someone who has cheated on your spouse, and you report heads can that be used against you? Not substantially – just say “no the coin came up heads!”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bar>
                          <m:barPr>
                            <m:pos m:val="top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 +1⋅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substantial change?</a:t>
                </a:r>
              </a:p>
              <a:p>
                <a:r>
                  <a:rPr lang="en-US" dirty="0"/>
                  <a:t>No. For real world values (~15%)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probability estimate would increase (to ~26%). But that isn’t too damaging.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69CBB-D5B5-46FF-BAD4-BDA22ED7D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179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870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178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5161-20C7-4EE0-8DED-9A0487A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Assumptions </a:t>
            </a:r>
            <a:r>
              <a:rPr lang="en-US" dirty="0">
                <a:sym typeface="Wingdings" panose="05000000000000000000" pitchFamily="2" charset="2"/>
              </a:rPr>
              <a:t> Better Guarantee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73AEDC-8B55-4284-884E-90F199134268}"/>
              </a:ext>
            </a:extLst>
          </p:cNvPr>
          <p:cNvGrpSpPr/>
          <p:nvPr/>
        </p:nvGrpSpPr>
        <p:grpSpPr>
          <a:xfrm>
            <a:off x="423341" y="1566515"/>
            <a:ext cx="11339157" cy="3545767"/>
            <a:chOff x="708005" y="3429000"/>
            <a:chExt cx="6589148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F2FD69-DB09-45DC-AB8B-E67E6F35D64A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64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≤.5⋅1000)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54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48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90F4-B51A-417F-936F-DCFB4FC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CC8A-6181-4B26-9437-34348781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9405"/>
          </a:xfrm>
        </p:spPr>
        <p:txBody>
          <a:bodyPr/>
          <a:lstStyle/>
          <a:p>
            <a:r>
              <a:rPr lang="en-US" dirty="0"/>
              <a:t>The Union bound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2F9FF0-9521-4802-BF0F-7D6FF0F170F7}"/>
              </a:ext>
            </a:extLst>
          </p:cNvPr>
          <p:cNvGrpSpPr/>
          <p:nvPr/>
        </p:nvGrpSpPr>
        <p:grpSpPr>
          <a:xfrm>
            <a:off x="486742" y="1979300"/>
            <a:ext cx="5682126" cy="1959654"/>
            <a:chOff x="1185842" y="3429000"/>
            <a:chExt cx="6111311" cy="1612695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𝐹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∪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𝑭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C4BDA7-BF47-48CB-B990-8E03764C741F}"/>
                </a:ext>
              </a:extLst>
            </p:cNvPr>
            <p:cNvSpPr/>
            <p:nvPr/>
          </p:nvSpPr>
          <p:spPr>
            <a:xfrm>
              <a:off x="1195367" y="3429001"/>
              <a:ext cx="6101786" cy="64627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Union Bound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Proof?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  <a:blipFill>
                <a:blip r:embed="rId3"/>
                <a:stretch>
                  <a:fillRect l="-65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81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.6⋅.4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12500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EE555E-E7FB-4E00-A58D-C0AD714A8AB2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37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.6⋅.4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12500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EE555E-E7FB-4E00-A58D-C0AD714A8AB2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67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.6⋅.4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12500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3/12500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=.024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EE555E-E7FB-4E00-A58D-C0AD714A8AB2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95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EBE7-EBF2-4925-A491-7AA15E5B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Chebyshev’s – Repeated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coin flips (each head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are needed until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heads.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necessary. What is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Markov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Chebyshev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49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EBE7-EBF2-4925-A491-7AA15E5B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Chebyshev’s – Repeated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coin flips (each head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are needed until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heads.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necessary. What is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Markov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Chebyshev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4AF4-5C6D-487D-A36E-2DF73F3290A1}"/>
                  </a:ext>
                </a:extLst>
              </p:cNvPr>
              <p:cNvSpPr txBox="1"/>
              <p:nvPr/>
            </p:nvSpPr>
            <p:spPr>
              <a:xfrm>
                <a:off x="2834641" y="3459472"/>
                <a:ext cx="4023360" cy="85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4AF4-5C6D-487D-A36E-2DF73F329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1" y="3459472"/>
                <a:ext cx="4023360" cy="854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6304EE-2765-4656-855C-A6526A5C7BAF}"/>
                  </a:ext>
                </a:extLst>
              </p:cNvPr>
              <p:cNvSpPr txBox="1"/>
              <p:nvPr/>
            </p:nvSpPr>
            <p:spPr>
              <a:xfrm>
                <a:off x="2834640" y="4539870"/>
                <a:ext cx="8782119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6304EE-2765-4656-855C-A6526A5C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0" y="4539870"/>
                <a:ext cx="8782119" cy="859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271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4DD6-D674-4D08-AE13-A2E87971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EBD38-1084-4DD5-BA7B-BA2FF088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Chebyshev gets more powerful as the variance shrinks.</a:t>
            </a:r>
          </a:p>
          <a:p>
            <a:r>
              <a:rPr lang="en-US" dirty="0"/>
              <a:t>Repeated experiments are a great way to cause that to happen.</a:t>
            </a:r>
          </a:p>
        </p:txBody>
      </p:sp>
    </p:spTree>
    <p:extLst>
      <p:ext uri="{BB962C8B-B14F-4D97-AF65-F5344CB8AC3E}">
        <p14:creationId xmlns:p14="http://schemas.microsoft.com/office/powerpoint/2010/main" val="4060589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3912</TotalTime>
  <Words>2677</Words>
  <Application>Microsoft Office PowerPoint</Application>
  <PresentationFormat>Widescreen</PresentationFormat>
  <Paragraphs>273</Paragraphs>
  <Slides>37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More Tail Bounds</vt:lpstr>
      <vt:lpstr>Announcements</vt:lpstr>
      <vt:lpstr>Near the mean</vt:lpstr>
      <vt:lpstr>Near the mean</vt:lpstr>
      <vt:lpstr>Near the mean</vt:lpstr>
      <vt:lpstr>Near the mean</vt:lpstr>
      <vt:lpstr>Chebyshev’s – Repeated Experiments</vt:lpstr>
      <vt:lpstr>Chebyshev’s – Repeated Experiments</vt:lpstr>
      <vt:lpstr>Takeaway</vt:lpstr>
      <vt:lpstr>More Assumptions  Better Guarantee</vt:lpstr>
      <vt:lpstr>Same Problem, New Solution</vt:lpstr>
      <vt:lpstr>Right Tail</vt:lpstr>
      <vt:lpstr>Right Tail</vt:lpstr>
      <vt:lpstr>Left Tail</vt:lpstr>
      <vt:lpstr>Left Tail</vt:lpstr>
      <vt:lpstr>Both Tails</vt:lpstr>
      <vt:lpstr>Wait a Minute</vt:lpstr>
      <vt:lpstr>Wait a Minute</vt:lpstr>
      <vt:lpstr>But Wait! There’s More</vt:lpstr>
      <vt:lpstr>Tail Bounds – Takeaways </vt:lpstr>
      <vt:lpstr>One More Bound</vt:lpstr>
      <vt:lpstr>One More Bound</vt:lpstr>
      <vt:lpstr>Concentration Applications</vt:lpstr>
      <vt:lpstr>Frogs</vt:lpstr>
      <vt:lpstr>Frogs</vt:lpstr>
      <vt:lpstr>Tail Bounds – Takeaways </vt:lpstr>
      <vt:lpstr>Applications</vt:lpstr>
      <vt:lpstr>Privacy Preservation</vt:lpstr>
      <vt:lpstr>Privacy Preservation with Randomness</vt:lpstr>
      <vt:lpstr>What’s the problem?</vt:lpstr>
      <vt:lpstr>Doing Better With Randomness</vt:lpstr>
      <vt:lpstr>Will it be private?</vt:lpstr>
      <vt:lpstr>Will it be private?</vt:lpstr>
      <vt:lpstr>Near the mean</vt:lpstr>
      <vt:lpstr>More Assumptions  Better Guarantee</vt:lpstr>
      <vt:lpstr>Left Tail</vt:lpstr>
      <vt:lpstr>One More Bound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37</cp:revision>
  <cp:lastPrinted>2023-05-17T01:06:41Z</cp:lastPrinted>
  <dcterms:created xsi:type="dcterms:W3CDTF">2021-05-18T19:13:51Z</dcterms:created>
  <dcterms:modified xsi:type="dcterms:W3CDTF">2024-05-15T16:16:11Z</dcterms:modified>
</cp:coreProperties>
</file>