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38" r:id="rId3"/>
    <p:sldId id="298" r:id="rId4"/>
    <p:sldId id="299" r:id="rId5"/>
    <p:sldId id="279" r:id="rId6"/>
    <p:sldId id="280" r:id="rId7"/>
    <p:sldId id="302" r:id="rId8"/>
    <p:sldId id="300" r:id="rId9"/>
    <p:sldId id="285" r:id="rId10"/>
    <p:sldId id="286" r:id="rId11"/>
    <p:sldId id="337" r:id="rId12"/>
    <p:sldId id="266" r:id="rId13"/>
    <p:sldId id="258" r:id="rId14"/>
    <p:sldId id="259" r:id="rId15"/>
    <p:sldId id="260" r:id="rId16"/>
    <p:sldId id="268" r:id="rId17"/>
    <p:sldId id="269" r:id="rId18"/>
    <p:sldId id="270" r:id="rId19"/>
    <p:sldId id="261" r:id="rId20"/>
    <p:sldId id="262" r:id="rId21"/>
    <p:sldId id="271" r:id="rId22"/>
    <p:sldId id="263" r:id="rId23"/>
    <p:sldId id="264" r:id="rId24"/>
    <p:sldId id="273" r:id="rId25"/>
    <p:sldId id="339" r:id="rId26"/>
    <p:sldId id="265" r:id="rId27"/>
    <p:sldId id="267" r:id="rId28"/>
    <p:sldId id="272" r:id="rId29"/>
    <p:sldId id="297" r:id="rId30"/>
    <p:sldId id="340" r:id="rId31"/>
    <p:sldId id="341" r:id="rId32"/>
    <p:sldId id="342" r:id="rId33"/>
    <p:sldId id="257" r:id="rId34"/>
    <p:sldId id="343" r:id="rId35"/>
    <p:sldId id="344" r:id="rId36"/>
    <p:sldId id="345" r:id="rId37"/>
    <p:sldId id="346" r:id="rId38"/>
    <p:sldId id="347" r:id="rId39"/>
    <p:sldId id="348" r:id="rId40"/>
    <p:sldId id="349" r:id="rId41"/>
    <p:sldId id="350" r:id="rId42"/>
    <p:sldId id="35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8" d="100"/>
          <a:sy n="78" d="100"/>
        </p:scale>
        <p:origin x="80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054"/>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1,'0'57,"0"-40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8.565"/>
    </inkml:context>
    <inkml:brush xml:id="br0">
      <inkml:brushProperty name="width" value="0.05" units="cm"/>
      <inkml:brushProperty name="height" value="0.05" units="cm"/>
      <inkml:brushProperty name="color" value="#00A0D7"/>
      <inkml:brushProperty name="ignorePressure" value="1"/>
    </inkml:brush>
  </inkml:definitions>
  <inkml:trace contextRef="#ctx0" brushRef="#br0">0 1,'0'0,"0"0,0 0,0 0,0 0,0 0,0 0,0 0,2 2,1 3,0 1,0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6.998"/>
    </inkml:context>
    <inkml:brush xml:id="br0">
      <inkml:brushProperty name="width" value="0.05" units="cm"/>
      <inkml:brushProperty name="height" value="0.05" units="cm"/>
      <inkml:brushProperty name="color" value="#00A0D7"/>
      <inkml:brushProperty name="ignorePressure" value="1"/>
    </inkml:brush>
  </inkml:definitions>
  <inkml:trace contextRef="#ctx0" brushRef="#br0">353 619,'0'0,"0"-15,0-21,10 39,14 12,-2 0,0 1,-1 1,-1 1,0 1,-2 1,5 6,122 153,-123-151</inkml:trace>
  <inkml:trace contextRef="#ctx0" brushRef="#br0" timeOffset="488.151">1661 67,'-3'19,"-6"2,-2 1,0-1,-1-1,-1 0,-15 17,18-23,-43 49,-3-2,-3-2,-2-3,-3-3,-59 37,45-30,24-17,2 3,-37 44,84-84,0 0,0 1,1-1,0 1,1 0,0 0,0 0,0 1,1-1,0 1,0-1,1 1,0 0,0 0,1-1,0 1,0 0,1 0,0 0,4 22,1 0,1 0,2-1,3 6,-12-34,23 64,-3 1,-4 0,7 55,-16-33,-4 0,-5 5,2 9,0-97,0-5</inkml:trace>
  <inkml:trace contextRef="#ctx0" brushRef="#br0" timeOffset="1002.938">729 1031,'0'0,"0"0,0 0,0-8,-1-3,-2-1,0 1,0-1,-1 1,0 0,-1 0,0 1,-1-1,0 1,0 1,-2-2,6 8,-255-360,197 263,29 47,-1 0,-3 2,-2 2,-2 1,-31-28,-42-21,114 99,-1-2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5.659"/>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10,'16'-8,"-9"7,0 1,-1 0,1 0,0 1,0 0,-1 0,1 1,-1 0,1 0,-1 0,0 1,0 0,0 0,0 0,0 1,1 1,-7-5,69 46,-2 3,-2 3,-3 2,18 24,-73-72,192 193,154 199,-269-293,5-4,5-4,23 14,-65-69</inkml:trace>
  <inkml:trace contextRef="#ctx0" brushRef="#br0" timeOffset="278.934">1439 138,'0'0,"0"2,-31 77,-172 430,19 22,158-448,3 1,5 1,-3 45,18-102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39.89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10368 174,'0'0,"0"0,0 0,0-18,0 11,-8-7,-87-15,70 23,0 1,-1 2,0 0,1 1,-5 2,-108 8,-112-3,157-6,-85 9,-63 5,-239-3,-69-2,356-9,-447-6,44-6,37 8,197 18,-305 12,78-13,-1296-13,1709-5,-10-9,137 10,-638-40,400 17,-108-10,-112 14,121 25,371-1</inkml:trace>
  <inkml:trace contextRef="#ctx0" brushRef="#br0" timeOffset="3155.662">4785 223,'0'0,"0"0,0 0,0 0,0 0,0 0,2 0,1 0,-1 2,0 1</inkml:trace>
  <inkml:trace contextRef="#ctx0" brushRef="#br0" timeOffset="3664.709">689 150,'0'0,"0"0,0 0,0 0,0 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50.641"/>
    </inkml:context>
    <inkml:brush xml:id="br0">
      <inkml:brushProperty name="width" value="0.05" units="cm"/>
      <inkml:brushProperty name="height" value="0.05" units="cm"/>
      <inkml:brushProperty name="color" value="#00A0D7"/>
      <inkml:brushProperty name="ignorePressure" value="1"/>
    </inkml:brush>
  </inkml:definitions>
  <inkml:trace contextRef="#ctx0" brushRef="#br0">0 0,'0'0,"0"0,0 0,0 0,0 0,0 0,0 0,0 0,0 0,0 2,0 5,0 8,2 7,1 4,-1 0,0-4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333"/>
    </inkml:context>
    <inkml:brush xml:id="br0">
      <inkml:brushProperty name="width" value="0.05" units="cm"/>
      <inkml:brushProperty name="height" value="0.05" units="cm"/>
      <inkml:brushProperty name="color" value="#00A0D7"/>
      <inkml:brushProperty name="ignorePressure" value="1"/>
    </inkml:brush>
  </inkml:definitions>
  <inkml:trace contextRef="#ctx0" brushRef="#br0">4946 467,'0'0,"0"15,0 19,-1 0,-1 0,-2-1,-4 13,3-28,2-4</inkml:trace>
  <inkml:trace contextRef="#ctx0" brushRef="#br0" timeOffset="265.945">4933 1298,'0'0,"0"0,0 0,0 0,0 0,0 0,0 2,0 3,0 0,0 2,0 2,0 1,0-1,0-2</inkml:trace>
  <inkml:trace contextRef="#ctx0" brushRef="#br0" timeOffset="513.539">4858 2005,'0'0,"0"0,0 0,0 0,0 0,0 0,0 0,0 0,0 0</inkml:trace>
  <inkml:trace contextRef="#ctx0" brushRef="#br0" timeOffset="514.539">4884 2674,'0'0,"0"0,0 0,0 0,0 0,0 0,0 0,0 0,0 0</inkml:trace>
  <inkml:trace contextRef="#ctx0" brushRef="#br0" timeOffset="2895.82">0 2650,'141'5,"27"15,-44-4,-52-8,0 3,10 6,-41-9,1-2,0-1,33-2,53 6,-96-5,-9 0,1-1,-1-1,0-1,1-1,-1-2,6-1,128-23,-67 12,74-23,-157 35,164-60,-107 36,-27 10,0-1,0-2,-2-2,0-1,-2-1,30-27,46-61,-62 63,-3-1,-3-3,9-16,-38 53,1 1,0 0,0 1,1 1,1 0,0 1,3-1,2-1,5-9,0 0,-2-2,0-1,19-26,-12 13,41-42,47-61,76-118,19 24,-142 145,63-49,-35-8,25-26,-110 153,0 0,2 1,0 1,2 0,-1 2,16-11,71-40,-45 32,-46 28</inkml:trace>
  <inkml:trace contextRef="#ctx0" brushRef="#br0" timeOffset="4328.919">4272 170,'0'0,"7"-3,193-69,-191 67,14-8,0 2,1 0,0 1,0 1,1 2,0 0,1 2,-1 0,1 2,1 1,108-5,26 26,-105-10,0 3,0 1,-2 4,37 15,-69-24,243 68,-222-66,-1 3,-1 0,0 3,37 20,-62-26,0 1,0 1,-1 1,0 0,12 15,12 10,11 9,3-2,1-3,53 31,112 84,-182-132,88 68,138 138,-150-83,-52-79,3-4,3-2,26 15,-32-25,-2 2,14 22,67 62,9-17,-103-79,2-3,1-2,2-2,38 19,-65-42,-2 1,1 2,-2 0,0 1,8 10,-22-20,15 16,1 0,0-2,2-1,1 0,4 0,31 13,2-3,1-3,2-2,-28-11,0-2,1-2,0-2,1-1,1-1,100 14,64-11,88-15,-96 7,-184 1,-3 0</inkml:trace>
  <inkml:trace contextRef="#ctx0" brushRef="#br0" timeOffset="6390.42">4696 1794,'17'-16,"21"-29,-3-5,-25 25,-11 50,1 10,0-24</inkml:trace>
  <inkml:trace contextRef="#ctx0" brushRef="#br0" timeOffset="6897.083">4758 2092,'10'80,"1"70,-8-128</inkml:trace>
  <inkml:trace contextRef="#ctx0" brushRef="#br0" timeOffset="7450.603">4771 2700,'0'0,"0"0,0 0,0 0,0 0,0 0,0 0,0 0,0 0,0 0,0 0,0 2,0 3,0 7,0 10,0 7,0 3,0-4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15.061"/>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1605 5068,'0'0,"0"0,0 0,0 0,0 0,0 0,0 0,0 0,0 0,0 0,0 0</inkml:trace>
  <inkml:trace contextRef="#ctx0" brushRef="#br0" timeOffset="234.677">1722 4889,'13'-6,"5"-1,0 2,0 0,1 1,0 0,0 2,0 0,0 2,0 0,6 1,-3 0,0 1,0 2,0 0,0 1,-1 1,0 1,0 1,-1 0,0 2,0 0,-1 2,0 0,-1 1,-1 1,2 2,3 4,0 2,-1 0,-2 2,0 0,-1 1,-2 1,0 0,-2 1,-1 1,-1 0,-2 1,-1 0,-1 1,-1 0,-2 0,-1 1,-2-19,-2 1,0-1,0 0,-1 1,-1-1,0 0,0 0,-1 0,-1 0,0 0,-1-1,0 1,-1-1,0-1,0 1,-1-1,-1 0,0 0,0-1,-1 0,0-1,0 0,-1 0,0-1,-1 0,1-1,-1 0,0-1,-1 0,1-1,-1 0,-4 0,-12-2,1-2,0-1,-1 0,1-3,0 0,0-1,0-2,1-1,0-1,-19-10,18 9,2-1,0-2,0 0,1-2,-16-12,30 19,1 0,-1 0,2-1,-1 0,2-1,-1 0,1 0,0-1,1 1,1-1,-1-1,2 1,-1-1,1-2,1-4,0-1,1 1,0-1,2 0,0 0,2 0,0 0,0 1,3-5,8-29</inkml:trace>
  <inkml:trace contextRef="#ctx0" brushRef="#br0" timeOffset="-1044.369">0 4284,'58'-16,"7"-5,0-2,36-21,188-71,-119 50,-84 32,2 4,0 4,7 3,622-108,-173 62,-423 56,953-80,-690 80,-130 6,132-25,-195 5,295-31,154 38,20-1,-274-3,79 17,380 48,21 32,-534-42,840 37,15-60,-310-35,-101 33,169-6,-446 22,0 1,53-24,-32-33,367-77,392-40,-1027 138,176 16,-345-1,171 7,242-23,48-24,419 29,-390 4,-469 2,81-3,0 9,53 13,154 32,-342-44,-1 3,0 2,-1 3,39 14,-80-24</inkml:trace>
  <inkml:trace contextRef="#ctx0" brushRef="#br0" timeOffset="-264.656">1697 2882,'13'18,"17"100,-14-40,-4 1,-2 1,-5 0,-3 0,-3 0,-5 10,-4 5,7-58</inkml:trace>
  <inkml:trace contextRef="#ctx0" brushRef="#br0" timeOffset="1858.55">22196 3268,'6'75,"2"-29,-14-142,-4 1,-4 0,-25-84,9 40,-41-226,70 361,0-1,0-1,0 1,1 0,0-1,-1 1,2-1,-1 1,1 0,0-1,1-3,6-31,2 32,0 0,0 1,1 0,-1 0,2 2,-1-1,1 1,0 1,0 0,0 1,0 0,10-1,-8 1,67-15,0 4,1 3,1 4,0 3,-1 4,1 4,80 13,-108-8,1-3,-1-2,20-3,-12-2,-62 2,1 0,0 1,-1-1,1 0,-1 1,1-1,-1 1,0-1,1 1,-1-1,0 1,0 0,0 0,-1 0,1 0,0-1,-1 1,1 0,-1 0,1 0,-1 0,0 0,0 0,0 1,0-1,0 1,2 284,-2-53,17 73,-10-124,-7-180</inkml:trace>
  <inkml:trace contextRef="#ctx0" brushRef="#br0" timeOffset="2533.625">23090 3332,'0'0,"8"-2,84-14,46 3,55 4,90-6,236-38,375 32,-780 25,1 5,-2 5,80 22,-142-24,-1 0,1-1,0-3,1-2,-1-2,3-3,-4-2,-51 1</inkml:trace>
  <inkml:trace contextRef="#ctx0" brushRef="#br0" timeOffset="5136.775">1761 4128,'-14'-161,"29"-4,-2 57,25-349,-32 242,44-142,-43 323,2 1,1-1,1 2,3-3,-9 22</inkml:trace>
  <inkml:trace contextRef="#ctx0" brushRef="#br0" timeOffset="5401.872">1943 1917,'0'0,"0"0,0 0,0 0,0-2,0-3,0-5,0-3,0 0,0 4</inkml:trace>
  <inkml:trace contextRef="#ctx0" brushRef="#br0" timeOffset="6246.702">1943 1274,'0'0,"0"0,0-15,26-36,-15 25,-1-1,-1-1,-2 1,0-1,0-16,6-4,1-24,-15 25,6 4,-3 37,0 1,0-1,-1 1,0-1,0 0,0 1,-1-1,0 0,0 0,0 1,-2-5,1-13,-6-111,6 106,1 1,1-1,2 0,5-23,1-19,-8 21,6 60,0 7,-2 0,0 0,-1 0,-1 0,-1 1,0 0,-2 13,1-18,3 299,-23 140,1-42,15-286,-24 461,-5-298,-52 203,-24-11,89-387,4 1,0 39,-6-28,17-90,4-16</inkml:trace>
  <inkml:trace contextRef="#ctx0" brushRef="#br0" timeOffset="7184.753">2189 244,'18'-5,"118"-9,23-12,67-22,-43 12,94-1,-70 10,228-16,-385 40,177-2,-228 24,-5 44,-2 0,-11 35,13-68,-155 678,118-428,12 3,12 15,14-191,-23 724,28-660,-13 389,7-502,-3-1,-2 0,-3 2,0 20,5-64,9-16</inkml:trace>
  <inkml:trace contextRef="#ctx0" brushRef="#br0" timeOffset="16231.759">7408 3151,'0'0,"0"0,0 0,0 0,0 0,0 0,0 0,0 0,0 0,0 0</inkml:trace>
  <inkml:trace contextRef="#ctx0" brushRef="#br0" timeOffset="16793.504">7719 3101,'0'-16,"0"-123,5 159,3 8,7 22,-3 0,-1 0,-3 1,-1 7,0 233,-5-231,14 122,5-81,9 115,-29-164,-1-44</inkml:trace>
  <inkml:trace contextRef="#ctx0" brushRef="#br0" timeOffset="17463.737">7770 4399,'-45'-15,"-6"9,-1 3,-1 2,1 2,0 2,0 3,-30 8,77-14,0 0,0 1,0 0,0 0,0 0,0 0,0 1,1 0,-1 0,1 0,-1 1,1-1,0 1,0 0,0 1,0-1,0 0,1 1,-1 0,1 0,0 0,-2 4,-3 21,1 1,2 0,1-1,1 2,1 20,3-7,3 0,1 0,2 0,7 20,-10-48,4 36,-3 0,-2 0,-2 1,-2 11,0 52,20-117,172-35,2-4,-164 33</inkml:trace>
  <inkml:trace contextRef="#ctx0" brushRef="#br0" timeOffset="17715.618">7770 4901,'0'0,"-84"-10,-189-21,189 13,70 15</inkml:trace>
  <inkml:trace contextRef="#ctx0" brushRef="#br0" timeOffset="17967.146">7484 4374,'0'0,"0"0,0 0,0 8,-14 203,13-193,-5 44,4 0,2 1,3-1,10 60,69 240,-76-341</inkml:trace>
  <inkml:trace contextRef="#ctx0" brushRef="#br0" timeOffset="18580.544">8781 4257,'-11'0,"-87"-9,-1 5,-12 5,100 0,-1 0,1 0,-1 1,1 0,0 1,-1 1,1 0,-8 4,17 10,-4 29,2 1,2 0,3 26,-1-15,0-5,2-3,-3-1,-2 1,-2-1,-2 0,-4 4,-99 346,96-350,-6 39,42-77,-9-7,-1-1,1 0,0 0,0-1,0-1,0 0,0-1,1-1,-1 0,0 0,9-2,1 0</inkml:trace>
  <inkml:trace contextRef="#ctx0" brushRef="#br0" timeOffset="19269.005">8404 4553,'0'0,"0"0,0 0,3 4,17 18,0 2,-2 0,-1 1,2 7,24 34,49 54,-83-113,-1 0,1-1,0 0,0 0,1-1,-1 0,1-1,1 0,-1-1,0 0,1-1,2 1,14 4,-17-4,-1-1,1 0,0-1,-1 0,1 0,0-1,0 0,0-1,0 0,0-1,-1 1,1-2,-1 0,1 0,-1-1,0 0,0 0,-1-1,8-5,7-9,-1-1,-1-1,-1-1,-1 0,-1-2,-1 0,-1-1,9-21,-10 16,-25 43,-80 98,60-72,23-30,0-1,0 2,1-1,0 0,0 1,1 0,0 1,1-1,0 1,1-1,0 1,-1 10,5 256,6-120,-5-144</inkml:trace>
  <inkml:trace contextRef="#ctx0" brushRef="#br0" timeOffset="19799.294">9622 4335,'13'-10,"65"-57,-65 58,8-6,1 0,1 1,0 1,1 1,0 2,7-2,-31 12,1-1,0 1,0-1,0 1,0-1,-1 1,1 0,0-1,0 1,0 0,0 0,0 0,0-1,0 1,0 0,0 0,0 1,0-1,0 0,0 0,0 0,0 1,0-1,0 0,0 1,0-1,-1 1,1-1,0 1,0-1,0 1,-1 0,1-1,0 1,-1 0,1 0,0 0,-1-1,1 1,-1 0,0 0,1 0,11 64,7 152,-9 23,-2-17,12 14,4-79,7-1,7 1,-33-142,-1-4,-1 0,1 1,-2-1,0 0,0 1,-1 0,-1-1,0 1,-1-1,0 1,-3 9,2-17,0-1,0 1,-1-1,0 1,0-1,0 0,0 0,-1-1,0 1,1-1,-1 0,0 1,-1-2,1 1,-1 0,1-1,-1 0,-4 1,-90 22,97-24,-93 11,58-9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06.030"/>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1638 5739,'0'0,"0"0,0 0,0 0</inkml:trace>
  <inkml:trace contextRef="#ctx0" brushRef="#br0" timeOffset="361.675">1379 5353,'11'-8,"7"-7,0 1,1 1,1 1,-1 0,2 2,0 0,0 2,15-5,1 2,0 2,0 2,0 1,1 2,0 1,0 2,0 2,0 1,-1 2,37 9,-49-9,-1 1,0 1,0 2,-1 0,1 1,-2 2,0 0,0 1,-1 2,0 0,-1 1,-1 1,-1 0,0 2,-1 0,8 12,-8-2,-2 0,0 1,-2 1,-2 0,0 0,-2 1,-1 1,-2-1,-1 1,-1 0,-2 1,-2-1,0 0,-2 0,-2 1,-1-1,-5 16,7-28,-2 0,0 0,-1-1,-1 1,-1-2,-1 1,-1-1,0 0,-1-1,-1 0,0-1,-6 4,-2 0,-2 0,0-2,-2-1,0-1,0-1,-1-1,-1-1,-1-1,-20 6,-14 1,-2-2,1-3,-55 5,43-10,0-2,0-4,-1-3,1-4,0-2,-18-7,57 7,0-2,1-1,0-2,0-1,2-2,-1-1,2-2,0-1,1-1,1-1,1-2,1-1,0-1,0-4,13 14,2 0,0-1,0-1,2 0,0 0,1-1,0 0,1-1,1 0,1 0,1 0,0-1,2 0,0 0,1 0,0 0,2 0,0 0,3-17,6-2,2 1,1 1,2 0,2 0,1 2,1 0,9-10,32-50</inkml:trace>
  <inkml:trace contextRef="#ctx0" brushRef="#br0" timeOffset="-2146.42">23899 4645,'0'0,"0"0,0 0,0 0,0 0,0 0,0 0,0 0,0 0,0 0,0 0,0 0,0 0,0 0,0 0,-15 0,-428 0,187-13,-251-13,209 7,16 17,180-6,2-5,-41-12,-36-5,-177-27,74 26,57 9,-121-32,-34 39,-91 25,50-50,-135 24,463 15,-306-23,93 3,-441 11,528 6,-97 16,157 2,-37 4,0-9,-29-8,29-12,14-1,-102 11,65 13,-229 6,-351-42,425 8,246 11,-343-4,-15 15,-144-30,-15 32,353 1,-145 2,-209-41,123 3,-80 11,107-27,119 7,-451-2,-149-5,278 27,426 7,-148 18,307-1,-445 21,-186-22,-876-75,1516 60,-96-5,-89 9,-280 13,434 3,125-12,6 0</inkml:trace>
  <inkml:trace contextRef="#ctx0" brushRef="#br0" timeOffset="-217.833">2066 3140,'5'11,"-1"5,-2 0,0 1,-1-1,0 1,-2 12,1 4,-14 605,-1-369,-32 152,34-343,6-51</inkml:trace>
  <inkml:trace contextRef="#ctx0" brushRef="#br0" timeOffset="3299.245">12478 3822,'0'0,"0"0,0 0,0 0,0 0,-2 0,-3 0,-3-2,-2-1,0 0,2 1,3 0,1 1,3 1,0-1</inkml:trace>
  <inkml:trace contextRef="#ctx0" brushRef="#br0" timeOffset="4498.22">12543 4413,'0'0,"0"0,0 0,0 0,0 0,0 0,0 0,0 0,0 0,0-68,-3 0,-5-17,-54-499,66 436,2 108,5-113,-10 151,0 0,1 0,-1-1,1 1,-1 0,1 1,0-1,0 0,0 0,0 1,0-1,0 1,0 0,1 0,-1 0,0 0,1 0,-1 0,1 0,-1 1,1-1,-1 1,1 0,1-1,91-22,1 4,95-6,-60 9,31-3,0 7,1 7,76 10,86 8,-308-14,1 2,-1 0,0 0,1 2,-1 0,2 2,18 3,-40 29,-16 190,12 192,8-301,11-5,-12-114,0 1</inkml:trace>
  <inkml:trace contextRef="#ctx0" brushRef="#br0" timeOffset="16888.197">2312 3887,'0'0,"0"0,0 0,0 0,0 0,0 0,0 7,-1-2,-1-1,1 1,-1-1,0 0,0 0,0 1,0-1,-1-1,1 1,-1 0,0-1,-1 1,1-1,0 0,-1 0,0 0,1 0,-2-1,-60 61,50-48,8-9,0 1,0-1,1 1,0 1,1-1,-1 1,1 0,-1 5,2-6</inkml:trace>
  <inkml:trace contextRef="#ctx0" brushRef="#br0" timeOffset="18071.094">2091 4259,'1'-10,"5"-45,-2 0,-3-38,-57-521,31 389,4 9,10-1,15-201,45-205,14 155,-52 382,1 8,-4-1,-3 0,-4-24,-14-338,27 367,-12 70,1-1,0 1,0 0,0 0,0 0,1 0,-1 1,1-1,0 1,0 0,0 0,1 0,-1 1,0 0,1-1,0 2,0-1,2 0,93-15,194 17,-100 3,13-8,200-32,-175-5,173-56,-152 40,-237 55,-1 0,1 0,0 2,0 0,0 1,1 1,-1 0,2 1,-12 2,-1-1,1 1,0 0,-1 0,0 0,0 1,0 0,-1 0,0 0,1 0,-2 1,1-1,-1 1,0 0,0 1,0-1,-1 0,0 1,0-1,-1 1,0-1,8 32,-3 0,0 1,-3-1,-1 1,-2 6,0-30,-14 573,4-357,-44 534,-22-77,66-475,13 131,0-157,-1-73,6-1,18 100,29 49,-22-69,-29-173,-1-4</inkml:trace>
  <inkml:trace contextRef="#ctx0" brushRef="#br0" timeOffset="20777.789">6521 3359,'0'0,"0"0,0 0,0 0,0 0,0 0,0 7,10 439,-11-304,-17 128,-5-24,22-227,1 0,1-1,0 1,2-1,0 1,3 10,1 8,-8-37</inkml:trace>
  <inkml:trace contextRef="#ctx0" brushRef="#br0" timeOffset="21944.883">6391 5185,'-23'-8,"-24"0,-97-16,-69 0,205 24,6-1,1 1,0-1,-1 1,1 0,0 0,-1-1,1 1,-1 0,1 0,-1 0,1 0,-1 1,1-1,0 0,-1 1,1-1,0 1,-1-1,1 1,0 0,-1-1,1 1,0 0,0 0,0 0,0 0,0 0,0 0,0 0,0 0,0 0,0 1,1-1,-1 0,0 0,1 1,-1 0,-2 88,4-71</inkml:trace>
  <inkml:trace contextRef="#ctx0" brushRef="#br0" timeOffset="22192.987">5924 5712,'-4'21,"-15"11,19-32,0 1,0-1,0 1,-1-1,1 1,0-1,0 1,0-1,0 1,0 0,0-1,0 1,0-1,0 1,0-1,0 1,1-1,-1 1,0-1,0 1,0-1,1 1,-1-1,0 1,1-1,-1 0,0 1,1-1,-1 1,0-1,1 0,-1 1,1-1,-1 0,1 0,-1 1,1-1,-1 0,1 0,-1 0,1 0,-1 1,1-1,-1 0,1 0,-1 0,1 0,-1 0,1 0,0-1,6 4,65 18,24-16,-1-5,5-5,-79 4</inkml:trace>
  <inkml:trace contextRef="#ctx0" brushRef="#br0" timeOffset="22441.204">6119 5340,'-16'0,"-3"1,1 2,-1 0,0 1,1 1,0 1,-7 3,-12 4,26-9,-1-1,0 0,1 0,-1-1,0-1,0 0,0-1,0 0,0 0,0-1,-2-2,0 1</inkml:trace>
  <inkml:trace contextRef="#ctx0" brushRef="#br0" timeOffset="22612.271">5912 5018,'18'41,"14"20,-3 2,-3 0,7 30,18 132,-46-191</inkml:trace>
  <inkml:trace contextRef="#ctx0" brushRef="#br0" timeOffset="23454.832">7324 4735,'0'0,"0"0,0 0,0 0,0 0,-9 3,-173 59,161-55,4-1,0 0,0 0,1 2,0 0,0 1,1 0,-11 10,22-15,0 1,0 0,1 1,-1-1,1 1,0 0,1-1,-1 1,1 0,-1 5,-5 13,-2 2,1 2,1-1,1 1,1 4,-38 305,39-289,-3-1,-1 1,-8 18,-47 131,51-178,20-5,-2-9,0 0,1-1,-1 0,1 0,1 0,-1-1,0 0,1 0,-1 0,1-1,0 0,0 0,0-1,0 0,0 0,0-1,4 0,122-13,-131 13,33-7,-6 0</inkml:trace>
  <inkml:trace contextRef="#ctx0" brushRef="#br0" timeOffset="23719.582">7232 5199,'4'1,"0"0,0 0,0 0,-1 0,1 1,0 0,-1 0,0 0,1 0,-1 0,0 0,0 1,0 0,0 0,0 1,1 0,245 243,-186-195,2-2,33 16,-74-50</inkml:trace>
  <inkml:trace contextRef="#ctx0" brushRef="#br0" timeOffset="23984.315">7621 5250,'0'0,"0"0,0 0,0 0,0 0,-2 0,-3 0,-3 2,-4 3,-5 5,-6 5,-6 5,-4 5,-3 5,-3 1,2 1,4-4,8-6</inkml:trace>
  <inkml:trace contextRef="#ctx0" brushRef="#br0" timeOffset="24373.658">7842 4761,'11'-6,"94"-40,-89 39,163-68,-161 69,-1 2,1 0,0 0,0 2,1 0,-1 2,15 0,-28 1,0 0,0 0,-1 0,1 1,0 0,-1 0,1 0,-1 0,0 1,1 0,-1 0,-1 0,1 0,0 0,-1 1,0 0,0 0,0 0,0 0,0 0,-1 0,1 2,35 105,-1 63,-8 1,-1 62,-17-138,22 83,-29-165,10 86,-16-96,-1-1,0 1,0-1,0 0,0 0,-1 0,0-1,0 1,-1-1,0 0,0 0,0-1,0 1,0-1,-1 0,0-1,0 1,0-1,0-1,-1 1,1-1,-1 0,0 0,-4 0,-127 23,102-22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6.143"/>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1,'0'0,"0"0,0 0,0 0,0 0,0 0,0 0,0 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6.315"/>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0,'0'0,"0"0,0 0,0 0,0 0,0 0,0 2,0 3,0 3,0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8.298"/>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0,'0'0,"0"0,0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C2CEA-0C3F-4832-AD1C-467010112879}"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1ACDB-4AF7-4ACB-A8DD-4020649C8DDE}" type="slidenum">
              <a:rPr lang="en-US" smtClean="0"/>
              <a:t>‹#›</a:t>
            </a:fld>
            <a:endParaRPr lang="en-US"/>
          </a:p>
        </p:txBody>
      </p:sp>
    </p:spTree>
    <p:extLst>
      <p:ext uri="{BB962C8B-B14F-4D97-AF65-F5344CB8AC3E}">
        <p14:creationId xmlns:p14="http://schemas.microsoft.com/office/powerpoint/2010/main" val="275608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Covariance can be positive or negative! Positive covariance means </a:t>
            </a:r>
          </a:p>
        </p:txBody>
      </p:sp>
      <p:sp>
        <p:nvSpPr>
          <p:cNvPr id="4" name="Slide Number Placeholder 3"/>
          <p:cNvSpPr>
            <a:spLocks noGrp="1"/>
          </p:cNvSpPr>
          <p:nvPr>
            <p:ph type="sldNum" sz="quarter" idx="5"/>
          </p:nvPr>
        </p:nvSpPr>
        <p:spPr/>
        <p:txBody>
          <a:bodyPr/>
          <a:lstStyle/>
          <a:p>
            <a:fld id="{9CC1ACDB-4AF7-4ACB-A8DD-4020649C8DDE}" type="slidenum">
              <a:rPr lang="en-US" smtClean="0"/>
              <a:t>27</a:t>
            </a:fld>
            <a:endParaRPr lang="en-US"/>
          </a:p>
        </p:txBody>
      </p:sp>
    </p:spTree>
    <p:extLst>
      <p:ext uri="{BB962C8B-B14F-4D97-AF65-F5344CB8AC3E}">
        <p14:creationId xmlns:p14="http://schemas.microsoft.com/office/powerpoint/2010/main" val="405515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Covariance can be positive or negative! Positive covariance means </a:t>
            </a:r>
          </a:p>
        </p:txBody>
      </p:sp>
      <p:sp>
        <p:nvSpPr>
          <p:cNvPr id="4" name="Slide Number Placeholder 3"/>
          <p:cNvSpPr>
            <a:spLocks noGrp="1"/>
          </p:cNvSpPr>
          <p:nvPr>
            <p:ph type="sldNum" sz="quarter" idx="5"/>
          </p:nvPr>
        </p:nvSpPr>
        <p:spPr/>
        <p:txBody>
          <a:bodyPr/>
          <a:lstStyle/>
          <a:p>
            <a:fld id="{9CC1ACDB-4AF7-4ACB-A8DD-4020649C8DDE}" type="slidenum">
              <a:rPr lang="en-US" smtClean="0"/>
              <a:t>31</a:t>
            </a:fld>
            <a:endParaRPr lang="en-US"/>
          </a:p>
        </p:txBody>
      </p:sp>
    </p:spTree>
    <p:extLst>
      <p:ext uri="{BB962C8B-B14F-4D97-AF65-F5344CB8AC3E}">
        <p14:creationId xmlns:p14="http://schemas.microsoft.com/office/powerpoint/2010/main" val="353701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4E3274-D6B6-4653-BE93-096E98D05FFA}"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81CB-A8D1-4E71-B164-80C38260B3F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8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D4E3274-D6B6-4653-BE93-096E98D05FFA}" type="datetimeFigureOut">
              <a:rPr lang="en-US" smtClean="0"/>
              <a:t>5/9/2024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1F181CB-A8D1-4E71-B164-80C38260B3F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803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98841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8B4228-9B20-4E1C-BAF9-1CE2D488642F}" type="datetimeFigureOut">
              <a:rPr lang="en-US" smtClean="0"/>
              <a:t>5/9/2024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B44C132-2C5F-4912-A98C-B2615409314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852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4E3274-D6B6-4653-BE93-096E98D05FFA}"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81CB-A8D1-4E71-B164-80C38260B3F5}" type="slidenum">
              <a:rPr lang="en-US" smtClean="0"/>
              <a:t>‹#›</a:t>
            </a:fld>
            <a:endParaRPr lang="en-US"/>
          </a:p>
        </p:txBody>
      </p:sp>
    </p:spTree>
    <p:extLst>
      <p:ext uri="{BB962C8B-B14F-4D97-AF65-F5344CB8AC3E}">
        <p14:creationId xmlns:p14="http://schemas.microsoft.com/office/powerpoint/2010/main" val="358444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D4E3274-D6B6-4653-BE93-096E98D05FFA}"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181CB-A8D1-4E71-B164-80C38260B3F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72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4E3274-D6B6-4653-BE93-096E98D05FFA}"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181CB-A8D1-4E71-B164-80C38260B3F5}" type="slidenum">
              <a:rPr lang="en-US" smtClean="0"/>
              <a:t>‹#›</a:t>
            </a:fld>
            <a:endParaRPr lang="en-US"/>
          </a:p>
        </p:txBody>
      </p:sp>
    </p:spTree>
    <p:extLst>
      <p:ext uri="{BB962C8B-B14F-4D97-AF65-F5344CB8AC3E}">
        <p14:creationId xmlns:p14="http://schemas.microsoft.com/office/powerpoint/2010/main" val="91473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4E3274-D6B6-4653-BE93-096E98D05FFA}"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81CB-A8D1-4E71-B164-80C38260B3F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8689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4E3274-D6B6-4653-BE93-096E98D05FFA}"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181CB-A8D1-4E71-B164-80C38260B3F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9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E3274-D6B6-4653-BE93-096E98D05FFA}"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181CB-A8D1-4E71-B164-80C38260B3F5}" type="slidenum">
              <a:rPr lang="en-US" smtClean="0"/>
              <a:t>‹#›</a:t>
            </a:fld>
            <a:endParaRPr lang="en-US"/>
          </a:p>
        </p:txBody>
      </p:sp>
    </p:spTree>
    <p:extLst>
      <p:ext uri="{BB962C8B-B14F-4D97-AF65-F5344CB8AC3E}">
        <p14:creationId xmlns:p14="http://schemas.microsoft.com/office/powerpoint/2010/main" val="28942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4E3274-D6B6-4653-BE93-096E98D05FFA}"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181CB-A8D1-4E71-B164-80C38260B3F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0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D4E3274-D6B6-4653-BE93-096E98D05FFA}" type="datetimeFigureOut">
              <a:rPr lang="en-US" smtClean="0"/>
              <a:t>5/9/2024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1F181CB-A8D1-4E71-B164-80C38260B3F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44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D4E3274-D6B6-4653-BE93-096E98D05FFA}" type="datetimeFigureOut">
              <a:rPr lang="en-US" smtClean="0"/>
              <a:t>5/9/2024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1F181CB-A8D1-4E71-B164-80C38260B3F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1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1.png"/><Relationship Id="rId7" Type="http://schemas.openxmlformats.org/officeDocument/2006/relationships/image" Target="../media/image71.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61.png"/><Relationship Id="rId4" Type="http://schemas.openxmlformats.org/officeDocument/2006/relationships/customXml" Target="../ink/ink2.xml"/><Relationship Id="rId9"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customXml" Target="../ink/ink11.xml"/><Relationship Id="rId3" Type="http://schemas.openxmlformats.org/officeDocument/2006/relationships/image" Target="../media/image151.png"/><Relationship Id="rId7" Type="http://schemas.openxmlformats.org/officeDocument/2006/relationships/image" Target="../media/image200.png"/><Relationship Id="rId12" Type="http://schemas.openxmlformats.org/officeDocument/2006/relationships/image" Target="../media/image22.png"/><Relationship Id="rId2" Type="http://schemas.openxmlformats.org/officeDocument/2006/relationships/customXml" Target="../ink/ink5.xml"/><Relationship Id="rId16"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customXml" Target="../ink/ink10.xml"/><Relationship Id="rId5" Type="http://schemas.openxmlformats.org/officeDocument/2006/relationships/image" Target="../media/image172.png"/><Relationship Id="rId15" Type="http://schemas.openxmlformats.org/officeDocument/2006/relationships/customXml" Target="../ink/ink12.xml"/><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21.png"/><Relationship Id="rId1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0.png"/><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0D4F-E721-432E-A724-2D953B0EBA2F}"/>
              </a:ext>
            </a:extLst>
          </p:cNvPr>
          <p:cNvSpPr>
            <a:spLocks noGrp="1"/>
          </p:cNvSpPr>
          <p:nvPr>
            <p:ph type="ctrTitle"/>
          </p:nvPr>
        </p:nvSpPr>
        <p:spPr/>
        <p:txBody>
          <a:bodyPr/>
          <a:lstStyle/>
          <a:p>
            <a:r>
              <a:rPr lang="en-US" dirty="0"/>
              <a:t>Joint Distributions</a:t>
            </a:r>
          </a:p>
        </p:txBody>
      </p:sp>
      <p:sp>
        <p:nvSpPr>
          <p:cNvPr id="3" name="Subtitle 2">
            <a:extLst>
              <a:ext uri="{FF2B5EF4-FFF2-40B4-BE49-F238E27FC236}">
                <a16:creationId xmlns:a16="http://schemas.microsoft.com/office/drawing/2014/main" id="{360357D3-0A66-466F-AC21-82F2E84029BE}"/>
              </a:ext>
            </a:extLst>
          </p:cNvPr>
          <p:cNvSpPr>
            <a:spLocks noGrp="1"/>
          </p:cNvSpPr>
          <p:nvPr>
            <p:ph type="subTitle" idx="1"/>
          </p:nvPr>
        </p:nvSpPr>
        <p:spPr/>
        <p:txBody>
          <a:bodyPr/>
          <a:lstStyle/>
          <a:p>
            <a:r>
              <a:rPr lang="en-US" dirty="0"/>
              <a:t>CSE 312 Spring 24</a:t>
            </a:r>
          </a:p>
          <a:p>
            <a:r>
              <a:rPr lang="en-US" dirty="0"/>
              <a:t>Lecture 19</a:t>
            </a:r>
          </a:p>
        </p:txBody>
      </p:sp>
    </p:spTree>
    <p:extLst>
      <p:ext uri="{BB962C8B-B14F-4D97-AF65-F5344CB8AC3E}">
        <p14:creationId xmlns:p14="http://schemas.microsoft.com/office/powerpoint/2010/main" val="346592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2E78-449F-47BB-B442-4DB8A4C15C4F}"/>
              </a:ext>
            </a:extLst>
          </p:cNvPr>
          <p:cNvSpPr>
            <a:spLocks noGrp="1"/>
          </p:cNvSpPr>
          <p:nvPr>
            <p:ph type="title"/>
          </p:nvPr>
        </p:nvSpPr>
        <p:spPr/>
        <p:txBody>
          <a:bodyPr/>
          <a:lstStyle/>
          <a:p>
            <a:r>
              <a:rPr lang="en-US" dirty="0"/>
              <a:t>Confidence Intervals</a:t>
            </a:r>
          </a:p>
        </p:txBody>
      </p:sp>
      <p:sp>
        <p:nvSpPr>
          <p:cNvPr id="3" name="Content Placeholder 2">
            <a:extLst>
              <a:ext uri="{FF2B5EF4-FFF2-40B4-BE49-F238E27FC236}">
                <a16:creationId xmlns:a16="http://schemas.microsoft.com/office/drawing/2014/main" id="{46464FCF-974C-4695-BB44-59EB5C190593}"/>
              </a:ext>
            </a:extLst>
          </p:cNvPr>
          <p:cNvSpPr>
            <a:spLocks noGrp="1"/>
          </p:cNvSpPr>
          <p:nvPr>
            <p:ph idx="1"/>
          </p:nvPr>
        </p:nvSpPr>
        <p:spPr/>
        <p:txBody>
          <a:bodyPr/>
          <a:lstStyle/>
          <a:p>
            <a:r>
              <a:rPr lang="en-US" dirty="0"/>
              <a:t>Using the CLT, we estimated the probability of “missing low”</a:t>
            </a:r>
          </a:p>
          <a:p>
            <a:r>
              <a:rPr lang="en-US" dirty="0"/>
              <a:t>There’s a few drawbacks though</a:t>
            </a:r>
          </a:p>
          <a:p>
            <a:r>
              <a:rPr lang="en-US" dirty="0"/>
              <a:t>1. Using the CLT we get an estimate, not a guarantee---what if the CLT estimate is underestimating the probability of failure?</a:t>
            </a:r>
          </a:p>
          <a:p>
            <a:r>
              <a:rPr lang="en-US" dirty="0"/>
              <a:t>2. We needed to know the true value to do that computation---if we knew the true value, we wouldn’t run the poll!</a:t>
            </a:r>
          </a:p>
          <a:p>
            <a:endParaRPr lang="en-US" dirty="0"/>
          </a:p>
          <a:p>
            <a:r>
              <a:rPr lang="en-US" dirty="0"/>
              <a:t>Some algebra tricks can handle problem 2, but 1 really asks for a new tool; we’ll see concentration inequalities next week.</a:t>
            </a:r>
          </a:p>
        </p:txBody>
      </p:sp>
    </p:spTree>
    <p:extLst>
      <p:ext uri="{BB962C8B-B14F-4D97-AF65-F5344CB8AC3E}">
        <p14:creationId xmlns:p14="http://schemas.microsoft.com/office/powerpoint/2010/main" val="259945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p:txBody>
          <a:bodyPr/>
          <a:lstStyle/>
          <a:p>
            <a:r>
              <a:rPr lang="en-US" dirty="0"/>
              <a:t>Multiple </a:t>
            </a:r>
            <a:r>
              <a:rPr lang="en-US"/>
              <a:t>Random Variables</a:t>
            </a:r>
            <a:endParaRPr lang="en-US" dirty="0"/>
          </a:p>
        </p:txBody>
      </p:sp>
      <p:sp>
        <p:nvSpPr>
          <p:cNvPr id="5" name="Text Placeholder 4">
            <a:extLst>
              <a:ext uri="{FF2B5EF4-FFF2-40B4-BE49-F238E27FC236}">
                <a16:creationId xmlns:a16="http://schemas.microsoft.com/office/drawing/2014/main" id="{54A93D0D-1B52-49AE-8BC5-D2F8F1C619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478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FBA4-5EEA-49B0-B3B8-9C93E1E7C0A7}"/>
              </a:ext>
            </a:extLst>
          </p:cNvPr>
          <p:cNvSpPr>
            <a:spLocks noGrp="1"/>
          </p:cNvSpPr>
          <p:nvPr>
            <p:ph type="title"/>
          </p:nvPr>
        </p:nvSpPr>
        <p:spPr/>
        <p:txBody>
          <a:bodyPr/>
          <a:lstStyle/>
          <a:p>
            <a:r>
              <a:rPr lang="en-US" dirty="0"/>
              <a:t>This lecture and next lecture</a:t>
            </a:r>
          </a:p>
        </p:txBody>
      </p:sp>
      <p:sp>
        <p:nvSpPr>
          <p:cNvPr id="3" name="Content Placeholder 2">
            <a:extLst>
              <a:ext uri="{FF2B5EF4-FFF2-40B4-BE49-F238E27FC236}">
                <a16:creationId xmlns:a16="http://schemas.microsoft.com/office/drawing/2014/main" id="{9C2AACF7-EEBF-4423-90E6-BFCA6836B291}"/>
              </a:ext>
            </a:extLst>
          </p:cNvPr>
          <p:cNvSpPr>
            <a:spLocks noGrp="1"/>
          </p:cNvSpPr>
          <p:nvPr>
            <p:ph idx="1"/>
          </p:nvPr>
        </p:nvSpPr>
        <p:spPr/>
        <p:txBody>
          <a:bodyPr/>
          <a:lstStyle/>
          <a:p>
            <a:r>
              <a:rPr lang="en-US" dirty="0"/>
              <a:t>Somewhat out-of-place content.</a:t>
            </a:r>
          </a:p>
          <a:p>
            <a:r>
              <a:rPr lang="en-US" dirty="0"/>
              <a:t>When we introduced multiple random variables, we’ve always had them be independent.</a:t>
            </a:r>
          </a:p>
          <a:p>
            <a:r>
              <a:rPr lang="en-US" dirty="0"/>
              <a:t>Because it’s hard to deal with non-independent random variables.</a:t>
            </a:r>
          </a:p>
          <a:p>
            <a:endParaRPr lang="en-US" dirty="0"/>
          </a:p>
          <a:p>
            <a:r>
              <a:rPr lang="en-US" dirty="0"/>
              <a:t>Today is a crash-course in the toolkit for when you have multiple random variables and they aren’t independent.</a:t>
            </a:r>
          </a:p>
          <a:p>
            <a:r>
              <a:rPr lang="en-US" dirty="0"/>
              <a:t>Going to focus on discrete RVs, we’ll talk about continuous at the end.</a:t>
            </a:r>
          </a:p>
        </p:txBody>
      </p:sp>
    </p:spTree>
    <p:extLst>
      <p:ext uri="{BB962C8B-B14F-4D97-AF65-F5344CB8AC3E}">
        <p14:creationId xmlns:p14="http://schemas.microsoft.com/office/powerpoint/2010/main" val="39261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372D-FF68-46BC-B17B-F2B96921365A}"/>
              </a:ext>
            </a:extLst>
          </p:cNvPr>
          <p:cNvSpPr>
            <a:spLocks noGrp="1"/>
          </p:cNvSpPr>
          <p:nvPr>
            <p:ph type="title"/>
          </p:nvPr>
        </p:nvSpPr>
        <p:spPr/>
        <p:txBody>
          <a:bodyPr/>
          <a:lstStyle/>
          <a:p>
            <a:r>
              <a:rPr lang="en-US" dirty="0"/>
              <a:t>Joint PMF, support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17F829-F0E6-49FD-99C9-077B09FD3135}"/>
                  </a:ext>
                </a:extLst>
              </p:cNvPr>
              <p:cNvSpPr>
                <a:spLocks noGrp="1"/>
              </p:cNvSpPr>
              <p:nvPr>
                <p:ph idx="1"/>
              </p:nvPr>
            </p:nvSpPr>
            <p:spPr/>
            <p:txBody>
              <a:bodyPr/>
              <a:lstStyle/>
              <a:p>
                <a:r>
                  <a:rPr lang="en-US" dirty="0"/>
                  <a:t>For two (discrete) random variables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their joint </a:t>
                </a:r>
                <a:r>
                  <a:rPr lang="en-US" dirty="0" err="1"/>
                  <a:t>pmf</a:t>
                </a:r>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endParaRPr lang="en-US" dirty="0"/>
              </a:p>
              <a:p>
                <a:endParaRPr lang="en-US" dirty="0"/>
              </a:p>
              <a:p>
                <a:r>
                  <a:rPr lang="en-US" dirty="0"/>
                  <a:t>When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are independent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8F17F829-F0E6-49FD-99C9-077B09FD313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30695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354-91C9-40E9-BD3D-B17EDA00B0EA}"/>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extLst>
                  <p:ext uri="{D42A27DB-BD31-4B8C-83A1-F6EECF244321}">
                    <p14:modId xmlns:p14="http://schemas.microsoft.com/office/powerpoint/2010/main" val="735574644"/>
                  </p:ext>
                </p:extLst>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𝑋</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𝑌</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=1</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=2</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=3</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=4</a:t>
                          </a:r>
                        </a:p>
                      </a:txBody>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=1</a:t>
                          </a:r>
                        </a:p>
                      </a:txBody>
                      <a:tcPr>
                        <a:solidFill>
                          <a:srgbClr val="FF0000"/>
                        </a:solid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=2</a:t>
                          </a:r>
                        </a:p>
                      </a:txBody>
                      <a:tcPr>
                        <a:solidFill>
                          <a:srgbClr val="FF0000"/>
                        </a:solid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=3</a:t>
                          </a:r>
                        </a:p>
                      </a:txBody>
                      <a:tcPr>
                        <a:solidFill>
                          <a:srgbClr val="FF0000"/>
                        </a:solid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=4</a:t>
                          </a:r>
                        </a:p>
                      </a:txBody>
                      <a:tcPr>
                        <a:solidFill>
                          <a:srgbClr val="FF0000"/>
                        </a:solid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extLst>
                  <p:ext uri="{D42A27DB-BD31-4B8C-83A1-F6EECF244321}">
                    <p14:modId xmlns:p14="http://schemas.microsoft.com/office/powerpoint/2010/main" val="735574644"/>
                  </p:ext>
                </p:extLst>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2"/>
                          <a:stretch>
                            <a:fillRect l="-503" t="-7353" r="-401508" b="-400735"/>
                          </a:stretch>
                        </a:blipFill>
                      </a:tcPr>
                    </a:tc>
                    <a:tc>
                      <a:txBody>
                        <a:bodyPr/>
                        <a:lstStyle/>
                        <a:p>
                          <a:endParaRPr lang="en-US"/>
                        </a:p>
                      </a:txBody>
                      <a:tcPr>
                        <a:blipFill>
                          <a:blip r:embed="rId2"/>
                          <a:stretch>
                            <a:fillRect l="-100503" t="-7353" r="-301508" b="-400735"/>
                          </a:stretch>
                        </a:blipFill>
                      </a:tcPr>
                    </a:tc>
                    <a:tc>
                      <a:txBody>
                        <a:bodyPr/>
                        <a:lstStyle/>
                        <a:p>
                          <a:endParaRPr lang="en-US"/>
                        </a:p>
                      </a:txBody>
                      <a:tcPr>
                        <a:blipFill>
                          <a:blip r:embed="rId2"/>
                          <a:stretch>
                            <a:fillRect l="-201515" t="-7353" r="-203030" b="-400735"/>
                          </a:stretch>
                        </a:blipFill>
                      </a:tcPr>
                    </a:tc>
                    <a:tc>
                      <a:txBody>
                        <a:bodyPr/>
                        <a:lstStyle/>
                        <a:p>
                          <a:endParaRPr lang="en-US"/>
                        </a:p>
                      </a:txBody>
                      <a:tcPr>
                        <a:blipFill>
                          <a:blip r:embed="rId2"/>
                          <a:stretch>
                            <a:fillRect l="-300000" t="-7353" r="-102010" b="-400735"/>
                          </a:stretch>
                        </a:blipFill>
                      </a:tcPr>
                    </a:tc>
                    <a:tc>
                      <a:txBody>
                        <a:bodyPr/>
                        <a:lstStyle/>
                        <a:p>
                          <a:endParaRPr lang="en-US"/>
                        </a:p>
                      </a:txBody>
                      <a:tcPr>
                        <a:blipFill>
                          <a:blip r:embed="rId2"/>
                          <a:stretch>
                            <a:fillRect l="-400000" t="-7353" r="-2010"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2"/>
                          <a:stretch>
                            <a:fillRect l="-503" t="-107353" r="-401508" b="-300735"/>
                          </a:stretch>
                        </a:blip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endParaRPr lang="en-US"/>
                        </a:p>
                      </a:txBody>
                      <a:tcPr>
                        <a:blipFill>
                          <a:blip r:embed="rId2"/>
                          <a:stretch>
                            <a:fillRect l="-503" t="-208889" r="-401508" b="-202963"/>
                          </a:stretch>
                        </a:blip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endParaRPr lang="en-US"/>
                        </a:p>
                      </a:txBody>
                      <a:tcPr>
                        <a:blipFill>
                          <a:blip r:embed="rId2"/>
                          <a:stretch>
                            <a:fillRect l="-503" t="-306618" r="-401508" b="-101471"/>
                          </a:stretch>
                        </a:blip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endParaRPr lang="en-US"/>
                        </a:p>
                      </a:txBody>
                      <a:tcPr>
                        <a:blipFill>
                          <a:blip r:embed="rId2"/>
                          <a:stretch>
                            <a:fillRect l="-503" t="-406618" r="-401508" b="-1471"/>
                          </a:stretch>
                        </a:blip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D6CFA6-699D-403C-AC2F-58B6BBF891E5}"/>
                  </a:ext>
                </a:extLst>
              </p:cNvPr>
              <p:cNvSpPr txBox="1"/>
              <p:nvPr/>
            </p:nvSpPr>
            <p:spPr>
              <a:xfrm>
                <a:off x="575239" y="1627909"/>
                <a:ext cx="4841888" cy="489364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Roll a blue die and a red die. Each die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-sided.  Let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be the blue die’s result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𝑌</m:t>
                    </m:r>
                  </m:oMath>
                </a14:m>
                <a:r>
                  <a:rPr lang="en-US" sz="2400" dirty="0">
                    <a:latin typeface="Segoe UI Semilight" panose="020B0402040204020203" pitchFamily="34" charset="0"/>
                    <a:cs typeface="Segoe UI Semilight" panose="020B0402040204020203" pitchFamily="34" charset="0"/>
                  </a:rPr>
                  <a:t> be the red die’s result. </a:t>
                </a:r>
              </a:p>
              <a:p>
                <a:r>
                  <a:rPr lang="en-US" sz="2400" dirty="0">
                    <a:latin typeface="Segoe UI Semilight" panose="020B0402040204020203" pitchFamily="34" charset="0"/>
                    <a:cs typeface="Segoe UI Semilight" panose="020B0402040204020203" pitchFamily="34" charset="0"/>
                  </a:rPr>
                  <a:t>Each die (individually) is fair. But not all results are equally likely when looking at them both together.</a:t>
                </a:r>
              </a:p>
              <a:p>
                <a:endParaRPr lang="en-US" sz="2400" dirty="0">
                  <a:latin typeface="Segoe UI Semilight" panose="020B0402040204020203" pitchFamily="34" charset="0"/>
                  <a:cs typeface="Segoe UI Semilight" panose="020B0402040204020203" pitchFamily="34" charset="0"/>
                </a:endParaRPr>
              </a:p>
              <a:p>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𝑝</m:t>
                        </m:r>
                      </m:e>
                      <m:sub>
                        <m:r>
                          <a:rPr lang="en-US" sz="2400" b="0" i="1" smtClean="0">
                            <a:latin typeface="Cambria Math" panose="02040503050406030204" pitchFamily="18" charset="0"/>
                            <a:cs typeface="Segoe UI Semilight" panose="020B0402040204020203" pitchFamily="34" charset="0"/>
                          </a:rPr>
                          <m:t>𝑋</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𝑌</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1,2</m:t>
                        </m:r>
                      </m:e>
                    </m:d>
                    <m:r>
                      <a:rPr lang="en-US" sz="2400" b="0" i="1" smtClean="0">
                        <a:latin typeface="Cambria Math" panose="02040503050406030204" pitchFamily="18" charset="0"/>
                        <a:cs typeface="Segoe UI Semilight" panose="020B0402040204020203" pitchFamily="34" charset="0"/>
                      </a:rPr>
                      <m:t>=3/16</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A1D6CFA6-699D-403C-AC2F-58B6BBF891E5}"/>
                  </a:ext>
                </a:extLst>
              </p:cNvPr>
              <p:cNvSpPr txBox="1">
                <a:spLocks noRot="1" noChangeAspect="1" noMove="1" noResize="1" noEditPoints="1" noAdjustHandles="1" noChangeArrowheads="1" noChangeShapeType="1" noTextEdit="1"/>
              </p:cNvSpPr>
              <p:nvPr/>
            </p:nvSpPr>
            <p:spPr>
              <a:xfrm>
                <a:off x="575239" y="1627909"/>
                <a:ext cx="4841888" cy="4893647"/>
              </a:xfrm>
              <a:prstGeom prst="rect">
                <a:avLst/>
              </a:prstGeom>
              <a:blipFill>
                <a:blip r:embed="rId3"/>
                <a:stretch>
                  <a:fillRect l="-1887" t="-872"/>
                </a:stretch>
              </a:blipFill>
            </p:spPr>
            <p:txBody>
              <a:bodyPr/>
              <a:lstStyle/>
              <a:p>
                <a:r>
                  <a:rPr lang="en-US">
                    <a:noFill/>
                  </a:rPr>
                  <a:t> </a:t>
                </a:r>
              </a:p>
            </p:txBody>
          </p:sp>
        </mc:Fallback>
      </mc:AlternateContent>
    </p:spTree>
    <p:extLst>
      <p:ext uri="{BB962C8B-B14F-4D97-AF65-F5344CB8AC3E}">
        <p14:creationId xmlns:p14="http://schemas.microsoft.com/office/powerpoint/2010/main" val="77106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4183-0686-4453-8718-156EFF42D7D7}"/>
              </a:ext>
            </a:extLst>
          </p:cNvPr>
          <p:cNvSpPr>
            <a:spLocks noGrp="1"/>
          </p:cNvSpPr>
          <p:nvPr>
            <p:ph type="title"/>
          </p:nvPr>
        </p:nvSpPr>
        <p:spPr/>
        <p:txBody>
          <a:bodyPr/>
          <a:lstStyle/>
          <a:p>
            <a:r>
              <a:rPr lang="en-US" dirty="0"/>
              <a:t>Marginals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2CABB1-CEAD-474B-964D-65A2D90C1CE2}"/>
                  </a:ext>
                </a:extLst>
              </p:cNvPr>
              <p:cNvSpPr>
                <a:spLocks noGrp="1"/>
              </p:cNvSpPr>
              <p:nvPr>
                <p:ph idx="1"/>
              </p:nvPr>
            </p:nvSpPr>
            <p:spPr>
              <a:xfrm>
                <a:off x="575239" y="1463857"/>
                <a:ext cx="11457433" cy="4845504"/>
              </a:xfrm>
            </p:spPr>
            <p:txBody>
              <a:bodyPr>
                <a:normAutofit fontScale="92500" lnSpcReduction="10000"/>
              </a:bodyPr>
              <a:lstStyle/>
              <a:p>
                <a:r>
                  <a:rPr lang="en-US" dirty="0"/>
                  <a:t>What if I just want to talk about </a:t>
                </a:r>
                <a14:m>
                  <m:oMath xmlns:m="http://schemas.openxmlformats.org/officeDocument/2006/math">
                    <m:r>
                      <a:rPr lang="en-US" b="0" i="1" smtClean="0">
                        <a:latin typeface="Cambria Math" panose="02040503050406030204" pitchFamily="18" charset="0"/>
                      </a:rPr>
                      <m:t>𝑋</m:t>
                    </m:r>
                  </m:oMath>
                </a14:m>
                <a:r>
                  <a:rPr lang="en-US" dirty="0"/>
                  <a:t>? </a:t>
                </a:r>
              </a:p>
              <a:p>
                <a:r>
                  <a:rPr lang="en-US" dirty="0"/>
                  <a:t>Well, use the law of total probability:</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sty m:val="p"/>
                            <m:brk m:alnAt="7"/>
                          </m:rPr>
                          <a:rPr lang="en-US" b="0" i="0" smtClean="0">
                            <a:latin typeface="Cambria Math" panose="02040503050406030204" pitchFamily="18" charset="0"/>
                          </a:rPr>
                          <m:t>p</m:t>
                        </m:r>
                        <m:r>
                          <m:rPr>
                            <m:sty m:val="p"/>
                          </m:rPr>
                          <a:rPr lang="en-US" b="0" i="0" smtClean="0">
                            <a:latin typeface="Cambria Math" panose="02040503050406030204" pitchFamily="18" charset="0"/>
                          </a:rPr>
                          <m:t>artition</m:t>
                        </m:r>
                        <m:r>
                          <m:rPr>
                            <m:brk m:alnAt="7"/>
                          </m:rPr>
                          <a:rPr lang="en-US" b="0" i="1"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𝐸</m:t>
                            </m:r>
                          </m:e>
                          <m:sub>
                            <m:r>
                              <m:rPr>
                                <m:brk m:alnAt="7"/>
                              </m:rPr>
                              <a:rPr lang="en-US" b="0" i="1" smtClean="0">
                                <a:latin typeface="Cambria Math" panose="02040503050406030204" pitchFamily="18" charset="0"/>
                              </a:rPr>
                              <m:t>𝑖</m:t>
                            </m:r>
                          </m:sub>
                        </m:sSub>
                        <m:r>
                          <m:rPr>
                            <m:brk m:alnAt="7"/>
                          </m:rPr>
                          <a:rPr lang="en-US" b="0" i="1" smtClean="0">
                            <a:latin typeface="Cambria Math" panose="02040503050406030204" pitchFamily="18" charset="0"/>
                          </a:rPr>
                          <m:t>}</m:t>
                        </m:r>
                      </m:sub>
                      <m:sup/>
                      <m:e>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e>
                        </m:d>
                        <m:r>
                          <a:rPr lang="en-US" b="0" i="1" smtClean="0">
                            <a:latin typeface="Cambria Math" panose="02040503050406030204" pitchFamily="18" charset="0"/>
                          </a:rPr>
                          <m:t>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r>
                  <a:rPr lang="en-US" dirty="0"/>
                  <a:t> </a:t>
                </a:r>
              </a:p>
              <a:p>
                <a:r>
                  <a:rPr lang="en-US" dirty="0"/>
                  <a:t>and use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oMath>
                </a14:m>
                <a:r>
                  <a:rPr lang="en-US" dirty="0"/>
                  <a:t> to be possible outcomes for </a:t>
                </a:r>
                <a14:m>
                  <m:oMath xmlns:m="http://schemas.openxmlformats.org/officeDocument/2006/math">
                    <m:r>
                      <a:rPr lang="en-US" b="0" i="1" smtClean="0">
                        <a:latin typeface="Cambria Math" panose="02040503050406030204" pitchFamily="18" charset="0"/>
                      </a:rPr>
                      <m:t>𝑌</m:t>
                    </m:r>
                  </m:oMath>
                </a14:m>
                <a:r>
                  <a:rPr lang="en-US" dirty="0"/>
                  <a:t> For the dice example</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ℓ</m:t>
                        </m:r>
                        <m:r>
                          <a:rPr lang="en-US" b="0" i="1" smtClean="0">
                            <a:latin typeface="Cambria Math" panose="02040503050406030204" pitchFamily="18" charset="0"/>
                          </a:rPr>
                          <m:t>=1</m:t>
                        </m:r>
                      </m:sub>
                      <m:sup>
                        <m:r>
                          <a:rPr lang="en-US" b="0" i="1" smtClean="0">
                            <a:latin typeface="Cambria Math" panose="02040503050406030204" pitchFamily="18" charset="0"/>
                          </a:rPr>
                          <m:t>4</m:t>
                        </m:r>
                      </m:sup>
                      <m:e>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nary>
                    <m:d>
                      <m:dPr>
                        <m:begChr m:val="|"/>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=ℓ</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=ℓ)</m:t>
                    </m:r>
                  </m:oMath>
                </a14:m>
                <a:endParaRPr lang="en-US" dirty="0"/>
              </a:p>
              <a:p>
                <a14:m>
                  <m:oMath xmlns:m="http://schemas.openxmlformats.org/officeDocument/2006/math">
                    <m:r>
                      <a:rPr lang="en-US" b="0" i="1" smtClean="0">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ℓ</m:t>
                        </m:r>
                        <m:r>
                          <a:rPr lang="en-US" i="1">
                            <a:latin typeface="Cambria Math" panose="02040503050406030204" pitchFamily="18" charset="0"/>
                          </a:rPr>
                          <m:t>=1</m:t>
                        </m:r>
                      </m:sub>
                      <m:sup>
                        <m:r>
                          <a:rPr lang="en-US" i="1">
                            <a:latin typeface="Cambria Math" panose="02040503050406030204" pitchFamily="18" charset="0"/>
                          </a:rPr>
                          <m:t>4</m:t>
                        </m:r>
                      </m:sup>
                      <m:e>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nary>
                    <m:r>
                      <a:rPr lang="en-US" b="0" i="1" smtClean="0">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=ℓ)</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ℓ</m:t>
                        </m:r>
                        <m:r>
                          <a:rPr lang="en-US" b="0" i="1" smtClean="0">
                            <a:latin typeface="Cambria Math" panose="02040503050406030204" pitchFamily="18" charset="0"/>
                          </a:rPr>
                          <m:t>=1</m:t>
                        </m:r>
                      </m:sub>
                      <m:sup>
                        <m:r>
                          <a:rPr lang="en-US" b="0" i="1" smtClean="0">
                            <a:latin typeface="Cambria Math" panose="02040503050406030204" pitchFamily="18" charset="0"/>
                          </a:rPr>
                          <m:t>4</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,ℓ)</m:t>
                        </m:r>
                      </m:e>
                    </m:nary>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is called the “marginal” distribution for </a:t>
                </a:r>
                <a14:m>
                  <m:oMath xmlns:m="http://schemas.openxmlformats.org/officeDocument/2006/math">
                    <m:r>
                      <a:rPr lang="en-US" b="0" i="1" smtClean="0">
                        <a:latin typeface="Cambria Math" panose="02040503050406030204" pitchFamily="18" charset="0"/>
                      </a:rPr>
                      <m:t>𝑋</m:t>
                    </m:r>
                  </m:oMath>
                </a14:m>
                <a:r>
                  <a:rPr lang="en-US" dirty="0"/>
                  <a:t> (we “marginalized out”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 it’s the same </a:t>
                </a:r>
                <a:r>
                  <a:rPr lang="en-US" dirty="0" err="1"/>
                  <a:t>pmf</a:t>
                </a:r>
                <a:r>
                  <a:rPr lang="en-US" dirty="0"/>
                  <a:t> we’ve always used; the name emphasizes we have gotten rid of one of the variables.</a:t>
                </a:r>
              </a:p>
            </p:txBody>
          </p:sp>
        </mc:Choice>
        <mc:Fallback xmlns="">
          <p:sp>
            <p:nvSpPr>
              <p:cNvPr id="3" name="Content Placeholder 2">
                <a:extLst>
                  <a:ext uri="{FF2B5EF4-FFF2-40B4-BE49-F238E27FC236}">
                    <a16:creationId xmlns:a16="http://schemas.microsoft.com/office/drawing/2014/main" id="{3B2CABB1-CEAD-474B-964D-65A2D90C1CE2}"/>
                  </a:ext>
                </a:extLst>
              </p:cNvPr>
              <p:cNvSpPr>
                <a:spLocks noGrp="1" noRot="1" noChangeAspect="1" noMove="1" noResize="1" noEditPoints="1" noAdjustHandles="1" noChangeArrowheads="1" noChangeShapeType="1" noTextEdit="1"/>
              </p:cNvSpPr>
              <p:nvPr>
                <p:ph idx="1"/>
              </p:nvPr>
            </p:nvSpPr>
            <p:spPr>
              <a:xfrm>
                <a:off x="575239" y="1463857"/>
                <a:ext cx="11457433" cy="4845504"/>
              </a:xfrm>
              <a:blipFill>
                <a:blip r:embed="rId2"/>
                <a:stretch>
                  <a:fillRect l="-532" t="-2642" b="-1132"/>
                </a:stretch>
              </a:blipFill>
            </p:spPr>
            <p:txBody>
              <a:bodyPr/>
              <a:lstStyle/>
              <a:p>
                <a:r>
                  <a:rPr lang="en-US">
                    <a:noFill/>
                  </a:rPr>
                  <a:t> </a:t>
                </a:r>
              </a:p>
            </p:txBody>
          </p:sp>
        </mc:Fallback>
      </mc:AlternateContent>
    </p:spTree>
    <p:extLst>
      <p:ext uri="{BB962C8B-B14F-4D97-AF65-F5344CB8AC3E}">
        <p14:creationId xmlns:p14="http://schemas.microsoft.com/office/powerpoint/2010/main" val="3783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9354-91C9-40E9-BD3D-B17EDA00B0EA}"/>
              </a:ext>
            </a:extLst>
          </p:cNvPr>
          <p:cNvSpPr>
            <a:spLocks noGrp="1"/>
          </p:cNvSpPr>
          <p:nvPr>
            <p:ph type="title"/>
          </p:nvPr>
        </p:nvSpPr>
        <p:spPr/>
        <p:txBody>
          <a:bodyPr/>
          <a:lstStyle/>
          <a:p>
            <a:r>
              <a:rPr lang="en-US" dirty="0"/>
              <a:t>Marginals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extLst>
                  <p:ext uri="{D42A27DB-BD31-4B8C-83A1-F6EECF244321}">
                    <p14:modId xmlns:p14="http://schemas.microsoft.com/office/powerpoint/2010/main" val="280498272"/>
                  </p:ext>
                </p:extLst>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𝑋</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𝑌</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=1</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=2</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=3</a:t>
                          </a:r>
                        </a:p>
                      </a:txBody>
                      <a:tcPr/>
                    </a:tc>
                    <a:tc>
                      <a:txBody>
                        <a:bodyPr/>
                        <a:lstStyle/>
                        <a:p>
                          <a14:m>
                            <m:oMath xmlns:m="http://schemas.openxmlformats.org/officeDocument/2006/math">
                              <m:r>
                                <a:rPr lang="en-US" sz="2800" b="1" i="1" smtClean="0">
                                  <a:latin typeface="Cambria Math" panose="02040503050406030204" pitchFamily="18" charset="0"/>
                                </a:rPr>
                                <m:t>𝑿</m:t>
                              </m:r>
                            </m:oMath>
                          </a14:m>
                          <a:r>
                            <a:rPr lang="en-US" sz="2800" dirty="0"/>
                            <a:t>=4</a:t>
                          </a:r>
                        </a:p>
                      </a:txBody>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=1</a:t>
                          </a:r>
                        </a:p>
                      </a:txBody>
                      <a:tcPr>
                        <a:solidFill>
                          <a:srgbClr val="FF0000"/>
                        </a:solid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=2</a:t>
                          </a:r>
                        </a:p>
                      </a:txBody>
                      <a:tcPr>
                        <a:solidFill>
                          <a:srgbClr val="FF0000"/>
                        </a:solid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=3</a:t>
                          </a:r>
                        </a:p>
                      </a:txBody>
                      <a:tcPr>
                        <a:solidFill>
                          <a:srgbClr val="FF0000"/>
                        </a:solid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𝒀</m:t>
                              </m:r>
                            </m:oMath>
                          </a14:m>
                          <a:r>
                            <a:rPr lang="en-US" sz="2800" dirty="0"/>
                            <a:t>=4</a:t>
                          </a:r>
                        </a:p>
                      </a:txBody>
                      <a:tcPr>
                        <a:solidFill>
                          <a:srgbClr val="FF0000"/>
                        </a:solid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D0907FB4-EE18-4E4F-B47E-7B57C0A67B89}"/>
                  </a:ext>
                </a:extLst>
              </p:cNvPr>
              <p:cNvGraphicFramePr>
                <a:graphicFrameLocks noGrp="1"/>
              </p:cNvGraphicFramePr>
              <p:nvPr>
                <p:ph idx="1"/>
                <p:extLst>
                  <p:ext uri="{D42A27DB-BD31-4B8C-83A1-F6EECF244321}">
                    <p14:modId xmlns:p14="http://schemas.microsoft.com/office/powerpoint/2010/main" val="280498272"/>
                  </p:ext>
                </p:extLst>
              </p:nvPr>
            </p:nvGraphicFramePr>
            <p:xfrm>
              <a:off x="5708073" y="1463674"/>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2"/>
                          <a:stretch>
                            <a:fillRect l="-503" t="-7353" r="-401508" b="-400735"/>
                          </a:stretch>
                        </a:blipFill>
                      </a:tcPr>
                    </a:tc>
                    <a:tc>
                      <a:txBody>
                        <a:bodyPr/>
                        <a:lstStyle/>
                        <a:p>
                          <a:endParaRPr lang="en-US"/>
                        </a:p>
                      </a:txBody>
                      <a:tcPr>
                        <a:blipFill>
                          <a:blip r:embed="rId2"/>
                          <a:stretch>
                            <a:fillRect l="-100503" t="-7353" r="-301508" b="-400735"/>
                          </a:stretch>
                        </a:blipFill>
                      </a:tcPr>
                    </a:tc>
                    <a:tc>
                      <a:txBody>
                        <a:bodyPr/>
                        <a:lstStyle/>
                        <a:p>
                          <a:endParaRPr lang="en-US"/>
                        </a:p>
                      </a:txBody>
                      <a:tcPr>
                        <a:blipFill>
                          <a:blip r:embed="rId2"/>
                          <a:stretch>
                            <a:fillRect l="-201515" t="-7353" r="-203030" b="-400735"/>
                          </a:stretch>
                        </a:blipFill>
                      </a:tcPr>
                    </a:tc>
                    <a:tc>
                      <a:txBody>
                        <a:bodyPr/>
                        <a:lstStyle/>
                        <a:p>
                          <a:endParaRPr lang="en-US"/>
                        </a:p>
                      </a:txBody>
                      <a:tcPr>
                        <a:blipFill>
                          <a:blip r:embed="rId2"/>
                          <a:stretch>
                            <a:fillRect l="-300000" t="-7353" r="-102010" b="-400735"/>
                          </a:stretch>
                        </a:blipFill>
                      </a:tcPr>
                    </a:tc>
                    <a:tc>
                      <a:txBody>
                        <a:bodyPr/>
                        <a:lstStyle/>
                        <a:p>
                          <a:endParaRPr lang="en-US"/>
                        </a:p>
                      </a:txBody>
                      <a:tcPr>
                        <a:blipFill>
                          <a:blip r:embed="rId2"/>
                          <a:stretch>
                            <a:fillRect l="-400000" t="-7353" r="-2010"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2"/>
                          <a:stretch>
                            <a:fillRect l="-503" t="-107353" r="-401508" b="-300735"/>
                          </a:stretch>
                        </a:blipFill>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tc>
                      <a:txBody>
                        <a:bodyPr/>
                        <a:lstStyle/>
                        <a:p>
                          <a:r>
                            <a:rPr lang="en-US" sz="2800" dirty="0"/>
                            <a:t>1/16</a:t>
                          </a:r>
                        </a:p>
                      </a:txBody>
                      <a:tcPr/>
                    </a:tc>
                    <a:extLst>
                      <a:ext uri="{0D108BD9-81ED-4DB2-BD59-A6C34878D82A}">
                        <a16:rowId xmlns:a16="http://schemas.microsoft.com/office/drawing/2014/main" val="2457022788"/>
                      </a:ext>
                    </a:extLst>
                  </a:tr>
                  <a:tr h="826712">
                    <a:tc>
                      <a:txBody>
                        <a:bodyPr/>
                        <a:lstStyle/>
                        <a:p>
                          <a:endParaRPr lang="en-US"/>
                        </a:p>
                      </a:txBody>
                      <a:tcPr>
                        <a:blipFill>
                          <a:blip r:embed="rId2"/>
                          <a:stretch>
                            <a:fillRect l="-503" t="-208889" r="-401508" b="-202963"/>
                          </a:stretch>
                        </a:blipFill>
                      </a:tcPr>
                    </a:tc>
                    <a:tc>
                      <a:txBody>
                        <a:bodyPr/>
                        <a:lstStyle/>
                        <a:p>
                          <a:r>
                            <a:rPr lang="en-US" sz="2800" dirty="0"/>
                            <a:t>3/16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1/16</a:t>
                          </a:r>
                        </a:p>
                      </a:txBody>
                      <a:tcPr/>
                    </a:tc>
                    <a:extLst>
                      <a:ext uri="{0D108BD9-81ED-4DB2-BD59-A6C34878D82A}">
                        <a16:rowId xmlns:a16="http://schemas.microsoft.com/office/drawing/2014/main" val="3509430748"/>
                      </a:ext>
                    </a:extLst>
                  </a:tr>
                  <a:tr h="826712">
                    <a:tc>
                      <a:txBody>
                        <a:bodyPr/>
                        <a:lstStyle/>
                        <a:p>
                          <a:endParaRPr lang="en-US"/>
                        </a:p>
                      </a:txBody>
                      <a:tcPr>
                        <a:blipFill>
                          <a:blip r:embed="rId2"/>
                          <a:stretch>
                            <a:fillRect l="-503" t="-306618" r="-401508" b="-101471"/>
                          </a:stretch>
                        </a:blipFill>
                      </a:tcPr>
                    </a:tc>
                    <a:tc>
                      <a:txBody>
                        <a:bodyPr/>
                        <a:lstStyle/>
                        <a:p>
                          <a:r>
                            <a:rPr lang="en-US" sz="2800" dirty="0"/>
                            <a:t>0</a:t>
                          </a:r>
                        </a:p>
                      </a:txBody>
                      <a:tcPr/>
                    </a:tc>
                    <a:tc>
                      <a:txBody>
                        <a:bodyPr/>
                        <a:lstStyle/>
                        <a:p>
                          <a:r>
                            <a:rPr lang="en-US" sz="2800" dirty="0"/>
                            <a:t>2/16</a:t>
                          </a:r>
                        </a:p>
                      </a:txBody>
                      <a:tcPr/>
                    </a:tc>
                    <a:tc>
                      <a:txBody>
                        <a:bodyPr/>
                        <a:lstStyle/>
                        <a:p>
                          <a:r>
                            <a:rPr lang="en-US" sz="2800" dirty="0"/>
                            <a:t>0</a:t>
                          </a:r>
                        </a:p>
                      </a:txBody>
                      <a:tcPr/>
                    </a:tc>
                    <a:tc>
                      <a:txBody>
                        <a:bodyPr/>
                        <a:lstStyle/>
                        <a:p>
                          <a:r>
                            <a:rPr lang="en-US" sz="2800" dirty="0"/>
                            <a:t>2/16</a:t>
                          </a:r>
                        </a:p>
                      </a:txBody>
                      <a:tcPr/>
                    </a:tc>
                    <a:extLst>
                      <a:ext uri="{0D108BD9-81ED-4DB2-BD59-A6C34878D82A}">
                        <a16:rowId xmlns:a16="http://schemas.microsoft.com/office/drawing/2014/main" val="3494609799"/>
                      </a:ext>
                    </a:extLst>
                  </a:tr>
                  <a:tr h="826712">
                    <a:tc>
                      <a:txBody>
                        <a:bodyPr/>
                        <a:lstStyle/>
                        <a:p>
                          <a:endParaRPr lang="en-US"/>
                        </a:p>
                      </a:txBody>
                      <a:tcPr>
                        <a:blipFill>
                          <a:blip r:embed="rId2"/>
                          <a:stretch>
                            <a:fillRect l="-503" t="-406618" r="-401508" b="-1471"/>
                          </a:stretch>
                        </a:blipFill>
                      </a:tcPr>
                    </a:tc>
                    <a:tc>
                      <a:txBody>
                        <a:bodyPr/>
                        <a:lstStyle/>
                        <a:p>
                          <a:r>
                            <a:rPr lang="en-US" sz="2800" dirty="0"/>
                            <a:t>0</a:t>
                          </a:r>
                        </a:p>
                      </a:txBody>
                      <a:tcPr/>
                    </a:tc>
                    <a:tc>
                      <a:txBody>
                        <a:bodyPr/>
                        <a:lstStyle/>
                        <a:p>
                          <a:r>
                            <a:rPr lang="en-US" sz="2800" dirty="0"/>
                            <a:t>1/16</a:t>
                          </a:r>
                        </a:p>
                      </a:txBody>
                      <a:tcPr/>
                    </a:tc>
                    <a:tc>
                      <a:txBody>
                        <a:bodyPr/>
                        <a:lstStyle/>
                        <a:p>
                          <a:r>
                            <a:rPr lang="en-US" sz="2800" dirty="0"/>
                            <a:t>3/16</a:t>
                          </a:r>
                        </a:p>
                      </a:txBody>
                      <a:tcPr/>
                    </a:tc>
                    <a:tc>
                      <a:txBody>
                        <a:bodyPr/>
                        <a:lstStyle/>
                        <a:p>
                          <a:r>
                            <a:rPr lang="en-US" sz="2800" dirty="0"/>
                            <a:t>0</a:t>
                          </a:r>
                        </a:p>
                      </a:txBody>
                      <a:tcPr/>
                    </a:tc>
                    <a:extLst>
                      <a:ext uri="{0D108BD9-81ED-4DB2-BD59-A6C34878D82A}">
                        <a16:rowId xmlns:a16="http://schemas.microsoft.com/office/drawing/2014/main" val="1427636165"/>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D6CFA6-699D-403C-AC2F-58B6BBF891E5}"/>
                  </a:ext>
                </a:extLst>
              </p:cNvPr>
              <p:cNvSpPr txBox="1"/>
              <p:nvPr/>
            </p:nvSpPr>
            <p:spPr>
              <a:xfrm>
                <a:off x="575239" y="1627909"/>
                <a:ext cx="4841888" cy="1913601"/>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𝑋</m:t>
                        </m:r>
                      </m:sub>
                    </m:sSub>
                    <m:d>
                      <m:dPr>
                        <m:ctrlPr>
                          <a:rPr lang="en-US" sz="2400" i="1">
                            <a:latin typeface="Cambria Math" panose="02040503050406030204" pitchFamily="18" charset="0"/>
                          </a:rPr>
                        </m:ctrlPr>
                      </m:dPr>
                      <m:e>
                        <m:r>
                          <a:rPr lang="en-US" sz="2400" i="1">
                            <a:latin typeface="Cambria Math" panose="02040503050406030204" pitchFamily="18" charset="0"/>
                          </a:rPr>
                          <m:t>𝑘</m:t>
                        </m:r>
                      </m:e>
                    </m:d>
                    <m:r>
                      <a:rPr lang="en-US" sz="2400" i="1">
                        <a:latin typeface="Cambria Math" panose="02040503050406030204" pitchFamily="18" charset="0"/>
                      </a:rPr>
                      <m:t>=</m:t>
                    </m:r>
                    <m:nary>
                      <m:naryPr>
                        <m:chr m:val="∑"/>
                        <m:limLoc m:val="subSup"/>
                        <m:ctrlPr>
                          <a:rPr lang="en-US" sz="2400" i="1">
                            <a:latin typeface="Cambria Math" panose="02040503050406030204" pitchFamily="18" charset="0"/>
                          </a:rPr>
                        </m:ctrlPr>
                      </m:naryPr>
                      <m:sub>
                        <m:r>
                          <m:rPr>
                            <m:brk m:alnAt="25"/>
                          </m:rPr>
                          <a:rPr lang="en-US" sz="2400" i="1">
                            <a:latin typeface="Cambria Math" panose="02040503050406030204" pitchFamily="18" charset="0"/>
                          </a:rPr>
                          <m:t>ℓ</m:t>
                        </m:r>
                        <m:r>
                          <a:rPr lang="en-US" sz="2400" i="1">
                            <a:latin typeface="Cambria Math" panose="02040503050406030204" pitchFamily="18" charset="0"/>
                          </a:rPr>
                          <m:t>=1</m:t>
                        </m:r>
                      </m:sub>
                      <m:sup>
                        <m:r>
                          <a:rPr lang="en-US" sz="2400" i="1">
                            <a:latin typeface="Cambria Math" panose="02040503050406030204" pitchFamily="18" charset="0"/>
                          </a:rPr>
                          <m:t>4</m:t>
                        </m:r>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𝑋</m:t>
                            </m:r>
                            <m:r>
                              <a:rPr lang="en-US" sz="2400" b="0" i="1" smtClean="0">
                                <a:latin typeface="Cambria Math" panose="02040503050406030204" pitchFamily="18" charset="0"/>
                              </a:rPr>
                              <m:t>,</m:t>
                            </m:r>
                            <m:r>
                              <a:rPr lang="en-US" sz="2400" i="1">
                                <a:latin typeface="Cambria Math" panose="02040503050406030204" pitchFamily="18" charset="0"/>
                              </a:rPr>
                              <m:t>𝑌</m:t>
                            </m:r>
                          </m:sub>
                        </m:sSub>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,ℓ)</m:t>
                        </m:r>
                      </m:e>
                    </m:nary>
                  </m:oMath>
                </a14:m>
                <a:endParaRPr lang="en-US" sz="2400" dirty="0"/>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So</a:t>
                </a: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𝑝</m:t>
                          </m:r>
                        </m:e>
                        <m:sub>
                          <m:r>
                            <a:rPr lang="en-US" sz="2400" b="0" i="1" smtClean="0">
                              <a:latin typeface="Cambria Math" panose="02040503050406030204" pitchFamily="18" charset="0"/>
                              <a:cs typeface="Segoe UI Semilight" panose="020B0402040204020203" pitchFamily="34" charset="0"/>
                            </a:rPr>
                            <m:t>𝑋</m:t>
                          </m:r>
                        </m:sub>
                      </m:sSub>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2</m:t>
                          </m:r>
                        </m:e>
                      </m:d>
                      <m:r>
                        <a:rPr lang="en-US" sz="2400" b="0" i="1" smtClean="0">
                          <a:latin typeface="Cambria Math" panose="02040503050406030204" pitchFamily="18" charset="0"/>
                          <a:cs typeface="Segoe UI Semilight" panose="020B0402040204020203" pitchFamily="34" charset="0"/>
                        </a:rPr>
                        <m:t>=</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1</m:t>
                          </m:r>
                        </m:num>
                        <m:den>
                          <m:r>
                            <a:rPr lang="en-US" sz="2400" b="0" i="1" smtClean="0">
                              <a:latin typeface="Cambria Math" panose="02040503050406030204" pitchFamily="18" charset="0"/>
                              <a:cs typeface="Segoe UI Semilight" panose="020B0402040204020203" pitchFamily="34" charset="0"/>
                            </a:rPr>
                            <m:t>16</m:t>
                          </m:r>
                        </m:den>
                      </m:f>
                      <m:r>
                        <a:rPr lang="en-US" sz="2400" b="0" i="1" smtClean="0">
                          <a:latin typeface="Cambria Math" panose="02040503050406030204" pitchFamily="18" charset="0"/>
                          <a:cs typeface="Segoe UI Semilight" panose="020B0402040204020203" pitchFamily="34" charset="0"/>
                        </a:rPr>
                        <m:t>+0+</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2</m:t>
                          </m:r>
                        </m:num>
                        <m:den>
                          <m:r>
                            <a:rPr lang="en-US" sz="2400" b="0" i="1" smtClean="0">
                              <a:latin typeface="Cambria Math" panose="02040503050406030204" pitchFamily="18" charset="0"/>
                              <a:cs typeface="Segoe UI Semilight" panose="020B0402040204020203" pitchFamily="34" charset="0"/>
                            </a:rPr>
                            <m:t>16</m:t>
                          </m:r>
                        </m:den>
                      </m:f>
                      <m:r>
                        <a:rPr lang="en-US" sz="2400" b="0" i="1" smtClean="0">
                          <a:latin typeface="Cambria Math" panose="02040503050406030204" pitchFamily="18" charset="0"/>
                          <a:cs typeface="Segoe UI Semilight" panose="020B0402040204020203" pitchFamily="34" charset="0"/>
                        </a:rPr>
                        <m:t>+</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1</m:t>
                          </m:r>
                        </m:num>
                        <m:den>
                          <m:r>
                            <a:rPr lang="en-US" sz="2400" b="0" i="1" smtClean="0">
                              <a:latin typeface="Cambria Math" panose="02040503050406030204" pitchFamily="18" charset="0"/>
                              <a:cs typeface="Segoe UI Semilight" panose="020B0402040204020203" pitchFamily="34" charset="0"/>
                            </a:rPr>
                            <m:t>16</m:t>
                          </m:r>
                        </m:den>
                      </m:f>
                      <m:r>
                        <a:rPr lang="en-US" sz="2400" b="0" i="1" smtClean="0">
                          <a:latin typeface="Cambria Math" panose="02040503050406030204" pitchFamily="18" charset="0"/>
                          <a:cs typeface="Segoe UI Semilight" panose="020B0402040204020203" pitchFamily="34" charset="0"/>
                        </a:rPr>
                        <m:t>=</m:t>
                      </m:r>
                      <m:f>
                        <m:fPr>
                          <m:ctrlPr>
                            <a:rPr lang="en-US" sz="2400" b="0" i="1" smtClean="0">
                              <a:latin typeface="Cambria Math" panose="02040503050406030204" pitchFamily="18" charset="0"/>
                              <a:cs typeface="Segoe UI Semilight" panose="020B0402040204020203" pitchFamily="34" charset="0"/>
                            </a:rPr>
                          </m:ctrlPr>
                        </m:fPr>
                        <m:num>
                          <m:r>
                            <a:rPr lang="en-US" sz="2400" b="0" i="1" smtClean="0">
                              <a:latin typeface="Cambria Math" panose="02040503050406030204" pitchFamily="18" charset="0"/>
                              <a:cs typeface="Segoe UI Semilight" panose="020B0402040204020203" pitchFamily="34" charset="0"/>
                            </a:rPr>
                            <m:t>4</m:t>
                          </m:r>
                        </m:num>
                        <m:den>
                          <m:r>
                            <a:rPr lang="en-US" sz="2400" b="0" i="1" smtClean="0">
                              <a:latin typeface="Cambria Math" panose="02040503050406030204" pitchFamily="18" charset="0"/>
                              <a:cs typeface="Segoe UI Semilight" panose="020B0402040204020203" pitchFamily="34" charset="0"/>
                            </a:rPr>
                            <m:t>16</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A1D6CFA6-699D-403C-AC2F-58B6BBF891E5}"/>
                  </a:ext>
                </a:extLst>
              </p:cNvPr>
              <p:cNvSpPr txBox="1">
                <a:spLocks noRot="1" noChangeAspect="1" noMove="1" noResize="1" noEditPoints="1" noAdjustHandles="1" noChangeArrowheads="1" noChangeShapeType="1" noTextEdit="1"/>
              </p:cNvSpPr>
              <p:nvPr/>
            </p:nvSpPr>
            <p:spPr>
              <a:xfrm>
                <a:off x="575239" y="1627909"/>
                <a:ext cx="4841888" cy="1913601"/>
              </a:xfrm>
              <a:prstGeom prst="rect">
                <a:avLst/>
              </a:prstGeom>
              <a:blipFill>
                <a:blip r:embed="rId3"/>
                <a:stretch>
                  <a:fillRect l="-1887"/>
                </a:stretch>
              </a:blipFill>
            </p:spPr>
            <p:txBody>
              <a:bodyPr/>
              <a:lstStyle/>
              <a:p>
                <a:r>
                  <a:rPr lang="en-US">
                    <a:noFill/>
                  </a:rPr>
                  <a:t> </a:t>
                </a:r>
              </a:p>
            </p:txBody>
          </p:sp>
        </mc:Fallback>
      </mc:AlternateContent>
    </p:spTree>
    <p:extLst>
      <p:ext uri="{BB962C8B-B14F-4D97-AF65-F5344CB8AC3E}">
        <p14:creationId xmlns:p14="http://schemas.microsoft.com/office/powerpoint/2010/main" val="2108099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35E-48D0-4FA5-AC6D-526EC71E59A1}"/>
              </a:ext>
            </a:extLst>
          </p:cNvPr>
          <p:cNvSpPr>
            <a:spLocks noGrp="1"/>
          </p:cNvSpPr>
          <p:nvPr>
            <p:ph type="title"/>
          </p:nvPr>
        </p:nvSpPr>
        <p:spPr/>
        <p:txBody>
          <a:bodyPr/>
          <a:lstStyle/>
          <a:p>
            <a:r>
              <a:rPr lang="en-US" dirty="0"/>
              <a:t>Different dice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53E481-11DC-4B9A-B9F4-4906C217459A}"/>
                  </a:ext>
                </a:extLst>
              </p:cNvPr>
              <p:cNvSpPr>
                <a:spLocks noGrp="1"/>
              </p:cNvSpPr>
              <p:nvPr>
                <p:ph idx="1"/>
              </p:nvPr>
            </p:nvSpPr>
            <p:spPr>
              <a:xfrm>
                <a:off x="575240" y="1463857"/>
                <a:ext cx="5465342" cy="4845504"/>
              </a:xfrm>
            </p:spPr>
            <p:txBody>
              <a:bodyPr/>
              <a:lstStyle/>
              <a:p>
                <a:r>
                  <a:rPr lang="en-US" dirty="0"/>
                  <a:t>Roll two fair dice independently. Let </a:t>
                </a:r>
                <a14:m>
                  <m:oMath xmlns:m="http://schemas.openxmlformats.org/officeDocument/2006/math">
                    <m:r>
                      <a:rPr lang="en-US" b="0" i="1" smtClean="0">
                        <a:latin typeface="Cambria Math" panose="02040503050406030204" pitchFamily="18" charset="0"/>
                      </a:rPr>
                      <m:t>𝑈</m:t>
                    </m:r>
                  </m:oMath>
                </a14:m>
                <a:r>
                  <a:rPr lang="en-US" dirty="0"/>
                  <a:t> be the minimum of the two rolls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be the maximum</a:t>
                </a:r>
              </a:p>
              <a:p>
                <a:r>
                  <a:rPr lang="en-US" dirty="0"/>
                  <a:t>Are </a:t>
                </a:r>
                <a14:m>
                  <m:oMath xmlns:m="http://schemas.openxmlformats.org/officeDocument/2006/math">
                    <m:r>
                      <a:rPr lang="en-US" b="0" i="1" smtClean="0">
                        <a:latin typeface="Cambria Math" panose="02040503050406030204" pitchFamily="18" charset="0"/>
                      </a:rPr>
                      <m:t>𝑈</m:t>
                    </m:r>
                  </m:oMath>
                </a14:m>
                <a:r>
                  <a:rPr lang="en-US" dirty="0"/>
                  <a:t>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independent?</a:t>
                </a:r>
              </a:p>
              <a:p>
                <a:r>
                  <a:rPr lang="en-US" dirty="0"/>
                  <a:t>Write the joint distribution in the table</a:t>
                </a:r>
              </a:p>
              <a:p>
                <a:r>
                  <a:rPr lang="en-US" dirty="0"/>
                  <a:t>What’s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𝑈</m:t>
                        </m:r>
                      </m:sub>
                    </m:sSub>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(the marginal for </a:t>
                </a:r>
                <a14:m>
                  <m:oMath xmlns:m="http://schemas.openxmlformats.org/officeDocument/2006/math">
                    <m:r>
                      <a:rPr lang="en-US" b="0" i="1" smtClean="0">
                        <a:latin typeface="Cambria Math" panose="02040503050406030204" pitchFamily="18" charset="0"/>
                      </a:rPr>
                      <m:t>𝑈</m:t>
                    </m:r>
                  </m:oMath>
                </a14:m>
                <a:r>
                  <a:rPr lang="en-US" dirty="0"/>
                  <a:t>)</a:t>
                </a:r>
              </a:p>
            </p:txBody>
          </p:sp>
        </mc:Choice>
        <mc:Fallback xmlns="">
          <p:sp>
            <p:nvSpPr>
              <p:cNvPr id="3" name="Content Placeholder 2">
                <a:extLst>
                  <a:ext uri="{FF2B5EF4-FFF2-40B4-BE49-F238E27FC236}">
                    <a16:creationId xmlns:a16="http://schemas.microsoft.com/office/drawing/2014/main" id="{5853E481-11DC-4B9A-B9F4-4906C217459A}"/>
                  </a:ext>
                </a:extLst>
              </p:cNvPr>
              <p:cNvSpPr>
                <a:spLocks noGrp="1" noRot="1" noChangeAspect="1" noMove="1" noResize="1" noEditPoints="1" noAdjustHandles="1" noChangeArrowheads="1" noChangeShapeType="1" noTextEdit="1"/>
              </p:cNvSpPr>
              <p:nvPr>
                <p:ph idx="1"/>
              </p:nvPr>
            </p:nvSpPr>
            <p:spPr>
              <a:xfrm>
                <a:off x="575240" y="1463857"/>
                <a:ext cx="5465342" cy="4845504"/>
              </a:xfrm>
              <a:blipFill>
                <a:blip r:embed="rId2"/>
                <a:stretch>
                  <a:fillRect l="-1449" t="-2138" r="-2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extLst>
                  <p:ext uri="{D42A27DB-BD31-4B8C-83A1-F6EECF244321}">
                    <p14:modId xmlns:p14="http://schemas.microsoft.com/office/powerpoint/2010/main" val="2284961504"/>
                  </p:ext>
                </p:extLst>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𝑈</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𝑉</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=1</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=2</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=3</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=4</a:t>
                          </a:r>
                        </a:p>
                      </a:txBody>
                      <a:tcPr>
                        <a:solidFill>
                          <a:schemeClr val="accent3"/>
                        </a:solidFill>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=1</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=2</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=3</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=4</a:t>
                          </a:r>
                        </a:p>
                      </a:txBody>
                      <a:tcPr>
                        <a:solidFill>
                          <a:schemeClr val="accent4"/>
                        </a:solid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extLst>
                  <p:ext uri="{D42A27DB-BD31-4B8C-83A1-F6EECF244321}">
                    <p14:modId xmlns:p14="http://schemas.microsoft.com/office/powerpoint/2010/main" val="2284961504"/>
                  </p:ext>
                </p:extLst>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3"/>
                          <a:stretch>
                            <a:fillRect l="-503" t="-7353" r="-402010" b="-400735"/>
                          </a:stretch>
                        </a:blipFill>
                      </a:tcPr>
                    </a:tc>
                    <a:tc>
                      <a:txBody>
                        <a:bodyPr/>
                        <a:lstStyle/>
                        <a:p>
                          <a:endParaRPr lang="en-US"/>
                        </a:p>
                      </a:txBody>
                      <a:tcPr>
                        <a:blipFill>
                          <a:blip r:embed="rId3"/>
                          <a:stretch>
                            <a:fillRect l="-100503" t="-7353" r="-302010" b="-400735"/>
                          </a:stretch>
                        </a:blipFill>
                      </a:tcPr>
                    </a:tc>
                    <a:tc>
                      <a:txBody>
                        <a:bodyPr/>
                        <a:lstStyle/>
                        <a:p>
                          <a:endParaRPr lang="en-US"/>
                        </a:p>
                      </a:txBody>
                      <a:tcPr>
                        <a:blipFill>
                          <a:blip r:embed="rId3"/>
                          <a:stretch>
                            <a:fillRect l="-201515" t="-7353" r="-203535" b="-400735"/>
                          </a:stretch>
                        </a:blipFill>
                      </a:tcPr>
                    </a:tc>
                    <a:tc>
                      <a:txBody>
                        <a:bodyPr/>
                        <a:lstStyle/>
                        <a:p>
                          <a:endParaRPr lang="en-US"/>
                        </a:p>
                      </a:txBody>
                      <a:tcPr>
                        <a:blipFill>
                          <a:blip r:embed="rId3"/>
                          <a:stretch>
                            <a:fillRect l="-300000" t="-7353" r="-102513" b="-400735"/>
                          </a:stretch>
                        </a:blipFill>
                      </a:tcPr>
                    </a:tc>
                    <a:tc>
                      <a:txBody>
                        <a:bodyPr/>
                        <a:lstStyle/>
                        <a:p>
                          <a:endParaRPr lang="en-US"/>
                        </a:p>
                      </a:txBody>
                      <a:tcPr>
                        <a:blipFill>
                          <a:blip r:embed="rId3"/>
                          <a:stretch>
                            <a:fillRect l="-400000" t="-7353" r="-2513"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3"/>
                          <a:stretch>
                            <a:fillRect l="-503" t="-107353" r="-402010" b="-300735"/>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457022788"/>
                      </a:ext>
                    </a:extLst>
                  </a:tr>
                  <a:tr h="826712">
                    <a:tc>
                      <a:txBody>
                        <a:bodyPr/>
                        <a:lstStyle/>
                        <a:p>
                          <a:endParaRPr lang="en-US"/>
                        </a:p>
                      </a:txBody>
                      <a:tcPr>
                        <a:blipFill>
                          <a:blip r:embed="rId3"/>
                          <a:stretch>
                            <a:fillRect l="-503" t="-208889" r="-402010" b="-202963"/>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509430748"/>
                      </a:ext>
                    </a:extLst>
                  </a:tr>
                  <a:tr h="826712">
                    <a:tc>
                      <a:txBody>
                        <a:bodyPr/>
                        <a:lstStyle/>
                        <a:p>
                          <a:endParaRPr lang="en-US"/>
                        </a:p>
                      </a:txBody>
                      <a:tcPr>
                        <a:blipFill>
                          <a:blip r:embed="rId3"/>
                          <a:stretch>
                            <a:fillRect l="-503" t="-306618" r="-402010" b="-101471"/>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494609799"/>
                      </a:ext>
                    </a:extLst>
                  </a:tr>
                  <a:tr h="826712">
                    <a:tc>
                      <a:txBody>
                        <a:bodyPr/>
                        <a:lstStyle/>
                        <a:p>
                          <a:endParaRPr lang="en-US"/>
                        </a:p>
                      </a:txBody>
                      <a:tcPr>
                        <a:blipFill>
                          <a:blip r:embed="rId3"/>
                          <a:stretch>
                            <a:fillRect l="-503" t="-406618" r="-402010" b="-1471"/>
                          </a:stretch>
                        </a:blipFill>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427636165"/>
                      </a:ext>
                    </a:extLst>
                  </a:tr>
                </a:tbl>
              </a:graphicData>
            </a:graphic>
          </p:graphicFrame>
        </mc:Fallback>
      </mc:AlternateContent>
    </p:spTree>
    <p:extLst>
      <p:ext uri="{BB962C8B-B14F-4D97-AF65-F5344CB8AC3E}">
        <p14:creationId xmlns:p14="http://schemas.microsoft.com/office/powerpoint/2010/main" val="121311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35E-48D0-4FA5-AC6D-526EC71E59A1}"/>
              </a:ext>
            </a:extLst>
          </p:cNvPr>
          <p:cNvSpPr>
            <a:spLocks noGrp="1"/>
          </p:cNvSpPr>
          <p:nvPr>
            <p:ph type="title"/>
          </p:nvPr>
        </p:nvSpPr>
        <p:spPr/>
        <p:txBody>
          <a:bodyPr/>
          <a:lstStyle/>
          <a:p>
            <a:r>
              <a:rPr lang="en-US" dirty="0"/>
              <a:t>Different dice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53E481-11DC-4B9A-B9F4-4906C217459A}"/>
                  </a:ext>
                </a:extLst>
              </p:cNvPr>
              <p:cNvSpPr>
                <a:spLocks noGrp="1"/>
              </p:cNvSpPr>
              <p:nvPr>
                <p:ph idx="1"/>
              </p:nvPr>
            </p:nvSpPr>
            <p:spPr>
              <a:xfrm>
                <a:off x="575240" y="1463857"/>
                <a:ext cx="5465342" cy="4845504"/>
              </a:xfrm>
            </p:spPr>
            <p:txBody>
              <a:bodyPr/>
              <a:lstStyle/>
              <a:p>
                <a:r>
                  <a:rPr lang="en-US" dirty="0"/>
                  <a:t>Roll two fair dice independently. Let </a:t>
                </a:r>
                <a14:m>
                  <m:oMath xmlns:m="http://schemas.openxmlformats.org/officeDocument/2006/math">
                    <m:r>
                      <a:rPr lang="en-US" b="0" i="1" smtClean="0">
                        <a:latin typeface="Cambria Math" panose="02040503050406030204" pitchFamily="18" charset="0"/>
                      </a:rPr>
                      <m:t>𝑈</m:t>
                    </m:r>
                  </m:oMath>
                </a14:m>
                <a:r>
                  <a:rPr lang="en-US" dirty="0"/>
                  <a:t> be the minimum of the two rolls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be the maximum</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𝑈</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=1</m:t>
                            </m:r>
                          </m:e>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=2</m:t>
                            </m:r>
                          </m:e>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=3</m:t>
                            </m:r>
                          </m:e>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16</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=4</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5853E481-11DC-4B9A-B9F4-4906C217459A}"/>
                  </a:ext>
                </a:extLst>
              </p:cNvPr>
              <p:cNvSpPr>
                <a:spLocks noGrp="1" noRot="1" noChangeAspect="1" noMove="1" noResize="1" noEditPoints="1" noAdjustHandles="1" noChangeArrowheads="1" noChangeShapeType="1" noTextEdit="1"/>
              </p:cNvSpPr>
              <p:nvPr>
                <p:ph idx="1"/>
              </p:nvPr>
            </p:nvSpPr>
            <p:spPr>
              <a:xfrm>
                <a:off x="575240" y="1463857"/>
                <a:ext cx="5465342" cy="4845504"/>
              </a:xfrm>
              <a:blipFill>
                <a:blip r:embed="rId2"/>
                <a:stretch>
                  <a:fillRect l="-1449" t="-2138" r="-8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extLst>
                  <p:ext uri="{D42A27DB-BD31-4B8C-83A1-F6EECF244321}">
                    <p14:modId xmlns:p14="http://schemas.microsoft.com/office/powerpoint/2010/main" val="982265757"/>
                  </p:ext>
                </p:extLst>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𝑝</m:t>
                                    </m:r>
                                  </m:e>
                                  <m:sub>
                                    <m:r>
                                      <a:rPr lang="en-US" sz="3200" b="0" i="1" smtClean="0">
                                        <a:solidFill>
                                          <a:schemeClr val="tx1"/>
                                        </a:solidFill>
                                        <a:latin typeface="Cambria Math" panose="02040503050406030204" pitchFamily="18" charset="0"/>
                                      </a:rPr>
                                      <m:t>𝑈</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𝑉</m:t>
                                    </m:r>
                                  </m:sub>
                                </m:sSub>
                              </m:oMath>
                            </m:oMathPara>
                          </a14:m>
                          <a:endParaRPr lang="en-US" sz="3200" b="0" dirty="0"/>
                        </a:p>
                      </a:txBody>
                      <a:tcPr>
                        <a:solidFill>
                          <a:srgbClr val="E7F1FA"/>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=1</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=2</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=3</a:t>
                          </a:r>
                        </a:p>
                      </a:txBody>
                      <a:tcPr>
                        <a:solidFill>
                          <a:schemeClr val="accent3"/>
                        </a:solidFill>
                      </a:tcPr>
                    </a:tc>
                    <a:tc>
                      <a:txBody>
                        <a:bodyPr/>
                        <a:lstStyle/>
                        <a:p>
                          <a14:m>
                            <m:oMath xmlns:m="http://schemas.openxmlformats.org/officeDocument/2006/math">
                              <m:r>
                                <a:rPr lang="en-US" sz="2800" b="1" i="1" smtClean="0">
                                  <a:latin typeface="Cambria Math" panose="02040503050406030204" pitchFamily="18" charset="0"/>
                                </a:rPr>
                                <m:t>𝑼</m:t>
                              </m:r>
                            </m:oMath>
                          </a14:m>
                          <a:r>
                            <a:rPr lang="en-US" sz="2800" dirty="0"/>
                            <a:t>=4</a:t>
                          </a:r>
                        </a:p>
                      </a:txBody>
                      <a:tcPr>
                        <a:solidFill>
                          <a:schemeClr val="accent3"/>
                        </a:solidFill>
                      </a:tcPr>
                    </a:tc>
                    <a:extLst>
                      <a:ext uri="{0D108BD9-81ED-4DB2-BD59-A6C34878D82A}">
                        <a16:rowId xmlns:a16="http://schemas.microsoft.com/office/drawing/2014/main" val="1222542354"/>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=1</a:t>
                          </a:r>
                        </a:p>
                      </a:txBody>
                      <a:tcPr>
                        <a:solidFill>
                          <a:schemeClr val="accent4"/>
                        </a:solidFill>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245702278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=2</a:t>
                          </a:r>
                        </a:p>
                      </a:txBody>
                      <a:tcPr>
                        <a:solidFill>
                          <a:schemeClr val="accent4"/>
                        </a:solidFill>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3509430748"/>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=3</a:t>
                          </a:r>
                        </a:p>
                      </a:txBody>
                      <a:tcPr>
                        <a:solidFill>
                          <a:schemeClr val="accent4"/>
                        </a:solidFill>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extLst>
                      <a:ext uri="{0D108BD9-81ED-4DB2-BD59-A6C34878D82A}">
                        <a16:rowId xmlns:a16="http://schemas.microsoft.com/office/drawing/2014/main" val="3494609799"/>
                      </a:ext>
                    </a:extLst>
                  </a:tr>
                  <a:tr h="826712">
                    <a:tc>
                      <a:txBody>
                        <a:bodyPr/>
                        <a:lstStyle/>
                        <a:p>
                          <a14:m>
                            <m:oMath xmlns:m="http://schemas.openxmlformats.org/officeDocument/2006/math">
                              <m:r>
                                <a:rPr lang="en-US" sz="2800" b="1" i="1" smtClean="0">
                                  <a:latin typeface="Cambria Math" panose="02040503050406030204" pitchFamily="18" charset="0"/>
                                </a:rPr>
                                <m:t>𝑽</m:t>
                              </m:r>
                            </m:oMath>
                          </a14:m>
                          <a:r>
                            <a:rPr lang="en-US" sz="2800" dirty="0"/>
                            <a:t>=4</a:t>
                          </a:r>
                        </a:p>
                      </a:txBody>
                      <a:tcPr>
                        <a:solidFill>
                          <a:schemeClr val="accent4"/>
                        </a:solidFill>
                      </a:tcPr>
                    </a:tc>
                    <a:tc>
                      <a:txBody>
                        <a:bodyPr/>
                        <a:lstStyle/>
                        <a:p>
                          <a:r>
                            <a:rPr lang="en-US" sz="2800" dirty="0"/>
                            <a:t>2/16</a:t>
                          </a:r>
                        </a:p>
                      </a:txBody>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extLst>
                      <a:ext uri="{0D108BD9-81ED-4DB2-BD59-A6C34878D82A}">
                        <a16:rowId xmlns:a16="http://schemas.microsoft.com/office/drawing/2014/main" val="1427636165"/>
                      </a:ext>
                    </a:extLst>
                  </a:tr>
                </a:tbl>
              </a:graphicData>
            </a:graphic>
          </p:graphicFrame>
        </mc:Choice>
        <mc:Fallback xmlns="">
          <p:graphicFrame>
            <p:nvGraphicFramePr>
              <p:cNvPr id="4" name="Content Placeholder 3">
                <a:extLst>
                  <a:ext uri="{FF2B5EF4-FFF2-40B4-BE49-F238E27FC236}">
                    <a16:creationId xmlns:a16="http://schemas.microsoft.com/office/drawing/2014/main" id="{EEF4B8DF-65B4-48BD-BDED-A6A2FF308E01}"/>
                  </a:ext>
                </a:extLst>
              </p:cNvPr>
              <p:cNvGraphicFramePr>
                <a:graphicFrameLocks/>
              </p:cNvGraphicFramePr>
              <p:nvPr>
                <p:extLst>
                  <p:ext uri="{D42A27DB-BD31-4B8C-83A1-F6EECF244321}">
                    <p14:modId xmlns:p14="http://schemas.microsoft.com/office/powerpoint/2010/main" val="982265757"/>
                  </p:ext>
                </p:extLst>
              </p:nvPr>
            </p:nvGraphicFramePr>
            <p:xfrm>
              <a:off x="5985164" y="1668987"/>
              <a:ext cx="6053715" cy="4133560"/>
            </p:xfrm>
            <a:graphic>
              <a:graphicData uri="http://schemas.openxmlformats.org/drawingml/2006/table">
                <a:tbl>
                  <a:tblPr firstRow="1" firstCol="1" bandRow="1">
                    <a:tableStyleId>{5C22544A-7EE6-4342-B048-85BDC9FD1C3A}</a:tableStyleId>
                  </a:tblPr>
                  <a:tblGrid>
                    <a:gridCol w="1210743">
                      <a:extLst>
                        <a:ext uri="{9D8B030D-6E8A-4147-A177-3AD203B41FA5}">
                          <a16:colId xmlns:a16="http://schemas.microsoft.com/office/drawing/2014/main" val="2683974299"/>
                        </a:ext>
                      </a:extLst>
                    </a:gridCol>
                    <a:gridCol w="1210743">
                      <a:extLst>
                        <a:ext uri="{9D8B030D-6E8A-4147-A177-3AD203B41FA5}">
                          <a16:colId xmlns:a16="http://schemas.microsoft.com/office/drawing/2014/main" val="2856288499"/>
                        </a:ext>
                      </a:extLst>
                    </a:gridCol>
                    <a:gridCol w="1210743">
                      <a:extLst>
                        <a:ext uri="{9D8B030D-6E8A-4147-A177-3AD203B41FA5}">
                          <a16:colId xmlns:a16="http://schemas.microsoft.com/office/drawing/2014/main" val="1514118099"/>
                        </a:ext>
                      </a:extLst>
                    </a:gridCol>
                    <a:gridCol w="1210743">
                      <a:extLst>
                        <a:ext uri="{9D8B030D-6E8A-4147-A177-3AD203B41FA5}">
                          <a16:colId xmlns:a16="http://schemas.microsoft.com/office/drawing/2014/main" val="1499315214"/>
                        </a:ext>
                      </a:extLst>
                    </a:gridCol>
                    <a:gridCol w="1210743">
                      <a:extLst>
                        <a:ext uri="{9D8B030D-6E8A-4147-A177-3AD203B41FA5}">
                          <a16:colId xmlns:a16="http://schemas.microsoft.com/office/drawing/2014/main" val="854729101"/>
                        </a:ext>
                      </a:extLst>
                    </a:gridCol>
                  </a:tblGrid>
                  <a:tr h="826712">
                    <a:tc>
                      <a:txBody>
                        <a:bodyPr/>
                        <a:lstStyle/>
                        <a:p>
                          <a:endParaRPr lang="en-US"/>
                        </a:p>
                      </a:txBody>
                      <a:tcPr>
                        <a:blipFill>
                          <a:blip r:embed="rId3"/>
                          <a:stretch>
                            <a:fillRect l="-503" t="-7353" r="-402010" b="-400735"/>
                          </a:stretch>
                        </a:blipFill>
                      </a:tcPr>
                    </a:tc>
                    <a:tc>
                      <a:txBody>
                        <a:bodyPr/>
                        <a:lstStyle/>
                        <a:p>
                          <a:endParaRPr lang="en-US"/>
                        </a:p>
                      </a:txBody>
                      <a:tcPr>
                        <a:blipFill>
                          <a:blip r:embed="rId3"/>
                          <a:stretch>
                            <a:fillRect l="-100503" t="-7353" r="-302010" b="-400735"/>
                          </a:stretch>
                        </a:blipFill>
                      </a:tcPr>
                    </a:tc>
                    <a:tc>
                      <a:txBody>
                        <a:bodyPr/>
                        <a:lstStyle/>
                        <a:p>
                          <a:endParaRPr lang="en-US"/>
                        </a:p>
                      </a:txBody>
                      <a:tcPr>
                        <a:blipFill>
                          <a:blip r:embed="rId3"/>
                          <a:stretch>
                            <a:fillRect l="-201515" t="-7353" r="-203535" b="-400735"/>
                          </a:stretch>
                        </a:blipFill>
                      </a:tcPr>
                    </a:tc>
                    <a:tc>
                      <a:txBody>
                        <a:bodyPr/>
                        <a:lstStyle/>
                        <a:p>
                          <a:endParaRPr lang="en-US"/>
                        </a:p>
                      </a:txBody>
                      <a:tcPr>
                        <a:blipFill>
                          <a:blip r:embed="rId3"/>
                          <a:stretch>
                            <a:fillRect l="-300000" t="-7353" r="-102513" b="-400735"/>
                          </a:stretch>
                        </a:blipFill>
                      </a:tcPr>
                    </a:tc>
                    <a:tc>
                      <a:txBody>
                        <a:bodyPr/>
                        <a:lstStyle/>
                        <a:p>
                          <a:endParaRPr lang="en-US"/>
                        </a:p>
                      </a:txBody>
                      <a:tcPr>
                        <a:blipFill>
                          <a:blip r:embed="rId3"/>
                          <a:stretch>
                            <a:fillRect l="-400000" t="-7353" r="-2513" b="-400735"/>
                          </a:stretch>
                        </a:blipFill>
                      </a:tcPr>
                    </a:tc>
                    <a:extLst>
                      <a:ext uri="{0D108BD9-81ED-4DB2-BD59-A6C34878D82A}">
                        <a16:rowId xmlns:a16="http://schemas.microsoft.com/office/drawing/2014/main" val="1222542354"/>
                      </a:ext>
                    </a:extLst>
                  </a:tr>
                  <a:tr h="826712">
                    <a:tc>
                      <a:txBody>
                        <a:bodyPr/>
                        <a:lstStyle/>
                        <a:p>
                          <a:endParaRPr lang="en-US"/>
                        </a:p>
                      </a:txBody>
                      <a:tcPr>
                        <a:blipFill>
                          <a:blip r:embed="rId3"/>
                          <a:stretch>
                            <a:fillRect l="-503" t="-107353" r="-402010" b="-300735"/>
                          </a:stretch>
                        </a:blipFill>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2457022788"/>
                      </a:ext>
                    </a:extLst>
                  </a:tr>
                  <a:tr h="826712">
                    <a:tc>
                      <a:txBody>
                        <a:bodyPr/>
                        <a:lstStyle/>
                        <a:p>
                          <a:endParaRPr lang="en-US"/>
                        </a:p>
                      </a:txBody>
                      <a:tcPr>
                        <a:blipFill>
                          <a:blip r:embed="rId3"/>
                          <a:stretch>
                            <a:fillRect l="-503" t="-208889" r="-402010" b="-202963"/>
                          </a:stretch>
                        </a:blipFill>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tc>
                      <a:txBody>
                        <a:bodyPr/>
                        <a:lstStyle/>
                        <a:p>
                          <a:r>
                            <a:rPr lang="en-US" sz="2800" dirty="0"/>
                            <a:t>0</a:t>
                          </a:r>
                        </a:p>
                      </a:txBody>
                      <a:tcPr/>
                    </a:tc>
                    <a:extLst>
                      <a:ext uri="{0D108BD9-81ED-4DB2-BD59-A6C34878D82A}">
                        <a16:rowId xmlns:a16="http://schemas.microsoft.com/office/drawing/2014/main" val="3509430748"/>
                      </a:ext>
                    </a:extLst>
                  </a:tr>
                  <a:tr h="826712">
                    <a:tc>
                      <a:txBody>
                        <a:bodyPr/>
                        <a:lstStyle/>
                        <a:p>
                          <a:endParaRPr lang="en-US"/>
                        </a:p>
                      </a:txBody>
                      <a:tcPr>
                        <a:blipFill>
                          <a:blip r:embed="rId3"/>
                          <a:stretch>
                            <a:fillRect l="-503" t="-306618" r="-402010" b="-101471"/>
                          </a:stretch>
                        </a:blipFill>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tc>
                      <a:txBody>
                        <a:bodyPr/>
                        <a:lstStyle/>
                        <a:p>
                          <a:r>
                            <a:rPr lang="en-US" sz="2800" dirty="0"/>
                            <a:t>0</a:t>
                          </a:r>
                        </a:p>
                      </a:txBody>
                      <a:tcPr/>
                    </a:tc>
                    <a:extLst>
                      <a:ext uri="{0D108BD9-81ED-4DB2-BD59-A6C34878D82A}">
                        <a16:rowId xmlns:a16="http://schemas.microsoft.com/office/drawing/2014/main" val="3494609799"/>
                      </a:ext>
                    </a:extLst>
                  </a:tr>
                  <a:tr h="826712">
                    <a:tc>
                      <a:txBody>
                        <a:bodyPr/>
                        <a:lstStyle/>
                        <a:p>
                          <a:endParaRPr lang="en-US"/>
                        </a:p>
                      </a:txBody>
                      <a:tcPr>
                        <a:blipFill>
                          <a:blip r:embed="rId3"/>
                          <a:stretch>
                            <a:fillRect l="-503" t="-406618" r="-402010" b="-1471"/>
                          </a:stretch>
                        </a:blipFill>
                      </a:tcPr>
                    </a:tc>
                    <a:tc>
                      <a:txBody>
                        <a:bodyPr/>
                        <a:lstStyle/>
                        <a:p>
                          <a:r>
                            <a:rPr lang="en-US" sz="2800" dirty="0"/>
                            <a:t>2/16</a:t>
                          </a:r>
                        </a:p>
                      </a:txBody>
                      <a:tcPr/>
                    </a:tc>
                    <a:tc>
                      <a:txBody>
                        <a:bodyPr/>
                        <a:lstStyle/>
                        <a:p>
                          <a:r>
                            <a:rPr lang="en-US" sz="2800" dirty="0"/>
                            <a:t>2/16</a:t>
                          </a:r>
                        </a:p>
                      </a:txBody>
                      <a:tcPr/>
                    </a:tc>
                    <a:tc>
                      <a:txBody>
                        <a:bodyPr/>
                        <a:lstStyle/>
                        <a:p>
                          <a:r>
                            <a:rPr lang="en-US" sz="2800" dirty="0"/>
                            <a:t>2/16</a:t>
                          </a:r>
                        </a:p>
                      </a:txBody>
                      <a:tcPr/>
                    </a:tc>
                    <a:tc>
                      <a:txBody>
                        <a:bodyPr/>
                        <a:lstStyle/>
                        <a:p>
                          <a:r>
                            <a:rPr lang="en-US" sz="2800" dirty="0"/>
                            <a:t>1/16</a:t>
                          </a:r>
                        </a:p>
                      </a:txBody>
                      <a:tcPr/>
                    </a:tc>
                    <a:extLst>
                      <a:ext uri="{0D108BD9-81ED-4DB2-BD59-A6C34878D82A}">
                        <a16:rowId xmlns:a16="http://schemas.microsoft.com/office/drawing/2014/main" val="1427636165"/>
                      </a:ext>
                    </a:extLst>
                  </a:tr>
                </a:tbl>
              </a:graphicData>
            </a:graphic>
          </p:graphicFrame>
        </mc:Fallback>
      </mc:AlternateContent>
    </p:spTree>
    <p:extLst>
      <p:ext uri="{BB962C8B-B14F-4D97-AF65-F5344CB8AC3E}">
        <p14:creationId xmlns:p14="http://schemas.microsoft.com/office/powerpoint/2010/main" val="112190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FEAA-C1E2-4D35-8028-861E874572B9}"/>
              </a:ext>
            </a:extLst>
          </p:cNvPr>
          <p:cNvSpPr>
            <a:spLocks noGrp="1"/>
          </p:cNvSpPr>
          <p:nvPr>
            <p:ph type="title"/>
          </p:nvPr>
        </p:nvSpPr>
        <p:spPr/>
        <p:txBody>
          <a:bodyPr/>
          <a:lstStyle/>
          <a:p>
            <a:r>
              <a:rPr lang="en-US" dirty="0"/>
              <a:t>Joint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39384C-DEA9-4C0E-9CB5-3A93EC6ECF4D}"/>
                  </a:ext>
                </a:extLst>
              </p:cNvPr>
              <p:cNvSpPr>
                <a:spLocks noGrp="1"/>
              </p:cNvSpPr>
              <p:nvPr>
                <p:ph idx="1"/>
              </p:nvPr>
            </p:nvSpPr>
            <p:spPr>
              <a:xfrm>
                <a:off x="575240" y="4724399"/>
                <a:ext cx="11187258" cy="1584961"/>
              </a:xfrm>
            </p:spPr>
            <p:txBody>
              <a:bodyPr/>
              <a:lstStyle/>
              <a:p>
                <a:r>
                  <a:rPr lang="en-US" dirty="0"/>
                  <a:t>This definition hopefully isn’t surprising at this point (it’s the value of </a:t>
                </a:r>
                <a14:m>
                  <m:oMath xmlns:m="http://schemas.openxmlformats.org/officeDocument/2006/math">
                    <m:r>
                      <a:rPr lang="en-US" b="0" i="1" smtClean="0">
                        <a:latin typeface="Cambria Math" panose="02040503050406030204" pitchFamily="18" charset="0"/>
                      </a:rPr>
                      <m:t>𝑔</m:t>
                    </m:r>
                  </m:oMath>
                </a14:m>
                <a:r>
                  <a:rPr lang="en-US" dirty="0"/>
                  <a:t> times the probability </a:t>
                </a:r>
                <a14:m>
                  <m:oMath xmlns:m="http://schemas.openxmlformats.org/officeDocument/2006/math">
                    <m:r>
                      <a:rPr lang="en-US" b="0" i="1" smtClean="0">
                        <a:latin typeface="Cambria Math" panose="02040503050406030204" pitchFamily="18" charset="0"/>
                      </a:rPr>
                      <m:t>𝑔</m:t>
                    </m:r>
                  </m:oMath>
                </a14:m>
                <a:r>
                  <a:rPr lang="en-US" dirty="0"/>
                  <a:t> takes on that value), but it’s good to see.</a:t>
                </a:r>
              </a:p>
            </p:txBody>
          </p:sp>
        </mc:Choice>
        <mc:Fallback xmlns="">
          <p:sp>
            <p:nvSpPr>
              <p:cNvPr id="3" name="Content Placeholder 2">
                <a:extLst>
                  <a:ext uri="{FF2B5EF4-FFF2-40B4-BE49-F238E27FC236}">
                    <a16:creationId xmlns:a16="http://schemas.microsoft.com/office/drawing/2014/main" id="{9C39384C-DEA9-4C0E-9CB5-3A93EC6ECF4D}"/>
                  </a:ext>
                </a:extLst>
              </p:cNvPr>
              <p:cNvSpPr>
                <a:spLocks noGrp="1" noRot="1" noChangeAspect="1" noMove="1" noResize="1" noEditPoints="1" noAdjustHandles="1" noChangeArrowheads="1" noChangeShapeType="1" noTextEdit="1"/>
              </p:cNvSpPr>
              <p:nvPr>
                <p:ph idx="1"/>
              </p:nvPr>
            </p:nvSpPr>
            <p:spPr>
              <a:xfrm>
                <a:off x="575240" y="4724399"/>
                <a:ext cx="11187258" cy="1584961"/>
              </a:xfrm>
              <a:blipFill>
                <a:blip r:embed="rId2"/>
                <a:stretch>
                  <a:fillRect l="-708" t="-65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F11A24C-E2F3-4349-B7CD-1C87325DA5A8}"/>
              </a:ext>
            </a:extLst>
          </p:cNvPr>
          <p:cNvGrpSpPr/>
          <p:nvPr/>
        </p:nvGrpSpPr>
        <p:grpSpPr>
          <a:xfrm>
            <a:off x="575239" y="1627070"/>
            <a:ext cx="10771634" cy="279945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0A343C-062D-48CC-8770-EE0C148A42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For a function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𝒈</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the expectation can be written in terms of the joint </a:t>
                  </a:r>
                  <a:r>
                    <a:rPr lang="en-US" sz="2800" b="1" dirty="0" err="1">
                      <a:latin typeface="Segoe UI Semibold" panose="020B0702040204020203" pitchFamily="34" charset="0"/>
                      <a:cs typeface="Segoe UI Semibold" panose="020B0702040204020203" pitchFamily="34" charset="0"/>
                    </a:rPr>
                    <a:t>pmf</a:t>
                  </a:r>
                  <a:r>
                    <a:rPr lang="en-US" sz="2800" b="1" dirty="0">
                      <a:latin typeface="Segoe UI Semibold" panose="020B0702040204020203" pitchFamily="34" charset="0"/>
                      <a:cs typeface="Segoe UI Semibold" panose="020B0702040204020203" pitchFamily="34" charset="0"/>
                    </a:rPr>
                    <a:t>. </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𝒈</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e>
                            </m:d>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0" smtClean="0">
                                    <a:latin typeface="Cambria Math" panose="02040503050406030204" pitchFamily="18" charset="0"/>
                                    <a:cs typeface="Segoe UI Semibold" panose="020B0702040204020203" pitchFamily="34" charset="0"/>
                                  </a:rPr>
                                  <m:t>𝐗</m:t>
                                </m:r>
                              </m:sub>
                            </m:sSub>
                          </m:sub>
                          <m:sup/>
                          <m:e>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0" smtClean="0">
                                        <a:latin typeface="Cambria Math" panose="02040503050406030204" pitchFamily="18" charset="0"/>
                                        <a:cs typeface="Segoe UI Semibold" panose="020B0702040204020203" pitchFamily="34" charset="0"/>
                                      </a:rPr>
                                      <m:t>𝐘</m:t>
                                    </m:r>
                                  </m:sub>
                                </m:sSub>
                              </m:sub>
                              <m:sup/>
                              <m:e>
                                <m:r>
                                  <a:rPr lang="en-US" sz="2800" b="1" i="1" smtClean="0">
                                    <a:latin typeface="Cambria Math" panose="02040503050406030204" pitchFamily="18" charset="0"/>
                                    <a:cs typeface="Segoe UI Semibold" panose="020B0702040204020203" pitchFamily="34" charset="0"/>
                                  </a:rPr>
                                  <m:t>𝒈</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𝒑</m:t>
                                    </m:r>
                                  </m:e>
                                  <m:sub>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sub>
                                </m:sSub>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e>
                            </m:nary>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90A343C-062D-48CC-8770-EE0C148A42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453" r="-14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C5DCDB5-0F09-402E-A1DB-F213DEAD7DE5}"/>
                </a:ext>
              </a:extLst>
            </p:cNvPr>
            <p:cNvSpPr/>
            <p:nvPr/>
          </p:nvSpPr>
          <p:spPr>
            <a:xfrm>
              <a:off x="1195367" y="3429001"/>
              <a:ext cx="6101786" cy="45377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Expectations of joint functions</a:t>
              </a:r>
            </a:p>
          </p:txBody>
        </p:sp>
      </p:grpSp>
    </p:spTree>
    <p:extLst>
      <p:ext uri="{BB962C8B-B14F-4D97-AF65-F5344CB8AC3E}">
        <p14:creationId xmlns:p14="http://schemas.microsoft.com/office/powerpoint/2010/main" val="209301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84A7-55D0-4C64-B2E3-EA7135F2C0E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23A60A7-A031-4E67-954E-35C81E3BA2CA}"/>
              </a:ext>
            </a:extLst>
          </p:cNvPr>
          <p:cNvSpPr>
            <a:spLocks noGrp="1"/>
          </p:cNvSpPr>
          <p:nvPr>
            <p:ph idx="1"/>
          </p:nvPr>
        </p:nvSpPr>
        <p:spPr/>
        <p:txBody>
          <a:bodyPr/>
          <a:lstStyle/>
          <a:p>
            <a:r>
              <a:rPr lang="en-US" dirty="0"/>
              <a:t>CC from Monday’s lecture (CC18) and today’s lecture (CC19) both due on </a:t>
            </a:r>
            <a:r>
              <a:rPr lang="en-US" u="sng" dirty="0"/>
              <a:t>Friday</a:t>
            </a:r>
            <a:r>
              <a:rPr lang="en-US" dirty="0"/>
              <a:t>. </a:t>
            </a:r>
          </a:p>
          <a:p>
            <a:r>
              <a:rPr lang="en-US" dirty="0"/>
              <a:t>HW5 due tonight, HW6 out tonight (back on that normal schedule)</a:t>
            </a:r>
          </a:p>
          <a:p>
            <a:r>
              <a:rPr lang="en-US" dirty="0"/>
              <a:t>HW6 has a programming question (and a computation/theoretical problem related to it).</a:t>
            </a:r>
          </a:p>
          <a:p>
            <a:r>
              <a:rPr lang="en-US" dirty="0"/>
              <a:t>The setting is something we haven’t discussed in class, so you might find the textbook sections helpful.</a:t>
            </a:r>
          </a:p>
        </p:txBody>
      </p:sp>
    </p:spTree>
    <p:extLst>
      <p:ext uri="{BB962C8B-B14F-4D97-AF65-F5344CB8AC3E}">
        <p14:creationId xmlns:p14="http://schemas.microsoft.com/office/powerpoint/2010/main" val="304243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7F49-5E2E-4075-AC74-17E4871C58CF}"/>
              </a:ext>
            </a:extLst>
          </p:cNvPr>
          <p:cNvSpPr>
            <a:spLocks noGrp="1"/>
          </p:cNvSpPr>
          <p:nvPr>
            <p:ph type="title"/>
          </p:nvPr>
        </p:nvSpPr>
        <p:spPr/>
        <p:txBody>
          <a:bodyPr/>
          <a:lstStyle/>
          <a:p>
            <a:r>
              <a:rPr lang="en-US" dirty="0"/>
              <a:t>Conditional Expectation</a:t>
            </a:r>
          </a:p>
        </p:txBody>
      </p:sp>
      <p:sp>
        <p:nvSpPr>
          <p:cNvPr id="3" name="Content Placeholder 2">
            <a:extLst>
              <a:ext uri="{FF2B5EF4-FFF2-40B4-BE49-F238E27FC236}">
                <a16:creationId xmlns:a16="http://schemas.microsoft.com/office/drawing/2014/main" id="{B7D19C20-D0AA-4716-BA5E-FB32AF532D5F}"/>
              </a:ext>
            </a:extLst>
          </p:cNvPr>
          <p:cNvSpPr>
            <a:spLocks noGrp="1"/>
          </p:cNvSpPr>
          <p:nvPr>
            <p:ph idx="1"/>
          </p:nvPr>
        </p:nvSpPr>
        <p:spPr>
          <a:xfrm>
            <a:off x="575240" y="1463857"/>
            <a:ext cx="11187258" cy="1965143"/>
          </a:xfrm>
        </p:spPr>
        <p:txBody>
          <a:bodyPr/>
          <a:lstStyle/>
          <a:p>
            <a:r>
              <a:rPr lang="en-US" dirty="0"/>
              <a:t>Waaaaaay back when, we said conditioning on an event creates a new probability space, with all the laws holding.</a:t>
            </a:r>
          </a:p>
          <a:p>
            <a:r>
              <a:rPr lang="en-US" dirty="0"/>
              <a:t>So we can define things like “conditional expectations” which is the expectation of a random variable in that new probability space.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19C3117-5D23-4ED6-A640-CADEE5379CF4}"/>
                  </a:ext>
                </a:extLst>
              </p:cNvPr>
              <p:cNvSpPr/>
              <p:nvPr/>
            </p:nvSpPr>
            <p:spPr>
              <a:xfrm>
                <a:off x="575239" y="3527470"/>
                <a:ext cx="11187258"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sub>
                        <m:sup/>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𝑬</m:t>
                          </m:r>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F19C3117-5D23-4ED6-A640-CADEE5379CF4}"/>
                  </a:ext>
                </a:extLst>
              </p:cNvPr>
              <p:cNvSpPr>
                <a:spLocks noRot="1" noChangeAspect="1" noMove="1" noResize="1" noEditPoints="1" noAdjustHandles="1" noChangeArrowheads="1" noChangeShapeType="1" noTextEdit="1"/>
              </p:cNvSpPr>
              <p:nvPr/>
            </p:nvSpPr>
            <p:spPr>
              <a:xfrm>
                <a:off x="575239" y="3527470"/>
                <a:ext cx="11187258" cy="1145999"/>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153B3B8-98BB-4F15-B519-11D09176885E}"/>
                  </a:ext>
                </a:extLst>
              </p:cNvPr>
              <p:cNvSpPr/>
              <p:nvPr/>
            </p:nvSpPr>
            <p:spPr>
              <a:xfrm>
                <a:off x="575239" y="5155379"/>
                <a:ext cx="11187258"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smtClean="0">
                          <a:latin typeface="Cambria Math" panose="02040503050406030204" pitchFamily="18" charset="0"/>
                          <a:cs typeface="Segoe UI Semibold" panose="020B0702040204020203" pitchFamily="34" charset="0"/>
                        </a:rPr>
                        <m:t>=</m:t>
                      </m:r>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1" smtClean="0">
                                  <a:latin typeface="Cambria Math" panose="02040503050406030204" pitchFamily="18" charset="0"/>
                                  <a:cs typeface="Segoe UI Semibold" panose="020B0702040204020203" pitchFamily="34" charset="0"/>
                                </a:rPr>
                                <m:t>𝑿</m:t>
                              </m:r>
                            </m:sub>
                          </m:sSub>
                        </m:sub>
                        <m:sup/>
                        <m:e>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e>
                            <m:e>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3153B3B8-98BB-4F15-B519-11D09176885E}"/>
                  </a:ext>
                </a:extLst>
              </p:cNvPr>
              <p:cNvSpPr>
                <a:spLocks noRot="1" noChangeAspect="1" noMove="1" noResize="1" noEditPoints="1" noAdjustHandles="1" noChangeArrowheads="1" noChangeShapeType="1" noTextEdit="1"/>
              </p:cNvSpPr>
              <p:nvPr/>
            </p:nvSpPr>
            <p:spPr>
              <a:xfrm>
                <a:off x="575239" y="5155379"/>
                <a:ext cx="11187258" cy="1145999"/>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5869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5C28-0A42-4FDB-8024-77EF98E3BE3F}"/>
              </a:ext>
            </a:extLst>
          </p:cNvPr>
          <p:cNvSpPr>
            <a:spLocks noGrp="1"/>
          </p:cNvSpPr>
          <p:nvPr>
            <p:ph type="title"/>
          </p:nvPr>
        </p:nvSpPr>
        <p:spPr/>
        <p:txBody>
          <a:bodyPr/>
          <a:lstStyle/>
          <a:p>
            <a:r>
              <a:rPr lang="en-US" dirty="0"/>
              <a:t>Conditional Expectations</a:t>
            </a:r>
          </a:p>
        </p:txBody>
      </p:sp>
      <p:sp>
        <p:nvSpPr>
          <p:cNvPr id="3" name="Content Placeholder 2">
            <a:extLst>
              <a:ext uri="{FF2B5EF4-FFF2-40B4-BE49-F238E27FC236}">
                <a16:creationId xmlns:a16="http://schemas.microsoft.com/office/drawing/2014/main" id="{DC44C08A-F6AD-4298-ACE4-5359A2234FEC}"/>
              </a:ext>
            </a:extLst>
          </p:cNvPr>
          <p:cNvSpPr>
            <a:spLocks noGrp="1"/>
          </p:cNvSpPr>
          <p:nvPr>
            <p:ph idx="1"/>
          </p:nvPr>
        </p:nvSpPr>
        <p:spPr/>
        <p:txBody>
          <a:bodyPr/>
          <a:lstStyle/>
          <a:p>
            <a:r>
              <a:rPr lang="en-US" dirty="0"/>
              <a:t>All your favorite theorems are still true. </a:t>
            </a:r>
          </a:p>
          <a:p>
            <a:r>
              <a:rPr lang="en-US" dirty="0"/>
              <a:t>For example, linearity of expectation still holds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735370C-F25E-45D2-820A-0EE3C5407ECD}"/>
                  </a:ext>
                </a:extLst>
              </p:cNvPr>
              <p:cNvSpPr/>
              <p:nvPr/>
            </p:nvSpPr>
            <p:spPr>
              <a:xfrm>
                <a:off x="575239" y="2938652"/>
                <a:ext cx="11187258"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r>
                            <a:rPr lang="en-US" sz="2800" b="1" i="1" smtClean="0">
                              <a:latin typeface="Cambria Math" panose="02040503050406030204" pitchFamily="18" charset="0"/>
                              <a:cs typeface="Segoe UI Semibold" panose="020B0702040204020203" pitchFamily="34" charset="0"/>
                            </a:rPr>
                            <m:t>) </m:t>
                          </m:r>
                        </m:e>
                      </m:d>
                      <m:r>
                        <a:rPr lang="en-US" sz="2800" b="1" i="1" smtClean="0">
                          <a:latin typeface="Cambria Math" panose="02040503050406030204" pitchFamily="18" charset="0"/>
                          <a:cs typeface="Segoe UI Semibold" panose="020B0702040204020203" pitchFamily="34" charset="0"/>
                        </a:rPr>
                        <m:t>𝑬</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𝒀</m:t>
                          </m:r>
                        </m:e>
                        <m:e>
                          <m:r>
                            <a:rPr lang="en-US" sz="2800" b="1" i="1" smtClean="0">
                              <a:latin typeface="Cambria Math" panose="02040503050406030204" pitchFamily="18" charset="0"/>
                              <a:cs typeface="Segoe UI Semibold" panose="020B0702040204020203" pitchFamily="34" charset="0"/>
                            </a:rPr>
                            <m:t>𝑬</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D735370C-F25E-45D2-820A-0EE3C5407ECD}"/>
                  </a:ext>
                </a:extLst>
              </p:cNvPr>
              <p:cNvSpPr>
                <a:spLocks noRot="1" noChangeAspect="1" noMove="1" noResize="1" noEditPoints="1" noAdjustHandles="1" noChangeArrowheads="1" noChangeShapeType="1" noTextEdit="1"/>
              </p:cNvSpPr>
              <p:nvPr/>
            </p:nvSpPr>
            <p:spPr>
              <a:xfrm>
                <a:off x="575239" y="2938652"/>
                <a:ext cx="11187258" cy="1145999"/>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1152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887-8A09-4C61-9E18-AC476BD18683}"/>
              </a:ext>
            </a:extLst>
          </p:cNvPr>
          <p:cNvSpPr>
            <a:spLocks noGrp="1"/>
          </p:cNvSpPr>
          <p:nvPr>
            <p:ph type="title"/>
          </p:nvPr>
        </p:nvSpPr>
        <p:spPr/>
        <p:txBody>
          <a:bodyPr/>
          <a:lstStyle/>
          <a:p>
            <a:r>
              <a:rPr lang="en-US" dirty="0"/>
              <a:t>Law of Total Expectation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2D0654F-826B-4974-89FE-739D8262E15E}"/>
                  </a:ext>
                </a:extLst>
              </p:cNvPr>
              <p:cNvSpPr/>
              <p:nvPr/>
            </p:nvSpPr>
            <p:spPr>
              <a:xfrm>
                <a:off x="575239" y="1539343"/>
                <a:ext cx="11187258" cy="17095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light" panose="020B0402040204020203" pitchFamily="34" charset="0"/>
                    <a:cs typeface="Segoe UI Semilight" panose="020B0402040204020203" pitchFamily="34" charset="0"/>
                  </a:rPr>
                  <a:t>Let </a:t>
                </a:r>
                <a14:m>
                  <m:oMath xmlns:m="http://schemas.openxmlformats.org/officeDocument/2006/math">
                    <m:sSub>
                      <m:sSubPr>
                        <m:ctrlPr>
                          <a:rPr lang="en-US" sz="2800" b="1" i="1" smtClean="0">
                            <a:latin typeface="Cambria Math" panose="02040503050406030204" pitchFamily="18" charset="0"/>
                            <a:cs typeface="Segoe UI Semilight" panose="020B0402040204020203" pitchFamily="34" charset="0"/>
                          </a:rPr>
                        </m:ctrlPr>
                      </m:sSubPr>
                      <m:e>
                        <m:r>
                          <a:rPr lang="en-US" sz="2800" b="1" i="1" smtClean="0">
                            <a:latin typeface="Cambria Math" panose="02040503050406030204" pitchFamily="18" charset="0"/>
                            <a:cs typeface="Segoe UI Semilight" panose="020B0402040204020203" pitchFamily="34" charset="0"/>
                          </a:rPr>
                          <m:t>𝑨</m:t>
                        </m:r>
                      </m:e>
                      <m:sub>
                        <m:r>
                          <a:rPr lang="en-US" sz="2800" b="1" i="1" smtClean="0">
                            <a:latin typeface="Cambria Math" panose="02040503050406030204" pitchFamily="18" charset="0"/>
                            <a:cs typeface="Segoe UI Semilight" panose="020B0402040204020203" pitchFamily="34" charset="0"/>
                          </a:rPr>
                          <m:t>𝟏</m:t>
                        </m:r>
                      </m:sub>
                    </m:sSub>
                    <m:r>
                      <a:rPr lang="en-US" sz="2800" b="1" i="1" smtClean="0">
                        <a:latin typeface="Cambria Math" panose="02040503050406030204" pitchFamily="18" charset="0"/>
                        <a:cs typeface="Segoe UI Semilight" panose="020B0402040204020203" pitchFamily="34" charset="0"/>
                      </a:rPr>
                      <m:t>,</m:t>
                    </m:r>
                    <m:sSub>
                      <m:sSubPr>
                        <m:ctrlPr>
                          <a:rPr lang="en-US" sz="2800" b="1" i="1" smtClean="0">
                            <a:latin typeface="Cambria Math" panose="02040503050406030204" pitchFamily="18" charset="0"/>
                            <a:cs typeface="Segoe UI Semilight" panose="020B0402040204020203" pitchFamily="34" charset="0"/>
                          </a:rPr>
                        </m:ctrlPr>
                      </m:sSubPr>
                      <m:e>
                        <m:r>
                          <a:rPr lang="en-US" sz="2800" b="1" i="1" smtClean="0">
                            <a:latin typeface="Cambria Math" panose="02040503050406030204" pitchFamily="18" charset="0"/>
                            <a:cs typeface="Segoe UI Semilight" panose="020B0402040204020203" pitchFamily="34" charset="0"/>
                          </a:rPr>
                          <m:t>𝑨</m:t>
                        </m:r>
                      </m:e>
                      <m:sub>
                        <m:r>
                          <a:rPr lang="en-US" sz="2800" b="1" i="1" smtClean="0">
                            <a:latin typeface="Cambria Math" panose="02040503050406030204" pitchFamily="18" charset="0"/>
                            <a:cs typeface="Segoe UI Semilight" panose="020B0402040204020203" pitchFamily="34" charset="0"/>
                          </a:rPr>
                          <m:t>𝟐</m:t>
                        </m:r>
                      </m:sub>
                    </m:sSub>
                    <m:r>
                      <a:rPr lang="en-US" sz="2800" b="1" i="1" smtClean="0">
                        <a:latin typeface="Cambria Math" panose="02040503050406030204" pitchFamily="18" charset="0"/>
                        <a:cs typeface="Segoe UI Semilight" panose="020B0402040204020203" pitchFamily="34" charset="0"/>
                      </a:rPr>
                      <m:t>,…,</m:t>
                    </m:r>
                    <m:sSub>
                      <m:sSubPr>
                        <m:ctrlPr>
                          <a:rPr lang="en-US" sz="2800" b="1" i="1" smtClean="0">
                            <a:latin typeface="Cambria Math" panose="02040503050406030204" pitchFamily="18" charset="0"/>
                            <a:cs typeface="Segoe UI Semilight" panose="020B0402040204020203" pitchFamily="34" charset="0"/>
                          </a:rPr>
                        </m:ctrlPr>
                      </m:sSubPr>
                      <m:e>
                        <m:r>
                          <a:rPr lang="en-US" sz="2800" b="1" i="1" smtClean="0">
                            <a:latin typeface="Cambria Math" panose="02040503050406030204" pitchFamily="18" charset="0"/>
                            <a:cs typeface="Segoe UI Semilight" panose="020B0402040204020203" pitchFamily="34" charset="0"/>
                          </a:rPr>
                          <m:t>𝑨</m:t>
                        </m:r>
                      </m:e>
                      <m:sub>
                        <m:r>
                          <a:rPr lang="en-US" sz="2800" b="1" i="1" smtClean="0">
                            <a:latin typeface="Cambria Math" panose="02040503050406030204" pitchFamily="18" charset="0"/>
                            <a:cs typeface="Segoe UI Semilight" panose="020B0402040204020203" pitchFamily="34" charset="0"/>
                          </a:rPr>
                          <m:t>𝒌</m:t>
                        </m:r>
                      </m:sub>
                    </m:sSub>
                  </m:oMath>
                </a14:m>
                <a:r>
                  <a:rPr lang="en-US" sz="2800" b="1" dirty="0">
                    <a:latin typeface="Segoe UI Semilight" panose="020B0402040204020203" pitchFamily="34" charset="0"/>
                    <a:cs typeface="Segoe UI Semilight" panose="020B0402040204020203" pitchFamily="34" charset="0"/>
                  </a:rPr>
                  <a:t> be a partition of the sample space, then</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ary>
                        <m:naryPr>
                          <m:chr m:val="∑"/>
                          <m:limLoc m:val="subSup"/>
                          <m:ctrlPr>
                            <a:rPr lang="en-US" sz="2800" b="1" i="1" smtClean="0">
                              <a:latin typeface="Cambria Math" panose="02040503050406030204" pitchFamily="18" charset="0"/>
                              <a:cs typeface="Segoe UI Semibold" panose="020B0702040204020203" pitchFamily="34" charset="0"/>
                            </a:rPr>
                          </m:ctrlPr>
                        </m:naryPr>
                        <m:sub>
                          <m:r>
                            <m:rPr>
                              <m:brk m:alnAt="25"/>
                            </m:rPr>
                            <a:rPr lang="en-US" sz="2800" b="1" i="1" smtClean="0">
                              <a:latin typeface="Cambria Math" panose="02040503050406030204" pitchFamily="18" charset="0"/>
                              <a:cs typeface="Segoe UI Semibold" panose="020B0702040204020203" pitchFamily="34" charset="0"/>
                            </a:rPr>
                            <m:t>𝒊</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sub>
                        <m:sup>
                          <m:r>
                            <a:rPr lang="en-US" sz="2800" b="1" i="1" smtClean="0">
                              <a:latin typeface="Cambria Math" panose="02040503050406030204" pitchFamily="18" charset="0"/>
                              <a:cs typeface="Segoe UI Semibold" panose="020B0702040204020203" pitchFamily="34" charset="0"/>
                            </a:rPr>
                            <m:t>𝒏</m:t>
                          </m:r>
                        </m:sup>
                        <m:e>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𝒊</m:t>
                                  </m:r>
                                </m:sub>
                              </m:sSub>
                            </m:e>
                          </m:d>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𝒊</m:t>
                              </m:r>
                            </m:sub>
                          </m:sSub>
                          <m:r>
                            <a:rPr lang="en-US" sz="2800" b="1" i="1" smtClean="0">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82D0654F-826B-4974-89FE-739D8262E15E}"/>
                  </a:ext>
                </a:extLst>
              </p:cNvPr>
              <p:cNvSpPr>
                <a:spLocks noRot="1" noChangeAspect="1" noMove="1" noResize="1" noEditPoints="1" noAdjustHandles="1" noChangeArrowheads="1" noChangeShapeType="1" noTextEdit="1"/>
              </p:cNvSpPr>
              <p:nvPr/>
            </p:nvSpPr>
            <p:spPr>
              <a:xfrm>
                <a:off x="575239" y="1539343"/>
                <a:ext cx="11187258" cy="1709548"/>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1AD4E26-6440-4AF3-9BBA-C54493D0C1B5}"/>
                  </a:ext>
                </a:extLst>
              </p:cNvPr>
              <p:cNvSpPr/>
              <p:nvPr/>
            </p:nvSpPr>
            <p:spPr>
              <a:xfrm>
                <a:off x="575239" y="3429000"/>
                <a:ext cx="11187258" cy="19414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light" panose="020B0402040204020203" pitchFamily="34" charset="0"/>
                    <a:cs typeface="Segoe UI Semilight" panose="020B0402040204020203" pitchFamily="34" charset="0"/>
                  </a:rPr>
                  <a:t>Let </a:t>
                </a:r>
                <a14:m>
                  <m:oMath xmlns:m="http://schemas.openxmlformats.org/officeDocument/2006/math">
                    <m:r>
                      <a:rPr lang="en-US" sz="2800" b="1" i="1" smtClean="0">
                        <a:latin typeface="Cambria Math" panose="02040503050406030204" pitchFamily="18" charset="0"/>
                        <a:cs typeface="Segoe UI Semilight" panose="020B0402040204020203" pitchFamily="34" charset="0"/>
                      </a:rPr>
                      <m:t>𝑿</m:t>
                    </m:r>
                    <m:r>
                      <a:rPr lang="en-US" sz="2800" b="1" i="1" smtClean="0">
                        <a:latin typeface="Cambria Math" panose="02040503050406030204" pitchFamily="18" charset="0"/>
                        <a:cs typeface="Segoe UI Semilight" panose="020B0402040204020203" pitchFamily="34" charset="0"/>
                      </a:rPr>
                      <m:t>,</m:t>
                    </m:r>
                    <m:r>
                      <a:rPr lang="en-US" sz="2800" b="1" i="1" smtClean="0">
                        <a:latin typeface="Cambria Math" panose="02040503050406030204" pitchFamily="18" charset="0"/>
                        <a:cs typeface="Segoe UI Semilight" panose="020B0402040204020203" pitchFamily="34" charset="0"/>
                      </a:rPr>
                      <m:t>𝒀</m:t>
                    </m:r>
                    <m:r>
                      <a:rPr lang="en-US" sz="2800" b="1" i="0" smtClean="0">
                        <a:latin typeface="Cambria Math" panose="02040503050406030204" pitchFamily="18" charset="0"/>
                        <a:cs typeface="Segoe UI Semilight" panose="020B0402040204020203" pitchFamily="34" charset="0"/>
                      </a:rPr>
                      <m:t> </m:t>
                    </m:r>
                  </m:oMath>
                </a14:m>
                <a:r>
                  <a:rPr lang="en-US" sz="2800" b="1" dirty="0">
                    <a:latin typeface="Segoe UI Semilight" panose="020B0402040204020203" pitchFamily="34" charset="0"/>
                    <a:cs typeface="Segoe UI Semilight" panose="020B0402040204020203" pitchFamily="34" charset="0"/>
                  </a:rPr>
                  <a:t>be discrete random variables, then</a:t>
                </a:r>
              </a:p>
              <a:p>
                <a:pPr algn="ct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cs typeface="Segoe UI Semibold" panose="020B0702040204020203" pitchFamily="34" charset="0"/>
                        </a:rPr>
                        <m:t>𝔼</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𝑿</m:t>
                      </m:r>
                      <m:r>
                        <a:rPr lang="en-US" sz="2800" b="1" i="1">
                          <a:latin typeface="Cambria Math" panose="02040503050406030204" pitchFamily="18" charset="0"/>
                          <a:cs typeface="Segoe UI Semibold" panose="020B0702040204020203" pitchFamily="34" charset="0"/>
                        </a:rPr>
                        <m:t>]=</m:t>
                      </m:r>
                      <m:nary>
                        <m:naryPr>
                          <m:chr m:val="∑"/>
                          <m:limLoc m:val="subSup"/>
                          <m:supHide m:val="on"/>
                          <m:ctrlPr>
                            <a:rPr lang="en-US" sz="2800" b="1" i="1" smtClean="0">
                              <a:latin typeface="Cambria Math" panose="02040503050406030204" pitchFamily="18" charset="0"/>
                              <a:cs typeface="Segoe UI Semibold" panose="020B0702040204020203" pitchFamily="34" charset="0"/>
                            </a:rPr>
                          </m:ctrlPr>
                        </m:naryPr>
                        <m:sub>
                          <m:r>
                            <m:rPr>
                              <m:brk m:alnAt="9"/>
                            </m:rPr>
                            <a:rPr lang="en-US" sz="2800" b="1" i="1" smtClean="0">
                              <a:latin typeface="Cambria Math" panose="02040503050406030204" pitchFamily="18" charset="0"/>
                              <a:cs typeface="Segoe UI Semibold" panose="020B0702040204020203" pitchFamily="34" charset="0"/>
                            </a:rPr>
                            <m:t>𝒚</m:t>
                          </m:r>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0" smtClean="0">
                                  <a:latin typeface="Cambria Math" panose="02040503050406030204" pitchFamily="18" charset="0"/>
                                  <a:cs typeface="Segoe UI Semibold" panose="020B0702040204020203" pitchFamily="34" charset="0"/>
                                </a:rPr>
                                <m:t>𝛀</m:t>
                              </m:r>
                            </m:e>
                            <m:sub>
                              <m:r>
                                <a:rPr lang="en-US" sz="2800" b="1" i="1" smtClean="0">
                                  <a:latin typeface="Cambria Math" panose="02040503050406030204" pitchFamily="18" charset="0"/>
                                  <a:cs typeface="Segoe UI Semibold" panose="020B0702040204020203" pitchFamily="34" charset="0"/>
                                </a:rPr>
                                <m:t>𝒀</m:t>
                              </m:r>
                            </m:sub>
                          </m:sSub>
                        </m:sub>
                        <m:sup/>
                        <m:e>
                          <m:r>
                            <a:rPr lang="en-US" sz="2800" b="1" i="1">
                              <a:latin typeface="Cambria Math" panose="02040503050406030204" pitchFamily="18" charset="0"/>
                              <a:cs typeface="Segoe UI Semibold" panose="020B0702040204020203" pitchFamily="34" charset="0"/>
                            </a:rPr>
                            <m:t>𝔼</m:t>
                          </m:r>
                          <m:d>
                            <m:dPr>
                              <m:begChr m:val="["/>
                              <m:endChr m:val="]"/>
                              <m:ctrlPr>
                                <a:rPr lang="en-US" sz="2800" b="1" i="1">
                                  <a:latin typeface="Cambria Math" panose="02040503050406030204" pitchFamily="18" charset="0"/>
                                  <a:cs typeface="Segoe UI Semibold" panose="020B0702040204020203" pitchFamily="34" charset="0"/>
                                </a:rPr>
                              </m:ctrlPr>
                            </m:dPr>
                            <m:e>
                              <m:r>
                                <a:rPr lang="en-US" sz="2800" b="1" i="1">
                                  <a:latin typeface="Cambria Math" panose="02040503050406030204" pitchFamily="18" charset="0"/>
                                  <a:cs typeface="Segoe UI Semibold" panose="020B0702040204020203" pitchFamily="34" charset="0"/>
                                </a:rPr>
                                <m:t>𝑿</m:t>
                              </m:r>
                            </m:e>
                            <m:e>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e>
                          </m:d>
                          <m:r>
                            <a:rPr lang="en-US" sz="2800" b="1" i="1">
                              <a:latin typeface="Cambria Math" panose="02040503050406030204" pitchFamily="18" charset="0"/>
                              <a:cs typeface="Segoe UI Semibold" panose="020B0702040204020203" pitchFamily="34" charset="0"/>
                            </a:rPr>
                            <m:t>ℙ</m:t>
                          </m:r>
                          <m:r>
                            <a:rPr lang="en-US" sz="2800" b="1" i="1">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𝒚</m:t>
                          </m:r>
                          <m:r>
                            <a:rPr lang="en-US" sz="2800" b="1" i="1">
                              <a:latin typeface="Cambria Math" panose="02040503050406030204" pitchFamily="18" charset="0"/>
                              <a:cs typeface="Segoe UI Semibold" panose="020B0702040204020203" pitchFamily="34" charset="0"/>
                            </a:rPr>
                            <m:t>)</m:t>
                          </m:r>
                        </m:e>
                      </m:nary>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1AD4E26-6440-4AF3-9BBA-C54493D0C1B5}"/>
                  </a:ext>
                </a:extLst>
              </p:cNvPr>
              <p:cNvSpPr>
                <a:spLocks noRot="1" noChangeAspect="1" noMove="1" noResize="1" noEditPoints="1" noAdjustHandles="1" noChangeArrowheads="1" noChangeShapeType="1" noTextEdit="1"/>
              </p:cNvSpPr>
              <p:nvPr/>
            </p:nvSpPr>
            <p:spPr>
              <a:xfrm>
                <a:off x="575239" y="3429000"/>
                <a:ext cx="11187258" cy="1941473"/>
              </a:xfrm>
              <a:prstGeom prst="rect">
                <a:avLst/>
              </a:prstGeom>
              <a:blipFill>
                <a:blip r:embed="rId3"/>
                <a:stretch>
                  <a:fillRect/>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1B2380E-FE31-4F66-A984-382C3089547C}"/>
              </a:ext>
            </a:extLst>
          </p:cNvPr>
          <p:cNvSpPr txBox="1"/>
          <p:nvPr/>
        </p:nvSpPr>
        <p:spPr>
          <a:xfrm>
            <a:off x="575239" y="5624945"/>
            <a:ext cx="11187258"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Similar in form to law of total probability, and the proof goes that way as well.</a:t>
            </a:r>
          </a:p>
        </p:txBody>
      </p:sp>
    </p:spTree>
    <p:extLst>
      <p:ext uri="{BB962C8B-B14F-4D97-AF65-F5344CB8AC3E}">
        <p14:creationId xmlns:p14="http://schemas.microsoft.com/office/powerpoint/2010/main" val="209016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4E3-9802-4A53-8C45-5472FF8EDAA2}"/>
              </a:ext>
            </a:extLst>
          </p:cNvPr>
          <p:cNvSpPr>
            <a:spLocks noGrp="1"/>
          </p:cNvSpPr>
          <p:nvPr>
            <p:ph type="title"/>
          </p:nvPr>
        </p:nvSpPr>
        <p:spPr/>
        <p:txBody>
          <a:bodyPr/>
          <a:lstStyle/>
          <a:p>
            <a:r>
              <a:rPr lang="en-US" dirty="0"/>
              <a:t>LTE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79EE3A-DD61-4862-B67D-006C98B153C1}"/>
                  </a:ext>
                </a:extLst>
              </p:cNvPr>
              <p:cNvSpPr>
                <a:spLocks noGrp="1"/>
              </p:cNvSpPr>
              <p:nvPr>
                <p:ph idx="1"/>
              </p:nvPr>
            </p:nvSpPr>
            <p:spPr/>
            <p:txBody>
              <a:bodyPr/>
              <a:lstStyle/>
              <a:p>
                <a:r>
                  <a:rPr lang="en-US" dirty="0"/>
                  <a:t>You will flip </a:t>
                </a:r>
                <a14:m>
                  <m:oMath xmlns:m="http://schemas.openxmlformats.org/officeDocument/2006/math">
                    <m:r>
                      <a:rPr lang="en-US" b="0" i="1" smtClean="0">
                        <a:latin typeface="Cambria Math" panose="02040503050406030204" pitchFamily="18" charset="0"/>
                      </a:rPr>
                      <m:t>2</m:t>
                    </m:r>
                  </m:oMath>
                </a14:m>
                <a:r>
                  <a:rPr lang="en-US" dirty="0"/>
                  <a:t> (independent, fair coins). Call the number of heads </a:t>
                </a:r>
                <a14:m>
                  <m:oMath xmlns:m="http://schemas.openxmlformats.org/officeDocument/2006/math">
                    <m:r>
                      <a:rPr lang="en-US" b="0" i="1" smtClean="0">
                        <a:latin typeface="Cambria Math" panose="02040503050406030204" pitchFamily="18" charset="0"/>
                      </a:rPr>
                      <m:t>𝑌</m:t>
                    </m:r>
                  </m:oMath>
                </a14:m>
                <a:r>
                  <a:rPr lang="en-US" dirty="0"/>
                  <a:t>. Then (independently of the coin flips) draw a geometric random variable </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 </m:t>
                    </m:r>
                  </m:oMath>
                </a14:m>
                <a:r>
                  <a:rPr lang="en-US" dirty="0"/>
                  <a:t>from the distribution </a:t>
                </a:r>
                <a14:m>
                  <m:oMath xmlns:m="http://schemas.openxmlformats.org/officeDocument/2006/math">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+1)</m:t>
                    </m:r>
                  </m:oMath>
                </a14:m>
                <a:r>
                  <a:rPr lang="en-US" dirty="0"/>
                  <a:t>. </a:t>
                </a:r>
              </a:p>
              <a:p>
                <a:r>
                  <a:rPr lang="en-US" dirty="0"/>
                  <a:t>What is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a:t>
                </a:r>
              </a:p>
              <a:p>
                <a:endParaRPr lang="en-US" dirty="0"/>
              </a:p>
              <a:p>
                <a:endParaRPr lang="en-US" dirty="0"/>
              </a:p>
            </p:txBody>
          </p:sp>
        </mc:Choice>
        <mc:Fallback>
          <p:sp>
            <p:nvSpPr>
              <p:cNvPr id="3" name="Content Placeholder 2">
                <a:extLst>
                  <a:ext uri="{FF2B5EF4-FFF2-40B4-BE49-F238E27FC236}">
                    <a16:creationId xmlns:a16="http://schemas.microsoft.com/office/drawing/2014/main" id="{8179EE3A-DD61-4862-B67D-006C98B153C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25330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4E3-9802-4A53-8C45-5472FF8EDAA2}"/>
              </a:ext>
            </a:extLst>
          </p:cNvPr>
          <p:cNvSpPr>
            <a:spLocks noGrp="1"/>
          </p:cNvSpPr>
          <p:nvPr>
            <p:ph type="title"/>
          </p:nvPr>
        </p:nvSpPr>
        <p:spPr/>
        <p:txBody>
          <a:bodyPr/>
          <a:lstStyle/>
          <a:p>
            <a:r>
              <a:rPr lang="en-US" dirty="0"/>
              <a:t>LTE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79EE3A-DD61-4862-B67D-006C98B153C1}"/>
                  </a:ext>
                </a:extLst>
              </p:cNvPr>
              <p:cNvSpPr>
                <a:spLocks noGrp="1"/>
              </p:cNvSpPr>
              <p:nvPr>
                <p:ph idx="1"/>
              </p:nvPr>
            </p:nvSpPr>
            <p:spPr/>
            <p:txBody>
              <a:bodyPr/>
              <a:lstStyle/>
              <a:p>
                <a:r>
                  <a:rPr lang="en-US" dirty="0"/>
                  <a:t>You will flip </a:t>
                </a:r>
                <a14:m>
                  <m:oMath xmlns:m="http://schemas.openxmlformats.org/officeDocument/2006/math">
                    <m:r>
                      <a:rPr lang="en-US" b="0" i="1" smtClean="0">
                        <a:latin typeface="Cambria Math" panose="02040503050406030204" pitchFamily="18" charset="0"/>
                      </a:rPr>
                      <m:t>2</m:t>
                    </m:r>
                  </m:oMath>
                </a14:m>
                <a:r>
                  <a:rPr lang="en-US" dirty="0"/>
                  <a:t> (independent, fair coins). Call the number of heads </a:t>
                </a:r>
                <a14:m>
                  <m:oMath xmlns:m="http://schemas.openxmlformats.org/officeDocument/2006/math">
                    <m:r>
                      <a:rPr lang="en-US" b="0" i="1" smtClean="0">
                        <a:latin typeface="Cambria Math" panose="02040503050406030204" pitchFamily="18" charset="0"/>
                      </a:rPr>
                      <m:t>𝑌</m:t>
                    </m:r>
                  </m:oMath>
                </a14:m>
                <a:r>
                  <a:rPr lang="en-US" dirty="0"/>
                  <a:t>. Then (independently of the coin flips) draw a geometric random variable </a:t>
                </a:r>
                <a14:m>
                  <m:oMath xmlns:m="http://schemas.openxmlformats.org/officeDocument/2006/math">
                    <m:r>
                      <m:rPr>
                        <m:sty m:val="p"/>
                      </m:rPr>
                      <a:rPr lang="en-US" b="0" i="0" smtClean="0">
                        <a:latin typeface="Cambria Math" panose="02040503050406030204" pitchFamily="18" charset="0"/>
                      </a:rPr>
                      <m:t>X</m:t>
                    </m:r>
                    <m:r>
                      <a:rPr lang="en-US" b="0" i="1" smtClean="0">
                        <a:latin typeface="Cambria Math" panose="02040503050406030204" pitchFamily="18" charset="0"/>
                      </a:rPr>
                      <m:t> </m:t>
                    </m:r>
                  </m:oMath>
                </a14:m>
                <a:r>
                  <a:rPr lang="en-US" dirty="0"/>
                  <a:t>from the distribution </a:t>
                </a:r>
                <a14:m>
                  <m:oMath xmlns:m="http://schemas.openxmlformats.org/officeDocument/2006/math">
                    <m:r>
                      <m:rPr>
                        <m:sty m:val="p"/>
                      </m:rPr>
                      <a:rPr lang="en-US">
                        <a:latin typeface="Cambria Math" panose="02040503050406030204" pitchFamily="18" charset="0"/>
                      </a:rPr>
                      <m:t>E</m:t>
                    </m:r>
                    <m:r>
                      <m:rPr>
                        <m:sty m:val="p"/>
                      </m:rPr>
                      <a:rPr lang="en-US" b="0" i="0" smtClean="0">
                        <a:latin typeface="Cambria Math" panose="02040503050406030204" pitchFamily="18" charset="0"/>
                      </a:rPr>
                      <m:t>xp</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+1)</m:t>
                    </m:r>
                  </m:oMath>
                </a14:m>
                <a:r>
                  <a:rPr lang="en-US" dirty="0"/>
                  <a:t>. </a:t>
                </a:r>
              </a:p>
              <a:p>
                <a:r>
                  <a:rPr lang="en-US" dirty="0"/>
                  <a:t>What is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r>
                          <a:rPr lang="en-US" b="0" i="1" smtClean="0">
                            <a:latin typeface="Cambria Math" panose="02040503050406030204" pitchFamily="18" charset="0"/>
                          </a:rPr>
                          <m:t>=0</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=0</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r>
                          <a:rPr lang="en-US" i="1">
                            <a:latin typeface="Cambria Math" panose="02040503050406030204" pitchFamily="18" charset="0"/>
                          </a:rPr>
                          <m:t>=1</m:t>
                        </m:r>
                      </m:e>
                    </m:d>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𝑌</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r>
                          <a:rPr lang="en-US" i="1">
                            <a:latin typeface="Cambria Math" panose="02040503050406030204" pitchFamily="18" charset="0"/>
                          </a:rPr>
                          <m:t>=2</m:t>
                        </m:r>
                      </m:e>
                    </m:d>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𝑌</m:t>
                        </m:r>
                        <m:r>
                          <a:rPr lang="en-US" i="1">
                            <a:latin typeface="Cambria Math" panose="02040503050406030204" pitchFamily="18" charset="0"/>
                          </a:rPr>
                          <m:t>=2</m:t>
                        </m:r>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r>
                          <a:rPr lang="en-US" b="0" i="1" smtClean="0">
                            <a:latin typeface="Cambria Math" panose="02040503050406030204" pitchFamily="18" charset="0"/>
                          </a:rPr>
                          <m:t>=0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r>
                          <a:rPr lang="en-US" b="0" i="1" smtClean="0">
                            <a:latin typeface="Cambria Math" panose="02040503050406030204" pitchFamily="18" charset="0"/>
                          </a:rPr>
                          <m:t>=2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oMath>
                </a14:m>
                <a:r>
                  <a:rPr lang="en-US" dirty="0"/>
                  <a:t>.</a:t>
                </a:r>
              </a:p>
            </p:txBody>
          </p:sp>
        </mc:Choice>
        <mc:Fallback>
          <p:sp>
            <p:nvSpPr>
              <p:cNvPr id="3" name="Content Placeholder 2">
                <a:extLst>
                  <a:ext uri="{FF2B5EF4-FFF2-40B4-BE49-F238E27FC236}">
                    <a16:creationId xmlns:a16="http://schemas.microsoft.com/office/drawing/2014/main" id="{8179EE3A-DD61-4862-B67D-006C98B153C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7882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9084-9806-44D6-BB30-33691E2DA047}"/>
              </a:ext>
            </a:extLst>
          </p:cNvPr>
          <p:cNvSpPr>
            <a:spLocks noGrp="1"/>
          </p:cNvSpPr>
          <p:nvPr>
            <p:ph type="title"/>
          </p:nvPr>
        </p:nvSpPr>
        <p:spPr/>
        <p:txBody>
          <a:bodyPr/>
          <a:lstStyle/>
          <a:p>
            <a:r>
              <a:rPr lang="en-US" dirty="0"/>
              <a:t>Conditional PMFs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B4F08E-C2CF-4EEA-AFBE-8F53DC58463B}"/>
                  </a:ext>
                </a:extLst>
              </p:cNvPr>
              <p:cNvSpPr>
                <a:spLocks noGrp="1"/>
              </p:cNvSpPr>
              <p:nvPr>
                <p:ph idx="1"/>
              </p:nvPr>
            </p:nvSpPr>
            <p:spPr/>
            <p:txBody>
              <a:bodyPr>
                <a:normAutofit lnSpcReduction="10000"/>
              </a:bodyPr>
              <a:lstStyle/>
              <a:p>
                <a:r>
                  <a:rPr lang="en-US" dirty="0"/>
                  <a:t>When we have a multi-step process, we sometimes want a </a:t>
                </a:r>
                <a:r>
                  <a:rPr lang="en-US" dirty="0" err="1"/>
                  <a:t>pmf</a:t>
                </a:r>
                <a:r>
                  <a:rPr lang="en-US" dirty="0"/>
                  <a:t> that will give us conditional probabilities</a:t>
                </a:r>
              </a:p>
              <a:p>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𝑝</m:t>
                        </m:r>
                      </m:e>
                      <m:sub>
                        <m:r>
                          <a:rPr lang="en-US" sz="3600" b="0" i="1" smtClean="0">
                            <a:latin typeface="Cambria Math" panose="02040503050406030204" pitchFamily="18" charset="0"/>
                          </a:rPr>
                          <m:t>𝑋</m:t>
                        </m:r>
                        <m:r>
                          <a:rPr lang="en-US" sz="3600" b="0" i="1" smtClean="0">
                            <a:latin typeface="Cambria Math" panose="02040503050406030204" pitchFamily="18" charset="0"/>
                          </a:rPr>
                          <m:t>|</m:t>
                        </m:r>
                        <m:r>
                          <a:rPr lang="en-US" sz="3600" b="0" i="1" smtClean="0">
                            <a:latin typeface="Cambria Math" panose="02040503050406030204" pitchFamily="18" charset="0"/>
                          </a:rPr>
                          <m:t>𝑌</m:t>
                        </m:r>
                      </m:sub>
                    </m:sSub>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e>
                      <m:e>
                        <m:r>
                          <a:rPr lang="en-US" sz="3600" b="0" i="1" smtClean="0">
                            <a:latin typeface="Cambria Math" panose="02040503050406030204" pitchFamily="18" charset="0"/>
                          </a:rPr>
                          <m:t>𝑦</m:t>
                        </m:r>
                      </m:e>
                    </m:d>
                    <m:r>
                      <a:rPr lang="en-US" sz="3600" b="0" i="1" smtClean="0">
                        <a:latin typeface="Cambria Math" panose="02040503050406030204" pitchFamily="18" charset="0"/>
                      </a:rPr>
                      <m:t>=</m:t>
                    </m:r>
                    <m:box>
                      <m:boxPr>
                        <m:ctrlPr>
                          <a:rPr lang="en-US" sz="3600" b="0" i="1" smtClean="0">
                            <a:latin typeface="Cambria Math" panose="02040503050406030204" pitchFamily="18" charset="0"/>
                          </a:rPr>
                        </m:ctrlPr>
                      </m:boxPr>
                      <m:e>
                        <m:argPr>
                          <m:argSz m:val="-1"/>
                        </m:argP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𝑝</m:t>
                                </m:r>
                              </m:e>
                              <m:sub>
                                <m:r>
                                  <a:rPr lang="en-US" sz="3600" b="0" i="1" smtClean="0">
                                    <a:latin typeface="Cambria Math" panose="02040503050406030204" pitchFamily="18" charset="0"/>
                                  </a:rPr>
                                  <m:t>𝑋</m:t>
                                </m:r>
                                <m:r>
                                  <a:rPr lang="en-US" sz="3600" b="0" i="1" smtClean="0">
                                    <a:latin typeface="Cambria Math" panose="02040503050406030204" pitchFamily="18" charset="0"/>
                                  </a:rPr>
                                  <m:t>,</m:t>
                                </m:r>
                                <m:r>
                                  <a:rPr lang="en-US" sz="3600" b="0" i="1" smtClean="0">
                                    <a:latin typeface="Cambria Math" panose="02040503050406030204" pitchFamily="18" charset="0"/>
                                  </a:rPr>
                                  <m:t>𝑌</m:t>
                                </m:r>
                              </m:sub>
                            </m:sSub>
                            <m:r>
                              <a:rPr lang="en-US" sz="3600" b="0" i="1" smtClean="0">
                                <a:latin typeface="Cambria Math" panose="02040503050406030204" pitchFamily="18" charset="0"/>
                              </a:rPr>
                              <m:t>(</m:t>
                            </m:r>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𝑝</m:t>
                                </m:r>
                              </m:e>
                              <m:sub>
                                <m:r>
                                  <a:rPr lang="en-US" sz="3600" b="0" i="1" smtClean="0">
                                    <a:latin typeface="Cambria Math" panose="02040503050406030204" pitchFamily="18" charset="0"/>
                                  </a:rPr>
                                  <m:t>𝑌</m:t>
                                </m:r>
                              </m:sub>
                            </m:sSub>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den>
                        </m:f>
                      </m:e>
                    </m:box>
                  </m:oMath>
                </a14:m>
                <a:endParaRPr lang="en-US" sz="3600" dirty="0"/>
              </a:p>
              <a:p>
                <a:r>
                  <a:rPr lang="en-US" dirty="0"/>
                  <a:t>Let </a:t>
                </a:r>
                <a14:m>
                  <m:oMath xmlns:m="http://schemas.openxmlformats.org/officeDocument/2006/math">
                    <m:r>
                      <a:rPr lang="en-US" b="0" i="1" smtClean="0">
                        <a:latin typeface="Cambria Math" panose="02040503050406030204" pitchFamily="18" charset="0"/>
                      </a:rPr>
                      <m:t>𝑌</m:t>
                    </m:r>
                  </m:oMath>
                </a14:m>
                <a:r>
                  <a:rPr lang="en-US" dirty="0"/>
                  <a:t> be the number of heads in two (fair, independent) flips.</a:t>
                </a:r>
              </a:p>
              <a:p>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sum of the results of </a:t>
                </a:r>
                <a14:m>
                  <m:oMath xmlns:m="http://schemas.openxmlformats.org/officeDocument/2006/math">
                    <m:r>
                      <a:rPr lang="en-US" b="0" i="1" smtClean="0">
                        <a:latin typeface="Cambria Math" panose="02040503050406030204" pitchFamily="18" charset="0"/>
                      </a:rPr>
                      <m:t>𝑌</m:t>
                    </m:r>
                  </m:oMath>
                </a14:m>
                <a:r>
                  <a:rPr lang="en-US" dirty="0"/>
                  <a:t> fair, independent die-rolls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12</m:t>
                        </m:r>
                      </m:e>
                      <m:e>
                        <m:r>
                          <a:rPr lang="en-US" b="0" i="1" smtClean="0">
                            <a:latin typeface="Cambria Math" panose="02040503050406030204" pitchFamily="18" charset="0"/>
                          </a:rPr>
                          <m:t>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oMath>
                </a14:m>
                <a:endParaRPr lang="en-US" b="0"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sub>
                    </m:sSub>
                    <m:d>
                      <m:dPr>
                        <m:ctrlPr>
                          <a:rPr lang="en-US" i="1">
                            <a:latin typeface="Cambria Math" panose="02040503050406030204" pitchFamily="18" charset="0"/>
                          </a:rPr>
                        </m:ctrlPr>
                      </m:dPr>
                      <m:e>
                        <m:r>
                          <a:rPr lang="en-US" i="1">
                            <a:latin typeface="Cambria Math" panose="02040503050406030204" pitchFamily="18" charset="0"/>
                          </a:rPr>
                          <m:t>12</m:t>
                        </m:r>
                      </m:e>
                      <m:e>
                        <m:r>
                          <a:rPr lang="en-US" b="0" i="1" smtClean="0">
                            <a:latin typeface="Cambria Math" panose="02040503050406030204" pitchFamily="18" charset="0"/>
                          </a:rPr>
                          <m:t>1</m:t>
                        </m:r>
                      </m:e>
                    </m:d>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num>
                      <m:den>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den>
                    </m:f>
                    <m:r>
                      <a:rPr lang="en-US" i="1">
                        <a:latin typeface="Cambria Math" panose="02040503050406030204" pitchFamily="18" charset="0"/>
                      </a:rPr>
                      <m:t>=</m:t>
                    </m:r>
                    <m:r>
                      <a:rPr lang="en-US" b="0" i="1" smtClean="0">
                        <a:latin typeface="Cambria Math" panose="02040503050406030204" pitchFamily="18" charset="0"/>
                      </a:rPr>
                      <m:t>0</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C2B4F08E-C2CF-4EEA-AFBE-8F53DC58463B}"/>
                  </a:ext>
                </a:extLst>
              </p:cNvPr>
              <p:cNvSpPr>
                <a:spLocks noGrp="1" noRot="1" noChangeAspect="1" noMove="1" noResize="1" noEditPoints="1" noAdjustHandles="1" noChangeArrowheads="1" noChangeShapeType="1" noTextEdit="1"/>
              </p:cNvSpPr>
              <p:nvPr>
                <p:ph idx="1"/>
              </p:nvPr>
            </p:nvSpPr>
            <p:spPr>
              <a:blipFill>
                <a:blip r:embed="rId2"/>
                <a:stretch>
                  <a:fillRect l="-708" t="-3019" r="-1035"/>
                </a:stretch>
              </a:blipFill>
            </p:spPr>
            <p:txBody>
              <a:bodyPr/>
              <a:lstStyle/>
              <a:p>
                <a:r>
                  <a:rPr lang="en-US">
                    <a:noFill/>
                  </a:rPr>
                  <a:t> </a:t>
                </a:r>
              </a:p>
            </p:txBody>
          </p:sp>
        </mc:Fallback>
      </mc:AlternateContent>
    </p:spTree>
    <p:extLst>
      <p:ext uri="{BB962C8B-B14F-4D97-AF65-F5344CB8AC3E}">
        <p14:creationId xmlns:p14="http://schemas.microsoft.com/office/powerpoint/2010/main" val="237798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7BEE-EA2B-465D-870A-3EBDFB8EE8DA}"/>
              </a:ext>
            </a:extLst>
          </p:cNvPr>
          <p:cNvSpPr>
            <a:spLocks noGrp="1"/>
          </p:cNvSpPr>
          <p:nvPr>
            <p:ph type="title"/>
          </p:nvPr>
        </p:nvSpPr>
        <p:spPr>
          <a:xfrm>
            <a:off x="575239" y="263277"/>
            <a:ext cx="11187259" cy="727324"/>
          </a:xfrm>
        </p:spPr>
        <p:txBody>
          <a:bodyPr/>
          <a:lstStyle/>
          <a:p>
            <a:r>
              <a:rPr lang="en-US" dirty="0"/>
              <a:t>Analogues for continuous</a:t>
            </a:r>
          </a:p>
        </p:txBody>
      </p:sp>
      <p:sp>
        <p:nvSpPr>
          <p:cNvPr id="3" name="Content Placeholder 2">
            <a:extLst>
              <a:ext uri="{FF2B5EF4-FFF2-40B4-BE49-F238E27FC236}">
                <a16:creationId xmlns:a16="http://schemas.microsoft.com/office/drawing/2014/main" id="{3B8DFDC5-819E-4D9B-81B7-E8C2CE23326E}"/>
              </a:ext>
            </a:extLst>
          </p:cNvPr>
          <p:cNvSpPr>
            <a:spLocks noGrp="1"/>
          </p:cNvSpPr>
          <p:nvPr>
            <p:ph idx="1"/>
          </p:nvPr>
        </p:nvSpPr>
        <p:spPr>
          <a:xfrm>
            <a:off x="575240" y="1055148"/>
            <a:ext cx="11187258" cy="1528725"/>
          </a:xfrm>
        </p:spPr>
        <p:txBody>
          <a:bodyPr/>
          <a:lstStyle/>
          <a:p>
            <a:r>
              <a:rPr lang="en-US" dirty="0"/>
              <a:t>Everything we saw today has a continuous version.</a:t>
            </a:r>
          </a:p>
          <a:p>
            <a:r>
              <a:rPr lang="en-US" dirty="0"/>
              <a:t>There are “no surprises”– replace </a:t>
            </a:r>
            <a:r>
              <a:rPr lang="en-US" dirty="0" err="1"/>
              <a:t>pmf</a:t>
            </a:r>
            <a:r>
              <a:rPr lang="en-US" dirty="0"/>
              <a:t> with pdf and sums with integrals. </a:t>
            </a:r>
          </a:p>
        </p:txBody>
      </p:sp>
      <p:pic>
        <p:nvPicPr>
          <p:cNvPr id="4" name="Picture 3">
            <a:extLst>
              <a:ext uri="{FF2B5EF4-FFF2-40B4-BE49-F238E27FC236}">
                <a16:creationId xmlns:a16="http://schemas.microsoft.com/office/drawing/2014/main" id="{FA60E9AA-5099-43C0-A1C1-891F0D589BF6}"/>
              </a:ext>
            </a:extLst>
          </p:cNvPr>
          <p:cNvPicPr>
            <a:picLocks noChangeAspect="1"/>
          </p:cNvPicPr>
          <p:nvPr/>
        </p:nvPicPr>
        <p:blipFill>
          <a:blip r:embed="rId2"/>
          <a:stretch>
            <a:fillRect/>
          </a:stretch>
        </p:blipFill>
        <p:spPr>
          <a:xfrm>
            <a:off x="2396836" y="2101538"/>
            <a:ext cx="9712036" cy="4700259"/>
          </a:xfrm>
          <a:prstGeom prst="rect">
            <a:avLst/>
          </a:prstGeom>
        </p:spPr>
      </p:pic>
    </p:spTree>
    <p:extLst>
      <p:ext uri="{BB962C8B-B14F-4D97-AF65-F5344CB8AC3E}">
        <p14:creationId xmlns:p14="http://schemas.microsoft.com/office/powerpoint/2010/main" val="14626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D701-644B-4898-9857-B965EFB1B3F3}"/>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013724-7D57-4486-82D5-99CB8090ED0A}"/>
                  </a:ext>
                </a:extLst>
              </p:cNvPr>
              <p:cNvSpPr>
                <a:spLocks noGrp="1"/>
              </p:cNvSpPr>
              <p:nvPr>
                <p:ph idx="1"/>
              </p:nvPr>
            </p:nvSpPr>
            <p:spPr>
              <a:xfrm>
                <a:off x="575240" y="1463857"/>
                <a:ext cx="11187258" cy="1965143"/>
              </a:xfrm>
            </p:spPr>
            <p:txBody>
              <a:bodyPr/>
              <a:lstStyle/>
              <a:p>
                <a:r>
                  <a:rPr lang="en-US" dirty="0"/>
                  <a:t>We sometimes want to measure how “intertwined”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 how much knowing about one of them will affect the other.</a:t>
                </a:r>
              </a:p>
              <a:p>
                <a:r>
                  <a:rPr lang="en-US" dirty="0"/>
                  <a:t>If </a:t>
                </a:r>
                <a14:m>
                  <m:oMath xmlns:m="http://schemas.openxmlformats.org/officeDocument/2006/math">
                    <m:r>
                      <a:rPr lang="en-US" b="0" i="1" smtClean="0">
                        <a:latin typeface="Cambria Math" panose="02040503050406030204" pitchFamily="18" charset="0"/>
                      </a:rPr>
                      <m:t>𝑋</m:t>
                    </m:r>
                  </m:oMath>
                </a14:m>
                <a:r>
                  <a:rPr lang="en-US" dirty="0"/>
                  <a:t> turns out “big” how likely is it that </a:t>
                </a:r>
                <a14:m>
                  <m:oMath xmlns:m="http://schemas.openxmlformats.org/officeDocument/2006/math">
                    <m:r>
                      <a:rPr lang="en-US" b="0" i="1" smtClean="0">
                        <a:latin typeface="Cambria Math" panose="02040503050406030204" pitchFamily="18" charset="0"/>
                      </a:rPr>
                      <m:t>𝑌</m:t>
                    </m:r>
                  </m:oMath>
                </a14:m>
                <a:r>
                  <a:rPr lang="en-US" dirty="0"/>
                  <a:t> will be “big” how much do they “vary together”</a:t>
                </a:r>
              </a:p>
            </p:txBody>
          </p:sp>
        </mc:Choice>
        <mc:Fallback xmlns="">
          <p:sp>
            <p:nvSpPr>
              <p:cNvPr id="3" name="Content Placeholder 2">
                <a:extLst>
                  <a:ext uri="{FF2B5EF4-FFF2-40B4-BE49-F238E27FC236}">
                    <a16:creationId xmlns:a16="http://schemas.microsoft.com/office/drawing/2014/main" id="{98013724-7D57-4486-82D5-99CB8090ED0A}"/>
                  </a:ext>
                </a:extLst>
              </p:cNvPr>
              <p:cNvSpPr>
                <a:spLocks noGrp="1" noRot="1" noChangeAspect="1" noMove="1" noResize="1" noEditPoints="1" noAdjustHandles="1" noChangeArrowheads="1" noChangeShapeType="1" noTextEdit="1"/>
              </p:cNvSpPr>
              <p:nvPr>
                <p:ph idx="1"/>
              </p:nvPr>
            </p:nvSpPr>
            <p:spPr>
              <a:xfrm>
                <a:off x="575240" y="1463857"/>
                <a:ext cx="11187258" cy="1965143"/>
              </a:xfrm>
              <a:blipFill>
                <a:blip r:embed="rId3"/>
                <a:stretch>
                  <a:fillRect l="-708" t="-5263" r="-1580" b="-31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D3ED776E-BE8F-4C73-AFF5-149D976889C0}"/>
              </a:ext>
            </a:extLst>
          </p:cNvPr>
          <p:cNvGrpSpPr/>
          <p:nvPr/>
        </p:nvGrpSpPr>
        <p:grpSpPr>
          <a:xfrm>
            <a:off x="647154" y="3429001"/>
            <a:ext cx="9432027" cy="2057400"/>
            <a:chOff x="1185841" y="3429000"/>
            <a:chExt cx="7419972"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885B053-6015-439F-BCCF-AB53874F1596}"/>
                    </a:ext>
                  </a:extLst>
                </p:cNvPr>
                <p:cNvSpPr/>
                <p:nvPr/>
              </p:nvSpPr>
              <p:spPr>
                <a:xfrm>
                  <a:off x="1185841" y="3429000"/>
                  <a:ext cx="7419972"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0"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cs typeface="Segoe UI Semibold" panose="020B0702040204020203" pitchFamily="34" charset="0"/>
                          </a:rPr>
                          <m:t>𝐂𝐨𝐯</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𝐗</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𝐘</m:t>
                            </m:r>
                          </m:e>
                        </m:d>
                        <m:r>
                          <a:rPr lang="en-US" sz="2800" b="1" i="0"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𝒀</m:t>
                                </m:r>
                              </m:e>
                            </m:d>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𝑿𝒀</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𝒀</m:t>
                        </m:r>
                        <m:r>
                          <a:rPr lang="en-US" sz="2800" b="1" i="1" smtClean="0">
                            <a:latin typeface="Cambria Math" panose="02040503050406030204" pitchFamily="18" charset="0"/>
                            <a:cs typeface="Segoe UI Semibold" panose="020B0702040204020203" pitchFamily="34" charset="0"/>
                          </a:rPr>
                          <m:t>]</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885B053-6015-439F-BCCF-AB53874F1596}"/>
                    </a:ext>
                  </a:extLst>
                </p:cNvPr>
                <p:cNvSpPr>
                  <a:spLocks noRot="1" noChangeAspect="1" noMove="1" noResize="1" noEditPoints="1" noAdjustHandles="1" noChangeArrowheads="1" noChangeShapeType="1" noTextEdit="1"/>
                </p:cNvSpPr>
                <p:nvPr/>
              </p:nvSpPr>
              <p:spPr>
                <a:xfrm>
                  <a:off x="1185841" y="3429000"/>
                  <a:ext cx="7419972"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A724517-3E6F-48A6-B4A9-9F54740A6B12}"/>
                </a:ext>
              </a:extLst>
            </p:cNvPr>
            <p:cNvSpPr/>
            <p:nvPr/>
          </p:nvSpPr>
          <p:spPr>
            <a:xfrm>
              <a:off x="1195367" y="3429001"/>
              <a:ext cx="741044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Covariance</a:t>
              </a:r>
            </a:p>
          </p:txBody>
        </p:sp>
      </p:grpSp>
    </p:spTree>
    <p:extLst>
      <p:ext uri="{BB962C8B-B14F-4D97-AF65-F5344CB8AC3E}">
        <p14:creationId xmlns:p14="http://schemas.microsoft.com/office/powerpoint/2010/main" val="407114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E5D9-B8AE-4FB4-A4ED-3198BE1D3B78}"/>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23F169-9EDC-401A-B936-10C5944A8A3F}"/>
                  </a:ext>
                </a:extLst>
              </p:cNvPr>
              <p:cNvSpPr>
                <a:spLocks noGrp="1"/>
              </p:cNvSpPr>
              <p:nvPr>
                <p:ph idx="1"/>
              </p:nvPr>
            </p:nvSpPr>
            <p:spPr/>
            <p:txBody>
              <a:bodyPr>
                <a:normAutofit/>
              </a:bodyPr>
              <a:lstStyle/>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+2</m:t>
                    </m:r>
                    <m:r>
                      <m:rPr>
                        <m:sty m:val="p"/>
                      </m:rPr>
                      <a:rPr lang="en-US" b="0" i="0" smtClean="0">
                        <a:latin typeface="Cambria Math" panose="02040503050406030204" pitchFamily="18" charset="0"/>
                      </a:rPr>
                      <m:t>Cov</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endParaRPr lang="en-US" dirty="0"/>
              </a:p>
              <a:p>
                <a:r>
                  <a:rPr lang="en-US" dirty="0"/>
                  <a:t>That’s consistent with our previous knowledge for independent variables. (for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independent,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 </a:t>
                </a:r>
              </a:p>
              <a:p>
                <a:endParaRPr lang="en-US" dirty="0"/>
              </a:p>
              <a:p>
                <a:r>
                  <a:rPr lang="en-US" dirty="0"/>
                  <a:t>You and your friend are playing a game, you flip a coin: if heads you pay your friend a dollar, if tails they pay you a dollar. Let </a:t>
                </a:r>
                <a14:m>
                  <m:oMath xmlns:m="http://schemas.openxmlformats.org/officeDocument/2006/math">
                    <m:r>
                      <a:rPr lang="en-US" b="0" i="1" smtClean="0">
                        <a:latin typeface="Cambria Math" panose="02040503050406030204" pitchFamily="18" charset="0"/>
                      </a:rPr>
                      <m:t>𝑋</m:t>
                    </m:r>
                  </m:oMath>
                </a14:m>
                <a:r>
                  <a:rPr lang="en-US" dirty="0"/>
                  <a:t> be your profit and </a:t>
                </a:r>
                <a14:m>
                  <m:oMath xmlns:m="http://schemas.openxmlformats.org/officeDocument/2006/math">
                    <m:r>
                      <a:rPr lang="en-US" b="0" i="1" smtClean="0">
                        <a:latin typeface="Cambria Math" panose="02040503050406030204" pitchFamily="18" charset="0"/>
                      </a:rPr>
                      <m:t>𝑌</m:t>
                    </m:r>
                  </m:oMath>
                </a14:m>
                <a:r>
                  <a:rPr lang="en-US" dirty="0"/>
                  <a:t> be your friend’s profit.</a:t>
                </a:r>
              </a:p>
              <a:p>
                <a:r>
                  <a:rPr lang="en-US" dirty="0"/>
                  <a:t>What is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6123F169-9EDC-401A-B936-10C5944A8A3F}"/>
                  </a:ext>
                </a:extLst>
              </p:cNvPr>
              <p:cNvSpPr>
                <a:spLocks noGrp="1" noRot="1" noChangeAspect="1" noMove="1" noResize="1" noEditPoints="1" noAdjustHandles="1" noChangeArrowheads="1" noChangeShapeType="1" noTextEdit="1"/>
              </p:cNvSpPr>
              <p:nvPr>
                <p:ph idx="1"/>
              </p:nvPr>
            </p:nvSpPr>
            <p:spPr>
              <a:blipFill>
                <a:blip r:embed="rId2"/>
                <a:stretch>
                  <a:fillRect l="-708" r="-228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A114553-3166-4268-94C0-B827438D0F66}"/>
              </a:ext>
            </a:extLst>
          </p:cNvPr>
          <p:cNvSpPr/>
          <p:nvPr/>
        </p:nvSpPr>
        <p:spPr>
          <a:xfrm>
            <a:off x="7025951" y="5612363"/>
            <a:ext cx="4506686" cy="882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Before you calculate, make a prediction. What should it be?</a:t>
            </a:r>
          </a:p>
        </p:txBody>
      </p:sp>
    </p:spTree>
    <p:extLst>
      <p:ext uri="{BB962C8B-B14F-4D97-AF65-F5344CB8AC3E}">
        <p14:creationId xmlns:p14="http://schemas.microsoft.com/office/powerpoint/2010/main" val="3349416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E5D9-B8AE-4FB4-A4ED-3198BE1D3B78}"/>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23F169-9EDC-401A-B936-10C5944A8A3F}"/>
                  </a:ext>
                </a:extLst>
              </p:cNvPr>
              <p:cNvSpPr>
                <a:spLocks noGrp="1"/>
              </p:cNvSpPr>
              <p:nvPr>
                <p:ph idx="1"/>
              </p:nvPr>
            </p:nvSpPr>
            <p:spPr/>
            <p:txBody>
              <a:bodyPr>
                <a:normAutofit/>
              </a:bodyPr>
              <a:lstStyle/>
              <a:p>
                <a:r>
                  <a:rPr lang="en-US" dirty="0"/>
                  <a:t>You and your friend are playing a game, you flip a coin: if heads you pay your friend a dollar, if tails they pay you a dollar. Let </a:t>
                </a:r>
                <a14:m>
                  <m:oMath xmlns:m="http://schemas.openxmlformats.org/officeDocument/2006/math">
                    <m:r>
                      <a:rPr lang="en-US" b="0" i="1" smtClean="0">
                        <a:latin typeface="Cambria Math" panose="02040503050406030204" pitchFamily="18" charset="0"/>
                      </a:rPr>
                      <m:t>𝑋</m:t>
                    </m:r>
                  </m:oMath>
                </a14:m>
                <a:r>
                  <a:rPr lang="en-US" dirty="0"/>
                  <a:t> be your profit and </a:t>
                </a:r>
                <a14:m>
                  <m:oMath xmlns:m="http://schemas.openxmlformats.org/officeDocument/2006/math">
                    <m:r>
                      <a:rPr lang="en-US" b="0" i="1" smtClean="0">
                        <a:latin typeface="Cambria Math" panose="02040503050406030204" pitchFamily="18" charset="0"/>
                      </a:rPr>
                      <m:t>𝑌</m:t>
                    </m:r>
                  </m:oMath>
                </a14:m>
                <a:r>
                  <a:rPr lang="en-US" dirty="0"/>
                  <a:t> be your friend’s profit.</a:t>
                </a:r>
              </a:p>
              <a:p>
                <a:r>
                  <a:rPr lang="en-US" dirty="0"/>
                  <a:t>What is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a14:m>
                <a:endParaRPr lang="en-US" dirty="0"/>
              </a:p>
              <a:p>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=−1</m:t>
                    </m:r>
                  </m:oMath>
                </a14:m>
                <a:endParaRPr lang="en-US" dirty="0"/>
              </a:p>
              <a:p>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=−1−0⋅0=−1</m:t>
                    </m:r>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=1+1+2⋅−1=0</m:t>
                    </m:r>
                  </m:oMath>
                </a14:m>
                <a:endParaRPr lang="en-US" dirty="0"/>
              </a:p>
            </p:txBody>
          </p:sp>
        </mc:Choice>
        <mc:Fallback xmlns="">
          <p:sp>
            <p:nvSpPr>
              <p:cNvPr id="3" name="Content Placeholder 2">
                <a:extLst>
                  <a:ext uri="{FF2B5EF4-FFF2-40B4-BE49-F238E27FC236}">
                    <a16:creationId xmlns:a16="http://schemas.microsoft.com/office/drawing/2014/main" id="{6123F169-9EDC-401A-B936-10C5944A8A3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29969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2685-0D8B-45CA-B014-E16FBE04CAA9}"/>
              </a:ext>
            </a:extLst>
          </p:cNvPr>
          <p:cNvSpPr>
            <a:spLocks noGrp="1"/>
          </p:cNvSpPr>
          <p:nvPr>
            <p:ph type="title"/>
          </p:nvPr>
        </p:nvSpPr>
        <p:spPr/>
        <p:txBody>
          <a:bodyPr/>
          <a:lstStyle/>
          <a:p>
            <a:r>
              <a:rPr lang="en-US" dirty="0"/>
              <a:t>Outline of CLT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2E5BCB-2AB6-4440-B3DB-7DB31E9B6840}"/>
                  </a:ext>
                </a:extLst>
              </p:cNvPr>
              <p:cNvSpPr>
                <a:spLocks noGrp="1"/>
              </p:cNvSpPr>
              <p:nvPr>
                <p:ph idx="1"/>
              </p:nvPr>
            </p:nvSpPr>
            <p:spPr/>
            <p:txBody>
              <a:bodyPr/>
              <a:lstStyle/>
              <a:p>
                <a:r>
                  <a:rPr lang="en-US" dirty="0"/>
                  <a:t>1. Write event you are interested in, in terms of sum of random variables.</a:t>
                </a:r>
              </a:p>
              <a:p>
                <a:r>
                  <a:rPr lang="en-US" dirty="0"/>
                  <a:t>2. Apply continuity correction if RVs are discrete.</a:t>
                </a:r>
              </a:p>
              <a:p>
                <a:pPr lvl="1"/>
                <a:r>
                  <a:rPr lang="en-US" dirty="0"/>
                  <a:t>For every real number (values produced by </a:t>
                </a:r>
                <a14:m>
                  <m:oMath xmlns:m="http://schemas.openxmlformats.org/officeDocument/2006/math">
                    <m:r>
                      <a:rPr lang="en-US" b="0" i="1" smtClean="0">
                        <a:latin typeface="Cambria Math" panose="02040503050406030204" pitchFamily="18" charset="0"/>
                      </a:rPr>
                      <m:t>𝒩</m:t>
                    </m:r>
                  </m:oMath>
                </a14:m>
                <a:r>
                  <a:rPr lang="en-US" dirty="0"/>
                  <a:t>), find the nearest value in the support of original random variable (what would it round to?)</a:t>
                </a:r>
              </a:p>
              <a:p>
                <a:pPr lvl="1"/>
                <a:r>
                  <a:rPr lang="en-US" dirty="0"/>
                  <a:t>Rephrase event to include all real numbers that round to target values.</a:t>
                </a:r>
              </a:p>
              <a:p>
                <a:r>
                  <a:rPr lang="en-US" dirty="0"/>
                  <a:t>3. Standardize RV to have mean </a:t>
                </a:r>
                <a14:m>
                  <m:oMath xmlns:m="http://schemas.openxmlformats.org/officeDocument/2006/math">
                    <m:r>
                      <a:rPr lang="en-US" b="0" i="1" smtClean="0">
                        <a:latin typeface="Cambria Math" panose="02040503050406030204" pitchFamily="18" charset="0"/>
                      </a:rPr>
                      <m:t>0</m:t>
                    </m:r>
                  </m:oMath>
                </a14:m>
                <a:r>
                  <a:rPr lang="en-US" dirty="0"/>
                  <a:t> and standard deviation </a:t>
                </a:r>
                <a14:m>
                  <m:oMath xmlns:m="http://schemas.openxmlformats.org/officeDocument/2006/math">
                    <m:r>
                      <a:rPr lang="en-US" b="0" i="1" smtClean="0">
                        <a:latin typeface="Cambria Math" panose="02040503050406030204" pitchFamily="18" charset="0"/>
                      </a:rPr>
                      <m:t>1</m:t>
                    </m:r>
                  </m:oMath>
                </a14:m>
                <a:r>
                  <a:rPr lang="en-US" dirty="0"/>
                  <a:t>.</a:t>
                </a:r>
              </a:p>
              <a:p>
                <a:r>
                  <a:rPr lang="en-US" dirty="0"/>
                  <a:t>4. Replace RV with </a:t>
                </a:r>
                <a14:m>
                  <m:oMath xmlns:m="http://schemas.openxmlformats.org/officeDocument/2006/math">
                    <m:r>
                      <a:rPr lang="en-US" b="0" i="1" smtClean="0">
                        <a:latin typeface="Cambria Math" panose="02040503050406030204" pitchFamily="18" charset="0"/>
                      </a:rPr>
                      <m:t>𝒩</m:t>
                    </m:r>
                    <m:r>
                      <a:rPr lang="en-US" b="0" i="1" smtClean="0">
                        <a:latin typeface="Cambria Math" panose="02040503050406030204" pitchFamily="18" charset="0"/>
                      </a:rPr>
                      <m:t>(0,1)</m:t>
                    </m:r>
                  </m:oMath>
                </a14:m>
                <a:r>
                  <a:rPr lang="en-US" dirty="0"/>
                  <a:t>.</a:t>
                </a:r>
              </a:p>
              <a:p>
                <a:r>
                  <a:rPr lang="en-US" dirty="0"/>
                  <a:t>5. Write event in terms of </a:t>
                </a:r>
                <a14:m>
                  <m:oMath xmlns:m="http://schemas.openxmlformats.org/officeDocument/2006/math">
                    <m:r>
                      <m:rPr>
                        <m:sty m:val="p"/>
                      </m:rPr>
                      <a:rPr lang="en-US" b="0" i="0" smtClean="0">
                        <a:latin typeface="Cambria Math" panose="02040503050406030204" pitchFamily="18" charset="0"/>
                      </a:rPr>
                      <m:t>Φ</m:t>
                    </m:r>
                  </m:oMath>
                </a14:m>
                <a:endParaRPr lang="en-US" dirty="0"/>
              </a:p>
              <a:p>
                <a:r>
                  <a:rPr lang="en-US" dirty="0"/>
                  <a:t>6. Look up in table. </a:t>
                </a:r>
              </a:p>
            </p:txBody>
          </p:sp>
        </mc:Choice>
        <mc:Fallback xmlns="">
          <p:sp>
            <p:nvSpPr>
              <p:cNvPr id="3" name="Content Placeholder 2">
                <a:extLst>
                  <a:ext uri="{FF2B5EF4-FFF2-40B4-BE49-F238E27FC236}">
                    <a16:creationId xmlns:a16="http://schemas.microsoft.com/office/drawing/2014/main" id="{F62E5BCB-2AB6-4440-B3DB-7DB31E9B6840}"/>
                  </a:ext>
                </a:extLst>
              </p:cNvPr>
              <p:cNvSpPr>
                <a:spLocks noGrp="1" noRot="1" noChangeAspect="1" noMove="1" noResize="1" noEditPoints="1" noAdjustHandles="1" noChangeArrowheads="1" noChangeShapeType="1" noTextEdit="1"/>
              </p:cNvSpPr>
              <p:nvPr>
                <p:ph idx="1"/>
              </p:nvPr>
            </p:nvSpPr>
            <p:spPr>
              <a:blipFill>
                <a:blip r:embed="rId2"/>
                <a:stretch>
                  <a:fillRect l="-708" t="-2138" b="-2767"/>
                </a:stretch>
              </a:blipFill>
            </p:spPr>
            <p:txBody>
              <a:bodyPr/>
              <a:lstStyle/>
              <a:p>
                <a:r>
                  <a:rPr lang="en-US">
                    <a:noFill/>
                  </a:rPr>
                  <a:t> </a:t>
                </a:r>
              </a:p>
            </p:txBody>
          </p:sp>
        </mc:Fallback>
      </mc:AlternateContent>
    </p:spTree>
    <p:extLst>
      <p:ext uri="{BB962C8B-B14F-4D97-AF65-F5344CB8AC3E}">
        <p14:creationId xmlns:p14="http://schemas.microsoft.com/office/powerpoint/2010/main" val="283409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7F49-5E2E-4075-AC74-17E4871C58CF}"/>
              </a:ext>
            </a:extLst>
          </p:cNvPr>
          <p:cNvSpPr>
            <a:spLocks noGrp="1"/>
          </p:cNvSpPr>
          <p:nvPr>
            <p:ph type="title"/>
          </p:nvPr>
        </p:nvSpPr>
        <p:spPr/>
        <p:txBody>
          <a:bodyPr/>
          <a:lstStyle/>
          <a:p>
            <a:r>
              <a:rPr lang="en-US" dirty="0"/>
              <a:t>Conditional Expectation</a:t>
            </a:r>
          </a:p>
        </p:txBody>
      </p:sp>
      <p:sp>
        <p:nvSpPr>
          <p:cNvPr id="3" name="Content Placeholder 2">
            <a:extLst>
              <a:ext uri="{FF2B5EF4-FFF2-40B4-BE49-F238E27FC236}">
                <a16:creationId xmlns:a16="http://schemas.microsoft.com/office/drawing/2014/main" id="{B7D19C20-D0AA-4716-BA5E-FB32AF532D5F}"/>
              </a:ext>
            </a:extLst>
          </p:cNvPr>
          <p:cNvSpPr>
            <a:spLocks noGrp="1"/>
          </p:cNvSpPr>
          <p:nvPr>
            <p:ph idx="1"/>
          </p:nvPr>
        </p:nvSpPr>
        <p:spPr>
          <a:xfrm>
            <a:off x="575240" y="1463857"/>
            <a:ext cx="11187258" cy="1965143"/>
          </a:xfrm>
        </p:spPr>
        <p:txBody>
          <a:bodyPr/>
          <a:lstStyle/>
          <a:p>
            <a:r>
              <a:rPr lang="en-US" dirty="0"/>
              <a:t>Waaaaaay back when, we said conditioning on an event creates a new probability space, with all the laws holding.</a:t>
            </a:r>
          </a:p>
          <a:p>
            <a:r>
              <a:rPr lang="en-US" dirty="0"/>
              <a:t>So we can define things like “conditional expectations” which is the expectation of a random variable in that new probability space.</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19C3117-5D23-4ED6-A640-CADEE5379CF4}"/>
                  </a:ext>
                </a:extLst>
              </p:cNvPr>
              <p:cNvSpPr/>
              <p:nvPr/>
            </p:nvSpPr>
            <p:spPr>
              <a:xfrm>
                <a:off x="575239" y="3527470"/>
                <a:ext cx="11187258" cy="11459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e>
                          <m:r>
                            <a:rPr lang="en-US" sz="2800" b="1" i="1" smtClean="0">
                              <a:solidFill>
                                <a:schemeClr val="tx1"/>
                              </a:solidFill>
                              <a:latin typeface="Cambria Math" panose="02040503050406030204" pitchFamily="18" charset="0"/>
                              <a:cs typeface="Segoe UI Semibold" panose="020B0702040204020203" pitchFamily="34" charset="0"/>
                            </a:rPr>
                            <m:t>𝑬</m:t>
                          </m:r>
                        </m:e>
                      </m:d>
                      <m:r>
                        <a:rPr lang="en-US" sz="2800" b="1" i="1" smtClean="0">
                          <a:solidFill>
                            <a:schemeClr val="tx1"/>
                          </a:solidFill>
                          <a:latin typeface="Cambria Math" panose="02040503050406030204" pitchFamily="18" charset="0"/>
                          <a:cs typeface="Segoe UI Semibold" panose="020B0702040204020203" pitchFamily="34" charset="0"/>
                        </a:rPr>
                        <m:t>=</m:t>
                      </m:r>
                      <m:nary>
                        <m:naryPr>
                          <m:chr m:val="∑"/>
                          <m:supHide m:val="on"/>
                          <m:ctrlPr>
                            <a:rPr lang="en-US" sz="2800" b="1" i="1" smtClean="0">
                              <a:solidFill>
                                <a:schemeClr val="tx1"/>
                              </a:solidFill>
                              <a:latin typeface="Cambria Math" panose="02040503050406030204" pitchFamily="18" charset="0"/>
                              <a:cs typeface="Segoe UI Semibold" panose="020B0702040204020203" pitchFamily="34" charset="0"/>
                            </a:rPr>
                          </m:ctrlPr>
                        </m:naryPr>
                        <m:sub>
                          <m:r>
                            <m:rPr>
                              <m:brk m:alnAt="7"/>
                            </m:rPr>
                            <a:rPr lang="en-US" sz="2800" b="1" i="1" smtClean="0">
                              <a:solidFill>
                                <a:schemeClr val="tx1"/>
                              </a:solidFill>
                              <a:latin typeface="Cambria Math" panose="02040503050406030204" pitchFamily="18" charset="0"/>
                              <a:cs typeface="Segoe UI Semibold" panose="020B0702040204020203" pitchFamily="34" charset="0"/>
                            </a:rPr>
                            <m:t>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0" smtClean="0">
                              <a:solidFill>
                                <a:schemeClr val="tx1"/>
                              </a:solidFill>
                              <a:latin typeface="Cambria Math" panose="02040503050406030204" pitchFamily="18" charset="0"/>
                              <a:cs typeface="Segoe UI Semibold" panose="020B0702040204020203" pitchFamily="34" charset="0"/>
                            </a:rPr>
                            <m:t>𝛀</m:t>
                          </m:r>
                        </m:sub>
                        <m:sup/>
                        <m:e>
                          <m:r>
                            <a:rPr lang="en-US" sz="2800" b="1" i="1" smtClean="0">
                              <a:solidFill>
                                <a:schemeClr val="tx1"/>
                              </a:solidFill>
                              <a:latin typeface="Cambria Math" panose="02040503050406030204" pitchFamily="18" charset="0"/>
                              <a:cs typeface="Segoe UI Semibold" panose="020B0702040204020203" pitchFamily="34" charset="0"/>
                            </a:rPr>
                            <m:t>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𝑬</m:t>
                          </m:r>
                          <m:r>
                            <a:rPr lang="en-US" sz="2800" b="1" i="1" smtClean="0">
                              <a:solidFill>
                                <a:schemeClr val="tx1"/>
                              </a:solidFill>
                              <a:latin typeface="Cambria Math" panose="02040503050406030204" pitchFamily="18" charset="0"/>
                              <a:cs typeface="Segoe UI Semibold" panose="020B0702040204020203" pitchFamily="34" charset="0"/>
                            </a:rPr>
                            <m:t>)</m:t>
                          </m:r>
                        </m:e>
                      </m:nary>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p:sp>
            <p:nvSpPr>
              <p:cNvPr id="4" name="Rectangle 3">
                <a:extLst>
                  <a:ext uri="{FF2B5EF4-FFF2-40B4-BE49-F238E27FC236}">
                    <a16:creationId xmlns:a16="http://schemas.microsoft.com/office/drawing/2014/main" id="{F19C3117-5D23-4ED6-A640-CADEE5379CF4}"/>
                  </a:ext>
                </a:extLst>
              </p:cNvPr>
              <p:cNvSpPr>
                <a:spLocks noRot="1" noChangeAspect="1" noMove="1" noResize="1" noEditPoints="1" noAdjustHandles="1" noChangeArrowheads="1" noChangeShapeType="1" noTextEdit="1"/>
              </p:cNvSpPr>
              <p:nvPr/>
            </p:nvSpPr>
            <p:spPr>
              <a:xfrm>
                <a:off x="575239" y="3527470"/>
                <a:ext cx="11187258" cy="1145999"/>
              </a:xfrm>
              <a:prstGeom prst="rect">
                <a:avLst/>
              </a:prstGeom>
              <a:blipFill>
                <a:blip r:embed="rId2"/>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153B3B8-98BB-4F15-B519-11D09176885E}"/>
                  </a:ext>
                </a:extLst>
              </p:cNvPr>
              <p:cNvSpPr/>
              <p:nvPr/>
            </p:nvSpPr>
            <p:spPr>
              <a:xfrm>
                <a:off x="575239" y="5155379"/>
                <a:ext cx="11187258" cy="11459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e>
                          <m:r>
                            <a:rPr lang="en-US" sz="2800" b="1" i="1" smtClean="0">
                              <a:solidFill>
                                <a:schemeClr val="tx1"/>
                              </a:solidFill>
                              <a:latin typeface="Cambria Math" panose="02040503050406030204" pitchFamily="18" charset="0"/>
                              <a:cs typeface="Segoe UI Semibold" panose="020B0702040204020203" pitchFamily="34" charset="0"/>
                            </a:rPr>
                            <m:t>𝒀</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𝒚</m:t>
                          </m:r>
                        </m:e>
                      </m:d>
                      <m:r>
                        <a:rPr lang="en-US" sz="2800" b="1" i="1" smtClean="0">
                          <a:solidFill>
                            <a:schemeClr val="tx1"/>
                          </a:solidFill>
                          <a:latin typeface="Cambria Math" panose="02040503050406030204" pitchFamily="18" charset="0"/>
                          <a:cs typeface="Segoe UI Semibold" panose="020B0702040204020203" pitchFamily="34" charset="0"/>
                        </a:rPr>
                        <m:t>=</m:t>
                      </m:r>
                      <m:nary>
                        <m:naryPr>
                          <m:chr m:val="∑"/>
                          <m:supHide m:val="on"/>
                          <m:ctrlPr>
                            <a:rPr lang="en-US" sz="2800" b="1" i="1" smtClean="0">
                              <a:solidFill>
                                <a:schemeClr val="tx1"/>
                              </a:solidFill>
                              <a:latin typeface="Cambria Math" panose="02040503050406030204" pitchFamily="18" charset="0"/>
                              <a:cs typeface="Segoe UI Semibold" panose="020B0702040204020203" pitchFamily="34" charset="0"/>
                            </a:rPr>
                          </m:ctrlPr>
                        </m:naryPr>
                        <m:sub>
                          <m:r>
                            <m:rPr>
                              <m:brk m:alnAt="7"/>
                            </m:rPr>
                            <a:rPr lang="en-US" sz="2800" b="1" i="1" smtClean="0">
                              <a:solidFill>
                                <a:schemeClr val="tx1"/>
                              </a:solidFill>
                              <a:latin typeface="Cambria Math" panose="02040503050406030204" pitchFamily="18" charset="0"/>
                              <a:cs typeface="Segoe UI Semibold" panose="020B0702040204020203" pitchFamily="34" charset="0"/>
                            </a:rPr>
                            <m:t>𝒙</m:t>
                          </m:r>
                          <m:r>
                            <a:rPr lang="en-US" sz="2800" b="1" i="1" smtClean="0">
                              <a:solidFill>
                                <a:schemeClr val="tx1"/>
                              </a:solidFill>
                              <a:latin typeface="Cambria Math" panose="02040503050406030204" pitchFamily="18" charset="0"/>
                              <a:cs typeface="Segoe UI Semibold" panose="020B0702040204020203" pitchFamily="34" charset="0"/>
                            </a:rPr>
                            <m:t>∈</m:t>
                          </m:r>
                          <m:sSub>
                            <m:sSubPr>
                              <m:ctrlPr>
                                <a:rPr lang="en-US" sz="2800" b="1" i="1" smtClean="0">
                                  <a:solidFill>
                                    <a:schemeClr val="tx1"/>
                                  </a:solidFill>
                                  <a:latin typeface="Cambria Math" panose="02040503050406030204" pitchFamily="18" charset="0"/>
                                  <a:cs typeface="Segoe UI Semibold" panose="020B0702040204020203" pitchFamily="34" charset="0"/>
                                </a:rPr>
                              </m:ctrlPr>
                            </m:sSubPr>
                            <m:e>
                              <m:r>
                                <a:rPr lang="en-US" sz="2800" b="1" i="0" smtClean="0">
                                  <a:solidFill>
                                    <a:schemeClr val="tx1"/>
                                  </a:solidFill>
                                  <a:latin typeface="Cambria Math" panose="02040503050406030204" pitchFamily="18" charset="0"/>
                                  <a:cs typeface="Segoe UI Semibold" panose="020B0702040204020203" pitchFamily="34" charset="0"/>
                                </a:rPr>
                                <m:t>𝛀</m:t>
                              </m:r>
                            </m:e>
                            <m:sub>
                              <m:r>
                                <a:rPr lang="en-US" sz="2800" b="1" i="1" smtClean="0">
                                  <a:solidFill>
                                    <a:schemeClr val="tx1"/>
                                  </a:solidFill>
                                  <a:latin typeface="Cambria Math" panose="02040503050406030204" pitchFamily="18" charset="0"/>
                                  <a:cs typeface="Segoe UI Semibold" panose="020B0702040204020203" pitchFamily="34" charset="0"/>
                                </a:rPr>
                                <m:t>𝑿</m:t>
                              </m:r>
                            </m:sub>
                          </m:sSub>
                        </m:sub>
                        <m:sup/>
                        <m:e>
                          <m:r>
                            <a:rPr lang="en-US" sz="2800" b="1" i="1" smtClean="0">
                              <a:solidFill>
                                <a:schemeClr val="tx1"/>
                              </a:solidFill>
                              <a:latin typeface="Cambria Math" panose="02040503050406030204" pitchFamily="18" charset="0"/>
                              <a:cs typeface="Segoe UI Semibold" panose="020B0702040204020203" pitchFamily="34" charset="0"/>
                            </a:rPr>
                            <m:t>𝒙</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𝒙</m:t>
                              </m:r>
                            </m:e>
                            <m:e>
                              <m:r>
                                <a:rPr lang="en-US" sz="2800" b="1" i="1" smtClean="0">
                                  <a:solidFill>
                                    <a:schemeClr val="tx1"/>
                                  </a:solidFill>
                                  <a:latin typeface="Cambria Math" panose="02040503050406030204" pitchFamily="18" charset="0"/>
                                  <a:cs typeface="Segoe UI Semibold" panose="020B0702040204020203" pitchFamily="34" charset="0"/>
                                </a:rPr>
                                <m:t>𝒀</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𝒚</m:t>
                              </m:r>
                            </m:e>
                          </m:d>
                        </m:e>
                      </m:nary>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3153B3B8-98BB-4F15-B519-11D09176885E}"/>
                  </a:ext>
                </a:extLst>
              </p:cNvPr>
              <p:cNvSpPr>
                <a:spLocks noRot="1" noChangeAspect="1" noMove="1" noResize="1" noEditPoints="1" noAdjustHandles="1" noChangeArrowheads="1" noChangeShapeType="1" noTextEdit="1"/>
              </p:cNvSpPr>
              <p:nvPr/>
            </p:nvSpPr>
            <p:spPr>
              <a:xfrm>
                <a:off x="575239" y="5155379"/>
                <a:ext cx="11187258" cy="1145999"/>
              </a:xfrm>
              <a:prstGeom prst="rect">
                <a:avLst/>
              </a:prstGeom>
              <a:blipFill>
                <a:blip r:embed="rId3"/>
                <a:stretch>
                  <a:fillRect/>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57678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D701-644B-4898-9857-B965EFB1B3F3}"/>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013724-7D57-4486-82D5-99CB8090ED0A}"/>
                  </a:ext>
                </a:extLst>
              </p:cNvPr>
              <p:cNvSpPr>
                <a:spLocks noGrp="1"/>
              </p:cNvSpPr>
              <p:nvPr>
                <p:ph idx="1"/>
              </p:nvPr>
            </p:nvSpPr>
            <p:spPr>
              <a:xfrm>
                <a:off x="575240" y="1463857"/>
                <a:ext cx="11187258" cy="1965143"/>
              </a:xfrm>
            </p:spPr>
            <p:txBody>
              <a:bodyPr/>
              <a:lstStyle/>
              <a:p>
                <a:r>
                  <a:rPr lang="en-US" dirty="0"/>
                  <a:t>We sometimes want to measure how “intertwined”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 how much knowing about one of them will affect the other.</a:t>
                </a:r>
              </a:p>
              <a:p>
                <a:r>
                  <a:rPr lang="en-US" dirty="0"/>
                  <a:t>If </a:t>
                </a:r>
                <a14:m>
                  <m:oMath xmlns:m="http://schemas.openxmlformats.org/officeDocument/2006/math">
                    <m:r>
                      <a:rPr lang="en-US" b="0" i="1" smtClean="0">
                        <a:latin typeface="Cambria Math" panose="02040503050406030204" pitchFamily="18" charset="0"/>
                      </a:rPr>
                      <m:t>𝑋</m:t>
                    </m:r>
                  </m:oMath>
                </a14:m>
                <a:r>
                  <a:rPr lang="en-US" dirty="0"/>
                  <a:t> turns out “big” how likely is it that </a:t>
                </a:r>
                <a14:m>
                  <m:oMath xmlns:m="http://schemas.openxmlformats.org/officeDocument/2006/math">
                    <m:r>
                      <a:rPr lang="en-US" b="0" i="1" smtClean="0">
                        <a:latin typeface="Cambria Math" panose="02040503050406030204" pitchFamily="18" charset="0"/>
                      </a:rPr>
                      <m:t>𝑌</m:t>
                    </m:r>
                  </m:oMath>
                </a14:m>
                <a:r>
                  <a:rPr lang="en-US" dirty="0"/>
                  <a:t> will be “big” how much do they “vary together”</a:t>
                </a:r>
              </a:p>
            </p:txBody>
          </p:sp>
        </mc:Choice>
        <mc:Fallback xmlns="">
          <p:sp>
            <p:nvSpPr>
              <p:cNvPr id="3" name="Content Placeholder 2">
                <a:extLst>
                  <a:ext uri="{FF2B5EF4-FFF2-40B4-BE49-F238E27FC236}">
                    <a16:creationId xmlns:a16="http://schemas.microsoft.com/office/drawing/2014/main" id="{98013724-7D57-4486-82D5-99CB8090ED0A}"/>
                  </a:ext>
                </a:extLst>
              </p:cNvPr>
              <p:cNvSpPr>
                <a:spLocks noGrp="1" noRot="1" noChangeAspect="1" noMove="1" noResize="1" noEditPoints="1" noAdjustHandles="1" noChangeArrowheads="1" noChangeShapeType="1" noTextEdit="1"/>
              </p:cNvSpPr>
              <p:nvPr>
                <p:ph idx="1"/>
              </p:nvPr>
            </p:nvSpPr>
            <p:spPr>
              <a:xfrm>
                <a:off x="575240" y="1463857"/>
                <a:ext cx="11187258" cy="1965143"/>
              </a:xfrm>
              <a:blipFill>
                <a:blip r:embed="rId3"/>
                <a:stretch>
                  <a:fillRect l="-708" t="-5263" r="-1580" b="-31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D3ED776E-BE8F-4C73-AFF5-149D976889C0}"/>
              </a:ext>
            </a:extLst>
          </p:cNvPr>
          <p:cNvGrpSpPr/>
          <p:nvPr/>
        </p:nvGrpSpPr>
        <p:grpSpPr>
          <a:xfrm>
            <a:off x="647154" y="3429001"/>
            <a:ext cx="9432027" cy="2057400"/>
            <a:chOff x="1185841" y="3429000"/>
            <a:chExt cx="7419972" cy="1927846"/>
          </a:xfrm>
          <a:noFill/>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885B053-6015-439F-BCCF-AB53874F1596}"/>
                    </a:ext>
                  </a:extLst>
                </p:cNvPr>
                <p:cNvSpPr/>
                <p:nvPr/>
              </p:nvSpPr>
              <p:spPr>
                <a:xfrm>
                  <a:off x="1185841" y="3429000"/>
                  <a:ext cx="7419972" cy="1927846"/>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tx1"/>
                    </a:solidFill>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cs typeface="Segoe UI Semibold" panose="020B0702040204020203" pitchFamily="34" charset="0"/>
                          </a:rPr>
                          <m:t>𝐂𝐨𝐯</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0" smtClean="0">
                                <a:solidFill>
                                  <a:schemeClr val="tx1"/>
                                </a:solidFill>
                                <a:latin typeface="Cambria Math" panose="02040503050406030204" pitchFamily="18" charset="0"/>
                                <a:cs typeface="Segoe UI Semibold" panose="020B0702040204020203" pitchFamily="34" charset="0"/>
                              </a:rPr>
                              <m:t>𝐗</m:t>
                            </m:r>
                            <m:r>
                              <a:rPr lang="en-US" sz="2800" b="1" i="0" smtClean="0">
                                <a:solidFill>
                                  <a:schemeClr val="tx1"/>
                                </a:solidFill>
                                <a:latin typeface="Cambria Math" panose="02040503050406030204" pitchFamily="18" charset="0"/>
                                <a:cs typeface="Segoe UI Semibold" panose="020B0702040204020203" pitchFamily="34" charset="0"/>
                              </a:rPr>
                              <m:t>,</m:t>
                            </m:r>
                            <m:r>
                              <a:rPr lang="en-US" sz="2800" b="1" i="0" smtClean="0">
                                <a:solidFill>
                                  <a:schemeClr val="tx1"/>
                                </a:solidFill>
                                <a:latin typeface="Cambria Math" panose="02040503050406030204" pitchFamily="18" charset="0"/>
                                <a:cs typeface="Segoe UI Semibold" panose="020B0702040204020203" pitchFamily="34" charset="0"/>
                              </a:rPr>
                              <m:t>𝐘</m:t>
                            </m:r>
                          </m:e>
                        </m:d>
                        <m:r>
                          <a:rPr lang="en-US" sz="2800" b="1" i="0"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𝒀</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𝒀</m:t>
                                </m:r>
                              </m:e>
                            </m:d>
                            <m:r>
                              <a:rPr lang="en-US" sz="2800" b="1" i="1" smtClean="0">
                                <a:solidFill>
                                  <a:schemeClr val="tx1"/>
                                </a:solidFill>
                                <a:latin typeface="Cambria Math" panose="02040503050406030204" pitchFamily="18" charset="0"/>
                                <a:cs typeface="Segoe UI Semibold" panose="020B0702040204020203" pitchFamily="34" charset="0"/>
                              </a:rPr>
                              <m:t>)</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𝑿𝒀</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𝒀</m:t>
                        </m:r>
                        <m:r>
                          <a:rPr lang="en-US" sz="2800" b="1" i="1" smtClean="0">
                            <a:solidFill>
                              <a:schemeClr val="tx1"/>
                            </a:solidFill>
                            <a:latin typeface="Cambria Math" panose="02040503050406030204" pitchFamily="18" charset="0"/>
                            <a:cs typeface="Segoe UI Semibold" panose="020B0702040204020203" pitchFamily="34" charset="0"/>
                          </a:rPr>
                          <m:t>]</m:t>
                        </m:r>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F885B053-6015-439F-BCCF-AB53874F1596}"/>
                    </a:ext>
                  </a:extLst>
                </p:cNvPr>
                <p:cNvSpPr>
                  <a:spLocks noRot="1" noChangeAspect="1" noMove="1" noResize="1" noEditPoints="1" noAdjustHandles="1" noChangeArrowheads="1" noChangeShapeType="1" noTextEdit="1"/>
                </p:cNvSpPr>
                <p:nvPr/>
              </p:nvSpPr>
              <p:spPr>
                <a:xfrm>
                  <a:off x="1185841" y="3429000"/>
                  <a:ext cx="7419972" cy="1927846"/>
                </a:xfrm>
                <a:prstGeom prst="rect">
                  <a:avLst/>
                </a:prstGeom>
                <a:blipFill>
                  <a:blip r:embed="rId4"/>
                  <a:stretch>
                    <a:fillRect/>
                  </a:stretch>
                </a:blipFill>
                <a:ln>
                  <a:solidFill>
                    <a:schemeClr val="accent2"/>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A724517-3E6F-48A6-B4A9-9F54740A6B12}"/>
                </a:ext>
              </a:extLst>
            </p:cNvPr>
            <p:cNvSpPr/>
            <p:nvPr/>
          </p:nvSpPr>
          <p:spPr>
            <a:xfrm>
              <a:off x="1195367" y="3429001"/>
              <a:ext cx="7410446" cy="599067"/>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Covariance</a:t>
              </a:r>
            </a:p>
          </p:txBody>
        </p:sp>
      </p:grpSp>
    </p:spTree>
    <p:extLst>
      <p:ext uri="{BB962C8B-B14F-4D97-AF65-F5344CB8AC3E}">
        <p14:creationId xmlns:p14="http://schemas.microsoft.com/office/powerpoint/2010/main" val="295377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D0FB4-FC46-4DAC-AF3C-BD9800FD0D21}"/>
              </a:ext>
            </a:extLst>
          </p:cNvPr>
          <p:cNvSpPr>
            <a:spLocks noGrp="1"/>
          </p:cNvSpPr>
          <p:nvPr>
            <p:ph type="title"/>
          </p:nvPr>
        </p:nvSpPr>
        <p:spPr/>
        <p:txBody>
          <a:bodyPr/>
          <a:lstStyle/>
          <a:p>
            <a:r>
              <a:rPr lang="en-US" dirty="0"/>
              <a:t>Tail Bounds</a:t>
            </a:r>
          </a:p>
        </p:txBody>
      </p:sp>
      <p:sp>
        <p:nvSpPr>
          <p:cNvPr id="5" name="Text Placeholder 4">
            <a:extLst>
              <a:ext uri="{FF2B5EF4-FFF2-40B4-BE49-F238E27FC236}">
                <a16:creationId xmlns:a16="http://schemas.microsoft.com/office/drawing/2014/main" id="{8F42CE3A-C7BA-46D1-9C43-00AA35DCDB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724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28AFE3F-09AE-4C07-9D9D-6E1B275A92DE}"/>
                  </a:ext>
                </a:extLst>
              </p14:cNvPr>
              <p14:cNvContentPartPr/>
              <p14:nvPr/>
            </p14:nvContentPartPr>
            <p14:xfrm>
              <a:off x="9139460" y="5443494"/>
              <a:ext cx="360" cy="27360"/>
            </p14:xfrm>
          </p:contentPart>
        </mc:Choice>
        <mc:Fallback xmlns="">
          <p:pic>
            <p:nvPicPr>
              <p:cNvPr id="5" name="Ink 4">
                <a:extLst>
                  <a:ext uri="{FF2B5EF4-FFF2-40B4-BE49-F238E27FC236}">
                    <a16:creationId xmlns:a16="http://schemas.microsoft.com/office/drawing/2014/main" id="{E28AFE3F-09AE-4C07-9D9D-6E1B275A92DE}"/>
                  </a:ext>
                </a:extLst>
              </p:cNvPr>
              <p:cNvPicPr/>
              <p:nvPr/>
            </p:nvPicPr>
            <p:blipFill>
              <a:blip r:embed="rId3"/>
              <a:stretch>
                <a:fillRect/>
              </a:stretch>
            </p:blipFill>
            <p:spPr>
              <a:xfrm>
                <a:off x="9130820" y="543485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A2A565EB-75B5-4C16-B740-BC2D9A102F35}"/>
                  </a:ext>
                </a:extLst>
              </p14:cNvPr>
              <p14:cNvContentPartPr/>
              <p14:nvPr/>
            </p14:nvContentPartPr>
            <p14:xfrm>
              <a:off x="7435220" y="6640134"/>
              <a:ext cx="3732840" cy="82440"/>
            </p14:xfrm>
          </p:contentPart>
        </mc:Choice>
        <mc:Fallback xmlns="">
          <p:pic>
            <p:nvPicPr>
              <p:cNvPr id="14" name="Ink 13">
                <a:extLst>
                  <a:ext uri="{FF2B5EF4-FFF2-40B4-BE49-F238E27FC236}">
                    <a16:creationId xmlns:a16="http://schemas.microsoft.com/office/drawing/2014/main" id="{A2A565EB-75B5-4C16-B740-BC2D9A102F35}"/>
                  </a:ext>
                </a:extLst>
              </p:cNvPr>
              <p:cNvPicPr/>
              <p:nvPr/>
            </p:nvPicPr>
            <p:blipFill>
              <a:blip r:embed="rId5"/>
              <a:stretch>
                <a:fillRect/>
              </a:stretch>
            </p:blipFill>
            <p:spPr>
              <a:xfrm>
                <a:off x="7426220" y="6631134"/>
                <a:ext cx="375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7C471B3D-F37C-4B0E-931F-9A0E39CCDA7B}"/>
                  </a:ext>
                </a:extLst>
              </p14:cNvPr>
              <p14:cNvContentPartPr/>
              <p14:nvPr/>
            </p14:nvContentPartPr>
            <p14:xfrm>
              <a:off x="9099500" y="5278614"/>
              <a:ext cx="3600" cy="43560"/>
            </p14:xfrm>
          </p:contentPart>
        </mc:Choice>
        <mc:Fallback xmlns="">
          <p:pic>
            <p:nvPicPr>
              <p:cNvPr id="18" name="Ink 17">
                <a:extLst>
                  <a:ext uri="{FF2B5EF4-FFF2-40B4-BE49-F238E27FC236}">
                    <a16:creationId xmlns:a16="http://schemas.microsoft.com/office/drawing/2014/main" id="{7C471B3D-F37C-4B0E-931F-9A0E39CCDA7B}"/>
                  </a:ext>
                </a:extLst>
              </p:cNvPr>
              <p:cNvPicPr/>
              <p:nvPr/>
            </p:nvPicPr>
            <p:blipFill>
              <a:blip r:embed="rId7"/>
              <a:stretch>
                <a:fillRect/>
              </a:stretch>
            </p:blipFill>
            <p:spPr>
              <a:xfrm>
                <a:off x="9090500" y="5269614"/>
                <a:ext cx="2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1A6D0E46-0804-4578-90FB-C9E2BC8FC899}"/>
                  </a:ext>
                </a:extLst>
              </p14:cNvPr>
              <p14:cNvContentPartPr/>
              <p14:nvPr/>
            </p14:nvContentPartPr>
            <p14:xfrm>
              <a:off x="7390940" y="5570214"/>
              <a:ext cx="3513600" cy="1019160"/>
            </p14:xfrm>
          </p:contentPart>
        </mc:Choice>
        <mc:Fallback xmlns="">
          <p:pic>
            <p:nvPicPr>
              <p:cNvPr id="19" name="Ink 18">
                <a:extLst>
                  <a:ext uri="{FF2B5EF4-FFF2-40B4-BE49-F238E27FC236}">
                    <a16:creationId xmlns:a16="http://schemas.microsoft.com/office/drawing/2014/main" id="{1A6D0E46-0804-4578-90FB-C9E2BC8FC899}"/>
                  </a:ext>
                </a:extLst>
              </p:cNvPr>
              <p:cNvPicPr/>
              <p:nvPr/>
            </p:nvPicPr>
            <p:blipFill>
              <a:blip r:embed="rId9"/>
              <a:stretch>
                <a:fillRect/>
              </a:stretch>
            </p:blipFill>
            <p:spPr>
              <a:xfrm>
                <a:off x="7381941" y="5561214"/>
                <a:ext cx="3531238" cy="1036800"/>
              </a:xfrm>
              <a:prstGeom prst="rect">
                <a:avLst/>
              </a:prstGeom>
            </p:spPr>
          </p:pic>
        </mc:Fallback>
      </mc:AlternateContent>
    </p:spTree>
    <p:extLst>
      <p:ext uri="{BB962C8B-B14F-4D97-AF65-F5344CB8AC3E}">
        <p14:creationId xmlns:p14="http://schemas.microsoft.com/office/powerpoint/2010/main" val="172169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165265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9F47-80BA-4831-91A0-BF147D3A885B}"/>
              </a:ext>
            </a:extLst>
          </p:cNvPr>
          <p:cNvSpPr>
            <a:spLocks noGrp="1"/>
          </p:cNvSpPr>
          <p:nvPr>
            <p:ph type="title"/>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7" name="Ink 46">
                <a:extLst>
                  <a:ext uri="{FF2B5EF4-FFF2-40B4-BE49-F238E27FC236}">
                    <a16:creationId xmlns:a16="http://schemas.microsoft.com/office/drawing/2014/main" id="{EDB67AF2-8CE8-4833-A0BE-DE7F3F33322D}"/>
                  </a:ext>
                </a:extLst>
              </p14:cNvPr>
              <p14:cNvContentPartPr/>
              <p14:nvPr/>
            </p14:nvContentPartPr>
            <p14:xfrm>
              <a:off x="2116720" y="4611888"/>
              <a:ext cx="9418680" cy="2126160"/>
            </p14:xfrm>
          </p:contentPart>
        </mc:Choice>
        <mc:Fallback xmlns="">
          <p:pic>
            <p:nvPicPr>
              <p:cNvPr id="47" name="Ink 46">
                <a:extLst>
                  <a:ext uri="{FF2B5EF4-FFF2-40B4-BE49-F238E27FC236}">
                    <a16:creationId xmlns:a16="http://schemas.microsoft.com/office/drawing/2014/main" id="{EDB67AF2-8CE8-4833-A0BE-DE7F3F33322D}"/>
                  </a:ext>
                </a:extLst>
              </p:cNvPr>
              <p:cNvPicPr/>
              <p:nvPr/>
            </p:nvPicPr>
            <p:blipFill>
              <a:blip r:embed="rId3"/>
              <a:stretch>
                <a:fillRect/>
              </a:stretch>
            </p:blipFill>
            <p:spPr>
              <a:xfrm>
                <a:off x="2107720" y="4602888"/>
                <a:ext cx="9436320" cy="2143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 name="Ink 47">
                <a:extLst>
                  <a:ext uri="{FF2B5EF4-FFF2-40B4-BE49-F238E27FC236}">
                    <a16:creationId xmlns:a16="http://schemas.microsoft.com/office/drawing/2014/main" id="{9A1AE1BC-253B-4E1C-BEEF-DDB19B3BA5ED}"/>
                  </a:ext>
                </a:extLst>
              </p14:cNvPr>
              <p14:cNvContentPartPr/>
              <p14:nvPr/>
            </p14:nvContentPartPr>
            <p14:xfrm>
              <a:off x="2030320" y="2083248"/>
              <a:ext cx="8604000" cy="2340000"/>
            </p14:xfrm>
          </p:contentPart>
        </mc:Choice>
        <mc:Fallback xmlns="">
          <p:pic>
            <p:nvPicPr>
              <p:cNvPr id="48" name="Ink 47">
                <a:extLst>
                  <a:ext uri="{FF2B5EF4-FFF2-40B4-BE49-F238E27FC236}">
                    <a16:creationId xmlns:a16="http://schemas.microsoft.com/office/drawing/2014/main" id="{9A1AE1BC-253B-4E1C-BEEF-DDB19B3BA5ED}"/>
                  </a:ext>
                </a:extLst>
              </p:cNvPr>
              <p:cNvPicPr/>
              <p:nvPr/>
            </p:nvPicPr>
            <p:blipFill>
              <a:blip r:embed="rId5"/>
              <a:stretch>
                <a:fillRect/>
              </a:stretch>
            </p:blipFill>
            <p:spPr>
              <a:xfrm>
                <a:off x="2021320" y="2074249"/>
                <a:ext cx="8621640" cy="23576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 name="Ink 50">
                <a:extLst>
                  <a:ext uri="{FF2B5EF4-FFF2-40B4-BE49-F238E27FC236}">
                    <a16:creationId xmlns:a16="http://schemas.microsoft.com/office/drawing/2014/main" id="{D4912B56-2ABA-49CA-BCEC-12E83010D31E}"/>
                  </a:ext>
                </a:extLst>
              </p14:cNvPr>
              <p14:cNvContentPartPr/>
              <p14:nvPr/>
            </p14:nvContentPartPr>
            <p14:xfrm>
              <a:off x="1123480" y="3046968"/>
              <a:ext cx="360" cy="360"/>
            </p14:xfrm>
          </p:contentPart>
        </mc:Choice>
        <mc:Fallback xmlns="">
          <p:pic>
            <p:nvPicPr>
              <p:cNvPr id="51" name="Ink 50">
                <a:extLst>
                  <a:ext uri="{FF2B5EF4-FFF2-40B4-BE49-F238E27FC236}">
                    <a16:creationId xmlns:a16="http://schemas.microsoft.com/office/drawing/2014/main" id="{D4912B56-2ABA-49CA-BCEC-12E83010D31E}"/>
                  </a:ext>
                </a:extLst>
              </p:cNvPr>
              <p:cNvPicPr/>
              <p:nvPr/>
            </p:nvPicPr>
            <p:blipFill>
              <a:blip r:embed="rId7"/>
              <a:stretch>
                <a:fillRect/>
              </a:stretch>
            </p:blipFill>
            <p:spPr>
              <a:xfrm>
                <a:off x="1114840" y="30383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1">
                <a:extLst>
                  <a:ext uri="{FF2B5EF4-FFF2-40B4-BE49-F238E27FC236}">
                    <a16:creationId xmlns:a16="http://schemas.microsoft.com/office/drawing/2014/main" id="{31E03AAA-D11D-4344-8FC2-F8314217B6FA}"/>
                  </a:ext>
                </a:extLst>
              </p14:cNvPr>
              <p14:cNvContentPartPr/>
              <p14:nvPr/>
            </p14:nvContentPartPr>
            <p14:xfrm>
              <a:off x="1091080" y="3213648"/>
              <a:ext cx="360" cy="8640"/>
            </p14:xfrm>
          </p:contentPart>
        </mc:Choice>
        <mc:Fallback xmlns="">
          <p:pic>
            <p:nvPicPr>
              <p:cNvPr id="52" name="Ink 51">
                <a:extLst>
                  <a:ext uri="{FF2B5EF4-FFF2-40B4-BE49-F238E27FC236}">
                    <a16:creationId xmlns:a16="http://schemas.microsoft.com/office/drawing/2014/main" id="{31E03AAA-D11D-4344-8FC2-F8314217B6FA}"/>
                  </a:ext>
                </a:extLst>
              </p:cNvPr>
              <p:cNvPicPr/>
              <p:nvPr/>
            </p:nvPicPr>
            <p:blipFill>
              <a:blip r:embed="rId9"/>
              <a:stretch>
                <a:fillRect/>
              </a:stretch>
            </p:blipFill>
            <p:spPr>
              <a:xfrm>
                <a:off x="1082440" y="3204648"/>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6" name="Ink 55">
                <a:extLst>
                  <a:ext uri="{FF2B5EF4-FFF2-40B4-BE49-F238E27FC236}">
                    <a16:creationId xmlns:a16="http://schemas.microsoft.com/office/drawing/2014/main" id="{86360CC4-1041-479F-9F97-4D85F15A9A43}"/>
                  </a:ext>
                </a:extLst>
              </p14:cNvPr>
              <p14:cNvContentPartPr/>
              <p14:nvPr/>
            </p14:nvContentPartPr>
            <p14:xfrm>
              <a:off x="1155880" y="5283648"/>
              <a:ext cx="360" cy="360"/>
            </p14:xfrm>
          </p:contentPart>
        </mc:Choice>
        <mc:Fallback xmlns="">
          <p:pic>
            <p:nvPicPr>
              <p:cNvPr id="56" name="Ink 55">
                <a:extLst>
                  <a:ext uri="{FF2B5EF4-FFF2-40B4-BE49-F238E27FC236}">
                    <a16:creationId xmlns:a16="http://schemas.microsoft.com/office/drawing/2014/main" id="{86360CC4-1041-479F-9F97-4D85F15A9A43}"/>
                  </a:ext>
                </a:extLst>
              </p:cNvPr>
              <p:cNvPicPr/>
              <p:nvPr/>
            </p:nvPicPr>
            <p:blipFill>
              <a:blip r:embed="rId7"/>
              <a:stretch>
                <a:fillRect/>
              </a:stretch>
            </p:blipFill>
            <p:spPr>
              <a:xfrm>
                <a:off x="1147240" y="52746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7" name="Ink 56">
                <a:extLst>
                  <a:ext uri="{FF2B5EF4-FFF2-40B4-BE49-F238E27FC236}">
                    <a16:creationId xmlns:a16="http://schemas.microsoft.com/office/drawing/2014/main" id="{BA467134-ABD5-4F80-ABF3-03129508CE31}"/>
                  </a:ext>
                </a:extLst>
              </p14:cNvPr>
              <p14:cNvContentPartPr/>
              <p14:nvPr/>
            </p14:nvContentPartPr>
            <p14:xfrm>
              <a:off x="1160920" y="5616288"/>
              <a:ext cx="4320" cy="7200"/>
            </p14:xfrm>
          </p:contentPart>
        </mc:Choice>
        <mc:Fallback xmlns="">
          <p:pic>
            <p:nvPicPr>
              <p:cNvPr id="57" name="Ink 56">
                <a:extLst>
                  <a:ext uri="{FF2B5EF4-FFF2-40B4-BE49-F238E27FC236}">
                    <a16:creationId xmlns:a16="http://schemas.microsoft.com/office/drawing/2014/main" id="{BA467134-ABD5-4F80-ABF3-03129508CE31}"/>
                  </a:ext>
                </a:extLst>
              </p:cNvPr>
              <p:cNvPicPr/>
              <p:nvPr/>
            </p:nvPicPr>
            <p:blipFill>
              <a:blip r:embed="rId12"/>
              <a:stretch>
                <a:fillRect/>
              </a:stretch>
            </p:blipFill>
            <p:spPr>
              <a:xfrm>
                <a:off x="1151920" y="5607648"/>
                <a:ext cx="21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Ink 57">
                <a:extLst>
                  <a:ext uri="{FF2B5EF4-FFF2-40B4-BE49-F238E27FC236}">
                    <a16:creationId xmlns:a16="http://schemas.microsoft.com/office/drawing/2014/main" id="{766D5A5F-3395-46DD-BFCB-3D3B25A3F322}"/>
                  </a:ext>
                </a:extLst>
              </p14:cNvPr>
              <p14:cNvContentPartPr/>
              <p14:nvPr/>
            </p14:nvContentPartPr>
            <p14:xfrm>
              <a:off x="371800" y="5051088"/>
              <a:ext cx="597960" cy="668880"/>
            </p14:xfrm>
          </p:contentPart>
        </mc:Choice>
        <mc:Fallback xmlns="">
          <p:pic>
            <p:nvPicPr>
              <p:cNvPr id="58" name="Ink 57">
                <a:extLst>
                  <a:ext uri="{FF2B5EF4-FFF2-40B4-BE49-F238E27FC236}">
                    <a16:creationId xmlns:a16="http://schemas.microsoft.com/office/drawing/2014/main" id="{766D5A5F-3395-46DD-BFCB-3D3B25A3F322}"/>
                  </a:ext>
                </a:extLst>
              </p:cNvPr>
              <p:cNvPicPr/>
              <p:nvPr/>
            </p:nvPicPr>
            <p:blipFill>
              <a:blip r:embed="rId14"/>
              <a:stretch>
                <a:fillRect/>
              </a:stretch>
            </p:blipFill>
            <p:spPr>
              <a:xfrm>
                <a:off x="362805" y="5042088"/>
                <a:ext cx="615589"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9" name="Ink 58">
                <a:extLst>
                  <a:ext uri="{FF2B5EF4-FFF2-40B4-BE49-F238E27FC236}">
                    <a16:creationId xmlns:a16="http://schemas.microsoft.com/office/drawing/2014/main" id="{246E1A10-D1EA-4B88-8E86-F37059DAEC40}"/>
                  </a:ext>
                </a:extLst>
              </p14:cNvPr>
              <p14:cNvContentPartPr/>
              <p14:nvPr/>
            </p14:nvContentPartPr>
            <p14:xfrm>
              <a:off x="293320" y="2835288"/>
              <a:ext cx="527400" cy="600840"/>
            </p14:xfrm>
          </p:contentPart>
        </mc:Choice>
        <mc:Fallback xmlns="">
          <p:pic>
            <p:nvPicPr>
              <p:cNvPr id="59" name="Ink 58">
                <a:extLst>
                  <a:ext uri="{FF2B5EF4-FFF2-40B4-BE49-F238E27FC236}">
                    <a16:creationId xmlns:a16="http://schemas.microsoft.com/office/drawing/2014/main" id="{246E1A10-D1EA-4B88-8E86-F37059DAEC40}"/>
                  </a:ext>
                </a:extLst>
              </p:cNvPr>
              <p:cNvPicPr/>
              <p:nvPr/>
            </p:nvPicPr>
            <p:blipFill>
              <a:blip r:embed="rId16"/>
              <a:stretch>
                <a:fillRect/>
              </a:stretch>
            </p:blipFill>
            <p:spPr>
              <a:xfrm>
                <a:off x="284680" y="2826648"/>
                <a:ext cx="545040" cy="618480"/>
              </a:xfrm>
              <a:prstGeom prst="rect">
                <a:avLst/>
              </a:prstGeom>
            </p:spPr>
          </p:pic>
        </mc:Fallback>
      </mc:AlternateContent>
    </p:spTree>
    <p:extLst>
      <p:ext uri="{BB962C8B-B14F-4D97-AF65-F5344CB8AC3E}">
        <p14:creationId xmlns:p14="http://schemas.microsoft.com/office/powerpoint/2010/main" val="264272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4689D1D-1AAF-4DCF-BE1A-03C771DC6984}"/>
              </a:ext>
            </a:extLst>
          </p:cNvPr>
          <p:cNvGrpSpPr/>
          <p:nvPr/>
        </p:nvGrpSpPr>
        <p:grpSpPr>
          <a:xfrm>
            <a:off x="6465052" y="3741076"/>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A84D97-7775-4982-BF3E-2EFA0CE8304A}"/>
                  </a:ext>
                </a:extLst>
              </p:cNvPr>
              <p:cNvSpPr/>
              <p:nvPr/>
            </p:nvSpPr>
            <p:spPr>
              <a:xfrm>
                <a:off x="2887824" y="5910943"/>
                <a:ext cx="3446474" cy="87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𝔼</m:t>
                      </m:r>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C9A84D97-7775-4982-BF3E-2EFA0CE8304A}"/>
                  </a:ext>
                </a:extLst>
              </p:cNvPr>
              <p:cNvSpPr>
                <a:spLocks noRot="1" noChangeAspect="1" noMove="1" noResize="1" noEditPoints="1" noAdjustHandles="1" noChangeArrowheads="1" noChangeShapeType="1" noTextEdit="1"/>
              </p:cNvSpPr>
              <p:nvPr/>
            </p:nvSpPr>
            <p:spPr>
              <a:xfrm>
                <a:off x="2887824" y="5910943"/>
                <a:ext cx="3446474" cy="877077"/>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381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8953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627176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75A-0BE3-4185-89EA-D7BAE622BA5E}"/>
              </a:ext>
            </a:extLst>
          </p:cNvPr>
          <p:cNvSpPr>
            <a:spLocks noGrp="1"/>
          </p:cNvSpPr>
          <p:nvPr>
            <p:ph type="title"/>
          </p:nvPr>
        </p:nvSpPr>
        <p:spPr/>
        <p:txBody>
          <a:bodyPr/>
          <a:lstStyle/>
          <a:p>
            <a:r>
              <a:rPr lang="en-US" dirty="0"/>
              <a:t>Polling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F134E8-4651-4DAC-B427-587C1F6D5F8E}"/>
                  </a:ext>
                </a:extLst>
              </p:cNvPr>
              <p:cNvSpPr>
                <a:spLocks noGrp="1"/>
              </p:cNvSpPr>
              <p:nvPr>
                <p:ph idx="1"/>
              </p:nvPr>
            </p:nvSpPr>
            <p:spPr/>
            <p:txBody>
              <a:bodyPr>
                <a:normAutofit/>
              </a:bodyPr>
              <a:lstStyle/>
              <a:p>
                <a:r>
                  <a:rPr lang="en-US" dirty="0"/>
                  <a:t>Suppose you know that 60% of CSE students support you in your run for SAC. If you draw a sample of </a:t>
                </a:r>
                <a14:m>
                  <m:oMath xmlns:m="http://schemas.openxmlformats.org/officeDocument/2006/math">
                    <m:r>
                      <a:rPr lang="en-US" b="0" i="1" smtClean="0">
                        <a:latin typeface="Cambria Math" panose="02040503050406030204" pitchFamily="18" charset="0"/>
                      </a:rPr>
                      <m:t>30</m:t>
                    </m:r>
                  </m:oMath>
                </a14:m>
                <a:r>
                  <a:rPr lang="en-US" dirty="0"/>
                  <a:t> students, what is the probability that you don’t get a majority of their votes.</a:t>
                </a:r>
              </a:p>
              <a:p>
                <a:endParaRPr lang="en-US" dirty="0"/>
              </a:p>
              <a:p>
                <a:r>
                  <a:rPr lang="en-US" dirty="0"/>
                  <a:t>How are you sampling?</a:t>
                </a:r>
              </a:p>
              <a:p>
                <a:r>
                  <a:rPr lang="en-US" dirty="0"/>
                  <a:t>Method 1: Get a uniformly random subset of size </a:t>
                </a:r>
                <a14:m>
                  <m:oMath xmlns:m="http://schemas.openxmlformats.org/officeDocument/2006/math">
                    <m:r>
                      <a:rPr lang="en-US" b="0" i="1" smtClean="0">
                        <a:latin typeface="Cambria Math" panose="02040503050406030204" pitchFamily="18" charset="0"/>
                      </a:rPr>
                      <m:t>30</m:t>
                    </m:r>
                  </m:oMath>
                </a14:m>
                <a:r>
                  <a:rPr lang="en-US" dirty="0"/>
                  <a:t>.</a:t>
                </a:r>
              </a:p>
              <a:p>
                <a:r>
                  <a:rPr lang="en-US" dirty="0"/>
                  <a:t>Method 2: Independently draw </a:t>
                </a:r>
                <a14:m>
                  <m:oMath xmlns:m="http://schemas.openxmlformats.org/officeDocument/2006/math">
                    <m:r>
                      <a:rPr lang="en-US" b="0" i="1" smtClean="0">
                        <a:latin typeface="Cambria Math" panose="02040503050406030204" pitchFamily="18" charset="0"/>
                      </a:rPr>
                      <m:t>30</m:t>
                    </m:r>
                  </m:oMath>
                </a14:m>
                <a:r>
                  <a:rPr lang="en-US" dirty="0"/>
                  <a:t> people with replacement.</a:t>
                </a:r>
              </a:p>
              <a:p>
                <a:endParaRPr lang="en-US" dirty="0"/>
              </a:p>
              <a:p>
                <a:r>
                  <a:rPr lang="en-US" dirty="0"/>
                  <a:t>Which do we use?</a:t>
                </a:r>
              </a:p>
            </p:txBody>
          </p:sp>
        </mc:Choice>
        <mc:Fallback xmlns="">
          <p:sp>
            <p:nvSpPr>
              <p:cNvPr id="3" name="Content Placeholder 2">
                <a:extLst>
                  <a:ext uri="{FF2B5EF4-FFF2-40B4-BE49-F238E27FC236}">
                    <a16:creationId xmlns:a16="http://schemas.microsoft.com/office/drawing/2014/main" id="{4BF134E8-4651-4DAC-B427-587C1F6D5F8E}"/>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4171332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582353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454376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32B3-8CA1-4C7D-8115-90E8DB645512}"/>
              </a:ext>
            </a:extLst>
          </p:cNvPr>
          <p:cNvSpPr>
            <a:spLocks noGrp="1"/>
          </p:cNvSpPr>
          <p:nvPr>
            <p:ph type="title"/>
          </p:nvPr>
        </p:nvSpPr>
        <p:spPr/>
        <p:txBody>
          <a:bodyPr/>
          <a:lstStyle/>
          <a:p>
            <a:r>
              <a:rPr lang="en-US" dirty="0"/>
              <a:t>Polling</a:t>
            </a:r>
          </a:p>
        </p:txBody>
      </p:sp>
      <p:sp>
        <p:nvSpPr>
          <p:cNvPr id="3" name="Content Placeholder 2">
            <a:extLst>
              <a:ext uri="{FF2B5EF4-FFF2-40B4-BE49-F238E27FC236}">
                <a16:creationId xmlns:a16="http://schemas.microsoft.com/office/drawing/2014/main" id="{97C917AA-D11E-4303-81DC-55D188374C8D}"/>
              </a:ext>
            </a:extLst>
          </p:cNvPr>
          <p:cNvSpPr>
            <a:spLocks noGrp="1"/>
          </p:cNvSpPr>
          <p:nvPr>
            <p:ph idx="1"/>
          </p:nvPr>
        </p:nvSpPr>
        <p:spPr/>
        <p:txBody>
          <a:bodyPr/>
          <a:lstStyle/>
          <a:p>
            <a:r>
              <a:rPr lang="en-US" dirty="0"/>
              <a:t>Method 1 is what’s accurate to what is actually done…</a:t>
            </a:r>
          </a:p>
          <a:p>
            <a:r>
              <a:rPr lang="en-US" dirty="0"/>
              <a:t>…but we’re going to use the math from Method 2.</a:t>
            </a:r>
          </a:p>
          <a:p>
            <a:endParaRPr lang="en-US" dirty="0"/>
          </a:p>
          <a:p>
            <a:r>
              <a:rPr lang="en-US" dirty="0"/>
              <a:t>Why? </a:t>
            </a:r>
            <a:br>
              <a:rPr lang="en-US" dirty="0"/>
            </a:br>
            <a:r>
              <a:rPr lang="en-US" dirty="0" err="1"/>
              <a:t>Hypergometric</a:t>
            </a:r>
            <a:r>
              <a:rPr lang="en-US" dirty="0"/>
              <a:t> variable formulas are rough, and for increasing population size they’re very close to binomial. </a:t>
            </a:r>
          </a:p>
          <a:p>
            <a:r>
              <a:rPr lang="en-US" dirty="0"/>
              <a:t>And we’re going to approximate with the CLT anyway, so…the added inaccuracy isn’t a </a:t>
            </a:r>
            <a:r>
              <a:rPr lang="en-US" dirty="0" err="1"/>
              <a:t>dealbreaker</a:t>
            </a:r>
            <a:r>
              <a:rPr lang="en-US" dirty="0"/>
              <a:t>.</a:t>
            </a:r>
          </a:p>
          <a:p>
            <a:r>
              <a:rPr lang="en-US" dirty="0"/>
              <a:t>If we need other calculations, independence will make any of them easier.</a:t>
            </a:r>
          </a:p>
        </p:txBody>
      </p:sp>
    </p:spTree>
    <p:extLst>
      <p:ext uri="{BB962C8B-B14F-4D97-AF65-F5344CB8AC3E}">
        <p14:creationId xmlns:p14="http://schemas.microsoft.com/office/powerpoint/2010/main" val="358727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CD48-0BE4-46AB-957F-8B821AC421F1}"/>
              </a:ext>
            </a:extLst>
          </p:cNvPr>
          <p:cNvSpPr>
            <a:spLocks noGrp="1"/>
          </p:cNvSpPr>
          <p:nvPr>
            <p:ph type="title"/>
          </p:nvPr>
        </p:nvSpPr>
        <p:spPr/>
        <p:txBody>
          <a:bodyPr/>
          <a:lstStyle/>
          <a:p>
            <a:r>
              <a:rPr lang="en-US" dirty="0"/>
              <a:t>Polling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DC5A6F-A78C-48B8-A01A-0321E87A1CF6}"/>
                  </a:ext>
                </a:extLst>
              </p:cNvPr>
              <p:cNvSpPr>
                <a:spLocks noGrp="1"/>
              </p:cNvSpPr>
              <p:nvPr>
                <p:ph idx="1"/>
              </p:nvPr>
            </p:nvSpPr>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be the indicator for “person </a:t>
                </a:r>
                <a14:m>
                  <m:oMath xmlns:m="http://schemas.openxmlformats.org/officeDocument/2006/math">
                    <m:r>
                      <a:rPr lang="en-US" b="0" i="1" smtClean="0">
                        <a:latin typeface="Cambria Math" panose="02040503050406030204" pitchFamily="18" charset="0"/>
                      </a:rPr>
                      <m:t>𝑖</m:t>
                    </m:r>
                  </m:oMath>
                </a14:m>
                <a:r>
                  <a:rPr lang="en-US" dirty="0"/>
                  <a:t> in the sample supports you.”</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num>
                      <m:den>
                        <m:r>
                          <a:rPr lang="en-US" b="0" i="1" smtClean="0">
                            <a:latin typeface="Cambria Math" panose="02040503050406030204" pitchFamily="18" charset="0"/>
                          </a:rPr>
                          <m:t>30</m:t>
                        </m:r>
                      </m:den>
                    </m:f>
                  </m:oMath>
                </a14:m>
                <a:r>
                  <a:rPr lang="en-US" dirty="0"/>
                  <a:t> is the fraction who support you. </a:t>
                </a:r>
              </a:p>
              <a:p>
                <a:r>
                  <a:rPr lang="en-US" dirty="0"/>
                  <a:t>We’re interested in the event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≤.5</m:t>
                        </m:r>
                      </m:e>
                    </m:d>
                  </m:oMath>
                </a14:m>
                <a:r>
                  <a:rPr lang="en-US" dirty="0"/>
                  <a:t>.</a:t>
                </a:r>
              </a:p>
              <a:p>
                <a:r>
                  <a:rPr lang="en-US" dirty="0"/>
                  <a:t>What is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oMath>
                </a14:m>
                <a:r>
                  <a:rPr lang="en-US" dirty="0"/>
                  <a:t>? What is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oMath>
                </a14:m>
                <a:r>
                  <a:rPr lang="en-US" dirty="0"/>
                  <a:t>?</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30</m:t>
                        </m:r>
                      </m:den>
                    </m:f>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.6⋅30</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r>
                  <a:rPr lang="en-US" dirty="0"/>
                  <a:t>.</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30</m:t>
                            </m:r>
                          </m:e>
                          <m:sup>
                            <m:r>
                              <a:rPr lang="en-US" b="0" i="1" smtClean="0">
                                <a:latin typeface="Cambria Math" panose="02040503050406030204" pitchFamily="18" charset="0"/>
                              </a:rPr>
                              <m:t>2</m:t>
                            </m:r>
                          </m:sup>
                        </m:sSup>
                      </m:den>
                    </m:f>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30</m:t>
                        </m:r>
                      </m:den>
                    </m:f>
                    <m:r>
                      <a:rPr lang="en-US" b="0" i="1" smtClean="0">
                        <a:latin typeface="Cambria Math" panose="02040503050406030204" pitchFamily="18" charset="0"/>
                      </a:rPr>
                      <m:t>⋅.6⋅.4=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125</m:t>
                        </m:r>
                      </m:den>
                    </m:f>
                  </m:oMath>
                </a14:m>
                <a:r>
                  <a:rPr lang="en-US" dirty="0"/>
                  <a:t>.</a:t>
                </a:r>
              </a:p>
            </p:txBody>
          </p:sp>
        </mc:Choice>
        <mc:Fallback xmlns="">
          <p:sp>
            <p:nvSpPr>
              <p:cNvPr id="3" name="Content Placeholder 2">
                <a:extLst>
                  <a:ext uri="{FF2B5EF4-FFF2-40B4-BE49-F238E27FC236}">
                    <a16:creationId xmlns:a16="http://schemas.microsoft.com/office/drawing/2014/main" id="{29DC5A6F-A78C-48B8-A01A-0321E87A1CF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00562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F4DB-55FF-4C3A-A9E5-280C54846E4A}"/>
              </a:ext>
            </a:extLst>
          </p:cNvPr>
          <p:cNvSpPr>
            <a:spLocks noGrp="1"/>
          </p:cNvSpPr>
          <p:nvPr>
            <p:ph type="title"/>
          </p:nvPr>
        </p:nvSpPr>
        <p:spPr/>
        <p:txBody>
          <a:bodyPr/>
          <a:lstStyle/>
          <a:p>
            <a:r>
              <a:rPr lang="en-US" dirty="0"/>
              <a:t>Using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60A86B-9A9E-4635-9B05-15DDAE496372}"/>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≤.5</m:t>
                        </m:r>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B60A86B-9A9E-4635-9B05-15DDAE49637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9CF4C0-156D-44BD-9DDD-5C872352F234}"/>
                  </a:ext>
                </a:extLst>
              </p:cNvPr>
              <p:cNvSpPr txBox="1"/>
              <p:nvPr/>
            </p:nvSpPr>
            <p:spPr>
              <a:xfrm>
                <a:off x="6019393" y="255291"/>
                <a:ext cx="5921595" cy="1510157"/>
              </a:xfrm>
              <a:prstGeom prst="rect">
                <a:avLst/>
              </a:prstGeom>
              <a:noFill/>
              <a:ln w="19050">
                <a:solidFill>
                  <a:schemeClr val="accent2"/>
                </a:solidFill>
              </a:ln>
            </p:spPr>
            <p:txBody>
              <a:bodyPr wrap="square" rtlCol="0">
                <a:spAutoFit/>
              </a:bodyPr>
              <a:lstStyle/>
              <a:p>
                <a14:m>
                  <m:oMath xmlns:m="http://schemas.openxmlformats.org/officeDocument/2006/math">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30</m:t>
                        </m:r>
                      </m:den>
                    </m:f>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𝑋</m:t>
                            </m:r>
                          </m:e>
                          <m:sub>
                            <m:r>
                              <a:rPr lang="en-US" sz="2400" i="1">
                                <a:latin typeface="Cambria Math" panose="02040503050406030204" pitchFamily="18" charset="0"/>
                              </a:rPr>
                              <m:t>𝑖</m:t>
                            </m:r>
                          </m:sub>
                        </m:sSub>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.6⋅30</m:t>
                        </m:r>
                      </m:num>
                      <m:den>
                        <m:r>
                          <a:rPr lang="en-US" sz="2400" i="1">
                            <a:latin typeface="Cambria Math" panose="02040503050406030204" pitchFamily="18" charset="0"/>
                          </a:rPr>
                          <m:t>30</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5</m:t>
                        </m:r>
                      </m:den>
                    </m:f>
                  </m:oMath>
                </a14:m>
                <a:r>
                  <a:rPr lang="en-US" sz="2400" dirty="0"/>
                  <a:t>.</a:t>
                </a:r>
              </a:p>
              <a:p>
                <a14:m>
                  <m:oMath xmlns:m="http://schemas.openxmlformats.org/officeDocument/2006/math">
                    <m:r>
                      <m:rPr>
                        <m:sty m:val="p"/>
                      </m:rPr>
                      <a:rPr lang="en-US" sz="2400">
                        <a:latin typeface="Cambria Math" panose="02040503050406030204" pitchFamily="18" charset="0"/>
                      </a:rPr>
                      <m:t>Var</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30</m:t>
                            </m:r>
                          </m:e>
                          <m:sup>
                            <m:r>
                              <a:rPr lang="en-US" sz="2400" i="1">
                                <a:latin typeface="Cambria Math" panose="02040503050406030204" pitchFamily="18" charset="0"/>
                              </a:rPr>
                              <m:t>2</m:t>
                            </m:r>
                          </m:sup>
                        </m:sSup>
                      </m:den>
                    </m:f>
                    <m:r>
                      <m:rPr>
                        <m:sty m:val="p"/>
                      </m:rPr>
                      <a:rPr lang="en-US" sz="2400">
                        <a:latin typeface="Cambria Math" panose="02040503050406030204" pitchFamily="18" charset="0"/>
                      </a:rPr>
                      <m:t>Var</m:t>
                    </m:r>
                    <m:d>
                      <m:dPr>
                        <m:ctrlPr>
                          <a:rPr lang="en-US" sz="2400" i="1">
                            <a:latin typeface="Cambria Math" panose="02040503050406030204" pitchFamily="18" charset="0"/>
                          </a:rPr>
                        </m:ctrlPr>
                      </m:d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30</m:t>
                        </m:r>
                      </m:den>
                    </m:f>
                    <m:r>
                      <a:rPr lang="en-US" sz="2400" i="1">
                        <a:latin typeface="Cambria Math" panose="02040503050406030204" pitchFamily="18" charset="0"/>
                      </a:rPr>
                      <m:t>⋅.6⋅.4=</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125</m:t>
                        </m:r>
                      </m:den>
                    </m:f>
                  </m:oMath>
                </a14:m>
                <a:r>
                  <a:rPr lang="en-US" sz="2400" dirty="0"/>
                  <a:t>.</a:t>
                </a:r>
              </a:p>
              <a:p>
                <a:endParaRPr lang="en-US" sz="2400" dirty="0"/>
              </a:p>
            </p:txBody>
          </p:sp>
        </mc:Choice>
        <mc:Fallback xmlns="">
          <p:sp>
            <p:nvSpPr>
              <p:cNvPr id="4" name="TextBox 3">
                <a:extLst>
                  <a:ext uri="{FF2B5EF4-FFF2-40B4-BE49-F238E27FC236}">
                    <a16:creationId xmlns:a16="http://schemas.microsoft.com/office/drawing/2014/main" id="{A59CF4C0-156D-44BD-9DDD-5C872352F234}"/>
                  </a:ext>
                </a:extLst>
              </p:cNvPr>
              <p:cNvSpPr txBox="1">
                <a:spLocks noRot="1" noChangeAspect="1" noMove="1" noResize="1" noEditPoints="1" noAdjustHandles="1" noChangeArrowheads="1" noChangeShapeType="1" noTextEdit="1"/>
              </p:cNvSpPr>
              <p:nvPr/>
            </p:nvSpPr>
            <p:spPr>
              <a:xfrm>
                <a:off x="6019393" y="255291"/>
                <a:ext cx="5921595" cy="1510157"/>
              </a:xfrm>
              <a:prstGeom prst="rect">
                <a:avLst/>
              </a:prstGeom>
              <a:blipFill>
                <a:blip r:embed="rId3"/>
                <a:stretch>
                  <a:fillRect/>
                </a:stretch>
              </a:blipFill>
              <a:ln w="1905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96197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F4DB-55FF-4C3A-A9E5-280C54846E4A}"/>
              </a:ext>
            </a:extLst>
          </p:cNvPr>
          <p:cNvSpPr>
            <a:spLocks noGrp="1"/>
          </p:cNvSpPr>
          <p:nvPr>
            <p:ph type="title"/>
          </p:nvPr>
        </p:nvSpPr>
        <p:spPr/>
        <p:txBody>
          <a:bodyPr/>
          <a:lstStyle/>
          <a:p>
            <a:r>
              <a:rPr lang="en-US" dirty="0"/>
              <a:t>Using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60A86B-9A9E-4635-9B05-15DDAE496372}"/>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≤.5</m:t>
                        </m:r>
                      </m:e>
                    </m:d>
                  </m:oMath>
                </a14:m>
                <a:endParaRPr lang="en-US" dirty="0"/>
              </a:p>
              <a:p>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−.6</m:t>
                            </m:r>
                          </m:num>
                          <m:den>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den>
                        </m:f>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125</m:t>
                                </m:r>
                              </m:e>
                            </m:rad>
                          </m:den>
                        </m:f>
                      </m:e>
                    </m:d>
                  </m:oMath>
                </a14:m>
                <a:r>
                  <a:rPr lang="en-US" dirty="0"/>
                  <a:t> where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≤−1.12)</m:t>
                    </m:r>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−1.12</m:t>
                        </m:r>
                      </m:e>
                    </m:d>
                    <m:r>
                      <a:rPr lang="en-US" b="0" i="1" smtClean="0">
                        <a:latin typeface="Cambria Math" panose="02040503050406030204" pitchFamily="18" charset="0"/>
                      </a:rPr>
                      <m:t>=1−</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1.12</m:t>
                        </m:r>
                      </m:e>
                    </m:d>
                    <m:r>
                      <a:rPr lang="en-US" b="0" i="1" smtClean="0">
                        <a:latin typeface="Cambria Math" panose="02040503050406030204" pitchFamily="18" charset="0"/>
                      </a:rPr>
                      <m:t>≈1−0.86864=0.13136</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B60A86B-9A9E-4635-9B05-15DDAE49637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DA9B663-24EF-411D-842E-8D1DCB459F42}"/>
                  </a:ext>
                </a:extLst>
              </p:cNvPr>
              <p:cNvSpPr txBox="1"/>
              <p:nvPr/>
            </p:nvSpPr>
            <p:spPr>
              <a:xfrm>
                <a:off x="6019393" y="255291"/>
                <a:ext cx="5921595" cy="1510157"/>
              </a:xfrm>
              <a:prstGeom prst="rect">
                <a:avLst/>
              </a:prstGeom>
              <a:noFill/>
              <a:ln w="19050">
                <a:solidFill>
                  <a:schemeClr val="accent2"/>
                </a:solidFill>
              </a:ln>
            </p:spPr>
            <p:txBody>
              <a:bodyPr wrap="square" rtlCol="0">
                <a:spAutoFit/>
              </a:bodyPr>
              <a:lstStyle/>
              <a:p>
                <a14:m>
                  <m:oMath xmlns:m="http://schemas.openxmlformats.org/officeDocument/2006/math">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30</m:t>
                        </m:r>
                      </m:den>
                    </m:f>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𝑋</m:t>
                            </m:r>
                          </m:e>
                          <m:sub>
                            <m:r>
                              <a:rPr lang="en-US" sz="2400" i="1">
                                <a:latin typeface="Cambria Math" panose="02040503050406030204" pitchFamily="18" charset="0"/>
                              </a:rPr>
                              <m:t>𝑖</m:t>
                            </m:r>
                          </m:sub>
                        </m:sSub>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.6⋅30</m:t>
                        </m:r>
                      </m:num>
                      <m:den>
                        <m:r>
                          <a:rPr lang="en-US" sz="2400" i="1">
                            <a:latin typeface="Cambria Math" panose="02040503050406030204" pitchFamily="18" charset="0"/>
                          </a:rPr>
                          <m:t>30</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5</m:t>
                        </m:r>
                      </m:den>
                    </m:f>
                  </m:oMath>
                </a14:m>
                <a:r>
                  <a:rPr lang="en-US" sz="2400" dirty="0"/>
                  <a:t>.</a:t>
                </a:r>
              </a:p>
              <a:p>
                <a14:m>
                  <m:oMath xmlns:m="http://schemas.openxmlformats.org/officeDocument/2006/math">
                    <m:r>
                      <m:rPr>
                        <m:sty m:val="p"/>
                      </m:rPr>
                      <a:rPr lang="en-US" sz="2400">
                        <a:latin typeface="Cambria Math" panose="02040503050406030204" pitchFamily="18" charset="0"/>
                      </a:rPr>
                      <m:t>Var</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𝑋</m:t>
                            </m:r>
                          </m:e>
                        </m:acc>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30</m:t>
                            </m:r>
                          </m:e>
                          <m:sup>
                            <m:r>
                              <a:rPr lang="en-US" sz="2400" i="1">
                                <a:latin typeface="Cambria Math" panose="02040503050406030204" pitchFamily="18" charset="0"/>
                              </a:rPr>
                              <m:t>2</m:t>
                            </m:r>
                          </m:sup>
                        </m:sSup>
                      </m:den>
                    </m:f>
                    <m:r>
                      <m:rPr>
                        <m:sty m:val="p"/>
                      </m:rPr>
                      <a:rPr lang="en-US" sz="2400">
                        <a:latin typeface="Cambria Math" panose="02040503050406030204" pitchFamily="18" charset="0"/>
                      </a:rPr>
                      <m:t>Var</m:t>
                    </m:r>
                    <m:d>
                      <m:dPr>
                        <m:ctrlPr>
                          <a:rPr lang="en-US" sz="2400" i="1">
                            <a:latin typeface="Cambria Math" panose="02040503050406030204" pitchFamily="18" charset="0"/>
                          </a:rPr>
                        </m:ctrlPr>
                      </m:d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30</m:t>
                        </m:r>
                      </m:den>
                    </m:f>
                    <m:r>
                      <a:rPr lang="en-US" sz="2400" i="1">
                        <a:latin typeface="Cambria Math" panose="02040503050406030204" pitchFamily="18" charset="0"/>
                      </a:rPr>
                      <m:t>⋅.6⋅.4=</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125</m:t>
                        </m:r>
                      </m:den>
                    </m:f>
                  </m:oMath>
                </a14:m>
                <a:r>
                  <a:rPr lang="en-US" sz="2400" dirty="0"/>
                  <a:t>.</a:t>
                </a:r>
              </a:p>
              <a:p>
                <a:endParaRPr lang="en-US" sz="2400" dirty="0"/>
              </a:p>
            </p:txBody>
          </p:sp>
        </mc:Choice>
        <mc:Fallback xmlns="">
          <p:sp>
            <p:nvSpPr>
              <p:cNvPr id="4" name="TextBox 3">
                <a:extLst>
                  <a:ext uri="{FF2B5EF4-FFF2-40B4-BE49-F238E27FC236}">
                    <a16:creationId xmlns:a16="http://schemas.microsoft.com/office/drawing/2014/main" id="{2DA9B663-24EF-411D-842E-8D1DCB459F42}"/>
                  </a:ext>
                </a:extLst>
              </p:cNvPr>
              <p:cNvSpPr txBox="1">
                <a:spLocks noRot="1" noChangeAspect="1" noMove="1" noResize="1" noEditPoints="1" noAdjustHandles="1" noChangeArrowheads="1" noChangeShapeType="1" noTextEdit="1"/>
              </p:cNvSpPr>
              <p:nvPr/>
            </p:nvSpPr>
            <p:spPr>
              <a:xfrm>
                <a:off x="6019393" y="255291"/>
                <a:ext cx="5921595" cy="1510157"/>
              </a:xfrm>
              <a:prstGeom prst="rect">
                <a:avLst/>
              </a:prstGeom>
              <a:blipFill>
                <a:blip r:embed="rId3"/>
                <a:stretch>
                  <a:fillRect/>
                </a:stretch>
              </a:blipFill>
              <a:ln w="1905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36354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pPr algn="ctr"/>
                <a:endParaRPr lang="en-US" sz="4000" dirty="0"/>
              </a:p>
              <a:p>
                <a:r>
                  <a:rPr lang="en-US" dirty="0"/>
                  <a:t>If your RV has expectation equal to the value you’re searching for (like our polling example) you get a probability of being “close enough” to the target value.</a:t>
                </a:r>
              </a:p>
            </p:txBody>
          </p:sp>
        </mc:Choice>
        <mc:Fallback xmlns="">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2"/>
                <a:stretch>
                  <a:fillRect l="-708" t="-2138" b="-1887"/>
                </a:stretch>
              </a:blipFill>
            </p:spPr>
            <p:txBody>
              <a:bodyPr/>
              <a:lstStyle/>
              <a:p>
                <a:r>
                  <a:rPr lang="en-US">
                    <a:noFill/>
                  </a:rPr>
                  <a:t> </a:t>
                </a:r>
              </a:p>
            </p:txBody>
          </p:sp>
        </mc:Fallback>
      </mc:AlternateContent>
    </p:spTree>
    <p:extLst>
      <p:ext uri="{BB962C8B-B14F-4D97-AF65-F5344CB8AC3E}">
        <p14:creationId xmlns:p14="http://schemas.microsoft.com/office/powerpoint/2010/main" val="358101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3112</TotalTime>
  <Words>2698</Words>
  <Application>Microsoft Office PowerPoint</Application>
  <PresentationFormat>Widescreen</PresentationFormat>
  <Paragraphs>353</Paragraphs>
  <Slides>42</Slides>
  <Notes>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Calibri</vt:lpstr>
      <vt:lpstr>Cambria Math</vt:lpstr>
      <vt:lpstr>Segoe UI</vt:lpstr>
      <vt:lpstr>Segoe UI Light</vt:lpstr>
      <vt:lpstr>Segoe UI Semibold</vt:lpstr>
      <vt:lpstr>Segoe UI Semilight</vt:lpstr>
      <vt:lpstr>Tw Cen MT</vt:lpstr>
      <vt:lpstr>Wingdings 3</vt:lpstr>
      <vt:lpstr>Integral</vt:lpstr>
      <vt:lpstr>Joint Distributions</vt:lpstr>
      <vt:lpstr>Announcements</vt:lpstr>
      <vt:lpstr>Outline of CLT steps</vt:lpstr>
      <vt:lpstr>Polling</vt:lpstr>
      <vt:lpstr>Polling</vt:lpstr>
      <vt:lpstr>Polling</vt:lpstr>
      <vt:lpstr>Using the CLT</vt:lpstr>
      <vt:lpstr>Using the CLT</vt:lpstr>
      <vt:lpstr>Confidence Intervals</vt:lpstr>
      <vt:lpstr>Confidence Intervals</vt:lpstr>
      <vt:lpstr>Multiple Random Variables</vt:lpstr>
      <vt:lpstr>This lecture and next lecture</vt:lpstr>
      <vt:lpstr>Joint PMF, support</vt:lpstr>
      <vt:lpstr>Examples</vt:lpstr>
      <vt:lpstr>Marginals</vt:lpstr>
      <vt:lpstr>Marginals</vt:lpstr>
      <vt:lpstr>Different dice</vt:lpstr>
      <vt:lpstr>Different dice</vt:lpstr>
      <vt:lpstr>Joint Expectation</vt:lpstr>
      <vt:lpstr>Conditional Expectation</vt:lpstr>
      <vt:lpstr>Conditional Expectations</vt:lpstr>
      <vt:lpstr>Law of Total Expectation</vt:lpstr>
      <vt:lpstr>LTE</vt:lpstr>
      <vt:lpstr>LTE</vt:lpstr>
      <vt:lpstr>Conditional PMFs</vt:lpstr>
      <vt:lpstr>Analogues for continuous</vt:lpstr>
      <vt:lpstr>Covariance</vt:lpstr>
      <vt:lpstr>Covariance</vt:lpstr>
      <vt:lpstr>Covariance</vt:lpstr>
      <vt:lpstr>Conditional Expectation</vt:lpstr>
      <vt:lpstr>Covariance</vt:lpstr>
      <vt:lpstr>Tail Bounds</vt:lpstr>
      <vt:lpstr>What’s a Tail Bound?</vt:lpstr>
      <vt:lpstr>Our First bound</vt:lpstr>
      <vt:lpstr>PowerPoint Presentation</vt:lpstr>
      <vt:lpstr>Proof</vt:lpstr>
      <vt:lpstr>Example with geometric RV</vt:lpstr>
      <vt:lpstr>A Second Example</vt:lpstr>
      <vt:lpstr>A Second Example</vt:lpstr>
      <vt:lpstr>Useless Example</vt:lpstr>
      <vt:lpstr>Useless Example</vt:lpstr>
      <vt:lpstr>So…what do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Distributions</dc:title>
  <dc:creator>rtweber2</dc:creator>
  <cp:lastModifiedBy>rtweber2</cp:lastModifiedBy>
  <cp:revision>44</cp:revision>
  <cp:lastPrinted>2024-05-10T00:15:17Z</cp:lastPrinted>
  <dcterms:created xsi:type="dcterms:W3CDTF">2021-05-13T15:17:04Z</dcterms:created>
  <dcterms:modified xsi:type="dcterms:W3CDTF">2024-05-10T00:20:41Z</dcterms:modified>
</cp:coreProperties>
</file>