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338" r:id="rId3"/>
    <p:sldId id="298" r:id="rId4"/>
    <p:sldId id="299" r:id="rId5"/>
    <p:sldId id="279" r:id="rId6"/>
    <p:sldId id="280" r:id="rId7"/>
    <p:sldId id="302" r:id="rId8"/>
    <p:sldId id="300" r:id="rId9"/>
    <p:sldId id="285" r:id="rId10"/>
    <p:sldId id="286" r:id="rId11"/>
    <p:sldId id="337" r:id="rId12"/>
    <p:sldId id="266" r:id="rId13"/>
    <p:sldId id="258" r:id="rId14"/>
    <p:sldId id="259" r:id="rId15"/>
    <p:sldId id="260" r:id="rId16"/>
    <p:sldId id="268" r:id="rId17"/>
    <p:sldId id="269" r:id="rId18"/>
    <p:sldId id="270" r:id="rId19"/>
    <p:sldId id="261" r:id="rId20"/>
    <p:sldId id="262" r:id="rId21"/>
    <p:sldId id="271" r:id="rId22"/>
    <p:sldId id="263" r:id="rId23"/>
    <p:sldId id="264" r:id="rId24"/>
    <p:sldId id="273" r:id="rId25"/>
    <p:sldId id="265" r:id="rId26"/>
    <p:sldId id="267" r:id="rId27"/>
    <p:sldId id="272" r:id="rId28"/>
    <p:sldId id="29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C2CEA-0C3F-4832-AD1C-467010112879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1ACDB-4AF7-4ACB-A8DD-4020649C8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82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Covariance can be positive or negative! Positive covariance means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1ACDB-4AF7-4ACB-A8DD-4020649C8DD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59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4E3274-D6B6-4653-BE93-096E98D05FF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869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3274-D6B6-4653-BE93-096E98D05FF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036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41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8521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3274-D6B6-4653-BE93-096E98D05FF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45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3274-D6B6-4653-BE93-096E98D05FF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372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3274-D6B6-4653-BE93-096E98D05FF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38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3274-D6B6-4653-BE93-096E98D05FF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891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3274-D6B6-4653-BE93-096E98D05FF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195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3274-D6B6-4653-BE93-096E98D05FF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76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3274-D6B6-4653-BE93-096E98D05FF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806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3274-D6B6-4653-BE93-096E98D05FF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46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D4E3274-D6B6-4653-BE93-096E98D05FF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1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F0D4F-E721-432E-A724-2D953B0EBA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Joint Distributions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0357D3-0A66-466F-AC21-82F2E84029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Spring 24</a:t>
            </a:r>
          </a:p>
          <a:p>
            <a:r>
              <a:rPr lang="en-US" dirty="0"/>
              <a:t>Lecture 19</a:t>
            </a:r>
          </a:p>
        </p:txBody>
      </p:sp>
    </p:spTree>
    <p:extLst>
      <p:ext uri="{BB962C8B-B14F-4D97-AF65-F5344CB8AC3E}">
        <p14:creationId xmlns:p14="http://schemas.microsoft.com/office/powerpoint/2010/main" val="3465922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22E78-449F-47BB-B442-4DB8A4C15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64FCF-974C-4695-BB44-59EB5C190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the CLT, we estimated the probability of “missing low”</a:t>
            </a:r>
          </a:p>
          <a:p>
            <a:r>
              <a:rPr lang="en-US" dirty="0"/>
              <a:t>There’s a few drawbacks though</a:t>
            </a:r>
          </a:p>
          <a:p>
            <a:r>
              <a:rPr lang="en-US" dirty="0"/>
              <a:t>1. Using the CLT we get an estimate, not a guarantee---what if the CLT estimate is underestimating the probability of failure?</a:t>
            </a:r>
          </a:p>
          <a:p>
            <a:r>
              <a:rPr lang="en-US" dirty="0"/>
              <a:t>2. We needed to know the true value to do that computation---if we knew the true value, we wouldn’t run the poll!</a:t>
            </a:r>
          </a:p>
          <a:p>
            <a:endParaRPr lang="en-US" dirty="0"/>
          </a:p>
          <a:p>
            <a:r>
              <a:rPr lang="en-US" dirty="0"/>
              <a:t>Some algebra tricks can handle problem 2, but 1 really asks for a new tool; we’ll see concentration inequalities next week.</a:t>
            </a:r>
          </a:p>
        </p:txBody>
      </p:sp>
    </p:spTree>
    <p:extLst>
      <p:ext uri="{BB962C8B-B14F-4D97-AF65-F5344CB8AC3E}">
        <p14:creationId xmlns:p14="http://schemas.microsoft.com/office/powerpoint/2010/main" val="2599458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5E1462-4271-4139-B615-367575023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</a:t>
            </a:r>
            <a:r>
              <a:rPr lang="en-US"/>
              <a:t>Random Variables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A93D0D-1B52-49AE-8BC5-D2F8F1C61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86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9FBA4-5EEA-49B0-B3B8-9C93E1E7C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lecture and next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AACF7-EEBF-4423-90E6-BFCA6836B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Somewhat out-of-place content.</a:t>
            </a:r>
          </a:p>
          <a:p>
            <a:r>
              <a:rPr lang="en-US" dirty="0"/>
              <a:t>When we introduced multiple random variables, we’ve always had them be independent.</a:t>
            </a:r>
          </a:p>
          <a:p>
            <a:r>
              <a:rPr lang="en-US" dirty="0"/>
              <a:t>Because it’s hard to deal with non-independent random variables.</a:t>
            </a:r>
          </a:p>
          <a:p>
            <a:endParaRPr lang="en-US" dirty="0"/>
          </a:p>
          <a:p>
            <a:r>
              <a:rPr lang="en-US" dirty="0"/>
              <a:t>Today is a crash-course in the toolkit for when you have multiple random variables and they aren’t independent.</a:t>
            </a:r>
          </a:p>
          <a:p>
            <a:r>
              <a:rPr lang="en-US" dirty="0"/>
              <a:t>Going to focus on discrete RVs, we’ll talk about continuous at the end.</a:t>
            </a:r>
          </a:p>
        </p:txBody>
      </p:sp>
    </p:spTree>
    <p:extLst>
      <p:ext uri="{BB962C8B-B14F-4D97-AF65-F5344CB8AC3E}">
        <p14:creationId xmlns:p14="http://schemas.microsoft.com/office/powerpoint/2010/main" val="392616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F372D-FF68-46BC-B17B-F2B969213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PMF, support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17F829-F0E6-49FD-99C9-077B09FD31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two (discrete) random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their joint </a:t>
                </a:r>
                <a:r>
                  <a:rPr lang="en-US" dirty="0" err="1"/>
                  <a:t>pmf</a:t>
                </a:r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independent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17F829-F0E6-49FD-99C9-077B09FD31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6953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39354-91C9-40E9-BD3D-B17EDA00B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D0907FB4-EE18-4E4F-B47E-7B57C0A67B8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35574644"/>
                  </p:ext>
                </p:extLst>
              </p:nvPr>
            </p:nvGraphicFramePr>
            <p:xfrm>
              <a:off x="5708073" y="1463674"/>
              <a:ext cx="6053715" cy="4133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0743">
                      <a:extLst>
                        <a:ext uri="{9D8B030D-6E8A-4147-A177-3AD203B41FA5}">
                          <a16:colId xmlns:a16="http://schemas.microsoft.com/office/drawing/2014/main" val="26839742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28562884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5141180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499315214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854729101"/>
                        </a:ext>
                      </a:extLst>
                    </a:gridCol>
                  </a:tblGrid>
                  <a:tr h="82671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oMath>
                          </a14:m>
                          <a:r>
                            <a:rPr lang="en-US" sz="2800" dirty="0"/>
                            <a:t>=1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oMath>
                          </a14:m>
                          <a:r>
                            <a:rPr lang="en-US" sz="2800" dirty="0"/>
                            <a:t>=2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oMath>
                          </a14:m>
                          <a:r>
                            <a:rPr lang="en-US" sz="2800" dirty="0"/>
                            <a:t>=3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oMath>
                          </a14:m>
                          <a:r>
                            <a:rPr lang="en-US" sz="2800" dirty="0"/>
                            <a:t>=4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2542354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oMath>
                          </a14:m>
                          <a:r>
                            <a:rPr lang="en-US" sz="2800" dirty="0"/>
                            <a:t>=1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702278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oMath>
                          </a14:m>
                          <a:r>
                            <a:rPr lang="en-US" sz="2800" dirty="0"/>
                            <a:t>=2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3/16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943074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oMath>
                          </a14:m>
                          <a:r>
                            <a:rPr lang="en-US" sz="2800" dirty="0"/>
                            <a:t>=3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4609799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oMath>
                          </a14:m>
                          <a:r>
                            <a:rPr lang="en-US" sz="2800" dirty="0"/>
                            <a:t>=4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3/16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6361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D0907FB4-EE18-4E4F-B47E-7B57C0A67B8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35574644"/>
                  </p:ext>
                </p:extLst>
              </p:nvPr>
            </p:nvGraphicFramePr>
            <p:xfrm>
              <a:off x="5708073" y="1463674"/>
              <a:ext cx="6053715" cy="4133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0743">
                      <a:extLst>
                        <a:ext uri="{9D8B030D-6E8A-4147-A177-3AD203B41FA5}">
                          <a16:colId xmlns:a16="http://schemas.microsoft.com/office/drawing/2014/main" val="26839742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28562884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5141180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499315214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854729101"/>
                        </a:ext>
                      </a:extLst>
                    </a:gridCol>
                  </a:tblGrid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3" t="-7353" r="-401508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503" t="-7353" r="-301508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515" t="-7353" r="-203030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7353" r="-102010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000" t="-7353" r="-2010" b="-4007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2542354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3" t="-107353" r="-401508" b="-3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702278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3" t="-208889" r="-401508" b="-20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3/16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943074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3" t="-306618" r="-401508" b="-10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4609799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3" t="-406618" r="-401508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3/16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63616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D6CFA6-699D-403C-AC2F-58B6BBF891E5}"/>
                  </a:ext>
                </a:extLst>
              </p:cNvPr>
              <p:cNvSpPr txBox="1"/>
              <p:nvPr/>
            </p:nvSpPr>
            <p:spPr>
              <a:xfrm>
                <a:off x="575239" y="1627909"/>
                <a:ext cx="4841888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Roll a blue die and a red die. Each die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4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-sided. 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𝑋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the blue die’s result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𝑌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the red die’s result.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Each die (individually) is fair. But not all results are equally likely when looking at them both together.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1,2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=3/16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D6CFA6-699D-403C-AC2F-58B6BBF89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627909"/>
                <a:ext cx="4841888" cy="4893647"/>
              </a:xfrm>
              <a:prstGeom prst="rect">
                <a:avLst/>
              </a:prstGeom>
              <a:blipFill>
                <a:blip r:embed="rId3"/>
                <a:stretch>
                  <a:fillRect l="-1887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1062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14183-0686-4453-8718-156EFF42D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2CABB1-CEAD-474B-964D-65A2D90C1C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11457433" cy="484550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What if I just want to talk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? </a:t>
                </a:r>
              </a:p>
              <a:p>
                <a:r>
                  <a:rPr lang="en-US" dirty="0"/>
                  <a:t>Well, use the law of total probability: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artition</m:t>
                        </m:r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and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be possible outcomes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For the dice example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nary>
                    <m:d>
                      <m:dPr>
                        <m:beg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=ℓ)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=ℓ)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,ℓ)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called the “marginal” distribution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(we “marginalized out”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it’s the same </a:t>
                </a:r>
                <a:r>
                  <a:rPr lang="en-US" dirty="0" err="1"/>
                  <a:t>pmf</a:t>
                </a:r>
                <a:r>
                  <a:rPr lang="en-US" dirty="0"/>
                  <a:t> we’ve always used; the name emphasizes we have gotten rid of one of the variables.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2CABB1-CEAD-474B-964D-65A2D90C1C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11457433" cy="4845504"/>
              </a:xfrm>
              <a:blipFill>
                <a:blip r:embed="rId2"/>
                <a:stretch>
                  <a:fillRect l="-532" t="-2642" b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31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39354-91C9-40E9-BD3D-B17EDA00B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D0907FB4-EE18-4E4F-B47E-7B57C0A67B8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0498272"/>
                  </p:ext>
                </p:extLst>
              </p:nvPr>
            </p:nvGraphicFramePr>
            <p:xfrm>
              <a:off x="5708073" y="1463674"/>
              <a:ext cx="6053715" cy="4133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0743">
                      <a:extLst>
                        <a:ext uri="{9D8B030D-6E8A-4147-A177-3AD203B41FA5}">
                          <a16:colId xmlns:a16="http://schemas.microsoft.com/office/drawing/2014/main" val="26839742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28562884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5141180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499315214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854729101"/>
                        </a:ext>
                      </a:extLst>
                    </a:gridCol>
                  </a:tblGrid>
                  <a:tr h="82671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oMath>
                          </a14:m>
                          <a:r>
                            <a:rPr lang="en-US" sz="2800" dirty="0"/>
                            <a:t>=1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oMath>
                          </a14:m>
                          <a:r>
                            <a:rPr lang="en-US" sz="2800" dirty="0"/>
                            <a:t>=2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oMath>
                          </a14:m>
                          <a:r>
                            <a:rPr lang="en-US" sz="2800" dirty="0"/>
                            <a:t>=3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oMath>
                          </a14:m>
                          <a:r>
                            <a:rPr lang="en-US" sz="2800" dirty="0"/>
                            <a:t>=4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2542354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oMath>
                          </a14:m>
                          <a:r>
                            <a:rPr lang="en-US" sz="2800" dirty="0"/>
                            <a:t>=1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702278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oMath>
                          </a14:m>
                          <a:r>
                            <a:rPr lang="en-US" sz="2800" dirty="0"/>
                            <a:t>=2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3/16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943074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oMath>
                          </a14:m>
                          <a:r>
                            <a:rPr lang="en-US" sz="2800" dirty="0"/>
                            <a:t>=3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4609799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oMath>
                          </a14:m>
                          <a:r>
                            <a:rPr lang="en-US" sz="2800" dirty="0"/>
                            <a:t>=4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3/16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6361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D0907FB4-EE18-4E4F-B47E-7B57C0A67B8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0498272"/>
                  </p:ext>
                </p:extLst>
              </p:nvPr>
            </p:nvGraphicFramePr>
            <p:xfrm>
              <a:off x="5708073" y="1463674"/>
              <a:ext cx="6053715" cy="4133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0743">
                      <a:extLst>
                        <a:ext uri="{9D8B030D-6E8A-4147-A177-3AD203B41FA5}">
                          <a16:colId xmlns:a16="http://schemas.microsoft.com/office/drawing/2014/main" val="26839742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28562884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5141180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499315214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854729101"/>
                        </a:ext>
                      </a:extLst>
                    </a:gridCol>
                  </a:tblGrid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3" t="-7353" r="-401508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503" t="-7353" r="-301508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515" t="-7353" r="-203030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7353" r="-102010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000" t="-7353" r="-2010" b="-4007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2542354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3" t="-107353" r="-401508" b="-3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702278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3" t="-208889" r="-401508" b="-20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3/16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943074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3" t="-306618" r="-401508" b="-10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4609799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3" t="-406618" r="-401508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3/16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63616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D6CFA6-699D-403C-AC2F-58B6BBF891E5}"/>
                  </a:ext>
                </a:extLst>
              </p:cNvPr>
              <p:cNvSpPr txBox="1"/>
              <p:nvPr/>
            </p:nvSpPr>
            <p:spPr>
              <a:xfrm>
                <a:off x="575239" y="1627909"/>
                <a:ext cx="4841888" cy="1913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,ℓ)</m:t>
                        </m:r>
                      </m:e>
                    </m:nary>
                  </m:oMath>
                </a14:m>
                <a:endParaRPr lang="en-US" sz="2400" dirty="0"/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So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16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+0+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16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16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D6CFA6-699D-403C-AC2F-58B6BBF89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627909"/>
                <a:ext cx="4841888" cy="1913601"/>
              </a:xfrm>
              <a:prstGeom prst="rect">
                <a:avLst/>
              </a:prstGeom>
              <a:blipFill>
                <a:blip r:embed="rId3"/>
                <a:stretch>
                  <a:fillRect l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099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9135E-48D0-4FA5-AC6D-526EC71E5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dice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53E481-11DC-4B9A-B9F4-4906C21745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5465342" cy="4845504"/>
              </a:xfrm>
            </p:spPr>
            <p:txBody>
              <a:bodyPr/>
              <a:lstStyle/>
              <a:p>
                <a:r>
                  <a:rPr lang="en-US" dirty="0"/>
                  <a:t>Roll two fair dice independently.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be the minimum of the two rolls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the maximum</a:t>
                </a:r>
              </a:p>
              <a:p>
                <a:r>
                  <a:rPr lang="en-US" dirty="0"/>
                  <a:t>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independent?</a:t>
                </a:r>
              </a:p>
              <a:p>
                <a:r>
                  <a:rPr lang="en-US" dirty="0"/>
                  <a:t>Write the joint distribution in the table</a:t>
                </a:r>
              </a:p>
              <a:p>
                <a:r>
                  <a:rPr lang="en-US" dirty="0"/>
                  <a:t>What’s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 (the marginal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53E481-11DC-4B9A-B9F4-4906C21745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5465342" cy="4845504"/>
              </a:xfrm>
              <a:blipFill>
                <a:blip r:embed="rId2"/>
                <a:stretch>
                  <a:fillRect l="-1449" t="-2138" r="-2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EF4B8DF-65B4-48BD-BDED-A6A2FF308E0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84961504"/>
                  </p:ext>
                </p:extLst>
              </p:nvPr>
            </p:nvGraphicFramePr>
            <p:xfrm>
              <a:off x="5985164" y="1668987"/>
              <a:ext cx="6053715" cy="4133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0743">
                      <a:extLst>
                        <a:ext uri="{9D8B030D-6E8A-4147-A177-3AD203B41FA5}">
                          <a16:colId xmlns:a16="http://schemas.microsoft.com/office/drawing/2014/main" val="26839742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28562884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5141180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499315214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854729101"/>
                        </a:ext>
                      </a:extLst>
                    </a:gridCol>
                  </a:tblGrid>
                  <a:tr h="82671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=1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=2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=3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=4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2542354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=1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702278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=2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943074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=3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4609799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=4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6361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EF4B8DF-65B4-48BD-BDED-A6A2FF308E0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84961504"/>
                  </p:ext>
                </p:extLst>
              </p:nvPr>
            </p:nvGraphicFramePr>
            <p:xfrm>
              <a:off x="5985164" y="1668987"/>
              <a:ext cx="6053715" cy="4133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0743">
                      <a:extLst>
                        <a:ext uri="{9D8B030D-6E8A-4147-A177-3AD203B41FA5}">
                          <a16:colId xmlns:a16="http://schemas.microsoft.com/office/drawing/2014/main" val="26839742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28562884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5141180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499315214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854729101"/>
                        </a:ext>
                      </a:extLst>
                    </a:gridCol>
                  </a:tblGrid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7353" r="-402010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03" t="-7353" r="-302010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515" t="-7353" r="-203535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7353" r="-102513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7353" r="-2513" b="-4007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2542354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107353" r="-402010" b="-3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702278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208889" r="-402010" b="-20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943074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306618" r="-402010" b="-10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4609799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406618" r="-402010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63616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13119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9135E-48D0-4FA5-AC6D-526EC71E5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dice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53E481-11DC-4B9A-B9F4-4906C21745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5465342" cy="4845504"/>
              </a:xfrm>
            </p:spPr>
            <p:txBody>
              <a:bodyPr/>
              <a:lstStyle/>
              <a:p>
                <a:r>
                  <a:rPr lang="en-US" dirty="0"/>
                  <a:t>Roll two fair dice independently.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be the minimum of the two rolls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the maximum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=2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=3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=4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53E481-11DC-4B9A-B9F4-4906C21745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5465342" cy="4845504"/>
              </a:xfrm>
              <a:blipFill>
                <a:blip r:embed="rId2"/>
                <a:stretch>
                  <a:fillRect l="-1449" t="-2138" r="-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EF4B8DF-65B4-48BD-BDED-A6A2FF308E0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82265757"/>
                  </p:ext>
                </p:extLst>
              </p:nvPr>
            </p:nvGraphicFramePr>
            <p:xfrm>
              <a:off x="5985164" y="1668987"/>
              <a:ext cx="6053715" cy="4133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0743">
                      <a:extLst>
                        <a:ext uri="{9D8B030D-6E8A-4147-A177-3AD203B41FA5}">
                          <a16:colId xmlns:a16="http://schemas.microsoft.com/office/drawing/2014/main" val="26839742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28562884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5141180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499315214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854729101"/>
                        </a:ext>
                      </a:extLst>
                    </a:gridCol>
                  </a:tblGrid>
                  <a:tr h="82671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=1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=2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=3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=4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2542354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=1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702278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=2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943074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=3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4609799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=4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6361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EF4B8DF-65B4-48BD-BDED-A6A2FF308E0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82265757"/>
                  </p:ext>
                </p:extLst>
              </p:nvPr>
            </p:nvGraphicFramePr>
            <p:xfrm>
              <a:off x="5985164" y="1668987"/>
              <a:ext cx="6053715" cy="4133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0743">
                      <a:extLst>
                        <a:ext uri="{9D8B030D-6E8A-4147-A177-3AD203B41FA5}">
                          <a16:colId xmlns:a16="http://schemas.microsoft.com/office/drawing/2014/main" val="26839742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28562884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5141180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499315214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854729101"/>
                        </a:ext>
                      </a:extLst>
                    </a:gridCol>
                  </a:tblGrid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7353" r="-402010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03" t="-7353" r="-302010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515" t="-7353" r="-203535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7353" r="-102513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7353" r="-2513" b="-4007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2542354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107353" r="-402010" b="-3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702278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208889" r="-402010" b="-20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943074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306618" r="-402010" b="-10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4609799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406618" r="-402010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63616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21904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0FEAA-C1E2-4D35-8028-861E87457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39384C-DEA9-4C0E-9CB5-3A93EC6ECF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724399"/>
                <a:ext cx="11187258" cy="1584961"/>
              </a:xfrm>
            </p:spPr>
            <p:txBody>
              <a:bodyPr/>
              <a:lstStyle/>
              <a:p>
                <a:r>
                  <a:rPr lang="en-US" dirty="0"/>
                  <a:t>This definition hopefully isn’t surprising at this point (it’s the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times the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takes on that value), but it’s good to see.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39384C-DEA9-4C0E-9CB5-3A93EC6ECF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724399"/>
                <a:ext cx="11187258" cy="1584961"/>
              </a:xfrm>
              <a:blipFill>
                <a:blip r:embed="rId2"/>
                <a:stretch>
                  <a:fillRect l="-708" t="-6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F11A24C-E2F3-4349-B7CD-1C87325DA5A8}"/>
              </a:ext>
            </a:extLst>
          </p:cNvPr>
          <p:cNvGrpSpPr/>
          <p:nvPr/>
        </p:nvGrpSpPr>
        <p:grpSpPr>
          <a:xfrm>
            <a:off x="575239" y="1627070"/>
            <a:ext cx="10771634" cy="2799457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90A343C-062D-48CC-8770-EE0C148A429A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𝒈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𝑿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𝒀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the expectation can be written in terms of the joint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pmf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𝒈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𝑿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,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𝒀</m:t>
                                </m:r>
                              </m:e>
                            </m:d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𝛀</m:t>
                                </m:r>
                              </m:e>
                              <m:sub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𝐗</m:t>
                                </m:r>
                              </m:sub>
                            </m:sSub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𝒚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𝛀</m:t>
                                    </m:r>
                                  </m:e>
                                  <m:sub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𝐘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𝒈</m:t>
                                </m:r>
                                <m:d>
                                  <m:d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𝒙</m:t>
                                    </m:r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,</m:t>
                                    </m:r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𝒚</m:t>
                                    </m:r>
                                  </m:e>
                                </m:d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𝑿</m:t>
                                    </m:r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,</m:t>
                                    </m:r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𝒀</m:t>
                                    </m:r>
                                  </m:sub>
                                </m:sSub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(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𝒙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,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𝒚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)</m:t>
                                </m:r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90A343C-062D-48CC-8770-EE0C148A42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l="-453" r="-141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5DCDB5-0F09-402E-A1DB-F213DEAD7DE5}"/>
                </a:ext>
              </a:extLst>
            </p:cNvPr>
            <p:cNvSpPr/>
            <p:nvPr/>
          </p:nvSpPr>
          <p:spPr>
            <a:xfrm>
              <a:off x="1195367" y="3429001"/>
              <a:ext cx="6101786" cy="453771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Expectations of joint functions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3017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584A7-55D0-4C64-B2E3-EA7135F2C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A60A7-A031-4E67-954E-35C81E3BA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CC from Monday’s lecture (CC18) and today’s lecture (CC19) both due on </a:t>
            </a:r>
            <a:r>
              <a:rPr lang="en-US" u="sng" dirty="0"/>
              <a:t>Friday</a:t>
            </a:r>
            <a:r>
              <a:rPr lang="en-US" dirty="0"/>
              <a:t>. </a:t>
            </a:r>
          </a:p>
          <a:p>
            <a:r>
              <a:rPr lang="en-US" dirty="0"/>
              <a:t>HW5 due tonight, HW6 out tonight (back on that normal schedule)</a:t>
            </a:r>
          </a:p>
          <a:p>
            <a:r>
              <a:rPr lang="en-US" dirty="0"/>
              <a:t>HW6 has a programming question (and a computation/theoretical problem related to it).</a:t>
            </a:r>
          </a:p>
          <a:p>
            <a:r>
              <a:rPr lang="en-US" dirty="0"/>
              <a:t>The setting is something we haven’t discussed in class, so you might find the textbook sections helpful.</a:t>
            </a:r>
          </a:p>
        </p:txBody>
      </p:sp>
    </p:spTree>
    <p:extLst>
      <p:ext uri="{BB962C8B-B14F-4D97-AF65-F5344CB8AC3E}">
        <p14:creationId xmlns:p14="http://schemas.microsoft.com/office/powerpoint/2010/main" val="3042431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77F49-5E2E-4075-AC74-17E4871C5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Expectation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19C20-D0AA-4716-BA5E-FB32AF532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965143"/>
          </a:xfrm>
        </p:spPr>
        <p:txBody>
          <a:bodyPr/>
          <a:lstStyle/>
          <a:p>
            <a:r>
              <a:rPr lang="en-US" dirty="0"/>
              <a:t>Waaaaaay back when, we said conditioning on an event creates a new probability space, with all the laws holding.</a:t>
            </a:r>
          </a:p>
          <a:p>
            <a:r>
              <a:rPr lang="en-US" dirty="0"/>
              <a:t>So we can define things like “conditional expectations” which is the expectation of a random variable in that new probability space.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19C3117-5D23-4ED6-A640-CADEE5379CF4}"/>
                  </a:ext>
                </a:extLst>
              </p:cNvPr>
              <p:cNvSpPr/>
              <p:nvPr/>
            </p:nvSpPr>
            <p:spPr>
              <a:xfrm>
                <a:off x="575239" y="3527470"/>
                <a:ext cx="11187258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𝑬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𝛀</m:t>
                          </m:r>
                        </m:sub>
                        <m:sup/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⋅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(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=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|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𝑬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19C3117-5D23-4ED6-A640-CADEE5379C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527470"/>
                <a:ext cx="11187258" cy="1145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153B3B8-98BB-4F15-B519-11D09176885E}"/>
                  </a:ext>
                </a:extLst>
              </p:cNvPr>
              <p:cNvSpPr/>
              <p:nvPr/>
            </p:nvSpPr>
            <p:spPr>
              <a:xfrm>
                <a:off x="575239" y="5155379"/>
                <a:ext cx="11187258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=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𝒚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𝛀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⋅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=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𝒙</m:t>
                              </m:r>
                            </m:e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𝒀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=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𝒚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153B3B8-98BB-4F15-B519-11D0917688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5155379"/>
                <a:ext cx="11187258" cy="1145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8690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95C28-0A42-4FDB-8024-77EF98E3B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4C08A-F6AD-4298-ACE4-5359A2234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your favorite theorems are still true. </a:t>
            </a:r>
          </a:p>
          <a:p>
            <a:r>
              <a:rPr lang="en-US" dirty="0"/>
              <a:t>For example, linearity of expectation still holds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35370C-F25E-45D2-820A-0EE3C5407ECD}"/>
                  </a:ext>
                </a:extLst>
              </p:cNvPr>
              <p:cNvSpPr/>
              <p:nvPr/>
            </p:nvSpPr>
            <p:spPr>
              <a:xfrm>
                <a:off x="575239" y="2938652"/>
                <a:ext cx="11187258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|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(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𝒂𝑿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𝒃𝒀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𝒄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) 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𝑬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𝑬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</m: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𝑬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35370C-F25E-45D2-820A-0EE3C5407E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938652"/>
                <a:ext cx="11187258" cy="1145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1520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FA887-8A09-4C61-9E18-AC476BD18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Total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2D0654F-826B-4974-89FE-739D8262E15E}"/>
                  </a:ext>
                </a:extLst>
              </p:cNvPr>
              <p:cNvSpPr/>
              <p:nvPr/>
            </p:nvSpPr>
            <p:spPr>
              <a:xfrm>
                <a:off x="575239" y="1539343"/>
                <a:ext cx="11187258" cy="1709548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𝟐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a partition of the sample space, then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[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𝑿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𝒊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=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</m:sup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2D0654F-826B-4974-89FE-739D8262E1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539343"/>
                <a:ext cx="11187258" cy="17095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1AD4E26-6440-4AF3-9BBA-C54493D0C1B5}"/>
                  </a:ext>
                </a:extLst>
              </p:cNvPr>
              <p:cNvSpPr/>
              <p:nvPr/>
            </p:nvSpPr>
            <p:spPr>
              <a:xfrm>
                <a:off x="575239" y="3429000"/>
                <a:ext cx="11187258" cy="1941473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𝑿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𝒀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 discrete random variables, then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[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𝑿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𝒚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𝛀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𝒀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𝒀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=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ℙ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(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=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𝒚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1AD4E26-6440-4AF3-9BBA-C54493D0C1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429000"/>
                <a:ext cx="11187258" cy="19414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1B2380E-FE31-4F66-A984-382C3089547C}"/>
              </a:ext>
            </a:extLst>
          </p:cNvPr>
          <p:cNvSpPr txBox="1"/>
          <p:nvPr/>
        </p:nvSpPr>
        <p:spPr>
          <a:xfrm>
            <a:off x="575239" y="5624945"/>
            <a:ext cx="11187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Similar in form to law of total probability, and the proof goes that way as well.</a:t>
            </a:r>
          </a:p>
        </p:txBody>
      </p:sp>
    </p:spTree>
    <p:extLst>
      <p:ext uri="{BB962C8B-B14F-4D97-AF65-F5344CB8AC3E}">
        <p14:creationId xmlns:p14="http://schemas.microsoft.com/office/powerpoint/2010/main" val="2090168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7F4E3-9802-4A53-8C45-5472FF8ED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79EE3A-DD61-4862-B67D-006C98B153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will flip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(independent, fair coins). Call the number of heads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 Then (independently of the coin flips) draw a geometric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from the distribution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79EE3A-DD61-4862-B67D-006C98B153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5330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7F4E3-9802-4A53-8C45-5472FF8ED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79EE3A-DD61-4862-B67D-006C98B153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will flip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(independent, fair coins). Call the number of heads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 Then (independently of the coin flips) draw a geometric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from the distribution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0+1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2+1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79EE3A-DD61-4862-B67D-006C98B153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7882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E7BEE-EA2B-465D-870A-3EBDFB8EE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7"/>
            <a:ext cx="11187259" cy="727324"/>
          </a:xfrm>
        </p:spPr>
        <p:txBody>
          <a:bodyPr/>
          <a:lstStyle/>
          <a:p>
            <a:r>
              <a:rPr lang="en-US" dirty="0"/>
              <a:t>Analogues for continuous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DFDC5-819E-4D9B-81B7-E8C2CE233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055148"/>
            <a:ext cx="11187258" cy="1528725"/>
          </a:xfrm>
        </p:spPr>
        <p:txBody>
          <a:bodyPr/>
          <a:lstStyle/>
          <a:p>
            <a:r>
              <a:rPr lang="en-US" dirty="0"/>
              <a:t>Everything we saw today has a continuous version.</a:t>
            </a:r>
          </a:p>
          <a:p>
            <a:r>
              <a:rPr lang="en-US" dirty="0"/>
              <a:t>There are “no surprises”– replace </a:t>
            </a:r>
            <a:r>
              <a:rPr lang="en-US" dirty="0" err="1"/>
              <a:t>pmf</a:t>
            </a:r>
            <a:r>
              <a:rPr lang="en-US" dirty="0"/>
              <a:t> with pdf and sums with integrals.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60E9AA-5099-43C0-A1C1-891F0D589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836" y="2101538"/>
            <a:ext cx="9712036" cy="470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67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9D701-644B-4898-9857-B965EFB1B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013724-7D57-4486-82D5-99CB8090ED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965143"/>
              </a:xfrm>
            </p:spPr>
            <p:txBody>
              <a:bodyPr/>
              <a:lstStyle/>
              <a:p>
                <a:r>
                  <a:rPr lang="en-US" dirty="0"/>
                  <a:t>We sometimes want to measure how “intertwined”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– how much knowing about one of them will affect the other.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turns out “big” how likely is it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will be “big” how much do they “vary together”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013724-7D57-4486-82D5-99CB8090ED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965143"/>
              </a:xfrm>
              <a:blipFill>
                <a:blip r:embed="rId3"/>
                <a:stretch>
                  <a:fillRect l="-708" t="-5263" r="-1580" b="-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D3ED776E-BE8F-4C73-AFF5-149D976889C0}"/>
              </a:ext>
            </a:extLst>
          </p:cNvPr>
          <p:cNvGrpSpPr/>
          <p:nvPr/>
        </p:nvGrpSpPr>
        <p:grpSpPr>
          <a:xfrm>
            <a:off x="647154" y="3429001"/>
            <a:ext cx="9432027" cy="2057400"/>
            <a:chOff x="1185841" y="3429000"/>
            <a:chExt cx="7419972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85B053-6015-439F-BCCF-AB53874F1596}"/>
                    </a:ext>
                  </a:extLst>
                </p:cNvPr>
                <p:cNvSpPr/>
                <p:nvPr/>
              </p:nvSpPr>
              <p:spPr>
                <a:xfrm>
                  <a:off x="1185841" y="3429000"/>
                  <a:ext cx="7419972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i="0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𝐂𝐨𝐯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𝐗</m:t>
                            </m:r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</m:t>
                            </m:r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𝐘</m:t>
                            </m:r>
                          </m:e>
                        </m:d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𝑿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𝑿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𝒀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𝒀</m:t>
                                </m:r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𝑿𝒀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85B053-6015-439F-BCCF-AB53874F15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1" y="3429000"/>
                  <a:ext cx="7419972" cy="192784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A724517-3E6F-48A6-B4A9-9F54740A6B12}"/>
                </a:ext>
              </a:extLst>
            </p:cNvPr>
            <p:cNvSpPr/>
            <p:nvPr/>
          </p:nvSpPr>
          <p:spPr>
            <a:xfrm>
              <a:off x="1195367" y="3429001"/>
              <a:ext cx="741044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Covariance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1142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9E5D9-B8AE-4FB4-A4ED-3198BE1D3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3F169-9EDC-401A-B936-10C5944A8A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That’s consistent with our previous knowledge for independent variables. (for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independent,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). </a:t>
                </a:r>
              </a:p>
              <a:p>
                <a:endParaRPr lang="en-US" dirty="0"/>
              </a:p>
              <a:p>
                <a:r>
                  <a:rPr lang="en-US" dirty="0"/>
                  <a:t>You and your friend are playing a game, you flip a coin: if heads you pay your friend a dollar, if tails they pay you a dollar.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your profit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your friend’s profit.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3F169-9EDC-401A-B936-10C5944A8A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A114553-3166-4268-94C0-B827438D0F66}"/>
              </a:ext>
            </a:extLst>
          </p:cNvPr>
          <p:cNvSpPr/>
          <p:nvPr/>
        </p:nvSpPr>
        <p:spPr>
          <a:xfrm>
            <a:off x="7025951" y="5612363"/>
            <a:ext cx="4506686" cy="8829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Before you calculate, make a prediction. What should it be?</a:t>
            </a:r>
          </a:p>
        </p:txBody>
      </p:sp>
    </p:spTree>
    <p:extLst>
      <p:ext uri="{BB962C8B-B14F-4D97-AF65-F5344CB8AC3E}">
        <p14:creationId xmlns:p14="http://schemas.microsoft.com/office/powerpoint/2010/main" val="3349416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9E5D9-B8AE-4FB4-A4ED-3198BE1D3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3F169-9EDC-401A-B936-10C5944A8A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You and your friend are playing a game, you flip a coin: if heads you pay your friend a dollar, if tails they pay you a dollar.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your profit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your friend’s profit.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−1⋅1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1⋅−1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=−1−0⋅0=−1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=1+1+2⋅−1=0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3F169-9EDC-401A-B936-10C5944A8A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6972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B2685-0D8B-45CA-B014-E16FBE04C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CLT steps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2E5BCB-2AB6-4440-B3DB-7DB31E9B68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1. Write event you are interested in, in terms of sum of random variables.</a:t>
                </a:r>
              </a:p>
              <a:p>
                <a:r>
                  <a:rPr lang="en-US" dirty="0"/>
                  <a:t>2. Apply continuity correction if RVs are discrete.</a:t>
                </a:r>
              </a:p>
              <a:p>
                <a:pPr lvl="1"/>
                <a:r>
                  <a:rPr lang="en-US" dirty="0"/>
                  <a:t>For every real number (values produced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</m:oMath>
                </a14:m>
                <a:r>
                  <a:rPr lang="en-US" dirty="0"/>
                  <a:t>), find the nearest value in the support of original random variable (what would it round to?)</a:t>
                </a:r>
              </a:p>
              <a:p>
                <a:pPr lvl="1"/>
                <a:r>
                  <a:rPr lang="en-US" dirty="0"/>
                  <a:t>Rephrase event to include all real numbers that round to target values.</a:t>
                </a:r>
              </a:p>
              <a:p>
                <a:r>
                  <a:rPr lang="en-US" dirty="0"/>
                  <a:t>3. Standardize RV to have mean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standard deviation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4. Replace RV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5. Write event in terms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6. Look up in table.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2E5BCB-2AB6-4440-B3DB-7DB31E9B68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096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B475A-0BE3-4185-89EA-D7BAE622B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F134E8-4651-4DAC-B427-587C1F6D5F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you know that 60% of CSE students support you in your run for SAC. If you draw a sample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n-US" dirty="0"/>
                  <a:t> students, what is the probability that you don’t get a majority of their votes.</a:t>
                </a:r>
              </a:p>
              <a:p>
                <a:endParaRPr lang="en-US" dirty="0"/>
              </a:p>
              <a:p>
                <a:r>
                  <a:rPr lang="en-US" dirty="0"/>
                  <a:t>How are you sampling?</a:t>
                </a:r>
              </a:p>
              <a:p>
                <a:r>
                  <a:rPr lang="en-US" dirty="0"/>
                  <a:t>Method 1: Get a uniformly random subset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Method 2: Independently draw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n-US" dirty="0"/>
                  <a:t> people with replacement.</a:t>
                </a:r>
              </a:p>
              <a:p>
                <a:endParaRPr lang="en-US" dirty="0"/>
              </a:p>
              <a:p>
                <a:r>
                  <a:rPr lang="en-US" dirty="0"/>
                  <a:t>Which do we use?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F134E8-4651-4DAC-B427-587C1F6D5F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1332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232B3-8CA1-4C7D-8115-90E8DB645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917AA-D11E-4303-81DC-55D188374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Method 1 is what’s accurate to what is actually done…</a:t>
            </a:r>
          </a:p>
          <a:p>
            <a:r>
              <a:rPr lang="en-US" dirty="0"/>
              <a:t>…but we’re going to use the math from Method 2.</a:t>
            </a:r>
          </a:p>
          <a:p>
            <a:endParaRPr lang="en-US" dirty="0"/>
          </a:p>
          <a:p>
            <a:r>
              <a:rPr lang="en-US" dirty="0"/>
              <a:t>Why? </a:t>
            </a:r>
            <a:br>
              <a:rPr lang="en-US" dirty="0"/>
            </a:br>
            <a:r>
              <a:rPr lang="en-US" dirty="0" err="1"/>
              <a:t>Hypergometric</a:t>
            </a:r>
            <a:r>
              <a:rPr lang="en-US" dirty="0"/>
              <a:t> variable formulas are rough, and for increasing population size they’re very close to binomial. </a:t>
            </a:r>
          </a:p>
          <a:p>
            <a:r>
              <a:rPr lang="en-US" dirty="0"/>
              <a:t>And we’re going to approximate with the CLT anyway, so…the added inaccuracy isn’t a </a:t>
            </a:r>
            <a:r>
              <a:rPr lang="en-US" dirty="0" err="1"/>
              <a:t>dealbreaker</a:t>
            </a:r>
            <a:r>
              <a:rPr lang="en-US" dirty="0"/>
              <a:t>.</a:t>
            </a:r>
          </a:p>
          <a:p>
            <a:r>
              <a:rPr lang="en-US" dirty="0"/>
              <a:t>If we need other calculations, independence will make any of them easier.</a:t>
            </a:r>
          </a:p>
        </p:txBody>
      </p:sp>
    </p:spTree>
    <p:extLst>
      <p:ext uri="{BB962C8B-B14F-4D97-AF65-F5344CB8AC3E}">
        <p14:creationId xmlns:p14="http://schemas.microsoft.com/office/powerpoint/2010/main" val="3587277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ECD48-0BE4-46AB-957F-8B821AC4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DC5A6F-A78C-48B8-A01A-0321E87A1C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 the indicator for “person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in the sample supports you.”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dirty="0"/>
                  <a:t> is the fraction who support you. </a:t>
                </a:r>
              </a:p>
              <a:p>
                <a:r>
                  <a:rPr lang="en-US" dirty="0"/>
                  <a:t>We’re interested in the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≤.5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? 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.6⋅30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⋅.6⋅.4=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125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DC5A6F-A78C-48B8-A01A-0321E87A1C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5620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2F4DB-55FF-4C3A-A9E5-280C54846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CLT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60A86B-9A9E-4635-9B05-15DDAE4963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≤.5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60A86B-9A9E-4635-9B05-15DDAE4963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9CF4C0-156D-44BD-9DDD-5C872352F234}"/>
                  </a:ext>
                </a:extLst>
              </p:cNvPr>
              <p:cNvSpPr txBox="1"/>
              <p:nvPr/>
            </p:nvSpPr>
            <p:spPr>
              <a:xfrm>
                <a:off x="6019393" y="255291"/>
                <a:ext cx="5921595" cy="1510157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∑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.6⋅30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30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⋅.6⋅.4=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125</m:t>
                        </m:r>
                      </m:den>
                    </m:f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9CF4C0-156D-44BD-9DDD-5C872352F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393" y="255291"/>
                <a:ext cx="5921595" cy="15101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1978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2F4DB-55FF-4C3A-A9E5-280C54846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CLT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60A86B-9A9E-4635-9B05-15DDAE4963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≤.5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−.6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1/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125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.5−.6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1/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125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.5−.6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1/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125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≤−1.12)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−1.12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1.12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≈1−0.86864=0.13136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60A86B-9A9E-4635-9B05-15DDAE4963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A9B663-24EF-411D-842E-8D1DCB459F42}"/>
                  </a:ext>
                </a:extLst>
              </p:cNvPr>
              <p:cNvSpPr txBox="1"/>
              <p:nvPr/>
            </p:nvSpPr>
            <p:spPr>
              <a:xfrm>
                <a:off x="6019393" y="255291"/>
                <a:ext cx="5921595" cy="1510157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∑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.6⋅30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30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⋅.6⋅.4=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125</m:t>
                        </m:r>
                      </m:den>
                    </m:f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A9B663-24EF-411D-842E-8D1DCB459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393" y="255291"/>
                <a:ext cx="5921595" cy="15101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3547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796C7-2E49-4BB1-8446-F47BDA95D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C32BB4-5C22-4C01-BBD5-60040F6E82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“confidence interval” tells you the probability (how confident you should be) that your random variable fell in a certain range (interval)</a:t>
                </a:r>
              </a:p>
              <a:p>
                <a:r>
                  <a:rPr lang="en-US" dirty="0"/>
                  <a:t>Usually “close to its expected value”</a:t>
                </a:r>
              </a:p>
              <a:p>
                <a:endParaRPr lang="en-US" dirty="0"/>
              </a:p>
              <a:p>
                <a:pPr algn="ctr"/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4000" dirty="0"/>
                  <a:t> </a:t>
                </a:r>
              </a:p>
              <a:p>
                <a:pPr algn="ctr"/>
                <a:endParaRPr lang="en-US" sz="4000" dirty="0"/>
              </a:p>
              <a:p>
                <a:r>
                  <a:rPr lang="en-US" dirty="0"/>
                  <a:t>If your RV has expectation equal to the value you’re searching for (like our polling example) you get a probability of being “close enough” to the target value.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C32BB4-5C22-4C01-BBD5-60040F6E82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10154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3090</TotalTime>
  <Words>1862</Words>
  <Application>Microsoft Office PowerPoint</Application>
  <PresentationFormat>Widescreen</PresentationFormat>
  <Paragraphs>249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Joint Distributions</vt:lpstr>
      <vt:lpstr>Announcements</vt:lpstr>
      <vt:lpstr>Outline of CLT steps</vt:lpstr>
      <vt:lpstr>Polling</vt:lpstr>
      <vt:lpstr>Polling</vt:lpstr>
      <vt:lpstr>Polling</vt:lpstr>
      <vt:lpstr>Using the CLT</vt:lpstr>
      <vt:lpstr>Using the CLT</vt:lpstr>
      <vt:lpstr>Confidence Intervals</vt:lpstr>
      <vt:lpstr>Confidence Intervals</vt:lpstr>
      <vt:lpstr>Multiple Random Variables</vt:lpstr>
      <vt:lpstr>This lecture and next lecture</vt:lpstr>
      <vt:lpstr>Joint PMF, support</vt:lpstr>
      <vt:lpstr>Examples</vt:lpstr>
      <vt:lpstr>Marginals</vt:lpstr>
      <vt:lpstr>Marginals</vt:lpstr>
      <vt:lpstr>Different dice</vt:lpstr>
      <vt:lpstr>Different dice</vt:lpstr>
      <vt:lpstr>Joint Expectation</vt:lpstr>
      <vt:lpstr>Conditional Expectation</vt:lpstr>
      <vt:lpstr>Conditional Expectations</vt:lpstr>
      <vt:lpstr>Law of Total Expectation</vt:lpstr>
      <vt:lpstr>LTE</vt:lpstr>
      <vt:lpstr>LTE</vt:lpstr>
      <vt:lpstr>Analogues for continuous</vt:lpstr>
      <vt:lpstr>Covariance</vt:lpstr>
      <vt:lpstr>Covariance</vt:lpstr>
      <vt:lpstr>Covariance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Distributions</dc:title>
  <dc:creator>rtweber2</dc:creator>
  <cp:lastModifiedBy>rtweber2</cp:lastModifiedBy>
  <cp:revision>41</cp:revision>
  <cp:lastPrinted>2024-05-07T20:55:53Z</cp:lastPrinted>
  <dcterms:created xsi:type="dcterms:W3CDTF">2021-05-13T15:17:04Z</dcterms:created>
  <dcterms:modified xsi:type="dcterms:W3CDTF">2024-05-08T16:23:38Z</dcterms:modified>
</cp:coreProperties>
</file>