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81" r:id="rId5"/>
    <p:sldId id="260" r:id="rId6"/>
    <p:sldId id="282" r:id="rId7"/>
    <p:sldId id="259" r:id="rId8"/>
    <p:sldId id="261" r:id="rId9"/>
    <p:sldId id="262" r:id="rId10"/>
    <p:sldId id="263" r:id="rId11"/>
    <p:sldId id="264" r:id="rId12"/>
    <p:sldId id="265" r:id="rId13"/>
    <p:sldId id="275" r:id="rId14"/>
    <p:sldId id="266" r:id="rId15"/>
    <p:sldId id="284" r:id="rId16"/>
    <p:sldId id="267" r:id="rId17"/>
    <p:sldId id="276" r:id="rId18"/>
    <p:sldId id="277" r:id="rId19"/>
    <p:sldId id="268" r:id="rId20"/>
    <p:sldId id="278" r:id="rId21"/>
    <p:sldId id="269" r:id="rId22"/>
    <p:sldId id="270" r:id="rId23"/>
    <p:sldId id="271" r:id="rId24"/>
    <p:sldId id="272" r:id="rId25"/>
    <p:sldId id="279" r:id="rId26"/>
    <p:sldId id="280" r:id="rId27"/>
    <p:sldId id="273" r:id="rId28"/>
    <p:sldId id="285" r:id="rId29"/>
    <p:sldId id="286" r:id="rId30"/>
    <p:sldId id="283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30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2454" autoAdjust="0"/>
  </p:normalViewPr>
  <p:slideViewPr>
    <p:cSldViewPr snapToGrid="0">
      <p:cViewPr varScale="1">
        <p:scale>
          <a:sx n="59" d="100"/>
          <a:sy n="59" d="100"/>
        </p:scale>
        <p:origin x="1543" y="26"/>
      </p:cViewPr>
      <p:guideLst/>
    </p:cSldViewPr>
  </p:slideViewPr>
  <p:outlineViewPr>
    <p:cViewPr>
      <p:scale>
        <a:sx n="33" d="100"/>
        <a:sy n="33" d="100"/>
      </p:scale>
      <p:origin x="0" y="-9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02C1-D21F-4796-9F27-0ECD3E7B245B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9B8E6-6F8E-45EC-9935-9DD11ED5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X_i</a:t>
            </a:r>
            <a:r>
              <a:rPr lang="en-US" dirty="0"/>
              <a:t> are </a:t>
            </a:r>
            <a:r>
              <a:rPr lang="en-US" dirty="0" err="1"/>
              <a:t>iid</a:t>
            </a:r>
            <a:r>
              <a:rPr lang="en-US" dirty="0"/>
              <a:t>. Independence is needed! If </a:t>
            </a:r>
            <a:r>
              <a:rPr lang="en-US" dirty="0" err="1"/>
              <a:t>X_i</a:t>
            </a:r>
            <a:r>
              <a:rPr lang="en-US" dirty="0"/>
              <a:t> are all same RV (i.e. all have the same value, fully dependent) then </a:t>
            </a:r>
            <a:r>
              <a:rPr lang="en-US" dirty="0" err="1"/>
              <a:t>Y_n</a:t>
            </a:r>
            <a:r>
              <a:rPr lang="en-US" dirty="0"/>
              <a:t> is distributed as normalized die roll (i.e. mean 0, variance 1, but still support of size 6)</a:t>
            </a:r>
          </a:p>
          <a:p>
            <a:r>
              <a:rPr lang="en-US" dirty="0"/>
              <a:t>What is </a:t>
            </a:r>
            <a:r>
              <a:rPr lang="en-US" dirty="0" err="1"/>
              <a:t>Y_n</a:t>
            </a:r>
            <a:r>
              <a:rPr lang="en-US" dirty="0"/>
              <a:t> ? Well, we’re standardizing: subtracting the mean and dividing by the standard deviation.</a:t>
            </a:r>
          </a:p>
          <a:p>
            <a:endParaRPr lang="en-US" dirty="0"/>
          </a:p>
          <a:p>
            <a:r>
              <a:rPr lang="en-US" dirty="0"/>
              <a:t>This is a limit statement as n-&gt; infinity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 is standard normal on this slide</a:t>
            </a:r>
          </a:p>
          <a:p>
            <a:r>
              <a:rPr lang="en-US" dirty="0"/>
              <a:t>Called the “moments” of the distribution. This is another reason why Variance is a “good” thing, it’s based off moments which are a full description of a RV.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 of n IID exponentials with parameter lambda is a Gamma distribution with </a:t>
            </a:r>
            <a:r>
              <a:rPr lang="en-US" dirty="0" err="1"/>
              <a:t>paramaters</a:t>
            </a:r>
            <a:r>
              <a:rPr lang="en-US" dirty="0"/>
              <a:t> n, 1/lambda </a:t>
            </a:r>
            <a:br>
              <a:rPr lang="en-US" dirty="0"/>
            </a:br>
            <a:r>
              <a:rPr lang="en-US" dirty="0"/>
              <a:t>https://en.wikipedia.org/wiki/Gamma_distribution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X_i</a:t>
            </a:r>
            <a:r>
              <a:rPr lang="en-US" dirty="0"/>
              <a:t> are </a:t>
            </a:r>
            <a:r>
              <a:rPr lang="en-US" dirty="0" err="1"/>
              <a:t>iid</a:t>
            </a:r>
            <a:r>
              <a:rPr lang="en-US" dirty="0"/>
              <a:t>. Independence is needed! If </a:t>
            </a:r>
            <a:r>
              <a:rPr lang="en-US" dirty="0" err="1"/>
              <a:t>X_i</a:t>
            </a:r>
            <a:r>
              <a:rPr lang="en-US" dirty="0"/>
              <a:t> are all same RV (i.e. all have the same value, fully dependent) then </a:t>
            </a:r>
            <a:r>
              <a:rPr lang="en-US" dirty="0" err="1"/>
              <a:t>Y_n</a:t>
            </a:r>
            <a:r>
              <a:rPr lang="en-US" dirty="0"/>
              <a:t> is distributed as normalized die roll (i.e. mean 0, variance 1, but still support of size 6)</a:t>
            </a:r>
          </a:p>
          <a:p>
            <a:r>
              <a:rPr lang="en-US" dirty="0"/>
              <a:t>What is </a:t>
            </a:r>
            <a:r>
              <a:rPr lang="en-US" dirty="0" err="1"/>
              <a:t>Y_n</a:t>
            </a:r>
            <a:r>
              <a:rPr lang="en-US" dirty="0"/>
              <a:t> ? Well, we’re standardizing: subtracting the mean and dividing by the standard deviation.</a:t>
            </a:r>
          </a:p>
          <a:p>
            <a:endParaRPr lang="en-US" dirty="0"/>
          </a:p>
          <a:p>
            <a:r>
              <a:rPr lang="en-US" dirty="0"/>
              <a:t>This is a limit statement as n-&gt; infinity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5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9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874FD10-A7D3-406B-872E-50AC28FAACAD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7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healthknowledge.org.uk/public-health-textbook/research-methods/1b-statistical-methods/statistical-distributi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B485-ABCA-4893-8246-680380815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F429-979F-4F8B-BCCD-71C70739D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272181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/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step really is an “exactly equal to”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blipFill>
                <a:blip r:embed="rId3"/>
                <a:stretch>
                  <a:fillRect b="-3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4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Normalize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CSE students support you in your run for SAC.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3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8727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2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pPr/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2E78-449F-47BB-B442-4DB8A4C1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4FCF-974C-4695-BB44-59EB5C19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CLT, we estimated the probability of “missing low”</a:t>
            </a:r>
          </a:p>
          <a:p>
            <a:r>
              <a:rPr lang="en-US" dirty="0"/>
              <a:t>There’s a few drawbacks though</a:t>
            </a:r>
          </a:p>
          <a:p>
            <a:r>
              <a:rPr lang="en-US" dirty="0"/>
              <a:t>1. Using the CLT we get an estimate, not a guarantee---what if the CLT estimate is underestimating the probability of failure?</a:t>
            </a:r>
          </a:p>
          <a:p>
            <a:r>
              <a:rPr lang="en-US" dirty="0"/>
              <a:t>2. We needed to know the true value to do that computation---if we knew the true value, we wouldn’t run the poll!</a:t>
            </a:r>
          </a:p>
          <a:p>
            <a:endParaRPr lang="en-US" dirty="0"/>
          </a:p>
          <a:p>
            <a:r>
              <a:rPr lang="en-US" dirty="0"/>
              <a:t>Some algebra tricks can handle problem 2, but 1 really asks for a new tool; we’ll see concentration inequalities next week.</a:t>
            </a:r>
          </a:p>
        </p:txBody>
      </p:sp>
    </p:spTree>
    <p:extLst>
      <p:ext uri="{BB962C8B-B14F-4D97-AF65-F5344CB8AC3E}">
        <p14:creationId xmlns:p14="http://schemas.microsoft.com/office/powerpoint/2010/main" val="259945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1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69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32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868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C6B4B-268B-4423-9DAA-192C6268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</p:spPr>
        <p:txBody>
          <a:bodyPr/>
          <a:lstStyle/>
          <a:p>
            <a:r>
              <a:rPr lang="en-US" dirty="0"/>
              <a:t>Application: Idealized Polling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293D8-7BEB-4523-8F8B-E18D881C0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56AA7-8FBB-4ED1-B8D8-95566BC2DBC8}"/>
              </a:ext>
            </a:extLst>
          </p:cNvPr>
          <p:cNvSpPr txBox="1"/>
          <p:nvPr/>
        </p:nvSpPr>
        <p:spPr>
          <a:xfrm>
            <a:off x="538264" y="4682246"/>
            <a:ext cx="11335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*very* detailed example to try to understand confidence intervals better. You may find it helpful to read on your own; we’ll discuss more aspects of computations like these when we get to confidence intervals next week.</a:t>
            </a:r>
          </a:p>
        </p:txBody>
      </p:sp>
    </p:spTree>
    <p:extLst>
      <p:ext uri="{BB962C8B-B14F-4D97-AF65-F5344CB8AC3E}">
        <p14:creationId xmlns:p14="http://schemas.microsoft.com/office/powerpoint/2010/main" val="128263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B68F1-F0C6-405A-BCF6-53F2C32A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E1D65-F837-4262-8EBC-DB6429A93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end goal is to answer the question “how many people do I need to poll to get an accurate sense of how the population is going to vote?”</a:t>
            </a:r>
          </a:p>
          <a:p>
            <a:endParaRPr lang="en-US" dirty="0"/>
          </a:p>
          <a:p>
            <a:r>
              <a:rPr lang="en-US" dirty="0"/>
              <a:t>That’s a weird question (it’ll require “going backwards” in the algebra) so first we’ll “go forwards” (given the poll size how accurate will we be?) to see what’s happening more clearly.</a:t>
            </a:r>
          </a:p>
        </p:txBody>
      </p:sp>
    </p:spTree>
    <p:extLst>
      <p:ext uri="{BB962C8B-B14F-4D97-AF65-F5344CB8AC3E}">
        <p14:creationId xmlns:p14="http://schemas.microsoft.com/office/powerpoint/2010/main" val="3068523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CSE students support you in your run for SAC.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34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328214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360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21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832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CB36-D637-4B92-B650-CB45681B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this were just a question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would have used one. But for preparing for the next calculation it made sense to skip 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It’s the </a:t>
                </a:r>
                <a:r>
                  <a:rPr lang="en-US" i="1" dirty="0"/>
                  <a:t>average </a:t>
                </a:r>
                <a:r>
                  <a:rPr lang="en-US" dirty="0"/>
                  <a:t>of a bunch of indicators.</a:t>
                </a:r>
              </a:p>
              <a:p>
                <a:r>
                  <a:rPr lang="en-US" dirty="0"/>
                  <a:t>So the support is: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.5, </m:t>
                    </m:r>
                  </m:oMath>
                </a14:m>
                <a:r>
                  <a:rPr lang="en-US" dirty="0"/>
                  <a:t>we’d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Which makes the algebra much worse.</a:t>
                </a:r>
              </a:p>
              <a:p>
                <a:r>
                  <a:rPr lang="en-US" dirty="0"/>
                  <a:t>And for real polling applications,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going to be quite big anyway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is not going to make a substantial difference.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57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84B5-5723-4897-9859-B5DA4B04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Hey! You didn’t tell us how many students were in CSE!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CBEA-FFC7-477F-9D55-4DB26178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accuracy of a poll is dependent on the number of people you sample, not the size of the population.*</a:t>
            </a:r>
          </a:p>
          <a:p>
            <a:r>
              <a:rPr lang="en-US" dirty="0"/>
              <a:t>Weird right? </a:t>
            </a:r>
          </a:p>
          <a:p>
            <a:r>
              <a:rPr lang="en-US" dirty="0"/>
              <a:t>This isn’t a trick of the fact that we used the CLT. The same is true if we calculated exactly with a binomial. </a:t>
            </a:r>
          </a:p>
          <a:p>
            <a:endParaRPr lang="en-US" dirty="0"/>
          </a:p>
          <a:p>
            <a:r>
              <a:rPr lang="en-US" dirty="0"/>
              <a:t>*at least for this idealized scenario, where the answer is a simple “yes” or “no” and you can get a uniformly random person. Those things become less likely as populations get bigger.</a:t>
            </a:r>
          </a:p>
        </p:txBody>
      </p:sp>
    </p:spTree>
    <p:extLst>
      <p:ext uri="{BB962C8B-B14F-4D97-AF65-F5344CB8AC3E}">
        <p14:creationId xmlns:p14="http://schemas.microsoft.com/office/powerpoint/2010/main" val="75459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AB8C-9332-40C9-8776-E046D16E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CLT?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No.</a:t>
                </a:r>
              </a:p>
              <a:p>
                <a:r>
                  <a:rPr lang="en-US" dirty="0"/>
                  <a:t>How is the proof done?</a:t>
                </a:r>
              </a:p>
              <a:p>
                <a:r>
                  <a:rPr lang="en-US" dirty="0"/>
                  <a:t>Step 1: Prove that for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2: Prove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83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7886-BE1D-4B53-A394-1BD2F21A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Reverse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Polls are made by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from a population. They are then reported with “52% of likely voters would vote in favor of proposal if held today (margin of error +/- 3%)”</a:t>
                </a:r>
              </a:p>
              <a:p>
                <a:r>
                  <a:rPr lang="en-US" dirty="0"/>
                  <a:t>You are going to run your own poll. And you want a better “margin of error” – you want 2% how many people do you need to poll?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think about idealized polling – pretend we’re really getting a uniformly random person.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279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41A-E43C-4034-9A0F-92D33800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868D-6A63-44AA-BBB9-AA637745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Wait…what’s a “margin of error”</a:t>
            </a:r>
          </a:p>
          <a:p>
            <a:endParaRPr lang="en-US" dirty="0"/>
          </a:p>
          <a:p>
            <a:r>
              <a:rPr lang="en-US" dirty="0"/>
              <a:t>The result of the poll is a random variable – it has a distribution. </a:t>
            </a:r>
          </a:p>
          <a:p>
            <a:r>
              <a:rPr lang="en-US" dirty="0"/>
              <a:t>You’d like to know something about its variance (Did you poll everyone in the entire country? Just 3 people? How much variance is there in the poll?)</a:t>
            </a:r>
          </a:p>
          <a:p>
            <a:endParaRPr lang="en-US" dirty="0"/>
          </a:p>
          <a:p>
            <a:r>
              <a:rPr lang="en-US" dirty="0"/>
              <a:t>A “margin of error” is an intuitive measurement of the variance of the poll. “If I performed this poll repeatedly, 95% of the time, we’re within true +/- the margin of error.”</a:t>
            </a:r>
          </a:p>
        </p:txBody>
      </p:sp>
    </p:spTree>
    <p:extLst>
      <p:ext uri="{BB962C8B-B14F-4D97-AF65-F5344CB8AC3E}">
        <p14:creationId xmlns:p14="http://schemas.microsoft.com/office/powerpoint/2010/main" val="1030480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1D0F-F0AF-4C44-85A2-6465C53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 target – I want my margin of error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. That is,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your poll’s estimate of the fraction of people in favor will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percentage points of the true value.</a:t>
                </a:r>
              </a:p>
              <a:p>
                <a:r>
                  <a:rPr lang="en-US" dirty="0"/>
                  <a:t>So…how many people are you going to need to interview?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1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56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76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EF75-69BC-4EAC-9B3F-AFAEF33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we looking for? Well we have a margin of error: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−.02≤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+.02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says we’re within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margin of error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of the time. </a:t>
                </a:r>
              </a:p>
              <a:p>
                <a:endParaRPr lang="en-US" dirty="0"/>
              </a:p>
              <a:p>
                <a:r>
                  <a:rPr lang="en-US" dirty="0"/>
                  <a:t>What is that probability? Well let’s setup to use the CLT. Subtract the expectation and divide by the standard </a:t>
                </a:r>
                <a:r>
                  <a:rPr lang="en-US" dirty="0" err="1"/>
                  <a:t>devation</a:t>
                </a:r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63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7CFC-F855-46D2-B3FE-8FAA9865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Is well approximated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probability changes. So choose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which the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WAIT, what’s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 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That’s </a:t>
                </a:r>
                <a:r>
                  <a:rPr lang="en-US" i="1" dirty="0"/>
                  <a:t>why</a:t>
                </a:r>
                <a:r>
                  <a:rPr lang="en-US" dirty="0"/>
                  <a:t> we’re doing the poll in the first place.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12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Handling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4192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Justification 1:</a:t>
                </a:r>
                <a:r>
                  <a:rPr lang="en-US" dirty="0"/>
                  <a:t> If we make a mistake, we want it to be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bigger. (since we’re trying to say “take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this big, and you’ll be safe”).</a:t>
                </a:r>
              </a:p>
              <a:p>
                <a:r>
                  <a:rPr lang="en-US" dirty="0"/>
                  <a:t>The bigger the standard deviation, the bigger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need to be to control it. So assume the biggest possible standard deviation.</a:t>
                </a:r>
              </a:p>
              <a:p>
                <a:r>
                  <a:rPr lang="en-US" b="1" dirty="0"/>
                  <a:t>Justification 2: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gets bigger, the interval gets smaller (it’s in the denominator), so assuming the biggest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gives us the most restricted interval. So no matter what the true interval is we have a subset of it. And if our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 then the true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What’s the maximum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906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6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Calculus time! 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test will confirm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a maximizer</a:t>
                </a:r>
              </a:p>
              <a:p>
                <a:r>
                  <a:rPr lang="en-US" dirty="0"/>
                  <a:t>Or just plot it.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  <a:blipFill>
                <a:blip r:embed="rId3"/>
                <a:stretch>
                  <a:fillRect l="-131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051CB0-1977-405D-954C-FBBA70D9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837" y="1516108"/>
            <a:ext cx="6681661" cy="26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3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6D83-E7EB-4810-84BF-09E26689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.04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−1≥.95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1.95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7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70F1-58AE-49EE-A901-7860A81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D5A19-773B-405F-B746-E26443E7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00" y="1546225"/>
            <a:ext cx="5362200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/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dotted lines show an “empirical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– a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estimated by running the experiment a large number of times.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blue line is the normal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the CLT predicts.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Shown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=1,2,3,10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blipFill>
                <a:blip r:embed="rId3"/>
                <a:stretch>
                  <a:fillRect l="-2376" t="-1897" r="-373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37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≥1.96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≥49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≥2401</m:t>
                    </m:r>
                  </m:oMath>
                </a14:m>
                <a:r>
                  <a:rPr lang="en-US" dirty="0"/>
                  <a:t>.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confidence interval of +/-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our poll gets a value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of the true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A7-33BF-4DEB-95FE-4A6DDB8D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It’s not ideal that we had an approximation symbol in the middle (that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” isn’t really a guarantee at this point, it’s an approximation)</a:t>
                </a:r>
                <a:br>
                  <a:rPr lang="en-US" dirty="0"/>
                </a:br>
                <a:r>
                  <a:rPr lang="en-US" b="1" dirty="0"/>
                  <a:t>Observation 1</a:t>
                </a:r>
                <a:r>
                  <a:rPr lang="en-US" dirty="0"/>
                  <a:t>: with our current tools, we wouldn’t get an answer in a reasonable amount of time. </a:t>
                </a:r>
              </a:p>
              <a:p>
                <a:r>
                  <a:rPr lang="en-US" dirty="0"/>
                  <a:t>But using a binomial would be even harder.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distribution of a binomial changes. Wolfram alpha isn’t even enough here (unless you have 2+ hours to spare to guess and check values). You need a computer program to get the exact value. </a:t>
                </a:r>
              </a:p>
              <a:p>
                <a:r>
                  <a:rPr lang="en-US" dirty="0"/>
                  <a:t>You’re computer scientists! You can write that program. But it takes time.</a:t>
                </a:r>
              </a:p>
              <a:p>
                <a:r>
                  <a:rPr lang="en-US" b="1" dirty="0"/>
                  <a:t>Observation 2: </a:t>
                </a:r>
                <a:r>
                  <a:rPr lang="en-US" dirty="0"/>
                  <a:t>if you need an absolute guarantee, you won’t get one. The tool you want is a “concentration inequality/tail bound.” We’ll see those next week.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  <a:blipFill>
                <a:blip r:embed="rId2"/>
                <a:stretch>
                  <a:fillRect l="-535" t="-1887" r="-112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02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D231-65AB-4064-ABE4-69D74DF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EF79-0E3E-424B-9CE0-A7EC455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CLT when:</a:t>
            </a:r>
          </a:p>
          <a:p>
            <a:r>
              <a:rPr lang="en-US" dirty="0"/>
              <a:t>1. The random variable you’re interested in is the sum of independent random variables.</a:t>
            </a:r>
          </a:p>
          <a:p>
            <a:r>
              <a:rPr lang="en-US" dirty="0"/>
              <a:t>2. The random variable you’re interested in does not have an easily accessible or easy to use </a:t>
            </a:r>
            <a:r>
              <a:rPr lang="en-US" dirty="0" err="1"/>
              <a:t>pmf</a:t>
            </a:r>
            <a:r>
              <a:rPr lang="en-US" dirty="0"/>
              <a:t>/pdf (or the question you’re asking doesn’t lend it self to easily using the </a:t>
            </a:r>
            <a:r>
              <a:rPr lang="en-US" dirty="0" err="1"/>
              <a:t>pmf</a:t>
            </a:r>
            <a:r>
              <a:rPr lang="en-US" dirty="0"/>
              <a:t>/pdf)</a:t>
            </a:r>
          </a:p>
          <a:p>
            <a:r>
              <a:rPr lang="en-US" dirty="0"/>
              <a:t>3. You only need an approximate answer, and the sum is of at least a moderate number of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3366775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01387-0FE1-4C23-8596-E3EF7FCD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6" y="0"/>
            <a:ext cx="7828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3B76-D408-412B-8C53-BB685059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 --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C130-7DC1-4349-9C9A-FD83DFC3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784849"/>
            <a:ext cx="11187258" cy="524511"/>
          </a:xfrm>
        </p:spPr>
        <p:txBody>
          <a:bodyPr/>
          <a:lstStyle/>
          <a:p>
            <a:r>
              <a:rPr lang="en-US" dirty="0"/>
              <a:t>https://www.desmos.com/calculator/2n2m05a9km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BE1C5-BC69-498E-8B2E-209E6C0D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04425"/>
            <a:ext cx="7848600" cy="42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1FEB-44B4-4282-AD17-E2AF2AA9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real-world”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EB51-FE6E-4FFD-A10E-6E7C5C60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463857"/>
            <a:ext cx="4790198" cy="4845504"/>
          </a:xfrm>
        </p:spPr>
        <p:txBody>
          <a:bodyPr/>
          <a:lstStyle/>
          <a:p>
            <a:r>
              <a:rPr lang="en-US" dirty="0"/>
              <a:t>A lot of real-world bell-curves can be explained as:</a:t>
            </a:r>
          </a:p>
          <a:p>
            <a:r>
              <a:rPr lang="en-US" dirty="0"/>
              <a:t>1. The random variable comes from a combination of independent factors.</a:t>
            </a:r>
          </a:p>
          <a:p>
            <a:r>
              <a:rPr lang="en-US" dirty="0"/>
              <a:t>2. The CLT says the distribution will become like a bell curve.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94DAC-9B82-42E4-A0F4-37B723059170}"/>
              </a:ext>
            </a:extLst>
          </p:cNvPr>
          <p:cNvSpPr/>
          <p:nvPr/>
        </p:nvSpPr>
        <p:spPr>
          <a:xfrm>
            <a:off x="1041400" y="5846002"/>
            <a:ext cx="1278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birthweight</a:t>
            </a:r>
            <a:endParaRPr lang="en-US" dirty="0"/>
          </a:p>
        </p:txBody>
      </p:sp>
      <p:pic>
        <p:nvPicPr>
          <p:cNvPr id="1026" name="Picture 2" descr="https://www.healthknowledge.org.uk/sites/default/files/documents/publichealthtextbook/statistics/1b3b.jpg">
            <a:extLst>
              <a:ext uri="{FF2B5EF4-FFF2-40B4-BE49-F238E27FC236}">
                <a16:creationId xmlns:a16="http://schemas.microsoft.com/office/drawing/2014/main" id="{C15E7273-98D6-48C2-8400-6237DC33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2" y="1385334"/>
            <a:ext cx="59912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5772</TotalTime>
  <Words>3755</Words>
  <Application>Microsoft Office PowerPoint</Application>
  <PresentationFormat>Widescreen</PresentationFormat>
  <Paragraphs>352</Paragraphs>
  <Slides>53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Central Limit Theorem</vt:lpstr>
      <vt:lpstr>Why Learn Normals? </vt:lpstr>
      <vt:lpstr>Breaking down the theorem</vt:lpstr>
      <vt:lpstr>Proof of the CLT?</vt:lpstr>
      <vt:lpstr>“Proof by example”</vt:lpstr>
      <vt:lpstr>“Proof by example” -- uniform</vt:lpstr>
      <vt:lpstr>“Proof by real-world”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A problem</vt:lpstr>
      <vt:lpstr>Continuity Correction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Polling</vt:lpstr>
      <vt:lpstr>Polling</vt:lpstr>
      <vt:lpstr>Polling</vt:lpstr>
      <vt:lpstr>Using the CLT</vt:lpstr>
      <vt:lpstr>Confidence Intervals</vt:lpstr>
      <vt:lpstr>Confidence Intervals</vt:lpstr>
      <vt:lpstr>Breaking down the theorem</vt:lpstr>
      <vt:lpstr>Application: Idealized Polling</vt:lpstr>
      <vt:lpstr>Polling</vt:lpstr>
      <vt:lpstr>Polling</vt:lpstr>
      <vt:lpstr>Polling</vt:lpstr>
      <vt:lpstr>Polling</vt:lpstr>
      <vt:lpstr>Polling</vt:lpstr>
      <vt:lpstr>Using the CLT</vt:lpstr>
      <vt:lpstr>Hey! Where’s the continuity correction?</vt:lpstr>
      <vt:lpstr>Hey! You didn’t tell us how many students were in CSE!</vt:lpstr>
      <vt:lpstr>The Reverse Question</vt:lpstr>
      <vt:lpstr>Margin of Error</vt:lpstr>
      <vt:lpstr>Our Goal</vt:lpstr>
      <vt:lpstr>Poll Setup</vt:lpstr>
      <vt:lpstr>Poll Setup</vt:lpstr>
      <vt:lpstr>Using the CLT</vt:lpstr>
      <vt:lpstr>Apply the CLT</vt:lpstr>
      <vt:lpstr>Handling √(p(1-p) )</vt:lpstr>
      <vt:lpstr>Worst value of p</vt:lpstr>
      <vt:lpstr>Doing the algebra</vt:lpstr>
      <vt:lpstr>Using the Φ-table</vt:lpstr>
      <vt:lpstr>CLT Wrap-up</vt:lpstr>
      <vt:lpstr>CLT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rtweber2</dc:creator>
  <cp:lastModifiedBy>rtweber2</cp:lastModifiedBy>
  <cp:revision>62</cp:revision>
  <cp:lastPrinted>2024-05-05T23:06:56Z</cp:lastPrinted>
  <dcterms:created xsi:type="dcterms:W3CDTF">2021-05-06T20:30:04Z</dcterms:created>
  <dcterms:modified xsi:type="dcterms:W3CDTF">2024-05-05T23:26:21Z</dcterms:modified>
</cp:coreProperties>
</file>