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332" r:id="rId4"/>
    <p:sldId id="333" r:id="rId5"/>
    <p:sldId id="334" r:id="rId6"/>
    <p:sldId id="338" r:id="rId7"/>
    <p:sldId id="339" r:id="rId8"/>
    <p:sldId id="340" r:id="rId9"/>
    <p:sldId id="341" r:id="rId10"/>
    <p:sldId id="335" r:id="rId11"/>
    <p:sldId id="342" r:id="rId12"/>
    <p:sldId id="336" r:id="rId13"/>
    <p:sldId id="343" r:id="rId14"/>
    <p:sldId id="344" r:id="rId15"/>
    <p:sldId id="275" r:id="rId16"/>
    <p:sldId id="346" r:id="rId17"/>
    <p:sldId id="287" r:id="rId18"/>
    <p:sldId id="296" r:id="rId19"/>
    <p:sldId id="282" r:id="rId20"/>
    <p:sldId id="290" r:id="rId21"/>
    <p:sldId id="291" r:id="rId22"/>
    <p:sldId id="293" r:id="rId23"/>
    <p:sldId id="345" r:id="rId24"/>
    <p:sldId id="297" r:id="rId25"/>
    <p:sldId id="299" r:id="rId26"/>
    <p:sldId id="29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6159B9-936B-48CB-9E5E-51655700A62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26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6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4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93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8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23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115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8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4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0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7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36159B9-936B-48CB-9E5E-51655700A62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1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24" Type="http://schemas.openxmlformats.org/officeDocument/2006/relationships/image" Target="NULL"/><Relationship Id="rId23" Type="http://schemas.openxmlformats.org/officeDocument/2006/relationships/image" Target="NULL"/><Relationship Id="rId27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3AFA-A283-42FD-A97F-6698EF928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Normal RVs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80E55-812D-465A-AB30-A0259F6A43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24</a:t>
            </a:r>
          </a:p>
          <a:p>
            <a:r>
              <a:rPr lang="en-US" dirty="0"/>
              <a:t>Lecture 17</a:t>
            </a:r>
          </a:p>
        </p:txBody>
      </p:sp>
    </p:spTree>
    <p:extLst>
      <p:ext uri="{BB962C8B-B14F-4D97-AF65-F5344CB8AC3E}">
        <p14:creationId xmlns:p14="http://schemas.microsoft.com/office/powerpoint/2010/main" val="250453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D1CF-D4CD-4EDE-A410-6FDE74C6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Memorylessness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(without conditioning on the first step)?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It’s the same!!!</a:t>
                </a:r>
              </a:p>
              <a:p>
                <a:r>
                  <a:rPr lang="en-US" dirty="0"/>
                  <a:t>More generally, for an exponential </a:t>
                </a:r>
                <a:r>
                  <a:rPr lang="en-US" dirty="0" err="1"/>
                  <a:t>rv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23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199E-846C-46CB-8E6F-B139604F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hid a trick in that algebra,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first step is the complementary law.</a:t>
                </a:r>
              </a:p>
              <a:p>
                <a:r>
                  <a:rPr lang="en-US" dirty="0"/>
                  <a:t>The second step is using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general, for continuous random variables we can switch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en-US" dirty="0"/>
                  <a:t>without anything changing. </a:t>
                </a:r>
              </a:p>
              <a:p>
                <a:pPr lvl="1"/>
                <a:r>
                  <a:rPr lang="en-US" dirty="0"/>
                  <a:t>We can’t make those switches for discrete random variables.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445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5DEF-6753-4891-9CCB-6998CCFB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0" dirty="0"/>
                  <a:t>Integrate by parts: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sz="2400" dirty="0"/>
                  <a:t>Definite Integral: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By </a:t>
                </a:r>
                <a:r>
                  <a:rPr lang="en-US" sz="2400" dirty="0" err="1"/>
                  <a:t>L’Hopital’s</a:t>
                </a:r>
                <a:r>
                  <a:rPr lang="en-US" sz="2400" dirty="0"/>
                  <a:t> Rule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F6307CC-13EB-4197-B5EF-3F831B783ADC}"/>
              </a:ext>
            </a:extLst>
          </p:cNvPr>
          <p:cNvSpPr/>
          <p:nvPr/>
        </p:nvSpPr>
        <p:spPr>
          <a:xfrm>
            <a:off x="7182683" y="1086338"/>
            <a:ext cx="4579815" cy="1836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Don’t worry about the derivation (it’s here if you’re interested; you’re not responsible for the derivation. Just the value.</a:t>
            </a:r>
          </a:p>
        </p:txBody>
      </p:sp>
    </p:spTree>
    <p:extLst>
      <p:ext uri="{BB962C8B-B14F-4D97-AF65-F5344CB8AC3E}">
        <p14:creationId xmlns:p14="http://schemas.microsoft.com/office/powerpoint/2010/main" val="2710606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6175-766C-4324-AB41-47E1B718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Similar calculus tricks will get you there.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496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EE78-1402-4088-8D5D-ABCC26FB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is the average number of events in a unit of time.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109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70E5-222A-4D72-B285-AB838481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93CF1-6277-4F8A-987D-0643D8A86E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20123"/>
                <a:ext cx="11187258" cy="2589238"/>
              </a:xfrm>
            </p:spPr>
            <p:txBody>
              <a:bodyPr/>
              <a:lstStyle/>
              <a:p>
                <a:r>
                  <a:rPr lang="en-US" dirty="0"/>
                  <a:t>Let’s get some intuition for that density…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Yes! Plug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you’ll get the same density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The density is symmetric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expectation must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93CF1-6277-4F8A-987D-0643D8A86E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20123"/>
                <a:ext cx="11187258" cy="2589238"/>
              </a:xfrm>
              <a:blipFill>
                <a:blip r:embed="rId2"/>
                <a:stretch>
                  <a:fillRect l="-708" t="-4000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AC4718-42A8-42DB-8B68-6DC492C09B9F}"/>
                  </a:ext>
                </a:extLst>
              </p:cNvPr>
              <p:cNvSpPr/>
              <p:nvPr/>
            </p:nvSpPr>
            <p:spPr>
              <a:xfrm>
                <a:off x="360487" y="1523999"/>
                <a:ext cx="11616761" cy="2125785"/>
              </a:xfrm>
              <a:prstGeom prst="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normal (aka Gaussian) random variable with mean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(written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it has the density: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AC4718-42A8-42DB-8B68-6DC492C09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87" y="1523999"/>
                <a:ext cx="11616761" cy="2125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330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F18BC-3DC3-4F68-B7F3-E3B23610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the density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35A970-3371-4ED6-9827-C8903168E6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5958" y="2752531"/>
                <a:ext cx="9336539" cy="2071396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6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35A970-3371-4ED6-9827-C8903168E6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5958" y="2752531"/>
                <a:ext cx="9336539" cy="207139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055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5C0F-76C4-4B49-9391-387EA12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variance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FB4A55-9C2B-4701-BF90-917322155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5" y="1494372"/>
            <a:ext cx="11187113" cy="4783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016370" cy="132861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Green: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Blue: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016370" cy="1328614"/>
              </a:xfrm>
              <a:prstGeom prst="rect">
                <a:avLst/>
              </a:prstGeom>
              <a:blipFill>
                <a:blip r:embed="rId3"/>
                <a:stretch>
                  <a:fillRect l="-2687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260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07B955-CE68-4725-834F-8C42A427A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5" y="1464804"/>
            <a:ext cx="11187113" cy="4842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555C0F-76C4-4B49-9391-387EA12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Green: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Purple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blipFill>
                <a:blip r:embed="rId3"/>
                <a:stretch>
                  <a:fillRect l="-2074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616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2D3B-AF03-4BAE-883C-F9C0AFE9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</a:t>
            </a:r>
            <a:r>
              <a:rPr lang="en-US" dirty="0" err="1"/>
              <a:t>Normals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AC14D5-9564-4AB3-8C70-4A0842C432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 scale a normal (multiplying by a constant or adding a constant) we get a normal random variable back!</a:t>
                </a:r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Normals</a:t>
                </a:r>
                <a:r>
                  <a:rPr lang="en-US" dirty="0"/>
                  <a:t> are special in that you get a NORMAL back.</a:t>
                </a:r>
              </a:p>
              <a:p>
                <a:r>
                  <a:rPr lang="en-US" dirty="0"/>
                  <a:t>If you multiply a binomial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3/2</m:t>
                    </m:r>
                  </m:oMath>
                </a14:m>
                <a:r>
                  <a:rPr lang="en-US" dirty="0"/>
                  <a:t> you don’t get a binomial (it’s support isn’t even integers!)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AC14D5-9564-4AB3-8C70-4A0842C43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32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A124A-643F-4DBB-8FFC-73AA9F9E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4CBF9-B644-4AF7-B5C9-0F0BD0717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HW5 is out! </a:t>
            </a:r>
          </a:p>
          <a:p>
            <a:pPr lvl="1"/>
            <a:r>
              <a:rPr lang="en-US" dirty="0"/>
              <a:t>Due on Wednesday (the “normal” schedule)</a:t>
            </a:r>
          </a:p>
          <a:p>
            <a:pPr lvl="1"/>
            <a:r>
              <a:rPr lang="en-US" dirty="0"/>
              <a:t>New version posted this morning (added the feedback question).</a:t>
            </a:r>
          </a:p>
          <a:p>
            <a:r>
              <a:rPr lang="en-US" dirty="0"/>
              <a:t>We’re still waiting for a few folks who were sick to get makeup exams. Please don’t discuss the exam publicly yet.</a:t>
            </a:r>
          </a:p>
          <a:p>
            <a:pPr lvl="1"/>
            <a:r>
              <a:rPr lang="en-US" dirty="0"/>
              <a:t>And don’t discuss with those who haven’t taken it at all until they do.</a:t>
            </a:r>
          </a:p>
        </p:txBody>
      </p:sp>
    </p:spTree>
    <p:extLst>
      <p:ext uri="{BB962C8B-B14F-4D97-AF65-F5344CB8AC3E}">
        <p14:creationId xmlns:p14="http://schemas.microsoft.com/office/powerpoint/2010/main" val="316188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48B9-1F84-4A89-85C4-54E0EC82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E5D97-A348-4FFE-92A6-EC6F9D6EB7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you want to set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Why standardize?</a:t>
                </a:r>
              </a:p>
              <a:p>
                <a:endParaRPr lang="en-US" dirty="0"/>
              </a:p>
              <a:p>
                <a:r>
                  <a:rPr lang="en-US" dirty="0"/>
                  <a:t>The density is a mess. The CDF does not have a pretty closed form.</a:t>
                </a:r>
              </a:p>
              <a:p>
                <a:r>
                  <a:rPr lang="en-US" dirty="0"/>
                  <a:t>But we’re going to need the CDF a lot, so…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E5D97-A348-4FFE-92A6-EC6F9D6EB7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492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04AF-36F3-4002-8F27-85C9FC4A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Standard Normal CDF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785F07-4BE7-4A72-81A7-1772EA9A2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5716" y="1416783"/>
            <a:ext cx="5720661" cy="4845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362FBF-4786-47FC-8F78-B9FBD6E98BDB}"/>
              </a:ext>
            </a:extLst>
          </p:cNvPr>
          <p:cNvSpPr txBox="1"/>
          <p:nvPr/>
        </p:nvSpPr>
        <p:spPr>
          <a:xfrm>
            <a:off x="369853" y="1416783"/>
            <a:ext cx="57990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way we’ll evaluate the CDF of a normal is to: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convert to a standard normal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Round the “z-score” to the hundredths place.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Look up the value in the table.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2024, we’re using a table?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table makes sure we have consistent rounding rules (makes it easier for us to debug with you).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can’t evaluate this by hand – the “z-score” can give you intuition right away.</a:t>
            </a:r>
          </a:p>
        </p:txBody>
      </p:sp>
    </p:spTree>
    <p:extLst>
      <p:ext uri="{BB962C8B-B14F-4D97-AF65-F5344CB8AC3E}">
        <p14:creationId xmlns:p14="http://schemas.microsoft.com/office/powerpoint/2010/main" val="7359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535A-7F46-4F75-BCE8-BFD653D88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table!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AF0B4-4126-48A4-ADEE-B93F3C701F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We’ll use the notation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(5,4)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&gt;9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&gt;9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we’ve just written the inequality in a weird way.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9−5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=1−0.97725=.02275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AF0B4-4126-48A4-ADEE-B93F3C701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019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EE78-1402-4088-8D5D-ABCC26FB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(aka </a:t>
            </a:r>
            <a:r>
              <a:rPr lang="en-US" dirty="0" err="1"/>
              <a:t>Guassian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the expectation;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the variance.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b="0" dirty="0"/>
                  <a:t> has no nice closed form. Use the table.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391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E4F0-D353-4BC7-BFFA-D9C0B97D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(3, 2)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the probability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493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E4F0-D353-4BC7-BFFA-D9C0B97D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(3, 2)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the probability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≤4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−1.41≤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≤.71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.71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−1.41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.71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1.41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=.76115−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1−.92073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=.68188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867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20A8-E972-4805-86DA-1E218D6C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real life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41C2F-403D-499E-A7AA-C71E57017F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the probability of being at most two standard deviations from the mean?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=.97725−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1−.97725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=.9545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You’ll sometimes hear statisticians refer to the “68-95-99.7 rule” which is the probability of being within 1,2, or 3 standard deviations of the mean.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41C2F-403D-499E-A7AA-C71E57017F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41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481A-C0E0-4853-A668-02144B40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2E1DE-130C-4043-A1B5-3DAE23F6C36A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1D4A5-72AF-4D10-9172-853E73969DDE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B0C70-907C-4A45-9F6C-F24558FF1214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821057-0784-4BC0-A71C-4E7517FB7E20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</p:spTree>
    <p:extLst>
      <p:ext uri="{BB962C8B-B14F-4D97-AF65-F5344CB8AC3E}">
        <p14:creationId xmlns:p14="http://schemas.microsoft.com/office/powerpoint/2010/main" val="3192019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EDFB-DF73-4AB3-A671-8F346611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Like a geometric random variable, but continuous time. How long do we wait until an event happens? (instead of “how many flips until a heads”)</a:t>
                </a:r>
              </a:p>
              <a:p>
                <a:r>
                  <a:rPr lang="en-US" dirty="0"/>
                  <a:t>Where waiting doesn’t make the event happen any sooner. </a:t>
                </a:r>
              </a:p>
              <a:p>
                <a:r>
                  <a:rPr lang="en-US" dirty="0"/>
                  <a:t>Geometric: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the first flip is tails, the coin doesn’t remember it came up tails, you’ve made no progress. </a:t>
                </a:r>
              </a:p>
              <a:p>
                <a:r>
                  <a:rPr lang="en-US" dirty="0"/>
                  <a:t>For an exponential random variable: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24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</a:t>
                </a:r>
              </a:p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on, and what event for it tells you that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675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on?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83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52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it’s that expression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it’s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501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42E7-8B2E-43C3-96B2-6A138BEF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PDF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95D989-6090-445D-9042-6DA8A710F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193" y="1463675"/>
            <a:ext cx="10960077" cy="4845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Red: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Purple: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blipFill>
                <a:blip r:embed="rId3"/>
                <a:stretch>
                  <a:fillRect l="-2074" t="-2994" b="-101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004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5223</TotalTime>
  <Words>1451</Words>
  <Application>Microsoft Office PowerPoint</Application>
  <PresentationFormat>Widescreen</PresentationFormat>
  <Paragraphs>171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Normal RVs</vt:lpstr>
      <vt:lpstr>Announcements</vt:lpstr>
      <vt:lpstr>Continuous Zoo</vt:lpstr>
      <vt:lpstr>Exponential Random Variable</vt:lpstr>
      <vt:lpstr>Exponential random variable</vt:lpstr>
      <vt:lpstr>Exponential random variable</vt:lpstr>
      <vt:lpstr>Find the density</vt:lpstr>
      <vt:lpstr>Find the density</vt:lpstr>
      <vt:lpstr>Exponential PDF</vt:lpstr>
      <vt:lpstr>Memorylessness</vt:lpstr>
      <vt:lpstr>Side note</vt:lpstr>
      <vt:lpstr>Expectation of an exponential</vt:lpstr>
      <vt:lpstr>Variance of an exponential</vt:lpstr>
      <vt:lpstr>Exponential</vt:lpstr>
      <vt:lpstr>Normal Random Variable</vt:lpstr>
      <vt:lpstr>Breaking down the density</vt:lpstr>
      <vt:lpstr>Changing the variance</vt:lpstr>
      <vt:lpstr>Changing the mean</vt:lpstr>
      <vt:lpstr>Scaling Normals</vt:lpstr>
      <vt:lpstr>Standardize</vt:lpstr>
      <vt:lpstr>Table of Standard Normal CDF</vt:lpstr>
      <vt:lpstr>Use the table!</vt:lpstr>
      <vt:lpstr>Normal (aka Guassian)</vt:lpstr>
      <vt:lpstr>More practice</vt:lpstr>
      <vt:lpstr>More practice</vt:lpstr>
      <vt:lpstr>In real life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46</cp:revision>
  <cp:lastPrinted>2024-05-03T15:42:39Z</cp:lastPrinted>
  <dcterms:created xsi:type="dcterms:W3CDTF">2021-05-03T18:57:14Z</dcterms:created>
  <dcterms:modified xsi:type="dcterms:W3CDTF">2024-05-03T15:59:40Z</dcterms:modified>
</cp:coreProperties>
</file>