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58" r:id="rId4"/>
    <p:sldId id="279" r:id="rId5"/>
    <p:sldId id="259" r:id="rId6"/>
    <p:sldId id="260" r:id="rId7"/>
    <p:sldId id="281" r:id="rId8"/>
    <p:sldId id="280" r:id="rId9"/>
    <p:sldId id="262" r:id="rId10"/>
    <p:sldId id="282" r:id="rId11"/>
    <p:sldId id="263" r:id="rId12"/>
    <p:sldId id="265" r:id="rId13"/>
    <p:sldId id="266" r:id="rId14"/>
    <p:sldId id="267" r:id="rId15"/>
    <p:sldId id="269" r:id="rId16"/>
    <p:sldId id="268" r:id="rId17"/>
    <p:sldId id="271" r:id="rId18"/>
    <p:sldId id="272" r:id="rId19"/>
    <p:sldId id="273" r:id="rId20"/>
    <p:sldId id="270" r:id="rId21"/>
    <p:sldId id="331" r:id="rId22"/>
    <p:sldId id="332" r:id="rId23"/>
    <p:sldId id="274" r:id="rId24"/>
    <p:sldId id="334" r:id="rId25"/>
    <p:sldId id="338" r:id="rId26"/>
    <p:sldId id="283" r:id="rId27"/>
    <p:sldId id="284" r:id="rId28"/>
    <p:sldId id="295" r:id="rId29"/>
    <p:sldId id="335" r:id="rId30"/>
    <p:sldId id="289" r:id="rId31"/>
    <p:sldId id="336" r:id="rId32"/>
    <p:sldId id="286" r:id="rId33"/>
    <p:sldId id="288" r:id="rId34"/>
    <p:sldId id="339" r:id="rId35"/>
    <p:sldId id="340" r:id="rId3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90" autoAdjust="0"/>
    <p:restoredTop sz="94660"/>
  </p:normalViewPr>
  <p:slideViewPr>
    <p:cSldViewPr snapToGrid="0">
      <p:cViewPr varScale="1">
        <p:scale>
          <a:sx n="82" d="100"/>
          <a:sy n="82" d="100"/>
        </p:scale>
        <p:origin x="8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800066E-AE26-4867-809A-E1C1DDA42905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1174-B23A-4C9C-BA15-E4986E158A1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438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066E-AE26-4867-809A-E1C1DDA42905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1174-B23A-4C9C-BA15-E4986E158A1C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67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066E-AE26-4867-809A-E1C1DDA42905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1174-B23A-4C9C-BA15-E4986E158A1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094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1231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066E-AE26-4867-809A-E1C1DDA42905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1174-B23A-4C9C-BA15-E4986E158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27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066E-AE26-4867-809A-E1C1DDA42905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1174-B23A-4C9C-BA15-E4986E158A1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5205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066E-AE26-4867-809A-E1C1DDA42905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1174-B23A-4C9C-BA15-E4986E158A1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5804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066E-AE26-4867-809A-E1C1DDA42905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1174-B23A-4C9C-BA15-E4986E158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95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066E-AE26-4867-809A-E1C1DDA42905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1174-B23A-4C9C-BA15-E4986E158A1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459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066E-AE26-4867-809A-E1C1DDA42905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1174-B23A-4C9C-BA15-E4986E158A1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991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066E-AE26-4867-809A-E1C1DDA42905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1174-B23A-4C9C-BA15-E4986E158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1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066E-AE26-4867-809A-E1C1DDA42905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1174-B23A-4C9C-BA15-E4986E158A1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87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3800066E-AE26-4867-809A-E1C1DDA42905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C6B1174-B23A-4C9C-BA15-E4986E158A1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31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24" Type="http://schemas.openxmlformats.org/officeDocument/2006/relationships/image" Target="NULL"/><Relationship Id="rId23" Type="http://schemas.openxmlformats.org/officeDocument/2006/relationships/image" Target="NULL"/><Relationship Id="rId27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FD54D-8320-0EC2-2E63-9403A04604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Continuous Zoo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B4963B-8971-2F0D-B71F-1AE3D1C376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Spring 24</a:t>
            </a:r>
          </a:p>
          <a:p>
            <a:r>
              <a:rPr lang="en-US" dirty="0"/>
              <a:t>Lecture 16</a:t>
            </a:r>
          </a:p>
        </p:txBody>
      </p:sp>
    </p:spTree>
    <p:extLst>
      <p:ext uri="{BB962C8B-B14F-4D97-AF65-F5344CB8AC3E}">
        <p14:creationId xmlns:p14="http://schemas.microsoft.com/office/powerpoint/2010/main" val="3200695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DA26CB-34B9-4DD5-A7FC-60D4AF507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CDFs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63DFDE-35E6-4E1F-9D26-BE2F08DF9D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14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61F60-9F33-485B-96D2-BF1EFD985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CDF?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6E55FE-6AB6-4088-ACE5-5E98370C56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978149"/>
                <a:ext cx="11187258" cy="2766061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So how do I get from CDF to PDF? Taking the derivative!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𝑑𝑘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nary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6E55FE-6AB6-4088-ACE5-5E98370C56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978149"/>
                <a:ext cx="11187258" cy="2766061"/>
              </a:xfrm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F1184AF-06B6-4865-8928-C689FCD43ABA}"/>
                  </a:ext>
                </a:extLst>
              </p:cNvPr>
              <p:cNvSpPr/>
              <p:nvPr/>
            </p:nvSpPr>
            <p:spPr>
              <a:xfrm>
                <a:off x="575238" y="1521489"/>
                <a:ext cx="9864161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The Cumulative Distribution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</m:e>
                    </m:d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(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𝑿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≤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𝒌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</a:t>
                </a:r>
              </a:p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analogous to the CDF for discrete variables.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F1184AF-06B6-4865-8928-C689FCD43A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1521489"/>
                <a:ext cx="9864161" cy="1145999"/>
              </a:xfrm>
              <a:prstGeom prst="rect">
                <a:avLst/>
              </a:prstGeom>
              <a:blipFill>
                <a:blip r:embed="rId3"/>
                <a:stretch>
                  <a:fillRect b="-58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085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8253C-7D63-4415-A831-D007AC0F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Discrete and Continuous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F2EF8A37-1AE7-4913-A385-0557E276C42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0648953"/>
                  </p:ext>
                </p:extLst>
              </p:nvPr>
            </p:nvGraphicFramePr>
            <p:xfrm>
              <a:off x="574675" y="1463675"/>
              <a:ext cx="11187114" cy="459016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9963">
                      <a:extLst>
                        <a:ext uri="{9D8B030D-6E8A-4147-A177-3AD203B41FA5}">
                          <a16:colId xmlns:a16="http://schemas.microsoft.com/office/drawing/2014/main" val="1709032533"/>
                        </a:ext>
                      </a:extLst>
                    </a:gridCol>
                    <a:gridCol w="4214812">
                      <a:extLst>
                        <a:ext uri="{9D8B030D-6E8A-4147-A177-3AD203B41FA5}">
                          <a16:colId xmlns:a16="http://schemas.microsoft.com/office/drawing/2014/main" val="1906392070"/>
                        </a:ext>
                      </a:extLst>
                    </a:gridCol>
                    <a:gridCol w="4732339">
                      <a:extLst>
                        <a:ext uri="{9D8B030D-6E8A-4147-A177-3AD203B41FA5}">
                          <a16:colId xmlns:a16="http://schemas.microsoft.com/office/drawing/2014/main" val="15333127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Discrete Random Variables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Continuous Random Variables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67234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Probability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Equivalent to impossible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All impossible events have probability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</m:oMath>
                          </a14:m>
                          <a:r>
                            <a:rPr lang="en-US" dirty="0"/>
                            <a:t> but not conversely</a:t>
                          </a:r>
                          <a:r>
                            <a:rPr lang="en-US" baseline="0" dirty="0"/>
                            <a:t>.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807956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Relative Chances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PMF: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PDF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/>
                            <a:t> gives chances relative to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09935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Events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Sum over PMF to get probability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Integrate PDF to get probability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89441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Convert from CDF to PMF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Sum up PMF to get CDF.</a:t>
                          </a:r>
                        </a:p>
                        <a:p>
                          <a:r>
                            <a:rPr lang="en-US" dirty="0"/>
                            <a:t>Look for “breakpoints” in CDF to get PMF.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Integrate PDF to get CDF.</a:t>
                          </a:r>
                        </a:p>
                        <a:p>
                          <a:r>
                            <a:rPr lang="en-US" dirty="0"/>
                            <a:t>Differentiate CDF to get PDF.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43816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  <m:sup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4022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</m:d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  <m:sup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21585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𝐕𝐚𝐫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𝔼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𝔼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𝔼</m:t>
                                            </m:r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506109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F2EF8A37-1AE7-4913-A385-0557E276C42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0648953"/>
                  </p:ext>
                </p:extLst>
              </p:nvPr>
            </p:nvGraphicFramePr>
            <p:xfrm>
              <a:off x="574675" y="1463675"/>
              <a:ext cx="11187114" cy="459016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9963">
                      <a:extLst>
                        <a:ext uri="{9D8B030D-6E8A-4147-A177-3AD203B41FA5}">
                          <a16:colId xmlns:a16="http://schemas.microsoft.com/office/drawing/2014/main" val="1709032533"/>
                        </a:ext>
                      </a:extLst>
                    </a:gridCol>
                    <a:gridCol w="4214812">
                      <a:extLst>
                        <a:ext uri="{9D8B030D-6E8A-4147-A177-3AD203B41FA5}">
                          <a16:colId xmlns:a16="http://schemas.microsoft.com/office/drawing/2014/main" val="1906392070"/>
                        </a:ext>
                      </a:extLst>
                    </a:gridCol>
                    <a:gridCol w="4732339">
                      <a:extLst>
                        <a:ext uri="{9D8B030D-6E8A-4147-A177-3AD203B41FA5}">
                          <a16:colId xmlns:a16="http://schemas.microsoft.com/office/drawing/2014/main" val="15333127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Discrete Random Variables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Continuous Random Variables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672344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2" t="-62857" r="-400000" b="-56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Equivalent to impossible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62857" r="-515" b="-56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07956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Relative Chances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401" t="-280328" r="-113025" b="-867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280328" r="-515" b="-8672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9935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Events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Sum over PMF to get probability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Integrate PDF to get probability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894410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Convert from CDF to PMF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Sum up PMF to get CDF.</a:t>
                          </a:r>
                        </a:p>
                        <a:p>
                          <a:r>
                            <a:rPr lang="en-US" dirty="0"/>
                            <a:t>Look for “breakpoints” in CDF to get PMF.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Integrate PDF to get CDF.</a:t>
                          </a:r>
                        </a:p>
                        <a:p>
                          <a:r>
                            <a:rPr lang="en-US" dirty="0"/>
                            <a:t>Differentiate CDF to get PDF.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4381625"/>
                      </a:ext>
                    </a:extLst>
                  </a:tr>
                  <a:tr h="7571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2" t="-320968" r="-400000" b="-192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401" t="-320968" r="-113025" b="-192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320968" r="-515" b="-1927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92402285"/>
                      </a:ext>
                    </a:extLst>
                  </a:tr>
                  <a:tr h="7571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2" t="-417600" r="-400000" b="-91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401" t="-417600" r="-113025" b="-91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417600" r="-515" b="-912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2158508"/>
                      </a:ext>
                    </a:extLst>
                  </a:tr>
                  <a:tr h="6832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2" t="-577679" r="-400000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401" t="-577679" r="-113025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577679" r="-515" b="-17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506109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22263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BA5E0-5262-4BCB-B54A-7FBEB5B71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expectation?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57E79-AC2D-43F5-A877-EF3CBA1D5F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we define: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Just replace summing over the </a:t>
                </a:r>
                <a:r>
                  <a:rPr lang="en-US" dirty="0" err="1"/>
                  <a:t>pmf</a:t>
                </a:r>
                <a:r>
                  <a:rPr lang="en-US" dirty="0"/>
                  <a:t> with integrating the pdf.</a:t>
                </a:r>
              </a:p>
              <a:p>
                <a:r>
                  <a:rPr lang="en-US" dirty="0"/>
                  <a:t>It still represents the average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57E79-AC2D-43F5-A877-EF3CBA1D5F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7557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9AADD-6D8E-433E-9D93-CE408BE6B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of a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3CAD82-C427-4BD7-A194-F9D0C6391A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984499"/>
                <a:ext cx="11187258" cy="3324861"/>
              </a:xfrm>
            </p:spPr>
            <p:txBody>
              <a:bodyPr/>
              <a:lstStyle/>
              <a:p>
                <a:r>
                  <a:rPr lang="en-US" dirty="0"/>
                  <a:t>Again, analogous to the discrete case; just replace summation with integration and </a:t>
                </a:r>
                <a:r>
                  <a:rPr lang="en-US" dirty="0" err="1"/>
                  <a:t>pmf</a:t>
                </a:r>
                <a:r>
                  <a:rPr lang="en-US" dirty="0"/>
                  <a:t> with the pdf.</a:t>
                </a:r>
              </a:p>
              <a:p>
                <a:r>
                  <a:rPr lang="en-US" dirty="0"/>
                  <a:t>We’re going to treat this as a definition.</a:t>
                </a:r>
              </a:p>
              <a:p>
                <a:r>
                  <a:rPr lang="en-US" dirty="0"/>
                  <a:t>Technically, this is really a theorem;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is the pdf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it only gives relative likelihoods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we need a proof to guarantee it “works”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Sometimes called “Law of the Unconscious Statistician.”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3CAD82-C427-4BD7-A194-F9D0C6391A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984499"/>
                <a:ext cx="11187258" cy="3324861"/>
              </a:xfrm>
              <a:blipFill>
                <a:blip r:embed="rId2"/>
                <a:stretch>
                  <a:fillRect l="-708" t="-3303" r="-272" b="-4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3031C61-8320-4779-9BAC-341E0546C689}"/>
                  </a:ext>
                </a:extLst>
              </p:cNvPr>
              <p:cNvSpPr/>
              <p:nvPr/>
            </p:nvSpPr>
            <p:spPr>
              <a:xfrm>
                <a:off x="575238" y="1502439"/>
                <a:ext cx="9172011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cs typeface="Segoe UI Semibold" panose="020B0702040204020203" pitchFamily="34" charset="0"/>
                  </a:rPr>
                  <a:t>For any function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𝒈</m:t>
                    </m:r>
                  </m:oMath>
                </a14:m>
                <a:r>
                  <a:rPr lang="en-US" sz="2800" b="1" dirty="0">
                    <a:cs typeface="Segoe UI Semibold" panose="020B0702040204020203" pitchFamily="34" charset="0"/>
                  </a:rPr>
                  <a:t> and any continuous random variable,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𝑿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:</m:t>
                    </m:r>
                  </m:oMath>
                </a14:m>
                <a:endParaRPr lang="en-US" sz="2800" b="1" dirty="0">
                  <a:cs typeface="Segoe UI Semibold" panose="020B0702040204020203" pitchFamily="34" charset="0"/>
                </a:endParaRPr>
              </a:p>
              <a:p>
                <a:pPr algn="ctr"/>
                <a:r>
                  <a:rPr lang="en-US" sz="2800" b="1" dirty="0">
                    <a:cs typeface="Segoe UI Semibold" panose="020B07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nary>
                      <m:nary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∞</m:t>
                        </m:r>
                      </m:sub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∞</m:t>
                        </m:r>
                      </m:sup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𝒛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𝒛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𝐝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𝒛</m:t>
                        </m:r>
                      </m:e>
                    </m:nary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3031C61-8320-4779-9BAC-341E0546C6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1502439"/>
                <a:ext cx="9172011" cy="1145999"/>
              </a:xfrm>
              <a:prstGeom prst="rect">
                <a:avLst/>
              </a:prstGeom>
              <a:blipFill>
                <a:blip r:embed="rId3"/>
                <a:stretch>
                  <a:fillRect l="-598" t="-15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8709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99263-E667-4AA9-A17E-C5BA13841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Linearity of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3ACBBC-101F-454C-B400-56F8C6CEE8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Still true!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Won’t show you the proof – for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it’s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𝑎𝑋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𝑎𝑋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𝑑𝑘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𝑑𝑘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𝑑𝑘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𝑑𝑘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3ACBBC-101F-454C-B400-56F8C6CEE8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2F83AFF-EA17-4231-8F1F-80CAEE7D710A}"/>
                  </a:ext>
                </a:extLst>
              </p:cNvPr>
              <p:cNvSpPr/>
              <p:nvPr/>
            </p:nvSpPr>
            <p:spPr>
              <a:xfrm>
                <a:off x="575239" y="1959639"/>
                <a:ext cx="6587561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𝒂𝑿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𝒃𝒀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𝒄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[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𝒀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]+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𝑿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𝒀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; even if they’re continuous.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2F83AFF-EA17-4231-8F1F-80CAEE7D71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959639"/>
                <a:ext cx="6587561" cy="1145999"/>
              </a:xfrm>
              <a:prstGeom prst="rect">
                <a:avLst/>
              </a:prstGeom>
              <a:blipFill>
                <a:blip r:embed="rId3"/>
                <a:stretch>
                  <a:fillRect b="-63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5016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334B6-B566-48A8-8392-7BBE5568C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E974E-CED2-40A5-A117-88330B31F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surprises here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C42BEE6-B706-42D2-9DF9-1770CCF5A3CA}"/>
                  </a:ext>
                </a:extLst>
              </p:cNvPr>
              <p:cNvSpPr/>
              <p:nvPr/>
            </p:nvSpPr>
            <p:spPr>
              <a:xfrm>
                <a:off x="575239" y="2120506"/>
                <a:ext cx="9711761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𝔼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𝑿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nary>
                        <m:nary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∞</m:t>
                          </m:r>
                        </m:sub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𝑿</m:t>
                                  </m:r>
                                </m:sub>
                              </m:s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(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𝒌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)</m:t>
                              </m:r>
                              <m:d>
                                <m:d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𝑿</m:t>
                                  </m:r>
                                  <m:d>
                                    <m:dPr>
                                      <m:ctrlP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𝒌</m:t>
                                      </m:r>
                                    </m:e>
                                  </m:d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−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𝔼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𝑿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 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𝐝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e>
                      </m:nary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C42BEE6-B706-42D2-9DF9-1770CCF5A3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120506"/>
                <a:ext cx="9711761" cy="11459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6877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72F79-9501-4DFE-AB14-AEE6940DC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calculate an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249C1A-BE0B-4257-AB56-D1CD3FD3E9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a uniform random number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</m:t>
                        </m:r>
                      </m:e>
                    </m:nary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=0+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+0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249C1A-BE0B-4257-AB56-D1CD3FD3E9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756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0C4E7EF-C5FF-4AB3-BAC8-07C8D238C5A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0C4E7EF-C5FF-4AB3-BAC8-07C8D238C5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4831E4-71CB-48E3-BC31-9B85E3BD5F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nary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⋅0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=0+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+0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4831E4-71CB-48E3-BC31-9B85E3BD5F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66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DB330-87CD-4151-836D-B281EF3DB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assemble the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023053-D0C6-46AA-9B32-D7B1BE0AB6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023053-D0C6-46AA-9B32-D7B1BE0AB6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981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FA7DD-93A6-4E5E-A795-38F505B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start with the </a:t>
            </a:r>
            <a:r>
              <a:rPr lang="en-US" dirty="0" err="1"/>
              <a:t>pmf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9C5C6E-F751-440F-BFB6-C05AA4AFCF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discrete random variables, we defined the </a:t>
                </a:r>
                <a:r>
                  <a:rPr lang="en-US" dirty="0" err="1"/>
                  <a:t>pmf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can’t have a </a:t>
                </a:r>
                <a:r>
                  <a:rPr lang="en-US" dirty="0" err="1"/>
                  <a:t>pmf</a:t>
                </a:r>
                <a:r>
                  <a:rPr lang="en-US" dirty="0"/>
                  <a:t> quite like we did for discrete random variables.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 random real number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 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=.1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den>
                    </m:f>
                  </m:oMath>
                </a14:m>
                <a:r>
                  <a:rPr lang="en-US" dirty="0"/>
                  <a:t>??</a:t>
                </a:r>
              </a:p>
              <a:p>
                <a:r>
                  <a:rPr lang="en-US" dirty="0"/>
                  <a:t>Let’s try to maintain as many rules as we can…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9C5C6E-F751-440F-BFB6-C05AA4AFCF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667A6AF0-B175-4480-9049-025B1D58DAFC}"/>
                  </a:ext>
                </a:extLst>
              </p:cNvPr>
              <p:cNvSpPr/>
              <p:nvPr/>
            </p:nvSpPr>
            <p:spPr>
              <a:xfrm>
                <a:off x="8971384" y="5205833"/>
                <a:ext cx="2869164" cy="1179273"/>
              </a:xfrm>
              <a:prstGeom prst="wedgeRoundRectCallout">
                <a:avLst>
                  <a:gd name="adj1" fmla="val -61643"/>
                  <a:gd name="adj2" fmla="val -68591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sz="2400" dirty="0"/>
                  <a:t> 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sz="2400" dirty="0"/>
                  <a:t> to remember it’s different .</a:t>
                </a:r>
              </a:p>
            </p:txBody>
          </p:sp>
        </mc:Choice>
        <mc:Fallback xmlns="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667A6AF0-B175-4480-9049-025B1D58DA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1384" y="5205833"/>
                <a:ext cx="2869164" cy="1179273"/>
              </a:xfrm>
              <a:prstGeom prst="wedgeRoundRectCallout">
                <a:avLst>
                  <a:gd name="adj1" fmla="val -61643"/>
                  <a:gd name="adj2" fmla="val -68591"/>
                  <a:gd name="adj3" fmla="val 16667"/>
                </a:avLst>
              </a:prstGeom>
              <a:blipFill>
                <a:blip r:embed="rId3"/>
                <a:stretch>
                  <a:fillRect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DDA516F-A5C7-4E15-91F0-37BC18012D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3844352"/>
                  </p:ext>
                </p:extLst>
              </p:nvPr>
            </p:nvGraphicFramePr>
            <p:xfrm>
              <a:off x="575239" y="4221915"/>
              <a:ext cx="8128000" cy="21631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2412467567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420658642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Discrete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Continuous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85768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656836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sub>
                                    </m:s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04277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DDA516F-A5C7-4E15-91F0-37BC18012D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3844352"/>
                  </p:ext>
                </p:extLst>
              </p:nvPr>
            </p:nvGraphicFramePr>
            <p:xfrm>
              <a:off x="575239" y="4221915"/>
              <a:ext cx="8128000" cy="21631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2412467567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4206586424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Discrete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Continuous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857687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50" t="-110465" r="-100600" b="-2174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150" t="-110465" r="-600" b="-2174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65683611"/>
                      </a:ext>
                    </a:extLst>
                  </a:tr>
                  <a:tr h="11268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50" t="-97838" r="-100600" b="-10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150" t="-97838" r="-600" b="-10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04277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3730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FB9F4-DF22-4D03-B514-564E30F65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Uniform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47C619-FA10-4FA6-920D-83D972C16C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(uniform real number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PDF: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CDF: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eqAr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47C619-FA10-4FA6-920D-83D972C16C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8673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8253C-7D63-4415-A831-D007AC0F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Discrete and Continuous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F2EF8A37-1AE7-4913-A385-0557E276C42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38132599"/>
                  </p:ext>
                </p:extLst>
              </p:nvPr>
            </p:nvGraphicFramePr>
            <p:xfrm>
              <a:off x="570010" y="1463675"/>
              <a:ext cx="11187114" cy="459016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9963">
                      <a:extLst>
                        <a:ext uri="{9D8B030D-6E8A-4147-A177-3AD203B41FA5}">
                          <a16:colId xmlns:a16="http://schemas.microsoft.com/office/drawing/2014/main" val="1709032533"/>
                        </a:ext>
                      </a:extLst>
                    </a:gridCol>
                    <a:gridCol w="4214812">
                      <a:extLst>
                        <a:ext uri="{9D8B030D-6E8A-4147-A177-3AD203B41FA5}">
                          <a16:colId xmlns:a16="http://schemas.microsoft.com/office/drawing/2014/main" val="1906392070"/>
                        </a:ext>
                      </a:extLst>
                    </a:gridCol>
                    <a:gridCol w="4732339">
                      <a:extLst>
                        <a:ext uri="{9D8B030D-6E8A-4147-A177-3AD203B41FA5}">
                          <a16:colId xmlns:a16="http://schemas.microsoft.com/office/drawing/2014/main" val="15333127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Discrete Random Variables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Continuous Random Variables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67234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Probability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Equivalent to impossible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All impossible events have probability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but not conversely</a:t>
                          </a:r>
                          <a:r>
                            <a:rPr lang="en-US" baseline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807956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Relative Chances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PMF: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ℙ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PDF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gives chances relative to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09935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Events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Sum over PMF to get probability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Integrate PDF to get probability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589441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Convert from CDF to P(M/D)F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Sum up PMF to get CDF.</a:t>
                          </a: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Look for “breakpoints” in CDF to get PMF.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Integrate PDF to get CDF.</a:t>
                          </a: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Differentiate CDF to get PDF.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343816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  <m:sup/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924022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  <m:sup/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021585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Var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𝔼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𝔼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𝔼</m:t>
                                            </m:r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2506109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F2EF8A37-1AE7-4913-A385-0557E276C42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38132599"/>
                  </p:ext>
                </p:extLst>
              </p:nvPr>
            </p:nvGraphicFramePr>
            <p:xfrm>
              <a:off x="570010" y="1463675"/>
              <a:ext cx="11187114" cy="459016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9963">
                      <a:extLst>
                        <a:ext uri="{9D8B030D-6E8A-4147-A177-3AD203B41FA5}">
                          <a16:colId xmlns:a16="http://schemas.microsoft.com/office/drawing/2014/main" val="1709032533"/>
                        </a:ext>
                      </a:extLst>
                    </a:gridCol>
                    <a:gridCol w="4214812">
                      <a:extLst>
                        <a:ext uri="{9D8B030D-6E8A-4147-A177-3AD203B41FA5}">
                          <a16:colId xmlns:a16="http://schemas.microsoft.com/office/drawing/2014/main" val="1906392070"/>
                        </a:ext>
                      </a:extLst>
                    </a:gridCol>
                    <a:gridCol w="4732339">
                      <a:extLst>
                        <a:ext uri="{9D8B030D-6E8A-4147-A177-3AD203B41FA5}">
                          <a16:colId xmlns:a16="http://schemas.microsoft.com/office/drawing/2014/main" val="15333127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Discrete Random Variables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Continuous Random Variables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672344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2" t="-62857" r="-399457" b="-56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Equivalent to impossible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6422" t="-62857" r="-257" b="-56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07956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Relative Chances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3401" t="-280328" r="-112735" b="-867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6422" t="-280328" r="-257" b="-8672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9935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Events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Sum over PMF to get probability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Integrate PDF to get probability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5894410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Convert from CDF to P(M/D)F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Sum up PMF to get CDF.</a:t>
                          </a: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Look for “breakpoints” in CDF to get PMF.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Integrate PDF to get CDF.</a:t>
                          </a: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Differentiate CDF to get PDF.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34381625"/>
                      </a:ext>
                    </a:extLst>
                  </a:tr>
                  <a:tr h="7571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2" t="-320968" r="-399457" b="-192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3401" t="-320968" r="-112735" b="-192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6422" t="-320968" r="-257" b="-1927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92402285"/>
                      </a:ext>
                    </a:extLst>
                  </a:tr>
                  <a:tr h="7571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2" t="-417600" r="-399457" b="-91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3401" t="-417600" r="-112735" b="-91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6422" t="-417600" r="-257" b="-912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2158508"/>
                      </a:ext>
                    </a:extLst>
                  </a:tr>
                  <a:tr h="6832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2" t="-577679" r="-399457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3401" t="-577679" r="-112735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6422" t="-577679" r="-257" b="-17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506109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49202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9481A-C0E0-4853-A668-02144B402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Zoo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92E1DE-130C-4043-A1B5-3DAE23F6C36A}"/>
              </a:ext>
            </a:extLst>
          </p:cNvPr>
          <p:cNvGrpSpPr/>
          <p:nvPr/>
        </p:nvGrpSpPr>
        <p:grpSpPr>
          <a:xfrm>
            <a:off x="438624" y="1536340"/>
            <a:ext cx="3276223" cy="2441376"/>
            <a:chOff x="1185842" y="3427084"/>
            <a:chExt cx="5809075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B72DFF8-377A-4CC3-84A9-3FA3FC623F6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𝒃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𝒂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𝟏𝟐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B72DFF8-377A-4CC3-84A9-3FA3FC623F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EFC817E3-68A9-4E9D-AE2A-67C5E69288B8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𝐔𝐧𝐢𝐟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03E30CE-E9B0-44CF-AE6A-76108E0A6F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23"/>
                  <a:stretch>
                    <a:fillRect b="-63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1F1D4A5-72AF-4D10-9172-853E73969DDE}"/>
              </a:ext>
            </a:extLst>
          </p:cNvPr>
          <p:cNvGrpSpPr/>
          <p:nvPr/>
        </p:nvGrpSpPr>
        <p:grpSpPr>
          <a:xfrm>
            <a:off x="4073842" y="1536340"/>
            <a:ext cx="3276223" cy="2441376"/>
            <a:chOff x="1185842" y="3427084"/>
            <a:chExt cx="5809075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7D0FD6EC-69F4-448C-8A5F-06724269D10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𝒇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sub>
                      </m:sSub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𝝀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𝒆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−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𝝀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sup>
                      </m:sSup>
                    </m:oMath>
                  </a14:m>
                  <a:r>
                    <a:rPr lang="en-US" sz="20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for 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≥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𝝀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e>
                              <m:sup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7D0FD6EC-69F4-448C-8A5F-06724269D1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E0D43EFC-7237-40ED-9486-2D5616C5EA6B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𝐄𝐱𝐩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E0D43EFC-7237-40ED-9486-2D5616C5EA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25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9B0C70-907C-4A45-9F6C-F24558FF1214}"/>
              </a:ext>
            </a:extLst>
          </p:cNvPr>
          <p:cNvGrpSpPr/>
          <p:nvPr/>
        </p:nvGrpSpPr>
        <p:grpSpPr>
          <a:xfrm>
            <a:off x="7664207" y="1536340"/>
            <a:ext cx="4355855" cy="2441376"/>
            <a:chOff x="1185842" y="3427084"/>
            <a:chExt cx="5809075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61A76E1-CD8E-490D-9C79-971482120A2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𝝈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𝝅</m:t>
                                </m:r>
                              </m:e>
                            </m:rad>
                          </m:den>
                        </m:f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𝐞𝐱𝐩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b="1" i="1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𝝁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𝝈</m:t>
                                    </m:r>
                                  </m:e>
                                  <m:sup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𝝁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61A76E1-CD8E-490D-9C79-971482120A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BFE8A43-3593-4BCE-9B5F-2DF493A07DB7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𝒩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𝝁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1" i="1" dirty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BFE8A43-3593-4BCE-9B5F-2DF493A07D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27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9821057-0784-4BC0-A71C-4E7517FB7E20}"/>
              </a:ext>
            </a:extLst>
          </p:cNvPr>
          <p:cNvSpPr txBox="1"/>
          <p:nvPr/>
        </p:nvSpPr>
        <p:spPr>
          <a:xfrm>
            <a:off x="623048" y="4437529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It’s a smaller zoo, but it’s just as much fun!</a:t>
            </a:r>
          </a:p>
        </p:txBody>
      </p:sp>
    </p:spTree>
    <p:extLst>
      <p:ext uri="{BB962C8B-B14F-4D97-AF65-F5344CB8AC3E}">
        <p14:creationId xmlns:p14="http://schemas.microsoft.com/office/powerpoint/2010/main" val="2174119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DEDFB-DF73-4AB3-A671-8F3466114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09BEC9-31C3-4CDC-8A49-C416123BCF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Like a geometric random variable, but continuous time. How long do we wait until an event happens? (instead of “how many flips until a heads”)</a:t>
                </a:r>
              </a:p>
              <a:p>
                <a:r>
                  <a:rPr lang="en-US" dirty="0"/>
                  <a:t>Where waiting doesn’t make the event happen any sooner. </a:t>
                </a:r>
              </a:p>
              <a:p>
                <a:r>
                  <a:rPr lang="en-US" dirty="0"/>
                  <a:t>Geometric: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When the first flip is tails, the coin doesn’t remember it came up tails, you’ve made no progress. </a:t>
                </a:r>
              </a:p>
              <a:p>
                <a:r>
                  <a:rPr lang="en-US" dirty="0"/>
                  <a:t>For an exponential random variable: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09BEC9-31C3-4CDC-8A49-C416123BCF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1067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77ECA-B276-4E1D-A6DF-43616AC52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09917A-A85D-49B5-9F56-A8C748FCCC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If you take a Poisson random variable and ask “what’s the time until the next event” you get an exponential distribution!</a:t>
                </a:r>
              </a:p>
              <a:p>
                <a:r>
                  <a:rPr lang="en-US" dirty="0"/>
                  <a:t>Let’s find the CDF for an exponential.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be the time until the first event, when we see an average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events per time unit. </a:t>
                </a:r>
              </a:p>
              <a:p>
                <a:r>
                  <a:rPr lang="en-US" dirty="0"/>
                  <a:t>What’s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 </a:t>
                </a:r>
              </a:p>
              <a:p>
                <a:r>
                  <a:rPr lang="en-US" dirty="0"/>
                  <a:t>What Poisson are we waiting on, and what event for it tells you that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09917A-A85D-49B5-9F56-A8C748FCCC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17217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77ECA-B276-4E1D-A6DF-43616AC52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09917A-A85D-49B5-9F56-A8C748FCCC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If you take a Poisson random variable and ask “what’s the time until the next event” you get an exponential distribution!</a:t>
                </a:r>
              </a:p>
              <a:p>
                <a:r>
                  <a:rPr lang="en-US" dirty="0"/>
                  <a:t>Let’s find the CDF for an exponential.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be the time until the first event, when we see an average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events per time unit. What’s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 </a:t>
                </a:r>
              </a:p>
              <a:p>
                <a:r>
                  <a:rPr lang="en-US" dirty="0"/>
                  <a:t>What Poisson are we waiting on?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Poi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0!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(for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09917A-A85D-49B5-9F56-A8C748FCCC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38335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A229C-51B1-4AAB-A7CE-CFB02E682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density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0509E-04A1-482B-BD4B-FCA0046939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know the CDF,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What’s the density?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0509E-04A1-482B-BD4B-FCA0046939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21978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A229C-51B1-4AAB-A7CE-CFB02E682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density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0509E-04A1-482B-BD4B-FCA0046939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know the CDF,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What’s the density?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it’s that expression</a:t>
                </a: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 it’s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0509E-04A1-482B-BD4B-FCA0046939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57696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42E7-8B2E-43C3-96B2-6A138BEFC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PDF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C95D989-6090-445D-9042-6DA8A710F7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8193" y="1463675"/>
            <a:ext cx="10960077" cy="4845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1B75478-EA05-4E43-B836-BD919D0AA63C}"/>
                  </a:ext>
                </a:extLst>
              </p:cNvPr>
              <p:cNvSpPr/>
              <p:nvPr/>
            </p:nvSpPr>
            <p:spPr>
              <a:xfrm>
                <a:off x="8745415" y="1586524"/>
                <a:ext cx="2618154" cy="984738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Red: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sz="2000" b="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Blue: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000" b="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Purple: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1B75478-EA05-4E43-B836-BD919D0AA6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5415" y="1586524"/>
                <a:ext cx="2618154" cy="984738"/>
              </a:xfrm>
              <a:prstGeom prst="rect">
                <a:avLst/>
              </a:prstGeom>
              <a:blipFill>
                <a:blip r:embed="rId3"/>
                <a:stretch>
                  <a:fillRect l="-2074" t="-2994" b="-10180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85912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DD1CF-D4CD-4EDE-A410-6FDE74C6C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Memorylessness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0FEB84-CED7-4317-ADA4-12B42A3C50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≥1)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≥1)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1−(1−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+1)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(without conditioning on the first step)?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1−(1−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It’s the same!!!</a:t>
                </a:r>
              </a:p>
              <a:p>
                <a:r>
                  <a:rPr lang="en-US" dirty="0"/>
                  <a:t>More generally, for an exponential </a:t>
                </a:r>
                <a:r>
                  <a:rPr lang="en-US" dirty="0" err="1"/>
                  <a:t>rv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0FEB84-CED7-4317-ADA4-12B42A3C50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9323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7DA49-CDCE-4508-8318-5D1DF00E6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probability density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30DC7D-9929-43B8-8B95-42434CE865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Continuous random variables, the analogous object is the</a:t>
                </a:r>
              </a:p>
              <a:p>
                <a:r>
                  <a:rPr lang="en-US" dirty="0"/>
                  <a:t>“probability density function” we 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Idea: Make it “work right” for </a:t>
                </a:r>
                <a:r>
                  <a:rPr lang="en-US" b="1" dirty="0"/>
                  <a:t>events </a:t>
                </a:r>
                <a:r>
                  <a:rPr lang="en-US" dirty="0"/>
                  <a:t>since single outcomes don’t make sense.</a:t>
                </a:r>
                <a:endParaRPr lang="en-US" b="1" dirty="0"/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br>
                  <a:rPr lang="en-US" b="0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30DC7D-9929-43B8-8B95-42434CE865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7C357E5-6FD9-4E08-9945-DEB82A580F00}"/>
                  </a:ext>
                </a:extLst>
              </p:cNvPr>
              <p:cNvSpPr/>
              <p:nvPr/>
            </p:nvSpPr>
            <p:spPr>
              <a:xfrm>
                <a:off x="4082902" y="4519164"/>
                <a:ext cx="3062177" cy="790984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nary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7C357E5-6FD9-4E08-9945-DEB82A580F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902" y="4519164"/>
                <a:ext cx="3062177" cy="7909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6D7B01E-3352-4FF6-B067-A6E54FDCE0A0}"/>
              </a:ext>
            </a:extLst>
          </p:cNvPr>
          <p:cNvSpPr txBox="1"/>
          <p:nvPr/>
        </p:nvSpPr>
        <p:spPr>
          <a:xfrm>
            <a:off x="7330165" y="4683823"/>
            <a:ext cx="449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integrating is analogous to sum.</a:t>
            </a:r>
          </a:p>
        </p:txBody>
      </p:sp>
    </p:spTree>
    <p:extLst>
      <p:ext uri="{BB962C8B-B14F-4D97-AF65-F5344CB8AC3E}">
        <p14:creationId xmlns:p14="http://schemas.microsoft.com/office/powerpoint/2010/main" val="39337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E199E-846C-46CB-8E6F-B139604FB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note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AAF435-DBCA-43B9-BF6C-223E33C4AA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 hid a trick in that algebra,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first step is the complementary law.</a:t>
                </a:r>
              </a:p>
              <a:p>
                <a:r>
                  <a:rPr lang="en-US" dirty="0"/>
                  <a:t>The second step is using that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general, for continuous random variables we can switch 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&lt; </m:t>
                    </m:r>
                  </m:oMath>
                </a14:m>
                <a:r>
                  <a:rPr lang="en-US" dirty="0"/>
                  <a:t>without anything changing. </a:t>
                </a:r>
              </a:p>
              <a:p>
                <a:pPr lvl="1"/>
                <a:r>
                  <a:rPr lang="en-US" dirty="0"/>
                  <a:t>We can’t make those switches for discrete random variables.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AAF435-DBCA-43B9-BF6C-223E33C4AA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93720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B5DEF-6753-4891-9CCB-6998CCFB9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of an exponential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B886B4-F534-43AC-8649-423D66F5AB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>
                    <a:latin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𝑑𝑧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𝑑𝑧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b="0" dirty="0"/>
                  <a:t>Integrate by parts: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𝑑𝑧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sz="2400" dirty="0"/>
                  <a:t>Definite Integral: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𝑧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z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 −(0−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By </a:t>
                </a:r>
                <a:r>
                  <a:rPr lang="en-US" sz="2400" dirty="0" err="1"/>
                  <a:t>L’Hopital’s</a:t>
                </a:r>
                <a:r>
                  <a:rPr lang="en-US" sz="2400" dirty="0"/>
                  <a:t> Rule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 −(0−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B886B4-F534-43AC-8649-423D66F5AB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F6307CC-13EB-4197-B5EF-3F831B783ADC}"/>
              </a:ext>
            </a:extLst>
          </p:cNvPr>
          <p:cNvSpPr/>
          <p:nvPr/>
        </p:nvSpPr>
        <p:spPr>
          <a:xfrm>
            <a:off x="7182683" y="1086338"/>
            <a:ext cx="4579815" cy="1836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Don’t worry about the derivation (it’s here if you’re interested; you’re not responsible for the derivation. Just the value.</a:t>
            </a:r>
          </a:p>
        </p:txBody>
      </p:sp>
    </p:spTree>
    <p:extLst>
      <p:ext uri="{BB962C8B-B14F-4D97-AF65-F5344CB8AC3E}">
        <p14:creationId xmlns:p14="http://schemas.microsoft.com/office/powerpoint/2010/main" val="20415030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36175-766C-4324-AB41-47E1B7185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of an exponential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7E879A-1F14-4FF9-A627-D351F141C9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then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Similar calculus tricks will get you there.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7E879A-1F14-4FF9-A627-D351F141C9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47667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5EE78-1402-4088-8D5D-ABCC26FB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58D44-5544-47FA-A9B5-FCE42B7E18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is the average number of events in a unit of time.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58D44-5544-47FA-A9B5-FCE42B7E18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56948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0C4E7EF-C5FF-4AB3-BAC8-07C8D238C5A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0C4E7EF-C5FF-4AB3-BAC8-07C8D238C5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4831E4-71CB-48E3-BC31-9B85E3BD5F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4831E4-71CB-48E3-BC31-9B85E3BD5F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81974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9481A-C0E0-4853-A668-02144B402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Zoo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92E1DE-130C-4043-A1B5-3DAE23F6C36A}"/>
              </a:ext>
            </a:extLst>
          </p:cNvPr>
          <p:cNvGrpSpPr/>
          <p:nvPr/>
        </p:nvGrpSpPr>
        <p:grpSpPr>
          <a:xfrm>
            <a:off x="438624" y="1536340"/>
            <a:ext cx="3276223" cy="2441376"/>
            <a:chOff x="1185842" y="3427084"/>
            <a:chExt cx="5809075" cy="1743803"/>
          </a:xfrm>
          <a:noFill/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B72DFF8-377A-4CC3-84A9-3FA3FC623F6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grp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𝒃</m:t>
                                    </m:r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𝒂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𝟏𝟐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B72DFF8-377A-4CC3-84A9-3FA3FC623F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EFC817E3-68A9-4E9D-AE2A-67C5E69288B8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grp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𝐔𝐧𝐢𝐟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EFC817E3-68A9-4E9D-AE2A-67C5E69288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3"/>
                  <a:stretch>
                    <a:fillRect b="-3614"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1F1D4A5-72AF-4D10-9172-853E73969DDE}"/>
              </a:ext>
            </a:extLst>
          </p:cNvPr>
          <p:cNvGrpSpPr/>
          <p:nvPr/>
        </p:nvGrpSpPr>
        <p:grpSpPr>
          <a:xfrm>
            <a:off x="4073842" y="1536340"/>
            <a:ext cx="3276223" cy="2441376"/>
            <a:chOff x="1185842" y="3427084"/>
            <a:chExt cx="5809075" cy="1743803"/>
          </a:xfrm>
          <a:noFill/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7D0FD6EC-69F4-448C-8A5F-06724269D10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grp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𝒇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sub>
                      </m:sSub>
                      <m:d>
                        <m:d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𝝀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𝒆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𝝀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sup>
                      </m:sSup>
                    </m:oMath>
                  </a14:m>
                  <a:r>
                    <a:rPr lang="en-US" sz="20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for 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≥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𝝀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e>
                              <m:sup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19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7D0FD6EC-69F4-448C-8A5F-06724269D1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E0D43EFC-7237-40ED-9486-2D5616C5EA6B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grp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𝐄𝐱𝐩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E0D43EFC-7237-40ED-9486-2D5616C5EA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5"/>
                  <a:stretch>
                    <a:fillRect b="-3614"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9B0C70-907C-4A45-9F6C-F24558FF1214}"/>
              </a:ext>
            </a:extLst>
          </p:cNvPr>
          <p:cNvGrpSpPr/>
          <p:nvPr/>
        </p:nvGrpSpPr>
        <p:grpSpPr>
          <a:xfrm>
            <a:off x="7664207" y="1536340"/>
            <a:ext cx="4355855" cy="2441376"/>
            <a:chOff x="1185842" y="3427084"/>
            <a:chExt cx="5809075" cy="1743803"/>
          </a:xfrm>
          <a:noFill/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61A76E1-CD8E-490D-9C79-971482120A2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grp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𝝈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𝝅</m:t>
                                </m:r>
                              </m:e>
                            </m:rad>
                          </m:den>
                        </m:f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𝐞𝐱𝐩</m:t>
                        </m:r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sz="2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𝝁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𝝈</m:t>
                                    </m:r>
                                  </m:e>
                                  <m:sup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𝝁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19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61A76E1-CD8E-490D-9C79-971482120A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BFE8A43-3593-4BCE-9B5F-2DF493A07DB7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grp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𝒩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𝝁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BFE8A43-3593-4BCE-9B5F-2DF493A07D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7"/>
                  <a:stretch>
                    <a:fillRect b="-3614"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9821057-0784-4BC0-A71C-4E7517FB7E20}"/>
              </a:ext>
            </a:extLst>
          </p:cNvPr>
          <p:cNvSpPr txBox="1"/>
          <p:nvPr/>
        </p:nvSpPr>
        <p:spPr>
          <a:xfrm>
            <a:off x="623048" y="4437529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It’s a smaller zoo, but it’s just as much fun!</a:t>
            </a:r>
          </a:p>
        </p:txBody>
      </p:sp>
    </p:spTree>
    <p:extLst>
      <p:ext uri="{BB962C8B-B14F-4D97-AF65-F5344CB8AC3E}">
        <p14:creationId xmlns:p14="http://schemas.microsoft.com/office/powerpoint/2010/main" val="2279209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7DA49-CDCE-4508-8318-5D1DF00E6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probability density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30DC7D-9929-43B8-8B95-42434CE865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Continuous random variables, the analogous object is the</a:t>
                </a:r>
              </a:p>
              <a:p>
                <a:r>
                  <a:rPr lang="en-US" dirty="0"/>
                  <a:t>“probability density function” we 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Idea: Make it “work right” for </a:t>
                </a:r>
                <a:r>
                  <a:rPr lang="en-US" b="1" dirty="0"/>
                  <a:t>events </a:t>
                </a:r>
                <a:r>
                  <a:rPr lang="en-US" dirty="0"/>
                  <a:t>since single outcomes don’t make sense.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br>
                  <a:rPr lang="en-US" b="0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30DC7D-9929-43B8-8B95-42434CE865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7C357E5-6FD9-4E08-9945-DEB82A580F00}"/>
                  </a:ext>
                </a:extLst>
              </p:cNvPr>
              <p:cNvSpPr/>
              <p:nvPr/>
            </p:nvSpPr>
            <p:spPr>
              <a:xfrm>
                <a:off x="4082902" y="3404157"/>
                <a:ext cx="3062177" cy="790984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nary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7C357E5-6FD9-4E08-9945-DEB82A580F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902" y="3404157"/>
                <a:ext cx="3062177" cy="7909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6D7B01E-3352-4FF6-B067-A6E54FDCE0A0}"/>
              </a:ext>
            </a:extLst>
          </p:cNvPr>
          <p:cNvSpPr txBox="1"/>
          <p:nvPr/>
        </p:nvSpPr>
        <p:spPr>
          <a:xfrm>
            <a:off x="7330165" y="3568816"/>
            <a:ext cx="449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integrating is analogous to sum.</a:t>
            </a:r>
          </a:p>
        </p:txBody>
      </p:sp>
    </p:spTree>
    <p:extLst>
      <p:ext uri="{BB962C8B-B14F-4D97-AF65-F5344CB8AC3E}">
        <p14:creationId xmlns:p14="http://schemas.microsoft.com/office/powerpoint/2010/main" val="3819912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72687-55FA-43F9-A5A7-C00BA9DC3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PDF for uniform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5E1400-93DF-456E-90F6-2E1A7C5EFE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a uniform real number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What should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to make all those events integrate to the right values?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&lt;0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or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&gt;1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0≤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≤1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5E1400-93DF-456E-90F6-2E1A7C5EFE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2250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3CCDB-06D4-462E-85C6-4150F90AE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Density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F742B0-50F8-47F0-ACBE-59F1E3EAF0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=.1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=??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number that best represents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=.1)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This is different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So…what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???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F742B0-50F8-47F0-ACBE-59F1E3EAF0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5652E09-1A22-42D3-9DBA-FC2B1E850534}"/>
                  </a:ext>
                </a:extLst>
              </p:cNvPr>
              <p:cNvSpPr/>
              <p:nvPr/>
            </p:nvSpPr>
            <p:spPr>
              <a:xfrm>
                <a:off x="729540" y="4171950"/>
                <a:ext cx="10109910" cy="1222193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For continuous probability spaces:</a:t>
                </a:r>
              </a:p>
              <a:p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Impossible events have probability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𝟎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:b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</a:br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but some probability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𝟎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events might be possible.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5652E09-1A22-42D3-9DBA-FC2B1E8505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540" y="4171950"/>
                <a:ext cx="10109910" cy="1222193"/>
              </a:xfrm>
              <a:prstGeom prst="rect">
                <a:avLst/>
              </a:prstGeom>
              <a:blipFill>
                <a:blip r:embed="rId3"/>
                <a:stretch>
                  <a:fillRect l="-1267" t="-10945" b="-199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410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ADD46-97BB-4696-AE7A-58D2AD4EA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PDF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0522B5-E450-454A-A853-5B6FDD6A6E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Let’s look at a different pdf…</a:t>
                </a:r>
              </a:p>
              <a:p>
                <a:r>
                  <a:rPr lang="en-US" dirty="0"/>
                  <a:t>Compare the events: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≈.2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≈.5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(.2−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≤.2+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will the pdf give?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happens if we look at the ratio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≈.2)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≈.5)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0522B5-E450-454A-A853-5B6FDD6A6E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BCF39065-A0B2-4397-B816-636A0788E139}"/>
              </a:ext>
            </a:extLst>
          </p:cNvPr>
          <p:cNvGrpSpPr/>
          <p:nvPr/>
        </p:nvGrpSpPr>
        <p:grpSpPr>
          <a:xfrm>
            <a:off x="7227052" y="1564341"/>
            <a:ext cx="4691526" cy="2456675"/>
            <a:chOff x="575239" y="3532095"/>
            <a:chExt cx="5556620" cy="28956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E650F23-EBC2-4E2A-9616-E8D16F0E774B}"/>
                </a:ext>
              </a:extLst>
            </p:cNvPr>
            <p:cNvCxnSpPr/>
            <p:nvPr/>
          </p:nvCxnSpPr>
          <p:spPr>
            <a:xfrm>
              <a:off x="575239" y="6172200"/>
              <a:ext cx="555662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0669891-7824-4D21-9C8B-EE6822C077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7627" y="3532095"/>
              <a:ext cx="0" cy="2895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449B17B-0552-44C4-BC3F-26269330A6D4}"/>
                </a:ext>
              </a:extLst>
            </p:cNvPr>
            <p:cNvSpPr/>
            <p:nvPr/>
          </p:nvSpPr>
          <p:spPr>
            <a:xfrm>
              <a:off x="857627" y="3964290"/>
              <a:ext cx="4034667" cy="2207910"/>
            </a:xfrm>
            <a:custGeom>
              <a:avLst/>
              <a:gdLst>
                <a:gd name="connsiteX0" fmla="*/ 0 w 3873696"/>
                <a:gd name="connsiteY0" fmla="*/ 2012621 h 2120946"/>
                <a:gd name="connsiteX1" fmla="*/ 389965 w 3873696"/>
                <a:gd name="connsiteY1" fmla="*/ 1936421 h 2120946"/>
                <a:gd name="connsiteX2" fmla="*/ 389965 w 3873696"/>
                <a:gd name="connsiteY2" fmla="*/ 1936421 h 2120946"/>
                <a:gd name="connsiteX3" fmla="*/ 2070847 w 3873696"/>
                <a:gd name="connsiteY3" fmla="*/ 45 h 2120946"/>
                <a:gd name="connsiteX4" fmla="*/ 3666565 w 3873696"/>
                <a:gd name="connsiteY4" fmla="*/ 1878151 h 2120946"/>
                <a:gd name="connsiteX5" fmla="*/ 3805518 w 3873696"/>
                <a:gd name="connsiteY5" fmla="*/ 2039515 h 212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73696" h="2120946">
                  <a:moveTo>
                    <a:pt x="0" y="2012621"/>
                  </a:moveTo>
                  <a:lnTo>
                    <a:pt x="389965" y="1936421"/>
                  </a:lnTo>
                  <a:lnTo>
                    <a:pt x="389965" y="1936421"/>
                  </a:lnTo>
                  <a:cubicBezTo>
                    <a:pt x="670112" y="1613692"/>
                    <a:pt x="1524747" y="9757"/>
                    <a:pt x="2070847" y="45"/>
                  </a:cubicBezTo>
                  <a:cubicBezTo>
                    <a:pt x="2616947" y="-9667"/>
                    <a:pt x="3377453" y="1538239"/>
                    <a:pt x="3666565" y="1878151"/>
                  </a:cubicBezTo>
                  <a:cubicBezTo>
                    <a:pt x="3955677" y="2218063"/>
                    <a:pt x="3880597" y="2128789"/>
                    <a:pt x="3805518" y="2039515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82C5445-D65D-44DE-AB61-0F0C865433D5}"/>
              </a:ext>
            </a:extLst>
          </p:cNvPr>
          <p:cNvSpPr/>
          <p:nvPr/>
        </p:nvSpPr>
        <p:spPr>
          <a:xfrm>
            <a:off x="8431306" y="2496672"/>
            <a:ext cx="286870" cy="1307578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BC819D-FBC7-4DE1-A314-3DCF49B7B061}"/>
              </a:ext>
            </a:extLst>
          </p:cNvPr>
          <p:cNvSpPr/>
          <p:nvPr/>
        </p:nvSpPr>
        <p:spPr>
          <a:xfrm>
            <a:off x="9106220" y="1931022"/>
            <a:ext cx="286870" cy="1873228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D7D43D-EAD1-45FC-B284-05F6B50E983B}"/>
              </a:ext>
            </a:extLst>
          </p:cNvPr>
          <p:cNvSpPr txBox="1"/>
          <p:nvPr/>
        </p:nvSpPr>
        <p:spPr>
          <a:xfrm>
            <a:off x="8342219" y="3801598"/>
            <a:ext cx="46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E7894A-0027-4A29-968A-8AE25D776984}"/>
              </a:ext>
            </a:extLst>
          </p:cNvPr>
          <p:cNvSpPr txBox="1"/>
          <p:nvPr/>
        </p:nvSpPr>
        <p:spPr>
          <a:xfrm>
            <a:off x="9047069" y="3836350"/>
            <a:ext cx="46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.5</a:t>
            </a:r>
          </a:p>
        </p:txBody>
      </p:sp>
    </p:spTree>
    <p:extLst>
      <p:ext uri="{BB962C8B-B14F-4D97-AF65-F5344CB8AC3E}">
        <p14:creationId xmlns:p14="http://schemas.microsoft.com/office/powerpoint/2010/main" val="3822253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ADD46-97BB-4696-AE7A-58D2AD4EA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PDF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0522B5-E450-454A-A853-5B6FDD6A6E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Let’s look at a different pdf…</a:t>
                </a:r>
              </a:p>
              <a:p>
                <a:r>
                  <a:rPr lang="en-US" dirty="0"/>
                  <a:t>Compare the events: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≈.2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≈.5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(.2−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≤.2+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will the pdf give?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happens if we look at the ratio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≈.2)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≈.5)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.2−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≤.2+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≤.5+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(.2)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(.5)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.2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(.5)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0522B5-E450-454A-A853-5B6FDD6A6E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BCF39065-A0B2-4397-B816-636A0788E139}"/>
              </a:ext>
            </a:extLst>
          </p:cNvPr>
          <p:cNvGrpSpPr/>
          <p:nvPr/>
        </p:nvGrpSpPr>
        <p:grpSpPr>
          <a:xfrm>
            <a:off x="7227052" y="1564341"/>
            <a:ext cx="4691526" cy="2456675"/>
            <a:chOff x="575239" y="3532095"/>
            <a:chExt cx="5556620" cy="28956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E650F23-EBC2-4E2A-9616-E8D16F0E774B}"/>
                </a:ext>
              </a:extLst>
            </p:cNvPr>
            <p:cNvCxnSpPr/>
            <p:nvPr/>
          </p:nvCxnSpPr>
          <p:spPr>
            <a:xfrm>
              <a:off x="575239" y="6172200"/>
              <a:ext cx="555662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0669891-7824-4D21-9C8B-EE6822C077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7627" y="3532095"/>
              <a:ext cx="0" cy="2895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449B17B-0552-44C4-BC3F-26269330A6D4}"/>
                </a:ext>
              </a:extLst>
            </p:cNvPr>
            <p:cNvSpPr/>
            <p:nvPr/>
          </p:nvSpPr>
          <p:spPr>
            <a:xfrm>
              <a:off x="857627" y="3964290"/>
              <a:ext cx="4034667" cy="2207910"/>
            </a:xfrm>
            <a:custGeom>
              <a:avLst/>
              <a:gdLst>
                <a:gd name="connsiteX0" fmla="*/ 0 w 3873696"/>
                <a:gd name="connsiteY0" fmla="*/ 2012621 h 2120946"/>
                <a:gd name="connsiteX1" fmla="*/ 389965 w 3873696"/>
                <a:gd name="connsiteY1" fmla="*/ 1936421 h 2120946"/>
                <a:gd name="connsiteX2" fmla="*/ 389965 w 3873696"/>
                <a:gd name="connsiteY2" fmla="*/ 1936421 h 2120946"/>
                <a:gd name="connsiteX3" fmla="*/ 2070847 w 3873696"/>
                <a:gd name="connsiteY3" fmla="*/ 45 h 2120946"/>
                <a:gd name="connsiteX4" fmla="*/ 3666565 w 3873696"/>
                <a:gd name="connsiteY4" fmla="*/ 1878151 h 2120946"/>
                <a:gd name="connsiteX5" fmla="*/ 3805518 w 3873696"/>
                <a:gd name="connsiteY5" fmla="*/ 2039515 h 212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73696" h="2120946">
                  <a:moveTo>
                    <a:pt x="0" y="2012621"/>
                  </a:moveTo>
                  <a:lnTo>
                    <a:pt x="389965" y="1936421"/>
                  </a:lnTo>
                  <a:lnTo>
                    <a:pt x="389965" y="1936421"/>
                  </a:lnTo>
                  <a:cubicBezTo>
                    <a:pt x="670112" y="1613692"/>
                    <a:pt x="1524747" y="9757"/>
                    <a:pt x="2070847" y="45"/>
                  </a:cubicBezTo>
                  <a:cubicBezTo>
                    <a:pt x="2616947" y="-9667"/>
                    <a:pt x="3377453" y="1538239"/>
                    <a:pt x="3666565" y="1878151"/>
                  </a:cubicBezTo>
                  <a:cubicBezTo>
                    <a:pt x="3955677" y="2218063"/>
                    <a:pt x="3880597" y="2128789"/>
                    <a:pt x="3805518" y="2039515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82C5445-D65D-44DE-AB61-0F0C865433D5}"/>
              </a:ext>
            </a:extLst>
          </p:cNvPr>
          <p:cNvSpPr/>
          <p:nvPr/>
        </p:nvSpPr>
        <p:spPr>
          <a:xfrm>
            <a:off x="8431306" y="2496672"/>
            <a:ext cx="286870" cy="1307578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BC819D-FBC7-4DE1-A314-3DCF49B7B061}"/>
              </a:ext>
            </a:extLst>
          </p:cNvPr>
          <p:cNvSpPr/>
          <p:nvPr/>
        </p:nvSpPr>
        <p:spPr>
          <a:xfrm>
            <a:off x="9106220" y="1931022"/>
            <a:ext cx="286870" cy="1873228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D7D43D-EAD1-45FC-B284-05F6B50E983B}"/>
              </a:ext>
            </a:extLst>
          </p:cNvPr>
          <p:cNvSpPr txBox="1"/>
          <p:nvPr/>
        </p:nvSpPr>
        <p:spPr>
          <a:xfrm>
            <a:off x="8342219" y="3801598"/>
            <a:ext cx="46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E7894A-0027-4A29-968A-8AE25D776984}"/>
              </a:ext>
            </a:extLst>
          </p:cNvPr>
          <p:cNvSpPr txBox="1"/>
          <p:nvPr/>
        </p:nvSpPr>
        <p:spPr>
          <a:xfrm>
            <a:off x="9047069" y="3836350"/>
            <a:ext cx="46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.5</a:t>
            </a:r>
          </a:p>
        </p:txBody>
      </p:sp>
    </p:spTree>
    <p:extLst>
      <p:ext uri="{BB962C8B-B14F-4D97-AF65-F5344CB8AC3E}">
        <p14:creationId xmlns:p14="http://schemas.microsoft.com/office/powerpoint/2010/main" val="486503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9F58A-3CCE-486D-BD56-EDC0D137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what’s the pdf?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A095FC-F84E-4F9E-B13C-2AD4EC9CD0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It’s the number that when integrated over gives the probability of an event. </a:t>
                </a:r>
              </a:p>
              <a:p>
                <a:r>
                  <a:rPr lang="en-US" dirty="0"/>
                  <a:t>Equivalently, it’s number such that:</a:t>
                </a:r>
              </a:p>
              <a:p>
                <a:r>
                  <a:rPr lang="en-US" dirty="0"/>
                  <a:t>-integrating over all real numbers gives 1.</a:t>
                </a:r>
              </a:p>
              <a:p>
                <a:r>
                  <a:rPr lang="en-US" dirty="0"/>
                  <a:t>-comparing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(ℓ)</m:t>
                    </m:r>
                  </m:oMath>
                </a14:m>
                <a:r>
                  <a:rPr lang="en-US" dirty="0"/>
                  <a:t> gives the relative chances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being near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A095FC-F84E-4F9E-B13C-2AD4EC9CD0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98215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105</TotalTime>
  <Words>2048</Words>
  <Application>Microsoft Office PowerPoint</Application>
  <PresentationFormat>Widescreen</PresentationFormat>
  <Paragraphs>297</Paragraphs>
  <Slides>35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Continuous Zoo</vt:lpstr>
      <vt:lpstr>Let’s start with the pmf</vt:lpstr>
      <vt:lpstr>The probability density function</vt:lpstr>
      <vt:lpstr>The probability density function</vt:lpstr>
      <vt:lpstr>PDF for uniform</vt:lpstr>
      <vt:lpstr>Probability Density Function</vt:lpstr>
      <vt:lpstr>Using the PDF</vt:lpstr>
      <vt:lpstr>Using the PDF</vt:lpstr>
      <vt:lpstr>So what’s the pdf?</vt:lpstr>
      <vt:lpstr>CDFs</vt:lpstr>
      <vt:lpstr>What’s a CDF?</vt:lpstr>
      <vt:lpstr>Comparing Discrete and Continuous</vt:lpstr>
      <vt:lpstr>What about expectation?</vt:lpstr>
      <vt:lpstr>Expectation of a function</vt:lpstr>
      <vt:lpstr>Linearity of Expectation</vt:lpstr>
      <vt:lpstr>Variance</vt:lpstr>
      <vt:lpstr>Let’s calculate an expectation</vt:lpstr>
      <vt:lpstr>What about E[g(X)]</vt:lpstr>
      <vt:lpstr>Let’s assemble the variance</vt:lpstr>
      <vt:lpstr>Continuous Uniform Distribution</vt:lpstr>
      <vt:lpstr>Comparing Discrete and Continuous</vt:lpstr>
      <vt:lpstr>Continuous Zoo</vt:lpstr>
      <vt:lpstr>Exponential Random Variable</vt:lpstr>
      <vt:lpstr>Exponential random variable</vt:lpstr>
      <vt:lpstr>Exponential random variable</vt:lpstr>
      <vt:lpstr>Find the density</vt:lpstr>
      <vt:lpstr>Find the density</vt:lpstr>
      <vt:lpstr>Exponential PDF</vt:lpstr>
      <vt:lpstr>Memorylessness</vt:lpstr>
      <vt:lpstr>Side note</vt:lpstr>
      <vt:lpstr>Expectation of an exponential</vt:lpstr>
      <vt:lpstr>Variance of an exponential</vt:lpstr>
      <vt:lpstr>Exponential</vt:lpstr>
      <vt:lpstr>What about E[g(X)]</vt:lpstr>
      <vt:lpstr>Continuous Zoo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Weber</dc:creator>
  <cp:lastModifiedBy>rtweber2</cp:lastModifiedBy>
  <cp:revision>6</cp:revision>
  <cp:lastPrinted>2024-04-26T23:22:02Z</cp:lastPrinted>
  <dcterms:created xsi:type="dcterms:W3CDTF">2023-05-01T03:47:30Z</dcterms:created>
  <dcterms:modified xsi:type="dcterms:W3CDTF">2024-04-26T23:22:24Z</dcterms:modified>
</cp:coreProperties>
</file>