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5" r:id="rId3"/>
    <p:sldId id="356" r:id="rId4"/>
    <p:sldId id="357" r:id="rId5"/>
    <p:sldId id="350" r:id="rId6"/>
    <p:sldId id="351" r:id="rId7"/>
    <p:sldId id="352" r:id="rId8"/>
    <p:sldId id="353" r:id="rId9"/>
    <p:sldId id="354" r:id="rId10"/>
    <p:sldId id="320" r:id="rId11"/>
    <p:sldId id="322" r:id="rId12"/>
    <p:sldId id="319" r:id="rId13"/>
    <p:sldId id="321" r:id="rId14"/>
    <p:sldId id="318" r:id="rId15"/>
    <p:sldId id="323" r:id="rId16"/>
    <p:sldId id="358" r:id="rId17"/>
    <p:sldId id="257" r:id="rId18"/>
    <p:sldId id="259" r:id="rId19"/>
    <p:sldId id="344" r:id="rId20"/>
    <p:sldId id="258" r:id="rId21"/>
    <p:sldId id="324" r:id="rId22"/>
    <p:sldId id="261" r:id="rId23"/>
    <p:sldId id="260" r:id="rId24"/>
    <p:sldId id="262" r:id="rId25"/>
    <p:sldId id="263" r:id="rId26"/>
    <p:sldId id="264" r:id="rId27"/>
    <p:sldId id="265" r:id="rId28"/>
    <p:sldId id="349" r:id="rId29"/>
    <p:sldId id="266" r:id="rId30"/>
    <p:sldId id="328" r:id="rId31"/>
    <p:sldId id="329" r:id="rId32"/>
    <p:sldId id="348" r:id="rId33"/>
    <p:sldId id="330" r:id="rId34"/>
    <p:sldId id="331" r:id="rId35"/>
    <p:sldId id="345" r:id="rId36"/>
    <p:sldId id="268" r:id="rId37"/>
    <p:sldId id="269" r:id="rId38"/>
    <p:sldId id="270" r:id="rId39"/>
    <p:sldId id="271" r:id="rId40"/>
    <p:sldId id="325" r:id="rId41"/>
    <p:sldId id="272" r:id="rId42"/>
    <p:sldId id="326" r:id="rId43"/>
    <p:sldId id="327" r:id="rId44"/>
    <p:sldId id="332" r:id="rId45"/>
    <p:sldId id="267" r:id="rId46"/>
    <p:sldId id="333" r:id="rId47"/>
    <p:sldId id="334" r:id="rId48"/>
    <p:sldId id="335" r:id="rId49"/>
    <p:sldId id="336" r:id="rId50"/>
    <p:sldId id="337" r:id="rId51"/>
    <p:sldId id="338" r:id="rId52"/>
    <p:sldId id="273" r:id="rId53"/>
    <p:sldId id="275" r:id="rId54"/>
    <p:sldId id="276" r:id="rId55"/>
    <p:sldId id="274" r:id="rId56"/>
    <p:sldId id="346" r:id="rId57"/>
    <p:sldId id="340" r:id="rId58"/>
    <p:sldId id="343" r:id="rId59"/>
    <p:sldId id="341" r:id="rId60"/>
    <p:sldId id="342" r:id="rId61"/>
    <p:sldId id="277" r:id="rId62"/>
    <p:sldId id="278" r:id="rId63"/>
    <p:sldId id="279" r:id="rId64"/>
    <p:sldId id="280" r:id="rId65"/>
    <p:sldId id="281" r:id="rId66"/>
    <p:sldId id="282" r:id="rId67"/>
    <p:sldId id="283" r:id="rId68"/>
    <p:sldId id="284" r:id="rId69"/>
    <p:sldId id="347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</a:t>
            </a:r>
            <a:r>
              <a:rPr lang="en-US" baseline="0"/>
              <a:t> 2 with E=3/2, Var=3/4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Sheet1!$A$1:$A$10</c:f>
              <c:numCache>
                <c:formatCode>0.000000000000000</c:formatCode>
                <c:ptCount val="10"/>
                <c:pt idx="0" formatCode="0.00">
                  <c:v>0.66666666666666663</c:v>
                </c:pt>
                <c:pt idx="1">
                  <c:v>0.44444444444444442</c:v>
                </c:pt>
                <c:pt idx="2" formatCode="0.0000000000000000">
                  <c:v>0.29629629629629628</c:v>
                </c:pt>
                <c:pt idx="3">
                  <c:v>0.19753086419753085</c:v>
                </c:pt>
                <c:pt idx="4" formatCode="0.0000000000000000">
                  <c:v>0.13168724279835389</c:v>
                </c:pt>
                <c:pt idx="5">
                  <c:v>8.77914951989026E-2</c:v>
                </c:pt>
                <c:pt idx="6" formatCode="0.0000000000000000">
                  <c:v>5.8527663465935062E-2</c:v>
                </c:pt>
                <c:pt idx="7">
                  <c:v>3.9018442310623375E-2</c:v>
                </c:pt>
                <c:pt idx="8" formatCode="0.0000000000000000">
                  <c:v>2.6012294873748915E-2</c:v>
                </c:pt>
                <c:pt idx="9">
                  <c:v>1.7341529915832609E-2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3-4558-AD90-47AA96749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3827760"/>
        <c:axId val="636120416"/>
      </c:barChart>
      <c:catAx>
        <c:axId val="4738277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120416"/>
        <c:crosses val="autoZero"/>
        <c:auto val="1"/>
        <c:lblAlgn val="ctr"/>
        <c:lblOffset val="100"/>
        <c:noMultiLvlLbl val="0"/>
      </c:catAx>
      <c:valAx>
        <c:axId val="6361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82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PMF 1 with E=3/2, Var=3/4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Sheet1!$C$1:$C$4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3-4323-AF4C-D1B02E0C8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31317968"/>
        <c:axId val="863309248"/>
      </c:barChart>
      <c:catAx>
        <c:axId val="531317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309248"/>
        <c:crosses val="autoZero"/>
        <c:auto val="1"/>
        <c:lblAlgn val="ctr"/>
        <c:lblOffset val="100"/>
        <c:noMultiLvlLbl val="0"/>
      </c:catAx>
      <c:valAx>
        <c:axId val="8633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31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</a:t>
            </a:r>
            <a:r>
              <a:rPr lang="en-US" sz="2400" baseline="0"/>
              <a:t> with lambda=1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Sheet1!$B$29:$B$39</c:f>
              <c:numCache>
                <c:formatCode>General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0.18393972058572117</c:v>
                </c:pt>
                <c:pt idx="3">
                  <c:v>6.1313240195240391E-2</c:v>
                </c:pt>
                <c:pt idx="4">
                  <c:v>1.5328310048810098E-2</c:v>
                </c:pt>
                <c:pt idx="5">
                  <c:v>3.0656620097620196E-3</c:v>
                </c:pt>
                <c:pt idx="6">
                  <c:v>5.1094366829366989E-4</c:v>
                </c:pt>
                <c:pt idx="7">
                  <c:v>7.2991952613381413E-5</c:v>
                </c:pt>
                <c:pt idx="8">
                  <c:v>9.1239940766726766E-6</c:v>
                </c:pt>
                <c:pt idx="9">
                  <c:v>1.0137771196302974E-6</c:v>
                </c:pt>
                <c:pt idx="10">
                  <c:v>1.0137771196302975E-7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4-4C5C-B864-C3E6AB92A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438656"/>
        <c:axId val="1119314880"/>
      </c:barChart>
      <c:catAx>
        <c:axId val="876438656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314880"/>
        <c:crosses val="autoZero"/>
        <c:auto val="1"/>
        <c:lblAlgn val="ctr"/>
        <c:lblOffset val="100"/>
        <c:tickLblSkip val="2"/>
        <c:noMultiLvlLbl val="0"/>
      </c:catAx>
      <c:valAx>
        <c:axId val="11193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3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PMF for Poisson with lambda=5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Sheet1!$C$29:$C$39</c:f>
              <c:numCache>
                <c:formatCode>General</c:formatCode>
                <c:ptCount val="11"/>
                <c:pt idx="0">
                  <c:v>6.737946999085467E-3</c:v>
                </c:pt>
                <c:pt idx="1">
                  <c:v>3.3689734995427337E-2</c:v>
                </c:pt>
                <c:pt idx="2">
                  <c:v>8.4224337488568335E-2</c:v>
                </c:pt>
                <c:pt idx="3">
                  <c:v>0.14037389581428056</c:v>
                </c:pt>
                <c:pt idx="4">
                  <c:v>0.17546736976785071</c:v>
                </c:pt>
                <c:pt idx="5">
                  <c:v>0.17546736976785071</c:v>
                </c:pt>
                <c:pt idx="6">
                  <c:v>0.14622280813987559</c:v>
                </c:pt>
                <c:pt idx="7">
                  <c:v>0.104444862957054</c:v>
                </c:pt>
                <c:pt idx="8">
                  <c:v>6.5278039348158748E-2</c:v>
                </c:pt>
                <c:pt idx="9">
                  <c:v>3.6265577415643749E-2</c:v>
                </c:pt>
                <c:pt idx="10">
                  <c:v>1.8132788707821871E-2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1-4F4A-ACD2-0CEFB666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076288"/>
        <c:axId val="1354415712"/>
      </c:barChart>
      <c:catAx>
        <c:axId val="8620762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4415712"/>
        <c:crosses val="autoZero"/>
        <c:auto val="1"/>
        <c:lblAlgn val="ctr"/>
        <c:lblOffset val="100"/>
        <c:noMultiLvlLbl val="0"/>
      </c:catAx>
      <c:valAx>
        <c:axId val="1354415712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07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2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37,'0'0,"0"0,0 0,0 0,0 0,0 0,0 0,0 0,0 0,0 0,0 0,0 0,0 0,0 0,0 0,-14 4,-24 71,34-68,1 0,0 1,1 0,0-1,0 1,1 0,0 0,0 0,0 3,-1 15,2-22,-1-1,1 0,-1 1,1-1,0 1,0-1,1 0,-1 1,1-1,0 0,0 1,0-1,0 0,1 2,0-1,1 0,-1 0,1 0,0 0,0 0,1-1,-1 1,1-1,-1 0,1 0,0 0,0 0,1-1,-1 0,0 0,1 0,0 0,3 0,30-1,-29-4,0-1,0-1,-1 1,1-2,-1 1,0-1,-1 0,1-1,-1 0,0 0,-1 0,0-1,0 0,-1 0,2-3,-5 4,1-2,-1 1,0 0,-1 0,0 0,0-1,-1 1,0-1,-1 1,0-1,-1 0,0 1,-1-1,0 1,0 0,-1 0,0 0,-1 0,0 0,0 1,0 0,-1 0,0 1,-1 0,1-1,2 4,0 1,1-1,-1 1,0-1,0 1,0 0,-1 0,1 1,0-1,-1 1,1 0,-1 0,1 1,-1-1,1 1,-1 0,1 0,-1 1,0-1,4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1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4,'0'-4,"0"7,18 90,-12 51,-6-144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47 107,'0'0,"0"0,0 0,-1-2,1 1,-1-1,1 1,-1 0,1-1,0 1,0-1,-1 1,1-1,0 0,0 1,0-1,1 1,-1-1,0 1,1-1,-1 1,0-1,1 1,0 0,-1-1,1 1,0 0,0-1,0 1,0 0,0 0,0 0,3-5,0 1,1 0,0 0,0 0,0 1,1 0,-1 0,1 0,0 0,0 1,0 0,0 1,1-1,-1 1,1 0,0 1,-1 0,1 0,3 0,-8 1,0 0,-1 0,1 0,0 0,-1 0,1 1,-1-1,1 1,0-1,-1 1,1 0,-1-1,1 1,-1 0,0 0,1 0,-1 0,0 0,0 0,0 1,1-1,-1 0,0 1,-1-1,1 0,0 1,0-1,-1 1,1 0,-1-1,1 1,-1-1,1 2,6 57,-7-53,0 0,0 0,0 1,-1-1,0 0,-1 0,1 0,-1 0,-1 0,1 0,-1-1,0 1,-1-1,0 0,0 0,0 0,0 0,-1-1,0 0,0 0,-1 0,0 0,1-1,-3 1,-1 0,0-1,0-1,0 0,0 0,0-1,-1 0,1 0,-1-1,0-1,1 1,-1-1,1-1,-7-1,17 2,-1 0,1-1,-1 1,0 0,1 0,-1-1,1 1,-1-1,0 1,1 0,-1-1,0 1,1-1,-1 1,0-1,0 1,1-1,-1 1,0-1,0 1,0-1,0 1,0-1,0 1,0-1,0 1,0-1,0 1,0-1,0 1,0-1,0 1,0-1,-1 1,1-1,0 1,0-1,-1 1,1-1,0 1,-1 0,1-1,0 1,-1-1,1 1,0 0,-1-1,1 1,-1 0,1 0,-1-1,1 1,-1 0,1 0,-1 0,1-1,-1 1,1 0,-1 0,1 0,-1 0,12-2,1 0,0 1,0 0,-1 1,1 0,0 0,0 2,-1-1,1 2,-1 0,1 0,-1 1,0 0,0 0,2 3,54 16,-20-7,-40-13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1T22:47:34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84,'0'0,"0"0,0 0,0 0,0 0,0 0,0 0,0 0,0 0,0 0,0 0,0 0,0 0,0 0,6-7,-2 1,0 0,0 1,0-1,1 1,-1 1,1-1,1 1,-1-1,0 1,1 1,0-1,0 1,0 0,0 0,0 1,1 0,-1 0,1 1,0-1,-1 1,5 0,-10 2,0-1,1 0,-1 0,0 0,1 1,-1-1,0 0,0 1,1-1,-1 1,0 0,0-1,0 1,0 0,0 0,0-1,0 1,0 0,0 0,0 0,0 0,-1 0,1 1,0-1,-1 0,1 0,-1 0,1 1,-1-1,0 0,1 0,-1 1,0-1,0 0,0 1,0-1,0 0,0 1,0-1,-1 0,2 4,-1 0,-1-1,1 1,0 0,-1-1,0 1,0 0,-1-1,1 1,-1-1,0 0,0 0,0 0,-1 0,1 0,-1 0,0 0,0-1,-1 1,-1-1,18-1,-8 0,-1-1,0 0,1 1,-1 0,0 0,0 0,0 0,0 1,-1 0,1-1,-1 1,0 1,1-1,-1 0,-1 1,1 0,0-1,-1 1,0 0,0 0,0 1,0-1,-1 0,0 0,0 1,0-1,0 1,-1-1,1 1,-1-1,0 1,-1 3,-1-2,0 0,0 0,-1 0,0 0,0 0,0-1,-1 1,1-1,-1 0,-1 0,1-1,-1 1,0-1,0 0,0 0,0-1,-1 1,1-1,-1 0,0-1,0 1,0-1,0 0,-1-1,1 0,0 0,-4 0,-67-3,74 1,1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26T17:17:16.5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31140 8930 1784 0,'0'0'0'0,"-2"0"0"0,2 0 0 0,0 0 67 15,-2 3 2-15,-2-3-69 0,-6 1 0 0,-6 3 115 0,-6-4 1 16,-2 1-116-16,2 1 0 0,-2-1 57 0,0 3 1 16,0-3-58-16,1 1 0 0,4-2 33 0,0-2 1 15,0 2-34-15,2 2 0 0,1-1 12 0,-2 2 1 16,-1 1-13-16,0 0 0 0,0-2 6 0,-2 1 1 16,2 2-7-16,0 0 0 0,0 1 3 0,1 0 2 0,2 1-5 15,0-4 0-15,-1 2 2 0,1-1 1 0,3-1-3 16,2 2 0-16,1-2 1 0,4 2 2 0,1-2-3 15,-1-1 0-15,-1-2 1 0,-1 0 0 0,0 0-1 16,0-2 0-16,8 2-1793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14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1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5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00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2F9E819-A141-450C-935E-DA84BE981DBB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8A5C9C-C587-4A6D-82B4-3B0434ACEA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2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00.png"/><Relationship Id="rId3" Type="http://schemas.openxmlformats.org/officeDocument/2006/relationships/image" Target="../media/image10.svg"/><Relationship Id="rId21" Type="http://schemas.openxmlformats.org/officeDocument/2006/relationships/image" Target="../media/image34.svg"/><Relationship Id="rId34" Type="http://schemas.openxmlformats.org/officeDocument/2006/relationships/image" Target="../media/image35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00.png"/><Relationship Id="rId3" Type="http://schemas.openxmlformats.org/officeDocument/2006/relationships/image" Target="../media/image10.svg"/><Relationship Id="rId21" Type="http://schemas.openxmlformats.org/officeDocument/2006/relationships/image" Target="../media/image34.svg"/><Relationship Id="rId34" Type="http://schemas.openxmlformats.org/officeDocument/2006/relationships/image" Target="../media/image35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290.png"/><Relationship Id="rId33" Type="http://schemas.openxmlformats.org/officeDocument/2006/relationships/image" Target="../media/image40.pn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292.png"/><Relationship Id="rId32" Type="http://schemas.openxmlformats.org/officeDocument/2006/relationships/image" Target="../media/image34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28.png"/><Relationship Id="rId28" Type="http://schemas.openxmlformats.org/officeDocument/2006/relationships/image" Target="../media/image321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271.png"/><Relationship Id="rId27" Type="http://schemas.openxmlformats.org/officeDocument/2006/relationships/image" Target="../media/image312.png"/><Relationship Id="rId30" Type="http://schemas.openxmlformats.org/officeDocument/2006/relationships/image" Target="../media/image331.png"/><Relationship Id="rId35" Type="http://schemas.openxmlformats.org/officeDocument/2006/relationships/image" Target="../media/image42.png"/><Relationship Id="rId8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61.png"/><Relationship Id="rId3" Type="http://schemas.openxmlformats.org/officeDocument/2006/relationships/image" Target="../media/image10.svg"/><Relationship Id="rId21" Type="http://schemas.openxmlformats.org/officeDocument/2006/relationships/image" Target="../media/image34.svg"/><Relationship Id="rId34" Type="http://schemas.openxmlformats.org/officeDocument/2006/relationships/image" Target="../media/image69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6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8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0143-A701-48ED-992B-643D7DCEE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Discrete RV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DD435-1D49-47AE-99B8-F10DBB2CF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23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58532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7D75E-69BC-4DF5-8FD1-7B6ED15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51349-3713-4CB1-8A94-83B7CC84C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54E425-9A41-4399-8008-8F08BD979BAB}"/>
                  </a:ext>
                </a:extLst>
              </p14:cNvPr>
              <p14:cNvContentPartPr/>
              <p14:nvPr/>
            </p14:nvContentPartPr>
            <p14:xfrm>
              <a:off x="10992600" y="3214800"/>
              <a:ext cx="21816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54E425-9A41-4399-8008-8F08BD979B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3240" y="3205440"/>
                <a:ext cx="23688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2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constant?</a:t>
                </a:r>
              </a:p>
              <a:p>
                <a:r>
                  <a:rPr lang="en-US" dirty="0"/>
                  <a:t>How should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relate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constant?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81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D1F5-AB1E-408F-8F52-819D10EA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FD731-E11B-43F2-BF1B-BEE5C105E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9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BA-E8C0-418B-AD1E-499DC6AAE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24B5C-6939-4B29-ACCE-76B75A185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27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6F7C-C272-4420-8E98-D3894002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Independence Give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 random variables, then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41791-FF84-4F9D-854F-0C81BFF36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1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106A-ADDE-469C-BC25-6464CB6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/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26EB4E-140A-417F-A864-557ADCB8C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463857"/>
                <a:ext cx="9032311" cy="13809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/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any random variable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𝐗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any constants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𝐛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𝐗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CE8D8F-66EA-48F0-8877-7AC655E32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235507"/>
                <a:ext cx="9032311" cy="1380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042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CFB246-0616-45B6-9951-F8AA1D5A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 Zoo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14594-52CE-4CDD-9220-3405B8DC7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Items after this slide won’t be directly tested on the midterm </a:t>
            </a:r>
            <a:br>
              <a:rPr lang="en-US" dirty="0"/>
            </a:br>
            <a:r>
              <a:rPr lang="en-US" dirty="0"/>
              <a:t>(see exams page for details)</a:t>
            </a:r>
          </a:p>
        </p:txBody>
      </p:sp>
    </p:spTree>
    <p:extLst>
      <p:ext uri="{BB962C8B-B14F-4D97-AF65-F5344CB8AC3E}">
        <p14:creationId xmlns:p14="http://schemas.microsoft.com/office/powerpoint/2010/main" val="218545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CF78-26AD-4DC5-BF40-8C1E5465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 Zoo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4655-465A-4F33-A8CC-D5E3B3A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common </a:t>
            </a:r>
            <a:r>
              <a:rPr lang="en-US" b="1" dirty="0"/>
              <a:t>patterns </a:t>
            </a:r>
            <a:r>
              <a:rPr lang="en-US" dirty="0"/>
              <a:t>of experiments:</a:t>
            </a:r>
          </a:p>
          <a:p>
            <a:r>
              <a:rPr lang="en-US" dirty="0"/>
              <a:t>Flip a [fair/unfair] coin [blah] times and count the number of heads.</a:t>
            </a:r>
          </a:p>
          <a:p>
            <a:r>
              <a:rPr lang="en-US" dirty="0"/>
              <a:t>Flip a [fair/unfair] coin until the first time that you see a heads</a:t>
            </a:r>
          </a:p>
          <a:p>
            <a:r>
              <a:rPr lang="en-US" dirty="0"/>
              <a:t>Draw a uniformly random element from [set]</a:t>
            </a:r>
          </a:p>
          <a:p>
            <a:r>
              <a:rPr lang="en-US" dirty="0"/>
              <a:t>Define an indicator random variable for [event]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Instead of calculating the </a:t>
            </a:r>
            <a:r>
              <a:rPr lang="en-US" dirty="0" err="1"/>
              <a:t>pmf</a:t>
            </a:r>
            <a:r>
              <a:rPr lang="en-US" dirty="0"/>
              <a:t>, </a:t>
            </a:r>
            <a:r>
              <a:rPr lang="en-US" dirty="0" err="1"/>
              <a:t>cdf</a:t>
            </a:r>
            <a:r>
              <a:rPr lang="en-US" dirty="0"/>
              <a:t>, support, expectation, variance,… every time, why not calculate it </a:t>
            </a:r>
            <a:r>
              <a:rPr lang="en-US" b="1" dirty="0"/>
              <a:t>once </a:t>
            </a:r>
            <a:r>
              <a:rPr lang="en-US" dirty="0"/>
              <a:t>and look it up every time? </a:t>
            </a:r>
          </a:p>
        </p:txBody>
      </p:sp>
    </p:spTree>
    <p:extLst>
      <p:ext uri="{BB962C8B-B14F-4D97-AF65-F5344CB8AC3E}">
        <p14:creationId xmlns:p14="http://schemas.microsoft.com/office/powerpoint/2010/main" val="141844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</p:txBody>
      </p:sp>
      <p:pic>
        <p:nvPicPr>
          <p:cNvPr id="4" name="Picture 3" descr="Tweet by Clement Canonne (@ccanonne_)&#10;&quot;Are you trying to shame me, @Google?&quot;&#10;with screenshot of Google search results of Wikipedia article for Binomial Distribution and google annotation &quot;You've visited this page many times.&quot;">
            <a:extLst>
              <a:ext uri="{FF2B5EF4-FFF2-40B4-BE49-F238E27FC236}">
                <a16:creationId xmlns:a16="http://schemas.microsoft.com/office/drawing/2014/main" id="{0D19D00F-0EF4-4F90-9459-036D58FFE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747" y="2849176"/>
            <a:ext cx="7935686" cy="39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D912-A80D-4C8D-822B-BA4D0F3D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4BAE-CDFA-41DE-945A-38455137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goal is NOT to memorize these facts (it’ll be convenient to memorize some of them, but don’t waste time making flash cards).</a:t>
            </a:r>
          </a:p>
          <a:p>
            <a:pPr lvl="1"/>
            <a:r>
              <a:rPr lang="en-US" dirty="0"/>
              <a:t>Everything is on Wikipedia anyway. Everyone checks Wikipedia when they forget these.</a:t>
            </a:r>
          </a:p>
          <a:p>
            <a:pPr lvl="1"/>
            <a:endParaRPr lang="en-US" dirty="0"/>
          </a:p>
          <a:p>
            <a:r>
              <a:rPr lang="en-US" dirty="0"/>
              <a:t>Our goals are: </a:t>
            </a:r>
          </a:p>
          <a:p>
            <a:r>
              <a:rPr lang="en-US" dirty="0"/>
              <a:t>0. Introduce one new distribution we haven’t seen at all (next time).</a:t>
            </a:r>
          </a:p>
          <a:p>
            <a:r>
              <a:rPr lang="en-US" dirty="0"/>
              <a:t>1. Practice expectation, variance, etc. for ones we have gotten hints of.</a:t>
            </a:r>
          </a:p>
          <a:p>
            <a:r>
              <a:rPr lang="en-US" dirty="0"/>
              <a:t>2. Review the first half of the course with some probability calculations.</a:t>
            </a:r>
          </a:p>
        </p:txBody>
      </p:sp>
    </p:spTree>
    <p:extLst>
      <p:ext uri="{BB962C8B-B14F-4D97-AF65-F5344CB8AC3E}">
        <p14:creationId xmlns:p14="http://schemas.microsoft.com/office/powerpoint/2010/main" val="419246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CB1F-9A47-43B7-8FE3-D34D8708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random variable is a numerical summary of the outcome of an experiment.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weighted average of possibilities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Indicator </a:t>
                </a:r>
                <a:r>
                  <a:rPr lang="en-US" dirty="0" err="1"/>
                  <a:t>rv’s</a:t>
                </a:r>
                <a:r>
                  <a:rPr lang="en-US" dirty="0"/>
                  <a:t> are a great trick to simplify expectation computations.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measures how “spread out” a </a:t>
                </a:r>
                <a:r>
                  <a:rPr lang="en-US" dirty="0" err="1"/>
                  <a:t>rv</a:t>
                </a:r>
                <a:r>
                  <a:rPr lang="en-US" dirty="0"/>
                  <a:t> is.</a:t>
                </a:r>
              </a:p>
              <a:p>
                <a:r>
                  <a:rPr lang="en-US" dirty="0"/>
                  <a:t>For </a:t>
                </a:r>
                <a:r>
                  <a:rPr lang="en-US" b="1" u="sng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rv’s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7A5FE-EF32-4F3F-B43B-4EC7B1FAD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61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61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AA6538-1074-4194-B496-94BA7CD2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Familiar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87C1C-7310-4E69-90EC-6939B2B78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5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8CB4-DE70-40F1-ADF1-AF4735D7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biased coin (once) and want to record whether its heads.</a:t>
                </a:r>
              </a:p>
              <a:p>
                <a:endParaRPr lang="en-US" dirty="0"/>
              </a:p>
              <a:p>
                <a:r>
                  <a:rPr lang="en-US" dirty="0"/>
                  <a:t>You define an indicator random variable, and want to know whether it’s 1 or not.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you have one trial, and some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“success.”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2091B2-A9A6-4A9E-A78C-1015BA0B4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0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726A-7C46-4DF8-A72C-E69F0A51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probability of success.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indicator random variable that the trial was a success.</a:t>
                </a:r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2FEE4C-458C-417B-AB12-DEA669A7C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2564EA-AA60-4C6A-83C0-7013CE0D8C3D}"/>
              </a:ext>
            </a:extLst>
          </p:cNvPr>
          <p:cNvSpPr/>
          <p:nvPr/>
        </p:nvSpPr>
        <p:spPr>
          <a:xfrm>
            <a:off x="6483350" y="4184650"/>
            <a:ext cx="5279148" cy="2410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particular bit get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Did a server in a cluster fail?</a:t>
            </a:r>
          </a:p>
        </p:txBody>
      </p:sp>
    </p:spTree>
    <p:extLst>
      <p:ext uri="{BB962C8B-B14F-4D97-AF65-F5344CB8AC3E}">
        <p14:creationId xmlns:p14="http://schemas.microsoft.com/office/powerpoint/2010/main" val="382978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FB1-6674-4295-A04D-F9BAD526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independently, each with a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coming up heads. How many heads are there?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generally: How many success did you see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independent trials, where each trial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788A3-C9FA-4772-98DB-A04626E4B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76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independent trials.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successes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ugly.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2933700"/>
            <a:ext cx="3905250" cy="3661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were written correctly on the device?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did you guess right on a multiple choice test?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servers in a cluster failed?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keys went to one bucket in a hash table?</a:t>
            </a:r>
          </a:p>
        </p:txBody>
      </p:sp>
    </p:spTree>
    <p:extLst>
      <p:ext uri="{BB962C8B-B14F-4D97-AF65-F5344CB8AC3E}">
        <p14:creationId xmlns:p14="http://schemas.microsoft.com/office/powerpoint/2010/main" val="136816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A685-9493-4C65-98C0-9F15F237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Situation: 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flip a coin (which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 until you get a heads. How many flips did you need?</a:t>
                </a:r>
              </a:p>
              <a:p>
                <a:endParaRPr lang="en-US" dirty="0"/>
              </a:p>
              <a:p>
                <a:r>
                  <a:rPr lang="en-US" dirty="0"/>
                  <a:t>More generally: how many independent trials are needed until the first success?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545D3-2AC8-4E0A-890C-8FFD1E0E2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1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A68E-FFBD-430F-8192-CECD2585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probability of success for one trial.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see the first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∈{1,2,3,…}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EDAFF-94EB-49D7-A363-38C1D3A9DC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592008C-6393-4DDF-9D4E-4409C208AB7B}"/>
              </a:ext>
            </a:extLst>
          </p:cNvPr>
          <p:cNvSpPr/>
          <p:nvPr/>
        </p:nvSpPr>
        <p:spPr>
          <a:xfrm>
            <a:off x="8058150" y="3251200"/>
            <a:ext cx="3905250" cy="3343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 other uses: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bits can we write before one is incorrect?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questions do you have to answer until you get one right?</a:t>
            </a:r>
          </a:p>
          <a:p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times can you run an experiment until it fails for the first time?</a:t>
            </a:r>
          </a:p>
        </p:txBody>
      </p:sp>
    </p:spTree>
    <p:extLst>
      <p:ext uri="{BB962C8B-B14F-4D97-AF65-F5344CB8AC3E}">
        <p14:creationId xmlns:p14="http://schemas.microsoft.com/office/powerpoint/2010/main" val="2460466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6AC2-E203-417F-A142-A4436753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874B-9F1F-4A69-AAC4-8037551D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the expectation and variance are new to us. </a:t>
            </a:r>
          </a:p>
          <a:p>
            <a:r>
              <a:rPr lang="en-US" dirty="0"/>
              <a:t>The derivations of both are uninformative</a:t>
            </a:r>
          </a:p>
          <a:p>
            <a:pPr lvl="1"/>
            <a:r>
              <a:rPr lang="en-US" dirty="0"/>
              <a:t>Every derivation I’ve ever seen has wild algebra tricks.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E3434-E826-4F7B-8EF1-FF5B60D3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Geometric: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80300-87A8-42FE-8579-20F7E2A42E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/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for 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lots of variance (might have to wait a long time, and it’s variable)</a:t>
                </a:r>
              </a:p>
              <a:p>
                <a:pPr algn="ctr"/>
                <a:r>
                  <a:rPr lang="en-US" sz="2400" dirty="0"/>
                  <a:t>For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very little variance 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there’s no variation at all!)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738A0A-889B-4097-BA2B-4E2CDB0C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39" y="4040155"/>
                <a:ext cx="6158204" cy="1758821"/>
              </a:xfrm>
              <a:prstGeom prst="rect">
                <a:avLst/>
              </a:prstGeom>
              <a:blipFill>
                <a:blip r:embed="rId3"/>
                <a:stretch>
                  <a:fillRect l="-1086" r="-217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/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Intuition: Smaller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means longer wait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AB1D1B-2A9A-400C-AFB3-4E722D23F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408" y="2164702"/>
                <a:ext cx="5292012" cy="587304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96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We saw last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828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C2EA-E866-4BBE-8F1C-07716D6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877E-CB5C-4A2C-8B9A-A7AC80D1F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 random variables are called “memoryless”</a:t>
            </a:r>
          </a:p>
          <a:p>
            <a:endParaRPr lang="en-US" dirty="0"/>
          </a:p>
          <a:p>
            <a:r>
              <a:rPr lang="en-US" dirty="0"/>
              <a:t>Suppose you’re flipping coins (independently) until you see a heads.</a:t>
            </a:r>
          </a:p>
          <a:p>
            <a:r>
              <a:rPr lang="en-US" dirty="0"/>
              <a:t>The first two came up tails. </a:t>
            </a:r>
          </a:p>
          <a:p>
            <a:r>
              <a:rPr lang="en-US" dirty="0"/>
              <a:t>How many flips are </a:t>
            </a:r>
            <a:r>
              <a:rPr lang="en-US" b="1" i="1" dirty="0"/>
              <a:t>left </a:t>
            </a:r>
            <a:r>
              <a:rPr lang="en-US" dirty="0"/>
              <a:t>until you see the first heads?</a:t>
            </a:r>
          </a:p>
          <a:p>
            <a:endParaRPr lang="en-US" b="1" i="1" dirty="0"/>
          </a:p>
          <a:p>
            <a:r>
              <a:rPr lang="en-US" dirty="0"/>
              <a:t>It’s another independent copy of the original!</a:t>
            </a:r>
          </a:p>
          <a:p>
            <a:r>
              <a:rPr lang="en-US" dirty="0"/>
              <a:t>The coin “forgot” it already came up tails 2 times.</a:t>
            </a:r>
          </a:p>
        </p:txBody>
      </p:sp>
    </p:spTree>
    <p:extLst>
      <p:ext uri="{BB962C8B-B14F-4D97-AF65-F5344CB8AC3E}">
        <p14:creationId xmlns:p14="http://schemas.microsoft.com/office/powerpoint/2010/main" val="11426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≥3)=?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434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04C3-90FC-4AC5-A65A-FFA23EA31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Formally…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flips after the second.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BEF4BB-21E8-4372-8DF2-BED7F36BB0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7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86D-090F-4F67-B0D5-92DE925E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B001-8D5E-4396-9407-CB53CC23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Roll a Fair Die (or draw a random integer from 1,…,n).</a:t>
            </a:r>
          </a:p>
          <a:p>
            <a:endParaRPr lang="en-US" dirty="0"/>
          </a:p>
          <a:p>
            <a:r>
              <a:rPr lang="en-US" dirty="0"/>
              <a:t>More generally: you want an integer in some range, with each equally likely.</a:t>
            </a:r>
          </a:p>
        </p:txBody>
      </p:sp>
    </p:spTree>
    <p:extLst>
      <p:ext uri="{BB962C8B-B14F-4D97-AF65-F5344CB8AC3E}">
        <p14:creationId xmlns:p14="http://schemas.microsoft.com/office/powerpoint/2010/main" val="58587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BF2C-25D3-45DC-A889-139C9F636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minimum value in the support,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maximum value in the support.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uniformly random integer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(inclusive)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CE53D-0961-45BC-BA67-6568F855E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5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1EDE9-257D-4558-A0E7-F8300DEC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74694" cy="590415"/>
          </a:xfrm>
        </p:spPr>
        <p:txBody>
          <a:bodyPr/>
          <a:lstStyle/>
          <a:p>
            <a:r>
              <a:rPr lang="en-US" dirty="0"/>
              <a:t>Some Less Familiar Distributions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847EC-B5DF-4D50-A2A7-C4D636962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0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94621-9B03-46F9-9E15-56BF7ECE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9D4AF8-97DF-4AFA-B742-64C82937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kind of random variable.</a:t>
            </a:r>
          </a:p>
          <a:p>
            <a:endParaRPr lang="en-US" dirty="0"/>
          </a:p>
          <a:p>
            <a:r>
              <a:rPr lang="en-US" dirty="0"/>
              <a:t>We use a Poisson distribution when:</a:t>
            </a:r>
          </a:p>
          <a:p>
            <a:r>
              <a:rPr lang="en-US" dirty="0"/>
              <a:t>We’re trying to count the number of times something happens in some interval of time.</a:t>
            </a:r>
          </a:p>
          <a:p>
            <a:r>
              <a:rPr lang="en-US" dirty="0"/>
              <a:t>We know the average number that happen (i.e. the expectation)</a:t>
            </a:r>
          </a:p>
          <a:p>
            <a:r>
              <a:rPr lang="en-US" dirty="0"/>
              <a:t>Each occurrence is independent of the others. </a:t>
            </a:r>
          </a:p>
          <a:p>
            <a:r>
              <a:rPr lang="en-US" dirty="0"/>
              <a:t>There are a VERY large number of “potential sources” for those events, few of which happen.</a:t>
            </a:r>
          </a:p>
        </p:txBody>
      </p:sp>
    </p:spTree>
    <p:extLst>
      <p:ext uri="{BB962C8B-B14F-4D97-AF65-F5344CB8AC3E}">
        <p14:creationId xmlns:p14="http://schemas.microsoft.com/office/powerpoint/2010/main" val="1091939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A3E2-816F-44BC-8A1B-5E4468625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Poisson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B9EA3-ABA9-4C3C-A94C-D644C0F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 applications:</a:t>
            </a:r>
          </a:p>
          <a:p>
            <a:pPr lvl="1"/>
            <a:r>
              <a:rPr lang="en-US" dirty="0"/>
              <a:t>How many traffic accidents occur in Seattle in a day</a:t>
            </a:r>
          </a:p>
          <a:p>
            <a:pPr lvl="1"/>
            <a:r>
              <a:rPr lang="en-US" dirty="0"/>
              <a:t>How many major earthquakes occur in a year (not including aftershocks)</a:t>
            </a:r>
          </a:p>
          <a:p>
            <a:pPr lvl="1"/>
            <a:r>
              <a:rPr lang="en-US" dirty="0"/>
              <a:t>How many customers visit a bakery in an hour.</a:t>
            </a:r>
          </a:p>
          <a:p>
            <a:r>
              <a:rPr lang="en-US" dirty="0"/>
              <a:t>Why not just use counting coin flips? </a:t>
            </a:r>
          </a:p>
          <a:p>
            <a:r>
              <a:rPr lang="en-US" dirty="0"/>
              <a:t>What are the flips…the number of cars? Every person who might visit the bakery? There are way too many of these to count exactly or think about dependency between. But a Poisson might accurately model what’s happening.</a:t>
            </a:r>
          </a:p>
        </p:txBody>
      </p:sp>
    </p:spTree>
    <p:extLst>
      <p:ext uri="{BB962C8B-B14F-4D97-AF65-F5344CB8AC3E}">
        <p14:creationId xmlns:p14="http://schemas.microsoft.com/office/powerpoint/2010/main" val="11489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AFEE-953A-4396-A819-BEF0C635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F3C4-4518-4E5C-A973-7077786F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modeling choice, we mean that we’re choosing math that we think represents the real world as best as possible</a:t>
            </a:r>
          </a:p>
          <a:p>
            <a:endParaRPr lang="en-US" dirty="0"/>
          </a:p>
          <a:p>
            <a:r>
              <a:rPr lang="en-US" dirty="0"/>
              <a:t>Is every traffic accident really independent? </a:t>
            </a:r>
          </a:p>
          <a:p>
            <a:r>
              <a:rPr lang="en-US" dirty="0"/>
              <a:t>Not </a:t>
            </a:r>
            <a:r>
              <a:rPr lang="en-US" i="1" dirty="0"/>
              <a:t>really,</a:t>
            </a:r>
            <a:r>
              <a:rPr lang="en-US" dirty="0"/>
              <a:t> one causes congestion, which causes angrier drivers. Or both might be caused by bad weather/more cars on the road. </a:t>
            </a:r>
          </a:p>
          <a:p>
            <a:r>
              <a:rPr lang="en-US" dirty="0"/>
              <a:t>But we assume they are (because the dependence is so weak that the model is useful). </a:t>
            </a:r>
          </a:p>
        </p:txBody>
      </p:sp>
    </p:spTree>
    <p:extLst>
      <p:ext uri="{BB962C8B-B14F-4D97-AF65-F5344CB8AC3E}">
        <p14:creationId xmlns:p14="http://schemas.microsoft.com/office/powerpoint/2010/main" val="3594014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628-DE85-4CCD-81A4-FBA41C35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be the average number of incidents in a time interval.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incidents seen in a particular interval.</a:t>
                </a:r>
              </a:p>
              <a:p>
                <a:r>
                  <a:rPr lang="en-US" dirty="0"/>
                  <a:t>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⌋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FFCB3-8ECB-4F4C-ACE6-8A505D3AC5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05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Coin Flips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4729919-4919-46E0-AC07-5537834A27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where it comes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each time (independently).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number of heads.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Algebra time?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363A2A-0169-4F81-BD85-80AF07806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240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CD69-954A-4C4B-B3B0-5474E2A8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Sample PMFs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E60C-DF91-442E-913E-3FE4BEAF4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92619"/>
              </p:ext>
            </p:extLst>
          </p:nvPr>
        </p:nvGraphicFramePr>
        <p:xfrm>
          <a:off x="158751" y="1463856"/>
          <a:ext cx="5464100" cy="394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2379ABF-7D9B-44C0-B144-72A11DD24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7502"/>
              </p:ext>
            </p:extLst>
          </p:nvPr>
        </p:nvGraphicFramePr>
        <p:xfrm>
          <a:off x="6095999" y="1612900"/>
          <a:ext cx="5656733" cy="379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B15FE4-CFF7-456A-BBFF-5CD5875A4EF6}"/>
              </a:ext>
            </a:extLst>
          </p:cNvPr>
          <p:cNvSpPr txBox="1"/>
          <p:nvPr/>
        </p:nvSpPr>
        <p:spPr>
          <a:xfrm>
            <a:off x="82550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B3F78-FF28-417E-8E9B-A9EB2C6710C6}"/>
              </a:ext>
            </a:extLst>
          </p:cNvPr>
          <p:cNvSpPr txBox="1"/>
          <p:nvPr/>
        </p:nvSpPr>
        <p:spPr>
          <a:xfrm>
            <a:off x="2965450" y="52988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62261-FCD2-471B-A583-22270378EFE9}"/>
              </a:ext>
            </a:extLst>
          </p:cNvPr>
          <p:cNvSpPr txBox="1"/>
          <p:nvPr/>
        </p:nvSpPr>
        <p:spPr>
          <a:xfrm>
            <a:off x="5105399" y="52988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21026-EDF2-4E95-8055-643450DCA66D}"/>
              </a:ext>
            </a:extLst>
          </p:cNvPr>
          <p:cNvSpPr txBox="1"/>
          <p:nvPr/>
        </p:nvSpPr>
        <p:spPr>
          <a:xfrm>
            <a:off x="683260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A1636-FCE2-40EF-8690-3DE81C804794}"/>
              </a:ext>
            </a:extLst>
          </p:cNvPr>
          <p:cNvSpPr txBox="1"/>
          <p:nvPr/>
        </p:nvSpPr>
        <p:spPr>
          <a:xfrm>
            <a:off x="8972550" y="5260793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E6B01-7374-42AF-930E-B1B8A33A8CC0}"/>
              </a:ext>
            </a:extLst>
          </p:cNvPr>
          <p:cNvSpPr txBox="1"/>
          <p:nvPr/>
        </p:nvSpPr>
        <p:spPr>
          <a:xfrm>
            <a:off x="11112499" y="5260793"/>
            <a:ext cx="51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C3FED1-9342-48CD-A8E1-7A603B7E9ADD}"/>
              </a:ext>
            </a:extLst>
          </p:cNvPr>
          <p:cNvSpPr txBox="1"/>
          <p:nvPr/>
        </p:nvSpPr>
        <p:spPr>
          <a:xfrm>
            <a:off x="5378450" y="4991100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29D14-CCBA-419A-905E-FD02575F5ECC}"/>
              </a:ext>
            </a:extLst>
          </p:cNvPr>
          <p:cNvSpPr txBox="1"/>
          <p:nvPr/>
        </p:nvSpPr>
        <p:spPr>
          <a:xfrm>
            <a:off x="11525250" y="4846296"/>
            <a:ext cx="59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0023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DF54-926A-4922-B661-371B4E3E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closer look at that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If this is a real PMF, it should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Let’s check that to understand the PMF a little better.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2593B-9BD4-421B-B8DE-66AEE7B094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/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Taylor Series 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B84B5-5E96-4D8A-AA4D-AA6DDE85C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946650"/>
                <a:ext cx="3409950" cy="1254761"/>
              </a:xfrm>
              <a:prstGeom prst="rect">
                <a:avLst/>
              </a:prstGeom>
              <a:blipFill>
                <a:blip r:embed="rId3"/>
                <a:stretch>
                  <a:fillRect t="-28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/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D94A1D-E0BE-4654-AFF4-765FA84D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302321"/>
                <a:ext cx="3556000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2B8E-8A46-47C5-8144-FB96F50A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check something…the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first term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cancel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factor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)!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en-US" dirty="0"/>
                  <a:t> The summation is just the </a:t>
                </a:r>
                <a:r>
                  <a:rPr lang="en-US" dirty="0" err="1"/>
                  <a:t>pmf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81978-8A14-4ACC-B44E-A087C0DD54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305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E6A7-4559-4D92-84EE-890F2840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this expression come from?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cars we said “it’s like every car in Seattle independently might cause an accident.”</a:t>
                </a:r>
              </a:p>
              <a:p>
                <a:endParaRPr lang="en-US" dirty="0"/>
              </a:p>
              <a:p>
                <a:r>
                  <a:rPr lang="en-US" dirty="0"/>
                  <a:t>If we knew the exact number of cars, and they all had identical probabilities of causing an accident…</a:t>
                </a:r>
              </a:p>
              <a:p>
                <a:r>
                  <a:rPr lang="en-US" dirty="0"/>
                  <a:t>It’d be just like counting the number of heads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flips of a bunch of coins (the coins are just VERY biased).</a:t>
                </a:r>
              </a:p>
              <a:p>
                <a:r>
                  <a:rPr lang="en-US" dirty="0"/>
                  <a:t>The Poisson is a certain limit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dirty="0"/>
                  <a:t> (the expected number of accidents) stays constant.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1BC98-3C44-4C56-980A-9B407D6E5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26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6171-0A51-4764-BA38-17A348AF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Negative Binomial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You’re playing a carnival game, and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little kids nearby who all want a stuffed animal. You can win a single game (and thus win one stuffed animal)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(independently each time) How many times will you need to play the game before every kid gets their toy?</a:t>
                </a:r>
              </a:p>
              <a:p>
                <a:endParaRPr lang="en-US" dirty="0"/>
              </a:p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86E90-8DA2-4B80-AA46-4140F5FBA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T'S SO FLUFFY! - It's so fluffy I'm gonna die | Meme Generator">
            <a:extLst>
              <a:ext uri="{FF2B5EF4-FFF2-40B4-BE49-F238E27FC236}">
                <a16:creationId xmlns:a16="http://schemas.microsoft.com/office/drawing/2014/main" id="{8A590F0B-2702-4212-B766-8A7780303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4542912"/>
            <a:ext cx="2339467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6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150C-6411-4421-83C8-377CBEE7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generally, run independent trials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How many trials do you need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</a:t>
                </a:r>
              </a:p>
              <a:p>
                <a:r>
                  <a:rPr lang="en-US" dirty="0"/>
                  <a:t>What’s the expectation and variance (hint: linearity)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3D2A7-1814-4FA2-9A7D-DAB0E7ACE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053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6899-A571-4860-A27E-86E3C51C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</a:t>
                </a:r>
                <a:r>
                  <a:rPr lang="en-US" dirty="0" err="1"/>
                  <a:t>pmf</a:t>
                </a:r>
                <a:r>
                  <a:rPr lang="en-US" dirty="0"/>
                  <a:t>? Well how would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Of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trials,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must be successes. </a:t>
                </a:r>
                <a:br>
                  <a:rPr lang="en-US" dirty="0"/>
                </a:br>
                <a:r>
                  <a:rPr lang="en-US" dirty="0"/>
                  <a:t>And trial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must be a success.</a:t>
                </a:r>
              </a:p>
              <a:p>
                <a:r>
                  <a:rPr lang="en-US" dirty="0"/>
                  <a:t>That first part is a lot like a binomial!</a:t>
                </a:r>
              </a:p>
              <a:p>
                <a:r>
                  <a:rPr lang="en-US" dirty="0"/>
                  <a:t>It’s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First part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Second part,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9F551-B72F-4F68-A9B2-DF3474DF58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85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DEF3-D41D-48DA-B492-32E9C6B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the expectation?</a:t>
                </a:r>
              </a:p>
              <a:p>
                <a:r>
                  <a:rPr lang="en-US" dirty="0"/>
                  <a:t>To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successes:</a:t>
                </a:r>
              </a:p>
              <a:p>
                <a:r>
                  <a:rPr lang="en-US" dirty="0"/>
                  <a:t>We flip until we see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flip until success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 Flip until success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total number of flips is…the sum of geometric random variables!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2BCDD-077A-4C94-9AC0-446C736C6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90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“independent and identically distributed” or “</a:t>
                </a:r>
                <a:r>
                  <a:rPr lang="en-US" dirty="0" err="1"/>
                  <a:t>i.i.d</a:t>
                </a:r>
                <a:r>
                  <a:rPr lang="en-US" dirty="0"/>
                  <a:t>.’</a:t>
                </a:r>
              </a:p>
              <a:p>
                <a:r>
                  <a:rPr lang="en-US" dirty="0"/>
                  <a:t>Because they are independent…and have identical </a:t>
                </a:r>
                <a:r>
                  <a:rPr lang="en-US" dirty="0" err="1"/>
                  <a:t>pmfs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05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7DD2-276C-4650-A370-B9F695B4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be independent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Up until now we’ve just used the observation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because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9C3A84-7ECE-4BC5-846C-F702383D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207F-BB43-4EE2-A2FE-18268972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</p:spPr>
            <p:txBody>
              <a:bodyPr/>
              <a:lstStyle/>
              <a:p>
                <a:r>
                  <a:rPr lang="en-US" dirty="0"/>
                  <a:t>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independent? Yes! </a:t>
                </a:r>
              </a:p>
              <a:p>
                <a:r>
                  <a:rPr lang="en-US" dirty="0"/>
                  <a:t>In this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was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CD2D8-C291-4532-9178-D377DD43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18169"/>
                <a:ext cx="11187258" cy="3191191"/>
              </a:xfrm>
              <a:blipFill>
                <a:blip r:embed="rId2"/>
                <a:stretch>
                  <a:fillRect l="-654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/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independent then </a:t>
                </a:r>
                <a:endParaRPr lang="en-US" sz="2800" b="1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AA591F-4807-425C-BA38-703616132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33047"/>
                <a:ext cx="77685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058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48787-66D2-4A21-93B1-C56D97BD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Binomial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NegBin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 the number of successes needed,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the probability of success in a single trial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trials needed to get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success.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ugly, don’t bother with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B0BC3-503B-440F-8A5C-435A7410D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637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Hypergeometric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8489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D6F8-3059-41BC-AA84-8EAE6D16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an urn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purple. You are going to draw balls out of the urn </a:t>
                </a:r>
                <a:r>
                  <a:rPr lang="en-US" b="1" dirty="0"/>
                  <a:t>without </a:t>
                </a:r>
                <a:r>
                  <a:rPr lang="en-US" dirty="0"/>
                  <a:t>replacement.</a:t>
                </a:r>
              </a:p>
              <a:p>
                <a:r>
                  <a:rPr lang="en-US" dirty="0"/>
                  <a:t>If you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balls, what is the probability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purple ones?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purple, we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will be drawn</a:t>
                </a:r>
              </a:p>
              <a:p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other balls, we will draw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choose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removed. </a:t>
                </a:r>
              </a:p>
              <a:p>
                <a:r>
                  <a:rPr lang="en-US" dirty="0"/>
                  <a:t>Sample space all subsets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A445C-9E90-48C9-A9C8-C6CB07F33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50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B945-ADAE-4DDC-955E-E259B918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indicator that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purple.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It might feel counterintuitive, but it’s true!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F1F501-94D8-474B-8906-61B6FFF2C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6777-BC7D-4E83-B88A-1A93984E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do the same for variance?</a:t>
                </a:r>
              </a:p>
              <a:p>
                <a:r>
                  <a:rPr lang="en-US" dirty="0"/>
                  <a:t>No!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dependent. Even if they have the same probability.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20443-E6DC-493C-A3F8-AA555650D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32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82D5E-6A77-40D1-A489-ACF8FBF3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HypGeo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 A total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balls in an urn, of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are successes. </a:t>
                </a:r>
                <a:br>
                  <a:rPr lang="en-US" dirty="0"/>
                </a:br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balls without replacement.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success balls drawn.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6D13A-CA10-45FB-B155-D90F7174A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8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75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 b="-35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 b="-35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2724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7B047-F920-4B2B-BE64-508D170E6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5E1B-6C45-4D95-9436-90F4F2D1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do relatively complicated counting/probability calculations much more quickly than you could week 1!</a:t>
            </a:r>
          </a:p>
          <a:p>
            <a:r>
              <a:rPr lang="en-US" dirty="0"/>
              <a:t>You can now explain why your problem is a zoo variable and save explanation on homework (and save yourself calculations in the future).</a:t>
            </a:r>
          </a:p>
          <a:p>
            <a:endParaRPr lang="en-US" dirty="0"/>
          </a:p>
          <a:p>
            <a:r>
              <a:rPr lang="en-US" dirty="0"/>
              <a:t>Don’t spend extra effort memorizing…but be careful when looking up Wikipedia articles.</a:t>
            </a:r>
          </a:p>
          <a:p>
            <a:pPr lvl="1"/>
            <a:r>
              <a:rPr lang="en-US" dirty="0"/>
              <a:t>The exact definitions of the parameters can differ (is a geometric random variable the number of failures before the first success, or the total number of trials including the success?)</a:t>
            </a:r>
          </a:p>
        </p:txBody>
      </p:sp>
    </p:spTree>
    <p:extLst>
      <p:ext uri="{BB962C8B-B14F-4D97-AF65-F5344CB8AC3E}">
        <p14:creationId xmlns:p14="http://schemas.microsoft.com/office/powerpoint/2010/main" val="17483814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Review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477E-DDD9-42A8-9460-7184B67C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A580-0B0D-4E46-9C8B-BFD57D46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coins, heads up, on a table in front of you. One is a trick coin – both sides are heads. The other is a fair coin. </a:t>
            </a:r>
          </a:p>
          <a:p>
            <a:r>
              <a:rPr lang="en-US" dirty="0"/>
              <a:t>You are allowed 2 coin flips (total between the two coins) to figure out which coin is which. What is your strategy? What is the probability of success?</a:t>
            </a:r>
          </a:p>
        </p:txBody>
      </p:sp>
    </p:spTree>
    <p:extLst>
      <p:ext uri="{BB962C8B-B14F-4D97-AF65-F5344CB8AC3E}">
        <p14:creationId xmlns:p14="http://schemas.microsoft.com/office/powerpoint/2010/main" val="2485280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8979-A43E-489E-A87A-9B821C2B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each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when we flip the trick coin it shows heads.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dirty="0"/>
                  <a:t> the fair coin shows tails, and we know it’s the fair one.</a:t>
                </a:r>
              </a:p>
              <a:p>
                <a:r>
                  <a:rPr lang="en-US" dirty="0"/>
                  <a:t>With probability 1/2, both the coins were heads and we have learned nothing. So we have a ½ chance of guessing which is which.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chance of success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2C74F-157F-4516-863A-52A2A72E4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1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DC1B-9587-4F2F-93FC-0D0C9A07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one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Now flip the same coin twice. </a:t>
                </a:r>
              </a:p>
              <a:p>
                <a:r>
                  <a:rPr lang="en-US" dirty="0"/>
                  <a:t>We’ll see a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don’t see a tails, just guess the other one? What’s our probability of guessing right?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event “we’re flipping the trick coin”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the event we saw no tails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Guess right: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Better to flip the same coin twice!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55DECE-705D-4B9B-BBFB-2D08FA798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4E05-D5B2-4540-B278-4F511F14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CE160-A0B8-453C-8AB5-BB9579D5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buying at most 7 donuts (could be 0, could be 1,…, could be 7). </a:t>
            </a:r>
          </a:p>
          <a:p>
            <a:r>
              <a:rPr lang="en-US" dirty="0"/>
              <a:t>There are chocolate, strawberry, and vanilla donuts. </a:t>
            </a:r>
          </a:p>
          <a:p>
            <a:r>
              <a:rPr lang="en-US" dirty="0"/>
              <a:t>How many different orders could you make – give a simple formula!</a:t>
            </a:r>
          </a:p>
        </p:txBody>
      </p:sp>
    </p:spTree>
    <p:extLst>
      <p:ext uri="{BB962C8B-B14F-4D97-AF65-F5344CB8AC3E}">
        <p14:creationId xmlns:p14="http://schemas.microsoft.com/office/powerpoint/2010/main" val="23794910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23C46-39F0-4601-81C4-5C4BA55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sum rule over the possible numbers of donuts.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donuts, by the stars and bars formula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+3−1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3−1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/>
                  <a:t> correct. But not simple yet…</a:t>
                </a:r>
              </a:p>
              <a:p>
                <a:r>
                  <a:rPr lang="en-US" dirty="0"/>
                  <a:t>Use pascal’s rule. Rewrite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We’ll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, that can combine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until you get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77FC1-1483-4EAB-9FFC-85D3450F2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12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A405-178C-4F9C-A8BB-5C10260D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Donuts: Approach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Clever way: a fourth type of donut: the don’t-buy-one donut.</a:t>
                </a:r>
              </a:p>
              <a:p>
                <a:r>
                  <a:rPr lang="en-US" dirty="0"/>
                  <a:t>Then we’re buying exactly seven donuts of the four types (chocolate, strawberry, vanilla, don’t-buy-one)</a:t>
                </a:r>
              </a:p>
              <a:p>
                <a:r>
                  <a:rPr lang="en-US" dirty="0"/>
                  <a:t>By stars and bars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7+4−1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C3B19-B5BD-498D-B2F4-D63949862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55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35A6-CB97-4114-8638-7DA690C0A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 Poisson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053E-87D5-4912-AB7C-E46C0176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Seattle averages 3 days with snowfall per year. </a:t>
            </a:r>
          </a:p>
          <a:p>
            <a:r>
              <a:rPr lang="en-US" dirty="0"/>
              <a:t>Suppose that the number of days with snow follows a Poisson distribution. What is the probability of getting exactly 5 days of snow?</a:t>
            </a:r>
          </a:p>
          <a:p>
            <a:r>
              <a:rPr lang="en-US" dirty="0"/>
              <a:t>According to the Poisson model, what is the probability of getting 367 days of snow?</a:t>
            </a:r>
          </a:p>
        </p:txBody>
      </p:sp>
    </p:spTree>
    <p:extLst>
      <p:ext uri="{BB962C8B-B14F-4D97-AF65-F5344CB8AC3E}">
        <p14:creationId xmlns:p14="http://schemas.microsoft.com/office/powerpoint/2010/main" val="41800866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5933-22BB-4F89-A484-085F1FF7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≈.1008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about once a decade.</a:t>
                </a:r>
              </a:p>
              <a:p>
                <a:endParaRPr lang="en-US" dirty="0"/>
              </a:p>
              <a:p>
                <a:r>
                  <a:rPr lang="en-US" dirty="0"/>
                  <a:t>Probability of 367 snowy days, err…</a:t>
                </a:r>
              </a:p>
              <a:p>
                <a:r>
                  <a:rPr lang="en-US" dirty="0"/>
                  <a:t>The distribution says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≈1.8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Definition of a “year” says probability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A751E2-0BAE-40C3-9D44-D65548B6F8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9251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68D6-6A30-4A18-9A6F-469E40DF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Zoo! </a:t>
            </a:r>
          </a:p>
        </p:txBody>
      </p:sp>
      <p:pic>
        <p:nvPicPr>
          <p:cNvPr id="9" name="Graphic 8" descr="Hippo">
            <a:extLst>
              <a:ext uri="{FF2B5EF4-FFF2-40B4-BE49-F238E27FC236}">
                <a16:creationId xmlns:a16="http://schemas.microsoft.com/office/drawing/2014/main" id="{8AA4D998-ACC6-4AF6-BF9B-8181AB14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759" y="334178"/>
            <a:ext cx="940800" cy="940800"/>
          </a:xfrm>
          <a:prstGeom prst="rect">
            <a:avLst/>
          </a:prstGeom>
        </p:spPr>
      </p:pic>
      <p:pic>
        <p:nvPicPr>
          <p:cNvPr id="11" name="Graphic 10" descr="Rubber duck">
            <a:extLst>
              <a:ext uri="{FF2B5EF4-FFF2-40B4-BE49-F238E27FC236}">
                <a16:creationId xmlns:a16="http://schemas.microsoft.com/office/drawing/2014/main" id="{A76307F8-54CC-4B61-AC61-0DF1A5E3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3014" y="334178"/>
            <a:ext cx="940800" cy="940800"/>
          </a:xfrm>
          <a:prstGeom prst="rect">
            <a:avLst/>
          </a:prstGeom>
        </p:spPr>
      </p:pic>
      <p:pic>
        <p:nvPicPr>
          <p:cNvPr id="13" name="Graphic 12" descr="Chick">
            <a:extLst>
              <a:ext uri="{FF2B5EF4-FFF2-40B4-BE49-F238E27FC236}">
                <a16:creationId xmlns:a16="http://schemas.microsoft.com/office/drawing/2014/main" id="{43A0F378-1889-4FA1-988C-0651373A91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488" y="334178"/>
            <a:ext cx="940800" cy="940800"/>
          </a:xfrm>
          <a:prstGeom prst="rect">
            <a:avLst/>
          </a:prstGeom>
        </p:spPr>
      </p:pic>
      <p:pic>
        <p:nvPicPr>
          <p:cNvPr id="15" name="Graphic 14" descr="Crocodile">
            <a:extLst>
              <a:ext uri="{FF2B5EF4-FFF2-40B4-BE49-F238E27FC236}">
                <a16:creationId xmlns:a16="http://schemas.microsoft.com/office/drawing/2014/main" id="{0ECF4EB1-6657-4071-B158-55D6BA7B9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7038" y="334178"/>
            <a:ext cx="940800" cy="940800"/>
          </a:xfrm>
          <a:prstGeom prst="rect">
            <a:avLst/>
          </a:prstGeom>
        </p:spPr>
      </p:pic>
      <p:pic>
        <p:nvPicPr>
          <p:cNvPr id="17" name="Graphic 16" descr="Rabbit">
            <a:extLst>
              <a:ext uri="{FF2B5EF4-FFF2-40B4-BE49-F238E27FC236}">
                <a16:creationId xmlns:a16="http://schemas.microsoft.com/office/drawing/2014/main" id="{B97F8BA4-F4CF-4EB9-B7AF-D17781DDC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50864" y="315538"/>
            <a:ext cx="940800" cy="940800"/>
          </a:xfrm>
          <a:prstGeom prst="rect">
            <a:avLst/>
          </a:prstGeom>
        </p:spPr>
      </p:pic>
      <p:pic>
        <p:nvPicPr>
          <p:cNvPr id="19" name="Graphic 18" descr="Snake">
            <a:extLst>
              <a:ext uri="{FF2B5EF4-FFF2-40B4-BE49-F238E27FC236}">
                <a16:creationId xmlns:a16="http://schemas.microsoft.com/office/drawing/2014/main" id="{711DB914-04A9-45F1-9558-AFA6F550D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71600" y="334178"/>
            <a:ext cx="940800" cy="940800"/>
          </a:xfrm>
          <a:prstGeom prst="rect">
            <a:avLst/>
          </a:prstGeom>
        </p:spPr>
      </p:pic>
      <p:pic>
        <p:nvPicPr>
          <p:cNvPr id="21" name="Graphic 20" descr="Turtle">
            <a:extLst>
              <a:ext uri="{FF2B5EF4-FFF2-40B4-BE49-F238E27FC236}">
                <a16:creationId xmlns:a16="http://schemas.microsoft.com/office/drawing/2014/main" id="{17833E7E-5C07-4BAE-8144-EAADD694A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11658" y="301091"/>
            <a:ext cx="940800" cy="940800"/>
          </a:xfrm>
          <a:prstGeom prst="rect">
            <a:avLst/>
          </a:prstGeom>
        </p:spPr>
      </p:pic>
      <p:pic>
        <p:nvPicPr>
          <p:cNvPr id="23" name="Graphic 22" descr="Panda">
            <a:extLst>
              <a:ext uri="{FF2B5EF4-FFF2-40B4-BE49-F238E27FC236}">
                <a16:creationId xmlns:a16="http://schemas.microsoft.com/office/drawing/2014/main" id="{E4AA5690-9DF7-40FD-80DF-9C825E12AD5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188" y="337143"/>
            <a:ext cx="940800" cy="940800"/>
          </a:xfrm>
          <a:prstGeom prst="rect">
            <a:avLst/>
          </a:prstGeom>
        </p:spPr>
      </p:pic>
      <p:pic>
        <p:nvPicPr>
          <p:cNvPr id="25" name="Graphic 24" descr="Whale">
            <a:extLst>
              <a:ext uri="{FF2B5EF4-FFF2-40B4-BE49-F238E27FC236}">
                <a16:creationId xmlns:a16="http://schemas.microsoft.com/office/drawing/2014/main" id="{F4C2ABDE-585F-46FF-99FB-9B77B68D914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80898" y="300209"/>
            <a:ext cx="940800" cy="940800"/>
          </a:xfrm>
          <a:prstGeom prst="rect">
            <a:avLst/>
          </a:prstGeom>
        </p:spPr>
      </p:pic>
      <p:pic>
        <p:nvPicPr>
          <p:cNvPr id="27" name="Graphic 26" descr="Elephant">
            <a:extLst>
              <a:ext uri="{FF2B5EF4-FFF2-40B4-BE49-F238E27FC236}">
                <a16:creationId xmlns:a16="http://schemas.microsoft.com/office/drawing/2014/main" id="{B8F88D8F-DADE-464C-94C7-C421CF4377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15518" y="300209"/>
            <a:ext cx="940800" cy="9408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70F0F91-8AEA-4546-B02D-EB13DD91BE94}"/>
              </a:ext>
            </a:extLst>
          </p:cNvPr>
          <p:cNvGrpSpPr/>
          <p:nvPr/>
        </p:nvGrpSpPr>
        <p:grpSpPr>
          <a:xfrm>
            <a:off x="53141" y="1374975"/>
            <a:ext cx="3269873" cy="2441376"/>
            <a:chOff x="1185842" y="3427084"/>
            <a:chExt cx="5797816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𝒃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𝒂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+</m:t>
                                </m:r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e>
                            </m:d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44C78F-D236-48D5-8F92-DCE1B6A848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797816" cy="1741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84489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2FDB7E7-BB30-433A-8667-70CBEE58ECDA}"/>
              </a:ext>
            </a:extLst>
          </p:cNvPr>
          <p:cNvGrpSpPr/>
          <p:nvPr/>
        </p:nvGrpSpPr>
        <p:grpSpPr>
          <a:xfrm>
            <a:off x="9492477" y="1357868"/>
            <a:ext cx="2613992" cy="2458483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190727F-8001-470F-8DC1-EEB6CD0970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5B1032C-28B5-4516-94B2-8D0B6D12B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E9DF8E-90DA-4F8A-B772-5D43C41163D2}"/>
              </a:ext>
            </a:extLst>
          </p:cNvPr>
          <p:cNvGrpSpPr/>
          <p:nvPr/>
        </p:nvGrpSpPr>
        <p:grpSpPr>
          <a:xfrm>
            <a:off x="3356064" y="1382368"/>
            <a:ext cx="2904777" cy="2441375"/>
            <a:chOff x="1185842" y="3427084"/>
            <a:chExt cx="552445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;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92E18C3-C5B3-4671-8006-26F36858D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5524451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𝐁𝐞𝐫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A6201BD-2963-4EC1-AF6B-513546A302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5514927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3571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2581B2-2D95-45A4-B687-0DB99D1AF336}"/>
              </a:ext>
            </a:extLst>
          </p:cNvPr>
          <p:cNvGrpSpPr/>
          <p:nvPr/>
        </p:nvGrpSpPr>
        <p:grpSpPr>
          <a:xfrm>
            <a:off x="467738" y="408244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𝒓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𝒓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9CC4E03-9A06-4F61-9C86-C90FAE5D2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𝐍𝐞𝐠𝐁𝐢𝐧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𝒓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BA0A2FE-FE32-4214-AE90-6B563801E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A44836-F4AC-4228-9018-6878804A2735}"/>
              </a:ext>
            </a:extLst>
          </p:cNvPr>
          <p:cNvGrpSpPr/>
          <p:nvPr/>
        </p:nvGrpSpPr>
        <p:grpSpPr>
          <a:xfrm>
            <a:off x="6296036" y="1379687"/>
            <a:ext cx="3157436" cy="2441375"/>
            <a:chOff x="1185842" y="3427084"/>
            <a:chExt cx="6111311" cy="174380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/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sup>
                        </m:sSup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br>
                    <a:rPr lang="en-US" sz="2000" b="1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Segoe UI Semibold" panose="020B0702040204020203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0E68E9F8-D684-4500-861B-3378BEE929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8999"/>
                  <a:ext cx="6111311" cy="174188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𝐁𝐢𝐧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770CA52-FBB0-4E3B-8DFA-6C46E14BDA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6101788" cy="346830"/>
                </a:xfrm>
                <a:prstGeom prst="rect">
                  <a:avLst/>
                </a:prstGeom>
                <a:blipFill>
                  <a:blip r:embed="rId31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AB1CF-ED89-4BD9-8CD2-180C0C24D714}"/>
              </a:ext>
            </a:extLst>
          </p:cNvPr>
          <p:cNvGrpSpPr/>
          <p:nvPr/>
        </p:nvGrpSpPr>
        <p:grpSpPr>
          <a:xfrm>
            <a:off x="4457385" y="4087159"/>
            <a:ext cx="3452059" cy="2593043"/>
            <a:chOff x="1185842" y="3427084"/>
            <a:chExt cx="6111311" cy="1852134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17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𝑲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𝑵</m:t>
                                    </m:r>
                                  </m:num>
                                  <m:den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𝑲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𝑵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FB594CD-5A01-48B3-8E1C-574300B78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50218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𝐇𝐲𝐩𝐆𝐞𝐨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𝑵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𝑲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1193C354-5686-43D5-9406-47528470F4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3"/>
                  <a:stretch>
                    <a:fillRect b="-2353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97A35C-6E50-4B2F-A906-3E649A5A2543}"/>
              </a:ext>
            </a:extLst>
          </p:cNvPr>
          <p:cNvGrpSpPr/>
          <p:nvPr/>
        </p:nvGrpSpPr>
        <p:grpSpPr>
          <a:xfrm>
            <a:off x="8194002" y="4050696"/>
            <a:ext cx="3577212" cy="2597756"/>
            <a:chOff x="1185842" y="3427084"/>
            <a:chExt cx="6111311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𝒌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!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5089582-46F3-40CF-A3C3-D7F85DBEA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4188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/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grp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𝐏𝐨𝐢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89E04FC-C64E-49E3-8DE3-F18A765054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6" y="3427084"/>
                  <a:ext cx="6101787" cy="34683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3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65C-310F-466C-9B8D-84A920DEA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What’s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FC1AC-B416-4316-B87A-9C5E74DFF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F2F9-FA5A-4F69-AFBE-CB909CF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 aren’t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E21E-7810-4D7E-85BC-ADC72D5C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Alright, so expectation and variance is everything right?</a:t>
            </a:r>
          </a:p>
          <a:p>
            <a:r>
              <a:rPr lang="en-US" dirty="0"/>
              <a:t>No!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PMF or CDF *does* fully describe a random variable.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EAD60F-1336-4D2B-834B-841FEF30E2B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41422" y="258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EC11A2-CCA9-4AD6-A79B-821102CB2E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0" y="24701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689976-BB0A-482E-BE84-934E37E66FCA}"/>
              </a:ext>
            </a:extLst>
          </p:cNvPr>
          <p:cNvSpPr txBox="1"/>
          <p:nvPr/>
        </p:nvSpPr>
        <p:spPr>
          <a:xfrm>
            <a:off x="1696711" y="210085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fair coin 3 times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indep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Count heads.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BE36F-B979-4DB1-8322-AE3D7BBEE705}"/>
              </a:ext>
            </a:extLst>
          </p:cNvPr>
          <p:cNvSpPr txBox="1"/>
          <p:nvPr/>
        </p:nvSpPr>
        <p:spPr>
          <a:xfrm>
            <a:off x="6441422" y="20719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Flip a biased coin (prob heads=2/3) until heads. Count flips.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75E52-63C0-4DB7-B3D3-47CD053CD775}"/>
              </a:ext>
            </a:extLst>
          </p:cNvPr>
          <p:cNvSpPr txBox="1"/>
          <p:nvPr/>
        </p:nvSpPr>
        <p:spPr>
          <a:xfrm>
            <a:off x="10821351" y="4857500"/>
            <a:ext cx="74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14:cNvPr>
              <p14:cNvContentPartPr/>
              <p14:nvPr/>
            </p14:nvContentPartPr>
            <p14:xfrm>
              <a:off x="2398732" y="5020682"/>
              <a:ext cx="90000" cy="120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A068FC-7736-4484-9AB8-09BBD33B9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0732" y="5002682"/>
                <a:ext cx="1256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14:cNvPr>
              <p14:cNvContentPartPr/>
              <p14:nvPr/>
            </p14:nvContentPartPr>
            <p14:xfrm>
              <a:off x="3433012" y="5045162"/>
              <a:ext cx="9000" cy="8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6A4224-8DF0-4AF3-A601-1CFE9411C7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15372" y="5027162"/>
                <a:ext cx="44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14:cNvPr>
              <p14:cNvContentPartPr/>
              <p14:nvPr/>
            </p14:nvContentPartPr>
            <p14:xfrm>
              <a:off x="4385212" y="5040122"/>
              <a:ext cx="1108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78EB46-0467-4A86-A7B1-966678E2E6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7572" y="5022482"/>
                <a:ext cx="1465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14:cNvPr>
              <p14:cNvContentPartPr/>
              <p14:nvPr/>
            </p14:nvContentPartPr>
            <p14:xfrm>
              <a:off x="5411572" y="5048402"/>
              <a:ext cx="78840" cy="12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D07C57-2A84-4A86-954A-6009E2689D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93572" y="5030402"/>
                <a:ext cx="11448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0CBF-ABB9-47DA-BC75-1829CB80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Calculation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expanding the square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linearity of expectation.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400" dirty="0"/>
                  <a:t>expectation of a constant is the constant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0E893E-1F8D-41FD-BAB2-696588552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88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7433</TotalTime>
  <Words>4393</Words>
  <Application>Microsoft Office PowerPoint</Application>
  <PresentationFormat>Widescreen</PresentationFormat>
  <Paragraphs>562</Paragraphs>
  <Slides>69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Discrete RV Zoo</vt:lpstr>
      <vt:lpstr>Where are we?</vt:lpstr>
      <vt:lpstr>Variance of n Coin Flips</vt:lpstr>
      <vt:lpstr>Variance of n Coin Flips</vt:lpstr>
      <vt:lpstr>Variance</vt:lpstr>
      <vt:lpstr>Variance</vt:lpstr>
      <vt:lpstr>Plugging In</vt:lpstr>
      <vt:lpstr>Expectation and Variance aren’t everything</vt:lpstr>
      <vt:lpstr>Proof of Calculation Trick</vt:lpstr>
      <vt:lpstr>Useful Facts</vt:lpstr>
      <vt:lpstr>Make a prediction</vt:lpstr>
      <vt:lpstr>Facts About Variance</vt:lpstr>
      <vt:lpstr>Facts about Variance</vt:lpstr>
      <vt:lpstr>What Does Independence Give Us?</vt:lpstr>
      <vt:lpstr>Shifting a random variable</vt:lpstr>
      <vt:lpstr>Random Variable Zoo</vt:lpstr>
      <vt:lpstr>Discrete Random Variable Zoo</vt:lpstr>
      <vt:lpstr>What’s our goal?</vt:lpstr>
      <vt:lpstr>What’s our goal?</vt:lpstr>
      <vt:lpstr>Zoo! </vt:lpstr>
      <vt:lpstr>Some More Familiar Variables</vt:lpstr>
      <vt:lpstr>Situation: Bernoulli</vt:lpstr>
      <vt:lpstr>Bernoulli Distribution</vt:lpstr>
      <vt:lpstr>Situation: Binomial</vt:lpstr>
      <vt:lpstr>Binomial Distribution</vt:lpstr>
      <vt:lpstr>Situation: Geometric</vt:lpstr>
      <vt:lpstr>Geometric Distribution</vt:lpstr>
      <vt:lpstr>Geometric: Analysis</vt:lpstr>
      <vt:lpstr>Geometric: Expectation</vt:lpstr>
      <vt:lpstr>Geometric Property</vt:lpstr>
      <vt:lpstr>Formally…</vt:lpstr>
      <vt:lpstr>Formally…</vt:lpstr>
      <vt:lpstr>Scenario: Uniform</vt:lpstr>
      <vt:lpstr>Discrete Uniform Distribution</vt:lpstr>
      <vt:lpstr>Some Less Familiar Distributions</vt:lpstr>
      <vt:lpstr>The Poisson Distribution</vt:lpstr>
      <vt:lpstr>The Poisson Distribution</vt:lpstr>
      <vt:lpstr>It’s a model</vt:lpstr>
      <vt:lpstr>Poisson Distribution</vt:lpstr>
      <vt:lpstr>Some Sample PMFs</vt:lpstr>
      <vt:lpstr>Let’s take a closer look at that pmf</vt:lpstr>
      <vt:lpstr>Let’s check something…the expectation</vt:lpstr>
      <vt:lpstr>Where did this expression come from?</vt:lpstr>
      <vt:lpstr>Scenario: Negative Binomial </vt:lpstr>
      <vt:lpstr>Try it</vt:lpstr>
      <vt:lpstr>Negative Binomial Analysis</vt:lpstr>
      <vt:lpstr>Negative Binomial Analysis</vt:lpstr>
      <vt:lpstr>Negative Binomial Analysis</vt:lpstr>
      <vt:lpstr>Negative Binomial Analysis</vt:lpstr>
      <vt:lpstr>Negative Binomial</vt:lpstr>
      <vt:lpstr>Scenario: Hypergeometric</vt:lpstr>
      <vt:lpstr>Hypergeometric: Analysis</vt:lpstr>
      <vt:lpstr>Hypergeometric: Analysis</vt:lpstr>
      <vt:lpstr>Hypergeometric: Analysis</vt:lpstr>
      <vt:lpstr>Hypergeometric Random Variable</vt:lpstr>
      <vt:lpstr>Zoo! </vt:lpstr>
      <vt:lpstr>Zoo Takeaways</vt:lpstr>
      <vt:lpstr>Midterm Review</vt:lpstr>
      <vt:lpstr>What have we done over the past 5 weeks?</vt:lpstr>
      <vt:lpstr>What’s next?</vt:lpstr>
      <vt:lpstr>Practice Problem: Coin Flips</vt:lpstr>
      <vt:lpstr>Flip each once</vt:lpstr>
      <vt:lpstr>Flip one twice.</vt:lpstr>
      <vt:lpstr>Practice Problem: Donuts</vt:lpstr>
      <vt:lpstr>Donuts: Approach 1</vt:lpstr>
      <vt:lpstr>Donuts: Approach 2</vt:lpstr>
      <vt:lpstr>Practice Problem: Poisson</vt:lpstr>
      <vt:lpstr>Practice: Poisson</vt:lpstr>
      <vt:lpstr>Zoo!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RV Zoo</dc:title>
  <dc:creator>rtweber2</dc:creator>
  <cp:lastModifiedBy>rtweber2</cp:lastModifiedBy>
  <cp:revision>46</cp:revision>
  <cp:lastPrinted>2024-04-24T00:14:18Z</cp:lastPrinted>
  <dcterms:created xsi:type="dcterms:W3CDTF">2021-04-27T18:35:58Z</dcterms:created>
  <dcterms:modified xsi:type="dcterms:W3CDTF">2024-04-24T01:24:41Z</dcterms:modified>
</cp:coreProperties>
</file>