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87" r:id="rId4"/>
    <p:sldId id="293" r:id="rId5"/>
    <p:sldId id="294" r:id="rId6"/>
    <p:sldId id="295" r:id="rId7"/>
    <p:sldId id="271" r:id="rId8"/>
    <p:sldId id="296" r:id="rId9"/>
    <p:sldId id="258" r:id="rId10"/>
    <p:sldId id="297" r:id="rId11"/>
    <p:sldId id="310" r:id="rId12"/>
    <p:sldId id="259" r:id="rId13"/>
    <p:sldId id="311" r:id="rId14"/>
    <p:sldId id="312" r:id="rId15"/>
    <p:sldId id="313" r:id="rId16"/>
    <p:sldId id="299" r:id="rId17"/>
    <p:sldId id="314" r:id="rId18"/>
    <p:sldId id="264" r:id="rId19"/>
    <p:sldId id="265" r:id="rId20"/>
    <p:sldId id="283" r:id="rId21"/>
    <p:sldId id="266" r:id="rId22"/>
    <p:sldId id="269" r:id="rId23"/>
    <p:sldId id="267" r:id="rId24"/>
    <p:sldId id="280" r:id="rId25"/>
    <p:sldId id="260" r:id="rId26"/>
    <p:sldId id="261" r:id="rId27"/>
    <p:sldId id="262" r:id="rId28"/>
    <p:sldId id="263" r:id="rId29"/>
    <p:sldId id="282" r:id="rId30"/>
    <p:sldId id="286" r:id="rId31"/>
    <p:sldId id="278" r:id="rId32"/>
    <p:sldId id="268" r:id="rId33"/>
    <p:sldId id="270" r:id="rId34"/>
    <p:sldId id="272" r:id="rId35"/>
    <p:sldId id="273" r:id="rId36"/>
    <p:sldId id="275" r:id="rId37"/>
    <p:sldId id="274" r:id="rId38"/>
    <p:sldId id="276" r:id="rId39"/>
    <p:sldId id="277" r:id="rId40"/>
    <p:sldId id="315" r:id="rId4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5061" autoAdjust="0"/>
  </p:normalViewPr>
  <p:slideViewPr>
    <p:cSldViewPr snapToGrid="0">
      <p:cViewPr varScale="1">
        <p:scale>
          <a:sx n="100" d="100"/>
          <a:sy n="100" d="100"/>
        </p:scale>
        <p:origin x="912" y="84"/>
      </p:cViewPr>
      <p:guideLst/>
    </p:cSldViewPr>
  </p:slideViewPr>
  <p:outlineViewPr>
    <p:cViewPr>
      <p:scale>
        <a:sx n="33" d="100"/>
        <a:sy n="33" d="100"/>
      </p:scale>
      <p:origin x="0" y="-3161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BF48F0F-B38D-4110-ABF0-273BE7C4DB37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11BA97F-5345-4F55-8E29-63E2C3BDA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19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AFDE8DD-D847-48FD-B4A9-D36B1C64536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F613F4D-3129-4AF2-B521-0C9A107EE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446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few thousand people per year renounce US citizenship (usually for tax reasons); number varies substantially over time (news source, but lacking exact data: https://www.forbes.com/sites/kathleenpeddicord/2022/07/28/does-renouncing-us-citizenship-make-sense-for-the-average-american-abroad/?sh=105ab80823ca) , </a:t>
            </a:r>
            <a:br>
              <a:rPr lang="en-US" dirty="0"/>
            </a:br>
            <a:r>
              <a:rPr lang="en-US" dirty="0"/>
              <a:t>but we’d generally expect closer to 1-2 people not 20 that lose citizenship.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13F4D-3129-4AF2-B521-0C9A107EE4B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077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possibility (Robbie’s hot take): it might be that question was misinterpreted as “would you vote if allowed/who would you vote for” by some number of people, along with more traditional response error.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13F4D-3129-4AF2-B521-0C9A107EE4B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63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ADAF53F-9A16-42F0-9A32-FAC9A525AC3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41AF-6634-490A-AC1E-214D5F1D049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653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F53F-9A16-42F0-9A32-FAC9A525AC3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41AF-6634-490A-AC1E-214D5F1D049C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81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F53F-9A16-42F0-9A32-FAC9A525AC3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41AF-6634-490A-AC1E-214D5F1D049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462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0221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F53F-9A16-42F0-9A32-FAC9A525AC3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41AF-6634-490A-AC1E-214D5F1D0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43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F53F-9A16-42F0-9A32-FAC9A525AC3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41AF-6634-490A-AC1E-214D5F1D049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9142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F53F-9A16-42F0-9A32-FAC9A525AC3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41AF-6634-490A-AC1E-214D5F1D049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5906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F53F-9A16-42F0-9A32-FAC9A525AC3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41AF-6634-490A-AC1E-214D5F1D0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07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F53F-9A16-42F0-9A32-FAC9A525AC3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41AF-6634-490A-AC1E-214D5F1D049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528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F53F-9A16-42F0-9A32-FAC9A525AC3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41AF-6634-490A-AC1E-214D5F1D049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288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F53F-9A16-42F0-9A32-FAC9A525AC3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41AF-6634-490A-AC1E-214D5F1D0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86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F53F-9A16-42F0-9A32-FAC9A525AC3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41AF-6634-490A-AC1E-214D5F1D049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1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5ADAF53F-9A16-42F0-9A32-FAC9A525AC3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053941AF-6634-490A-AC1E-214D5F1D049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033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journals.sagepub.com/doi/pdf/10.1111/j.1539-6053.2008.00033.x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encedirect.com/science/article/pii/S0261379414000973?casa_token=x0yueI_NF5sAAAAA:xlXSf6_K6kO8e9as2QGtFpmZL2YH52OkqIzFFi3Vdf9OyvoP2fKRjtBcIu3fgeqlerQMapA-jCk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eb.stanford.edu/group/bps/cgi-bin/wordpress/wp-content/uploads/2015/04/The-Perils-of-cherry-picking-low-frequency-events-in-surveys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s://www.youtube.com/watch?v=lG4VkPoG3ko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at.berkeley.edu/~aldous/157/Papers/health_stats.pdf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1F3E9-9300-4ACB-8F1E-C1D10849FE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Random Variables</a:t>
            </a:r>
            <a:br>
              <a:rPr lang="en-US" dirty="0"/>
            </a:br>
            <a:r>
              <a:rPr lang="en-US" dirty="0"/>
              <a:t>Bayes Rule Applications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EF2654-C651-4843-B15D-D1321FAFE5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Spring 24</a:t>
            </a:r>
          </a:p>
          <a:p>
            <a:r>
              <a:rPr lang="en-US" dirty="0"/>
              <a:t>Lecture 9</a:t>
            </a:r>
          </a:p>
        </p:txBody>
      </p:sp>
    </p:spTree>
    <p:extLst>
      <p:ext uri="{BB962C8B-B14F-4D97-AF65-F5344CB8AC3E}">
        <p14:creationId xmlns:p14="http://schemas.microsoft.com/office/powerpoint/2010/main" val="2909259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39F36E8-5D29-455B-BAFD-977C7AE45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95E706B4-2CEE-4992-8C9D-AEB90C1834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From one sample space, you can define many random variables.</a:t>
                </a:r>
              </a:p>
              <a:p>
                <a:endParaRPr lang="en-US" dirty="0"/>
              </a:p>
              <a:p>
                <a:r>
                  <a:rPr lang="en-US" dirty="0"/>
                  <a:t>Roll a fair red die and a fair blue die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be the value of the red die minus the blue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the sum of the values of the dice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be the maximum of the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95E706B4-2CEE-4992-8C9D-AEB90C1834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5516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Notational Notes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will always use capital letters for random variables.</a:t>
                </a:r>
              </a:p>
              <a:p>
                <a:r>
                  <a:rPr lang="en-US" dirty="0"/>
                  <a:t>It’s common to use lower-case letters for the values they could take on.</a:t>
                </a:r>
              </a:p>
              <a:p>
                <a:endParaRPr lang="en-US" dirty="0"/>
              </a:p>
              <a:p>
                <a:r>
                  <a:rPr lang="en-US" b="1" dirty="0"/>
                  <a:t>Formally </a:t>
                </a:r>
                <a:r>
                  <a:rPr lang="en-US" dirty="0"/>
                  <a:t>random variables are functions, so you’d think we’d write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But we nearly never do. We just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4512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6">
                <a:extLst>
                  <a:ext uri="{FF2B5EF4-FFF2-40B4-BE49-F238E27FC236}">
                    <a16:creationId xmlns:a16="http://schemas.microsoft.com/office/drawing/2014/main" id="{7E5D3C84-8DC0-4CEE-84C6-41B37534A27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Support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itle 6">
                <a:extLst>
                  <a:ext uri="{FF2B5EF4-FFF2-40B4-BE49-F238E27FC236}">
                    <a16:creationId xmlns:a16="http://schemas.microsoft.com/office/drawing/2014/main" id="{7E5D3C84-8DC0-4CEE-84C6-41B37534A2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3291E4A-8B42-44F3-99FE-8D9DAC3A93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“support” (aka “the range”) is the set of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can actually take.</a:t>
                </a:r>
              </a:p>
              <a:p>
                <a:endParaRPr lang="en-US" dirty="0"/>
              </a:p>
              <a:p>
                <a:r>
                  <a:rPr lang="en-US" dirty="0"/>
                  <a:t>We called this the “image” in 311.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(difference of red and blue) has support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{−5,−4,−3,…,4,5}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(sum) has support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{2,3,…,12}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the support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(max of the two dice)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C3291E4A-8B42-44F3-99FE-8D9DAC3A93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3156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051A8-E6BD-4AF6-96FD-10D59F392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Mass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1CFC79-23B4-4838-BBCA-5A669C0631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Often we’re interested in the event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Which is the event…that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We’ll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describe the probability of that event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function that tells you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“</a:t>
                </a:r>
                <a:r>
                  <a:rPr lang="en-US" b="1" dirty="0">
                    <a:solidFill>
                      <a:schemeClr val="accent3"/>
                    </a:solidFill>
                  </a:rPr>
                  <a:t>probability mass function</a:t>
                </a:r>
                <a:r>
                  <a:rPr lang="en-US" dirty="0"/>
                  <a:t>”</a:t>
                </a:r>
              </a:p>
              <a:p>
                <a:r>
                  <a:rPr lang="en-US" dirty="0"/>
                  <a:t>We’ll often 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for the </a:t>
                </a:r>
                <a:r>
                  <a:rPr lang="en-US" dirty="0" err="1"/>
                  <a:t>pmf</a:t>
                </a:r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1CFC79-23B4-4838-BBCA-5A669C0631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4254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1A969-E4CD-4761-90BD-A9E3AF47B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0C9D3-EE0E-4407-864D-4F62DE62E2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449683" cy="4845504"/>
              </a:xfrm>
            </p:spPr>
            <p:txBody>
              <a:bodyPr/>
              <a:lstStyle/>
              <a:p>
                <a:r>
                  <a:rPr lang="en-US" dirty="0"/>
                  <a:t>A random variable partitions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b="0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be the number of twos in rolling a (fair) red and blue die.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=25/36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=10/36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=1/36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B0C9D3-EE0E-4407-864D-4F62DE62E2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449683" cy="4845504"/>
              </a:xfrm>
              <a:blipFill>
                <a:blip r:embed="rId2"/>
                <a:stretch>
                  <a:fillRect l="-2297" t="-2138" r="-4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0CED82F-3B49-4D27-815D-40445C3F4880}"/>
              </a:ext>
            </a:extLst>
          </p:cNvPr>
          <p:cNvGraphicFramePr>
            <a:graphicFrameLocks/>
          </p:cNvGraphicFramePr>
          <p:nvPr/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p:sp>
        <p:nvSpPr>
          <p:cNvPr id="5" name="Frame 4">
            <a:extLst>
              <a:ext uri="{FF2B5EF4-FFF2-40B4-BE49-F238E27FC236}">
                <a16:creationId xmlns:a16="http://schemas.microsoft.com/office/drawing/2014/main" id="{97E41AA4-DCA5-495D-A0AD-8037F3D781EC}"/>
              </a:ext>
            </a:extLst>
          </p:cNvPr>
          <p:cNvSpPr/>
          <p:nvPr/>
        </p:nvSpPr>
        <p:spPr>
          <a:xfrm>
            <a:off x="6168868" y="2802149"/>
            <a:ext cx="1188720" cy="563880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67C85003-DFD2-4C22-82A2-1034AEA10F32}"/>
              </a:ext>
            </a:extLst>
          </p:cNvPr>
          <p:cNvSpPr/>
          <p:nvPr/>
        </p:nvSpPr>
        <p:spPr>
          <a:xfrm>
            <a:off x="3000523" y="5892801"/>
            <a:ext cx="492955" cy="291516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173BAE-FD17-4CAF-A0F3-C748E6E36D5F}"/>
              </a:ext>
            </a:extLst>
          </p:cNvPr>
          <p:cNvSpPr/>
          <p:nvPr/>
        </p:nvSpPr>
        <p:spPr>
          <a:xfrm>
            <a:off x="7357588" y="3491972"/>
            <a:ext cx="4404201" cy="257276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7652E9-5ECC-4190-A26C-BFE38CFAEB1B}"/>
              </a:ext>
            </a:extLst>
          </p:cNvPr>
          <p:cNvSpPr/>
          <p:nvPr/>
        </p:nvSpPr>
        <p:spPr>
          <a:xfrm>
            <a:off x="7299432" y="2136225"/>
            <a:ext cx="4404201" cy="66592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F54458-89FD-46A0-983E-B2EB9B4709FD}"/>
              </a:ext>
            </a:extLst>
          </p:cNvPr>
          <p:cNvSpPr/>
          <p:nvPr/>
        </p:nvSpPr>
        <p:spPr>
          <a:xfrm>
            <a:off x="5097331" y="3429000"/>
            <a:ext cx="1071537" cy="270510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4A41B4-BD70-4E54-B081-40BD52000DA3}"/>
              </a:ext>
            </a:extLst>
          </p:cNvPr>
          <p:cNvSpPr/>
          <p:nvPr/>
        </p:nvSpPr>
        <p:spPr>
          <a:xfrm>
            <a:off x="5097330" y="2136225"/>
            <a:ext cx="1071537" cy="70143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53D1CB-0459-4C1C-A283-43C169AA2D63}"/>
              </a:ext>
            </a:extLst>
          </p:cNvPr>
          <p:cNvSpPr/>
          <p:nvPr/>
        </p:nvSpPr>
        <p:spPr>
          <a:xfrm>
            <a:off x="3011978" y="4733715"/>
            <a:ext cx="629992" cy="40099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7E803F-5476-4C3B-BFD6-A3CC4A38D538}"/>
              </a:ext>
            </a:extLst>
          </p:cNvPr>
          <p:cNvSpPr/>
          <p:nvPr/>
        </p:nvSpPr>
        <p:spPr>
          <a:xfrm>
            <a:off x="3011978" y="5291220"/>
            <a:ext cx="629992" cy="400993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27E0AB-B5BE-4A72-B7FF-4BB655346D23}"/>
              </a:ext>
            </a:extLst>
          </p:cNvPr>
          <p:cNvSpPr/>
          <p:nvPr/>
        </p:nvSpPr>
        <p:spPr>
          <a:xfrm>
            <a:off x="6191390" y="3446277"/>
            <a:ext cx="1108041" cy="268782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98B82A-1249-4E44-B0FE-F4936021AA1F}"/>
              </a:ext>
            </a:extLst>
          </p:cNvPr>
          <p:cNvSpPr/>
          <p:nvPr/>
        </p:nvSpPr>
        <p:spPr>
          <a:xfrm>
            <a:off x="7357588" y="2802149"/>
            <a:ext cx="4346045" cy="62685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DB2844-FE4F-48A2-B18A-76269D3B46D5}"/>
              </a:ext>
            </a:extLst>
          </p:cNvPr>
          <p:cNvSpPr/>
          <p:nvPr/>
        </p:nvSpPr>
        <p:spPr>
          <a:xfrm>
            <a:off x="5060826" y="2819426"/>
            <a:ext cx="1108041" cy="62685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A292C1-3CA0-40B4-B55B-994D5C907FFD}"/>
              </a:ext>
            </a:extLst>
          </p:cNvPr>
          <p:cNvSpPr/>
          <p:nvPr/>
        </p:nvSpPr>
        <p:spPr>
          <a:xfrm>
            <a:off x="6188420" y="2148962"/>
            <a:ext cx="1108041" cy="62685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2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3A445-DFDA-41F2-A2B3-C5159B484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4371A8-4188-4CAD-BADC-B84186BE0B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are 20 balls, numbered 1,2,…,20 in an urn.</a:t>
                </a:r>
              </a:p>
              <a:p>
                <a:r>
                  <a:rPr lang="en-US" dirty="0"/>
                  <a:t>You’ll draw out a size-three subset. (i.e. without replacement)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dirty="0"/>
                  <a:t>size three subsets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1,…,20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is uniform measure.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largest value among the three balls. </a:t>
                </a:r>
              </a:p>
              <a:p>
                <a:endParaRPr lang="en-US" dirty="0"/>
              </a:p>
              <a:p>
                <a:r>
                  <a:rPr lang="en-US" dirty="0"/>
                  <a:t>If outcome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{4,2,10}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Write down the </a:t>
                </a:r>
                <a:r>
                  <a:rPr lang="en-US" dirty="0" err="1"/>
                  <a:t>pmf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4371A8-4188-4CAD-BADC-B84186BE0B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CE6399FF-21CD-4E71-B4F7-3E16EF0C257E}"/>
              </a:ext>
            </a:extLst>
          </p:cNvPr>
          <p:cNvSpPr/>
          <p:nvPr/>
        </p:nvSpPr>
        <p:spPr>
          <a:xfrm>
            <a:off x="7005122" y="5360696"/>
            <a:ext cx="5001009" cy="12340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Fill out the poll everywhere so Robbie knows how long to explain</a:t>
            </a:r>
          </a:p>
          <a:p>
            <a:pPr algn="ctr"/>
            <a:r>
              <a:rPr lang="en-US" sz="2400" dirty="0"/>
              <a:t>Go to pollev.com/</a:t>
            </a:r>
            <a:r>
              <a:rPr lang="en-US" sz="2400" dirty="0" err="1"/>
              <a:t>robbie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88635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3A445-DFDA-41F2-A2B3-C5159B484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4371A8-4188-4CAD-BADC-B84186BE0B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There are 20 balls, numbered 1,2,…,20 in an urn.</a:t>
                </a:r>
              </a:p>
              <a:p>
                <a:r>
                  <a:rPr lang="en-US" dirty="0"/>
                  <a:t>You’ll draw out a size-three subset. (i.e. without replacement)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largest value among the three balls.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if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ℕ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≤20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Good check: if you sum 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do you get 1? </a:t>
                </a:r>
              </a:p>
              <a:p>
                <a:r>
                  <a:rPr lang="en-US" dirty="0"/>
                  <a:t>Good check: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? Is it defined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4371A8-4188-4CAD-BADC-B84186BE0B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3019" b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0310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F9AF85-51F8-4AAD-9BCB-2281C66CB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in the real world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B59088-9A58-4D6F-8CEC-44DFF24535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44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F7CD3-1F2D-4577-A815-D3F1B68B2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1: Medical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E1961-6F71-4D36-8613-682D65612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995" y="1372092"/>
            <a:ext cx="11405746" cy="4113816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hlinkClick r:id="rId2"/>
              </a:rPr>
              <a:t>Helping Doctors and Patients Make Sense of Health Statistics</a:t>
            </a:r>
            <a:endParaRPr lang="en-US" dirty="0"/>
          </a:p>
          <a:p>
            <a:r>
              <a:rPr lang="en-US" dirty="0"/>
              <a:t>A researcher posed the following scenario to a group of 160 doctors:</a:t>
            </a:r>
          </a:p>
          <a:p>
            <a:r>
              <a:rPr lang="en-US" dirty="0"/>
              <a:t>Assume you conduct a disease screening using a standard test in a certain region. You know the following information about the people in this region:  </a:t>
            </a:r>
          </a:p>
          <a:p>
            <a:r>
              <a:rPr lang="en-US" dirty="0"/>
              <a:t>The probability that a person has the disease is 1% (prevalence) </a:t>
            </a:r>
          </a:p>
          <a:p>
            <a:r>
              <a:rPr lang="en-US" dirty="0"/>
              <a:t>If a person has the disease, the probability that she tests positive is 90% (sensitivity) </a:t>
            </a:r>
          </a:p>
          <a:p>
            <a:r>
              <a:rPr lang="en-US" dirty="0"/>
              <a:t>If a person does not have the disease, the probability that she nevertheless tests positive is 9% (false-positive rate) </a:t>
            </a:r>
          </a:p>
          <a:p>
            <a:r>
              <a:rPr lang="en-US" dirty="0"/>
              <a:t>A person tests positive. She wants to know from you whether that means that she has the disease for sure, or what the chances are. What is the best answer?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413A8A-8D4E-460C-92B0-D28B061995A3}"/>
              </a:ext>
            </a:extLst>
          </p:cNvPr>
          <p:cNvSpPr/>
          <p:nvPr/>
        </p:nvSpPr>
        <p:spPr>
          <a:xfrm>
            <a:off x="6106517" y="5580057"/>
            <a:ext cx="57652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C. Out of 10 people with a positive test, about 1 have the disease.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D. The probability that she has the disease is about 1%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AE88B8-4384-4F4B-AE6E-D910FDE7648C}"/>
              </a:ext>
            </a:extLst>
          </p:cNvPr>
          <p:cNvSpPr/>
          <p:nvPr/>
        </p:nvSpPr>
        <p:spPr>
          <a:xfrm>
            <a:off x="755164" y="5523524"/>
            <a:ext cx="53408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A. The probability that she has the disease is about 81%.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B. Out of 10 people with a positive test, about 9 have the disease. </a:t>
            </a:r>
          </a:p>
        </p:txBody>
      </p:sp>
    </p:spTree>
    <p:extLst>
      <p:ext uri="{BB962C8B-B14F-4D97-AF65-F5344CB8AC3E}">
        <p14:creationId xmlns:p14="http://schemas.microsoft.com/office/powerpoint/2010/main" val="2972821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D0BAB-59CE-4A16-B1D0-CA6475605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 the calculation!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6DAB6A-F2AE-46D8-9B4E-37F51463E4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be “the patient has the disease”,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be the test was positive.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.9⋅.01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.99⋅.09+ .01⋅.9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≈0.092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Calculation tip: for Bayes’ Rule, you should see one of the terms on the bottom exactly match your numerator (if you’re using the LTP to calculate the probability on the bottom)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6DAB6A-F2AE-46D8-9B4E-37F51463E4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349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0BDBB-3212-44A2-9088-AE6EE1310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5DB41-6846-4A6C-82E2-9CA2B5E07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convenient representation: random variables</a:t>
            </a:r>
          </a:p>
          <a:p>
            <a:r>
              <a:rPr lang="en-US" dirty="0"/>
              <a:t>Bayes’ Rule in the real world!</a:t>
            </a:r>
          </a:p>
        </p:txBody>
      </p:sp>
    </p:spTree>
    <p:extLst>
      <p:ext uri="{BB962C8B-B14F-4D97-AF65-F5344CB8AC3E}">
        <p14:creationId xmlns:p14="http://schemas.microsoft.com/office/powerpoint/2010/main" val="3462765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Pause for vocabulary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Physicians have words for just about everything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be has the disease;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be test is positive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“prevalence”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“sensitivity”</a:t>
                </a:r>
              </a:p>
              <a:p>
                <a:pPr lvl="1"/>
                <a:r>
                  <a:rPr lang="en-US" dirty="0"/>
                  <a:t>A ‘sensitive’ test is one which picks up on the disease when it’s there </a:t>
                </a:r>
                <a:br>
                  <a:rPr lang="en-US" dirty="0"/>
                </a:br>
                <a:r>
                  <a:rPr lang="en-US" dirty="0"/>
                  <a:t>(high sensitivity -&gt; few false negatives)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bar>
                      </m:e>
                      <m:e>
                        <m:bar>
                          <m:barPr>
                            <m:pos m:val="to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bar>
                      </m:e>
                    </m:d>
                  </m:oMath>
                </a14:m>
                <a:r>
                  <a:rPr lang="en-US" dirty="0"/>
                  <a:t> is “specificity”</a:t>
                </a:r>
              </a:p>
              <a:p>
                <a:pPr lvl="1"/>
                <a:r>
                  <a:rPr lang="en-US" dirty="0"/>
                  <a:t>A ‘specific’ test is one that is positive specifically because of the disease, and for </a:t>
                </a:r>
                <a:r>
                  <a:rPr lang="en-US"/>
                  <a:t>no other reason </a:t>
                </a:r>
                <a:r>
                  <a:rPr lang="en-US" dirty="0"/>
                  <a:t>(high specificity -&gt; few false positives)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1505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F243F-0623-4324-AC1F-7DD493BF0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the doctors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C51B0-2E75-4EBF-AA2D-3CA2E4E21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 (about 1 in 10) was the correct answer.</a:t>
            </a:r>
          </a:p>
          <a:p>
            <a:endParaRPr lang="en-US" dirty="0"/>
          </a:p>
          <a:p>
            <a:r>
              <a:rPr lang="en-US" dirty="0"/>
              <a:t>Of the doctors surveyed, less than ¼ got it right (so worse than random guessing).</a:t>
            </a:r>
          </a:p>
          <a:p>
            <a:endParaRPr lang="en-US" dirty="0"/>
          </a:p>
          <a:p>
            <a:r>
              <a:rPr lang="en-US" dirty="0"/>
              <a:t>After the researcher taught them his calculation trick, more than 80% got it right.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9979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3CCBE-644F-416D-81F7-306945BF9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Weird Trick!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AB8A8-8686-4E77-8298-CBD0703A9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4492" y="1463857"/>
            <a:ext cx="5518006" cy="4845504"/>
          </a:xfrm>
        </p:spPr>
        <p:txBody>
          <a:bodyPr/>
          <a:lstStyle/>
          <a:p>
            <a:r>
              <a:rPr lang="en-US" dirty="0"/>
              <a:t>Calculation Trick: imagine you have a large population (not one person) and ask how many there are of false/true positives/negatives.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8AD03E-4844-42E2-8A6F-3E96E1711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00" y="1055486"/>
            <a:ext cx="5706690" cy="566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775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EB340-EE6D-47B7-BFAE-54088C5B6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real world?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F7157-39EB-4FB8-A098-D376F169D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you’re older and have to do more routine medical tests, don’t get concerned (yet) when they ask to run another test.*</a:t>
            </a:r>
          </a:p>
          <a:p>
            <a:r>
              <a:rPr lang="en-US" dirty="0"/>
              <a:t>It’s usually fine.* </a:t>
            </a:r>
          </a:p>
          <a:p>
            <a:endParaRPr lang="en-US" dirty="0"/>
          </a:p>
          <a:p>
            <a:r>
              <a:rPr lang="en-US" dirty="0"/>
              <a:t>*This is not medical advice, Robbie is not a physician. </a:t>
            </a:r>
          </a:p>
        </p:txBody>
      </p:sp>
    </p:spTree>
    <p:extLst>
      <p:ext uri="{BB962C8B-B14F-4D97-AF65-F5344CB8AC3E}">
        <p14:creationId xmlns:p14="http://schemas.microsoft.com/office/powerpoint/2010/main" val="24467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9326AE-B3B8-4C35-A380-9284EB6A0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Careful Surveys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66E5F0-22D7-4581-9DFF-DC61690C55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21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45AFE-9F48-484C-919C-A5BCF4319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2: An Imbalanced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831E7-0F6F-4A12-ABE9-9B6EF6B37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 2014, a paper was published</a:t>
            </a:r>
          </a:p>
          <a:p>
            <a:r>
              <a:rPr lang="en-US" dirty="0"/>
              <a:t>“</a:t>
            </a:r>
            <a:r>
              <a:rPr lang="en-US" dirty="0">
                <a:hlinkClick r:id="rId2"/>
              </a:rPr>
              <a:t>Do non-citizens vote in U.S. elections</a:t>
            </a:r>
            <a:r>
              <a:rPr lang="en-US" dirty="0"/>
              <a:t>?”</a:t>
            </a:r>
          </a:p>
          <a:p>
            <a:endParaRPr lang="en-US" dirty="0"/>
          </a:p>
          <a:p>
            <a:r>
              <a:rPr lang="en-US" dirty="0"/>
              <a:t>This is a real paper (peer-reviewed). It claims that </a:t>
            </a:r>
          </a:p>
          <a:p>
            <a:r>
              <a:rPr lang="en-US" dirty="0"/>
              <a:t>1. In a survey, about 4% (of a few hundred) of non-U.S.-citizens surveyed said they voted in the 2008 federal election (which isn’t allowed).</a:t>
            </a:r>
          </a:p>
          <a:p>
            <a:r>
              <a:rPr lang="en-US" dirty="0"/>
              <a:t>2. Those non-citizen voters voted heavily (estimate 80+%) for democrats.</a:t>
            </a:r>
          </a:p>
          <a:p>
            <a:r>
              <a:rPr lang="en-US" dirty="0"/>
              <a:t>3. “It is likely though by no means certain that John McCain would have won North Carolina were it not for the votes for Obama cast by non-citizens”</a:t>
            </a:r>
          </a:p>
        </p:txBody>
      </p:sp>
    </p:spTree>
    <p:extLst>
      <p:ext uri="{BB962C8B-B14F-4D97-AF65-F5344CB8AC3E}">
        <p14:creationId xmlns:p14="http://schemas.microsoft.com/office/powerpoint/2010/main" val="20023765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46429-3963-4A0A-B609-6A929A5E9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2: What is this survey?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D8D46-3865-4DD9-B08A-D12B86CCA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“Cooperative Congressional Election Study” was run in 2008 and 2010. </a:t>
            </a:r>
          </a:p>
          <a:p>
            <a:r>
              <a:rPr lang="en-US" dirty="0"/>
              <a:t>It interviews about 20,000 people about how/whether they voted in federal elections. </a:t>
            </a:r>
          </a:p>
          <a:p>
            <a:endParaRPr lang="en-US" dirty="0"/>
          </a:p>
          <a:p>
            <a:r>
              <a:rPr lang="en-US" dirty="0"/>
              <a:t>Two strange observations:</a:t>
            </a:r>
          </a:p>
          <a:p>
            <a:r>
              <a:rPr lang="en-US" dirty="0"/>
              <a:t>1. The noncitizens are a very small portion of those surveyed. Feels a little strange.</a:t>
            </a:r>
          </a:p>
          <a:p>
            <a:r>
              <a:rPr lang="en-US" dirty="0"/>
              <a:t>2. Those people…maybe accidentally admitted to a crime?</a:t>
            </a:r>
          </a:p>
        </p:txBody>
      </p:sp>
    </p:spTree>
    <p:extLst>
      <p:ext uri="{BB962C8B-B14F-4D97-AF65-F5344CB8AC3E}">
        <p14:creationId xmlns:p14="http://schemas.microsoft.com/office/powerpoint/2010/main" val="41168351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ABF26-A0E6-4685-BD2D-5773A2161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2: Another Red Flag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79251-09A0-46BB-A69B-B633D1E91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response paper (by different authors)</a:t>
            </a:r>
          </a:p>
          <a:p>
            <a:r>
              <a:rPr lang="en-US" dirty="0">
                <a:hlinkClick r:id="rId3"/>
              </a:rPr>
              <a:t>“The perils of cherry picking low frequency events in large sample surveys”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3CDE09-5B78-46A5-AD02-D535AF886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502" y="3139902"/>
            <a:ext cx="9839569" cy="335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764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9C111-AC85-420F-B67E-641FF0860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Explanation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394E5D-DC58-40DF-A218-EB48ECECA2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0.1% </m:t>
                    </m:r>
                  </m:oMath>
                </a14:m>
                <a:r>
                  <a:rPr lang="en-US" dirty="0"/>
                  <a:t>of people check the wrong check-box on any individual question (independently)</a:t>
                </a:r>
              </a:p>
              <a:p>
                <a:endParaRPr lang="en-US" dirty="0"/>
              </a:p>
              <a:p>
                <a:r>
                  <a:rPr lang="en-US" dirty="0"/>
                  <a:t>Suppose you really interviewed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,000</m:t>
                    </m:r>
                  </m:oMath>
                </a14:m>
                <a:r>
                  <a:rPr lang="en-US" dirty="0"/>
                  <a:t> people, of whom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are really non-citizens (none of whom voted), and the rest are citizens, of whom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70% </m:t>
                    </m:r>
                  </m:oMath>
                </a14:m>
                <a:r>
                  <a:rPr lang="en-US" dirty="0"/>
                  <a:t>voted. What is the probability someone appears to have voted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𝑠𝑎𝑦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𝑠𝑎𝑦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𝑠𝑎𝑦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𝑁𝐶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𝑠𝑎𝑦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𝑠𝑎𝑦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𝑠𝑎𝑦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.001⋅.7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.999⋅(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300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20000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)+.001⋅(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19700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20000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≈4.38%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394E5D-DC58-40DF-A218-EB48ECECA2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78155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CB74D-3AA2-4995-9957-54F60037D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ADE12-70F0-472A-8FAF-ED63B559F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authors of the original paper did know about response error…</a:t>
            </a:r>
          </a:p>
          <a:p>
            <a:r>
              <a:rPr lang="en-US" dirty="0"/>
              <a:t>…and they have an appendix that argues the population of “non-citizen” voters isn’t distributed exactly like you’d expect.</a:t>
            </a:r>
          </a:p>
          <a:p>
            <a:r>
              <a:rPr lang="en-US" dirty="0"/>
              <a:t>But with it being such a small number of people, this isn’t surprising.</a:t>
            </a:r>
          </a:p>
          <a:p>
            <a:r>
              <a:rPr lang="en-US" dirty="0"/>
              <a:t>And even they admit response bias played more of a role than they initially thought.</a:t>
            </a:r>
          </a:p>
          <a:p>
            <a:endParaRPr lang="en-US" dirty="0"/>
          </a:p>
          <a:p>
            <a:r>
              <a:rPr lang="en-US" dirty="0"/>
              <a:t>Though they still think they found some evidence of non-citizens voting (but not enough to flip North Carolina anymore). </a:t>
            </a:r>
          </a:p>
        </p:txBody>
      </p:sp>
    </p:spTree>
    <p:extLst>
      <p:ext uri="{BB962C8B-B14F-4D97-AF65-F5344CB8AC3E}">
        <p14:creationId xmlns:p14="http://schemas.microsoft.com/office/powerpoint/2010/main" val="4288063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3E563EEC-418D-4E3E-A1EC-751DC826CAC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Implicitly defining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3E563EEC-418D-4E3E-A1EC-751DC826CA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B426AE0-3A72-4D81-B8A7-35690948DC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We’ve often skipped an explicit definition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Often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is infinite, so we really couldn’t write it out (even in principle).</a:t>
                </a:r>
              </a:p>
              <a:p>
                <a:endParaRPr lang="en-US" dirty="0"/>
              </a:p>
              <a:p>
                <a:r>
                  <a:rPr lang="en-US" dirty="0"/>
                  <a:t>How would that happen?</a:t>
                </a:r>
              </a:p>
              <a:p>
                <a:endParaRPr lang="en-US" dirty="0"/>
              </a:p>
              <a:p>
                <a:r>
                  <a:rPr lang="en-US" dirty="0"/>
                  <a:t>Flip a fair coin (independently each time) until you see your first tails. what is the probability that you see at least 3 heads?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B426AE0-3A72-4D81-B8A7-35690948DC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10560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talking about rare events (rare diseases, rare prize-winning-golden-tickets), think carefully about whether a test is really as informative as you think.</a:t>
            </a:r>
          </a:p>
          <a:p>
            <a:pPr lvl="1"/>
            <a:r>
              <a:rPr lang="en-US" dirty="0"/>
              <a:t>Do the explicit calculation</a:t>
            </a:r>
          </a:p>
          <a:p>
            <a:r>
              <a:rPr lang="en-US" dirty="0"/>
              <a:t>Intuition is easier if thinking about a large population of repeated tests, not just one.</a:t>
            </a:r>
          </a:p>
          <a:p>
            <a:endParaRPr lang="en-US" dirty="0"/>
          </a:p>
          <a:p>
            <a:r>
              <a:rPr lang="en-US" dirty="0"/>
              <a:t>Be careful of small subparts of large datasets</a:t>
            </a:r>
          </a:p>
          <a:p>
            <a:r>
              <a:rPr lang="en-US" dirty="0"/>
              <a:t>People from a large majority group (accidentally) clicking the wrong demographic information can “drown out” signal of a very small group.</a:t>
            </a:r>
          </a:p>
        </p:txBody>
      </p:sp>
    </p:spTree>
    <p:extLst>
      <p:ext uri="{BB962C8B-B14F-4D97-AF65-F5344CB8AC3E}">
        <p14:creationId xmlns:p14="http://schemas.microsoft.com/office/powerpoint/2010/main" val="9925923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D7C9F5-B550-41F3-A46F-41B09CA31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Optional: Bayes Factor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76B16E-F26A-4F45-A531-816A952867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way to </a:t>
            </a:r>
            <a:r>
              <a:rPr lang="en-US" b="1" dirty="0"/>
              <a:t>estimate Bayes</a:t>
            </a:r>
            <a:r>
              <a:rPr lang="en-US" dirty="0"/>
              <a:t> calculations quickly</a:t>
            </a:r>
          </a:p>
        </p:txBody>
      </p:sp>
    </p:spTree>
    <p:extLst>
      <p:ext uri="{BB962C8B-B14F-4D97-AF65-F5344CB8AC3E}">
        <p14:creationId xmlns:p14="http://schemas.microsoft.com/office/powerpoint/2010/main" val="28525486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46F23-FAF8-4A7D-83B3-EF1E8FC01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Factor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420AD7-A04D-4FA6-B2C0-49838078B8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Another Intuition Trick: </a:t>
                </a:r>
                <a:r>
                  <a:rPr lang="en-US" dirty="0">
                    <a:hlinkClick r:id="rId2"/>
                  </a:rPr>
                  <a:t>from 3Blue1Brown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When you test positive, you (</a:t>
                </a:r>
                <a:r>
                  <a:rPr lang="en-US" b="1" dirty="0"/>
                  <a:t>approximately</a:t>
                </a:r>
                <a:r>
                  <a:rPr lang="en-US" dirty="0"/>
                  <a:t>) multiply the prior by the “Bayes Factor” (aka likelihood ratio)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sensitivity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false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positive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rate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𝐹𝑁𝑅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𝐹𝑃𝑅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420AD7-A04D-4FA6-B2C0-49838078B8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25384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473D5-E3C5-43CC-9EB9-3368626B0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Factor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638EC6-9AA6-4CD5-9049-463BCEDB38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Does it work?</a:t>
                </a:r>
              </a:p>
              <a:p>
                <a:endParaRPr lang="en-US" dirty="0"/>
              </a:p>
              <a:p>
                <a:r>
                  <a:rPr lang="en-US" dirty="0"/>
                  <a:t>Let’s try it…</a:t>
                </a:r>
              </a:p>
              <a:p>
                <a:endParaRPr lang="en-US" dirty="0"/>
              </a:p>
              <a:p>
                <a:r>
                  <a:rPr lang="en-US" dirty="0"/>
                  <a:t>Find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prior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Sensitivity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𝐹𝑃𝑅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638EC6-9AA6-4CD5-9049-463BCEDB38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05193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8564C-61DD-4776-8883-57E4C204D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Wonka Bars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99C92-BA27-46CD-A2BC-41E00CFE6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Willy Wonka has placed golden tickets on 0.1% of his Wonka Bars.</a:t>
            </a:r>
          </a:p>
          <a:p>
            <a:r>
              <a:rPr lang="en-US" dirty="0"/>
              <a:t>You want to get a golden ticket. You could buy a 1000-or-so of the bars until you find one, but that’s expensive…you’ve got a better idea!</a:t>
            </a:r>
          </a:p>
          <a:p>
            <a:r>
              <a:rPr lang="en-US" dirty="0"/>
              <a:t>You have a test – a very precise scale you’ve bought. </a:t>
            </a:r>
          </a:p>
          <a:p>
            <a:pPr lvl="1"/>
            <a:r>
              <a:rPr lang="en-US" dirty="0"/>
              <a:t>If the bar you weigh </a:t>
            </a:r>
            <a:r>
              <a:rPr lang="en-US" b="1" dirty="0"/>
              <a:t>does </a:t>
            </a:r>
            <a:r>
              <a:rPr lang="en-US" dirty="0"/>
              <a:t>have a golden ticket, the scale will alert you 99.9% of the time.</a:t>
            </a:r>
          </a:p>
          <a:p>
            <a:pPr lvl="1"/>
            <a:r>
              <a:rPr lang="en-US" dirty="0"/>
              <a:t>If the bar you weigh does not have a golden ticket, the scale will (falsely) alert you only 1% of the time. </a:t>
            </a:r>
          </a:p>
          <a:p>
            <a:r>
              <a:rPr lang="en-US" dirty="0"/>
              <a:t>If you pick up a bar and it alerts, what is the probability you have a golden ticket?</a:t>
            </a:r>
          </a:p>
        </p:txBody>
      </p:sp>
    </p:spTree>
    <p:extLst>
      <p:ext uri="{BB962C8B-B14F-4D97-AF65-F5344CB8AC3E}">
        <p14:creationId xmlns:p14="http://schemas.microsoft.com/office/powerpoint/2010/main" val="38071040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79C12-FA5A-4621-998A-47CAD6513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Wonka Bars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342054-5376-41DB-B410-26986EAD0D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Bayes Factor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99.9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Prior: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.1%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Product: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9.99</m:t>
                    </m:r>
                  </m:oMath>
                </a14:m>
                <a:r>
                  <a:rPr lang="en-US" dirty="0"/>
                  <a:t>, so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10%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About what Bayes Rule gets!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342054-5376-41DB-B410-26986EAD0D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69614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F7CD3-1F2D-4577-A815-D3F1B68B2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1: Medical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E1961-6F71-4D36-8613-682D65612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995" y="1372092"/>
            <a:ext cx="11405746" cy="4113816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hlinkClick r:id="rId2"/>
              </a:rPr>
              <a:t>Helping Doctors and Patients Make Sense of Health Statistics</a:t>
            </a:r>
            <a:endParaRPr lang="en-US" dirty="0"/>
          </a:p>
          <a:p>
            <a:r>
              <a:rPr lang="en-US" dirty="0"/>
              <a:t>A researcher posed the following scenario to a group of 160 doctors:</a:t>
            </a:r>
          </a:p>
          <a:p>
            <a:r>
              <a:rPr lang="en-US" dirty="0"/>
              <a:t>Assume you conduct a disease screening using a standard test in a certain region. You know the following information about the people in this region:  </a:t>
            </a:r>
          </a:p>
          <a:p>
            <a:r>
              <a:rPr lang="en-US" dirty="0"/>
              <a:t>The probability that a person has the disease is 1% (prevalence) </a:t>
            </a:r>
          </a:p>
          <a:p>
            <a:r>
              <a:rPr lang="en-US" dirty="0"/>
              <a:t>If a person has the disease, the probability that she tests positive is 90% (sensitivity) </a:t>
            </a:r>
          </a:p>
          <a:p>
            <a:r>
              <a:rPr lang="en-US" dirty="0"/>
              <a:t>If a person does not have the disease, the probability that she nevertheless tests positive is 9% (false-positive rate) </a:t>
            </a:r>
          </a:p>
          <a:p>
            <a:r>
              <a:rPr lang="en-US" dirty="0"/>
              <a:t>A person tests positive. She wants to know from you whether that means that she has the disease for sure, or what the chances are. What is the best answer?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413A8A-8D4E-460C-92B0-D28B061995A3}"/>
              </a:ext>
            </a:extLst>
          </p:cNvPr>
          <p:cNvSpPr/>
          <p:nvPr/>
        </p:nvSpPr>
        <p:spPr>
          <a:xfrm>
            <a:off x="6106517" y="5580057"/>
            <a:ext cx="57652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C. Out of 10 people with a positive test, about 1 have the disease.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D. The probability that she has the disease is about 1%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AE88B8-4384-4F4B-AE6E-D910FDE7648C}"/>
              </a:ext>
            </a:extLst>
          </p:cNvPr>
          <p:cNvSpPr/>
          <p:nvPr/>
        </p:nvSpPr>
        <p:spPr>
          <a:xfrm>
            <a:off x="755164" y="5523524"/>
            <a:ext cx="53408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A. The probability that she has the disease is about 81%.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B. Out of 10 people with a positive test, about 9 have the disease. </a:t>
            </a:r>
          </a:p>
        </p:txBody>
      </p:sp>
    </p:spTree>
    <p:extLst>
      <p:ext uri="{BB962C8B-B14F-4D97-AF65-F5344CB8AC3E}">
        <p14:creationId xmlns:p14="http://schemas.microsoft.com/office/powerpoint/2010/main" val="31290528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2D369-17CB-43F4-AEE0-5E8A9102A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Factor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964AAF-D54F-4341-BC89-E21527D349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with the doctors?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1%⋅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90%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9%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=10%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Again about right!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964AAF-D54F-4341-BC89-E21527D349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3022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27F43-4E02-42C4-92B1-1C6ED5305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B8924-FD67-421B-A040-AA9DB2419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Multiplying by the Bayes Factor is an </a:t>
            </a:r>
            <a:r>
              <a:rPr lang="en-US" b="1" dirty="0"/>
              <a:t>approximation</a:t>
            </a:r>
            <a:endParaRPr lang="en-US" dirty="0"/>
          </a:p>
          <a:p>
            <a:r>
              <a:rPr lang="en-US" dirty="0"/>
              <a:t>It gives you the exact numerator for Bayes, but the denominator is </a:t>
            </a:r>
            <a:br>
              <a:rPr lang="en-US" dirty="0"/>
            </a:br>
            <a:r>
              <a:rPr lang="en-US" dirty="0"/>
              <a:t>“the number of false positives if the prevalence (/prior) were 0”</a:t>
            </a:r>
          </a:p>
          <a:p>
            <a:endParaRPr lang="en-US" dirty="0"/>
          </a:p>
          <a:p>
            <a:r>
              <a:rPr lang="en-US" dirty="0"/>
              <a:t>When the prior is close to 0, this is a fine approximation!</a:t>
            </a:r>
          </a:p>
          <a:p>
            <a:r>
              <a:rPr lang="en-US" dirty="0"/>
              <a:t>But plug in a prior of 15% on the last slide, and we get 150% chance.</a:t>
            </a:r>
          </a:p>
        </p:txBody>
      </p:sp>
    </p:spTree>
    <p:extLst>
      <p:ext uri="{BB962C8B-B14F-4D97-AF65-F5344CB8AC3E}">
        <p14:creationId xmlns:p14="http://schemas.microsoft.com/office/powerpoint/2010/main" val="33681429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64CC9-E43D-439E-8DF8-9A752FBD0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negative tests?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66EEF5-EF78-4588-A901-DFC563518A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negative tests, the Bayes Factor is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𝐹𝑁𝑅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specificity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Specificity is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(1−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false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negative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rate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66EEF5-EF78-4588-A901-DFC563518A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312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A26D0-CF17-434A-B636-D75F62FD0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infinite process.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C2B1D7-035F-47C9-9982-1E141806C5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05414" y="1463857"/>
                <a:ext cx="5557083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is infinite.</a:t>
                </a:r>
              </a:p>
              <a:p>
                <a:r>
                  <a:rPr lang="en-US" dirty="0"/>
                  <a:t>A sequential process is also going to be infinite…</a:t>
                </a:r>
              </a:p>
              <a:p>
                <a:r>
                  <a:rPr lang="en-US" dirty="0"/>
                  <a:t>But the tree is “self-similar”</a:t>
                </a:r>
              </a:p>
              <a:p>
                <a:pPr lvl="1"/>
                <a:r>
                  <a:rPr lang="en-US" dirty="0"/>
                  <a:t>To know what the next step looks like, you only need to look back a finite number of steps.</a:t>
                </a:r>
              </a:p>
              <a:p>
                <a:r>
                  <a:rPr lang="en-US" dirty="0"/>
                  <a:t>From every node, the children look identical (H with probability ½, continue pattern; T to a leaf with probability ½)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C2B1D7-035F-47C9-9982-1E141806C5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05414" y="1463857"/>
                <a:ext cx="5557083" cy="4845504"/>
              </a:xfrm>
              <a:blipFill>
                <a:blip r:embed="rId2"/>
                <a:stretch>
                  <a:fillRect l="-1425" t="-2138" r="-3947" b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7B68BB7F-616D-4DA2-9AC8-1C233B210CC8}"/>
              </a:ext>
            </a:extLst>
          </p:cNvPr>
          <p:cNvSpPr/>
          <p:nvPr/>
        </p:nvSpPr>
        <p:spPr>
          <a:xfrm>
            <a:off x="3988205" y="1487973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DA538A4-FC55-4D43-AC53-8C95826DE96D}"/>
              </a:ext>
            </a:extLst>
          </p:cNvPr>
          <p:cNvCxnSpPr>
            <a:stCxn id="4" idx="3"/>
          </p:cNvCxnSpPr>
          <p:nvPr/>
        </p:nvCxnSpPr>
        <p:spPr>
          <a:xfrm flipH="1">
            <a:off x="3376246" y="1788161"/>
            <a:ext cx="663463" cy="148648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E2A3F6B-5EA7-4968-B949-FBD338ECA5CB}"/>
              </a:ext>
            </a:extLst>
          </p:cNvPr>
          <p:cNvCxnSpPr>
            <a:cxnSpLocks/>
            <a:stCxn id="4" idx="5"/>
          </p:cNvCxnSpPr>
          <p:nvPr/>
        </p:nvCxnSpPr>
        <p:spPr>
          <a:xfrm>
            <a:off x="4288393" y="1788161"/>
            <a:ext cx="543046" cy="148648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14C9DAD8-8F41-448A-B1D5-2FCA078F9769}"/>
              </a:ext>
            </a:extLst>
          </p:cNvPr>
          <p:cNvSpPr/>
          <p:nvPr/>
        </p:nvSpPr>
        <p:spPr>
          <a:xfrm>
            <a:off x="3127562" y="3253154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EAA983D-D67F-4529-9FD0-F20DD6A8874C}"/>
              </a:ext>
            </a:extLst>
          </p:cNvPr>
          <p:cNvSpPr/>
          <p:nvPr/>
        </p:nvSpPr>
        <p:spPr>
          <a:xfrm>
            <a:off x="2341516" y="4556459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7CCC1E3-186C-4E11-9D6F-6FE0C75F7B29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2517362" y="3583354"/>
            <a:ext cx="684852" cy="97310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D951B2-35AD-42B9-8278-275145C02F59}"/>
              </a:ext>
            </a:extLst>
          </p:cNvPr>
          <p:cNvCxnSpPr>
            <a:cxnSpLocks/>
            <a:stCxn id="7" idx="5"/>
            <a:endCxn id="20" idx="0"/>
          </p:cNvCxnSpPr>
          <p:nvPr/>
        </p:nvCxnSpPr>
        <p:spPr>
          <a:xfrm>
            <a:off x="3427750" y="3553342"/>
            <a:ext cx="626769" cy="1037682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4F4D339-4399-4725-826B-57AFDC8474EA}"/>
              </a:ext>
            </a:extLst>
          </p:cNvPr>
          <p:cNvCxnSpPr>
            <a:cxnSpLocks/>
            <a:stCxn id="8" idx="3"/>
          </p:cNvCxnSpPr>
          <p:nvPr/>
        </p:nvCxnSpPr>
        <p:spPr>
          <a:xfrm flipH="1">
            <a:off x="2132698" y="4856647"/>
            <a:ext cx="260322" cy="109712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F925499-7A80-4471-8C79-59A9902283B4}"/>
              </a:ext>
            </a:extLst>
          </p:cNvPr>
          <p:cNvCxnSpPr>
            <a:cxnSpLocks/>
            <a:stCxn id="8" idx="5"/>
          </p:cNvCxnSpPr>
          <p:nvPr/>
        </p:nvCxnSpPr>
        <p:spPr>
          <a:xfrm>
            <a:off x="2641704" y="4856647"/>
            <a:ext cx="734542" cy="109712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80DC30-2009-43CD-B92F-9858624B6276}"/>
                  </a:ext>
                </a:extLst>
              </p:cNvPr>
              <p:cNvSpPr txBox="1"/>
              <p:nvPr/>
            </p:nvSpPr>
            <p:spPr>
              <a:xfrm>
                <a:off x="2409215" y="2033588"/>
                <a:ext cx="1300162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80DC30-2009-43CD-B92F-9858624B6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215" y="2033588"/>
                <a:ext cx="1300162" cy="610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36566DA-C20C-4AB0-9145-9B8C070B58E4}"/>
                  </a:ext>
                </a:extLst>
              </p:cNvPr>
              <p:cNvSpPr txBox="1"/>
              <p:nvPr/>
            </p:nvSpPr>
            <p:spPr>
              <a:xfrm>
                <a:off x="4498647" y="2033588"/>
                <a:ext cx="1300162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36566DA-C20C-4AB0-9145-9B8C070B5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647" y="2033588"/>
                <a:ext cx="1300162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35435AE-62CB-4D07-85FB-3FBB790F94FE}"/>
                  </a:ext>
                </a:extLst>
              </p:cNvPr>
              <p:cNvSpPr txBox="1"/>
              <p:nvPr/>
            </p:nvSpPr>
            <p:spPr>
              <a:xfrm>
                <a:off x="2545763" y="5156680"/>
                <a:ext cx="1492917" cy="495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𝐻𝐻𝑇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35435AE-62CB-4D07-85FB-3FBB790F9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763" y="5156680"/>
                <a:ext cx="1492917" cy="495649"/>
              </a:xfrm>
              <a:prstGeom prst="rect">
                <a:avLst/>
              </a:prstGeom>
              <a:blipFill>
                <a:blip r:embed="rId5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A9B8B7C-33ED-4DDE-862F-06E42D25E7CB}"/>
                  </a:ext>
                </a:extLst>
              </p:cNvPr>
              <p:cNvSpPr txBox="1"/>
              <p:nvPr/>
            </p:nvSpPr>
            <p:spPr>
              <a:xfrm>
                <a:off x="162204" y="5081990"/>
                <a:ext cx="2616224" cy="495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𝐻𝐻𝐻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A9B8B7C-33ED-4DDE-862F-06E42D25E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04" y="5081990"/>
                <a:ext cx="2616224" cy="495649"/>
              </a:xfrm>
              <a:prstGeom prst="rect">
                <a:avLst/>
              </a:prstGeom>
              <a:blipFill>
                <a:blip r:embed="rId6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036C029-3C3C-47FA-929A-050C54C45676}"/>
                  </a:ext>
                </a:extLst>
              </p:cNvPr>
              <p:cNvSpPr txBox="1"/>
              <p:nvPr/>
            </p:nvSpPr>
            <p:spPr>
              <a:xfrm>
                <a:off x="3366293" y="3542556"/>
                <a:ext cx="1492917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𝐻𝑇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036C029-3C3C-47FA-929A-050C54C45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293" y="3542556"/>
                <a:ext cx="1492917" cy="497059"/>
              </a:xfrm>
              <a:prstGeom prst="rect">
                <a:avLst/>
              </a:prstGeom>
              <a:blipFill>
                <a:blip r:embed="rId7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9AF8ED-5EA2-4F6B-8287-CBB9323223D3}"/>
                  </a:ext>
                </a:extLst>
              </p:cNvPr>
              <p:cNvSpPr txBox="1"/>
              <p:nvPr/>
            </p:nvSpPr>
            <p:spPr>
              <a:xfrm>
                <a:off x="2022180" y="3669229"/>
                <a:ext cx="1492917" cy="51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𝐻𝐻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9AF8ED-5EA2-4F6B-8287-CBB932322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180" y="3669229"/>
                <a:ext cx="1492917" cy="5142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B6EFF87-F282-4F7D-A558-43BDD92281B7}"/>
                  </a:ext>
                </a:extLst>
              </p:cNvPr>
              <p:cNvSpPr txBox="1"/>
              <p:nvPr/>
            </p:nvSpPr>
            <p:spPr>
              <a:xfrm>
                <a:off x="3269197" y="4591024"/>
                <a:ext cx="1570643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=1/4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B6EFF87-F282-4F7D-A558-43BDD9228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9197" y="4591024"/>
                <a:ext cx="1570643" cy="307777"/>
              </a:xfrm>
              <a:prstGeom prst="rect">
                <a:avLst/>
              </a:prstGeom>
              <a:blipFill>
                <a:blip r:embed="rId9"/>
                <a:stretch>
                  <a:fillRect b="-566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1591BC-EC3F-4145-B800-66FE2CDED21A}"/>
                  </a:ext>
                </a:extLst>
              </p:cNvPr>
              <p:cNvSpPr txBox="1"/>
              <p:nvPr/>
            </p:nvSpPr>
            <p:spPr>
              <a:xfrm>
                <a:off x="2768638" y="5962982"/>
                <a:ext cx="1570643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𝐻𝐻𝑇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=1/8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1591BC-EC3F-4145-B800-66FE2CDED2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638" y="5962982"/>
                <a:ext cx="1570643" cy="307777"/>
              </a:xfrm>
              <a:prstGeom prst="rect">
                <a:avLst/>
              </a:prstGeom>
              <a:blipFill>
                <a:blip r:embed="rId10"/>
                <a:stretch>
                  <a:fillRect b="-566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6B78E41-542B-4C1B-96B8-9080D520348F}"/>
                  </a:ext>
                </a:extLst>
              </p:cNvPr>
              <p:cNvSpPr txBox="1"/>
              <p:nvPr/>
            </p:nvSpPr>
            <p:spPr>
              <a:xfrm>
                <a:off x="4213072" y="3274646"/>
                <a:ext cx="1570643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6B78E41-542B-4C1B-96B8-9080D5203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3072" y="3274646"/>
                <a:ext cx="1570643" cy="307777"/>
              </a:xfrm>
              <a:prstGeom prst="rect">
                <a:avLst/>
              </a:prstGeom>
              <a:blipFill>
                <a:blip r:embed="rId11"/>
                <a:stretch>
                  <a:fillRect b="-566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A73D4806-9CF5-4E71-9F43-15FC48036E22}"/>
              </a:ext>
            </a:extLst>
          </p:cNvPr>
          <p:cNvSpPr/>
          <p:nvPr/>
        </p:nvSpPr>
        <p:spPr>
          <a:xfrm>
            <a:off x="1956852" y="5948349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9FF38D3-4499-446F-B3D2-4CD0C4BD50EC}"/>
              </a:ext>
            </a:extLst>
          </p:cNvPr>
          <p:cNvSpPr txBox="1"/>
          <p:nvPr/>
        </p:nvSpPr>
        <p:spPr>
          <a:xfrm rot="5400000">
            <a:off x="58654" y="6530681"/>
            <a:ext cx="720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124932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C15CC-88AE-484C-A668-8099D58E5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A47D0-657B-4184-848C-FAE0F7D5F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a random variable?</a:t>
            </a:r>
          </a:p>
          <a:p>
            <a:r>
              <a:rPr lang="en-US" dirty="0"/>
              <a:t>Formally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Informally: A random variable is a way to </a:t>
            </a:r>
            <a:r>
              <a:rPr lang="en-US" b="1" dirty="0"/>
              <a:t>summarize </a:t>
            </a:r>
            <a:r>
              <a:rPr lang="en-US" dirty="0"/>
              <a:t>the important (numerical) information from your outcome.</a:t>
            </a:r>
            <a:endParaRPr lang="en-US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0E5EB4-5708-4564-B613-590FB0BFAF7B}"/>
              </a:ext>
            </a:extLst>
          </p:cNvPr>
          <p:cNvGrpSpPr/>
          <p:nvPr/>
        </p:nvGrpSpPr>
        <p:grpSpPr>
          <a:xfrm>
            <a:off x="648669" y="2599552"/>
            <a:ext cx="7979516" cy="2097493"/>
            <a:chOff x="1185842" y="3429000"/>
            <a:chExt cx="6111311" cy="1927846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85D174A1-659C-4C99-B216-6CC15DF4952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Ω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ℝ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a random variable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𝜔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summary of the outcome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𝜔</m:t>
                      </m:r>
                    </m:oMath>
                  </a14:m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85D174A1-659C-4C99-B216-6CC15DF495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3AA85F9-E626-43DD-840F-4D1DBD6E9AF3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Random Variable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7872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F9ECA3B-BF97-440A-B7D8-45EA41361C1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Finding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heads)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F9ECA3B-BF97-440A-B7D8-45EA41361C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1F778E-6B28-4358-A097-D1B3C25458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Method 1: infinite sum.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includes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 Every such outcome has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What outcomes are in our event?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=3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1−1/2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Infinite geometric series, where common ratio is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has closed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first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term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ratio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1F778E-6B28-4358-A097-D1B3C25458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926" b="-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1659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91063A-93F9-4A76-8794-5D53E52912D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Finding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at least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heads)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91063A-93F9-4A76-8794-5D53E52912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D37B91-D2DE-4860-AFD6-66FD6A2A1B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Method 2:</a:t>
                </a:r>
              </a:p>
              <a:p>
                <a:endParaRPr lang="en-US" dirty="0"/>
              </a:p>
              <a:p>
                <a:r>
                  <a:rPr lang="en-US" dirty="0"/>
                  <a:t>Calculate the complement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at most 2 heads)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at least 3 heads)=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D37B91-D2DE-4860-AFD6-66FD6A2A1B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5951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A4EFAF-965A-49BF-9D8A-154F058BC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7590017" cy="590415"/>
          </a:xfrm>
        </p:spPr>
        <p:txBody>
          <a:bodyPr/>
          <a:lstStyle/>
          <a:p>
            <a:r>
              <a:rPr lang="en-US" dirty="0"/>
              <a:t>Random Variables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D763D1-96E2-47F4-B848-5C3249962B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07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C15CC-88AE-484C-A668-8099D58E5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A47D0-657B-4184-848C-FAE0F7D5F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a random variable?</a:t>
            </a:r>
          </a:p>
          <a:p>
            <a:r>
              <a:rPr lang="en-US" dirty="0"/>
              <a:t>Formally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Informally: A random variable is a way to </a:t>
            </a:r>
            <a:r>
              <a:rPr lang="en-US" b="1" dirty="0"/>
              <a:t>summarize </a:t>
            </a:r>
            <a:r>
              <a:rPr lang="en-US" dirty="0"/>
              <a:t>the important (numerical) information from your outcome.</a:t>
            </a:r>
            <a:endParaRPr lang="en-US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0E5EB4-5708-4564-B613-590FB0BFAF7B}"/>
              </a:ext>
            </a:extLst>
          </p:cNvPr>
          <p:cNvGrpSpPr/>
          <p:nvPr/>
        </p:nvGrpSpPr>
        <p:grpSpPr>
          <a:xfrm>
            <a:off x="648669" y="2599552"/>
            <a:ext cx="7979516" cy="2097493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85D174A1-659C-4C99-B216-6CC15DF4952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0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Ω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ℝ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a random variable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summary of the outcome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𝜔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85D174A1-659C-4C99-B216-6CC15DF495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3AA85F9-E626-43DD-840F-4D1DBD6E9AF3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Random Variable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3485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FB779B-EB16-4230-9A76-F4862421E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sum of two dice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8E4886-04D0-4BD3-B581-62CBA39B69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AB168C-99B7-48E3-8E65-EBAEF9577307}"/>
                  </a:ext>
                </a:extLst>
              </p:cNvPr>
              <p:cNvSpPr>
                <a:spLocks noGrp="1"/>
              </p:cNvSpPr>
              <p:nvPr>
                <p:ph sz="half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could define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“sum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”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“sum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”</a:t>
                </a:r>
              </a:p>
              <a:p>
                <a:r>
                  <a:rPr lang="en-US" dirty="0"/>
                  <a:t>…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“sum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US" dirty="0"/>
                  <a:t>”</a:t>
                </a:r>
              </a:p>
              <a:p>
                <a:endParaRPr lang="en-US" dirty="0"/>
              </a:p>
              <a:p>
                <a:r>
                  <a:rPr lang="en-US" dirty="0"/>
                  <a:t>And ask “which event occurs”?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AB168C-99B7-48E3-8E65-EBAEF95773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3"/>
              </p:nvPr>
            </p:nvSpPr>
            <p:spPr>
              <a:blipFill>
                <a:blip r:embed="rId2"/>
                <a:stretch>
                  <a:fillRect l="-1356" t="-2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1057401-F305-49F1-A091-9B49C4594C35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93BC3906-C568-45EC-99F2-6B7F7BC86ED7}"/>
                  </a:ext>
                </a:extLst>
              </p:cNvPr>
              <p:cNvSpPr>
                <a:spLocks noGrp="1"/>
              </p:cNvSpPr>
              <p:nvPr>
                <p:ph sz="half" idx="15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sum of the two dice. 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93BC3906-C568-45EC-99F2-6B7F7BC86E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5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92340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2897</TotalTime>
  <Words>2672</Words>
  <Application>Microsoft Office PowerPoint</Application>
  <PresentationFormat>Widescreen</PresentationFormat>
  <Paragraphs>336</Paragraphs>
  <Slides>40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Random Variables Bayes Rule Applications</vt:lpstr>
      <vt:lpstr>Today</vt:lpstr>
      <vt:lpstr>Implicitly defining Ω</vt:lpstr>
      <vt:lpstr>An infinite process.</vt:lpstr>
      <vt:lpstr>Finding P(at least 3 heads)</vt:lpstr>
      <vt:lpstr>Finding P(at least 3 heads)</vt:lpstr>
      <vt:lpstr>Random Variables</vt:lpstr>
      <vt:lpstr>Random Variable</vt:lpstr>
      <vt:lpstr>The sum of two dice</vt:lpstr>
      <vt:lpstr>More random variables</vt:lpstr>
      <vt:lpstr>Notational Notes</vt:lpstr>
      <vt:lpstr>Support (Ω_X) </vt:lpstr>
      <vt:lpstr>Probability Mass Function</vt:lpstr>
      <vt:lpstr>Partition</vt:lpstr>
      <vt:lpstr>Try It Yourself</vt:lpstr>
      <vt:lpstr>Try It Yourself</vt:lpstr>
      <vt:lpstr>Bayes in the real world</vt:lpstr>
      <vt:lpstr>Application 1: Medical Tests</vt:lpstr>
      <vt:lpstr>Let’s do the calculation!</vt:lpstr>
      <vt:lpstr>Pause for vocabulary</vt:lpstr>
      <vt:lpstr>How did the doctors do</vt:lpstr>
      <vt:lpstr>One Weird Trick!</vt:lpstr>
      <vt:lpstr>What about the real world?</vt:lpstr>
      <vt:lpstr>Careful Surveys</vt:lpstr>
      <vt:lpstr>Application 2: An Imbalanced Survey</vt:lpstr>
      <vt:lpstr>Application 2: What is this survey?</vt:lpstr>
      <vt:lpstr>Application 2: Another Red Flag</vt:lpstr>
      <vt:lpstr>An Explanation</vt:lpstr>
      <vt:lpstr>Conclusion</vt:lpstr>
      <vt:lpstr>Takeaways</vt:lpstr>
      <vt:lpstr>Optional: Bayes Factor</vt:lpstr>
      <vt:lpstr>Bayes Factor</vt:lpstr>
      <vt:lpstr>Bayes Factor</vt:lpstr>
      <vt:lpstr>Wonka Bars</vt:lpstr>
      <vt:lpstr>Wonka Bars</vt:lpstr>
      <vt:lpstr>Application 1: Medical Tests</vt:lpstr>
      <vt:lpstr>Bayes Factor</vt:lpstr>
      <vt:lpstr>Caution</vt:lpstr>
      <vt:lpstr>What about negative tests?</vt:lpstr>
      <vt:lpstr>Random Variable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Applications: Bayes Rule</dc:title>
  <dc:creator>rtweber2</dc:creator>
  <cp:lastModifiedBy>rtweber2</cp:lastModifiedBy>
  <cp:revision>57</cp:revision>
  <cp:lastPrinted>2024-04-10T22:13:25Z</cp:lastPrinted>
  <dcterms:created xsi:type="dcterms:W3CDTF">2021-04-15T15:56:45Z</dcterms:created>
  <dcterms:modified xsi:type="dcterms:W3CDTF">2024-04-12T16:08:47Z</dcterms:modified>
</cp:coreProperties>
</file>