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8" r:id="rId3"/>
    <p:sldId id="299" r:id="rId4"/>
    <p:sldId id="286" r:id="rId5"/>
    <p:sldId id="277" r:id="rId6"/>
    <p:sldId id="300" r:id="rId7"/>
    <p:sldId id="287" r:id="rId8"/>
    <p:sldId id="304" r:id="rId9"/>
    <p:sldId id="294" r:id="rId10"/>
    <p:sldId id="267" r:id="rId11"/>
    <p:sldId id="298" r:id="rId12"/>
    <p:sldId id="257" r:id="rId13"/>
    <p:sldId id="295" r:id="rId14"/>
    <p:sldId id="268" r:id="rId15"/>
    <p:sldId id="269" r:id="rId16"/>
    <p:sldId id="270" r:id="rId17"/>
    <p:sldId id="273" r:id="rId18"/>
    <p:sldId id="303" r:id="rId19"/>
    <p:sldId id="275" r:id="rId20"/>
    <p:sldId id="274" r:id="rId21"/>
    <p:sldId id="272" r:id="rId22"/>
    <p:sldId id="301" r:id="rId23"/>
    <p:sldId id="307" r:id="rId24"/>
    <p:sldId id="308" r:id="rId25"/>
    <p:sldId id="289" r:id="rId26"/>
    <p:sldId id="297" r:id="rId27"/>
    <p:sldId id="271" r:id="rId28"/>
    <p:sldId id="258" r:id="rId29"/>
    <p:sldId id="259" r:id="rId30"/>
    <p:sldId id="260" r:id="rId31"/>
    <p:sldId id="276" r:id="rId32"/>
    <p:sldId id="306" r:id="rId33"/>
    <p:sldId id="261" r:id="rId34"/>
    <p:sldId id="262" r:id="rId35"/>
    <p:sldId id="278" r:id="rId36"/>
    <p:sldId id="279" r:id="rId37"/>
    <p:sldId id="291" r:id="rId38"/>
    <p:sldId id="292" r:id="rId39"/>
    <p:sldId id="293" r:id="rId40"/>
    <p:sldId id="280" r:id="rId41"/>
    <p:sldId id="264" r:id="rId42"/>
    <p:sldId id="265" r:id="rId43"/>
    <p:sldId id="263" r:id="rId44"/>
    <p:sldId id="266" r:id="rId45"/>
    <p:sldId id="290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8" autoAdjust="0"/>
    <p:restoredTop sz="94660"/>
  </p:normalViewPr>
  <p:slideViewPr>
    <p:cSldViewPr snapToGrid="0">
      <p:cViewPr>
        <p:scale>
          <a:sx n="58" d="100"/>
          <a:sy n="58" d="100"/>
        </p:scale>
        <p:origin x="428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9T20:12:43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 16783 0 0,'0'0'0'0'0,"0"0"704"0"0,0 0 0 0 0,0 0-704 0 0,-1-8 0 0 0,1 8 912 0 0,0-2-8 0 0,0 2-904 0 0,0 4 0 0 0,0-4 208 0 0,0 6-8 0 0,0-6-200 0 0,16 18 0 0 0,-16-18 360 0 0,49 36 0 0 0,-16-14-360 0 0,-1-2 0 0 0,-32-20-15863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7CDBB48-8836-4C5F-B61E-D943E678B74C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4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26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727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4431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02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1011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4647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74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679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094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983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4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7CDBB48-8836-4C5F-B61E-D943E678B74C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84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image" Target="../media/image230.png"/><Relationship Id="rId4" Type="http://schemas.openxmlformats.org/officeDocument/2006/relationships/image" Target="../media/image17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91.png"/><Relationship Id="rId4" Type="http://schemas.openxmlformats.org/officeDocument/2006/relationships/image" Target="../media/image8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package" Target="../embeddings/Microsoft_PowerPoint_Presentation.pptx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FA549-3B0D-499E-BE6C-0162A55AE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DC1548-279D-40A9-941C-3534AAA3DD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Spring 24</a:t>
            </a:r>
          </a:p>
          <a:p>
            <a:r>
              <a:rPr lang="en-US" dirty="0"/>
              <a:t>Lecture 6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77473FC-8B07-400B-8333-704DC48D7B25}"/>
                  </a:ext>
                </a:extLst>
              </p14:cNvPr>
              <p14:cNvContentPartPr/>
              <p14:nvPr/>
            </p14:nvContentPartPr>
            <p14:xfrm>
              <a:off x="1544378" y="3269116"/>
              <a:ext cx="47160" cy="38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77473FC-8B07-400B-8333-704DC48D7B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35738" y="3260476"/>
                <a:ext cx="64800" cy="5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4350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5EB8C-5D9C-4CB4-BC75-6D522A45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Quick Observations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For discrete probability spaces (the kind we’ve seen so far)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if and only if an event can’t happen.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if and only if an event is guaranteed (every outcome outside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).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6674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824398-E94D-4170-9161-036170DE9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48C4A7-8059-4204-B278-7229AE59A4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31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B12F-538D-4437-B633-84CC4DF20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/>
          <a:lstStyle/>
          <a:p>
            <a:r>
              <a:rPr lang="en-US" dirty="0"/>
              <a:t>Conditioning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51461D-98F6-440F-B5BD-D5D57B2D9D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roll a fair </a:t>
                </a:r>
                <a:r>
                  <a:rPr lang="en-US" dirty="0">
                    <a:solidFill>
                      <a:srgbClr val="FF0000"/>
                    </a:solidFill>
                  </a:rPr>
                  <a:t>red </a:t>
                </a:r>
                <a:r>
                  <a:rPr lang="en-US" dirty="0"/>
                  <a:t>die and a fair </a:t>
                </a:r>
                <a:r>
                  <a:rPr lang="en-US" dirty="0">
                    <a:solidFill>
                      <a:schemeClr val="accent1"/>
                    </a:solidFill>
                  </a:rPr>
                  <a:t>blue</a:t>
                </a:r>
                <a:r>
                  <a:rPr lang="en-US" dirty="0"/>
                  <a:t> die (without letting the dice affect each other).</a:t>
                </a:r>
              </a:p>
              <a:p>
                <a:r>
                  <a:rPr lang="en-US" dirty="0"/>
                  <a:t>But they fell off the table and you can’t see the results.</a:t>
                </a:r>
              </a:p>
              <a:p>
                <a:endParaRPr lang="en-US" dirty="0"/>
              </a:p>
              <a:p>
                <a:r>
                  <a:rPr lang="en-US" dirty="0"/>
                  <a:t>I can see the results – I tell you the sum of the two dice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What’s the probability that the red die shows a 5, </a:t>
                </a:r>
                <a:r>
                  <a:rPr lang="en-US" b="1" dirty="0"/>
                  <a:t>conditioned </a:t>
                </a:r>
                <a:r>
                  <a:rPr lang="en-US" dirty="0"/>
                  <a:t>on knowing the sum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51461D-98F6-440F-B5BD-D5D57B2D9D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3184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B12F-538D-4437-B633-84CC4DF20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/>
          <a:lstStyle/>
          <a:p>
            <a:r>
              <a:rPr lang="en-US" dirty="0"/>
              <a:t>Conditioning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51461D-98F6-440F-B5BD-D5D57B2D9D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You roll a fair </a:t>
                </a:r>
                <a:r>
                  <a:rPr lang="en-US" dirty="0">
                    <a:solidFill>
                      <a:srgbClr val="FF0000"/>
                    </a:solidFill>
                  </a:rPr>
                  <a:t>red </a:t>
                </a:r>
                <a:r>
                  <a:rPr lang="en-US" dirty="0"/>
                  <a:t>die and a fair </a:t>
                </a:r>
                <a:r>
                  <a:rPr lang="en-US" dirty="0">
                    <a:solidFill>
                      <a:schemeClr val="accent1"/>
                    </a:solidFill>
                  </a:rPr>
                  <a:t>blue</a:t>
                </a:r>
                <a:r>
                  <a:rPr lang="en-US" dirty="0"/>
                  <a:t> die (without letting the dice affect each other).</a:t>
                </a:r>
              </a:p>
              <a:p>
                <a:r>
                  <a:rPr lang="en-US" dirty="0"/>
                  <a:t>But they fell off the table and you can’t see the results.</a:t>
                </a:r>
              </a:p>
              <a:p>
                <a:endParaRPr lang="en-US" dirty="0"/>
              </a:p>
              <a:p>
                <a:r>
                  <a:rPr lang="en-US" dirty="0"/>
                  <a:t>I can see the results – I tell you the sum of the two dice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What’s the probability that the red die shows a 5, </a:t>
                </a:r>
                <a:r>
                  <a:rPr lang="en-US" b="1" dirty="0"/>
                  <a:t>conditioned </a:t>
                </a:r>
                <a:r>
                  <a:rPr lang="en-US" dirty="0"/>
                  <a:t>on knowing the sum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It’s 0. </a:t>
                </a:r>
              </a:p>
              <a:p>
                <a:r>
                  <a:rPr lang="en-US" dirty="0"/>
                  <a:t>Without the conditioning it was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1/6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51461D-98F6-440F-B5BD-D5D57B2D9D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156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95999-BAED-4DDD-8DA7-70CE2CC8C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A18FBB-BAA1-4D1E-AD19-99F820731D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I told you “the sum of the dice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” we restricted the sample space. </a:t>
                </a:r>
              </a:p>
              <a:p>
                <a:endParaRPr lang="en-US" dirty="0"/>
              </a:p>
              <a:p>
                <a:r>
                  <a:rPr lang="en-US" dirty="0"/>
                  <a:t>The only remaining outcomes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out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1,2,3,4,5,6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×{1,2,3,4,5,6}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Outside the (restricted) sample space, the probability is going to become 0. What about the probabilities inside?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A18FBB-BAA1-4D1E-AD19-99F820731D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7294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DF7EA-23F2-4A78-93E8-8C9A12459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501C99-0ED0-4CA0-AADA-C14EB76453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168185"/>
                <a:ext cx="11187258" cy="216498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Just like with the formal definition of probability, this is pretty abstract.</a:t>
                </a:r>
              </a:p>
              <a:p>
                <a:pPr lvl="1"/>
                <a:r>
                  <a:rPr lang="en-US" dirty="0"/>
                  <a:t>It does accurately reflect what happens in the real world.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can’t condition on it (it can’t happen! There’s no point in defining probabilities where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has not happened) –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undefined </a:t>
                </a:r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b="1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501C99-0ED0-4CA0-AADA-C14EB76453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168185"/>
                <a:ext cx="11187258" cy="2164987"/>
              </a:xfrm>
              <a:blipFill>
                <a:blip r:embed="rId2"/>
                <a:stretch>
                  <a:fillRect l="-708" t="-7042" r="-2015" b="-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DF8EBA30-3DB7-40D5-94BD-E8AA1D601AD3}"/>
              </a:ext>
            </a:extLst>
          </p:cNvPr>
          <p:cNvGrpSpPr/>
          <p:nvPr/>
        </p:nvGrpSpPr>
        <p:grpSpPr>
          <a:xfrm>
            <a:off x="575239" y="1463859"/>
            <a:ext cx="11187258" cy="2650941"/>
            <a:chOff x="1185842" y="3429000"/>
            <a:chExt cx="6111311" cy="23047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FE89D2B-2A5E-4224-A446-EF941B176CA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2304733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 event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𝐵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with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&gt;0,</m:t>
                      </m:r>
                    </m:oMath>
                  </a14:m>
                  <a:endParaRPr lang="en-US" sz="2800" b="0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t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he “Probability of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conditioned 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 is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𝑨</m:t>
                            </m:r>
                          </m:e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𝑩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𝑨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∩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𝑩</m:t>
                                </m:r>
                              </m:e>
                            </m:d>
                          </m:num>
                          <m:den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𝑩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FE89D2B-2A5E-4224-A446-EF941B176CA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230473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8F3C2F9-6EF8-41E6-BF37-5B901A3A5EF8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Conditional Probability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6342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D865C-0411-4DAB-BCA2-E7299AFB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Conditioning…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B9CD65-2B77-4564-8684-E4853FFFD3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5390002"/>
              </p:ext>
            </p:extLst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/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 “the red die is 5”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sum is 4”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 blue die is 3”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blipFill>
                <a:blip r:embed="rId2"/>
                <a:stretch>
                  <a:fillRect l="-2581" t="-3553" r="-1290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6914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D865C-0411-4DAB-BCA2-E7299AFB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Conditioning…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B9CD65-2B77-4564-8684-E4853FFFD3B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/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 “the red die is 5”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sum is 4”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 blue die is 3”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blipFill>
                <a:blip r:embed="rId2"/>
                <a:stretch>
                  <a:fillRect l="-2581" t="-3553" r="-1290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707B44-F8B1-4B3C-A260-01B65086AE76}"/>
                  </a:ext>
                </a:extLst>
              </p:cNvPr>
              <p:cNvSpPr txBox="1"/>
              <p:nvPr/>
            </p:nvSpPr>
            <p:spPr>
              <a:xfrm>
                <a:off x="175260" y="3200400"/>
                <a:ext cx="352806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707B44-F8B1-4B3C-A260-01B65086A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3200400"/>
                <a:ext cx="3528060" cy="954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ame 5">
            <a:extLst>
              <a:ext uri="{FF2B5EF4-FFF2-40B4-BE49-F238E27FC236}">
                <a16:creationId xmlns:a16="http://schemas.microsoft.com/office/drawing/2014/main" id="{2F3B66E8-ADE6-403A-8212-B61199148E48}"/>
              </a:ext>
            </a:extLst>
          </p:cNvPr>
          <p:cNvSpPr/>
          <p:nvPr/>
        </p:nvSpPr>
        <p:spPr>
          <a:xfrm>
            <a:off x="5052060" y="3482340"/>
            <a:ext cx="1188720" cy="56388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09D4C464-D4E3-4922-8135-2D27E27D777A}"/>
              </a:ext>
            </a:extLst>
          </p:cNvPr>
          <p:cNvSpPr/>
          <p:nvPr/>
        </p:nvSpPr>
        <p:spPr>
          <a:xfrm>
            <a:off x="6168868" y="2825595"/>
            <a:ext cx="1188720" cy="56388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6DDC3D35-49CF-4693-B660-D3D747499B59}"/>
              </a:ext>
            </a:extLst>
          </p:cNvPr>
          <p:cNvSpPr/>
          <p:nvPr/>
        </p:nvSpPr>
        <p:spPr>
          <a:xfrm>
            <a:off x="7263924" y="2130750"/>
            <a:ext cx="1188720" cy="56388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564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D865C-0411-4DAB-BCA2-E7299AFB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Conditioning…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B9CD65-2B77-4564-8684-E4853FFFD3B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/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 “the red die is 5”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sum is 4”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 blue die is 3”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blipFill>
                <a:blip r:embed="rId2"/>
                <a:stretch>
                  <a:fillRect l="-2581" t="-3553" r="-1290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707B44-F8B1-4B3C-A260-01B65086AE76}"/>
                  </a:ext>
                </a:extLst>
              </p:cNvPr>
              <p:cNvSpPr txBox="1"/>
              <p:nvPr/>
            </p:nvSpPr>
            <p:spPr>
              <a:xfrm>
                <a:off x="175260" y="3200400"/>
                <a:ext cx="3528060" cy="2697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∩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∅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=0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=3/36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3/36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707B44-F8B1-4B3C-A260-01B65086A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3200400"/>
                <a:ext cx="3528060" cy="26979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ame 5">
            <a:extLst>
              <a:ext uri="{FF2B5EF4-FFF2-40B4-BE49-F238E27FC236}">
                <a16:creationId xmlns:a16="http://schemas.microsoft.com/office/drawing/2014/main" id="{2F3B66E8-ADE6-403A-8212-B61199148E48}"/>
              </a:ext>
            </a:extLst>
          </p:cNvPr>
          <p:cNvSpPr/>
          <p:nvPr/>
        </p:nvSpPr>
        <p:spPr>
          <a:xfrm>
            <a:off x="5052060" y="3482340"/>
            <a:ext cx="1188720" cy="56388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09D4C464-D4E3-4922-8135-2D27E27D777A}"/>
              </a:ext>
            </a:extLst>
          </p:cNvPr>
          <p:cNvSpPr/>
          <p:nvPr/>
        </p:nvSpPr>
        <p:spPr>
          <a:xfrm>
            <a:off x="6168868" y="2825595"/>
            <a:ext cx="1188720" cy="56388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6DDC3D35-49CF-4693-B660-D3D747499B59}"/>
              </a:ext>
            </a:extLst>
          </p:cNvPr>
          <p:cNvSpPr/>
          <p:nvPr/>
        </p:nvSpPr>
        <p:spPr>
          <a:xfrm>
            <a:off x="7263924" y="2130750"/>
            <a:ext cx="1188720" cy="56388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508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D865C-0411-4DAB-BCA2-E7299AFB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Conditioning…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B9CD65-2B77-4564-8684-E4853FFFD3B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/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 “the red die is 5”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sum is 4”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 blue die is 3”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blipFill>
                <a:blip r:embed="rId2"/>
                <a:stretch>
                  <a:fillRect l="-2581" t="-3553" r="-1290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2E781C-5F08-444A-AD0B-BDAD7EE88CB6}"/>
                  </a:ext>
                </a:extLst>
              </p:cNvPr>
              <p:cNvSpPr txBox="1"/>
              <p:nvPr/>
            </p:nvSpPr>
            <p:spPr>
              <a:xfrm>
                <a:off x="175260" y="3200400"/>
                <a:ext cx="352806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𝐶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2E781C-5F08-444A-AD0B-BDAD7EE88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3200400"/>
                <a:ext cx="3528060" cy="954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3271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824398-E94D-4170-9161-036170DE9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932753" cy="590415"/>
          </a:xfrm>
        </p:spPr>
        <p:txBody>
          <a:bodyPr/>
          <a:lstStyle/>
          <a:p>
            <a:r>
              <a:rPr lang="en-US" dirty="0"/>
              <a:t>But first one more example with uniform probability spaces!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48C4A7-8059-4204-B278-7229AE59A4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58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D865C-0411-4DAB-BCA2-E7299AFB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Conditioning…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B9CD65-2B77-4564-8684-E4853FFFD3B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/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 “the red die is 5”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sum is 4”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 blue die is 3”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blipFill>
                <a:blip r:embed="rId2"/>
                <a:stretch>
                  <a:fillRect l="-2581" t="-3553" r="-1290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707B44-F8B1-4B3C-A260-01B65086AE76}"/>
                  </a:ext>
                </a:extLst>
              </p:cNvPr>
              <p:cNvSpPr txBox="1"/>
              <p:nvPr/>
            </p:nvSpPr>
            <p:spPr>
              <a:xfrm>
                <a:off x="175260" y="3200400"/>
                <a:ext cx="3528060" cy="2735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𝐶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∩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𝐶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=1/36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𝐶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=6/36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𝐶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1/36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6/36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707B44-F8B1-4B3C-A260-01B65086A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3200400"/>
                <a:ext cx="3528060" cy="2735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04219A18-697C-4554-89CB-662E152F7EDC}"/>
              </a:ext>
            </a:extLst>
          </p:cNvPr>
          <p:cNvSpPr/>
          <p:nvPr/>
        </p:nvSpPr>
        <p:spPr>
          <a:xfrm>
            <a:off x="5021580" y="4815840"/>
            <a:ext cx="6740209" cy="6477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03AAF2-18A1-4E45-87FF-43DCEB264E37}"/>
              </a:ext>
            </a:extLst>
          </p:cNvPr>
          <p:cNvSpPr/>
          <p:nvPr/>
        </p:nvSpPr>
        <p:spPr>
          <a:xfrm>
            <a:off x="7336314" y="2042160"/>
            <a:ext cx="1043940" cy="418000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12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7CF9-3017-4323-B324-7A92DBAD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Practice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74016-E470-4978-9484-E043911B38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</p:spPr>
            <p:txBody>
              <a:bodyPr/>
              <a:lstStyle/>
              <a:p>
                <a:r>
                  <a:rPr lang="en-US" dirty="0"/>
                  <a:t>Red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conditioned on sum 7</a:t>
                </a:r>
              </a:p>
              <a:p>
                <a:r>
                  <a:rPr lang="en-US" dirty="0"/>
                  <a:t>Red die 6 conditioned on sum 9</a:t>
                </a:r>
              </a:p>
              <a:p>
                <a:r>
                  <a:rPr lang="en-US" dirty="0"/>
                  <a:t>Sum 7 conditioned on red die 6</a:t>
                </a:r>
              </a:p>
              <a:p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74016-E470-4978-9484-E043911B38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  <a:blipFill>
                <a:blip r:embed="rId2"/>
                <a:stretch>
                  <a:fillRect l="-2515" t="-2138" r="-5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E68739F6-0F05-4FFE-8930-E114A5F7C8BF}"/>
              </a:ext>
            </a:extLst>
          </p:cNvPr>
          <p:cNvGraphicFramePr>
            <a:graphicFrameLocks/>
          </p:cNvGraphicFramePr>
          <p:nvPr/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5C1B68EA-4CA8-4AF6-9076-1BBF981D6F27}"/>
              </a:ext>
            </a:extLst>
          </p:cNvPr>
          <p:cNvSpPr/>
          <p:nvPr/>
        </p:nvSpPr>
        <p:spPr>
          <a:xfrm>
            <a:off x="143857" y="5187313"/>
            <a:ext cx="3723063" cy="12340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Take a few minutes to work on this with the people around you! (also on your handout)</a:t>
            </a:r>
          </a:p>
        </p:txBody>
      </p:sp>
    </p:spTree>
    <p:extLst>
      <p:ext uri="{BB962C8B-B14F-4D97-AF65-F5344CB8AC3E}">
        <p14:creationId xmlns:p14="http://schemas.microsoft.com/office/powerpoint/2010/main" val="21185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7CF9-3017-4323-B324-7A92DBAD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Practice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E68739F6-0F05-4FFE-8930-E114A5F7C8BF}"/>
              </a:ext>
            </a:extLst>
          </p:cNvPr>
          <p:cNvGraphicFramePr>
            <a:graphicFrameLocks/>
          </p:cNvGraphicFramePr>
          <p:nvPr/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B057932-F2FA-1314-6CDD-749F34B7B8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</p:spPr>
            <p:txBody>
              <a:bodyPr/>
              <a:lstStyle/>
              <a:p>
                <a:r>
                  <a:rPr lang="en-US" dirty="0"/>
                  <a:t>A ~ Red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B ~ Sum is 7</a:t>
                </a:r>
              </a:p>
              <a:p>
                <a:endParaRPr lang="en-US" dirty="0"/>
              </a:p>
              <a:p>
                <a:pPr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e>
                    </m:d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∩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)/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1/6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B057932-F2FA-1314-6CDD-749F34B7B8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  <a:blipFill>
                <a:blip r:embed="rId2"/>
                <a:stretch>
                  <a:fillRect l="-2321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57810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7CF9-3017-4323-B324-7A92DBAD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Practice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E68739F6-0F05-4FFE-8930-E114A5F7C8BF}"/>
              </a:ext>
            </a:extLst>
          </p:cNvPr>
          <p:cNvGraphicFramePr>
            <a:graphicFrameLocks/>
          </p:cNvGraphicFramePr>
          <p:nvPr/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B057932-F2FA-1314-6CDD-749F34B7B8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</p:spPr>
            <p:txBody>
              <a:bodyPr/>
              <a:lstStyle/>
              <a:p>
                <a:r>
                  <a:rPr lang="en-US" dirty="0"/>
                  <a:t>A ~ Red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C ~ Sum is 9</a:t>
                </a:r>
              </a:p>
              <a:p>
                <a:endParaRPr lang="en-US" dirty="0"/>
              </a:p>
              <a:p>
                <a:pPr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𝐶</m:t>
                        </m:r>
                      </m:e>
                    </m:d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∩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)/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1/4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B057932-F2FA-1314-6CDD-749F34B7B8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  <a:blipFill>
                <a:blip r:embed="rId2"/>
                <a:stretch>
                  <a:fillRect l="-2321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2817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7CF9-3017-4323-B324-7A92DBAD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Practice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E68739F6-0F05-4FFE-8930-E114A5F7C8BF}"/>
              </a:ext>
            </a:extLst>
          </p:cNvPr>
          <p:cNvGraphicFramePr>
            <a:graphicFrameLocks/>
          </p:cNvGraphicFramePr>
          <p:nvPr/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B057932-F2FA-1314-6CDD-749F34B7B8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</p:spPr>
            <p:txBody>
              <a:bodyPr/>
              <a:lstStyle/>
              <a:p>
                <a:r>
                  <a:rPr lang="en-US" dirty="0"/>
                  <a:t>B ~ Sum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A ~ Red die is 6</a:t>
                </a:r>
              </a:p>
              <a:p>
                <a:endParaRPr lang="en-US" dirty="0"/>
              </a:p>
              <a:p>
                <a:pPr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</m:d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∩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)/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1/6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B057932-F2FA-1314-6CDD-749F34B7B8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  <a:blipFill>
                <a:blip r:embed="rId2"/>
                <a:stretch>
                  <a:fillRect l="-2321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7533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7CF9-3017-4323-B324-7A92DBAD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Practice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74016-E470-4978-9484-E043911B38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</p:spPr>
            <p:txBody>
              <a:bodyPr/>
              <a:lstStyle/>
              <a:p>
                <a:r>
                  <a:rPr lang="en-US" dirty="0"/>
                  <a:t>Red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conditioned on sum 7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1/6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Red die 6 conditioned on sum 9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1/4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Sum 7 conditioned on red die 6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1/6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74016-E470-4978-9484-E043911B38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  <a:blipFill>
                <a:blip r:embed="rId2"/>
                <a:stretch>
                  <a:fillRect l="-2515" t="-2138" r="-5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E68739F6-0F05-4FFE-8930-E114A5F7C8BF}"/>
              </a:ext>
            </a:extLst>
          </p:cNvPr>
          <p:cNvGraphicFramePr>
            <a:graphicFrameLocks/>
          </p:cNvGraphicFramePr>
          <p:nvPr/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62499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44883-408D-4DF5-8BAF-F0876ABC3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Direction Matters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666E68-41C5-4D46-A2E6-59CB2503D5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 same?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666E68-41C5-4D46-A2E6-59CB2503D5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54603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44883-408D-4DF5-8BAF-F0876ABC3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Direction Matters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666E68-41C5-4D46-A2E6-59CB2503D5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11422130" cy="4845504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No!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are different quantities.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“traffic on the highway”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“it’s snowing”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close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“it’s snowing”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“traffic on the highway”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much smaller; there many 	other times when there is traffic on the highway</a:t>
                </a:r>
              </a:p>
              <a:p>
                <a:r>
                  <a:rPr lang="en-US" dirty="0"/>
                  <a:t>It’s a lot like implications – order can matter a lot!</a:t>
                </a:r>
              </a:p>
              <a:p>
                <a:r>
                  <a:rPr lang="en-US" dirty="0"/>
                  <a:t>(but there are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where the conditioning doesn’t make a difference)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666E68-41C5-4D46-A2E6-59CB2503D5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11422130" cy="4845504"/>
              </a:xfrm>
              <a:blipFill>
                <a:blip r:embed="rId2"/>
                <a:stretch>
                  <a:fillRect l="-69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12851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8564C-61DD-4776-8883-57E4C204D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Wonka Bars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99C92-BA27-46CD-A2BC-41E00CFE6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Willy Wonka has placed golden tickets on 0.1% of his Wonka Bars.</a:t>
            </a:r>
          </a:p>
          <a:p>
            <a:r>
              <a:rPr lang="en-US" dirty="0"/>
              <a:t>You want to get a golden ticket. You could buy a 1000-or-so of the bars until you find one, but that’s expensive…you’ve got a better idea!</a:t>
            </a:r>
          </a:p>
          <a:p>
            <a:r>
              <a:rPr lang="en-US" dirty="0"/>
              <a:t>You have a test – a very precise scale you’ve bought. </a:t>
            </a:r>
          </a:p>
          <a:p>
            <a:pPr lvl="1"/>
            <a:r>
              <a:rPr lang="en-US" dirty="0"/>
              <a:t>If the bar you weigh </a:t>
            </a:r>
            <a:r>
              <a:rPr lang="en-US" b="1" dirty="0"/>
              <a:t>does </a:t>
            </a:r>
            <a:r>
              <a:rPr lang="en-US" dirty="0"/>
              <a:t>have a golden ticket, the scale will alert you 99.9% of the time.</a:t>
            </a:r>
          </a:p>
          <a:p>
            <a:pPr lvl="1"/>
            <a:r>
              <a:rPr lang="en-US" dirty="0"/>
              <a:t>If the bar you weigh does not have a golden ticket, the scale will (falsely) alert you only 1% of the time. </a:t>
            </a:r>
          </a:p>
          <a:p>
            <a:r>
              <a:rPr lang="en-US" b="1" dirty="0"/>
              <a:t>If you pick up a bar and it alerts, what is the probability you have a golden ticket?</a:t>
            </a:r>
          </a:p>
        </p:txBody>
      </p:sp>
    </p:spTree>
    <p:extLst>
      <p:ext uri="{BB962C8B-B14F-4D97-AF65-F5344CB8AC3E}">
        <p14:creationId xmlns:p14="http://schemas.microsoft.com/office/powerpoint/2010/main" val="38071040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90B82-7336-4B88-A505-EA21313FF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Willy Wonka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EE9A7-2107-4D81-A27A-FC7B3DD21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Willy Wonka has placed golden tickets on 0.1% of his Wonka Bars.</a:t>
            </a:r>
          </a:p>
          <a:p>
            <a:pPr lvl="1"/>
            <a:r>
              <a:rPr lang="en-US" dirty="0"/>
              <a:t>If the bar you weigh </a:t>
            </a:r>
            <a:r>
              <a:rPr lang="en-US" b="1" dirty="0"/>
              <a:t>does </a:t>
            </a:r>
            <a:r>
              <a:rPr lang="en-US" dirty="0"/>
              <a:t>have a golden ticket, the scale will alert you 99.9% of the time.</a:t>
            </a:r>
          </a:p>
          <a:p>
            <a:pPr lvl="1"/>
            <a:r>
              <a:rPr lang="en-US" dirty="0"/>
              <a:t>If the bar you weigh does not have a golden ticket, the scale will (falsely) alert you only 1% of the time. </a:t>
            </a:r>
          </a:p>
          <a:p>
            <a:r>
              <a:rPr lang="en-US" b="1" dirty="0"/>
              <a:t>If you pick up a bar and it alerts, what is the probability you have a golden ticket?</a:t>
            </a:r>
          </a:p>
          <a:p>
            <a:r>
              <a:rPr lang="en-US" dirty="0"/>
              <a:t>Which do you think is closest to the right answer?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A484E5-784F-4BE5-B197-70435A165BC4}"/>
              </a:ext>
            </a:extLst>
          </p:cNvPr>
          <p:cNvSpPr txBox="1"/>
          <p:nvPr/>
        </p:nvSpPr>
        <p:spPr>
          <a:xfrm>
            <a:off x="9271400" y="4364188"/>
            <a:ext cx="49821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2800" b="0" dirty="0"/>
              <a:t>0.1%</a:t>
            </a:r>
          </a:p>
          <a:p>
            <a:pPr marL="342900" indent="-342900">
              <a:buAutoNum type="alphaUcPeriod"/>
            </a:pPr>
            <a:r>
              <a:rPr lang="en-US" sz="2800" b="0" dirty="0"/>
              <a:t>10%</a:t>
            </a:r>
          </a:p>
          <a:p>
            <a:pPr marL="342900" indent="-342900">
              <a:buAutoNum type="alphaUcPeriod"/>
            </a:pPr>
            <a:r>
              <a:rPr lang="en-US" sz="2800" dirty="0"/>
              <a:t>50%</a:t>
            </a:r>
          </a:p>
          <a:p>
            <a:pPr marL="342900" indent="-342900">
              <a:buAutoNum type="alphaUcPeriod"/>
            </a:pPr>
            <a:r>
              <a:rPr lang="en-US" sz="2800" dirty="0"/>
              <a:t>99%</a:t>
            </a:r>
          </a:p>
        </p:txBody>
      </p:sp>
    </p:spTree>
    <p:extLst>
      <p:ext uri="{BB962C8B-B14F-4D97-AF65-F5344CB8AC3E}">
        <p14:creationId xmlns:p14="http://schemas.microsoft.com/office/powerpoint/2010/main" val="2912931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95F86-59A6-4A93-BD58-040568C7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D23FB-83D9-4EEA-8C35-ACC5E7FA8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you shuffle a deck of cards so any arrangement is equally likely. What is the probability that the top two cards have the same value?</a:t>
            </a:r>
          </a:p>
          <a:p>
            <a:endParaRPr lang="en-US" dirty="0"/>
          </a:p>
          <a:p>
            <a:r>
              <a:rPr lang="en-US" dirty="0"/>
              <a:t>Sample Space</a:t>
            </a:r>
          </a:p>
          <a:p>
            <a:r>
              <a:rPr lang="en-US" dirty="0"/>
              <a:t>Probability Measure</a:t>
            </a:r>
          </a:p>
          <a:p>
            <a:r>
              <a:rPr lang="en-US" dirty="0"/>
              <a:t>Event</a:t>
            </a:r>
          </a:p>
          <a:p>
            <a:r>
              <a:rPr lang="en-US" dirty="0"/>
              <a:t>Probability</a:t>
            </a:r>
          </a:p>
        </p:txBody>
      </p:sp>
    </p:spTree>
    <p:extLst>
      <p:ext uri="{BB962C8B-B14F-4D97-AF65-F5344CB8AC3E}">
        <p14:creationId xmlns:p14="http://schemas.microsoft.com/office/powerpoint/2010/main" val="1077349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27FE8-1C86-41EF-9449-C5CF84EAA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5A18D-7BA7-4FD2-B4CE-E8B9DD14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8890493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the event the scale ALERTS you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the event your bar has a ticket. </a:t>
                </a:r>
              </a:p>
              <a:p>
                <a:r>
                  <a:rPr lang="en-US" dirty="0"/>
                  <a:t>What probabilities are each of these? 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Willy Wonka has placed golden tickets on 0.1% of his Wonka Bars.</a:t>
                </a:r>
              </a:p>
              <a:p>
                <a:pPr lvl="1"/>
                <a:r>
                  <a:rPr lang="en-US" dirty="0"/>
                  <a:t>If the bar you weigh </a:t>
                </a:r>
                <a:r>
                  <a:rPr lang="en-US" b="1" dirty="0"/>
                  <a:t>does </a:t>
                </a:r>
                <a:r>
                  <a:rPr lang="en-US" dirty="0"/>
                  <a:t>have a golden ticket, the scale will alert you 99.9% of the time.</a:t>
                </a:r>
              </a:p>
              <a:p>
                <a:pPr lvl="1"/>
                <a:r>
                  <a:rPr lang="en-US" dirty="0"/>
                  <a:t>If the bar you weigh does not have a golden ticket, the scale will (falsely) alert you only 1% of the time. </a:t>
                </a:r>
              </a:p>
              <a:p>
                <a:pPr lvl="1"/>
                <a:r>
                  <a:rPr lang="en-US" dirty="0"/>
                  <a:t>If you pick up a bar and it alerts, what is the probability you have a golden ticket?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5A18D-7BA7-4FD2-B4CE-E8B9DD14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8890493" cy="4845504"/>
              </a:xfrm>
              <a:blipFill>
                <a:blip r:embed="rId2"/>
                <a:stretch>
                  <a:fillRect l="-822" t="-2138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0515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27FE8-1C86-41EF-9449-C5CF84EAA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5A18D-7BA7-4FD2-B4CE-E8B9DD14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8890493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the event the scale ALERTS you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the event your bar has a ticket. </a:t>
                </a:r>
              </a:p>
              <a:p>
                <a:r>
                  <a:rPr lang="en-US" dirty="0"/>
                  <a:t>What probabilities are each of these? 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Willy Wonka has placed golden tickets on 0.1% of his Wonka Bars.</a:t>
                </a:r>
              </a:p>
              <a:p>
                <a:pPr lvl="1"/>
                <a:r>
                  <a:rPr lang="en-US" dirty="0"/>
                  <a:t>If the bar you weigh </a:t>
                </a:r>
                <a:r>
                  <a:rPr lang="en-US" b="1" dirty="0"/>
                  <a:t>does </a:t>
                </a:r>
                <a:r>
                  <a:rPr lang="en-US" dirty="0"/>
                  <a:t>have a golden ticket, the scale will alert you 99.9% of the time.</a:t>
                </a:r>
              </a:p>
              <a:p>
                <a:pPr lvl="1"/>
                <a:r>
                  <a:rPr lang="en-US" dirty="0"/>
                  <a:t>If the bar you weigh does not have a golden ticket, the scale will (falsely) alert you only 1% of the time. </a:t>
                </a:r>
              </a:p>
              <a:p>
                <a:pPr lvl="1"/>
                <a:r>
                  <a:rPr lang="en-US" dirty="0"/>
                  <a:t>If you pick up a bar and it alerts, what is the probability you have a golden ticket?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5A18D-7BA7-4FD2-B4CE-E8B9DD14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8890493" cy="4845504"/>
              </a:xfrm>
              <a:blipFill>
                <a:blip r:embed="rId2"/>
                <a:stretch>
                  <a:fillRect l="-822" t="-2138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9DB9B1-DE68-4AB0-8D50-F13D9B6E88E0}"/>
                  </a:ext>
                </a:extLst>
              </p:cNvPr>
              <p:cNvSpPr txBox="1"/>
              <p:nvPr/>
            </p:nvSpPr>
            <p:spPr>
              <a:xfrm>
                <a:off x="9465733" y="3329940"/>
                <a:ext cx="899160" cy="461665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9DB9B1-DE68-4AB0-8D50-F13D9B6E8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5733" y="3329940"/>
                <a:ext cx="899160" cy="461665"/>
              </a:xfrm>
              <a:prstGeom prst="rect">
                <a:avLst/>
              </a:prstGeom>
              <a:blipFill>
                <a:blip r:embed="rId3"/>
                <a:stretch>
                  <a:fillRect r="-1307" b="-12195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90BE3D-0009-4171-8840-8D64A98AFB64}"/>
                  </a:ext>
                </a:extLst>
              </p:cNvPr>
              <p:cNvSpPr txBox="1"/>
              <p:nvPr/>
            </p:nvSpPr>
            <p:spPr>
              <a:xfrm>
                <a:off x="9465732" y="3886609"/>
                <a:ext cx="1141307" cy="461665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90BE3D-0009-4171-8840-8D64A98AF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5732" y="3886609"/>
                <a:ext cx="1141307" cy="461665"/>
              </a:xfrm>
              <a:prstGeom prst="rect">
                <a:avLst/>
              </a:prstGeom>
              <a:blipFill>
                <a:blip r:embed="rId4"/>
                <a:stretch>
                  <a:fillRect r="-3627" b="-13580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23AC1B-9B30-4BFB-8924-DF6DB81445D5}"/>
                  </a:ext>
                </a:extLst>
              </p:cNvPr>
              <p:cNvSpPr txBox="1"/>
              <p:nvPr/>
            </p:nvSpPr>
            <p:spPr>
              <a:xfrm>
                <a:off x="9429325" y="4636320"/>
                <a:ext cx="1141307" cy="509178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23AC1B-9B30-4BFB-8924-DF6DB8144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9325" y="4636320"/>
                <a:ext cx="1141307" cy="5091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0545E1C-6E3F-4EAF-BC41-92F106B7B134}"/>
                  </a:ext>
                </a:extLst>
              </p:cNvPr>
              <p:cNvSpPr txBox="1"/>
              <p:nvPr/>
            </p:nvSpPr>
            <p:spPr>
              <a:xfrm>
                <a:off x="9447529" y="5426855"/>
                <a:ext cx="1141307" cy="461665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0545E1C-6E3F-4EAF-BC41-92F106B7B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529" y="5426855"/>
                <a:ext cx="1141307" cy="461665"/>
              </a:xfrm>
              <a:prstGeom prst="rect">
                <a:avLst/>
              </a:prstGeom>
              <a:blipFill>
                <a:blip r:embed="rId6"/>
                <a:stretch>
                  <a:fillRect r="-3627" b="-12195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92993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27FE8-1C86-41EF-9449-C5CF84EAA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5A18D-7BA7-4FD2-B4CE-E8B9DD14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8890493" cy="1771079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the event the scale ALERTS you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the event your bar has a ticket. </a:t>
                </a:r>
              </a:p>
              <a:p>
                <a:r>
                  <a:rPr lang="en-US" dirty="0"/>
                  <a:t>What probabilities are each of these?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5A18D-7BA7-4FD2-B4CE-E8B9DD14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8890493" cy="1771079"/>
              </a:xfrm>
              <a:blipFill>
                <a:blip r:embed="rId2"/>
                <a:stretch>
                  <a:fillRect l="-822" t="-5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F7BD58-163A-D27D-E75B-C28B8110024D}"/>
                  </a:ext>
                </a:extLst>
              </p:cNvPr>
              <p:cNvSpPr txBox="1"/>
              <p:nvPr/>
            </p:nvSpPr>
            <p:spPr>
              <a:xfrm>
                <a:off x="4457020" y="4383228"/>
                <a:ext cx="3277959" cy="2062103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= 0.1%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= 99.9%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= 1%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= </a:t>
                </a:r>
                <a:r>
                  <a:rPr lang="en-US" sz="32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??? 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F7BD58-163A-D27D-E75B-C28B81100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020" y="4383228"/>
                <a:ext cx="3277959" cy="2062103"/>
              </a:xfrm>
              <a:prstGeom prst="rect">
                <a:avLst/>
              </a:prstGeom>
              <a:blipFill>
                <a:blip r:embed="rId3"/>
                <a:stretch>
                  <a:fillRect t="-2616" b="-8140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87931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47F0B-39B0-45EA-A101-0F5DDC45D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Reversing the 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28C8AD-313A-497B-9E15-99344058EA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All of our information conditions on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happens or not – does your bar have a golden ticket or not?</a:t>
                </a:r>
              </a:p>
              <a:p>
                <a:endParaRPr lang="en-US" dirty="0"/>
              </a:p>
              <a:p>
                <a:r>
                  <a:rPr lang="en-US" dirty="0"/>
                  <a:t>But we’re interested in the “reverse” conditioning. We know the scale alerted us – we know the test is positive – but do we have a golden ticket?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28C8AD-313A-497B-9E15-99344058EA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E7A8D0-9647-CF2D-0870-A9A0C1CFC9BA}"/>
                  </a:ext>
                </a:extLst>
              </p:cNvPr>
              <p:cNvSpPr txBox="1"/>
              <p:nvPr/>
            </p:nvSpPr>
            <p:spPr>
              <a:xfrm>
                <a:off x="4457020" y="4383228"/>
                <a:ext cx="3277959" cy="2062103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= 0.1%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= 99.9%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= 1%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= </a:t>
                </a:r>
                <a:r>
                  <a:rPr lang="en-US" sz="32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???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E7A8D0-9647-CF2D-0870-A9A0C1CFC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020" y="4383228"/>
                <a:ext cx="3277959" cy="2062103"/>
              </a:xfrm>
              <a:prstGeom prst="rect">
                <a:avLst/>
              </a:prstGeom>
              <a:blipFill>
                <a:blip r:embed="rId3"/>
                <a:stretch>
                  <a:fillRect t="-2616" b="-8140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87883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5868-CC24-4122-8B90-F67012C7E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D02C61D-AE37-441F-973A-E6FE6F14709F}"/>
                  </a:ext>
                </a:extLst>
              </p:cNvPr>
              <p:cNvSpPr/>
              <p:nvPr/>
            </p:nvSpPr>
            <p:spPr>
              <a:xfrm>
                <a:off x="1987157" y="1523999"/>
                <a:ext cx="7768500" cy="2141221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D02C61D-AE37-441F-973A-E6FE6F1470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157" y="1523999"/>
                <a:ext cx="7768500" cy="21412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97360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5868-CC24-4122-8B90-F67012C7E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D02C61D-AE37-441F-973A-E6FE6F14709F}"/>
                  </a:ext>
                </a:extLst>
              </p:cNvPr>
              <p:cNvSpPr/>
              <p:nvPr/>
            </p:nvSpPr>
            <p:spPr>
              <a:xfrm>
                <a:off x="1987157" y="1523999"/>
                <a:ext cx="7768500" cy="2141221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D02C61D-AE37-441F-973A-E6FE6F1470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157" y="1523999"/>
                <a:ext cx="7768500" cy="21412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B07FFA-E425-494A-8F0B-AC0E824BFAC8}"/>
                  </a:ext>
                </a:extLst>
              </p:cNvPr>
              <p:cNvSpPr txBox="1"/>
              <p:nvPr/>
            </p:nvSpPr>
            <p:spPr>
              <a:xfrm>
                <a:off x="575239" y="3931920"/>
                <a:ext cx="11187259" cy="1787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do we know about Wonka Bars?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0.999=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⋅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.001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B07FFA-E425-494A-8F0B-AC0E824BF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931920"/>
                <a:ext cx="11187259" cy="1787477"/>
              </a:xfrm>
              <a:prstGeom prst="rect">
                <a:avLst/>
              </a:prstGeom>
              <a:blipFill>
                <a:blip r:embed="rId3"/>
                <a:stretch>
                  <a:fillRect l="-1089" t="-3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13660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4FABE-4343-4C25-9DBF-12BEEE243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Filling 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456823-4B96-477C-AD21-282D1E46C1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We’ll use a trick called “the law of total probability”: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=0.999⋅.001+.01⋅.999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=.010989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456823-4B96-477C-AD21-282D1E46C1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22569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982DE-F331-451A-B3F6-7C1C5EE2F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Total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9B1A0D-FACE-40D0-9796-53FE40A90B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be a </a:t>
                </a:r>
                <a:r>
                  <a:rPr lang="en-US" b="1" dirty="0"/>
                  <a:t>partition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endParaRPr lang="en-US" b="1" dirty="0"/>
              </a:p>
              <a:p>
                <a:r>
                  <a:rPr lang="en-US" dirty="0"/>
                  <a:t>A partition of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a family of subsets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such that: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and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∪…∪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i.e. every element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is in exactly one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9B1A0D-FACE-40D0-9796-53FE40A90B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95642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982DE-F331-451A-B3F6-7C1C5EE2F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Total Probability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B1A0D-FACE-40D0-9796-53FE40A90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9C476F-97BE-4995-B402-4B7158B0EBE2}"/>
              </a:ext>
            </a:extLst>
          </p:cNvPr>
          <p:cNvGrpSpPr/>
          <p:nvPr/>
        </p:nvGrpSpPr>
        <p:grpSpPr>
          <a:xfrm>
            <a:off x="533875" y="1504824"/>
            <a:ext cx="7768500" cy="2843058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30B04EB-1DF7-43AC-98C2-FBA410E21F2C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800" dirty="0"/>
                </a:p>
                <a:p>
                  <a:endParaRPr lang="en-US" sz="2800" dirty="0"/>
                </a:p>
                <a:p>
                  <a:r>
                    <a:rPr lang="en-US" sz="2800" dirty="0"/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sz="2800" dirty="0"/>
                    <a:t> be a </a:t>
                  </a:r>
                  <a:r>
                    <a:rPr lang="en-US" sz="2800" b="1" dirty="0"/>
                    <a:t>partition </a:t>
                  </a:r>
                  <a:r>
                    <a:rPr lang="en-US" sz="2800" dirty="0"/>
                    <a:t>of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Ω</m:t>
                      </m:r>
                    </m:oMath>
                  </a14:m>
                  <a:r>
                    <a:rPr lang="en-US" sz="2800" b="1" dirty="0"/>
                    <a:t>.</a:t>
                  </a:r>
                </a:p>
                <a:p>
                  <a:r>
                    <a:rPr lang="en-US" sz="2800" b="1" dirty="0"/>
                    <a:t>For any event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a14:m>
                  <a:r>
                    <a:rPr lang="en-US" sz="2800" b="1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=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𝐚</m:t>
                            </m:r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𝐥𝐥</m:t>
                            </m:r>
                            <m:r>
                              <m:rPr>
                                <m:brk m:alnAt="7"/>
                              </m:r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/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800" b="1" dirty="0"/>
                </a:p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30B04EB-1DF7-43AC-98C2-FBA410E21F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 l="-164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8D11787-A609-4D87-8C71-A0B9B91A783F}"/>
                </a:ext>
              </a:extLst>
            </p:cNvPr>
            <p:cNvSpPr/>
            <p:nvPr/>
          </p:nvSpPr>
          <p:spPr>
            <a:xfrm>
              <a:off x="1195367" y="3429001"/>
              <a:ext cx="6101786" cy="462838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Law of Total Probability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277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22F75-A722-4E96-8E58-25A87C335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1AB035-09A4-4238-A6D5-DAD208788A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Proof is actually pretty informative on what’s going on. 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US" b="0" i="1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b="0" i="1">
                            <a:latin typeface="Cambria Math" panose="02040503050406030204" pitchFamily="18" charset="0"/>
                          </a:rPr>
                          <m:t>ll</m:t>
                        </m:r>
                        <m:r>
                          <m:rPr>
                            <m:brk m:alnAt="7"/>
                          </m:rPr>
                          <a:rPr lang="en-US" b="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ll</m:t>
                        </m:r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(definition of conditional probability)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ll</m:t>
                        </m:r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partition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partition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. Then we just add up those probabilities. </a:t>
                </a:r>
              </a:p>
              <a:p>
                <a:pPr lvl="1"/>
                <a:r>
                  <a:rPr lang="en-US" dirty="0"/>
                  <a:t>Ability to add follows from the “countable additivity” axiom.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1AB035-09A4-4238-A6D5-DAD208788A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2014A8A-E25E-49CC-AF10-DF25EB3A746B}"/>
              </a:ext>
            </a:extLst>
          </p:cNvPr>
          <p:cNvSpPr/>
          <p:nvPr/>
        </p:nvSpPr>
        <p:spPr>
          <a:xfrm>
            <a:off x="8641976" y="125506"/>
            <a:ext cx="3285565" cy="133835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8445AE8-56D5-475A-8B33-05C63E3AAF92}"/>
              </a:ext>
            </a:extLst>
          </p:cNvPr>
          <p:cNvSpPr/>
          <p:nvPr/>
        </p:nvSpPr>
        <p:spPr>
          <a:xfrm>
            <a:off x="9568326" y="286920"/>
            <a:ext cx="2048435" cy="84268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F5CB0B5-531B-49F2-9742-CF6D21738E36}"/>
              </a:ext>
            </a:extLst>
          </p:cNvPr>
          <p:cNvCxnSpPr>
            <a:cxnSpLocks/>
          </p:cNvCxnSpPr>
          <p:nvPr/>
        </p:nvCxnSpPr>
        <p:spPr>
          <a:xfrm>
            <a:off x="10284759" y="147918"/>
            <a:ext cx="0" cy="13383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146598-D043-4944-B8FA-0CAF6930A0DE}"/>
              </a:ext>
            </a:extLst>
          </p:cNvPr>
          <p:cNvCxnSpPr/>
          <p:nvPr/>
        </p:nvCxnSpPr>
        <p:spPr>
          <a:xfrm>
            <a:off x="11113995" y="125506"/>
            <a:ext cx="0" cy="13383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7CC679A-FC06-43CE-B78F-53B014B63F5F}"/>
                  </a:ext>
                </a:extLst>
              </p:cNvPr>
              <p:cNvSpPr txBox="1"/>
              <p:nvPr/>
            </p:nvSpPr>
            <p:spPr>
              <a:xfrm>
                <a:off x="9156643" y="1037958"/>
                <a:ext cx="5333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7CC679A-FC06-43CE-B78F-53B014B63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6643" y="1037958"/>
                <a:ext cx="53339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8865FD-DDEE-40AE-BBC8-06EC49E5E8BE}"/>
                  </a:ext>
                </a:extLst>
              </p:cNvPr>
              <p:cNvSpPr txBox="1"/>
              <p:nvPr/>
            </p:nvSpPr>
            <p:spPr>
              <a:xfrm>
                <a:off x="10415556" y="1105731"/>
                <a:ext cx="5333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8865FD-DDEE-40AE-BBC8-06EC49E5E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5556" y="1105731"/>
                <a:ext cx="53339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C632FBD-1D14-4C57-A0A7-D42508DA6F55}"/>
                  </a:ext>
                </a:extLst>
              </p:cNvPr>
              <p:cNvSpPr txBox="1"/>
              <p:nvPr/>
            </p:nvSpPr>
            <p:spPr>
              <a:xfrm>
                <a:off x="11377021" y="1044641"/>
                <a:ext cx="5333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C632FBD-1D14-4C57-A0A7-D42508DA6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7021" y="1044641"/>
                <a:ext cx="53339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D249075-93AE-4A46-B0A8-F837D63850C2}"/>
                  </a:ext>
                </a:extLst>
              </p:cNvPr>
              <p:cNvSpPr txBox="1"/>
              <p:nvPr/>
            </p:nvSpPr>
            <p:spPr>
              <a:xfrm>
                <a:off x="9736049" y="275714"/>
                <a:ext cx="5333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D249075-93AE-4A46-B0A8-F837D6385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6049" y="275714"/>
                <a:ext cx="53339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3152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95F86-59A6-4A93-BD58-040568C7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shuffle a deck of cards so any arrangement is equally likely. What is the probability that the top two cards have the same value?</a:t>
                </a:r>
              </a:p>
              <a:p>
                <a:endParaRPr lang="en-US" dirty="0"/>
              </a:p>
              <a:p>
                <a:r>
                  <a:rPr lang="en-US" dirty="0"/>
                  <a:t>Sample Space: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are different cards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Probability Measure: uniform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52⋅51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Event: all pairs with equal values</a:t>
                </a:r>
              </a:p>
              <a:p>
                <a:r>
                  <a:rPr lang="en-US" dirty="0"/>
                  <a:t>Probability: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4,2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52⋅51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44811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5868-CC24-4122-8B90-F67012C7E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B07FFA-E425-494A-8F0B-AC0E824BFAC8}"/>
                  </a:ext>
                </a:extLst>
              </p:cNvPr>
              <p:cNvSpPr txBox="1"/>
              <p:nvPr/>
            </p:nvSpPr>
            <p:spPr>
              <a:xfrm>
                <a:off x="575239" y="1562100"/>
                <a:ext cx="11187259" cy="3691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do we know about Wonka Bars?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0.999=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⋅.010989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.001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Solving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i.e. about 0.0909.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Only about a 10% chance that the bar has the golden ticket!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B07FFA-E425-494A-8F0B-AC0E824BF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562100"/>
                <a:ext cx="11187259" cy="3691332"/>
              </a:xfrm>
              <a:prstGeom prst="rect">
                <a:avLst/>
              </a:prstGeom>
              <a:blipFill>
                <a:blip r:embed="rId2"/>
                <a:stretch>
                  <a:fillRect l="-1089" t="-1650" b="-3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30172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88006-3D75-4313-A0B6-FF84D02EE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a minute…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531AB-6BAC-4251-94BE-EE6FE5A6C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615441"/>
            <a:ext cx="11187258" cy="4693920"/>
          </a:xfrm>
        </p:spPr>
        <p:txBody>
          <a:bodyPr>
            <a:normAutofit/>
          </a:bodyPr>
          <a:lstStyle/>
          <a:p>
            <a:r>
              <a:rPr lang="en-US" dirty="0"/>
              <a:t>That doesn’t fit with many of our guesses. What’s going on?</a:t>
            </a:r>
          </a:p>
          <a:p>
            <a:endParaRPr lang="en-US" dirty="0"/>
          </a:p>
          <a:p>
            <a:r>
              <a:rPr lang="en-US" dirty="0"/>
              <a:t>Instead of saying “we tested one and got a positive” imagine we tested 1000. </a:t>
            </a:r>
            <a:r>
              <a:rPr lang="en-US" b="1" dirty="0"/>
              <a:t>ABOUT </a:t>
            </a:r>
            <a:r>
              <a:rPr lang="en-US" dirty="0"/>
              <a:t>how many bars of each type are there?</a:t>
            </a:r>
          </a:p>
          <a:p>
            <a:r>
              <a:rPr lang="en-US" b="1" dirty="0"/>
              <a:t>(about) </a:t>
            </a:r>
            <a:r>
              <a:rPr lang="en-US" dirty="0"/>
              <a:t>1 with a golden ticket 999 without. Lets say those are exactly right.</a:t>
            </a:r>
          </a:p>
          <a:p>
            <a:r>
              <a:rPr lang="en-US" dirty="0"/>
              <a:t>Lets just say that one golden is truly found</a:t>
            </a:r>
          </a:p>
          <a:p>
            <a:r>
              <a:rPr lang="en-US" b="1" dirty="0"/>
              <a:t>(about) </a:t>
            </a:r>
            <a:r>
              <a:rPr lang="en-US" dirty="0"/>
              <a:t>1% of the 999 without would be a positive. Lets say it’s exactly 10.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99AE75-9970-4E0B-81ED-7A1DF67766CC}"/>
              </a:ext>
            </a:extLst>
          </p:cNvPr>
          <p:cNvSpPr txBox="1"/>
          <p:nvPr/>
        </p:nvSpPr>
        <p:spPr>
          <a:xfrm>
            <a:off x="4905375" y="138113"/>
            <a:ext cx="7143750" cy="147732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Willy Wonka has placed golden tickets on 0.1% of his Wonka Bars.</a:t>
            </a:r>
          </a:p>
          <a:p>
            <a:pPr lvl="1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the bar you weigh </a:t>
            </a:r>
            <a:r>
              <a:rPr lang="en-US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does 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have a golden ticket, the scale will alert you 99.9% of the time.</a:t>
            </a:r>
          </a:p>
          <a:p>
            <a:pPr lvl="1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the bar you weigh does not have a golden ticket, the scale will (falsely) alert you only 1% of the time. </a:t>
            </a:r>
          </a:p>
        </p:txBody>
      </p:sp>
    </p:spTree>
    <p:extLst>
      <p:ext uri="{BB962C8B-B14F-4D97-AF65-F5344CB8AC3E}">
        <p14:creationId xmlns:p14="http://schemas.microsoft.com/office/powerpoint/2010/main" val="33837794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CF28B-5FDB-496A-B059-690F10C29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Visually</a:t>
            </a:r>
          </a:p>
        </p:txBody>
      </p:sp>
      <p:graphicFrame>
        <p:nvGraphicFramePr>
          <p:cNvPr id="10" name="Content Placeholder 9">
            <a:hlinkClick r:id="" action="ppaction://ole?verb=0"/>
            <a:extLst>
              <a:ext uri="{FF2B5EF4-FFF2-40B4-BE49-F238E27FC236}">
                <a16:creationId xmlns:a16="http://schemas.microsoft.com/office/drawing/2014/main" id="{3F8CD0DF-19FD-4C35-B946-C5DC66C4C5A0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6895495"/>
              </p:ext>
            </p:extLst>
          </p:nvPr>
        </p:nvGraphicFramePr>
        <p:xfrm>
          <a:off x="619125" y="1392237"/>
          <a:ext cx="5038725" cy="484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11887454" imgH="11430164" progId="PowerPoint.Show.12">
                  <p:embed/>
                </p:oleObj>
              </mc:Choice>
              <mc:Fallback>
                <p:oleObj name="Presentation" r:id="rId2" imgW="11887454" imgH="11430164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9125" y="1392237"/>
                        <a:ext cx="5038725" cy="484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7294AAB-72A9-45B7-B2AF-EA72D1D8F923}"/>
              </a:ext>
            </a:extLst>
          </p:cNvPr>
          <p:cNvSpPr txBox="1"/>
          <p:nvPr/>
        </p:nvSpPr>
        <p:spPr>
          <a:xfrm>
            <a:off x="5829300" y="1524000"/>
            <a:ext cx="58864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Gold bar is the one (true) golden ticket bar.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Purple bars don’t have a ticket and tested negative.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Red bars don’t have a ticket, but tested positive.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test is, in a sense, doing really well.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It’s almost always right.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problem is it’s also the case that the correct answer is almost always “no.”</a:t>
            </a:r>
          </a:p>
        </p:txBody>
      </p:sp>
    </p:spTree>
    <p:extLst>
      <p:ext uri="{BB962C8B-B14F-4D97-AF65-F5344CB8AC3E}">
        <p14:creationId xmlns:p14="http://schemas.microsoft.com/office/powerpoint/2010/main" val="7124243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6E7D7-B782-4C86-A701-E8E4F4E8D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Your Intuition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CFC9E-71B5-4083-83FA-9DD91444D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845504"/>
          </a:xfrm>
        </p:spPr>
        <p:txBody>
          <a:bodyPr/>
          <a:lstStyle/>
          <a:p>
            <a:r>
              <a:rPr lang="en-US" dirty="0"/>
              <a:t>     Take 1: The test is </a:t>
            </a:r>
            <a:r>
              <a:rPr lang="en-US" b="1" dirty="0"/>
              <a:t>actually good </a:t>
            </a:r>
            <a:r>
              <a:rPr lang="en-US" dirty="0"/>
              <a:t>and has VASTLY increased our belief that there IS a golden ticket when you get a positive result.</a:t>
            </a:r>
          </a:p>
          <a:p>
            <a:endParaRPr lang="en-US" dirty="0"/>
          </a:p>
          <a:p>
            <a:r>
              <a:rPr lang="en-US" dirty="0"/>
              <a:t>If we told you “your job is to find a Wonka Bar with a golden ticket” without the test, you have 1/1000 chance, with the test, you have (about) a 1/11 chance. That’s (almost) 100 times better!</a:t>
            </a:r>
          </a:p>
          <a:p>
            <a:endParaRPr lang="en-US" dirty="0"/>
          </a:p>
          <a:p>
            <a:r>
              <a:rPr lang="en-US" dirty="0"/>
              <a:t>This is actually a huge improvement! </a:t>
            </a:r>
          </a:p>
        </p:txBody>
      </p:sp>
      <p:pic>
        <p:nvPicPr>
          <p:cNvPr id="2050" name="Picture 2" descr="Fire on Google Android 11.0 December 2020 Feature Drop">
            <a:extLst>
              <a:ext uri="{FF2B5EF4-FFF2-40B4-BE49-F238E27FC236}">
                <a16:creationId xmlns:a16="http://schemas.microsoft.com/office/drawing/2014/main" id="{F3E90D13-BAF4-4A5A-882C-529B4BB3B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7" y="1463857"/>
            <a:ext cx="460192" cy="46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4150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6E7D7-B782-4C86-A701-E8E4F4E8D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Your Intuition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CFC9E-71B5-4083-83FA-9DD91444D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845504"/>
          </a:xfrm>
        </p:spPr>
        <p:txBody>
          <a:bodyPr/>
          <a:lstStyle/>
          <a:p>
            <a:r>
              <a:rPr lang="en-US" dirty="0"/>
              <a:t>     Take 2: Humans are really bad at intuitively understanding very large or very small numbers.</a:t>
            </a:r>
          </a:p>
          <a:p>
            <a:endParaRPr lang="en-US" dirty="0"/>
          </a:p>
          <a:p>
            <a:r>
              <a:rPr lang="en-US" dirty="0"/>
              <a:t>When I hear “99% chance”, “99.9% chance”, “99.99% chance” they all go into my brain as “well that’s basically guaranteed” And then I forget how many 9’s there actually were.</a:t>
            </a:r>
          </a:p>
          <a:p>
            <a:r>
              <a:rPr lang="en-US" dirty="0"/>
              <a:t>But the number of 9s matters because they end up “cancelling” with the “number of 9’s” in the population that’s truly negative. We’ll talk about this a little more on Friday in the applications.</a:t>
            </a:r>
          </a:p>
        </p:txBody>
      </p:sp>
      <p:pic>
        <p:nvPicPr>
          <p:cNvPr id="2050" name="Picture 2" descr="Fire on Google Android 11.0 December 2020 Feature Drop">
            <a:extLst>
              <a:ext uri="{FF2B5EF4-FFF2-40B4-BE49-F238E27FC236}">
                <a16:creationId xmlns:a16="http://schemas.microsoft.com/office/drawing/2014/main" id="{F3E90D13-BAF4-4A5A-882C-529B4BB3B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7" y="1463857"/>
            <a:ext cx="460192" cy="46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908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6E7D7-B782-4C86-A701-E8E4F4E8D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Your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FCFC9E-71B5-4083-83FA-9DD91444D9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     Take 3: View tests as updating your beliefs, not as revealing the truth.</a:t>
                </a:r>
              </a:p>
              <a:p>
                <a:endParaRPr lang="en-US" dirty="0"/>
              </a:p>
              <a:p>
                <a:r>
                  <a:rPr lang="en-US" dirty="0"/>
                  <a:t>Bayes’ Rule says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has a factor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 it. You have to translate “The test says there’s a golden ticket” to “the test says you should increase your estimate of the chances that you have a golden ticket.”</a:t>
                </a:r>
              </a:p>
              <a:p>
                <a:r>
                  <a:rPr lang="en-US" dirty="0"/>
                  <a:t>A test takes you from your “prior” beliefs of the probability to your “posterior” beliefs.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FCFC9E-71B5-4083-83FA-9DD91444D9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2"/>
                <a:stretch>
                  <a:fillRect l="-708" t="-2138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Fire on Google Android 11.0 December 2020 Feature Drop">
            <a:extLst>
              <a:ext uri="{FF2B5EF4-FFF2-40B4-BE49-F238E27FC236}">
                <a16:creationId xmlns:a16="http://schemas.microsoft.com/office/drawing/2014/main" id="{F3E90D13-BAF4-4A5A-882C-529B4BB3B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7" y="1463857"/>
            <a:ext cx="460192" cy="46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300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95F86-59A6-4A93-BD58-040568C7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shuffle a deck of cards so any arrangement is equally likely. What is the probability that the top two cards have the same value?</a:t>
                </a:r>
              </a:p>
              <a:p>
                <a:endParaRPr lang="en-US" dirty="0"/>
              </a:p>
              <a:p>
                <a:r>
                  <a:rPr lang="en-US" dirty="0"/>
                  <a:t>Sample Space: Set of all orderings of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r>
                  <a:rPr lang="en-US" dirty="0"/>
                  <a:t> cards</a:t>
                </a:r>
              </a:p>
              <a:p>
                <a:r>
                  <a:rPr lang="en-US" dirty="0"/>
                  <a:t>Probability Measure: uniform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52!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Event: all lists that start with two cards of the same value</a:t>
                </a:r>
              </a:p>
              <a:p>
                <a:r>
                  <a:rPr lang="en-US" dirty="0"/>
                  <a:t>Probability: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4,2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⋅50!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52!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5904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95F86-59A6-4A93-BD58-040568C7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shuffle a deck of cards so any arrangement is equally likely. What is the probability that the top two cards have the same value?</a:t>
                </a:r>
              </a:p>
              <a:p>
                <a:endParaRPr lang="en-US" dirty="0"/>
              </a:p>
              <a:p>
                <a:r>
                  <a:rPr lang="en-US" dirty="0"/>
                  <a:t>Sample Space: Set of all orderings of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r>
                  <a:rPr lang="en-US" dirty="0"/>
                  <a:t> cards</a:t>
                </a:r>
              </a:p>
              <a:p>
                <a:r>
                  <a:rPr lang="en-US" dirty="0"/>
                  <a:t>Probability Measure: uniform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52!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Event: all lists that start with two cards of the same value</a:t>
                </a:r>
              </a:p>
              <a:p>
                <a:r>
                  <a:rPr lang="en-US" dirty="0"/>
                  <a:t>Probability: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4,2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⋅50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∗49 ∗48 ∗…. ∗2 ∗1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∗ 51 ∗ 50 ∗49 ∗48 ∗ …∗2∗1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1196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01B92-2A0B-4285-8E82-654082AA9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5B5F0-D565-42AA-8236-83C6037E2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There’s often information you “don’t need” in your sample space.</a:t>
            </a:r>
          </a:p>
          <a:p>
            <a:r>
              <a:rPr lang="en-US" dirty="0"/>
              <a:t>It won’t give you the wrong answer.</a:t>
            </a:r>
          </a:p>
          <a:p>
            <a:r>
              <a:rPr lang="en-US" dirty="0"/>
              <a:t>But it sometimes makes for extra work/a harder counting problem,</a:t>
            </a:r>
          </a:p>
          <a:p>
            <a:endParaRPr lang="en-US" dirty="0"/>
          </a:p>
          <a:p>
            <a:r>
              <a:rPr lang="en-US" dirty="0"/>
              <a:t>Good indication: you cancelled A LOT of stuff that was common in the numerator and denominator.</a:t>
            </a:r>
          </a:p>
        </p:txBody>
      </p:sp>
    </p:spTree>
    <p:extLst>
      <p:ext uri="{BB962C8B-B14F-4D97-AF65-F5344CB8AC3E}">
        <p14:creationId xmlns:p14="http://schemas.microsoft.com/office/powerpoint/2010/main" val="1991008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01B92-2A0B-4285-8E82-654082AA9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Few notes about events and samples spaces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5B5F0-D565-42AA-8236-83C6037E2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If you’re dealing with a situation where you may be able to use a  uniform probability space, make sure to set up the sample space in a way that every outcome is equally likely.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Try not overcomplicate the sample space – only include the information that you need in it.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When you define an event, make sure it is a </a:t>
            </a:r>
            <a:r>
              <a:rPr lang="en-US" u="sng" dirty="0"/>
              <a:t>subset</a:t>
            </a:r>
            <a:r>
              <a:rPr lang="en-US" dirty="0"/>
              <a:t> of the sample space!</a:t>
            </a:r>
          </a:p>
        </p:txBody>
      </p:sp>
    </p:spTree>
    <p:extLst>
      <p:ext uri="{BB962C8B-B14F-4D97-AF65-F5344CB8AC3E}">
        <p14:creationId xmlns:p14="http://schemas.microsoft.com/office/powerpoint/2010/main" val="1401668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5EB8C-5D9C-4CB4-BC75-6D522A45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Quick Observations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For discrete probability spaces (the kind we’ve seen so far)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if and only if 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if and only if 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31124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8580</TotalTime>
  <Words>3852</Words>
  <Application>Microsoft Office PowerPoint</Application>
  <PresentationFormat>Widescreen</PresentationFormat>
  <Paragraphs>776</Paragraphs>
  <Slides>45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Arial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Presentation</vt:lpstr>
      <vt:lpstr>Conditional Probability</vt:lpstr>
      <vt:lpstr>But first one more example with uniform probability spaces!</vt:lpstr>
      <vt:lpstr>Another Example</vt:lpstr>
      <vt:lpstr>Another Example</vt:lpstr>
      <vt:lpstr>Another Example</vt:lpstr>
      <vt:lpstr>Another Example</vt:lpstr>
      <vt:lpstr>Takeaway</vt:lpstr>
      <vt:lpstr>Few notes about events and samples spaces</vt:lpstr>
      <vt:lpstr>Some Quick Observations</vt:lpstr>
      <vt:lpstr>Some Quick Observations</vt:lpstr>
      <vt:lpstr>Conditional Probabilities</vt:lpstr>
      <vt:lpstr>Conditioning</vt:lpstr>
      <vt:lpstr>Conditioning</vt:lpstr>
      <vt:lpstr>Conditioning</vt:lpstr>
      <vt:lpstr>Conditional Probability</vt:lpstr>
      <vt:lpstr>Conditioning…</vt:lpstr>
      <vt:lpstr>Conditioning…</vt:lpstr>
      <vt:lpstr>Conditioning…</vt:lpstr>
      <vt:lpstr>Conditioning…</vt:lpstr>
      <vt:lpstr>Conditioning…</vt:lpstr>
      <vt:lpstr>Conditioning Practice</vt:lpstr>
      <vt:lpstr>Conditioning Practice</vt:lpstr>
      <vt:lpstr>Conditioning Practice</vt:lpstr>
      <vt:lpstr>Conditioning Practice</vt:lpstr>
      <vt:lpstr>Conditioning Practice</vt:lpstr>
      <vt:lpstr>Direction Matters</vt:lpstr>
      <vt:lpstr>Direction Matters</vt:lpstr>
      <vt:lpstr>Wonka Bars</vt:lpstr>
      <vt:lpstr>Willy Wonka</vt:lpstr>
      <vt:lpstr>Conditioning</vt:lpstr>
      <vt:lpstr>Conditioning</vt:lpstr>
      <vt:lpstr>Conditioning</vt:lpstr>
      <vt:lpstr>Reversing the Conditioning</vt:lpstr>
      <vt:lpstr>Bayes Rule</vt:lpstr>
      <vt:lpstr>Bayes Rule</vt:lpstr>
      <vt:lpstr>Filling In</vt:lpstr>
      <vt:lpstr>Law of Total Probability</vt:lpstr>
      <vt:lpstr>Law of Total Probability</vt:lpstr>
      <vt:lpstr>Why?</vt:lpstr>
      <vt:lpstr>Bayes Rule</vt:lpstr>
      <vt:lpstr>Wait a minute…</vt:lpstr>
      <vt:lpstr>Visually</vt:lpstr>
      <vt:lpstr>Updating Your Intuition</vt:lpstr>
      <vt:lpstr>Updating Your Intuition</vt:lpstr>
      <vt:lpstr>Updating Your Intuition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Conditional Probability</dc:title>
  <dc:creator>rtweber2</dc:creator>
  <cp:lastModifiedBy>Claris Winston</cp:lastModifiedBy>
  <cp:revision>45</cp:revision>
  <dcterms:created xsi:type="dcterms:W3CDTF">2021-04-08T17:33:52Z</dcterms:created>
  <dcterms:modified xsi:type="dcterms:W3CDTF">2024-04-05T03:30:41Z</dcterms:modified>
</cp:coreProperties>
</file>