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260" r:id="rId10"/>
    <p:sldId id="306" r:id="rId11"/>
    <p:sldId id="316" r:id="rId12"/>
    <p:sldId id="261" r:id="rId13"/>
    <p:sldId id="307" r:id="rId14"/>
    <p:sldId id="308" r:id="rId15"/>
    <p:sldId id="265" r:id="rId16"/>
    <p:sldId id="309" r:id="rId17"/>
    <p:sldId id="310" r:id="rId18"/>
    <p:sldId id="314" r:id="rId19"/>
    <p:sldId id="258" r:id="rId20"/>
    <p:sldId id="259" r:id="rId21"/>
    <p:sldId id="262" r:id="rId22"/>
    <p:sldId id="266" r:id="rId23"/>
    <p:sldId id="267" r:id="rId24"/>
    <p:sldId id="263" r:id="rId25"/>
    <p:sldId id="269" r:id="rId26"/>
    <p:sldId id="270" r:id="rId27"/>
    <p:sldId id="275" r:id="rId28"/>
    <p:sldId id="268" r:id="rId29"/>
    <p:sldId id="312" r:id="rId30"/>
    <p:sldId id="313" r:id="rId31"/>
    <p:sldId id="315" r:id="rId32"/>
    <p:sldId id="271" r:id="rId33"/>
    <p:sldId id="273" r:id="rId34"/>
    <p:sldId id="272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809" y="36"/>
      </p:cViewPr>
      <p:guideLst/>
    </p:cSldViewPr>
  </p:slideViewPr>
  <p:outlineViewPr>
    <p:cViewPr>
      <p:scale>
        <a:sx n="33" d="100"/>
        <a:sy n="33" d="100"/>
      </p:scale>
      <p:origin x="0" y="-462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4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126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2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18EEEE0-0497-4090-ABE6-D818975B7E61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B92370-AC1E-4A4D-A4C1-408A59D200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7CF-4DE6-4061-BA28-9C189C750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That’s Enough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7BD54-8721-4E06-A15C-8E3C8B9DF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245951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Put donuts in order by type, then put dividers between the types.</a:t>
            </a:r>
          </a:p>
          <a:p>
            <a:r>
              <a:rPr lang="en-US" dirty="0"/>
              <a:t>Counting the number of ways to place dividers instead.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591C27-1EBA-4FE3-95C4-B5EE480167DC}"/>
              </a:ext>
            </a:extLst>
          </p:cNvPr>
          <p:cNvCxnSpPr/>
          <p:nvPr/>
        </p:nvCxnSpPr>
        <p:spPr>
          <a:xfrm flipV="1">
            <a:off x="1992923" y="40014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510606-2350-4778-8136-C9EE4C78F12F}"/>
              </a:ext>
            </a:extLst>
          </p:cNvPr>
          <p:cNvCxnSpPr/>
          <p:nvPr/>
        </p:nvCxnSpPr>
        <p:spPr>
          <a:xfrm flipV="1">
            <a:off x="5121885" y="396337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BE9191-8171-4FBB-A2E2-5D0F966CDE70}"/>
              </a:ext>
            </a:extLst>
          </p:cNvPr>
          <p:cNvCxnSpPr/>
          <p:nvPr/>
        </p:nvCxnSpPr>
        <p:spPr>
          <a:xfrm flipV="1">
            <a:off x="102034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097C5E-50DE-41C5-ABCF-BA2FCE27B1C1}"/>
              </a:ext>
            </a:extLst>
          </p:cNvPr>
          <p:cNvCxnSpPr/>
          <p:nvPr/>
        </p:nvCxnSpPr>
        <p:spPr>
          <a:xfrm flipV="1">
            <a:off x="11270273" y="3915752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3BC3-208E-4299-91AC-A4DD6C83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it as a string.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characters.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are the “donut” character (identical)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are the “divider” character (identical). </a:t>
                </a:r>
              </a:p>
              <a:p>
                <a:r>
                  <a:rPr lang="en-US" dirty="0"/>
                  <a:t>So?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7A173-83EE-4CB3-A80F-A080E48305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dirty="0"/>
                  <a:t> – before donut 1, before 2, …, before donut 12, after donut 12.</a:t>
                </a:r>
              </a:p>
              <a:p>
                <a:endParaRPr lang="en-US" dirty="0"/>
              </a:p>
              <a:p>
                <a:r>
                  <a:rPr lang="en-US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– one of the previous spots was split (“before” and “after” the last divider)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 b="-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3031148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0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1B995-C4F9-484A-BBAE-9A5B1DED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Dividers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</p:spPr>
            <p:txBody>
              <a:bodyPr/>
              <a:lstStyle/>
              <a:p>
                <a:r>
                  <a:rPr lang="en-US" dirty="0"/>
                  <a:t>Place a divider –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dirty="0"/>
                  <a:t> – before donut 1, before 2, …, before donut 12, after donut 12.</a:t>
                </a:r>
              </a:p>
              <a:p>
                <a:r>
                  <a:rPr lang="en-US" sz="2400" dirty="0"/>
                  <a:t>Place the second divider, how many possible locations are there?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400" dirty="0"/>
                  <a:t> – one of the previous spots was split (“before” and “after” the first divider)</a:t>
                </a:r>
              </a:p>
              <a:p>
                <a:r>
                  <a:rPr lang="en-US" sz="2400" dirty="0"/>
                  <a:t>In general, placing divider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possible locations.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FFF798-417B-4A7F-816B-68980452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95359"/>
                <a:ext cx="11187258" cy="3114001"/>
              </a:xfrm>
              <a:blipFill>
                <a:blip r:embed="rId2"/>
                <a:stretch>
                  <a:fillRect l="-152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1844094C-B5AD-4697-A913-C5F02C226AD2}"/>
              </a:ext>
            </a:extLst>
          </p:cNvPr>
          <p:cNvSpPr/>
          <p:nvPr/>
        </p:nvSpPr>
        <p:spPr>
          <a:xfrm>
            <a:off x="122061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8EBE2112-0298-421F-BA40-D536B2E2ED41}"/>
              </a:ext>
            </a:extLst>
          </p:cNvPr>
          <p:cNvSpPr/>
          <p:nvPr/>
        </p:nvSpPr>
        <p:spPr>
          <a:xfrm>
            <a:off x="1149784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4B66EF1-33CA-429D-B9C8-D43A1E8753E8}"/>
              </a:ext>
            </a:extLst>
          </p:cNvPr>
          <p:cNvSpPr/>
          <p:nvPr/>
        </p:nvSpPr>
        <p:spPr>
          <a:xfrm>
            <a:off x="2177507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0A378A9A-1D74-4824-A351-1FCFB89C0F12}"/>
              </a:ext>
            </a:extLst>
          </p:cNvPr>
          <p:cNvSpPr/>
          <p:nvPr/>
        </p:nvSpPr>
        <p:spPr>
          <a:xfrm>
            <a:off x="320523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76837F9-223D-4BAA-98EA-198894BBDA28}"/>
              </a:ext>
            </a:extLst>
          </p:cNvPr>
          <p:cNvSpPr/>
          <p:nvPr/>
        </p:nvSpPr>
        <p:spPr>
          <a:xfrm>
            <a:off x="423295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85B7678-23AB-4265-90BD-2B89421ACF99}"/>
              </a:ext>
            </a:extLst>
          </p:cNvPr>
          <p:cNvSpPr/>
          <p:nvPr/>
        </p:nvSpPr>
        <p:spPr>
          <a:xfrm>
            <a:off x="526067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D94338-F71A-45D9-BE51-A999BE8B7CD8}"/>
              </a:ext>
            </a:extLst>
          </p:cNvPr>
          <p:cNvSpPr/>
          <p:nvPr/>
        </p:nvSpPr>
        <p:spPr>
          <a:xfrm>
            <a:off x="628839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CCCA3A0C-E434-43E6-B9AB-01056A22190B}"/>
              </a:ext>
            </a:extLst>
          </p:cNvPr>
          <p:cNvSpPr/>
          <p:nvPr/>
        </p:nvSpPr>
        <p:spPr>
          <a:xfrm>
            <a:off x="7316122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E9388C4-981A-498D-987D-EF6641A6C50B}"/>
              </a:ext>
            </a:extLst>
          </p:cNvPr>
          <p:cNvSpPr/>
          <p:nvPr/>
        </p:nvSpPr>
        <p:spPr>
          <a:xfrm>
            <a:off x="8339360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366F688B-6A7A-493F-A9B1-C150BA61C3E9}"/>
              </a:ext>
            </a:extLst>
          </p:cNvPr>
          <p:cNvSpPr/>
          <p:nvPr/>
        </p:nvSpPr>
        <p:spPr>
          <a:xfrm>
            <a:off x="9367083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2C25233C-A6BA-493E-9796-A3F260C3F392}"/>
              </a:ext>
            </a:extLst>
          </p:cNvPr>
          <p:cNvSpPr/>
          <p:nvPr/>
        </p:nvSpPr>
        <p:spPr>
          <a:xfrm>
            <a:off x="10394806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7F20458-8BAE-43E8-A643-132681B02E5F}"/>
              </a:ext>
            </a:extLst>
          </p:cNvPr>
          <p:cNvSpPr/>
          <p:nvPr/>
        </p:nvSpPr>
        <p:spPr>
          <a:xfrm>
            <a:off x="11422529" y="1904498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632559-BA82-445D-84E7-40C0BF294159}"/>
              </a:ext>
            </a:extLst>
          </p:cNvPr>
          <p:cNvCxnSpPr/>
          <p:nvPr/>
        </p:nvCxnSpPr>
        <p:spPr>
          <a:xfrm flipV="1">
            <a:off x="2978761" y="1544027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80CC-2B72-4466-8D46-87F598404AC4}"/>
              </a:ext>
            </a:extLst>
          </p:cNvPr>
          <p:cNvCxnSpPr/>
          <p:nvPr/>
        </p:nvCxnSpPr>
        <p:spPr>
          <a:xfrm flipV="1">
            <a:off x="3135923" y="1544027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dirty="0"/>
                  <a:t>We had 12 donuts, how many dividers do we need?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(to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we done?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/>
              <a:lstStyle/>
              <a:p>
                <a:r>
                  <a:rPr lang="en-US" b="0" dirty="0"/>
                  <a:t>Count so far: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count treats all dividers as different – they’re not!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types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That’s a combination!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2496-7005-469D-9A60-B3795B29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wrote down a “string” consisting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  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characters,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“donuts” are identical,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“dividers” are identical, so divide by the rearrangements (like we did for SEATTLE).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10B32-41B2-44DD-ABED-21C999041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762249"/>
                <a:ext cx="11187258" cy="3547111"/>
              </a:xfrm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ircle: Hollow 3">
            <a:extLst>
              <a:ext uri="{FF2B5EF4-FFF2-40B4-BE49-F238E27FC236}">
                <a16:creationId xmlns:a16="http://schemas.microsoft.com/office/drawing/2014/main" id="{A5DC4C6C-7183-46B0-A911-BEFB1725D6E5}"/>
              </a:ext>
            </a:extLst>
          </p:cNvPr>
          <p:cNvSpPr/>
          <p:nvPr/>
        </p:nvSpPr>
        <p:spPr>
          <a:xfrm>
            <a:off x="122061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81F1855-0A0D-4AC7-9DF1-8135E8670271}"/>
              </a:ext>
            </a:extLst>
          </p:cNvPr>
          <p:cNvSpPr/>
          <p:nvPr/>
        </p:nvSpPr>
        <p:spPr>
          <a:xfrm>
            <a:off x="1149784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8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606EC03-6022-41E6-9D2C-299F0CDF2E1B}"/>
              </a:ext>
            </a:extLst>
          </p:cNvPr>
          <p:cNvSpPr/>
          <p:nvPr/>
        </p:nvSpPr>
        <p:spPr>
          <a:xfrm>
            <a:off x="2177507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1BFEC53C-0472-4C28-8877-96BC9D5BB29C}"/>
              </a:ext>
            </a:extLst>
          </p:cNvPr>
          <p:cNvSpPr/>
          <p:nvPr/>
        </p:nvSpPr>
        <p:spPr>
          <a:xfrm>
            <a:off x="3205230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7EAD3199-B1B8-4068-A890-37B2150BBCD3}"/>
              </a:ext>
            </a:extLst>
          </p:cNvPr>
          <p:cNvSpPr/>
          <p:nvPr/>
        </p:nvSpPr>
        <p:spPr>
          <a:xfrm>
            <a:off x="4232953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DEBE8C9-ED09-41D5-A19E-88B6ADEA59D8}"/>
              </a:ext>
            </a:extLst>
          </p:cNvPr>
          <p:cNvSpPr/>
          <p:nvPr/>
        </p:nvSpPr>
        <p:spPr>
          <a:xfrm>
            <a:off x="5260676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8094940C-3D2B-4038-8AA4-AE5F544A1C03}"/>
              </a:ext>
            </a:extLst>
          </p:cNvPr>
          <p:cNvSpPr/>
          <p:nvPr/>
        </p:nvSpPr>
        <p:spPr>
          <a:xfrm>
            <a:off x="6288399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F64B456-CEE2-4315-81A7-F87C5C14D049}"/>
              </a:ext>
            </a:extLst>
          </p:cNvPr>
          <p:cNvSpPr/>
          <p:nvPr/>
        </p:nvSpPr>
        <p:spPr>
          <a:xfrm>
            <a:off x="7316122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D32841C-B6BA-47DC-912C-75D80452AAA1}"/>
              </a:ext>
            </a:extLst>
          </p:cNvPr>
          <p:cNvSpPr/>
          <p:nvPr/>
        </p:nvSpPr>
        <p:spPr>
          <a:xfrm>
            <a:off x="8339360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55C07725-0FF5-4D4A-8303-761374AC8499}"/>
              </a:ext>
            </a:extLst>
          </p:cNvPr>
          <p:cNvSpPr/>
          <p:nvPr/>
        </p:nvSpPr>
        <p:spPr>
          <a:xfrm>
            <a:off x="9367083" y="1766386"/>
            <a:ext cx="664307" cy="664307"/>
          </a:xfrm>
          <a:prstGeom prst="donut">
            <a:avLst>
              <a:gd name="adj" fmla="val 1646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7BB1B738-25C0-49A1-9D4F-098D3EB1040D}"/>
              </a:ext>
            </a:extLst>
          </p:cNvPr>
          <p:cNvSpPr/>
          <p:nvPr/>
        </p:nvSpPr>
        <p:spPr>
          <a:xfrm>
            <a:off x="10394806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0D4DD036-1E8E-422E-9818-F1FB0CFEAB25}"/>
              </a:ext>
            </a:extLst>
          </p:cNvPr>
          <p:cNvSpPr/>
          <p:nvPr/>
        </p:nvSpPr>
        <p:spPr>
          <a:xfrm>
            <a:off x="11422529" y="1766386"/>
            <a:ext cx="664307" cy="664307"/>
          </a:xfrm>
          <a:prstGeom prst="donut">
            <a:avLst>
              <a:gd name="adj" fmla="val 16464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A05CE-42D4-4118-B78C-98141D5B74D6}"/>
              </a:ext>
            </a:extLst>
          </p:cNvPr>
          <p:cNvCxnSpPr/>
          <p:nvPr/>
        </p:nvCxnSpPr>
        <p:spPr>
          <a:xfrm flipV="1">
            <a:off x="1992923" y="1367801"/>
            <a:ext cx="0" cy="1352061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FF6121-6921-402B-BC28-C2C24A87BB2C}"/>
              </a:ext>
            </a:extLst>
          </p:cNvPr>
          <p:cNvCxnSpPr/>
          <p:nvPr/>
        </p:nvCxnSpPr>
        <p:spPr>
          <a:xfrm flipV="1">
            <a:off x="5121885" y="1329701"/>
            <a:ext cx="0" cy="1352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C21E32-C1F7-48A4-AD12-25C1EADF3BC4}"/>
              </a:ext>
            </a:extLst>
          </p:cNvPr>
          <p:cNvCxnSpPr/>
          <p:nvPr/>
        </p:nvCxnSpPr>
        <p:spPr>
          <a:xfrm flipV="1">
            <a:off x="10203473" y="1282076"/>
            <a:ext cx="0" cy="1352061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75C194-8EFE-4C06-85E2-ABD2FB756A74}"/>
              </a:ext>
            </a:extLst>
          </p:cNvPr>
          <p:cNvCxnSpPr/>
          <p:nvPr/>
        </p:nvCxnSpPr>
        <p:spPr>
          <a:xfrm flipV="1">
            <a:off x="11270273" y="1282076"/>
            <a:ext cx="0" cy="13520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F5C10001-182E-4C15-9EAB-53338596EAB1}"/>
              </a:ext>
            </a:extLst>
          </p:cNvPr>
          <p:cNvSpPr/>
          <p:nvPr/>
        </p:nvSpPr>
        <p:spPr>
          <a:xfrm>
            <a:off x="7081605" y="3982672"/>
            <a:ext cx="664307" cy="664307"/>
          </a:xfrm>
          <a:prstGeom prst="donut">
            <a:avLst>
              <a:gd name="adj" fmla="val 16464"/>
            </a:avLst>
          </a:prstGeom>
          <a:solidFill>
            <a:srgbClr val="FF66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E2994E-0ACF-4DB8-B1A5-92B24072AB8C}"/>
              </a:ext>
            </a:extLst>
          </p:cNvPr>
          <p:cNvCxnSpPr>
            <a:cxnSpLocks/>
          </p:cNvCxnSpPr>
          <p:nvPr/>
        </p:nvCxnSpPr>
        <p:spPr>
          <a:xfrm flipV="1">
            <a:off x="9565298" y="3929063"/>
            <a:ext cx="0" cy="771524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5A57-F65A-4201-B7D0-335D132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7CF70-934C-4E2E-88D3-B86EE5EB2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counting technique we did is often called “stars and bars” </a:t>
            </a:r>
          </a:p>
          <a:p>
            <a:pPr lvl="1"/>
            <a:r>
              <a:rPr lang="en-US" dirty="0"/>
              <a:t>using a “star” instead of a donut shape, and calling the dividers “bars”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/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pick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objects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groups (where order doesn’t matter and every element of each group is indistinguishable), use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49A29A-5EBB-4FD8-A43C-9B560286E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526862"/>
                <a:ext cx="11187258" cy="2000222"/>
              </a:xfrm>
              <a:prstGeom prst="rect">
                <a:avLst/>
              </a:prstGeom>
              <a:blipFill>
                <a:blip r:embed="rId2"/>
                <a:stretch>
                  <a:fillRect l="-1089" t="-608" r="-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seen lots of ways to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Sum rule (split into disjoint sets)</a:t>
                </a:r>
              </a:p>
              <a:p>
                <a:r>
                  <a:rPr lang="en-US" dirty="0"/>
                  <a:t>Product rule (use a sequential process)</a:t>
                </a:r>
              </a:p>
              <a:p>
                <a:r>
                  <a:rPr lang="en-US" dirty="0"/>
                  <a:t>Combinations (order doesn’t matter)</a:t>
                </a:r>
              </a:p>
              <a:p>
                <a:r>
                  <a:rPr lang="en-US" dirty="0"/>
                  <a:t>Permutations (order does matter)</a:t>
                </a:r>
              </a:p>
              <a:p>
                <a:r>
                  <a:rPr lang="en-US" dirty="0"/>
                  <a:t>Principle of Inclusion-Exclusion</a:t>
                </a:r>
              </a:p>
              <a:p>
                <a:r>
                  <a:rPr lang="en-US" dirty="0"/>
                  <a:t>Complementary Counting</a:t>
                </a:r>
              </a:p>
              <a:p>
                <a:pPr marL="0" indent="0">
                  <a:buNone/>
                </a:pPr>
                <a:r>
                  <a:rPr lang="en-US" dirty="0"/>
                  <a:t> “Stars and Bars”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Niche Rules (useful in very specific circumstances) </a:t>
                </a:r>
              </a:p>
              <a:p>
                <a:pPr lvl="1"/>
                <a:r>
                  <a:rPr lang="en-US" dirty="0"/>
                  <a:t>Binomial Theorem</a:t>
                </a:r>
              </a:p>
              <a:p>
                <a:pPr lvl="1"/>
                <a:r>
                  <a:rPr lang="en-US" dirty="0"/>
                  <a:t>Pigeonhole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b="-1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20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4A62-CEE8-4A24-8DA6-1424B7E5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82FF-87E0-4233-96D4-A07AA0EE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/>
              <a:t>Two More Rules</a:t>
            </a:r>
          </a:p>
          <a:p>
            <a:r>
              <a:rPr lang="en-US" dirty="0"/>
              <a:t>Practice, Practice, Practice</a:t>
            </a:r>
          </a:p>
        </p:txBody>
      </p:sp>
    </p:spTree>
    <p:extLst>
      <p:ext uri="{BB962C8B-B14F-4D97-AF65-F5344CB8AC3E}">
        <p14:creationId xmlns:p14="http://schemas.microsoft.com/office/powerpoint/2010/main" val="422194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943D2B2-4070-4370-A844-239748C208CD}"/>
              </a:ext>
            </a:extLst>
          </p:cNvPr>
          <p:cNvSpPr/>
          <p:nvPr/>
        </p:nvSpPr>
        <p:spPr>
          <a:xfrm>
            <a:off x="6874493" y="5280099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</a:t>
            </a:r>
          </a:p>
          <a:p>
            <a:r>
              <a:rPr lang="en-US" dirty="0"/>
              <a:t>You need to pick at most 2 apples and at least 1 banana. How many sets of fruit can you choose?</a:t>
            </a:r>
          </a:p>
        </p:txBody>
      </p:sp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to choose 8 pieces of fruit. There are apples, oranges, and bananas. </a:t>
                </a:r>
              </a:p>
              <a:p>
                <a:r>
                  <a:rPr lang="en-US" dirty="0"/>
                  <a:t>You need to pick at most 2 apples and at least 1 banana. How many sets of fruit can you choose?</a:t>
                </a:r>
              </a:p>
              <a:p>
                <a:r>
                  <a:rPr lang="en-US" dirty="0"/>
                  <a:t>Divide into cases 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options)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bananas possible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options)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7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to choose 8 pieces of fruit. There are apples, oranges, and bananas.  You need to pick at most 2 apples and at least 1 banana. How many sets of fruit can you choose?</a:t>
                </a:r>
              </a:p>
              <a:p>
                <a:r>
                  <a:rPr lang="en-US" dirty="0"/>
                  <a:t>Pick out your first banana. Problem is now to pick 7 fruits (at most 2 apples, allowed to take apples oranges and bananas)</a:t>
                </a:r>
              </a:p>
              <a:p>
                <a:r>
                  <a:rPr lang="en-US" dirty="0"/>
                  <a:t>Ignore apple restriction, and subtract off when too many apples:</a:t>
                </a:r>
              </a:p>
              <a:p>
                <a:r>
                  <a:rPr lang="en-US" dirty="0"/>
                  <a:t>Ignore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apples,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(choose 3 apples first, pick 4 remaining)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BBC8-03E0-4424-8ED9-4F6A34D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AD41-2F9C-4DD6-BE1A-2B4EC4101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donut-counting style problems with “twists”, it sometimes helps to “just throw the first few in the box” to get a problem that is exactly in the donut-counting framework.</a:t>
            </a:r>
          </a:p>
          <a:p>
            <a:r>
              <a:rPr lang="en-US" dirty="0"/>
              <a:t>When you can do a problem two </a:t>
            </a:r>
            <a:r>
              <a:rPr lang="en-US" b="1" dirty="0"/>
              <a:t>very </a:t>
            </a:r>
            <a:r>
              <a:rPr lang="en-US" dirty="0"/>
              <a:t>different ways and get the same answer, you get much more confident in the answer.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32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A4DF2-7EAB-4058-ADB4-CB61326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Overcounting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C2C2-A6F5-4398-A528-71A676D81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92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endParaRPr lang="en-US" dirty="0"/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80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B82F6-CA28-4BAD-BA53-4C8EC2F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F12BC-28E4-44D2-B51D-FC8A6883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we overcount?</a:t>
            </a:r>
          </a:p>
          <a:p>
            <a:endParaRPr lang="en-US" dirty="0"/>
          </a:p>
          <a:p>
            <a:r>
              <a:rPr lang="en-US" dirty="0"/>
              <a:t>If there are exactly 4 Aces in the hand, then we count the hand 4 different times (once for each ace as an “extra” one: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?}</a:t>
            </a:r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♦️,</a:t>
            </a:r>
            <a:r>
              <a:rPr lang="en-US" dirty="0"/>
              <a:t> ?}</a:t>
            </a:r>
          </a:p>
          <a:p>
            <a:r>
              <a:rPr lang="en-US" dirty="0"/>
              <a:t>{A♧,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{A♠️, ?}</a:t>
            </a:r>
          </a:p>
          <a:p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}, {A♧, ?}</a:t>
            </a:r>
          </a:p>
        </p:txBody>
      </p:sp>
    </p:spTree>
    <p:extLst>
      <p:ext uri="{BB962C8B-B14F-4D97-AF65-F5344CB8AC3E}">
        <p14:creationId xmlns:p14="http://schemas.microsoft.com/office/powerpoint/2010/main" val="623820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6677-5A5D-49BE-A584-279C0650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overcount?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48 such hands (one for every card that could be “?” on the last slide)</a:t>
                </a:r>
              </a:p>
              <a:p>
                <a:endParaRPr lang="en-US" dirty="0"/>
              </a:p>
              <a:p>
                <a:r>
                  <a:rPr lang="en-US" dirty="0"/>
                  <a:t>So we’ve counted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dirty="0"/>
                  <a:t> processes that shouldn’t count.</a:t>
                </a:r>
              </a:p>
              <a:p>
                <a:endParaRPr lang="en-US" dirty="0"/>
              </a:p>
              <a:p>
                <a:r>
                  <a:rPr lang="en-US" dirty="0"/>
                  <a:t>That would give a corrected total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the same number as we got during lecture with our other counting.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AD7925-9957-417A-8ECF-8F32357DE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23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F2D9D71-1EC8-4CD6-B826-1AFFC9BD7AA3}"/>
              </a:ext>
            </a:extLst>
          </p:cNvPr>
          <p:cNvSpPr/>
          <p:nvPr/>
        </p:nvSpPr>
        <p:spPr>
          <a:xfrm>
            <a:off x="7604368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0707-2E06-444B-8079-39EEBAAF06DC}"/>
              </a:ext>
            </a:extLst>
          </p:cNvPr>
          <p:cNvSpPr/>
          <p:nvPr/>
        </p:nvSpPr>
        <p:spPr>
          <a:xfrm>
            <a:off x="9616829" y="2844800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3B38F-F3BA-4FA8-B3ED-6C01A6273D47}"/>
              </a:ext>
            </a:extLst>
          </p:cNvPr>
          <p:cNvSpPr/>
          <p:nvPr/>
        </p:nvSpPr>
        <p:spPr>
          <a:xfrm>
            <a:off x="7604368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81C1FE-E514-4E49-BCEB-6B7A2B89CB9F}"/>
              </a:ext>
            </a:extLst>
          </p:cNvPr>
          <p:cNvSpPr/>
          <p:nvPr/>
        </p:nvSpPr>
        <p:spPr>
          <a:xfrm>
            <a:off x="9616829" y="4677508"/>
            <a:ext cx="1938216" cy="17740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parrow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Sparrow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Sparrow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Sparrow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Sparrow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quarter you take the class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09AD-FAA4-4522-8954-C47137A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4ACB-C88D-499F-A54C-D04431CF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going to buy one-dozen donuts (i.e., 12 donuts)</a:t>
            </a:r>
          </a:p>
          <a:p>
            <a:r>
              <a:rPr lang="en-US" dirty="0"/>
              <a:t>There are chocolate, strawberry, coconut, blueberry, and lemon (i.e. five types)</a:t>
            </a:r>
          </a:p>
          <a:p>
            <a:r>
              <a:rPr lang="en-US" dirty="0"/>
              <a:t>How many different donut boxes can you buy?</a:t>
            </a:r>
          </a:p>
          <a:p>
            <a:r>
              <a:rPr lang="en-US" dirty="0"/>
              <a:t>Consider two boxes the same if they contain the same number of every kind of donut (order doesn’t matter)</a:t>
            </a:r>
          </a:p>
          <a:p>
            <a:endParaRPr lang="en-US" dirty="0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1937FA6-2CAC-4F33-B491-BF3923174364}"/>
              </a:ext>
            </a:extLst>
          </p:cNvPr>
          <p:cNvSpPr/>
          <p:nvPr/>
        </p:nvSpPr>
        <p:spPr>
          <a:xfrm>
            <a:off x="122061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43A50B2-F406-4309-9961-7E1E7A592D95}"/>
              </a:ext>
            </a:extLst>
          </p:cNvPr>
          <p:cNvSpPr/>
          <p:nvPr/>
        </p:nvSpPr>
        <p:spPr>
          <a:xfrm>
            <a:off x="1149784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6E67287-40E5-4D8E-B231-C9283A622179}"/>
              </a:ext>
            </a:extLst>
          </p:cNvPr>
          <p:cNvSpPr/>
          <p:nvPr/>
        </p:nvSpPr>
        <p:spPr>
          <a:xfrm>
            <a:off x="2177507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DD7F31EE-1435-4218-B6E1-3A6EB2B9ED35}"/>
              </a:ext>
            </a:extLst>
          </p:cNvPr>
          <p:cNvSpPr/>
          <p:nvPr/>
        </p:nvSpPr>
        <p:spPr>
          <a:xfrm>
            <a:off x="320523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352D327C-DD2D-4DDD-BDF3-1E9E7BB30CD7}"/>
              </a:ext>
            </a:extLst>
          </p:cNvPr>
          <p:cNvSpPr/>
          <p:nvPr/>
        </p:nvSpPr>
        <p:spPr>
          <a:xfrm>
            <a:off x="423295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ABAAF6A-0CC8-4DCF-9DC0-1939F3311D63}"/>
              </a:ext>
            </a:extLst>
          </p:cNvPr>
          <p:cNvSpPr/>
          <p:nvPr/>
        </p:nvSpPr>
        <p:spPr>
          <a:xfrm>
            <a:off x="526067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C827E30-9D95-438D-9969-061391D8A6F9}"/>
              </a:ext>
            </a:extLst>
          </p:cNvPr>
          <p:cNvSpPr/>
          <p:nvPr/>
        </p:nvSpPr>
        <p:spPr>
          <a:xfrm>
            <a:off x="628839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97F450D8-811C-4146-946F-97FDDC218014}"/>
              </a:ext>
            </a:extLst>
          </p:cNvPr>
          <p:cNvSpPr/>
          <p:nvPr/>
        </p:nvSpPr>
        <p:spPr>
          <a:xfrm>
            <a:off x="7316122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B5DE5314-3C5D-4FE3-A51A-0FD1F51BA474}"/>
              </a:ext>
            </a:extLst>
          </p:cNvPr>
          <p:cNvSpPr/>
          <p:nvPr/>
        </p:nvSpPr>
        <p:spPr>
          <a:xfrm>
            <a:off x="8339360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3E72654B-7967-4A6A-93A1-E365D7320D36}"/>
              </a:ext>
            </a:extLst>
          </p:cNvPr>
          <p:cNvSpPr/>
          <p:nvPr/>
        </p:nvSpPr>
        <p:spPr>
          <a:xfrm>
            <a:off x="9367083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5CF73DB1-A757-40A1-9769-2A667BA5779E}"/>
              </a:ext>
            </a:extLst>
          </p:cNvPr>
          <p:cNvSpPr/>
          <p:nvPr/>
        </p:nvSpPr>
        <p:spPr>
          <a:xfrm>
            <a:off x="10394806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45B5F9BE-4DAD-4E43-AE89-DB569961EE16}"/>
              </a:ext>
            </a:extLst>
          </p:cNvPr>
          <p:cNvSpPr/>
          <p:nvPr/>
        </p:nvSpPr>
        <p:spPr>
          <a:xfrm>
            <a:off x="11422529" y="4400062"/>
            <a:ext cx="664307" cy="664307"/>
          </a:xfrm>
          <a:prstGeom prst="donut">
            <a:avLst>
              <a:gd name="adj" fmla="val 164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2344</TotalTime>
  <Words>1976</Words>
  <Application>Microsoft Office PowerPoint</Application>
  <PresentationFormat>Widescreen</PresentationFormat>
  <Paragraphs>205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Cambria Math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That’s Enough Counting</vt:lpstr>
      <vt:lpstr>PowerPoint Presentation</vt:lpstr>
      <vt:lpstr>Pigeonhole Principle</vt:lpstr>
      <vt:lpstr>Pigeonhole Principle</vt:lpstr>
      <vt:lpstr>Pigeonhole Principle</vt:lpstr>
      <vt:lpstr>Strong Pigeonhole Principle</vt:lpstr>
      <vt:lpstr>An example</vt:lpstr>
      <vt:lpstr>Practical Tips</vt:lpstr>
      <vt:lpstr>One More Counting Rule</vt:lpstr>
      <vt:lpstr>One More Counting Rule</vt:lpstr>
      <vt:lpstr>Explanation 1</vt:lpstr>
      <vt:lpstr>Placing Dividers</vt:lpstr>
      <vt:lpstr>Placing Dividers</vt:lpstr>
      <vt:lpstr>Placing Dividers</vt:lpstr>
      <vt:lpstr>Wrapping Up</vt:lpstr>
      <vt:lpstr>Wrapping Up</vt:lpstr>
      <vt:lpstr>Wrapping Up</vt:lpstr>
      <vt:lpstr>In General</vt:lpstr>
      <vt:lpstr>We’ve seen lots of ways to count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Another Problem</vt:lpstr>
      <vt:lpstr>Another Problem</vt:lpstr>
      <vt:lpstr>Another Problem</vt:lpstr>
      <vt:lpstr>Takeaways</vt:lpstr>
      <vt:lpstr>Fixing The Overcounting</vt:lpstr>
      <vt:lpstr>A Solution with a Problem</vt:lpstr>
      <vt:lpstr>PowerPoint Presentation</vt:lpstr>
      <vt:lpstr>How much do we overcount?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39</cp:revision>
  <dcterms:created xsi:type="dcterms:W3CDTF">2021-04-01T21:18:29Z</dcterms:created>
  <dcterms:modified xsi:type="dcterms:W3CDTF">2024-04-01T16:13:44Z</dcterms:modified>
</cp:coreProperties>
</file>