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86" r:id="rId4"/>
    <p:sldId id="284" r:id="rId5"/>
    <p:sldId id="287" r:id="rId6"/>
    <p:sldId id="257" r:id="rId7"/>
    <p:sldId id="335" r:id="rId8"/>
    <p:sldId id="336" r:id="rId9"/>
    <p:sldId id="258" r:id="rId10"/>
    <p:sldId id="261" r:id="rId11"/>
    <p:sldId id="262" r:id="rId12"/>
    <p:sldId id="263" r:id="rId13"/>
    <p:sldId id="264" r:id="rId14"/>
    <p:sldId id="259" r:id="rId15"/>
    <p:sldId id="26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>
        <p:scale>
          <a:sx n="87" d="100"/>
          <a:sy n="87" d="100"/>
        </p:scale>
        <p:origin x="53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A2D3775-0F76-43FE-8A93-C7CC8949AA06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67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4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177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Completely 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597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800"/>
            </a:lvl1pPr>
            <a:lvl2pPr marL="128016" indent="0">
              <a:buNone/>
              <a:defRPr sz="2400" baseline="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4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6990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84218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6364809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909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3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34620" y="1512985"/>
            <a:ext cx="5397689" cy="4796375"/>
          </a:xfrm>
        </p:spPr>
        <p:txBody>
          <a:bodyPr/>
          <a:lstStyle>
            <a:lvl1pPr marL="91440" indent="-91440">
              <a:buFontTx/>
              <a:buChar char=" "/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 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64809" y="1512984"/>
            <a:ext cx="5397689" cy="479637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 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814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84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4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83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FA2D3775-0F76-43FE-8A93-C7CC8949AA06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544402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636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128016" indent="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None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llingbullshit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D3E3E-11E8-4909-A4E3-2181E541CF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Victory Lap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79D9B5-2D93-4E28-B8FB-5E820FD839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CSE 312 Spring 21</a:t>
            </a:r>
          </a:p>
          <a:p>
            <a:r>
              <a:rPr lang="en-US" dirty="0"/>
              <a:t>Lecture 29</a:t>
            </a:r>
          </a:p>
        </p:txBody>
      </p:sp>
    </p:spTree>
    <p:extLst>
      <p:ext uri="{BB962C8B-B14F-4D97-AF65-F5344CB8AC3E}">
        <p14:creationId xmlns:p14="http://schemas.microsoft.com/office/powerpoint/2010/main" val="1239117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464B6-1242-4A60-AFC5-2019026EC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(not to) lie with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7EB60-78E2-4734-B9D8-FB884C3A7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now know a lot of the tools that people use to lie with statistics. (See also: </a:t>
            </a:r>
            <a:r>
              <a:rPr lang="en-US" dirty="0">
                <a:hlinkClick r:id="rId2"/>
              </a:rPr>
              <a:t>INFO 270</a:t>
            </a:r>
            <a:r>
              <a:rPr lang="en-US" dirty="0"/>
              <a:t>) </a:t>
            </a:r>
          </a:p>
          <a:p>
            <a:r>
              <a:rPr lang="en-US" dirty="0"/>
              <a:t>Some patterns to watch out for:</a:t>
            </a:r>
          </a:p>
          <a:p>
            <a:endParaRPr lang="en-US" dirty="0"/>
          </a:p>
          <a:p>
            <a:r>
              <a:rPr lang="en-US" dirty="0"/>
              <a:t>My smoke alarm is going off, please pay for my new house! (analogy from Matt Parker)</a:t>
            </a:r>
          </a:p>
          <a:p>
            <a:r>
              <a:rPr lang="en-US" dirty="0"/>
              <a:t>Make a model, find that an event that occurred had small probability/fails some statistical test, claim that the </a:t>
            </a:r>
            <a:r>
              <a:rPr lang="en-US" b="1" dirty="0"/>
              <a:t>only </a:t>
            </a:r>
            <a:r>
              <a:rPr lang="en-US" dirty="0"/>
              <a:t>explanation is something nefarious occurred.</a:t>
            </a:r>
          </a:p>
          <a:p>
            <a:r>
              <a:rPr lang="en-US" dirty="0"/>
              <a:t>Better response: could the model be wrong? Is this statistical test appropriate? Once in 100 year events do happen…about once in every hundred years, is this just the one?</a:t>
            </a:r>
          </a:p>
        </p:txBody>
      </p:sp>
    </p:spTree>
    <p:extLst>
      <p:ext uri="{BB962C8B-B14F-4D97-AF65-F5344CB8AC3E}">
        <p14:creationId xmlns:p14="http://schemas.microsoft.com/office/powerpoint/2010/main" val="381479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67EDF-9572-45C7-9B1C-9540E457D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(not to) lie with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BDF2-24D6-4321-8C50-7087674B9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a story about testing?</a:t>
            </a:r>
          </a:p>
          <a:p>
            <a:endParaRPr lang="en-US" dirty="0"/>
          </a:p>
          <a:p>
            <a:r>
              <a:rPr lang="en-US" dirty="0"/>
              <a:t>Remember from Bayes’ Rule that you need three numbers to understand a test. (3 of prior, posterior, false positive rate, false negative rate). </a:t>
            </a:r>
          </a:p>
          <a:p>
            <a:r>
              <a:rPr lang="en-US" dirty="0"/>
              <a:t>Headlines usually give you one number, that often isn’t even one of the ones you need for Bayes (“this test is less accurate than a coin flip!”).</a:t>
            </a:r>
          </a:p>
          <a:p>
            <a:r>
              <a:rPr lang="en-US" dirty="0"/>
              <a:t>The article itself, if you’re lucky, might give you one or two of the numbers for Bayes – don’t forget the prior!</a:t>
            </a:r>
          </a:p>
        </p:txBody>
      </p:sp>
    </p:spTree>
    <p:extLst>
      <p:ext uri="{BB962C8B-B14F-4D97-AF65-F5344CB8AC3E}">
        <p14:creationId xmlns:p14="http://schemas.microsoft.com/office/powerpoint/2010/main" val="386663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45BDA-ECDF-44EE-B7EA-1F635FE7A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(not to) lie with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A3D51-1031-40ED-B10A-1E00DCACB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being impressed with a number, make sure you understand what it means.</a:t>
            </a:r>
          </a:p>
          <a:p>
            <a:endParaRPr lang="en-US" dirty="0"/>
          </a:p>
          <a:p>
            <a:r>
              <a:rPr lang="en-US" dirty="0"/>
              <a:t>Recent example for Robbie:</a:t>
            </a:r>
          </a:p>
          <a:p>
            <a:r>
              <a:rPr lang="en-US" dirty="0"/>
              <a:t>I was EXTREMELY excited to see that vaccines have a 90+% efficacy rate.</a:t>
            </a:r>
          </a:p>
          <a:p>
            <a:r>
              <a:rPr lang="en-US" dirty="0"/>
              <a:t>Then I realized I didn’t know what in the world efficacy rate meant.</a:t>
            </a:r>
          </a:p>
          <a:p>
            <a:r>
              <a:rPr lang="en-US" dirty="0"/>
              <a:t>I was still EXTREMELY excited after I found out what “vaccine efficacy rate” means, but the number is meaningless unless you listen to domain experts on what a good number will be!</a:t>
            </a:r>
          </a:p>
        </p:txBody>
      </p:sp>
    </p:spTree>
    <p:extLst>
      <p:ext uri="{BB962C8B-B14F-4D97-AF65-F5344CB8AC3E}">
        <p14:creationId xmlns:p14="http://schemas.microsoft.com/office/powerpoint/2010/main" val="905510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96B47-E996-47F5-A9A6-7219B9F15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(not to) lie with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5A58C-42FB-443F-97F8-A660C460C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apply our knowledge to the real world! </a:t>
            </a:r>
          </a:p>
          <a:p>
            <a:r>
              <a:rPr lang="en-US" dirty="0"/>
              <a:t>But if you’re applying in a new domain, get information from domain experts, don’t instantly assume because you know Bayes’ Rule that you know better than domain experts.</a:t>
            </a:r>
          </a:p>
          <a:p>
            <a:r>
              <a:rPr lang="en-US" dirty="0"/>
              <a:t>Don’t hesitate to use these tools to understand new domains better!</a:t>
            </a:r>
          </a:p>
          <a:p>
            <a:endParaRPr lang="en-US" dirty="0"/>
          </a:p>
          <a:p>
            <a:r>
              <a:rPr lang="en-US" dirty="0"/>
              <a:t>But do keep in mind some things can’t be quantified and just because we can use an algorithm doesn’t mean we always should.</a:t>
            </a:r>
          </a:p>
        </p:txBody>
      </p:sp>
    </p:spTree>
    <p:extLst>
      <p:ext uri="{BB962C8B-B14F-4D97-AF65-F5344CB8AC3E}">
        <p14:creationId xmlns:p14="http://schemas.microsoft.com/office/powerpoint/2010/main" val="1936089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B3D1B-EE50-4F06-A1F1-9411C0B9C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take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EB46F-C1EC-4380-B77B-3727CE937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ML (CSE 446) using probability, linear algebra, and other techniques to extract patterns from data and make predictions. </a:t>
            </a:r>
          </a:p>
          <a:p>
            <a:r>
              <a:rPr lang="en-US" dirty="0"/>
              <a:t>CSE 421 designing algorithms – very little direct probability, but the combinatorics we did at the beginning will be useful. </a:t>
            </a:r>
          </a:p>
          <a:p>
            <a:pPr lvl="1"/>
            <a:r>
              <a:rPr lang="en-US" dirty="0"/>
              <a:t>We also have a graduate level course in randomized algorithms, but it has a few more </a:t>
            </a:r>
            <a:r>
              <a:rPr lang="en-US" dirty="0" err="1"/>
              <a:t>prereqs</a:t>
            </a:r>
            <a:endParaRPr lang="en-US" dirty="0"/>
          </a:p>
          <a:p>
            <a:r>
              <a:rPr lang="en-US" dirty="0"/>
              <a:t>CSE 447 Natural Language Processing</a:t>
            </a:r>
          </a:p>
          <a:p>
            <a:r>
              <a:rPr lang="en-US" dirty="0"/>
              <a:t>CSE 490C Cryptography</a:t>
            </a:r>
          </a:p>
          <a:p>
            <a:r>
              <a:rPr lang="en-US" dirty="0"/>
              <a:t>Other things!</a:t>
            </a:r>
          </a:p>
        </p:txBody>
      </p:sp>
    </p:spTree>
    <p:extLst>
      <p:ext uri="{BB962C8B-B14F-4D97-AF65-F5344CB8AC3E}">
        <p14:creationId xmlns:p14="http://schemas.microsoft.com/office/powerpoint/2010/main" val="442530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B38D9-F141-4755-8143-44BC3543A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EC345-B40E-46DB-9493-B4141105A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is always a grind in the way we move from topic to topic.</a:t>
            </a:r>
          </a:p>
          <a:p>
            <a:r>
              <a:rPr lang="en-US" dirty="0"/>
              <a:t>And you made it through over a year into a pandemic</a:t>
            </a:r>
          </a:p>
          <a:p>
            <a:r>
              <a:rPr lang="en-US" dirty="0"/>
              <a:t>Over zoom.</a:t>
            </a:r>
          </a:p>
          <a:p>
            <a:endParaRPr lang="en-US" dirty="0"/>
          </a:p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9641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DDDE6-7FE5-4AA3-8FAA-7BCC347D4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2A850-E280-4C96-8F9F-F34DAA1F1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office hour Sunday as you wrap up studying. Link on Ed.</a:t>
            </a:r>
          </a:p>
          <a:p>
            <a:r>
              <a:rPr lang="en-US" dirty="0"/>
              <a:t>No office hours during the exam. </a:t>
            </a:r>
          </a:p>
          <a:p>
            <a:r>
              <a:rPr lang="en-US" dirty="0"/>
              <a:t>We’ll answer private Ed questions, but only “during-exam” clarifications.</a:t>
            </a:r>
          </a:p>
          <a:p>
            <a:pPr lvl="1"/>
            <a:r>
              <a:rPr lang="en-US" dirty="0"/>
              <a:t>E.g. we won’t give hints but will clarify wording.</a:t>
            </a:r>
          </a:p>
          <a:p>
            <a:r>
              <a:rPr lang="en-US" dirty="0"/>
              <a:t>Some confusing wording in real world 3 (around the motivations for fairness) was fixed – more details on Ed.</a:t>
            </a:r>
          </a:p>
          <a:p>
            <a:pPr lvl="1"/>
            <a:r>
              <a:rPr lang="en-US" dirty="0"/>
              <a:t>Thanks to those who pointed out the confusing portions.</a:t>
            </a:r>
          </a:p>
          <a:p>
            <a:pPr lvl="1"/>
            <a:r>
              <a:rPr lang="en-US" dirty="0"/>
              <a:t>None of the questions changed (if you already turned it in you shouldn’t have to change anything).</a:t>
            </a:r>
          </a:p>
          <a:p>
            <a:pPr lvl="1"/>
            <a:r>
              <a:rPr lang="en-US" dirty="0"/>
              <a:t>Still have concerns? Robbie is still happy to talk! Also remember concept check 30 is asking for general feedback on all the real worlds.</a:t>
            </a:r>
          </a:p>
        </p:txBody>
      </p:sp>
    </p:spTree>
    <p:extLst>
      <p:ext uri="{BB962C8B-B14F-4D97-AF65-F5344CB8AC3E}">
        <p14:creationId xmlns:p14="http://schemas.microsoft.com/office/powerpoint/2010/main" val="3134858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6AC03-3D5A-4614-92CD-C64355D81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Quicksort Implementations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2EC13-1C31-4444-A64C-D46659012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common strategy in practice is the “median of three” rule.</a:t>
            </a:r>
          </a:p>
          <a:p>
            <a:r>
              <a:rPr lang="en-US" dirty="0"/>
              <a:t>Choose three elements (either at random or from specific spots). Take the median of those for your pivot</a:t>
            </a:r>
          </a:p>
          <a:p>
            <a:r>
              <a:rPr lang="en-US" dirty="0"/>
              <a:t>Guarantees you don’t have the worst possible pivot.</a:t>
            </a:r>
          </a:p>
          <a:p>
            <a:r>
              <a:rPr lang="en-US" dirty="0"/>
              <a:t>Only a small constant number of extra steps beyond the fixed pivot (find the median of three numbers is just a few comparisons).</a:t>
            </a:r>
          </a:p>
          <a:p>
            <a:endParaRPr lang="en-US" dirty="0"/>
          </a:p>
          <a:p>
            <a:r>
              <a:rPr lang="en-US" dirty="0"/>
              <a:t>Another strategy: find the true median (very fancy, very impractical: take 421)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820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6C931-187C-4B3B-913E-1D000A7EB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Algorithms with some probability of failure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C937E7-68AA-4A82-A99F-3B6887714E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There are also algorithms that sometimes give us the wrong answer. (Monte Carlo Algorithms)</a:t>
                </a:r>
              </a:p>
              <a:p>
                <a:r>
                  <a:rPr lang="en-US" dirty="0"/>
                  <a:t>Wait why would we accept a probability of failure?</a:t>
                </a:r>
              </a:p>
              <a:p>
                <a:endParaRPr lang="en-US" dirty="0"/>
              </a:p>
              <a:p>
                <a:r>
                  <a:rPr lang="en-US" dirty="0"/>
                  <a:t>Suppose your algorithm </a:t>
                </a:r>
                <a:r>
                  <a:rPr lang="en-US" b="1" dirty="0"/>
                  <a:t>succeeds </a:t>
                </a:r>
                <a:r>
                  <a:rPr lang="en-US" dirty="0"/>
                  <a:t>with probability only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But given two runs of the algorithm, you can tell which is better.</a:t>
                </a:r>
              </a:p>
              <a:p>
                <a:r>
                  <a:rPr lang="en-US" dirty="0"/>
                  <a:t>E.g. “find the biggest &lt;blah&gt;” – whichever is bigger is the better one.</a:t>
                </a:r>
              </a:p>
              <a:p>
                <a:endParaRPr lang="en-US" dirty="0"/>
              </a:p>
              <a:p>
                <a:r>
                  <a:rPr lang="en-US" dirty="0"/>
                  <a:t>How many independent runs of the algorithm do we need to get the right answer with high probability?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C937E7-68AA-4A82-A99F-3B6887714E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3019" b="-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3029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66256-D1C0-4C45-8B8C-33B97F874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Probability of Failure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031DF6-26F4-476E-97A0-FB660344B85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How many independent runs of the algorithm do we need to get the right answer with high probability?</a:t>
                </a:r>
              </a:p>
              <a:p>
                <a:r>
                  <a:rPr lang="en-US" dirty="0"/>
                  <a:t>Probability of failure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Choose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≈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and we get high probability of success.</a:t>
                </a:r>
              </a:p>
              <a:p>
                <a:r>
                  <a:rPr lang="en-US" dirty="0"/>
                  <a:t>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(for example) independent runs gives you the right answer with high probability.</a:t>
                </a:r>
              </a:p>
              <a:p>
                <a:r>
                  <a:rPr lang="en-US" dirty="0"/>
                  <a:t>Even with very small chance of success, a moderately larger number of iterations gives high probability of success. Not a guarantee, but close enough to a guarantee for most purposes.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031DF6-26F4-476E-97A0-FB660344B8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25" t="-3019" r="-54" b="-7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7153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4F138-F052-4697-920F-F941E8A3A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Done?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C4A3B-6E09-46AD-BF1E-02D9AAF1E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Well let’s look back…</a:t>
            </a:r>
          </a:p>
        </p:txBody>
      </p:sp>
    </p:spTree>
    <p:extLst>
      <p:ext uri="{BB962C8B-B14F-4D97-AF65-F5344CB8AC3E}">
        <p14:creationId xmlns:p14="http://schemas.microsoft.com/office/powerpoint/2010/main" val="271706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EE09F-1B2A-4883-B355-7D801CCCE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E014A-1BEC-4271-9656-ACCF9D656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6"/>
            <a:ext cx="11187258" cy="5214849"/>
          </a:xfrm>
        </p:spPr>
        <p:txBody>
          <a:bodyPr/>
          <a:lstStyle/>
          <a:p>
            <a:r>
              <a:rPr lang="en-US" dirty="0"/>
              <a:t>Combinatorics (</a:t>
            </a:r>
            <a:r>
              <a:rPr lang="en-US" i="1" dirty="0"/>
              <a:t>fancy </a:t>
            </a:r>
            <a:r>
              <a:rPr lang="en-US" dirty="0"/>
              <a:t>counting)</a:t>
            </a:r>
          </a:p>
          <a:p>
            <a:pPr lvl="1"/>
            <a:r>
              <a:rPr lang="en-US" dirty="0"/>
              <a:t>Permutations, combinations, inclusion-exclusion, pigeonhole principle</a:t>
            </a:r>
          </a:p>
          <a:p>
            <a:r>
              <a:rPr lang="en-US" dirty="0"/>
              <a:t>Formal definitions for Probability</a:t>
            </a:r>
          </a:p>
          <a:p>
            <a:pPr lvl="1"/>
            <a:r>
              <a:rPr lang="en-US" dirty="0"/>
              <a:t>Probability space, events, conditional probability, independence, expectation, variance</a:t>
            </a:r>
          </a:p>
          <a:p>
            <a:r>
              <a:rPr lang="en-US" dirty="0"/>
              <a:t>Common patterns in probability</a:t>
            </a:r>
          </a:p>
          <a:p>
            <a:pPr lvl="1"/>
            <a:r>
              <a:rPr lang="en-US" dirty="0"/>
              <a:t>Equations and inequalities, “zoo” of common random variables, tail bounds</a:t>
            </a:r>
          </a:p>
          <a:p>
            <a:r>
              <a:rPr lang="en-US" dirty="0"/>
              <a:t>Continuous Probability</a:t>
            </a:r>
          </a:p>
          <a:p>
            <a:pPr lvl="1"/>
            <a:r>
              <a:rPr lang="en-US" dirty="0"/>
              <a:t>pdf, </a:t>
            </a:r>
            <a:r>
              <a:rPr lang="en-US" dirty="0" err="1"/>
              <a:t>cdf</a:t>
            </a:r>
            <a:r>
              <a:rPr lang="en-US" dirty="0"/>
              <a:t>, sample distributions, central limit theorem, estimating probabilities</a:t>
            </a:r>
          </a:p>
          <a:p>
            <a:r>
              <a:rPr lang="en-US" dirty="0"/>
              <a:t>Applications</a:t>
            </a:r>
          </a:p>
          <a:p>
            <a:pPr lvl="1"/>
            <a:r>
              <a:rPr lang="en-US" dirty="0"/>
              <a:t>Across CS, but with some focus on ML.</a:t>
            </a:r>
          </a:p>
        </p:txBody>
      </p:sp>
    </p:spTree>
    <p:extLst>
      <p:ext uri="{BB962C8B-B14F-4D97-AF65-F5344CB8AC3E}">
        <p14:creationId xmlns:p14="http://schemas.microsoft.com/office/powerpoint/2010/main" val="1229222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B7965-730F-4A34-ADC1-0B4903710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F3ADD-5FD2-49C7-8A1C-8406A44EA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Precise mathematical communication</a:t>
            </a:r>
          </a:p>
          <a:p>
            <a:pPr lvl="1"/>
            <a:r>
              <a:rPr lang="en-US" dirty="0"/>
              <a:t>Both reading and writing dense statements.</a:t>
            </a:r>
          </a:p>
          <a:p>
            <a:endParaRPr lang="en-US" dirty="0"/>
          </a:p>
          <a:p>
            <a:r>
              <a:rPr lang="en-US" dirty="0"/>
              <a:t>Probability in the “real world”</a:t>
            </a:r>
          </a:p>
          <a:p>
            <a:pPr lvl="1"/>
            <a:r>
              <a:rPr lang="en-US" dirty="0"/>
              <a:t>A mix of CS applications</a:t>
            </a:r>
          </a:p>
          <a:p>
            <a:pPr lvl="1"/>
            <a:r>
              <a:rPr lang="en-US" dirty="0"/>
              <a:t>And some actual “real life” ones.</a:t>
            </a:r>
          </a:p>
          <a:p>
            <a:pPr lvl="1"/>
            <a:endParaRPr lang="en-US" dirty="0"/>
          </a:p>
          <a:p>
            <a:r>
              <a:rPr lang="en-US" dirty="0"/>
              <a:t>Refine your intuition</a:t>
            </a:r>
          </a:p>
          <a:p>
            <a:pPr lvl="1"/>
            <a:r>
              <a:rPr lang="en-US" dirty="0"/>
              <a:t>Most people have some base level feeling of what the chances of some event are.</a:t>
            </a:r>
          </a:p>
          <a:p>
            <a:pPr lvl="1"/>
            <a:r>
              <a:rPr lang="en-US" dirty="0"/>
              <a:t>We’re going to train you to have better gut feelings. </a:t>
            </a:r>
          </a:p>
        </p:txBody>
      </p:sp>
    </p:spTree>
    <p:extLst>
      <p:ext uri="{BB962C8B-B14F-4D97-AF65-F5344CB8AC3E}">
        <p14:creationId xmlns:p14="http://schemas.microsoft.com/office/powerpoint/2010/main" val="2115851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D2928-03CA-4653-873F-4E44D3C0F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Your Powers Wisely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5DC24-058B-48D1-891B-C01273FDF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seen probability can be used in the real world!</a:t>
            </a:r>
          </a:p>
          <a:p>
            <a:r>
              <a:rPr lang="en-US" dirty="0"/>
              <a:t>But also that it:</a:t>
            </a:r>
          </a:p>
          <a:p>
            <a:r>
              <a:rPr lang="en-US" dirty="0"/>
              <a:t>Can be counter-intuitive/hard to explain (Bayes Rule/Real World 1)</a:t>
            </a:r>
          </a:p>
          <a:p>
            <a:r>
              <a:rPr lang="en-US" dirty="0"/>
              <a:t>Probability estimates can depend on the model you’re using (Real World 2)</a:t>
            </a:r>
          </a:p>
          <a:p>
            <a:r>
              <a:rPr lang="en-US" dirty="0"/>
              <a:t>The definition you’re using matters (Real World 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176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UW-accent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A48DD3"/>
      </a:accent2>
      <a:accent3>
        <a:srgbClr val="4C3282"/>
      </a:accent3>
      <a:accent4>
        <a:srgbClr val="B6A479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12_template" id="{E9E1C34E-321A-4CCF-AB4F-B7BF45CD4E83}" vid="{4E8A6AA9-08E3-46AB-AEAF-6FC73982C9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312_template</Template>
  <TotalTime>5129</TotalTime>
  <Words>1143</Words>
  <Application>Microsoft Office PowerPoint</Application>
  <PresentationFormat>Widescreen</PresentationFormat>
  <Paragraphs>104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Cambria Math</vt:lpstr>
      <vt:lpstr>Segoe UI</vt:lpstr>
      <vt:lpstr>Segoe UI Light</vt:lpstr>
      <vt:lpstr>Segoe UI Semibold</vt:lpstr>
      <vt:lpstr>Segoe UI Semilight</vt:lpstr>
      <vt:lpstr>Tw Cen MT</vt:lpstr>
      <vt:lpstr>Wingdings 3</vt:lpstr>
      <vt:lpstr>Integral</vt:lpstr>
      <vt:lpstr>Victory Lap</vt:lpstr>
      <vt:lpstr>Announcements</vt:lpstr>
      <vt:lpstr>Common Quicksort Implementations</vt:lpstr>
      <vt:lpstr>Algorithms with some probability of failure</vt:lpstr>
      <vt:lpstr>Small Probability of Failure</vt:lpstr>
      <vt:lpstr>What Have We Done?</vt:lpstr>
      <vt:lpstr>Content</vt:lpstr>
      <vt:lpstr>Themes</vt:lpstr>
      <vt:lpstr>Use Your Powers Wisely</vt:lpstr>
      <vt:lpstr>How (not to) lie with statistics</vt:lpstr>
      <vt:lpstr>How (not to) lie with statistics</vt:lpstr>
      <vt:lpstr>How (not to) lie with statistics</vt:lpstr>
      <vt:lpstr>How (not to) lie with statistics</vt:lpstr>
      <vt:lpstr>What to take next?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rtweber2</dc:creator>
  <cp:lastModifiedBy>rtweber2</cp:lastModifiedBy>
  <cp:revision>22</cp:revision>
  <dcterms:created xsi:type="dcterms:W3CDTF">2021-06-01T00:54:01Z</dcterms:created>
  <dcterms:modified xsi:type="dcterms:W3CDTF">2021-06-04T16:13:25Z</dcterms:modified>
</cp:coreProperties>
</file>