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weber2" initials="r" lastIdx="1" clrIdx="0">
    <p:extLst>
      <p:ext uri="{19B8F6BF-5375-455C-9EA6-DF929625EA0E}">
        <p15:presenceInfo xmlns:p15="http://schemas.microsoft.com/office/powerpoint/2012/main" userId="rtweber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4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8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2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41FA26-6C5D-44DC-906D-C9134D8D1FC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8C96-8DF2-42CA-AC24-60372FBEE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783E5-714C-482C-809F-B3988F61F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27672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21E0-7C7F-4433-B19B-238A1567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this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must be in the closed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a continuous function, the maximum must occur at and endpoint or where the derivative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(⋅;0)=0,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(⋅;1)=0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we get a positive value, 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is the maximizer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EC4-AC70-4892-98B2-612BB29F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a Function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D8575-A84E-43E2-9D2F-23047D584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intervals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18338-836A-401D-9AB1-8978705B79F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Evaluate likelihood at endpoints and any critical points.</a:t>
            </a:r>
          </a:p>
          <a:p>
            <a:r>
              <a:rPr lang="en-US" dirty="0"/>
              <a:t>Maximum value must be maximum on that interval.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558B2-9328-4B01-ADE3-5820DF319E9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Second derivative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4F51F9-AD82-48B8-A53E-C7C38CECA52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Take the second derivative. If negative everywhere, then the critical point is the maximizer.</a:t>
            </a:r>
          </a:p>
        </p:txBody>
      </p:sp>
    </p:spTree>
    <p:extLst>
      <p:ext uri="{BB962C8B-B14F-4D97-AF65-F5344CB8AC3E}">
        <p14:creationId xmlns:p14="http://schemas.microsoft.com/office/powerpoint/2010/main" val="188990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629D-14E3-4385-B1EC-84B6CB69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Math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be taking the derivative of products a lot.</a:t>
                </a:r>
              </a:p>
              <a:p>
                <a:r>
                  <a:rPr lang="en-US" dirty="0"/>
                  <a:t>The product rule is not fun. There has to be a better way!</a:t>
                </a:r>
              </a:p>
              <a:p>
                <a:r>
                  <a:rPr lang="en-US" dirty="0"/>
                  <a:t>Take the log!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We don’t need the product rule if our expression is a sum!</a:t>
                </a:r>
              </a:p>
              <a:p>
                <a:endParaRPr lang="en-US" dirty="0"/>
              </a:p>
              <a:p>
                <a:r>
                  <a:rPr lang="en-US" dirty="0"/>
                  <a:t>Can we still take the max?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increasing function, so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051E-2570-4E99-AF5D-1411FCE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flips is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HTTTHHTHHH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HTTTHHTHHH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6−6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everywhere, so any critical point must be a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1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4D4-F804-4CCF-8757-7B6DFB3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random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</p:spPr>
            <p:txBody>
              <a:bodyPr/>
              <a:lstStyle/>
              <a:p>
                <a:r>
                  <a:rPr lang="en-US" dirty="0"/>
                  <a:t>Can’t use probability, since the probability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use the density! </a:t>
                </a:r>
              </a:p>
              <a:p>
                <a:r>
                  <a:rPr lang="en-US" dirty="0"/>
                  <a:t>It’s supposed to show relative chances, that’s all we’re trying to find anyway.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  <a:blipFill>
                <a:blip r:embed="rId2"/>
                <a:stretch>
                  <a:fillRect l="-708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/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)=∏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7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168-1360-4738-86B4-14A53461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independent draws of a normal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unkown)</a:t>
                </a:r>
              </a:p>
              <a:p>
                <a:r>
                  <a:rPr lang="en-US" dirty="0"/>
                  <a:t>We’ll also call these “realizations” of the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r="-54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r>
                  <a:rPr lang="en-US" dirty="0"/>
                  <a:t>A. Take the log (if it will make the math easier)</a:t>
                </a:r>
              </a:p>
              <a:p>
                <a:r>
                  <a:rPr lang="en-US" dirty="0"/>
                  <a:t>B. Set the derivative to 0 and solve</a:t>
                </a:r>
              </a:p>
              <a:p>
                <a:r>
                  <a:rPr lang="en-US" dirty="0"/>
                  <a:t>C.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2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lecture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spouse.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this is also an MLE!</a:t>
                </a:r>
                <a:br>
                  <a:rPr lang="en-US" dirty="0"/>
                </a:br>
                <a:r>
                  <a:rPr lang="en-US" dirty="0"/>
                  <a:t>This estimator is only handling the randomness in the coin flips, not the randomness in who was selected. You get the same answer if you back up that far.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/>
              <p:nvPr/>
            </p:nvSpPr>
            <p:spPr>
              <a:xfrm>
                <a:off x="6962400" y="2534400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The binomial coefficient is maximized when it’s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Analysis is more complicated because we can’t use calculus (defined only on integers)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400" y="2534400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blipFill>
                <a:blip r:embed="rId4"/>
                <a:stretch>
                  <a:fillRect t="-9957" r="-796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5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B050-4A39-4517-868F-5149CCFC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721C8-5A4D-4BB5-9C3F-A622C2C9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get some trivial bounds on HW8. Don’t replace the numbers with 0 or 1. Just continue with the calculations through the end of the problem.</a:t>
            </a:r>
          </a:p>
          <a:p>
            <a:r>
              <a:rPr lang="en-US" dirty="0"/>
              <a:t>Robbie just made arithmetic mistakes when designing problems this week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But the pedagogical value of the problems is still there.</a:t>
            </a:r>
          </a:p>
          <a:p>
            <a:r>
              <a:rPr lang="en-US" dirty="0">
                <a:sym typeface="Wingdings" panose="05000000000000000000" pitchFamily="2" charset="2"/>
              </a:rPr>
              <a:t>Also an (accidental) lesson that concentration inequalities don’t always work.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Howard’s office hours moved to Wed (still </a:t>
            </a:r>
            <a:r>
              <a:rPr lang="en-US">
                <a:sym typeface="Wingdings" panose="05000000000000000000" pitchFamily="2" charset="2"/>
              </a:rPr>
              <a:t>others today)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199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806-31CA-42CA-9B5F-6D8B340C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The Opposite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D854-76C6-4428-9962-12E94409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far:</a:t>
            </a:r>
          </a:p>
          <a:p>
            <a:r>
              <a:rPr lang="en-US" dirty="0"/>
              <a:t>Give you rules for an experiment.</a:t>
            </a:r>
          </a:p>
          <a:p>
            <a:r>
              <a:rPr lang="en-US" dirty="0"/>
              <a:t>Give you the event/outcome we’re interested in.</a:t>
            </a:r>
          </a:p>
          <a:p>
            <a:r>
              <a:rPr lang="en-US" dirty="0"/>
              <a:t>You calculate/estimate/bound what the probability is.</a:t>
            </a:r>
          </a:p>
          <a:p>
            <a:r>
              <a:rPr lang="en-US" dirty="0"/>
              <a:t>Today:</a:t>
            </a:r>
          </a:p>
          <a:p>
            <a:r>
              <a:rPr lang="en-US" dirty="0"/>
              <a:t>Give you some of the rules of the experiment.</a:t>
            </a:r>
          </a:p>
          <a:p>
            <a:r>
              <a:rPr lang="en-US" dirty="0"/>
              <a:t>Tell you what happened.</a:t>
            </a:r>
          </a:p>
          <a:p>
            <a:r>
              <a:rPr lang="en-US" dirty="0"/>
              <a:t>You estimate what the rest of the rules of the experiment were.</a:t>
            </a:r>
          </a:p>
        </p:txBody>
      </p:sp>
    </p:spTree>
    <p:extLst>
      <p:ext uri="{BB962C8B-B14F-4D97-AF65-F5344CB8AC3E}">
        <p14:creationId xmlns:p14="http://schemas.microsoft.com/office/powerpoint/2010/main" val="161121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F417-5657-4E69-892A-7091CDAC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1E85-74B2-41A0-A81A-9F8ACA5D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flip a coin independently 10 times, and you see</a:t>
            </a:r>
          </a:p>
          <a:p>
            <a:endParaRPr lang="en-US" dirty="0"/>
          </a:p>
          <a:p>
            <a:pPr algn="ctr"/>
            <a:r>
              <a:rPr lang="en-US" dirty="0"/>
              <a:t>HTTTHHTHHH</a:t>
            </a:r>
          </a:p>
          <a:p>
            <a:endParaRPr lang="en-US" dirty="0"/>
          </a:p>
          <a:p>
            <a:r>
              <a:rPr lang="en-US" dirty="0"/>
              <a:t>What is your estimate of the probability the coin comes up heads?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CA6F51-EB98-4070-B845-AF5BF8A25B36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14458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1A6-A407-4E66-9727-ADDC8526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35CD-07E0-4989-B7BF-EA00578B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we got the results we got. </a:t>
            </a:r>
          </a:p>
          <a:p>
            <a:r>
              <a:rPr lang="en-US" dirty="0"/>
              <a:t>High probability events happen more often than low probability events.</a:t>
            </a:r>
          </a:p>
          <a:p>
            <a:r>
              <a:rPr lang="en-US" dirty="0"/>
              <a:t>So, guess the rules that maximize the probability of the events we saw (relative to other choices of the rules).</a:t>
            </a:r>
          </a:p>
          <a:p>
            <a:endParaRPr lang="en-US" dirty="0"/>
          </a:p>
          <a:p>
            <a:r>
              <a:rPr lang="en-US" dirty="0"/>
              <a:t>Since that event happened, might as well guess the set of rules for which that event was most likely.</a:t>
            </a:r>
          </a:p>
        </p:txBody>
      </p:sp>
    </p:spTree>
    <p:extLst>
      <p:ext uri="{BB962C8B-B14F-4D97-AF65-F5344CB8AC3E}">
        <p14:creationId xmlns:p14="http://schemas.microsoft.com/office/powerpoint/2010/main" val="233109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C842-0200-4422-8415-DDFB77B4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Formally, we are trying to estimate a parameter of the experiment (here: the probability of a coin flip being heads). </a:t>
                </a:r>
              </a:p>
              <a:p>
                <a:r>
                  <a:rPr lang="en-US" dirty="0"/>
                  <a:t>The likelihood of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 experiment is run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probability when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where the semicolon means “extra rules” rather than conditioning</a:t>
                </a:r>
              </a:p>
              <a:p>
                <a:endParaRPr lang="en-US" dirty="0"/>
              </a:p>
              <a:p>
                <a:r>
                  <a:rPr lang="en-US" dirty="0"/>
                  <a:t>We will 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the argument that produces the maximum 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maximized.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35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918-BADC-40FD-989E-313145F4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Notation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conditioned on the </a:t>
                </a:r>
                <a:r>
                  <a:rPr lang="en-US" b="1" dirty="0"/>
                  <a:t>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having happened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subset of the sample space)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 to properly define our probability space we need to know the extra piece of information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isn’t an event, this is not conditioning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likelihood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given that an experiment was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Likelihoods don’t have all the properties we associate with probabilities (e.g. they don’t all sum up to 1) and this isn’t conditioning on an event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parameter/rule of how the event could be generated).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080-2D5F-452F-95F9-1A061C10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variable,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number (or formula given the event).</a:t>
                </a:r>
              </a:p>
              <a:p>
                <a:pPr marL="0" indent="0">
                  <a:buNone/>
                </a:pPr>
                <a:r>
                  <a:rPr lang="en-US" dirty="0"/>
                  <a:t>We’ll also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MLE</m:t>
                        </m:r>
                      </m:sub>
                    </m:sSub>
                  </m:oMath>
                </a14:m>
                <a:r>
                  <a:rPr lang="en-US" dirty="0"/>
                  <a:t> if we want to emphasize how we found this estimator.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  <a:blipFill>
                <a:blip r:embed="rId2"/>
                <a:stretch>
                  <a:fillRect l="-1525" t="-4335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5ECB43-513E-4120-BEE7-19C7DC692988}"/>
              </a:ext>
            </a:extLst>
          </p:cNvPr>
          <p:cNvGrpSpPr/>
          <p:nvPr/>
        </p:nvGrpSpPr>
        <p:grpSpPr>
          <a:xfrm>
            <a:off x="450192" y="1551681"/>
            <a:ext cx="10045114" cy="2217439"/>
            <a:chOff x="1185842" y="3429000"/>
            <a:chExt cx="79022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en-US" sz="2800" i="1" dirty="0">
                      <a:latin typeface="Cambria Math" panose="02040503050406030204" pitchFamily="18" charset="0"/>
                    </a:rPr>
                    <a:t>The maximum likelihood estimator of the parameter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is:</a:t>
                  </a: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0D0BFF-362F-4ACF-8E34-DBA2F5050318}"/>
                </a:ext>
              </a:extLst>
            </p:cNvPr>
            <p:cNvSpPr/>
            <p:nvPr/>
          </p:nvSpPr>
          <p:spPr>
            <a:xfrm>
              <a:off x="1195367" y="3429001"/>
              <a:ext cx="7892749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Maximum Likelihood Estimator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7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408C-F1FC-48AC-9F9A-AF28AB3F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HTTTHHTHHH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maximized?</a:t>
                </a:r>
              </a:p>
              <a:p>
                <a:r>
                  <a:rPr lang="en-US" dirty="0"/>
                  <a:t>How do we usually find a maximum?</a:t>
                </a:r>
              </a:p>
              <a:p>
                <a:r>
                  <a:rPr lang="en-US" dirty="0"/>
                  <a:t>Calculus!!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Set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⇒6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=0⇒−10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=−6⇒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4ABD8B-61CB-4F5A-B9D3-45FE5CEC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28" y="147918"/>
            <a:ext cx="4819939" cy="3470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/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/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408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2651</TotalTime>
  <Words>1329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Maximum Likelihood Estimation</vt:lpstr>
      <vt:lpstr>Announcements</vt:lpstr>
      <vt:lpstr>Asking The Opposite Question</vt:lpstr>
      <vt:lpstr>Example</vt:lpstr>
      <vt:lpstr>Maximum Likelihood Estimation</vt:lpstr>
      <vt:lpstr>Maximum Likelihood Estimation</vt:lpstr>
      <vt:lpstr>Notation comparison</vt:lpstr>
      <vt:lpstr>MLE</vt:lpstr>
      <vt:lpstr>The Coin Example</vt:lpstr>
      <vt:lpstr>The Coin Example</vt:lpstr>
      <vt:lpstr>Maximizing a Function</vt:lpstr>
      <vt:lpstr>A Math Trick</vt:lpstr>
      <vt:lpstr>Coin flips is easier</vt:lpstr>
      <vt:lpstr>What about continuous random variables?</vt:lpstr>
      <vt:lpstr>Continuous Example</vt:lpstr>
      <vt:lpstr>Finding μ ̂</vt:lpstr>
      <vt:lpstr>Summary</vt:lpstr>
      <vt:lpstr>What about X and Y from last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Likelihood Estimation</dc:title>
  <dc:creator>rtweber2</dc:creator>
  <cp:lastModifiedBy>rtweber2</cp:lastModifiedBy>
  <cp:revision>38</cp:revision>
  <dcterms:created xsi:type="dcterms:W3CDTF">2021-05-22T20:16:59Z</dcterms:created>
  <dcterms:modified xsi:type="dcterms:W3CDTF">2021-05-24T20:03:11Z</dcterms:modified>
</cp:coreProperties>
</file>