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97" r:id="rId4"/>
    <p:sldId id="257" r:id="rId5"/>
    <p:sldId id="289" r:id="rId6"/>
    <p:sldId id="262" r:id="rId7"/>
    <p:sldId id="258" r:id="rId8"/>
    <p:sldId id="290" r:id="rId9"/>
    <p:sldId id="264" r:id="rId10"/>
    <p:sldId id="263" r:id="rId11"/>
    <p:sldId id="291" r:id="rId12"/>
    <p:sldId id="265" r:id="rId13"/>
    <p:sldId id="261" r:id="rId14"/>
    <p:sldId id="266" r:id="rId15"/>
    <p:sldId id="292" r:id="rId16"/>
    <p:sldId id="260" r:id="rId17"/>
    <p:sldId id="267" r:id="rId18"/>
    <p:sldId id="268" r:id="rId19"/>
    <p:sldId id="269" r:id="rId20"/>
    <p:sldId id="270" r:id="rId21"/>
    <p:sldId id="271" r:id="rId22"/>
    <p:sldId id="272" r:id="rId23"/>
    <p:sldId id="293" r:id="rId24"/>
    <p:sldId id="294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061" autoAdjust="0"/>
  </p:normalViewPr>
  <p:slideViewPr>
    <p:cSldViewPr snapToGrid="0">
      <p:cViewPr>
        <p:scale>
          <a:sx n="49" d="100"/>
          <a:sy n="49" d="100"/>
        </p:scale>
        <p:origin x="26" y="725"/>
      </p:cViewPr>
      <p:guideLst/>
    </p:cSldViewPr>
  </p:slideViewPr>
  <p:outlineViewPr>
    <p:cViewPr>
      <p:scale>
        <a:sx n="33" d="100"/>
        <a:sy n="33" d="100"/>
      </p:scale>
      <p:origin x="0" y="-21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E53F6A-7D20-4AEB-A4B6-F98AC69F6AD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3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61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25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13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6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E53F6A-7D20-4AEB-A4B6-F98AC69F6ADA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4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1ADB-D4C9-40A6-8D7C-A4E8C888A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90C58-1907-47A0-A171-79319BD76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139115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 and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they are mutually exclusive, then they cannot be independent.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3. If two events are independent, then at least one has nonzero probability.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7F23469-31FE-4864-969A-8B6280D9187E}"/>
              </a:ext>
            </a:extLst>
          </p:cNvPr>
          <p:cNvSpPr/>
          <p:nvPr/>
        </p:nvSpPr>
        <p:spPr>
          <a:xfrm>
            <a:off x="8154627" y="5554636"/>
            <a:ext cx="3810924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Robbie knows how long to explain</a:t>
            </a:r>
          </a:p>
          <a:p>
            <a:pPr algn="ctr"/>
            <a:r>
              <a:rPr lang="en-US" sz="20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392566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 and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they are mutually exclusive, then they cannot be independent.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3. If two events are independent, then at least one has nonzero probability.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48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BD9BE-D0DF-41D8-A015-E1A0424F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08CEE-BBBE-4D76-90CC-C1442A19C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46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Shuffle a standard deck of 52 cards (so every ordering is equally likely).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“The top card is a K</a:t>
                </a:r>
                <a:r>
                  <a:rPr lang="en-US" dirty="0">
                    <a:solidFill>
                      <a:srgbClr val="FF0000"/>
                    </a:solidFill>
                  </a:rPr>
                  <a:t>♦”</a:t>
                </a:r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“the second card is a J ♠️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 “the third card is a 5 ♠️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Use the chain rule!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47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A40C-C851-4525-A66D-B5E5083D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69D6-E81C-4C71-A3AC-034F9AC9E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E345-BDF5-4625-9A64-32F0139F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conditionally independent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if you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they are independent.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82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E99-5AED-4CCA-AB7D-D87C71A4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two coins.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comes up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will roll a (fair) die, if the result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twice (independently); if the result is even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twice (independently)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event “the first flip is heads”,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the event “the second flip is heads”,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the event “the die was odd”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independent? Are they independent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913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AACA-BB4E-4EEB-B852-CC3607F5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(Unconditioned)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⋅0.85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.675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=.455625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.85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=.48625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Those aren’t the same! They’re not independent!</a:t>
                </a:r>
              </a:p>
              <a:p>
                <a:r>
                  <a:rPr lang="en-US" dirty="0"/>
                  <a:t>Intuition: seeing a head gives you information – information that it’s more likely you got the biased coin and so the next head is more likely.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250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95FC-39BC-447E-9713-A29C964C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conditionally independent,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6278-6205-4143-8C7D-730A361E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0FB9-3DC2-41D1-9A12-CF02DC70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HW2 due tonight</a:t>
            </a:r>
          </a:p>
          <a:p>
            <a:r>
              <a:rPr lang="en-US" dirty="0"/>
              <a:t>HW3 out this evening.</a:t>
            </a:r>
          </a:p>
          <a:p>
            <a:endParaRPr lang="en-US" dirty="0"/>
          </a:p>
          <a:p>
            <a:r>
              <a:rPr lang="en-US" dirty="0"/>
              <a:t>HW3 includes a programming project – using Bayes rule to do some machine learning – detecting whether emails are spam or “ham” (legitimate emails).</a:t>
            </a:r>
          </a:p>
          <a:p>
            <a:r>
              <a:rPr lang="en-US" dirty="0"/>
              <a:t>Longer than the programming on HW1 – please get started early!</a:t>
            </a:r>
          </a:p>
          <a:p>
            <a:r>
              <a:rPr lang="en-US" dirty="0"/>
              <a:t>Extra resources with common difficulties on the programming project will be linked in the HW3 pdf.</a:t>
            </a:r>
          </a:p>
        </p:txBody>
      </p:sp>
    </p:spTree>
    <p:extLst>
      <p:ext uri="{BB962C8B-B14F-4D97-AF65-F5344CB8AC3E}">
        <p14:creationId xmlns:p14="http://schemas.microsoft.com/office/powerpoint/2010/main" val="31632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CFCF-E2B9-426C-A385-87748539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A922-1C93-455A-BC85-C4258246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problem carefully – when we say “these steps are independent of each other” about some part of a sequential process, it’s usually “conditioned on all prior steps, these steps are conditionally independent of each other.”</a:t>
            </a:r>
          </a:p>
          <a:p>
            <a:r>
              <a:rPr lang="en-US" dirty="0"/>
              <a:t>Those conditional steps are usually dependent (without conditioning) because they might give you information about which branch you took.</a:t>
            </a:r>
          </a:p>
        </p:txBody>
      </p:sp>
    </p:spTree>
    <p:extLst>
      <p:ext uri="{BB962C8B-B14F-4D97-AF65-F5344CB8AC3E}">
        <p14:creationId xmlns:p14="http://schemas.microsoft.com/office/powerpoint/2010/main" val="3596405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Setting the stage: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Implicitly defining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often skipped an explicit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infinite, so we really couldn’t write it out (even in principle).</a:t>
                </a:r>
              </a:p>
              <a:p>
                <a:endParaRPr lang="en-US" dirty="0"/>
              </a:p>
              <a:p>
                <a:r>
                  <a:rPr lang="en-US" dirty="0"/>
                  <a:t>How would that happen?</a:t>
                </a:r>
              </a:p>
              <a:p>
                <a:endParaRPr lang="en-US" dirty="0"/>
              </a:p>
              <a:p>
                <a:r>
                  <a:rPr lang="en-US" dirty="0"/>
                  <a:t>Flip a fair coin (independently each time) until you see your first tails. what is the probability that you see at least 3 heads?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5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6D0-CF17-434A-B636-D75F62FD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infinite process.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infinite.</a:t>
                </a:r>
              </a:p>
              <a:p>
                <a:r>
                  <a:rPr lang="en-US" dirty="0"/>
                  <a:t>A sequential process is also going to be infinite…</a:t>
                </a:r>
              </a:p>
              <a:p>
                <a:r>
                  <a:rPr lang="en-US" dirty="0"/>
                  <a:t>But the tree is “self-similar”</a:t>
                </a:r>
              </a:p>
              <a:p>
                <a:r>
                  <a:rPr lang="en-US" dirty="0"/>
                  <a:t>From every node, the children look identical (H with probability ½, continue pattern; T to a leaf with probability ½)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  <a:blipFill>
                <a:blip r:embed="rId2"/>
                <a:stretch>
                  <a:fillRect l="-1425" t="-2138" r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B68BB7F-616D-4DA2-9AC8-1C233B210CC8}"/>
              </a:ext>
            </a:extLst>
          </p:cNvPr>
          <p:cNvSpPr/>
          <p:nvPr/>
        </p:nvSpPr>
        <p:spPr>
          <a:xfrm>
            <a:off x="3988205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A538A4-FC55-4D43-AC53-8C95826DE96D}"/>
              </a:ext>
            </a:extLst>
          </p:cNvPr>
          <p:cNvCxnSpPr>
            <a:stCxn id="4" idx="3"/>
          </p:cNvCxnSpPr>
          <p:nvPr/>
        </p:nvCxnSpPr>
        <p:spPr>
          <a:xfrm flipH="1">
            <a:off x="3376246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2A3F6B-5EA7-4968-B949-FBD338ECA5CB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288393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4C9DAD8-8F41-448A-B1D5-2FCA078F9769}"/>
              </a:ext>
            </a:extLst>
          </p:cNvPr>
          <p:cNvSpPr/>
          <p:nvPr/>
        </p:nvSpPr>
        <p:spPr>
          <a:xfrm>
            <a:off x="3127562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A983D-D67F-4529-9FD0-F20DD6A8874C}"/>
              </a:ext>
            </a:extLst>
          </p:cNvPr>
          <p:cNvSpPr/>
          <p:nvPr/>
        </p:nvSpPr>
        <p:spPr>
          <a:xfrm>
            <a:off x="2341516" y="455645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CCC1E3-186C-4E11-9D6F-6FE0C75F7B2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517362" y="3583354"/>
            <a:ext cx="684852" cy="97310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D951B2-35AD-42B9-8278-275145C02F59}"/>
              </a:ext>
            </a:extLst>
          </p:cNvPr>
          <p:cNvCxnSpPr>
            <a:cxnSpLocks/>
            <a:stCxn id="7" idx="5"/>
            <a:endCxn id="20" idx="0"/>
          </p:cNvCxnSpPr>
          <p:nvPr/>
        </p:nvCxnSpPr>
        <p:spPr>
          <a:xfrm>
            <a:off x="3427750" y="3553342"/>
            <a:ext cx="626769" cy="103768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4D339-4399-4725-826B-57AFDC8474EA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2132698" y="4856647"/>
            <a:ext cx="26032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925499-7A80-4471-8C79-59A9902283B4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2641704" y="4856647"/>
            <a:ext cx="73454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/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/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/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/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/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/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/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/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/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A73D4806-9CF5-4E71-9F43-15FC48036E22}"/>
              </a:ext>
            </a:extLst>
          </p:cNvPr>
          <p:cNvSpPr/>
          <p:nvPr/>
        </p:nvSpPr>
        <p:spPr>
          <a:xfrm>
            <a:off x="1956852" y="594834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F38D3-4499-446F-B3D2-4CD0C4BD50EC}"/>
              </a:ext>
            </a:extLst>
          </p:cNvPr>
          <p:cNvSpPr txBox="1"/>
          <p:nvPr/>
        </p:nvSpPr>
        <p:spPr>
          <a:xfrm rot="5400000">
            <a:off x="58654" y="6530681"/>
            <a:ext cx="72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2493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1: infinite sum.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Every such outcome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 outcomes are in our event?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1−1/2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Infinite geometric series, where common ratio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closed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term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ratio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659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</a:t>
                </a:r>
              </a:p>
              <a:p>
                <a:endParaRPr lang="en-US" dirty="0"/>
              </a:p>
              <a:p>
                <a:r>
                  <a:rPr lang="en-US" dirty="0"/>
                  <a:t>Calculate the complement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most 2 heads)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3 heads)=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5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8725-B391-4DBB-B8E9-8E4C614D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6661-D9FC-491A-8B4F-EE5541CB9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Outline:</a:t>
            </a:r>
          </a:p>
          <a:p>
            <a:r>
              <a:rPr lang="en-US" dirty="0"/>
              <a:t>Independence</a:t>
            </a:r>
          </a:p>
          <a:p>
            <a:r>
              <a:rPr lang="en-US" dirty="0"/>
              <a:t>Chain Rule</a:t>
            </a:r>
          </a:p>
          <a:p>
            <a:r>
              <a:rPr lang="en-US" dirty="0"/>
              <a:t>Conditional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358269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D4B3-1C84-407F-BBE7-374E2D9A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0CB3-2145-4C99-A7DB-ACACAD84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calculated conditional probabilities.</a:t>
            </a:r>
          </a:p>
          <a:p>
            <a:r>
              <a:rPr lang="en-US" dirty="0"/>
              <a:t>Sometimes conditioning – getting some partial information about the outcome – doesn’t actually change the probability.</a:t>
            </a:r>
          </a:p>
          <a:p>
            <a:endParaRPr lang="en-US" dirty="0"/>
          </a:p>
          <a:p>
            <a:r>
              <a:rPr lang="en-US" dirty="0"/>
              <a:t>We already saw an example like this… </a:t>
            </a:r>
          </a:p>
        </p:txBody>
      </p:sp>
    </p:spTree>
    <p:extLst>
      <p:ext uri="{BB962C8B-B14F-4D97-AF65-F5344CB8AC3E}">
        <p14:creationId xmlns:p14="http://schemas.microsoft.com/office/powerpoint/2010/main" val="205945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E461872-04C0-45F0-A0D0-A854A51C3871}"/>
              </a:ext>
            </a:extLst>
          </p:cNvPr>
          <p:cNvSpPr/>
          <p:nvPr/>
        </p:nvSpPr>
        <p:spPr>
          <a:xfrm>
            <a:off x="250092" y="5173785"/>
            <a:ext cx="3476088" cy="14209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 die 6 has probability 1/6 before or after conditioning on sum 7.</a:t>
            </a:r>
          </a:p>
        </p:txBody>
      </p:sp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You’ll sometimes see this called “statistical independence” to emphasize that we’re talking about probabilities (not, say, physical interactions).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non-zero probability then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  <a:blipFill>
                <a:blip r:embed="rId2"/>
                <a:stretch>
                  <a:fillRect l="-688" t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9" y="1448737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68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flip a fair coin three times. Each flip is independent. (both in the statistical independence sense and in the “doesn’t affect the next one” sense).</a:t>
                </a: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34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(can’t have all three heads and at most two heads).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=7/8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=2/8</m:t>
                    </m:r>
                  </m:oMath>
                </a14:m>
                <a:r>
                  <a:rPr lang="en-US" dirty="0"/>
                  <a:t> (uniform measure, and two of eight outcomes meet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These are independent!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55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88FC-681A-4969-8F85-7672F0C8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said “the flips are independent” why aren’t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endParaRPr lang="en-US" dirty="0"/>
              </a:p>
              <a:p>
                <a:r>
                  <a:rPr lang="en-US" dirty="0"/>
                  <a:t>“the flips are independent” means any event &lt;the first flip is blah&gt;” is independent of &lt;the second flip is blah&gt;</a:t>
                </a:r>
              </a:p>
              <a:p>
                <a:endParaRPr lang="en-US" dirty="0"/>
              </a:p>
              <a:p>
                <a:r>
                  <a:rPr lang="en-US" dirty="0"/>
                  <a:t>But if you have an event that involves both flip one and two that might not be independent of an event involving flip one or two.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93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4233</TotalTime>
  <Words>1561</Words>
  <Application>Microsoft Office PowerPoint</Application>
  <PresentationFormat>Widescreen</PresentationFormat>
  <Paragraphs>209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Independence</vt:lpstr>
      <vt:lpstr>Announcements</vt:lpstr>
      <vt:lpstr>Today</vt:lpstr>
      <vt:lpstr>Definition of Independence</vt:lpstr>
      <vt:lpstr>Conditioning Practice</vt:lpstr>
      <vt:lpstr>Independence</vt:lpstr>
      <vt:lpstr>Examples</vt:lpstr>
      <vt:lpstr>Examples</vt:lpstr>
      <vt:lpstr>Hey Wait</vt:lpstr>
      <vt:lpstr>Mutual Exclusion and independence</vt:lpstr>
      <vt:lpstr>Mutual Exclusion and independence</vt:lpstr>
      <vt:lpstr>Chain Rule</vt:lpstr>
      <vt:lpstr>Chain Rule</vt:lpstr>
      <vt:lpstr>Chain Rule Example</vt:lpstr>
      <vt:lpstr>Conditional Independence</vt:lpstr>
      <vt:lpstr>Conditional Independence</vt:lpstr>
      <vt:lpstr>Conditional Independence Example</vt:lpstr>
      <vt:lpstr>(Unconditioned) Independence</vt:lpstr>
      <vt:lpstr>Conditional Independence</vt:lpstr>
      <vt:lpstr>Takeaway</vt:lpstr>
      <vt:lpstr>Setting the stage: Random Variables</vt:lpstr>
      <vt:lpstr>Implicitly defining Ω</vt:lpstr>
      <vt:lpstr>An infinite process.</vt:lpstr>
      <vt:lpstr>Finding P(at least 3 heads)</vt:lpstr>
      <vt:lpstr>Finding P(at least 3 heads)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Independence</dc:title>
  <dc:creator>rtweber2</dc:creator>
  <cp:lastModifiedBy>rtweber2</cp:lastModifiedBy>
  <cp:revision>34</cp:revision>
  <dcterms:created xsi:type="dcterms:W3CDTF">2021-04-11T03:25:13Z</dcterms:created>
  <dcterms:modified xsi:type="dcterms:W3CDTF">2021-04-14T01:59:06Z</dcterms:modified>
</cp:coreProperties>
</file>