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75" r:id="rId5"/>
    <p:sldId id="276" r:id="rId6"/>
    <p:sldId id="277" r:id="rId7"/>
    <p:sldId id="278" r:id="rId8"/>
    <p:sldId id="279" r:id="rId9"/>
    <p:sldId id="257" r:id="rId10"/>
    <p:sldId id="258" r:id="rId11"/>
    <p:sldId id="259" r:id="rId12"/>
    <p:sldId id="260" r:id="rId13"/>
    <p:sldId id="264" r:id="rId14"/>
    <p:sldId id="269" r:id="rId15"/>
    <p:sldId id="265" r:id="rId16"/>
    <p:sldId id="266" r:id="rId17"/>
    <p:sldId id="267" r:id="rId18"/>
    <p:sldId id="268" r:id="rId19"/>
    <p:sldId id="270" r:id="rId20"/>
    <p:sldId id="271" r:id="rId21"/>
    <p:sldId id="272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02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7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2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52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2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9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7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20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4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6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FBB6-9154-4EE9-A347-72E825A66279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6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FBB6-9154-4EE9-A347-72E825A66279}" type="datetimeFigureOut">
              <a:rPr lang="en-GB" smtClean="0"/>
              <a:t>25/01/2018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5BCD-B8A3-4BD0-A9A7-3AA5790A3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6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2540" y="286871"/>
            <a:ext cx="7386918" cy="1000591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en-US" dirty="0"/>
              <a:t>Naïve Bayes Classifiers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1257" y="5916613"/>
            <a:ext cx="5070035" cy="456052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/>
              <a:t>Jonathan Lee and Varun Mahadevan</a:t>
            </a:r>
            <a:endParaRPr lang="en-GB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7" y="1581150"/>
            <a:ext cx="3768725" cy="40417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>
            <a:outerShdw blurRad="50800" dist="35921" dir="2700000" algn="ctr" rotWithShape="0">
              <a:schemeClr val="bg2">
                <a:alpha val="42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tumblr.com/e728c05c7aed406f0173740514a5fdec/wzwrpoh/Yk7mydigb/tumblr_static_infinite_deal_with_it_sunglasses_transparent_by_cknight70-d531ni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50" y="1752752"/>
            <a:ext cx="1602885" cy="160288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1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95314" cy="1182321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Spam vs. Ham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95314" cy="4351338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past, </a:t>
            </a:r>
            <a:r>
              <a:rPr lang="en-US" dirty="0"/>
              <a:t>the bane of any email user’s </a:t>
            </a:r>
            <a:r>
              <a:rPr lang="en-US" dirty="0" smtClean="0"/>
              <a:t>existence</a:t>
            </a:r>
            <a:endParaRPr lang="en-US" dirty="0"/>
          </a:p>
          <a:p>
            <a:r>
              <a:rPr lang="en-US" dirty="0" smtClean="0"/>
              <a:t>Less </a:t>
            </a:r>
            <a:r>
              <a:rPr lang="en-US" dirty="0"/>
              <a:t>of a problem for consumers now, because spam filters have gotten </a:t>
            </a:r>
            <a:r>
              <a:rPr lang="en-US" dirty="0" smtClean="0"/>
              <a:t>really good</a:t>
            </a:r>
          </a:p>
          <a:p>
            <a:r>
              <a:rPr lang="en-US" dirty="0"/>
              <a:t>Easy for humans to identify spam, but not necessarily easy for computers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987" y="218443"/>
            <a:ext cx="5067813" cy="59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The spam classification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8772783" cy="4954117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en-GB" dirty="0"/>
              <a:t>Input: collection of emails, already </a:t>
            </a:r>
            <a:r>
              <a:rPr lang="en-GB" dirty="0" err="1" smtClean="0"/>
              <a:t>labeled</a:t>
            </a:r>
            <a:r>
              <a:rPr lang="en-GB" dirty="0" smtClean="0"/>
              <a:t> </a:t>
            </a:r>
            <a:r>
              <a:rPr lang="en-GB" i="1" dirty="0"/>
              <a:t>spam</a:t>
            </a:r>
            <a:r>
              <a:rPr lang="en-GB" dirty="0"/>
              <a:t> or </a:t>
            </a:r>
            <a:r>
              <a:rPr lang="en-GB" i="1" dirty="0"/>
              <a:t>ham</a:t>
            </a:r>
            <a:endParaRPr lang="en-GB" dirty="0"/>
          </a:p>
          <a:p>
            <a:pPr lvl="1"/>
            <a:r>
              <a:rPr lang="en-GB" dirty="0"/>
              <a:t>Someone has to label these by </a:t>
            </a:r>
            <a:r>
              <a:rPr lang="en-GB" dirty="0" smtClean="0"/>
              <a:t>hand</a:t>
            </a:r>
            <a:endParaRPr lang="en-GB" dirty="0"/>
          </a:p>
          <a:p>
            <a:pPr lvl="1"/>
            <a:r>
              <a:rPr lang="en-GB" dirty="0" smtClean="0"/>
              <a:t>Called </a:t>
            </a:r>
            <a:r>
              <a:rPr lang="en-GB" dirty="0"/>
              <a:t>the </a:t>
            </a:r>
            <a:r>
              <a:rPr lang="en-GB" i="1" dirty="0"/>
              <a:t>training data</a:t>
            </a:r>
            <a:endParaRPr lang="en-GB" dirty="0"/>
          </a:p>
          <a:p>
            <a:r>
              <a:rPr lang="en-GB" dirty="0"/>
              <a:t>Use this data to train a model that “understands” what makes an email spam or ham</a:t>
            </a:r>
          </a:p>
          <a:p>
            <a:pPr lvl="1"/>
            <a:r>
              <a:rPr lang="en-GB" dirty="0"/>
              <a:t>We’re using a Naïve Bayes classifier, but there are other approaches</a:t>
            </a:r>
          </a:p>
          <a:p>
            <a:pPr lvl="1"/>
            <a:r>
              <a:rPr lang="en-GB" dirty="0"/>
              <a:t>This is a </a:t>
            </a:r>
            <a:r>
              <a:rPr lang="en-GB" i="1" dirty="0"/>
              <a:t>Machine Learning</a:t>
            </a:r>
            <a:r>
              <a:rPr lang="en-GB" dirty="0"/>
              <a:t> problem (take </a:t>
            </a:r>
            <a:r>
              <a:rPr lang="en-GB" dirty="0" smtClean="0"/>
              <a:t>CSE 446 </a:t>
            </a:r>
            <a:r>
              <a:rPr lang="en-GB" dirty="0"/>
              <a:t>for </a:t>
            </a:r>
            <a:r>
              <a:rPr lang="en-GB" dirty="0" smtClean="0"/>
              <a:t>more)</a:t>
            </a:r>
            <a:endParaRPr lang="en-GB" dirty="0"/>
          </a:p>
          <a:p>
            <a:r>
              <a:rPr lang="en-GB" dirty="0"/>
              <a:t>Test your model on emails whose label isn’t </a:t>
            </a:r>
            <a:r>
              <a:rPr lang="en-GB" dirty="0" smtClean="0"/>
              <a:t>provided, </a:t>
            </a:r>
            <a:r>
              <a:rPr lang="en-GB" dirty="0"/>
              <a:t>and see how well it does</a:t>
            </a:r>
          </a:p>
          <a:p>
            <a:pPr lvl="1"/>
            <a:r>
              <a:rPr lang="en-GB" dirty="0"/>
              <a:t> </a:t>
            </a:r>
            <a:r>
              <a:rPr lang="en-GB" dirty="0" smtClean="0"/>
              <a:t>Called </a:t>
            </a:r>
            <a:r>
              <a:rPr lang="en-GB" dirty="0"/>
              <a:t>the </a:t>
            </a:r>
            <a:r>
              <a:rPr lang="en-GB" i="1" dirty="0"/>
              <a:t>test data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10" y="2770381"/>
            <a:ext cx="2476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Naïve Bayes in the real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45346" cy="4351338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r>
              <a:rPr lang="en-GB" dirty="0"/>
              <a:t>One of the oldest, simplest </a:t>
            </a:r>
            <a:r>
              <a:rPr lang="en-GB" dirty="0" smtClean="0"/>
              <a:t>methods </a:t>
            </a:r>
            <a:r>
              <a:rPr lang="en-GB" dirty="0"/>
              <a:t>for </a:t>
            </a:r>
            <a:r>
              <a:rPr lang="en-GB" i="1" dirty="0"/>
              <a:t>classification</a:t>
            </a:r>
            <a:endParaRPr lang="en-GB" dirty="0"/>
          </a:p>
          <a:p>
            <a:r>
              <a:rPr lang="en-GB" dirty="0" smtClean="0"/>
              <a:t>Powerful </a:t>
            </a:r>
            <a:r>
              <a:rPr lang="en-GB" dirty="0"/>
              <a:t>and </a:t>
            </a:r>
            <a:r>
              <a:rPr lang="en-GB" dirty="0" smtClean="0"/>
              <a:t>still used in </a:t>
            </a:r>
            <a:r>
              <a:rPr lang="en-GB" dirty="0"/>
              <a:t>the real world/industry</a:t>
            </a:r>
          </a:p>
          <a:p>
            <a:pPr lvl="1"/>
            <a:r>
              <a:rPr lang="en-GB" dirty="0"/>
              <a:t>Identifying credit card fraud</a:t>
            </a:r>
          </a:p>
          <a:p>
            <a:pPr lvl="1"/>
            <a:r>
              <a:rPr lang="en-GB" dirty="0"/>
              <a:t>Identifying fake Amazon reviews</a:t>
            </a:r>
          </a:p>
          <a:p>
            <a:pPr lvl="1"/>
            <a:r>
              <a:rPr lang="en-GB" dirty="0"/>
              <a:t>Identifying vandalism on Wikipedia</a:t>
            </a:r>
          </a:p>
          <a:p>
            <a:pPr lvl="1"/>
            <a:r>
              <a:rPr lang="en-GB" b="1" dirty="0"/>
              <a:t>Still </a:t>
            </a:r>
            <a:r>
              <a:rPr lang="en-GB" dirty="0"/>
              <a:t>used (with modifications) by Gmail to prevent spam </a:t>
            </a:r>
          </a:p>
          <a:p>
            <a:pPr lvl="1"/>
            <a:r>
              <a:rPr lang="en-GB" dirty="0"/>
              <a:t>Facial recognition</a:t>
            </a:r>
          </a:p>
          <a:p>
            <a:pPr lvl="1"/>
            <a:r>
              <a:rPr lang="en-GB" dirty="0"/>
              <a:t>Categorizing Google News articles</a:t>
            </a:r>
          </a:p>
          <a:p>
            <a:pPr lvl="1"/>
            <a:r>
              <a:rPr lang="en-GB" dirty="0"/>
              <a:t>Even used for medical diagnosis!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64" y="2822996"/>
            <a:ext cx="2533573" cy="30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69" y="4251125"/>
            <a:ext cx="792892" cy="792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60" y="3461229"/>
            <a:ext cx="1111858" cy="1276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54" y="3342970"/>
            <a:ext cx="1764757" cy="626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81" y="4448915"/>
            <a:ext cx="1166251" cy="157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Naïve Bayes in theory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will use </a:t>
                </a:r>
                <a:r>
                  <a:rPr lang="en-US" dirty="0"/>
                  <a:t>what we’ve learned in the past few weeks. </a:t>
                </a:r>
                <a:r>
                  <a:rPr lang="en-US" dirty="0" smtClean="0"/>
                  <a:t> Specifically:</a:t>
                </a:r>
                <a:endParaRPr lang="en-US" dirty="0"/>
              </a:p>
              <a:p>
                <a:r>
                  <a:rPr lang="en-US" dirty="0"/>
                  <a:t>Conditional Probability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Bayes’ </a:t>
                </a:r>
                <a:r>
                  <a:rPr lang="en-US" dirty="0"/>
                  <a:t>Theorem</a:t>
                </a:r>
                <a:endParaRPr lang="en-US" sz="1000" dirty="0"/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Law of Total Probability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blipFill rotWithShape="1">
                <a:blip r:embed="rId2"/>
                <a:stretch>
                  <a:fillRect l="-1217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268629" y="2105247"/>
                <a:ext cx="5813353" cy="301173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300" dirty="0" smtClean="0"/>
                  <a:t>Chain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sz="3300" dirty="0"/>
                  <a:t>Conditional </a:t>
                </a:r>
                <a:r>
                  <a:rPr lang="en-US" sz="3300" dirty="0" smtClean="0"/>
                  <a:t>Independence of </a:t>
                </a:r>
                <a:r>
                  <a:rPr lang="en-US" sz="3300" i="1" dirty="0" smtClean="0"/>
                  <a:t>A</a:t>
                </a:r>
                <a:r>
                  <a:rPr lang="en-US" sz="3300" dirty="0" smtClean="0"/>
                  <a:t> and </a:t>
                </a:r>
                <a:r>
                  <a:rPr lang="en-US" sz="3300" i="1" dirty="0" smtClean="0"/>
                  <a:t>B, </a:t>
                </a:r>
                <a:r>
                  <a:rPr lang="en-US" sz="3300" dirty="0" smtClean="0"/>
                  <a:t>given</a:t>
                </a:r>
                <a:r>
                  <a:rPr lang="en-US" sz="3300" i="1" dirty="0" smtClean="0"/>
                  <a:t> C</a:t>
                </a:r>
                <a:endParaRPr lang="en-US" sz="3300" i="1" dirty="0"/>
              </a:p>
              <a:p>
                <a:pPr marL="0" indent="0">
                  <a:buNone/>
                </a:pP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b="0" i="0" smtClean="0">
                        <a:latin typeface="Cambria Math"/>
                      </a:rPr>
                      <m:t>   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3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300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GB" sz="3300" dirty="0"/>
              </a:p>
              <a:p>
                <a:pPr marL="0" indent="0">
                  <a:buNone/>
                </a:pPr>
                <a:endParaRPr lang="en-GB" sz="3300" dirty="0"/>
              </a:p>
              <a:p>
                <a:pPr marL="0" indent="0">
                  <a:buNone/>
                </a:pPr>
                <a:endParaRPr lang="en-GB" sz="3300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29" y="2105247"/>
                <a:ext cx="5813353" cy="3011732"/>
              </a:xfrm>
              <a:prstGeom prst="rect">
                <a:avLst/>
              </a:prstGeom>
              <a:blipFill rotWithShape="1">
                <a:blip r:embed="rId3"/>
                <a:stretch>
                  <a:fillRect l="-2201" t="-6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352134"/>
            <a:ext cx="5186849" cy="150586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833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How do we represent an email?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271669"/>
            <a:ext cx="3921211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SUBJECT: Top Secret Business Venture</a:t>
            </a:r>
          </a:p>
          <a:p>
            <a:endParaRPr lang="en-US" dirty="0"/>
          </a:p>
          <a:p>
            <a:r>
              <a:rPr lang="en-US" dirty="0"/>
              <a:t>Dear Sir. </a:t>
            </a:r>
          </a:p>
          <a:p>
            <a:endParaRPr lang="en-US" dirty="0"/>
          </a:p>
          <a:p>
            <a:r>
              <a:rPr lang="en-US" dirty="0"/>
              <a:t>First, I must solicit your confidence in this transaction, this is by </a:t>
            </a:r>
            <a:r>
              <a:rPr lang="en-US" dirty="0" err="1"/>
              <a:t>virture</a:t>
            </a:r>
            <a:r>
              <a:rPr lang="en-US" dirty="0"/>
              <a:t> of its nature as being utterly </a:t>
            </a:r>
            <a:r>
              <a:rPr lang="en-US" dirty="0" err="1"/>
              <a:t>confidencial</a:t>
            </a:r>
            <a:r>
              <a:rPr lang="en-US" dirty="0"/>
              <a:t> and top secret…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0061" y="4413773"/>
            <a:ext cx="470380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{</a:t>
            </a:r>
            <a:r>
              <a:rPr lang="en-US" dirty="0" smtClean="0"/>
              <a:t>top</a:t>
            </a:r>
            <a:r>
              <a:rPr lang="en-US" dirty="0"/>
              <a:t>, secret, business, venture, dear, sir, first, I, must, solicit, your, confidence, in, this, transaction, is, by, </a:t>
            </a:r>
            <a:r>
              <a:rPr lang="en-US" dirty="0" err="1"/>
              <a:t>virture</a:t>
            </a:r>
            <a:r>
              <a:rPr lang="en-US" dirty="0"/>
              <a:t>, of, its, nature, as, being, utterly, </a:t>
            </a:r>
            <a:r>
              <a:rPr lang="en-US" dirty="0" err="1"/>
              <a:t>confidencial</a:t>
            </a:r>
            <a:r>
              <a:rPr lang="en-US" dirty="0"/>
              <a:t>, </a:t>
            </a:r>
            <a:r>
              <a:rPr lang="en-US" dirty="0" smtClean="0"/>
              <a:t>and}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838200" y="1589649"/>
                <a:ext cx="10515600" cy="2570460"/>
              </a:xfrm>
              <a:prstGeom prst="rect">
                <a:avLst/>
              </a:prstGeom>
              <a:solidFill>
                <a:schemeClr val="bg1">
                  <a:alpha val="79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There are characteristics of emails </a:t>
                </a:r>
                <a:r>
                  <a:rPr lang="en-US" dirty="0"/>
                  <a:t>that might give a computer a hint about whether </a:t>
                </a:r>
                <a:r>
                  <a:rPr lang="en-US" dirty="0" smtClean="0"/>
                  <a:t>it’s </a:t>
                </a:r>
                <a:r>
                  <a:rPr lang="en-US" dirty="0"/>
                  <a:t>spam</a:t>
                </a:r>
              </a:p>
              <a:p>
                <a:pPr lvl="1"/>
                <a:r>
                  <a:rPr lang="en-US" dirty="0"/>
                  <a:t>Possible </a:t>
                </a:r>
                <a:r>
                  <a:rPr lang="en-US" i="1" dirty="0"/>
                  <a:t>features</a:t>
                </a:r>
                <a:r>
                  <a:rPr lang="en-US" dirty="0"/>
                  <a:t>: words in body, subject line, sender, message header, time </a:t>
                </a:r>
                <a:r>
                  <a:rPr lang="en-US" dirty="0" smtClean="0"/>
                  <a:t>sent</a:t>
                </a:r>
                <a:endParaRPr lang="en-US" dirty="0"/>
              </a:p>
              <a:p>
                <a:r>
                  <a:rPr lang="en-US" dirty="0"/>
                  <a:t>For this assignment, we choose to represent an email </a:t>
                </a:r>
                <a:r>
                  <a:rPr lang="en-US" dirty="0" smtClean="0"/>
                  <a:t>as </a:t>
                </a:r>
                <a:r>
                  <a:rPr lang="en-US" dirty="0"/>
                  <a:t>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of </a:t>
                </a:r>
                <a:r>
                  <a:rPr lang="en-US" b="1" dirty="0"/>
                  <a:t>distinct</a:t>
                </a:r>
                <a:r>
                  <a:rPr lang="en-US" dirty="0"/>
                  <a:t> words </a:t>
                </a:r>
                <a:r>
                  <a:rPr lang="en-GB" dirty="0" smtClean="0"/>
                  <a:t>in </a:t>
                </a:r>
                <a:r>
                  <a:rPr lang="en-GB" dirty="0"/>
                  <a:t>the subject  and body</a:t>
                </a:r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89649"/>
                <a:ext cx="10515600" cy="2570460"/>
              </a:xfrm>
              <a:prstGeom prst="rect">
                <a:avLst/>
              </a:prstGeom>
              <a:blipFill rotWithShape="1">
                <a:blip r:embed="rId2"/>
                <a:stretch>
                  <a:fillRect l="-1043" t="-3800" b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755027" y="5881816"/>
            <a:ext cx="408883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Notice that there are no duplicate </a:t>
            </a:r>
            <a:r>
              <a:rPr lang="en-US" i="1" dirty="0" smtClean="0"/>
              <a:t>words</a:t>
            </a:r>
            <a:endParaRPr lang="en-US" i="1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10" y="4784992"/>
            <a:ext cx="1281490" cy="1281490"/>
          </a:xfrm>
        </p:spPr>
      </p:pic>
    </p:spTree>
    <p:extLst>
      <p:ext uri="{BB962C8B-B14F-4D97-AF65-F5344CB8AC3E}">
        <p14:creationId xmlns:p14="http://schemas.microsoft.com/office/powerpoint/2010/main" val="810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62149"/>
            <a:ext cx="10515600" cy="1325563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Programming Project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Take 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GB" dirty="0"/>
                  <a:t> </a:t>
                </a:r>
                <a:r>
                  <a:rPr lang="en-US" dirty="0" smtClean="0"/>
                  <a:t>of distinct words </a:t>
                </a:r>
                <a:r>
                  <a:rPr lang="en-GB" dirty="0" smtClean="0"/>
                  <a:t>to </a:t>
                </a:r>
                <a:r>
                  <a:rPr lang="en-GB" dirty="0"/>
                  <a:t>represent the </a:t>
                </a:r>
                <a:r>
                  <a:rPr lang="en-GB" dirty="0" smtClean="0"/>
                  <a:t>email.</a:t>
                </a:r>
                <a:endParaRPr lang="en-GB" dirty="0"/>
              </a:p>
              <a:p>
                <a:pPr>
                  <a:spcAft>
                    <a:spcPts val="1200"/>
                  </a:spcAft>
                </a:pPr>
                <a:r>
                  <a:rPr lang="en-GB" dirty="0"/>
                  <a:t>We are trying to compute 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en-US" b="0" dirty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Apply Bayes’ Theorem. </a:t>
                </a:r>
                <a:r>
                  <a:rPr lang="en-US" dirty="0"/>
                  <a:t>It’s easier to find the probability of a word appearing in a spam email than the reverse.</a:t>
                </a:r>
                <a:endParaRPr lang="en-US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𝐻𝑎𝑚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blipFill rotWithShape="1">
                <a:blip r:embed="rId2"/>
                <a:stretch>
                  <a:fillRect l="-910" t="-1608"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5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62149"/>
            <a:ext cx="10515600" cy="1325563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Programming Project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solidFill>
                <a:schemeClr val="bg1">
                  <a:alpha val="79000"/>
                </a:schemeClr>
              </a:solidFill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Apply the chain rule to the numerator: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Apply the </a:t>
                </a:r>
                <a:r>
                  <a:rPr lang="en-US" dirty="0"/>
                  <a:t>Chain Rule </a:t>
                </a:r>
                <a:r>
                  <a:rPr lang="en-US" dirty="0" smtClean="0"/>
                  <a:t>again to </a:t>
                </a:r>
                <a:r>
                  <a:rPr lang="en-US" dirty="0"/>
                  <a:t>decompose </a:t>
                </a:r>
                <a:r>
                  <a:rPr lang="en-US" dirty="0" smtClean="0"/>
                  <a:t>this:</a:t>
                </a: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dirty="0"/>
                  <a:t>But this is still hard to compute. </a:t>
                </a:r>
                <a:endParaRPr lang="en-US" dirty="0" smtClean="0"/>
              </a:p>
              <a:p>
                <a:pPr marL="0" indent="0" algn="ctr">
                  <a:spcAft>
                    <a:spcPts val="1200"/>
                  </a:spcAft>
                  <a:buNone/>
                </a:pPr>
                <a:r>
                  <a:rPr lang="en-US" dirty="0" smtClean="0"/>
                  <a:t>How could you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blipFill rotWithShape="1">
                <a:blip r:embed="rId2"/>
                <a:stretch>
                  <a:fillRect l="-910" t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6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solidFill>
                <a:schemeClr val="bg1">
                  <a:alpha val="79000"/>
                </a:schemeClr>
              </a:solidFill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/>
                  <a:t>Let’s simplify the problem with an assumption.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We will assume that the </a:t>
                </a:r>
                <a:r>
                  <a:rPr lang="en-US" b="1" dirty="0"/>
                  <a:t>words in the email are conditionally independent </a:t>
                </a:r>
                <a:r>
                  <a:rPr lang="en-US" dirty="0"/>
                  <a:t>of each other, given that we know whether or not the email is spam.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This is why we call this </a:t>
                </a:r>
                <a:r>
                  <a:rPr lang="en-US" i="1" dirty="0"/>
                  <a:t>Naïve</a:t>
                </a:r>
                <a:r>
                  <a:rPr lang="en-US" dirty="0"/>
                  <a:t> </a:t>
                </a:r>
                <a:r>
                  <a:rPr lang="en-US" dirty="0" smtClean="0"/>
                  <a:t>Bayes: conditional independence isn’t true.</a:t>
                </a:r>
                <a:r>
                  <a:rPr lang="en-US" b="1" u="sng" dirty="0" smtClean="0"/>
                  <a:t> </a:t>
                </a:r>
                <a:endParaRPr lang="en-US" b="1" u="sng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So how does this help?</a:t>
                </a:r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𝑆𝑝𝑎𝑚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US" dirty="0"/>
              </a:p>
              <a:p>
                <a:pPr marL="0" indent="0" algn="ctr">
                  <a:spcAft>
                    <a:spcPts val="1200"/>
                  </a:spcAft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blipFill rotWithShape="1">
                <a:blip r:embed="rId2"/>
                <a:stretch>
                  <a:fillRect l="-910" t="-1608" r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7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62149"/>
            <a:ext cx="10515600" cy="1325563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Programming Project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b="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𝑆𝑝𝑎𝑚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𝑆𝑝𝑎𝑚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𝑆𝑝𝑎𝑚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Similarly,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𝐻𝑎𝑚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𝐻𝑎𝑚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Putting </a:t>
                </a:r>
                <a:r>
                  <a:rPr lang="en-US" dirty="0"/>
                  <a:t>it all together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𝑆𝑝𝑎𝑚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𝑆𝑝𝑎𝑚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𝐻𝑎𝑚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𝐻𝑎𝑚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0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𝐻𝑎𝑚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are just the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fraction of training emails </a:t>
                </a:r>
                <a:r>
                  <a:rPr lang="en-US" dirty="0">
                    <a:solidFill>
                      <a:prstClr val="black"/>
                    </a:solidFill>
                  </a:rPr>
                  <a:t>that are spam and ham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>
                  <a:spcAft>
                    <a:spcPts val="1200"/>
                  </a:spcAft>
                </a:pPr>
                <a:r>
                  <a:rPr lang="en-US" dirty="0" smtClean="0">
                    <a:solidFill>
                      <a:prstClr val="black"/>
                    </a:solidFill>
                  </a:rPr>
                  <a:t>What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?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dirty="0" smtClean="0"/>
              </a:p>
              <a:p>
                <a:pPr>
                  <a:spcAft>
                    <a:spcPts val="1200"/>
                  </a:spcAft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42" y="573601"/>
                <a:ext cx="11386625" cy="6066350"/>
              </a:xfrm>
              <a:blipFill rotWithShape="1">
                <a:blip r:embed="rId2"/>
                <a:stretch>
                  <a:fillRect l="-91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6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How </a:t>
            </a:r>
            <a:r>
              <a:rPr lang="en-US" dirty="0" err="1"/>
              <a:t>spammy</a:t>
            </a:r>
            <a:r>
              <a:rPr lang="en-US" dirty="0"/>
              <a:t> is a word?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r>
                  <a:rPr lang="en-US" dirty="0" smtClean="0"/>
                  <a:t>What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𝑣𝑖𝑎𝑔𝑟𝑎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𝑆𝑝𝑎𝑚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asking?</a:t>
                </a:r>
              </a:p>
              <a:p>
                <a:r>
                  <a:rPr lang="en-US" dirty="0"/>
                  <a:t>Would be easy to </a:t>
                </a:r>
                <a:r>
                  <a:rPr lang="en-US" dirty="0" smtClean="0"/>
                  <a:t>count how </a:t>
                </a:r>
                <a:r>
                  <a:rPr lang="en-US" dirty="0"/>
                  <a:t>many spam emails </a:t>
                </a:r>
                <a:r>
                  <a:rPr lang="en-US" dirty="0" smtClean="0"/>
                  <a:t>contain this word: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𝑒𝑚𝑎𝑖𝑙𝑠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𝑐𝑜𝑛𝑡𝑎𝑖𝑛𝑖𝑛𝑔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𝑠𝑝𝑎𝑚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𝑒𝑚𝑎𝑖𝑙𝑠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This seems reasonable, but there’s a problem…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blipFill rotWithShape="1">
                <a:blip r:embed="rId2"/>
                <a:stretch>
                  <a:fillRect l="-1043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8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Independence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Recap: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Definition: Two events X and Y are </a:t>
                </a:r>
                <a:r>
                  <a:rPr lang="en-US" i="1" dirty="0"/>
                  <a:t>independent</a:t>
                </a:r>
                <a:r>
                  <a:rPr lang="en-US" dirty="0"/>
                  <a:t> </a:t>
                </a:r>
                <a:r>
                  <a:rPr lang="en-US" dirty="0" smtClean="0"/>
                  <a:t>if and only if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smtClean="0"/>
                  <a:t>Equivalently,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blipFill rotWithShape="1">
                <a:blip r:embed="rId2"/>
                <a:stretch>
                  <a:fillRect l="-1507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93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1500"/>
                <a:ext cx="10515600" cy="6177644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r>
                  <a:rPr lang="en-US" dirty="0"/>
                  <a:t>Suppose the word </a:t>
                </a:r>
                <a:r>
                  <a:rPr lang="en-US" i="1" dirty="0" err="1"/>
                  <a:t>Pokemon</a:t>
                </a:r>
                <a:r>
                  <a:rPr lang="en-US" dirty="0"/>
                  <a:t> only </a:t>
                </a:r>
                <a:r>
                  <a:rPr lang="en-US" dirty="0" smtClean="0"/>
                  <a:t>appears in </a:t>
                </a:r>
                <a:r>
                  <a:rPr lang="en-US" dirty="0"/>
                  <a:t>ham </a:t>
                </a:r>
                <a:r>
                  <a:rPr lang="en-US" dirty="0" smtClean="0"/>
                  <a:t>in </a:t>
                </a:r>
                <a:r>
                  <a:rPr lang="en-US" dirty="0"/>
                  <a:t>the training data, never in spam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𝑃𝑜𝑘𝑒𝑚𝑜𝑛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Since the overall spam probability is the product of </a:t>
                </a:r>
                <a:r>
                  <a:rPr lang="en-US" dirty="0" smtClean="0"/>
                  <a:t>such individual </a:t>
                </a:r>
                <a:r>
                  <a:rPr lang="en-US" dirty="0"/>
                  <a:t>probabilities, if any of those is 0, the whole </a:t>
                </a:r>
                <a:r>
                  <a:rPr lang="en-US" dirty="0" smtClean="0"/>
                  <a:t>product is </a:t>
                </a:r>
                <a:r>
                  <a:rPr lang="en-US" dirty="0"/>
                  <a:t>0</a:t>
                </a:r>
              </a:p>
              <a:p>
                <a:r>
                  <a:rPr lang="en-US" dirty="0"/>
                  <a:t>Any email with the word </a:t>
                </a:r>
                <a:r>
                  <a:rPr lang="en-US" i="1" dirty="0" err="1"/>
                  <a:t>Pokemon</a:t>
                </a:r>
                <a:r>
                  <a:rPr lang="en-US" dirty="0"/>
                  <a:t> would be assigned a spam probability of 0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can we do?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1500"/>
                <a:ext cx="10515600" cy="6177644"/>
              </a:xfrm>
              <a:blipFill rotWithShape="1">
                <a:blip r:embed="rId2"/>
                <a:stretch>
                  <a:fillRect l="-1043" t="-1579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81453" y="3636666"/>
            <a:ext cx="387740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SUBJECT: Get out of debt!</a:t>
            </a:r>
          </a:p>
          <a:p>
            <a:endParaRPr lang="en-US" dirty="0"/>
          </a:p>
          <a:p>
            <a:r>
              <a:rPr lang="en-US" dirty="0"/>
              <a:t>Cheap prescription pills! Earn fast cash using this one weird trick! Meet singles near you and get preapproved for a low interest credit card! </a:t>
            </a:r>
            <a:r>
              <a:rPr lang="en-US" dirty="0" err="1"/>
              <a:t>Pokemon</a:t>
            </a:r>
            <a:endParaRPr lang="en-US" dirty="0"/>
          </a:p>
        </p:txBody>
      </p:sp>
      <p:pic>
        <p:nvPicPr>
          <p:cNvPr id="8" name="Content Placeholder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98" y="3873084"/>
            <a:ext cx="1281490" cy="1281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4252" y="4329163"/>
            <a:ext cx="26289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definitely not spam, right?</a:t>
            </a:r>
          </a:p>
        </p:txBody>
      </p:sp>
    </p:spTree>
    <p:extLst>
      <p:ext uri="{BB962C8B-B14F-4D97-AF65-F5344CB8AC3E}">
        <p14:creationId xmlns:p14="http://schemas.microsoft.com/office/powerpoint/2010/main" val="11841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Laplace smoothing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38200" y="1615063"/>
                <a:ext cx="10515600" cy="5157735"/>
              </a:xfrm>
              <a:prstGeom prst="rect">
                <a:avLst/>
              </a:prstGeom>
              <a:solidFill>
                <a:schemeClr val="bg1">
                  <a:alpha val="79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Crazy idea: what if we pretend we’ve seen </a:t>
                </a:r>
                <a:br>
                  <a:rPr lang="en-US" dirty="0" smtClean="0"/>
                </a:br>
                <a:r>
                  <a:rPr lang="en-US" dirty="0" smtClean="0"/>
                  <a:t>every outcome once already?</a:t>
                </a:r>
              </a:p>
              <a:p>
                <a:r>
                  <a:rPr lang="en-US" dirty="0"/>
                  <a:t>Pretend we’ve seen one more spam email</a:t>
                </a:r>
                <a:br>
                  <a:rPr lang="en-US" dirty="0"/>
                </a:br>
                <a:r>
                  <a:rPr lang="en-US" i="1" dirty="0"/>
                  <a:t>with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one more </a:t>
                </a:r>
                <a:r>
                  <a:rPr lang="en-US" i="1" dirty="0"/>
                  <a:t>without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𝑒𝑚𝑎𝑖𝑙𝑠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𝑐𝑜𝑛𝑡𝑎𝑖𝑛𝑖𝑛𝑔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𝑒𝑚𝑎𝑖𝑙𝑠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𝑃𝑜𝑘𝑒𝑚𝑜𝑛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r>
                  <a:rPr lang="en-US" dirty="0"/>
                  <a:t>No one word </a:t>
                </a:r>
                <a:r>
                  <a:rPr lang="en-US" dirty="0" smtClean="0"/>
                  <a:t>will bias the </a:t>
                </a:r>
                <a:r>
                  <a:rPr lang="en-US" dirty="0"/>
                  <a:t>overall</a:t>
                </a:r>
                <a:br>
                  <a:rPr lang="en-US" dirty="0"/>
                </a:br>
                <a:r>
                  <a:rPr lang="en-US" dirty="0"/>
                  <a:t>probability too much</a:t>
                </a:r>
              </a:p>
              <a:p>
                <a:r>
                  <a:rPr lang="en-US" dirty="0"/>
                  <a:t>General technique to avoid assuming that</a:t>
                </a:r>
                <a:br>
                  <a:rPr lang="en-US" dirty="0"/>
                </a:br>
                <a:r>
                  <a:rPr lang="en-US" dirty="0"/>
                  <a:t>unseen events will never happen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5063"/>
                <a:ext cx="10515600" cy="5157735"/>
              </a:xfrm>
              <a:prstGeom prst="rect">
                <a:avLst/>
              </a:prstGeom>
              <a:blipFill rotWithShape="1">
                <a:blip r:embed="rId2"/>
                <a:stretch>
                  <a:fillRect l="-1043" t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37" y="1987061"/>
            <a:ext cx="3435475" cy="441373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98" y="2110153"/>
            <a:ext cx="363479" cy="3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8246"/>
            <a:ext cx="12191999" cy="8088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861" y="365126"/>
            <a:ext cx="5228494" cy="772014"/>
          </a:xfrm>
        </p:spPr>
        <p:txBody>
          <a:bodyPr/>
          <a:lstStyle/>
          <a:p>
            <a:pPr algn="just"/>
            <a:r>
              <a:rPr lang="en-US" dirty="0" smtClean="0"/>
              <a:t>Naïve Bayes Overview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254369"/>
            <a:ext cx="12192000" cy="56036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69" y="1544271"/>
                <a:ext cx="11969261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For each word w in the spam training set, count how many spam emails contain w: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𝑒𝑚𝑎𝑖𝑙𝑠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𝑐𝑜𝑛𝑡𝑎𝑖𝑛𝑖𝑛𝑔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𝑠𝑝𝑎𝑚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𝑒𝑚𝑎𝑖𝑙𝑠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b="0" i="1" smtClean="0">
                            <a:latin typeface="Cambria Math"/>
                          </a:rPr>
                          <m:t>𝐻𝑎𝑚</m:t>
                        </m:r>
                      </m:e>
                    </m:d>
                  </m:oMath>
                </a14:m>
                <a:r>
                  <a:rPr lang="en-US" dirty="0" smtClean="0"/>
                  <a:t> analogously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𝑆𝑝𝑎𝑚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𝑠𝑝𝑎𝑚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𝑒𝑚𝑎𝑖𝑙𝑠</m:t>
                            </m:r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𝑠𝑝𝑎𝑚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𝑒𝑚𝑎𝑖𝑙𝑠</m:t>
                            </m:r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𝑒𝑚𝑎𝑖𝑙𝑠</m:t>
                            </m:r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𝐻𝑎𝑚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𝑆𝑝𝑎𝑚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For each test email with words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𝑆𝑝𝑎𝑚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𝑆𝑝𝑎𝑚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𝑆𝑝𝑎𝑚</m:t>
                              </m:r>
                            </m:e>
                          </m:d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𝑆𝑝𝑎𝑚</m:t>
                                  </m:r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𝐻𝑎𝑚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𝐻𝑎𝑚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Output “spam”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𝑆𝑝𝑎𝑚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&gt; 1/2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69" y="1544271"/>
                <a:ext cx="11969261" cy="4351338"/>
              </a:xfrm>
              <a:blipFill rotWithShape="1">
                <a:blip r:embed="rId2"/>
                <a:stretch>
                  <a:fillRect l="-764" t="-1961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0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754" y="1781908"/>
            <a:ext cx="11383108" cy="2203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3754" y="480646"/>
            <a:ext cx="11383108" cy="10316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492" y="365125"/>
            <a:ext cx="7649308" cy="1325563"/>
          </a:xfrm>
        </p:spPr>
        <p:txBody>
          <a:bodyPr/>
          <a:lstStyle/>
          <a:p>
            <a:r>
              <a:rPr lang="en-US" dirty="0" smtClean="0"/>
              <a:t>Read the Notes!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Before starting, read Jonathan Lee’s </a:t>
                </a:r>
                <a:r>
                  <a:rPr lang="en-US" sz="3600" b="1" dirty="0" smtClean="0"/>
                  <a:t>Naïve Bayes Notes</a:t>
                </a:r>
                <a:r>
                  <a:rPr lang="en-US" sz="3600" dirty="0" smtClean="0"/>
                  <a:t> on the course web for precise technical details.</a:t>
                </a:r>
              </a:p>
              <a:p>
                <a:r>
                  <a:rPr lang="en-US" sz="3600" dirty="0" smtClean="0"/>
                  <a:t>Describes how to avoid floating point </a:t>
                </a:r>
                <a:r>
                  <a:rPr lang="en-US" sz="3600" dirty="0" smtClean="0"/>
                  <a:t>underflow in formulas such as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3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𝑆𝑝𝑎𝑚</m:t>
                            </m:r>
                          </m:e>
                        </m:d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4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solidFill>
                <a:schemeClr val="bg1">
                  <a:alpha val="79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Definition:  Two </a:t>
                </a:r>
                <a:r>
                  <a:rPr lang="en-US" dirty="0"/>
                  <a:t>events A and B are </a:t>
                </a:r>
                <a:r>
                  <a:rPr lang="en-US" i="1" dirty="0"/>
                  <a:t>conditionally independent </a:t>
                </a:r>
                <a:r>
                  <a:rPr lang="en-US" dirty="0"/>
                  <a:t>given C </a:t>
                </a:r>
                <a:r>
                  <a:rPr lang="en-US" dirty="0" smtClean="0"/>
                  <a:t>if and only if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US" dirty="0" smtClean="0"/>
                  <a:t>Equivalently, if </a:t>
                </a:r>
                <a:r>
                  <a:rPr lang="en-US" dirty="0"/>
                  <a:t>P(B) &gt; 0 and P(C) &gt; 0,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648"/>
                <a:ext cx="10515600" cy="5159495"/>
              </a:xfrm>
              <a:blipFill rotWithShape="1">
                <a:blip r:embed="rId2"/>
                <a:stretch>
                  <a:fillRect l="-1217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91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732"/>
            <a:ext cx="10515600" cy="6441412"/>
          </a:xfrm>
          <a:solidFill>
            <a:schemeClr val="bg1">
              <a:alpha val="7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	Randomly choose a day of the week</a:t>
            </a:r>
          </a:p>
          <a:p>
            <a:pPr marL="0" indent="0">
              <a:buNone/>
            </a:pPr>
            <a:r>
              <a:rPr lang="en-US" dirty="0"/>
              <a:t>		A = { It is not a Monday }</a:t>
            </a:r>
          </a:p>
          <a:p>
            <a:pPr marL="0" indent="0">
              <a:buNone/>
            </a:pPr>
            <a:r>
              <a:rPr lang="en-US" dirty="0"/>
              <a:t>		B = { It is a Saturday }</a:t>
            </a:r>
          </a:p>
          <a:p>
            <a:pPr marL="0" indent="0">
              <a:buNone/>
            </a:pPr>
            <a:r>
              <a:rPr lang="en-US" dirty="0"/>
              <a:t>		C = { It is the weekend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 and B are dependent events</a:t>
            </a:r>
          </a:p>
          <a:p>
            <a:pPr marL="0" indent="0">
              <a:buNone/>
            </a:pPr>
            <a:r>
              <a:rPr lang="en-US" dirty="0"/>
              <a:t>		P(A) = 6/7, P(B) = 1/7, P(AB) = 1/7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Now condition both A and B on C:</a:t>
            </a:r>
          </a:p>
          <a:p>
            <a:pPr marL="0" indent="0">
              <a:buNone/>
            </a:pPr>
            <a:r>
              <a:rPr lang="en-US" dirty="0"/>
              <a:t>		P(A|C) = 1, P(B|C) = ½, P(AB|C) = ½</a:t>
            </a:r>
          </a:p>
          <a:p>
            <a:pPr marL="0" indent="0">
              <a:buNone/>
            </a:pPr>
            <a:r>
              <a:rPr lang="en-US" dirty="0"/>
              <a:t>		P(AB|C) = P(A|C)P(B|C) =&gt; A|C and B|C are independent	</a:t>
            </a:r>
          </a:p>
        </p:txBody>
      </p:sp>
    </p:spTree>
    <p:extLst>
      <p:ext uri="{BB962C8B-B14F-4D97-AF65-F5344CB8AC3E}">
        <p14:creationId xmlns:p14="http://schemas.microsoft.com/office/powerpoint/2010/main" val="251607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8"/>
            <a:ext cx="10515600" cy="5159495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Conditional Independence does not imply </a:t>
            </a:r>
            <a:r>
              <a:rPr lang="en-US" dirty="0" smtClean="0"/>
              <a:t>Independence.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Suppose X </a:t>
            </a:r>
            <a:r>
              <a:rPr lang="en-US" dirty="0"/>
              <a:t>and Y are conditionally independent given Z, and </a:t>
            </a:r>
            <a:r>
              <a:rPr lang="en-US" dirty="0" smtClean="0"/>
              <a:t>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Y </a:t>
            </a:r>
            <a:r>
              <a:rPr lang="en-US" dirty="0"/>
              <a:t>are conditionally independent given Z</a:t>
            </a:r>
            <a:r>
              <a:rPr lang="en-US" baseline="30000" dirty="0"/>
              <a:t>C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Are X and Y independent?</a:t>
            </a:r>
          </a:p>
        </p:txBody>
      </p:sp>
    </p:spTree>
    <p:extLst>
      <p:ext uri="{BB962C8B-B14F-4D97-AF65-F5344CB8AC3E}">
        <p14:creationId xmlns:p14="http://schemas.microsoft.com/office/powerpoint/2010/main" val="14159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8"/>
            <a:ext cx="10515600" cy="5159495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Conditional Independence does not imply </a:t>
            </a:r>
            <a:r>
              <a:rPr lang="en-US" dirty="0" smtClean="0"/>
              <a:t>Independence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	We have two </a:t>
            </a:r>
            <a:r>
              <a:rPr lang="en-US" dirty="0" smtClean="0"/>
              <a:t>coins, one fair and one 2-headed.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Let X be the event that the first flip is a Head.</a:t>
            </a:r>
          </a:p>
          <a:p>
            <a:pPr marL="0" indent="0">
              <a:buNone/>
            </a:pPr>
            <a:r>
              <a:rPr lang="en-US" dirty="0"/>
              <a:t>	Let Y be the event that the second flip is a Head.</a:t>
            </a:r>
            <a:br>
              <a:rPr lang="en-US" dirty="0"/>
            </a:b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Let Z be the event that we choose the fair coin.</a:t>
            </a:r>
          </a:p>
        </p:txBody>
      </p:sp>
    </p:spTree>
    <p:extLst>
      <p:ext uri="{BB962C8B-B14F-4D97-AF65-F5344CB8AC3E}">
        <p14:creationId xmlns:p14="http://schemas.microsoft.com/office/powerpoint/2010/main" val="32640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8"/>
            <a:ext cx="10515600" cy="5159495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Conditional Independence does not imply </a:t>
            </a:r>
            <a:r>
              <a:rPr lang="en-US" dirty="0" smtClean="0"/>
              <a:t>Independence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	P(X | Z) = ½, P(Y | Z) = ½, 	P(XY | Z) = ¼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Since P(X | Z)P(Y | Z) = P(XY|Z),</a:t>
            </a:r>
          </a:p>
          <a:p>
            <a:pPr marL="0" indent="0">
              <a:buNone/>
            </a:pPr>
            <a:r>
              <a:rPr lang="en-US" dirty="0"/>
              <a:t>	X and Y are conditionally independent given Z.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You can convince yourself that X and Y are conditionally</a:t>
            </a:r>
          </a:p>
          <a:p>
            <a:pPr marL="0" indent="0">
              <a:buNone/>
            </a:pPr>
            <a:r>
              <a:rPr lang="en-US" dirty="0"/>
              <a:t>	independent given Z</a:t>
            </a:r>
            <a:r>
              <a:rPr lang="en-US" baseline="30000" dirty="0"/>
              <a:t>C</a:t>
            </a:r>
            <a:r>
              <a:rPr lang="en-US" dirty="0"/>
              <a:t> using a similar argument.</a:t>
            </a:r>
          </a:p>
        </p:txBody>
      </p:sp>
    </p:spTree>
    <p:extLst>
      <p:ext uri="{BB962C8B-B14F-4D97-AF65-F5344CB8AC3E}">
        <p14:creationId xmlns:p14="http://schemas.microsoft.com/office/powerpoint/2010/main" val="10624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Conditional Independence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648"/>
            <a:ext cx="10515600" cy="5159495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Conditional Independence does not imply </a:t>
            </a:r>
            <a:r>
              <a:rPr lang="en-US" dirty="0" smtClean="0"/>
              <a:t>Independence.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	P(X) = ¾ , and P(Y) = ¾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P(XY) = P(XY|Z)P(Z) + P(XY|Z</a:t>
            </a:r>
            <a:r>
              <a:rPr lang="en-US" baseline="30000" dirty="0"/>
              <a:t>C</a:t>
            </a:r>
            <a:r>
              <a:rPr lang="en-US" dirty="0"/>
              <a:t>)P(Z</a:t>
            </a:r>
            <a:r>
              <a:rPr lang="en-US" baseline="30000" dirty="0"/>
              <a:t>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          = ¼ x ½  + 1 x ½ = 5/8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P(XY) ≠ P(X)P(Y), </a:t>
            </a:r>
            <a:r>
              <a:rPr lang="en-US" dirty="0" smtClean="0"/>
              <a:t>so X </a:t>
            </a:r>
            <a:r>
              <a:rPr lang="en-US" dirty="0"/>
              <a:t>and Y are not independent.</a:t>
            </a:r>
          </a:p>
        </p:txBody>
      </p:sp>
    </p:spTree>
    <p:extLst>
      <p:ext uri="{BB962C8B-B14F-4D97-AF65-F5344CB8AC3E}">
        <p14:creationId xmlns:p14="http://schemas.microsoft.com/office/powerpoint/2010/main" val="287903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9000"/>
            </a:schemeClr>
          </a:solidFill>
        </p:spPr>
        <p:txBody>
          <a:bodyPr/>
          <a:lstStyle/>
          <a:p>
            <a:pPr algn="ctr"/>
            <a:r>
              <a:rPr lang="en-US" dirty="0"/>
              <a:t>Programming Project: Spam Filter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79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Implement a Naive Bayes classifier for classifying emails as either spam or </a:t>
            </a:r>
            <a:r>
              <a:rPr lang="en-GB" dirty="0" smtClean="0"/>
              <a:t>ham (= </a:t>
            </a:r>
            <a:r>
              <a:rPr lang="en-GB" dirty="0" err="1" smtClean="0"/>
              <a:t>nonspam</a:t>
            </a:r>
            <a:r>
              <a:rPr lang="en-GB" dirty="0" smtClean="0"/>
              <a:t>).</a:t>
            </a:r>
            <a:endParaRPr lang="en-GB" dirty="0"/>
          </a:p>
          <a:p>
            <a:r>
              <a:rPr lang="en-GB" dirty="0"/>
              <a:t>You may use </a:t>
            </a:r>
            <a:r>
              <a:rPr lang="en-GB" dirty="0" smtClean="0"/>
              <a:t>Java</a:t>
            </a:r>
            <a:r>
              <a:rPr lang="en-GB" dirty="0"/>
              <a:t> </a:t>
            </a:r>
            <a:r>
              <a:rPr lang="en-GB" dirty="0" smtClean="0"/>
              <a:t>or </a:t>
            </a:r>
            <a:r>
              <a:rPr lang="en-GB" dirty="0" smtClean="0"/>
              <a:t>Python 3.  </a:t>
            </a:r>
            <a:r>
              <a:rPr lang="en-GB" dirty="0"/>
              <a:t>We’ve provided starter code in </a:t>
            </a:r>
            <a:r>
              <a:rPr lang="en-GB" dirty="0" smtClean="0"/>
              <a:t>both.</a:t>
            </a:r>
            <a:endParaRPr lang="en-US" dirty="0"/>
          </a:p>
          <a:p>
            <a:r>
              <a:rPr lang="en-US" dirty="0"/>
              <a:t>Read </a:t>
            </a:r>
            <a:r>
              <a:rPr lang="en-US" dirty="0" smtClean="0"/>
              <a:t>Jonathan Lee’s </a:t>
            </a:r>
            <a:r>
              <a:rPr lang="en-US" dirty="0"/>
              <a:t>notes on the </a:t>
            </a:r>
            <a:r>
              <a:rPr lang="en-US" dirty="0" smtClean="0"/>
              <a:t>course web, </a:t>
            </a:r>
            <a:r>
              <a:rPr lang="en-US" dirty="0"/>
              <a:t>start early, and ask for help if you get stuck!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9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1663</Words>
  <Application>Microsoft Office PowerPoint</Application>
  <PresentationFormat>Custom</PresentationFormat>
  <Paragraphs>176</Paragraphs>
  <Slides>23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Naïve Bayes Classifiers</vt:lpstr>
      <vt:lpstr>Independence</vt:lpstr>
      <vt:lpstr>Conditional Independence</vt:lpstr>
      <vt:lpstr>PowerPoint Presentation</vt:lpstr>
      <vt:lpstr>Conditional Independence</vt:lpstr>
      <vt:lpstr>Conditional Independence</vt:lpstr>
      <vt:lpstr>Conditional Independence</vt:lpstr>
      <vt:lpstr>Conditional Independence</vt:lpstr>
      <vt:lpstr>Programming Project: Spam Filter</vt:lpstr>
      <vt:lpstr>Spam vs. Ham</vt:lpstr>
      <vt:lpstr>The spam classification problem</vt:lpstr>
      <vt:lpstr>Naïve Bayes in the real world</vt:lpstr>
      <vt:lpstr>Naïve Bayes in theory</vt:lpstr>
      <vt:lpstr>How do we represent an email?</vt:lpstr>
      <vt:lpstr>Programming Project</vt:lpstr>
      <vt:lpstr>Programming Project</vt:lpstr>
      <vt:lpstr>PowerPoint Presentation</vt:lpstr>
      <vt:lpstr>Programming Project</vt:lpstr>
      <vt:lpstr>How spammy is a word?</vt:lpstr>
      <vt:lpstr>PowerPoint Presentation</vt:lpstr>
      <vt:lpstr>Laplace smoothing</vt:lpstr>
      <vt:lpstr>Naïve Bayes Overview</vt:lpstr>
      <vt:lpstr>Read the Notes!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Naïve Bayes Classifiers</dc:title>
  <dc:creator>Varun Mahadevan</dc:creator>
  <cp:lastModifiedBy>Martin</cp:lastModifiedBy>
  <cp:revision>60</cp:revision>
  <dcterms:created xsi:type="dcterms:W3CDTF">2016-10-28T08:40:11Z</dcterms:created>
  <dcterms:modified xsi:type="dcterms:W3CDTF">2018-01-25T21:30:01Z</dcterms:modified>
</cp:coreProperties>
</file>