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64" r:id="rId14"/>
    <p:sldId id="269" r:id="rId15"/>
    <p:sldId id="265" r:id="rId16"/>
    <p:sldId id="266" r:id="rId17"/>
    <p:sldId id="267" r:id="rId18"/>
    <p:sldId id="268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4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FBB6-9154-4EE9-A347-72E825A6627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540" y="286871"/>
            <a:ext cx="7386918" cy="100059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/>
              <a:t>Naïve Bayes Classifiers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257" y="5916613"/>
            <a:ext cx="5070035" cy="45605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Jonathan Lee and Varun Mahadevan</a:t>
            </a:r>
            <a:endParaRPr lang="en-GB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7" y="1581150"/>
            <a:ext cx="3768725" cy="40417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5921" dir="2700000" algn="ctr" rotWithShape="0">
              <a:schemeClr val="bg2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Independence!!!!!!!!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We have two coins – {H, T} and {H, H}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Let X be the event that the first flip is a Head.</a:t>
            </a:r>
          </a:p>
          <a:p>
            <a:pPr marL="0" indent="0">
              <a:buNone/>
            </a:pPr>
            <a:r>
              <a:rPr lang="en-US" dirty="0"/>
              <a:t>	Let Y be the event that the second flip is a Head.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Let Z be the event that we choose the fair coin.</a:t>
            </a:r>
          </a:p>
        </p:txBody>
      </p:sp>
    </p:spTree>
    <p:extLst>
      <p:ext uri="{BB962C8B-B14F-4D97-AF65-F5344CB8AC3E}">
        <p14:creationId xmlns:p14="http://schemas.microsoft.com/office/powerpoint/2010/main" val="326404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Independence!!!!!!!!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 | Z) = ½, P(Y | Z) = ½, 	P(XY | Z) = ¼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Since P(X | Z)P(Y | Z) = P(XY|Z),</a:t>
            </a:r>
          </a:p>
          <a:p>
            <a:pPr marL="0" indent="0">
              <a:buNone/>
            </a:pPr>
            <a:r>
              <a:rPr lang="en-US" dirty="0"/>
              <a:t>	X and Y are conditionally independent given Z.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You can convince yourself that X and Y are conditionally</a:t>
            </a:r>
          </a:p>
          <a:p>
            <a:pPr marL="0" indent="0">
              <a:buNone/>
            </a:pPr>
            <a:r>
              <a:rPr lang="en-US" dirty="0"/>
              <a:t>	independent given Z</a:t>
            </a:r>
            <a:r>
              <a:rPr lang="en-US" baseline="30000" dirty="0"/>
              <a:t>C</a:t>
            </a:r>
            <a:r>
              <a:rPr lang="en-US" dirty="0"/>
              <a:t> using a similar argument.</a:t>
            </a:r>
          </a:p>
        </p:txBody>
      </p:sp>
    </p:spTree>
    <p:extLst>
      <p:ext uri="{BB962C8B-B14F-4D97-AF65-F5344CB8AC3E}">
        <p14:creationId xmlns:p14="http://schemas.microsoft.com/office/powerpoint/2010/main" val="1062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Independence!!!!!!!!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P(X) = ¾ , and P(Y) = ¾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= P(XY|Z)P(Z) + P(XY|Z</a:t>
            </a:r>
            <a:r>
              <a:rPr lang="en-US" baseline="30000" dirty="0"/>
              <a:t>C</a:t>
            </a:r>
            <a:r>
              <a:rPr lang="en-US" dirty="0"/>
              <a:t>)P(Z</a:t>
            </a:r>
            <a:r>
              <a:rPr lang="en-US" baseline="30000" dirty="0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         = ¼ x ½  + 1 x ½ = 5/8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≠ P(X)P(Y), X and Y are not independent.</a:t>
            </a:r>
          </a:p>
        </p:txBody>
      </p:sp>
    </p:spTree>
    <p:extLst>
      <p:ext uri="{BB962C8B-B14F-4D97-AF65-F5344CB8AC3E}">
        <p14:creationId xmlns:p14="http://schemas.microsoft.com/office/powerpoint/2010/main" val="28790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concepts behind Naïve Bayes are nothing new to you -- we’ll be using what we’ve learned in the past few weeks. </a:t>
                </a:r>
              </a:p>
              <a:p>
                <a:pPr marL="0" indent="0">
                  <a:buNone/>
                </a:pPr>
                <a:r>
                  <a:rPr lang="en-US" dirty="0"/>
                  <a:t>Specifically</a:t>
                </a:r>
              </a:p>
              <a:p>
                <a:r>
                  <a:rPr lang="en-US" dirty="0"/>
                  <a:t>Bayes Theorem</a:t>
                </a:r>
                <a:endParaRPr lang="en-US" sz="1000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Law of Total Probability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0">
                <a:blip r:embed="rId2"/>
                <a:stretch>
                  <a:fillRect l="-1217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347153" y="3513573"/>
                <a:ext cx="4684543" cy="30117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Chain Rule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sz="3300" dirty="0"/>
                  <a:t>Conditional Independence</a:t>
                </a:r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300" dirty="0"/>
              </a:p>
              <a:p>
                <a:pPr marL="0" indent="0">
                  <a:buNone/>
                </a:pPr>
                <a:endParaRPr lang="en-GB" sz="33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153" y="3513573"/>
                <a:ext cx="4684543" cy="3011732"/>
              </a:xfrm>
              <a:prstGeom prst="rect">
                <a:avLst/>
              </a:prstGeom>
              <a:blipFill>
                <a:blip r:embed="rId3"/>
                <a:stretch>
                  <a:fillRect l="-2341" t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5352134"/>
                <a:ext cx="5186849" cy="15058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Conditional Probability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52134"/>
                <a:ext cx="5186849" cy="1505866"/>
              </a:xfrm>
              <a:prstGeom prst="rect">
                <a:avLst/>
              </a:prstGeom>
              <a:blipFill rotWithShape="0">
                <a:blip r:embed="rId4"/>
                <a:stretch>
                  <a:fillRect l="-2118" t="-6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35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do we represent an email?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271669"/>
            <a:ext cx="392121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Top Secret Business Venture</a:t>
            </a:r>
          </a:p>
          <a:p>
            <a:endParaRPr lang="en-US" dirty="0"/>
          </a:p>
          <a:p>
            <a:r>
              <a:rPr lang="en-US" dirty="0"/>
              <a:t>Dear Sir. </a:t>
            </a:r>
          </a:p>
          <a:p>
            <a:endParaRPr lang="en-US" dirty="0"/>
          </a:p>
          <a:p>
            <a:r>
              <a:rPr lang="en-US" dirty="0"/>
              <a:t>First, I must solicit your confidence in this transaction, this is by </a:t>
            </a:r>
            <a:r>
              <a:rPr lang="en-US" dirty="0" err="1"/>
              <a:t>virture</a:t>
            </a:r>
            <a:r>
              <a:rPr lang="en-US" dirty="0"/>
              <a:t> of its nature as being utterly </a:t>
            </a:r>
            <a:r>
              <a:rPr lang="en-US" dirty="0" err="1"/>
              <a:t>confidencial</a:t>
            </a:r>
            <a:r>
              <a:rPr lang="en-US" dirty="0"/>
              <a:t> and top secret…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0061" y="4413773"/>
            <a:ext cx="470380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(top, secret, business, venture, dear, sir, first, I, must, solicit, your, confidence, in, this, transaction, is, by, </a:t>
            </a:r>
            <a:r>
              <a:rPr lang="en-US" dirty="0" err="1"/>
              <a:t>virture</a:t>
            </a:r>
            <a:r>
              <a:rPr lang="en-US" dirty="0"/>
              <a:t>, of, its, nature, as, being, utterly, </a:t>
            </a:r>
            <a:r>
              <a:rPr lang="en-US" dirty="0" err="1"/>
              <a:t>confidencial</a:t>
            </a:r>
            <a:r>
              <a:rPr lang="en-US" dirty="0"/>
              <a:t>, and)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There’s a lot of different things about emails that might give a computer a hint about whether or not it’s spam</a:t>
                </a:r>
              </a:p>
              <a:p>
                <a:pPr lvl="1"/>
                <a:r>
                  <a:rPr lang="en-US" dirty="0"/>
                  <a:t>Possible </a:t>
                </a:r>
                <a:r>
                  <a:rPr lang="en-US" i="1" dirty="0"/>
                  <a:t>features</a:t>
                </a:r>
                <a:r>
                  <a:rPr lang="en-US" dirty="0"/>
                  <a:t>: words in body, subject line, sender, message header, time sent…</a:t>
                </a:r>
              </a:p>
              <a:p>
                <a:r>
                  <a:rPr lang="en-US" dirty="0"/>
                  <a:t>For this assignment, we choose to represent an email just as the set of </a:t>
                </a:r>
                <a:r>
                  <a:rPr lang="en-US" b="1" dirty="0"/>
                  <a:t>distinct</a:t>
                </a:r>
                <a:r>
                  <a:rPr lang="en-US" dirty="0"/>
                  <a:t> 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subject  and body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blipFill>
                <a:blip r:embed="rId2"/>
                <a:stretch>
                  <a:fillRect l="-1043" t="-4038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55027" y="5881816"/>
            <a:ext cx="40888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Notice that there are no duplicate words!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10" y="4784992"/>
            <a:ext cx="1281490" cy="1281490"/>
          </a:xfrm>
        </p:spPr>
      </p:pic>
    </p:spTree>
    <p:extLst>
      <p:ext uri="{BB962C8B-B14F-4D97-AF65-F5344CB8AC3E}">
        <p14:creationId xmlns:p14="http://schemas.microsoft.com/office/powerpoint/2010/main" val="8102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Take the set of distinct words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to represent the text in an email.</a:t>
                </a:r>
              </a:p>
              <a:p>
                <a:pPr lvl="1">
                  <a:spcAft>
                    <a:spcPts val="1200"/>
                  </a:spcAft>
                </a:pPr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We are trying to compute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b="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By applying Bayes Theorem, we can reverse the conditioning. It’s easier to find the probability of a word appearing in a spam email than the reverse.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0">
                <a:blip r:embed="rId2"/>
                <a:stretch>
                  <a:fillRect l="-964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5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take a look at the numerator and apply the rule for Conditional Probability</a:t>
                </a:r>
                <a:endParaRPr lang="en-GB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And now let’s use the Chain Rule to decompose this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/>
                  <a:t>But this is still hard to compute.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0">
                <a:blip r:embed="rId2"/>
                <a:stretch>
                  <a:fillRect l="-964" t="-1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simplify the problem with an assumption.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We will assume that the words in the email are </a:t>
                </a:r>
                <a:r>
                  <a:rPr lang="en-US" b="1" dirty="0"/>
                  <a:t>conditionally independent of each other, given that we know whether or not the email is spam</a:t>
                </a:r>
                <a:r>
                  <a:rPr lang="en-US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This is why we call this </a:t>
                </a:r>
                <a:r>
                  <a:rPr lang="en-US" i="1" dirty="0"/>
                  <a:t>Naïve</a:t>
                </a:r>
                <a:r>
                  <a:rPr lang="en-US" dirty="0"/>
                  <a:t> Bayes. </a:t>
                </a:r>
                <a:r>
                  <a:rPr lang="en-US" b="1" u="sng" dirty="0"/>
                  <a:t>This isn’t true </a:t>
                </a:r>
                <a:r>
                  <a:rPr lang="en-US" b="1" u="sng" dirty="0" err="1"/>
                  <a:t>irl</a:t>
                </a:r>
                <a:r>
                  <a:rPr lang="en-US" b="1" u="sng" dirty="0"/>
                  <a:t>!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So how does this help?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0">
                <a:blip r:embed="rId2"/>
                <a:stretch>
                  <a:fillRect l="-964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0" dirty="0">
                    <a:latin typeface="Cambria Math" panose="02040503050406030204" pitchFamily="18" charset="0"/>
                  </a:rPr>
                  <a:t>So we know that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Similarly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Putting it all together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𝑆𝑝𝑎𝑚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0">
                <a:blip r:embed="rId2"/>
                <a:stretch>
                  <a:fillRect l="-964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</a:t>
            </a:r>
            <a:r>
              <a:rPr lang="en-US" dirty="0" err="1"/>
              <a:t>spammy</a:t>
            </a:r>
            <a:r>
              <a:rPr lang="en-US" dirty="0"/>
              <a:t> is a word?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Have a nice formula for email spam probability, using conditional probabilities of words given ham/spam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just the proportion of total emails that are spam and ham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𝑣𝑖𝑎𝑔𝑟𝑎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asking?</a:t>
                </a:r>
              </a:p>
              <a:p>
                <a:r>
                  <a:rPr lang="en-US" dirty="0"/>
                  <a:t>Would be easy to just count up how many spam emails have this word in them, so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𝑐𝑜𝑛𝑡𝑎𝑖𝑛𝑖𝑛𝑔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</m:den>
                    </m:f>
                  </m:oMath>
                </a14:m>
                <a:r>
                  <a:rPr lang="en-US" dirty="0"/>
                  <a:t> (maybe)</a:t>
                </a:r>
              </a:p>
              <a:p>
                <a:r>
                  <a:rPr lang="en-US" dirty="0"/>
                  <a:t>This seems reasonable, but there’s a problem…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0">
                <a:blip r:embed="rId2"/>
                <a:stretch>
                  <a:fillRect l="-1043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8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Project: Spam Filter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Due: Check the Calendar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Implement a Naive Bayes classifier for classifying emails as either spam or ham.</a:t>
            </a:r>
          </a:p>
          <a:p>
            <a:r>
              <a:rPr lang="en-GB" dirty="0"/>
              <a:t>You may use C, Java, Python, or R; </a:t>
            </a:r>
            <a:r>
              <a:rPr lang="en-GB" b="1" dirty="0"/>
              <a:t>ask if you have a different preference.</a:t>
            </a:r>
            <a:r>
              <a:rPr lang="en-GB" dirty="0"/>
              <a:t> We’ve provided starter code in Java, Python and R.</a:t>
            </a:r>
            <a:endParaRPr lang="en-US" dirty="0"/>
          </a:p>
          <a:p>
            <a:r>
              <a:rPr lang="en-US" dirty="0"/>
              <a:t>Read Jonathan’s notes on the website, start early, and ask for help if you get stuck!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7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Suppose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only ever showed up in ham emails in the training data, never in spam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𝑃𝑜𝑘𝑒𝑚𝑜𝑛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the overall spam probability is the product of a bunch of individual probabilities, if any of those is 0, the whole thing is 0</a:t>
                </a:r>
              </a:p>
              <a:p>
                <a:r>
                  <a:rPr lang="en-US" dirty="0"/>
                  <a:t>Any email with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would be assigned a spam probability of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can we do?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blipFill rotWithShape="0">
                <a:blip r:embed="rId2"/>
                <a:stretch>
                  <a:fillRect l="-1043" t="-1678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81453" y="3636666"/>
            <a:ext cx="38774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Get out of debt!</a:t>
            </a:r>
          </a:p>
          <a:p>
            <a:endParaRPr lang="en-US" dirty="0"/>
          </a:p>
          <a:p>
            <a:r>
              <a:rPr lang="en-US" dirty="0"/>
              <a:t>Cheap prescription pills! Earn fast cash using this one weird trick! Meet singles near you and get preapproved for a low interest credit card! </a:t>
            </a:r>
            <a:r>
              <a:rPr lang="en-US" dirty="0" err="1"/>
              <a:t>Pokemon</a:t>
            </a:r>
            <a:endParaRPr lang="en-US" dirty="0"/>
          </a:p>
        </p:txBody>
      </p:sp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8" y="3873084"/>
            <a:ext cx="1281490" cy="1281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4252" y="4329163"/>
            <a:ext cx="2628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definitely not spam, right?</a:t>
            </a:r>
          </a:p>
        </p:txBody>
      </p:sp>
    </p:spTree>
    <p:extLst>
      <p:ext uri="{BB962C8B-B14F-4D97-AF65-F5344CB8AC3E}">
        <p14:creationId xmlns:p14="http://schemas.microsoft.com/office/powerpoint/2010/main" val="1184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Laplace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Crazy idea: what if we pretend we’ve seen </a:t>
                </a:r>
                <a:br>
                  <a:rPr lang="en-US" dirty="0"/>
                </a:br>
                <a:r>
                  <a:rPr lang="en-US" dirty="0"/>
                  <a:t>every outcome once already?</a:t>
                </a:r>
              </a:p>
              <a:p>
                <a:r>
                  <a:rPr lang="en-US" dirty="0"/>
                  <a:t>Pretend we’ve seen one more spam email</a:t>
                </a:r>
                <a:br>
                  <a:rPr lang="en-US" dirty="0"/>
                </a:br>
                <a:r>
                  <a:rPr lang="en-US" i="1" dirty="0"/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one more </a:t>
                </a:r>
                <a:r>
                  <a:rPr lang="en-US" i="1" dirty="0"/>
                  <a:t>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𝑃𝑜𝑘𝑒𝑚𝑜𝑛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No one word can “poison” the overall</a:t>
                </a:r>
                <a:br>
                  <a:rPr lang="en-US" dirty="0"/>
                </a:br>
                <a:r>
                  <a:rPr lang="en-US" dirty="0"/>
                  <a:t>probability too much</a:t>
                </a:r>
              </a:p>
              <a:p>
                <a:r>
                  <a:rPr lang="en-US" dirty="0"/>
                  <a:t>General technique to avoid assuming that</a:t>
                </a:r>
                <a:br>
                  <a:rPr lang="en-US" dirty="0"/>
                </a:br>
                <a:r>
                  <a:rPr lang="en-US" dirty="0"/>
                  <a:t>unseen events will never happen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blipFill rotWithShape="0">
                <a:blip r:embed="rId2"/>
                <a:stretch>
                  <a:fillRect l="-1043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37" y="1987061"/>
            <a:ext cx="3435475" cy="441373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8" y="2110153"/>
            <a:ext cx="363479" cy="3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95314" cy="118232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Spam vs. 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314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/>
              <a:t>(at least in the past) the bane of any email user’s existence</a:t>
            </a:r>
          </a:p>
          <a:p>
            <a:r>
              <a:rPr lang="en-US" dirty="0"/>
              <a:t>You know it when you see it!</a:t>
            </a:r>
          </a:p>
          <a:p>
            <a:r>
              <a:rPr lang="en-US" dirty="0"/>
              <a:t>Easy for humans to identify, but not necessarily easy for computers</a:t>
            </a:r>
          </a:p>
          <a:p>
            <a:r>
              <a:rPr lang="en-US" dirty="0"/>
              <a:t>Less of a problem for consumers now, because spam filters have gotten really good…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87" y="218443"/>
            <a:ext cx="5067813" cy="59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The spam classification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772783" cy="4954117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Input: collection of emails, already labelled </a:t>
            </a:r>
            <a:r>
              <a:rPr lang="en-GB" i="1" dirty="0"/>
              <a:t>spam</a:t>
            </a:r>
            <a:r>
              <a:rPr lang="en-GB" dirty="0"/>
              <a:t> or </a:t>
            </a:r>
            <a:r>
              <a:rPr lang="en-GB" i="1" dirty="0"/>
              <a:t>ham</a:t>
            </a:r>
            <a:endParaRPr lang="en-GB" dirty="0"/>
          </a:p>
          <a:p>
            <a:pPr lvl="1"/>
            <a:r>
              <a:rPr lang="en-GB" dirty="0"/>
              <a:t>Someone has to label these by hand!</a:t>
            </a:r>
          </a:p>
          <a:p>
            <a:pPr lvl="1"/>
            <a:r>
              <a:rPr lang="en-GB" dirty="0"/>
              <a:t>Usually called the </a:t>
            </a:r>
            <a:r>
              <a:rPr lang="en-GB" i="1" dirty="0"/>
              <a:t>training data</a:t>
            </a:r>
            <a:endParaRPr lang="en-GB" dirty="0"/>
          </a:p>
          <a:p>
            <a:r>
              <a:rPr lang="en-GB" dirty="0"/>
              <a:t>Use this data to train a model that “understands” what makes an email spam or ham</a:t>
            </a:r>
          </a:p>
          <a:p>
            <a:pPr lvl="1"/>
            <a:r>
              <a:rPr lang="en-GB" dirty="0"/>
              <a:t>We’re using a Naïve Bayes classifier, but there are other approaches</a:t>
            </a:r>
          </a:p>
          <a:p>
            <a:pPr lvl="1"/>
            <a:r>
              <a:rPr lang="en-GB" dirty="0"/>
              <a:t>This is a </a:t>
            </a:r>
            <a:r>
              <a:rPr lang="en-GB" i="1" dirty="0"/>
              <a:t>Machine Learning</a:t>
            </a:r>
            <a:r>
              <a:rPr lang="en-GB" dirty="0"/>
              <a:t> problem (take 446 for more!)</a:t>
            </a:r>
          </a:p>
          <a:p>
            <a:r>
              <a:rPr lang="en-GB" dirty="0"/>
              <a:t>Test your model on emails whose label isn’t known to the model, and see how well it does</a:t>
            </a:r>
          </a:p>
          <a:p>
            <a:pPr lvl="1"/>
            <a:r>
              <a:rPr lang="en-GB" dirty="0"/>
              <a:t> Usually called the </a:t>
            </a:r>
            <a:r>
              <a:rPr lang="en-GB" i="1" dirty="0"/>
              <a:t>test data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10" y="2770381"/>
            <a:ext cx="2476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 real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5346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One of the oldest, simplest models for </a:t>
            </a:r>
            <a:r>
              <a:rPr lang="en-GB" i="1" dirty="0"/>
              <a:t>classification</a:t>
            </a:r>
            <a:endParaRPr lang="en-GB" dirty="0"/>
          </a:p>
          <a:p>
            <a:r>
              <a:rPr lang="en-GB" dirty="0"/>
              <a:t>Still, very powerful and used </a:t>
            </a:r>
            <a:r>
              <a:rPr lang="en-GB" i="1" dirty="0"/>
              <a:t>all the time</a:t>
            </a:r>
            <a:r>
              <a:rPr lang="en-GB" dirty="0"/>
              <a:t> in the real world/industry</a:t>
            </a:r>
          </a:p>
          <a:p>
            <a:pPr lvl="1"/>
            <a:r>
              <a:rPr lang="en-GB" dirty="0"/>
              <a:t>Identifying credit card fraud</a:t>
            </a:r>
          </a:p>
          <a:p>
            <a:pPr lvl="1"/>
            <a:r>
              <a:rPr lang="en-GB" dirty="0"/>
              <a:t>Identifying fake Amazon reviews</a:t>
            </a:r>
          </a:p>
          <a:p>
            <a:pPr lvl="1"/>
            <a:r>
              <a:rPr lang="en-GB" dirty="0"/>
              <a:t>Identifying vandalism on Wikipedia</a:t>
            </a:r>
          </a:p>
          <a:p>
            <a:pPr lvl="1"/>
            <a:r>
              <a:rPr lang="en-GB" b="1" dirty="0"/>
              <a:t>Still </a:t>
            </a:r>
            <a:r>
              <a:rPr lang="en-GB" dirty="0"/>
              <a:t>used (with modifications) by Gmail to prevent spam </a:t>
            </a:r>
          </a:p>
          <a:p>
            <a:pPr lvl="1"/>
            <a:r>
              <a:rPr lang="en-GB" dirty="0"/>
              <a:t>Facial recognition</a:t>
            </a:r>
          </a:p>
          <a:p>
            <a:pPr lvl="1"/>
            <a:r>
              <a:rPr lang="en-GB" dirty="0"/>
              <a:t>Categorizing Google News articles</a:t>
            </a:r>
          </a:p>
          <a:p>
            <a:pPr lvl="1"/>
            <a:r>
              <a:rPr lang="en-GB" dirty="0"/>
              <a:t>Even used for medical diagnosis!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64" y="2822996"/>
            <a:ext cx="2533573" cy="30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69" y="4251125"/>
            <a:ext cx="792892" cy="79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60" y="3461229"/>
            <a:ext cx="1111858" cy="127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54" y="3342970"/>
            <a:ext cx="1764757" cy="62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81" y="4448915"/>
            <a:ext cx="1166251" cy="15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Recap: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Definition: Two events X and Y are independent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and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>
                <a:blip r:embed="rId2"/>
                <a:stretch>
                  <a:fillRect l="-1507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3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Conditional Independence tells us that: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Two events A and B are conditionally independent given C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US" dirty="0"/>
                  <a:t>and if P(B) &gt; 0 and P(C) &gt; 0,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>
                <a:blip r:embed="rId2"/>
                <a:stretch>
                  <a:fillRect l="-1217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91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732"/>
            <a:ext cx="10515600" cy="6441412"/>
          </a:xfrm>
          <a:solidFill>
            <a:schemeClr val="bg1">
              <a:alpha val="7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Randomly choose a day of the week</a:t>
            </a:r>
          </a:p>
          <a:p>
            <a:pPr marL="0" indent="0">
              <a:buNone/>
            </a:pPr>
            <a:r>
              <a:rPr lang="en-US" dirty="0"/>
              <a:t>		A = { It is not a Monday }</a:t>
            </a:r>
          </a:p>
          <a:p>
            <a:pPr marL="0" indent="0">
              <a:buNone/>
            </a:pPr>
            <a:r>
              <a:rPr lang="en-US" dirty="0"/>
              <a:t>		B = { It is a Saturday }</a:t>
            </a:r>
          </a:p>
          <a:p>
            <a:pPr marL="0" indent="0">
              <a:buNone/>
            </a:pPr>
            <a:r>
              <a:rPr lang="en-US" dirty="0"/>
              <a:t>		C = { It is the weekend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 and B are dependent events</a:t>
            </a:r>
          </a:p>
          <a:p>
            <a:pPr marL="0" indent="0">
              <a:buNone/>
            </a:pPr>
            <a:r>
              <a:rPr lang="en-US" dirty="0"/>
              <a:t>		P(A) = 6/7, P(B) = 1/7, P(AB) = 1/7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Now condition both A and B on C:</a:t>
            </a:r>
          </a:p>
          <a:p>
            <a:pPr marL="0" indent="0">
              <a:buNone/>
            </a:pPr>
            <a:r>
              <a:rPr lang="en-US" dirty="0"/>
              <a:t>		P(A|C) = 1, P(B|C) = ½, P(AB|C) = ½</a:t>
            </a:r>
          </a:p>
          <a:p>
            <a:pPr marL="0" indent="0">
              <a:buNone/>
            </a:pPr>
            <a:r>
              <a:rPr lang="en-US" dirty="0"/>
              <a:t>		P(AB|C) = P(A|C)P(B|C) =&gt; A|C and B|C are independent	</a:t>
            </a:r>
          </a:p>
        </p:txBody>
      </p:sp>
    </p:spTree>
    <p:extLst>
      <p:ext uri="{BB962C8B-B14F-4D97-AF65-F5344CB8AC3E}">
        <p14:creationId xmlns:p14="http://schemas.microsoft.com/office/powerpoint/2010/main" val="25160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Independence!!!!!!!!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If X and Y are conditionally independent given Z, and X and</a:t>
            </a:r>
          </a:p>
          <a:p>
            <a:pPr marL="0" indent="0">
              <a:buNone/>
            </a:pPr>
            <a:r>
              <a:rPr lang="en-US" dirty="0"/>
              <a:t>	Y are conditionally independent given Z</a:t>
            </a:r>
            <a:r>
              <a:rPr lang="en-US" baseline="30000" dirty="0"/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Are X and Y independent?</a:t>
            </a:r>
          </a:p>
        </p:txBody>
      </p:sp>
    </p:spTree>
    <p:extLst>
      <p:ext uri="{BB962C8B-B14F-4D97-AF65-F5344CB8AC3E}">
        <p14:creationId xmlns:p14="http://schemas.microsoft.com/office/powerpoint/2010/main" val="14159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1117</Words>
  <Application>Microsoft Office PowerPoint</Application>
  <PresentationFormat>Widescreen</PresentationFormat>
  <Paragraphs>173</Paragraphs>
  <Slides>21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Naïve Bayes Classifiers</vt:lpstr>
      <vt:lpstr>Programming Project: Spam Filter</vt:lpstr>
      <vt:lpstr>Spam vs. Ham</vt:lpstr>
      <vt:lpstr>The spam classification problem</vt:lpstr>
      <vt:lpstr>Naïve Bayes in the real world</vt:lpstr>
      <vt:lpstr>Independence</vt:lpstr>
      <vt:lpstr>Conditional Independence</vt:lpstr>
      <vt:lpstr>PowerPoint Presentation</vt:lpstr>
      <vt:lpstr>Conditional Independence</vt:lpstr>
      <vt:lpstr>Conditional Independence</vt:lpstr>
      <vt:lpstr>Conditional Independence</vt:lpstr>
      <vt:lpstr>Conditional Independence</vt:lpstr>
      <vt:lpstr>Naïve Bayes in theory</vt:lpstr>
      <vt:lpstr>How do we represent an email?</vt:lpstr>
      <vt:lpstr>Programming Project</vt:lpstr>
      <vt:lpstr>Programming Project</vt:lpstr>
      <vt:lpstr>PowerPoint Presentation</vt:lpstr>
      <vt:lpstr>Programming Project</vt:lpstr>
      <vt:lpstr>How spammy is a word?</vt:lpstr>
      <vt:lpstr>PowerPoint Presentation</vt:lpstr>
      <vt:lpstr>Laplace smoothing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Naïve Bayes Classifiers</dc:title>
  <dc:creator>Varun Mahadevan</dc:creator>
  <cp:lastModifiedBy>Varun Mahadevan</cp:lastModifiedBy>
  <cp:revision>42</cp:revision>
  <dcterms:created xsi:type="dcterms:W3CDTF">2016-10-28T08:40:11Z</dcterms:created>
  <dcterms:modified xsi:type="dcterms:W3CDTF">2017-10-18T06:29:12Z</dcterms:modified>
</cp:coreProperties>
</file>