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8"/>
  </p:notesMasterIdLst>
  <p:handoutMasterIdLst>
    <p:handoutMasterId r:id="rId49"/>
  </p:handoutMasterIdLst>
  <p:sldIdLst>
    <p:sldId id="256" r:id="rId3"/>
    <p:sldId id="852" r:id="rId4"/>
    <p:sldId id="748" r:id="rId5"/>
    <p:sldId id="453" r:id="rId6"/>
    <p:sldId id="454" r:id="rId7"/>
    <p:sldId id="463" r:id="rId8"/>
    <p:sldId id="455" r:id="rId9"/>
    <p:sldId id="464" r:id="rId10"/>
    <p:sldId id="482" r:id="rId11"/>
    <p:sldId id="855" r:id="rId12"/>
    <p:sldId id="470" r:id="rId13"/>
    <p:sldId id="484" r:id="rId14"/>
    <p:sldId id="490" r:id="rId15"/>
    <p:sldId id="491" r:id="rId16"/>
    <p:sldId id="858" r:id="rId17"/>
    <p:sldId id="492" r:id="rId18"/>
    <p:sldId id="485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486" r:id="rId30"/>
    <p:sldId id="487" r:id="rId31"/>
    <p:sldId id="489" r:id="rId32"/>
    <p:sldId id="488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8" r:id="rId41"/>
    <p:sldId id="857" r:id="rId42"/>
    <p:sldId id="275" r:id="rId43"/>
    <p:sldId id="276" r:id="rId44"/>
    <p:sldId id="277" r:id="rId45"/>
    <p:sldId id="859" r:id="rId46"/>
    <p:sldId id="85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C93D1-4709-42AD-8C46-93B63D302565}" v="63" dt="2025-08-18T18:28:19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5062" autoAdjust="0"/>
  </p:normalViewPr>
  <p:slideViewPr>
    <p:cSldViewPr snapToGrid="0">
      <p:cViewPr>
        <p:scale>
          <a:sx n="84" d="100"/>
          <a:sy n="84" d="100"/>
        </p:scale>
        <p:origin x="581" y="216"/>
      </p:cViewPr>
      <p:guideLst/>
    </p:cSldViewPr>
  </p:slideViewPr>
  <p:outlineViewPr>
    <p:cViewPr>
      <p:scale>
        <a:sx n="33" d="100"/>
        <a:sy n="33" d="100"/>
      </p:scale>
      <p:origin x="0" y="-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63EC93D1-4709-42AD-8C46-93B63D302565}"/>
    <pc:docChg chg="undo custSel addSld delSld modSld sldOrd">
      <pc:chgData name="Parker Gustafson" userId="16d30e8de7881f07" providerId="LiveId" clId="{63EC93D1-4709-42AD-8C46-93B63D302565}" dt="2025-08-18T18:28:19.859" v="805" actId="47"/>
      <pc:docMkLst>
        <pc:docMk/>
      </pc:docMkLst>
      <pc:sldChg chg="modSp mod">
        <pc:chgData name="Parker Gustafson" userId="16d30e8de7881f07" providerId="LiveId" clId="{63EC93D1-4709-42AD-8C46-93B63D302565}" dt="2025-08-07T23:30:03.184" v="134" actId="20577"/>
        <pc:sldMkLst>
          <pc:docMk/>
          <pc:sldMk cId="1623158282" sldId="256"/>
        </pc:sldMkLst>
        <pc:spChg chg="mod">
          <ac:chgData name="Parker Gustafson" userId="16d30e8de7881f07" providerId="LiveId" clId="{63EC93D1-4709-42AD-8C46-93B63D302565}" dt="2025-08-07T23:30:03.184" v="134" actId="20577"/>
          <ac:spMkLst>
            <pc:docMk/>
            <pc:sldMk cId="1623158282" sldId="256"/>
            <ac:spMk id="3" creationId="{30B477EA-7A15-4D27-95C5-6388C7DC15BE}"/>
          </ac:spMkLst>
        </pc:spChg>
      </pc:sldChg>
      <pc:sldChg chg="modSp mod">
        <pc:chgData name="Parker Gustafson" userId="16d30e8de7881f07" providerId="LiveId" clId="{63EC93D1-4709-42AD-8C46-93B63D302565}" dt="2025-08-18T18:23:42.118" v="787" actId="20577"/>
        <pc:sldMkLst>
          <pc:docMk/>
          <pc:sldMk cId="1918979751" sldId="272"/>
        </pc:sldMkLst>
        <pc:spChg chg="mod">
          <ac:chgData name="Parker Gustafson" userId="16d30e8de7881f07" providerId="LiveId" clId="{63EC93D1-4709-42AD-8C46-93B63D302565}" dt="2025-08-18T18:23:42.118" v="787" actId="20577"/>
          <ac:spMkLst>
            <pc:docMk/>
            <pc:sldMk cId="1918979751" sldId="272"/>
            <ac:spMk id="3" creationId="{F14C5363-C91B-4C7E-9070-53BEA3030A10}"/>
          </ac:spMkLst>
        </pc:spChg>
      </pc:sldChg>
      <pc:sldChg chg="modSp del mod">
        <pc:chgData name="Parker Gustafson" userId="16d30e8de7881f07" providerId="LiveId" clId="{63EC93D1-4709-42AD-8C46-93B63D302565}" dt="2025-08-18T18:26:44.438" v="804" actId="47"/>
        <pc:sldMkLst>
          <pc:docMk/>
          <pc:sldMk cId="1896666839" sldId="274"/>
        </pc:sldMkLst>
      </pc:sldChg>
      <pc:sldChg chg="modSp mod">
        <pc:chgData name="Parker Gustafson" userId="16d30e8de7881f07" providerId="LiveId" clId="{63EC93D1-4709-42AD-8C46-93B63D302565}" dt="2025-08-15T03:25:23.146" v="205" actId="20577"/>
        <pc:sldMkLst>
          <pc:docMk/>
          <pc:sldMk cId="1710541307" sldId="275"/>
        </pc:sldMkLst>
        <pc:spChg chg="mod">
          <ac:chgData name="Parker Gustafson" userId="16d30e8de7881f07" providerId="LiveId" clId="{63EC93D1-4709-42AD-8C46-93B63D302565}" dt="2025-08-15T03:25:23.146" v="205" actId="20577"/>
          <ac:spMkLst>
            <pc:docMk/>
            <pc:sldMk cId="1710541307" sldId="275"/>
            <ac:spMk id="3" creationId="{C09CFE19-7508-4B68-9C04-756448407755}"/>
          </ac:spMkLst>
        </pc:spChg>
      </pc:sldChg>
      <pc:sldChg chg="modSp mod">
        <pc:chgData name="Parker Gustafson" userId="16d30e8de7881f07" providerId="LiveId" clId="{63EC93D1-4709-42AD-8C46-93B63D302565}" dt="2025-08-18T04:56:54.651" v="749" actId="20577"/>
        <pc:sldMkLst>
          <pc:docMk/>
          <pc:sldMk cId="271785765" sldId="276"/>
        </pc:sldMkLst>
        <pc:spChg chg="mod">
          <ac:chgData name="Parker Gustafson" userId="16d30e8de7881f07" providerId="LiveId" clId="{63EC93D1-4709-42AD-8C46-93B63D302565}" dt="2025-08-18T04:56:54.651" v="749" actId="20577"/>
          <ac:spMkLst>
            <pc:docMk/>
            <pc:sldMk cId="271785765" sldId="276"/>
            <ac:spMk id="4" creationId="{E56986E3-3A3E-420A-83C6-D8E970BB0EA7}"/>
          </ac:spMkLst>
        </pc:spChg>
      </pc:sldChg>
      <pc:sldChg chg="modSp add del mod ord">
        <pc:chgData name="Parker Gustafson" userId="16d30e8de7881f07" providerId="LiveId" clId="{63EC93D1-4709-42AD-8C46-93B63D302565}" dt="2025-08-18T18:28:19.859" v="805" actId="47"/>
        <pc:sldMkLst>
          <pc:docMk/>
          <pc:sldMk cId="2743142169" sldId="405"/>
        </pc:sldMkLst>
        <pc:spChg chg="mod">
          <ac:chgData name="Parker Gustafson" userId="16d30e8de7881f07" providerId="LiveId" clId="{63EC93D1-4709-42AD-8C46-93B63D302565}" dt="2025-08-18T04:55:17.842" v="723" actId="20577"/>
          <ac:spMkLst>
            <pc:docMk/>
            <pc:sldMk cId="2743142169" sldId="405"/>
            <ac:spMk id="3" creationId="{49C7CB8B-74CE-8173-6D18-FAD07491053B}"/>
          </ac:spMkLst>
        </pc:spChg>
      </pc:sldChg>
      <pc:sldChg chg="add">
        <pc:chgData name="Parker Gustafson" userId="16d30e8de7881f07" providerId="LiveId" clId="{63EC93D1-4709-42AD-8C46-93B63D302565}" dt="2025-08-15T03:18:55.948" v="160"/>
        <pc:sldMkLst>
          <pc:docMk/>
          <pc:sldMk cId="568642705" sldId="453"/>
        </pc:sldMkLst>
      </pc:sldChg>
      <pc:sldChg chg="add">
        <pc:chgData name="Parker Gustafson" userId="16d30e8de7881f07" providerId="LiveId" clId="{63EC93D1-4709-42AD-8C46-93B63D302565}" dt="2025-08-15T03:19:54.406" v="161"/>
        <pc:sldMkLst>
          <pc:docMk/>
          <pc:sldMk cId="4189745110" sldId="454"/>
        </pc:sldMkLst>
      </pc:sldChg>
      <pc:sldChg chg="add">
        <pc:chgData name="Parker Gustafson" userId="16d30e8de7881f07" providerId="LiveId" clId="{63EC93D1-4709-42AD-8C46-93B63D302565}" dt="2025-08-15T03:20:11.778" v="163"/>
        <pc:sldMkLst>
          <pc:docMk/>
          <pc:sldMk cId="1843235600" sldId="455"/>
        </pc:sldMkLst>
      </pc:sldChg>
      <pc:sldChg chg="add">
        <pc:chgData name="Parker Gustafson" userId="16d30e8de7881f07" providerId="LiveId" clId="{63EC93D1-4709-42AD-8C46-93B63D302565}" dt="2025-08-15T03:20:03.093" v="162"/>
        <pc:sldMkLst>
          <pc:docMk/>
          <pc:sldMk cId="2739945291" sldId="463"/>
        </pc:sldMkLst>
      </pc:sldChg>
      <pc:sldChg chg="add">
        <pc:chgData name="Parker Gustafson" userId="16d30e8de7881f07" providerId="LiveId" clId="{63EC93D1-4709-42AD-8C46-93B63D302565}" dt="2025-08-15T03:20:17.066" v="164"/>
        <pc:sldMkLst>
          <pc:docMk/>
          <pc:sldMk cId="3973325968" sldId="464"/>
        </pc:sldMkLst>
      </pc:sldChg>
      <pc:sldChg chg="del">
        <pc:chgData name="Parker Gustafson" userId="16d30e8de7881f07" providerId="LiveId" clId="{63EC93D1-4709-42AD-8C46-93B63D302565}" dt="2025-08-18T18:11:11.877" v="778" actId="47"/>
        <pc:sldMkLst>
          <pc:docMk/>
          <pc:sldMk cId="2256330409" sldId="469"/>
        </pc:sldMkLst>
      </pc:sldChg>
      <pc:sldChg chg="add">
        <pc:chgData name="Parker Gustafson" userId="16d30e8de7881f07" providerId="LiveId" clId="{63EC93D1-4709-42AD-8C46-93B63D302565}" dt="2025-08-15T03:20:25.163" v="165"/>
        <pc:sldMkLst>
          <pc:docMk/>
          <pc:sldMk cId="2286213013" sldId="482"/>
        </pc:sldMkLst>
      </pc:sldChg>
      <pc:sldChg chg="modSp add mod">
        <pc:chgData name="Parker Gustafson" userId="16d30e8de7881f07" providerId="LiveId" clId="{63EC93D1-4709-42AD-8C46-93B63D302565}" dt="2025-08-18T18:10:12.427" v="776" actId="20577"/>
        <pc:sldMkLst>
          <pc:docMk/>
          <pc:sldMk cId="1083038884" sldId="748"/>
        </pc:sldMkLst>
        <pc:spChg chg="mod">
          <ac:chgData name="Parker Gustafson" userId="16d30e8de7881f07" providerId="LiveId" clId="{63EC93D1-4709-42AD-8C46-93B63D302565}" dt="2025-08-18T18:10:12.427" v="776" actId="20577"/>
          <ac:spMkLst>
            <pc:docMk/>
            <pc:sldMk cId="1083038884" sldId="748"/>
            <ac:spMk id="4" creationId="{A4682E15-5272-185B-81B2-34E624C34EE8}"/>
          </ac:spMkLst>
        </pc:spChg>
      </pc:sldChg>
      <pc:sldChg chg="modSp add mod">
        <pc:chgData name="Parker Gustafson" userId="16d30e8de7881f07" providerId="LiveId" clId="{63EC93D1-4709-42AD-8C46-93B63D302565}" dt="2025-08-18T02:57:25.373" v="616" actId="114"/>
        <pc:sldMkLst>
          <pc:docMk/>
          <pc:sldMk cId="251126317" sldId="852"/>
        </pc:sldMkLst>
        <pc:spChg chg="mod">
          <ac:chgData name="Parker Gustafson" userId="16d30e8de7881f07" providerId="LiveId" clId="{63EC93D1-4709-42AD-8C46-93B63D302565}" dt="2025-08-18T02:57:25.373" v="616" actId="114"/>
          <ac:spMkLst>
            <pc:docMk/>
            <pc:sldMk cId="251126317" sldId="852"/>
            <ac:spMk id="3" creationId="{380CFC29-7262-5A64-C7EA-D70C409F7B23}"/>
          </ac:spMkLst>
        </pc:spChg>
      </pc:sldChg>
      <pc:sldChg chg="modSp add del mod">
        <pc:chgData name="Parker Gustafson" userId="16d30e8de7881f07" providerId="LiveId" clId="{63EC93D1-4709-42AD-8C46-93B63D302565}" dt="2025-08-18T18:10:14.748" v="777" actId="47"/>
        <pc:sldMkLst>
          <pc:docMk/>
          <pc:sldMk cId="104885679" sldId="853"/>
        </pc:sldMkLst>
      </pc:sldChg>
      <pc:sldChg chg="add del">
        <pc:chgData name="Parker Gustafson" userId="16d30e8de7881f07" providerId="LiveId" clId="{63EC93D1-4709-42AD-8C46-93B63D302565}" dt="2025-08-07T23:31:25.854" v="157" actId="47"/>
        <pc:sldMkLst>
          <pc:docMk/>
          <pc:sldMk cId="161134644" sldId="854"/>
        </pc:sldMkLst>
      </pc:sldChg>
      <pc:sldChg chg="modSp add mod ord">
        <pc:chgData name="Parker Gustafson" userId="16d30e8de7881f07" providerId="LiveId" clId="{63EC93D1-4709-42AD-8C46-93B63D302565}" dt="2025-08-18T18:26:18.022" v="803" actId="20577"/>
        <pc:sldMkLst>
          <pc:docMk/>
          <pc:sldMk cId="203940649" sldId="854"/>
        </pc:sldMkLst>
        <pc:spChg chg="mod">
          <ac:chgData name="Parker Gustafson" userId="16d30e8de7881f07" providerId="LiveId" clId="{63EC93D1-4709-42AD-8C46-93B63D302565}" dt="2025-08-18T18:26:18.022" v="803" actId="20577"/>
          <ac:spMkLst>
            <pc:docMk/>
            <pc:sldMk cId="203940649" sldId="854"/>
            <ac:spMk id="4" creationId="{DBC67268-9749-BA53-69A0-2528963E1994}"/>
          </ac:spMkLst>
        </pc:spChg>
      </pc:sldChg>
      <pc:sldChg chg="modSp add del mod">
        <pc:chgData name="Parker Gustafson" userId="16d30e8de7881f07" providerId="LiveId" clId="{63EC93D1-4709-42AD-8C46-93B63D302565}" dt="2025-08-07T23:30:41.991" v="135" actId="47"/>
        <pc:sldMkLst>
          <pc:docMk/>
          <pc:sldMk cId="3638893815" sldId="854"/>
        </pc:sldMkLst>
      </pc:sldChg>
      <pc:sldChg chg="add">
        <pc:chgData name="Parker Gustafson" userId="16d30e8de7881f07" providerId="LiveId" clId="{63EC93D1-4709-42AD-8C46-93B63D302565}" dt="2025-08-15T03:18:34.917" v="159"/>
        <pc:sldMkLst>
          <pc:docMk/>
          <pc:sldMk cId="1716022223" sldId="855"/>
        </pc:sldMkLst>
      </pc:sldChg>
      <pc:sldChg chg="add del">
        <pc:chgData name="Parker Gustafson" userId="16d30e8de7881f07" providerId="LiveId" clId="{63EC93D1-4709-42AD-8C46-93B63D302565}" dt="2025-08-18T03:21:27.218" v="644" actId="47"/>
        <pc:sldMkLst>
          <pc:docMk/>
          <pc:sldMk cId="1638732786" sldId="856"/>
        </pc:sldMkLst>
      </pc:sldChg>
      <pc:sldChg chg="modSp add mod">
        <pc:chgData name="Parker Gustafson" userId="16d30e8de7881f07" providerId="LiveId" clId="{63EC93D1-4709-42AD-8C46-93B63D302565}" dt="2025-08-18T03:12:47.589" v="641" actId="20577"/>
        <pc:sldMkLst>
          <pc:docMk/>
          <pc:sldMk cId="3296583463" sldId="857"/>
        </pc:sldMkLst>
        <pc:spChg chg="mod">
          <ac:chgData name="Parker Gustafson" userId="16d30e8de7881f07" providerId="LiveId" clId="{63EC93D1-4709-42AD-8C46-93B63D302565}" dt="2025-08-18T03:12:47.589" v="641" actId="20577"/>
          <ac:spMkLst>
            <pc:docMk/>
            <pc:sldMk cId="3296583463" sldId="857"/>
            <ac:spMk id="4" creationId="{6BC40653-729A-7F97-E469-789A6C770974}"/>
          </ac:spMkLst>
        </pc:spChg>
      </pc:sldChg>
      <pc:sldChg chg="addSp delSp modSp new mod">
        <pc:chgData name="Parker Gustafson" userId="16d30e8de7881f07" providerId="LiveId" clId="{63EC93D1-4709-42AD-8C46-93B63D302565}" dt="2025-08-18T03:41:55.951" v="656" actId="1076"/>
        <pc:sldMkLst>
          <pc:docMk/>
          <pc:sldMk cId="2739476105" sldId="858"/>
        </pc:sldMkLst>
        <pc:spChg chg="del">
          <ac:chgData name="Parker Gustafson" userId="16d30e8de7881f07" providerId="LiveId" clId="{63EC93D1-4709-42AD-8C46-93B63D302565}" dt="2025-08-18T03:25:20.359" v="647" actId="478"/>
          <ac:spMkLst>
            <pc:docMk/>
            <pc:sldMk cId="2739476105" sldId="858"/>
            <ac:spMk id="2" creationId="{DF5A2590-8BBD-D305-AB30-164A164908F4}"/>
          </ac:spMkLst>
        </pc:spChg>
        <pc:spChg chg="del">
          <ac:chgData name="Parker Gustafson" userId="16d30e8de7881f07" providerId="LiveId" clId="{63EC93D1-4709-42AD-8C46-93B63D302565}" dt="2025-08-18T03:25:18.435" v="646" actId="478"/>
          <ac:spMkLst>
            <pc:docMk/>
            <pc:sldMk cId="2739476105" sldId="858"/>
            <ac:spMk id="3" creationId="{E72147FE-5E12-D38E-D1FC-E6EFA99EFAA6}"/>
          </ac:spMkLst>
        </pc:spChg>
        <pc:spChg chg="add mod">
          <ac:chgData name="Parker Gustafson" userId="16d30e8de7881f07" providerId="LiveId" clId="{63EC93D1-4709-42AD-8C46-93B63D302565}" dt="2025-08-18T03:26:25.181" v="655" actId="208"/>
          <ac:spMkLst>
            <pc:docMk/>
            <pc:sldMk cId="2739476105" sldId="858"/>
            <ac:spMk id="4" creationId="{3EA86EEB-635C-93BA-AC15-AB23BE4C5322}"/>
          </ac:spMkLst>
        </pc:spChg>
        <pc:picChg chg="add mod">
          <ac:chgData name="Parker Gustafson" userId="16d30e8de7881f07" providerId="LiveId" clId="{63EC93D1-4709-42AD-8C46-93B63D302565}" dt="2025-08-18T03:41:55.951" v="656" actId="1076"/>
          <ac:picMkLst>
            <pc:docMk/>
            <pc:sldMk cId="2739476105" sldId="858"/>
            <ac:picMk id="1026" creationId="{4704565B-9A1D-ABA0-7529-DD4938537A08}"/>
          </ac:picMkLst>
        </pc:picChg>
      </pc:sldChg>
      <pc:sldChg chg="modSp add mod">
        <pc:chgData name="Parker Gustafson" userId="16d30e8de7881f07" providerId="LiveId" clId="{63EC93D1-4709-42AD-8C46-93B63D302565}" dt="2025-08-18T04:57:20.251" v="757" actId="20577"/>
        <pc:sldMkLst>
          <pc:docMk/>
          <pc:sldMk cId="2205685505" sldId="859"/>
        </pc:sldMkLst>
        <pc:spChg chg="mod">
          <ac:chgData name="Parker Gustafson" userId="16d30e8de7881f07" providerId="LiveId" clId="{63EC93D1-4709-42AD-8C46-93B63D302565}" dt="2025-08-18T04:57:20.251" v="757" actId="20577"/>
          <ac:spMkLst>
            <pc:docMk/>
            <pc:sldMk cId="2205685505" sldId="859"/>
            <ac:spMk id="3" creationId="{B8C92C03-9FA1-D5B8-BD4D-B8ED6D0C059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4E26-AFC8-437F-9BF3-13DC742A27F7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66B0A-1B25-4814-BFC2-87D64979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08DA3-75AA-40B5-BC54-D7510D36BE73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93E3-F940-4AD3-AE0F-7CADE193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“Tape” as in “</a:t>
            </a:r>
            <a:r>
              <a:rPr lang="en-US" dirty="0" err="1"/>
              <a:t>Casette</a:t>
            </a:r>
            <a:r>
              <a:rPr lang="en-US" dirty="0"/>
              <a:t> tape” or “VHS tape”---a storage device---not like a piece of duct tape.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NFAs, DFAs, Regexes are equivalent in power </a:t>
            </a:r>
          </a:p>
          <a:p>
            <a:r>
              <a:rPr lang="en-US" dirty="0"/>
              <a:t>The Church-Turing thesis says “this represents everything we care about”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proof by contradiction---it’s not necessarily _just_ Diagonal.java that we can’t tell whether it halts. </a:t>
            </a:r>
            <a:br>
              <a:rPr lang="en-US" dirty="0"/>
            </a:br>
            <a:r>
              <a:rPr lang="en-US" dirty="0"/>
              <a:t>In fact, every attempt at H will fail on _infinitely_ many inputs (else hard-code the finite list into the program first).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6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7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19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674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03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043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5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14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4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9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8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81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7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64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75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9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4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7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70.png"/><Relationship Id="rId4" Type="http://schemas.openxmlformats.org/officeDocument/2006/relationships/image" Target="../media/image5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4E0F-026E-4E95-9217-76EEAAD0C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477EA-7A15-4D27-95C5-6388C7DC1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2025</a:t>
            </a:r>
          </a:p>
          <a:p>
            <a:r>
              <a:rPr lang="en-US" dirty="0"/>
              <a:t>Lecture 23</a:t>
            </a:r>
          </a:p>
        </p:txBody>
      </p:sp>
    </p:spTree>
    <p:extLst>
      <p:ext uri="{BB962C8B-B14F-4D97-AF65-F5344CB8AC3E}">
        <p14:creationId xmlns:p14="http://schemas.microsoft.com/office/powerpoint/2010/main" val="16231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02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0934F1-F6E1-A14E-9214-855CE5E6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computer?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57435-B703-4E50-3975-0440D5BF7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3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4DB3B-8A9D-233D-27FB-39996048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computer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0A1FB-F2B2-105D-73D4-8F44FBDBA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prove a theorem, we’ll need some kind of definition.</a:t>
            </a:r>
          </a:p>
          <a:p>
            <a:r>
              <a:rPr lang="en-US" dirty="0"/>
              <a:t>The first theoretical description of a (“normal”) computer is a </a:t>
            </a:r>
            <a:r>
              <a:rPr lang="en-US" b="1" dirty="0"/>
              <a:t>Turing Machine</a:t>
            </a:r>
          </a:p>
          <a:p>
            <a:r>
              <a:rPr lang="en-US" b="1" dirty="0"/>
              <a:t>Turing Machines </a:t>
            </a:r>
            <a:r>
              <a:rPr lang="en-US" dirty="0"/>
              <a:t>have: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finite control 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think: a DFA-like object to represent program state, what is the program I’m executing, what line number am I on,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 much memory as we need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Stored on an infinite “tape”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“focus-of-attention”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The bit of memory on the tape we’re paying attention to right now. Can read and write at this spot. The finite control can move the focus.</a:t>
            </a:r>
          </a:p>
        </p:txBody>
      </p:sp>
    </p:spTree>
    <p:extLst>
      <p:ext uri="{BB962C8B-B14F-4D97-AF65-F5344CB8AC3E}">
        <p14:creationId xmlns:p14="http://schemas.microsoft.com/office/powerpoint/2010/main" val="262189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04565B-9A1D-ABA0-7529-DD493853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76" y="576887"/>
            <a:ext cx="5332447" cy="60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A86EEB-635C-93BA-AC15-AB23BE4C5322}"/>
              </a:ext>
            </a:extLst>
          </p:cNvPr>
          <p:cNvSpPr/>
          <p:nvPr/>
        </p:nvSpPr>
        <p:spPr>
          <a:xfrm>
            <a:off x="254000" y="76200"/>
            <a:ext cx="427567" cy="1519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3947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68F0-CA4F-507A-3901-E67EC145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that sound like a computer?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F228C-CBB1-A95A-2394-794646B71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Maybe not the first analogy you would have come up with.</a:t>
            </a:r>
          </a:p>
          <a:p>
            <a:r>
              <a:rPr lang="en-US" dirty="0"/>
              <a:t>But computer scientists still love talking about Turing Machines---take 431 to learn more</a:t>
            </a:r>
          </a:p>
          <a:p>
            <a:r>
              <a:rPr lang="en-US" dirty="0"/>
              <a:t>But an idea called “Turing-completeness” says we can think about Java programs instead</a:t>
            </a:r>
          </a:p>
          <a:p>
            <a:r>
              <a:rPr lang="en-US" dirty="0"/>
              <a:t>A computational device is Turing-complete if it can do everything a Turing-machine can do.</a:t>
            </a:r>
          </a:p>
          <a:p>
            <a:r>
              <a:rPr lang="en-US" dirty="0"/>
              <a:t>Java is Turing-complete, as are C++, Python, and any other general-purpose programming language you know. And moreover, none can really solve problems the others can’t</a:t>
            </a:r>
          </a:p>
          <a:p>
            <a:r>
              <a:rPr lang="en-US" dirty="0"/>
              <a:t>See 431 for more on these.</a:t>
            </a:r>
          </a:p>
        </p:txBody>
      </p:sp>
    </p:spTree>
    <p:extLst>
      <p:ext uri="{BB962C8B-B14F-4D97-AF65-F5344CB8AC3E}">
        <p14:creationId xmlns:p14="http://schemas.microsoft.com/office/powerpoint/2010/main" val="2643068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D074C-065D-4841-8044-64B5EA2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AA74-E1B1-45FA-B546-F4F68ADF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What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can’t solve it…let’s find out why.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F235-821D-52FD-3153-63389A06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69A6C0-F4E0-6E2A-998A-C927A699B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0CFC29-7262-5A64-C7EA-D70C409F7B23}"/>
              </a:ext>
            </a:extLst>
          </p:cNvPr>
          <p:cNvSpPr txBox="1"/>
          <p:nvPr/>
        </p:nvSpPr>
        <p:spPr>
          <a:xfrm>
            <a:off x="645058" y="1310327"/>
            <a:ext cx="10197996" cy="40754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Midterm retakes are happening today and tomorrow</a:t>
            </a:r>
            <a:endParaRPr kumimoji="0" lang="en-US" sz="2800" b="1" i="0" u="none" strike="noStrike" kern="1200" cap="none" spc="-2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kumimoji="0" lang="en-US" sz="2800" b="1" i="0" u="none" strike="noStrike" kern="1200" cap="none" spc="-2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HW7 is out and due this Friday, 8/15</a:t>
            </a:r>
            <a:endParaRPr kumimoji="0" lang="en-US" sz="28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solutions are at the front of the class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Final logistics are posted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on the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Exams page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 the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course website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5112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A5FC-8C84-4D0A-9836-B411B576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there is a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which given input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will accurately report 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would halt when run with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 or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will run forever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b="1" dirty="0"/>
                  <a:t>Important: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does not just compile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:r>
                  <a:rPr lang="en-US" dirty="0"/>
                  <a:t> and run it. To count,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needs to return “halt” or “doesn’t” in a finite amount of time. </a:t>
                </a:r>
              </a:p>
              <a:p>
                <a:r>
                  <a:rPr lang="en-US" dirty="0"/>
                  <a:t>And remember, it’s not a good idea to say “but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to run P.java to tell if it’ll go into an infinite loop” that’s what we’re trying to prove!!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39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40923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92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08449" y="381786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halts on Diagonal.java.</a:t>
            </a:r>
          </a:p>
          <a:p>
            <a:pPr algn="ctr"/>
            <a:r>
              <a:rPr lang="en-US" sz="2400" dirty="0"/>
              <a:t>Then H better say it halts. </a:t>
            </a:r>
          </a:p>
          <a:p>
            <a:pPr algn="ctr"/>
            <a:r>
              <a:rPr lang="en-US" sz="2400" dirty="0"/>
              <a:t>So it goes into an infinite loop.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</p:spTree>
    <p:extLst>
      <p:ext uri="{BB962C8B-B14F-4D97-AF65-F5344CB8AC3E}">
        <p14:creationId xmlns:p14="http://schemas.microsoft.com/office/powerpoint/2010/main" val="35846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pPr lvl="1"/>
            <a:r>
              <a:rPr lang="en-US" dirty="0"/>
              <a:t>That didn’t work.</a:t>
            </a:r>
          </a:p>
          <a:p>
            <a:r>
              <a:rPr lang="en-US" dirty="0"/>
              <a:t>Let’s assume it doesn’t and see what happens…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20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08449" y="381786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doesn’t halt on Diagonal.java.</a:t>
            </a:r>
          </a:p>
          <a:p>
            <a:pPr algn="ctr"/>
            <a:r>
              <a:rPr lang="en-US" sz="2400" dirty="0"/>
              <a:t>Then H better say it doesn’t halt. </a:t>
            </a:r>
          </a:p>
          <a:p>
            <a:pPr algn="ctr"/>
            <a:r>
              <a:rPr lang="en-US" sz="2400" dirty="0"/>
              <a:t>So we go into the else branch.</a:t>
            </a:r>
          </a:p>
          <a:p>
            <a:pPr algn="ctr"/>
            <a:r>
              <a:rPr lang="en-US" sz="2400" dirty="0"/>
              <a:t>And it halts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</p:spTree>
    <p:extLst>
      <p:ext uri="{BB962C8B-B14F-4D97-AF65-F5344CB8AC3E}">
        <p14:creationId xmlns:p14="http://schemas.microsoft.com/office/powerpoint/2010/main" val="32567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pPr lvl="1"/>
            <a:r>
              <a:rPr lang="en-US" dirty="0"/>
              <a:t>That didn’t work.</a:t>
            </a:r>
          </a:p>
          <a:p>
            <a:r>
              <a:rPr lang="en-US" dirty="0"/>
              <a:t>Let’s assume it doesn’t and see what happens…</a:t>
            </a:r>
          </a:p>
          <a:p>
            <a:pPr lvl="1"/>
            <a:r>
              <a:rPr lang="en-US" dirty="0"/>
              <a:t>That didn’t work either.</a:t>
            </a:r>
          </a:p>
          <a:p>
            <a:r>
              <a:rPr lang="en-US" dirty="0"/>
              <a:t>There’s no third option. It either halts or it doesn’t. And it doesn’t do either. That’s a contradiction! H.exe can’t exist.</a:t>
            </a:r>
          </a:p>
        </p:txBody>
      </p:sp>
    </p:spTree>
    <p:extLst>
      <p:ext uri="{BB962C8B-B14F-4D97-AF65-F5344CB8AC3E}">
        <p14:creationId xmlns:p14="http://schemas.microsoft.com/office/powerpoint/2010/main" val="4140967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E469-EA63-4CDC-A6F4-06FA05A3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63E6-26B5-4DB4-A0B7-A601C7EA3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there is no general-purpose algorithm that decides whether any input program halts (on any input string).</a:t>
            </a:r>
          </a:p>
          <a:p>
            <a:endParaRPr lang="en-US" dirty="0"/>
          </a:p>
          <a:p>
            <a:r>
              <a:rPr lang="en-US" dirty="0"/>
              <a:t>The Halting Problem is undecidable (i.e. </a:t>
            </a:r>
            <a:r>
              <a:rPr lang="en-US" dirty="0" err="1"/>
              <a:t>uncomputable</a:t>
            </a:r>
            <a:r>
              <a:rPr lang="en-US" dirty="0"/>
              <a:t>) there is no algorithm that solves every instance of the problem correctly.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912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8924-CE5D-A7F9-D436-6A2AEF9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6B78-668C-1A6A-356D-5A2BA8B12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55077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DBE18-0003-5FFF-F8B6-FFA42236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6ED2-7E6F-4235-2420-FAA1C82D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0B7CF-832F-2CC4-22E7-89695BDC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51879-4D73-BDD2-A565-057B54E46F02}"/>
              </a:ext>
            </a:extLst>
          </p:cNvPr>
          <p:cNvSpPr/>
          <p:nvPr/>
        </p:nvSpPr>
        <p:spPr>
          <a:xfrm>
            <a:off x="8860536" y="5705856"/>
            <a:ext cx="2395728" cy="7894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does halt!</a:t>
            </a:r>
          </a:p>
        </p:txBody>
      </p:sp>
    </p:spTree>
    <p:extLst>
      <p:ext uri="{BB962C8B-B14F-4D97-AF65-F5344CB8AC3E}">
        <p14:creationId xmlns:p14="http://schemas.microsoft.com/office/powerpoint/2010/main" val="290373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</a:t>
            </a:r>
            <a:r>
              <a:rPr lang="en-US" dirty="0" err="1"/>
              <a:t>Uncomputability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C103A-8536-05B3-1A8D-431D5C48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5DDB-73A1-7130-AB09-5D49CAE1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6313E-258F-CE9D-6D2B-AF87AE905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//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 //doesn’t seem important.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66132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34C63-2F07-E6C7-C788-835B73914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C70-CCCE-5293-77AF-A8A97D57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FCFE-E5B3-BD39-8A13-DE138572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//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 //doesn’t seem important.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77815-436E-B3C9-6E84-5983F5DDD803}"/>
              </a:ext>
            </a:extLst>
          </p:cNvPr>
          <p:cNvSpPr/>
          <p:nvPr/>
        </p:nvSpPr>
        <p:spPr>
          <a:xfrm>
            <a:off x="8284464" y="5705856"/>
            <a:ext cx="2971800" cy="7894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doesn’t halt!</a:t>
            </a:r>
          </a:p>
        </p:txBody>
      </p:sp>
    </p:spTree>
    <p:extLst>
      <p:ext uri="{BB962C8B-B14F-4D97-AF65-F5344CB8AC3E}">
        <p14:creationId xmlns:p14="http://schemas.microsoft.com/office/powerpoint/2010/main" val="2211218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34C6-4D30-4F93-8549-8FA1FC84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that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11EF-C1B5-49CD-B5F3-75EE5035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doesn’t mean that there aren’t algorithms that often get the answer right</a:t>
            </a:r>
          </a:p>
          <a:p>
            <a:pPr lvl="1"/>
            <a:r>
              <a:rPr lang="en-US" dirty="0"/>
              <a:t>For example, if there’s no loops, no recursion, and no method calls, it definitely halts. No problem with a program that checks that there’s no loops, recursion, or method calls and tells you it’s going to halt if it doesn’t find any.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This isn’t just a failure of computers – if you think </a:t>
            </a:r>
            <a:r>
              <a:rPr lang="en-US" sz="2800" b="1" dirty="0"/>
              <a:t>you </a:t>
            </a:r>
            <a:r>
              <a:rPr lang="en-US" sz="2800" dirty="0"/>
              <a:t>can do this by hand, well…</a:t>
            </a:r>
          </a:p>
          <a:p>
            <a:pPr lvl="1"/>
            <a:r>
              <a:rPr lang="en-US" sz="2800" dirty="0"/>
              <a:t>…you can’t either.</a:t>
            </a:r>
          </a:p>
        </p:txBody>
      </p:sp>
    </p:spTree>
    <p:extLst>
      <p:ext uri="{BB962C8B-B14F-4D97-AF65-F5344CB8AC3E}">
        <p14:creationId xmlns:p14="http://schemas.microsoft.com/office/powerpoint/2010/main" val="563517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6B45-6584-4AB9-9232-437025D7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75B6-4799-4F7D-96D5-D68844AD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expect that there’s a better IDE/better compiler/better programming language coming that will make it possible to tell if your code is going to hit an infinite loop.</a:t>
            </a:r>
          </a:p>
          <a:p>
            <a:endParaRPr lang="en-US" dirty="0"/>
          </a:p>
          <a:p>
            <a:r>
              <a:rPr lang="en-US" dirty="0"/>
              <a:t>It’s not coming. </a:t>
            </a:r>
          </a:p>
        </p:txBody>
      </p:sp>
    </p:spTree>
    <p:extLst>
      <p:ext uri="{BB962C8B-B14F-4D97-AF65-F5344CB8AC3E}">
        <p14:creationId xmlns:p14="http://schemas.microsoft.com/office/powerpoint/2010/main" val="1876430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E8-48EE-4988-8CA4-1F68A500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Uncomputable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FB13-5931-473F-A4DF-D5CE1AFF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gave the following task to 121 students:</a:t>
            </a:r>
          </a:p>
          <a:p>
            <a:endParaRPr lang="en-US" dirty="0"/>
          </a:p>
          <a:p>
            <a:r>
              <a:rPr lang="en-US" dirty="0"/>
              <a:t>Write a program that prints “Hello World” </a:t>
            </a:r>
          </a:p>
          <a:p>
            <a:endParaRPr lang="en-US" dirty="0"/>
          </a:p>
          <a:p>
            <a:r>
              <a:rPr lang="en-US" dirty="0"/>
              <a:t>Can you make an </a:t>
            </a:r>
            <a:r>
              <a:rPr lang="en-US" dirty="0" err="1"/>
              <a:t>autograder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Technically…NO! </a:t>
            </a:r>
          </a:p>
        </p:txBody>
      </p:sp>
    </p:spTree>
    <p:extLst>
      <p:ext uri="{BB962C8B-B14F-4D97-AF65-F5344CB8AC3E}">
        <p14:creationId xmlns:p14="http://schemas.microsoft.com/office/powerpoint/2010/main" val="1125909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E8-48EE-4988-8CA4-1F68A500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Uncomputable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FB13-5931-473F-A4DF-D5CE1AFF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we gave the following task to 121 students:</a:t>
            </a:r>
          </a:p>
          <a:p>
            <a:endParaRPr lang="en-US" dirty="0"/>
          </a:p>
          <a:p>
            <a:r>
              <a:rPr lang="en-US" dirty="0"/>
              <a:t>Write a program that prints “Hello World” </a:t>
            </a:r>
          </a:p>
          <a:p>
            <a:endParaRPr lang="en-US" dirty="0"/>
          </a:p>
          <a:p>
            <a:r>
              <a:rPr lang="en-US" dirty="0"/>
              <a:t>Can you make an </a:t>
            </a:r>
            <a:r>
              <a:rPr lang="en-US" dirty="0" err="1"/>
              <a:t>autograder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Technically…NO!</a:t>
            </a:r>
          </a:p>
          <a:p>
            <a:r>
              <a:rPr lang="en-US" dirty="0"/>
              <a:t>In practice, we declare the program wrong if it runs for 1 minute or so. That’s not right 100% of the time, but it’s good enough for your programming classes. </a:t>
            </a:r>
          </a:p>
        </p:txBody>
      </p:sp>
    </p:spTree>
    <p:extLst>
      <p:ext uri="{BB962C8B-B14F-4D97-AF65-F5344CB8AC3E}">
        <p14:creationId xmlns:p14="http://schemas.microsoft.com/office/powerpoint/2010/main" val="3572091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2F5F-1059-43D3-92EC-A9830F11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prove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DC835-284A-4F6B-A534-5BD3CAF9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</a:t>
            </a:r>
            <a:r>
              <a:rPr lang="en-US" b="1" dirty="0"/>
              <a:t>reduction</a:t>
            </a:r>
          </a:p>
          <a:p>
            <a:endParaRPr lang="en-US" b="1" dirty="0"/>
          </a:p>
          <a:p>
            <a:r>
              <a:rPr lang="en-US" dirty="0"/>
              <a:t>Suppose, for the sake of contradiction, I can solve the HelloWorld problem. (i.e. on input P.java I can tell whether it eventually prints HelloWorld)</a:t>
            </a:r>
          </a:p>
          <a:p>
            <a:r>
              <a:rPr lang="en-US" dirty="0"/>
              <a:t>Let W.exe solve that problem. </a:t>
            </a:r>
          </a:p>
          <a:p>
            <a:endParaRPr lang="en-US" dirty="0"/>
          </a:p>
          <a:p>
            <a:r>
              <a:rPr lang="en-US" dirty="0"/>
              <a:t>Consider this program…</a:t>
            </a:r>
          </a:p>
        </p:txBody>
      </p:sp>
    </p:spTree>
    <p:extLst>
      <p:ext uri="{BB962C8B-B14F-4D97-AF65-F5344CB8AC3E}">
        <p14:creationId xmlns:p14="http://schemas.microsoft.com/office/powerpoint/2010/main" val="404251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F35F-0A82-492E-A201-16B5AF51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5363-C91B-4C7E-9070-53BEA303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Trick(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P,x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Run P on x, //</a:t>
            </a:r>
            <a:r>
              <a:rPr lang="en-US" dirty="0"/>
              <a:t>(but only simulate printing if P prints things)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Print “Hello World”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  <a:p>
            <a:r>
              <a:rPr lang="en-US" dirty="0"/>
              <a:t>This actually prints “hello world” </a:t>
            </a:r>
            <a:r>
              <a:rPr lang="en-US" dirty="0" err="1"/>
              <a:t>iff</a:t>
            </a:r>
            <a:r>
              <a:rPr lang="en-US" dirty="0"/>
              <a:t> P halts on x. </a:t>
            </a:r>
          </a:p>
          <a:p>
            <a:r>
              <a:rPr lang="en-US" dirty="0"/>
              <a:t>Plug Trick into W and….we solved the Halting Problem!</a:t>
            </a:r>
          </a:p>
        </p:txBody>
      </p:sp>
    </p:spTree>
    <p:extLst>
      <p:ext uri="{BB962C8B-B14F-4D97-AF65-F5344CB8AC3E}">
        <p14:creationId xmlns:p14="http://schemas.microsoft.com/office/powerpoint/2010/main" val="1918979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2F62-5906-4B9A-8A76-A9CE5704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5191-7B0C-45F4-9C39-45252E3E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 idea for reductions is “reusing code”</a:t>
            </a:r>
          </a:p>
          <a:p>
            <a:r>
              <a:rPr lang="en-US" dirty="0"/>
              <a:t>Just like calling a library</a:t>
            </a:r>
          </a:p>
          <a:p>
            <a:r>
              <a:rPr lang="en-US" dirty="0"/>
              <a:t>But doing it in contrapositive form.</a:t>
            </a:r>
          </a:p>
          <a:p>
            <a:br>
              <a:rPr lang="en-US" dirty="0"/>
            </a:br>
            <a:r>
              <a:rPr lang="en-US" dirty="0"/>
              <a:t>Instead of</a:t>
            </a:r>
          </a:p>
          <a:p>
            <a:r>
              <a:rPr lang="en-US" dirty="0"/>
              <a:t>“If I have a library, then I can solve a new problem” reductions can do the contrapositive:</a:t>
            </a:r>
            <a:br>
              <a:rPr lang="en-US" dirty="0"/>
            </a:br>
            <a:r>
              <a:rPr lang="en-US" dirty="0"/>
              <a:t>“If I can solve a problem I know I shouldn’t be able to, then that library function can’t exist” </a:t>
            </a:r>
          </a:p>
        </p:txBody>
      </p:sp>
    </p:spTree>
    <p:extLst>
      <p:ext uri="{BB962C8B-B14F-4D97-AF65-F5344CB8AC3E}">
        <p14:creationId xmlns:p14="http://schemas.microsoft.com/office/powerpoint/2010/main" val="458151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CE5A-2FE7-4FBD-9F04-B7B5FA19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(Scary?)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C00A-105F-4DBF-99D3-B47683A6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Rice’s Theorem</a:t>
            </a:r>
          </a:p>
          <a:p>
            <a:endParaRPr lang="en-US" dirty="0"/>
          </a:p>
          <a:p>
            <a:r>
              <a:rPr lang="en-US" dirty="0"/>
              <a:t>Says any “non-trivial” input-output behavior of programs cannot be computed (in finite time). </a:t>
            </a:r>
          </a:p>
        </p:txBody>
      </p:sp>
    </p:spTree>
    <p:extLst>
      <p:ext uri="{BB962C8B-B14F-4D97-AF65-F5344CB8AC3E}">
        <p14:creationId xmlns:p14="http://schemas.microsoft.com/office/powerpoint/2010/main" val="417524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08778-F6C3-757D-3A26-1ED697523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40653-729A-7F97-E469-789A6C770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Victory Lap!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F6EC0-3167-5CC0-1B13-DBF95FA72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3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0C6E-DE76-4D11-ADDC-5C5927AF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Covered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FE19-7508-4B68-9C04-75644840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Propositional Logic. </a:t>
            </a:r>
          </a:p>
          <a:p>
            <a:r>
              <a:rPr lang="en-US" dirty="0"/>
              <a:t>Boolean logic and circuits.</a:t>
            </a:r>
          </a:p>
          <a:p>
            <a:r>
              <a:rPr lang="en-US" dirty="0"/>
              <a:t>Boolean algebra.</a:t>
            </a:r>
          </a:p>
          <a:p>
            <a:r>
              <a:rPr lang="en-US" dirty="0"/>
              <a:t>Predicates, </a:t>
            </a:r>
            <a:r>
              <a:rPr lang="en-US" dirty="0">
                <a:solidFill>
                  <a:schemeClr val="accent3"/>
                </a:solidFill>
              </a:rPr>
              <a:t>quantifiers </a:t>
            </a:r>
            <a:r>
              <a:rPr lang="en-US" dirty="0"/>
              <a:t>and predicate logic.</a:t>
            </a:r>
          </a:p>
          <a:p>
            <a:r>
              <a:rPr lang="en-US"/>
              <a:t>Inference rules and formal</a:t>
            </a:r>
            <a:r>
              <a:rPr lang="en-US" dirty="0"/>
              <a:t> proofs for propositional and predicate logic.</a:t>
            </a:r>
          </a:p>
          <a:p>
            <a:r>
              <a:rPr lang="en-US" dirty="0"/>
              <a:t>English proofs.</a:t>
            </a:r>
          </a:p>
          <a:p>
            <a:r>
              <a:rPr lang="en-US" dirty="0">
                <a:solidFill>
                  <a:schemeClr val="accent3"/>
                </a:solidFill>
              </a:rPr>
              <a:t>Set theory.</a:t>
            </a:r>
          </a:p>
          <a:p>
            <a:r>
              <a:rPr lang="en-US" dirty="0"/>
              <a:t>Modular arithmetic.</a:t>
            </a:r>
          </a:p>
          <a:p>
            <a:r>
              <a:rPr lang="en-US" dirty="0">
                <a:solidFill>
                  <a:schemeClr val="accent3"/>
                </a:solidFill>
              </a:rPr>
              <a:t>Prime numbers.</a:t>
            </a:r>
          </a:p>
          <a:p>
            <a:r>
              <a:rPr lang="en-US" dirty="0"/>
              <a:t>GCD, Euclid's algorithm and modular inverse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50CAEB-5B6F-4846-B44F-FB335C9717B3}"/>
              </a:ext>
            </a:extLst>
          </p:cNvPr>
          <p:cNvSpPr/>
          <p:nvPr/>
        </p:nvSpPr>
        <p:spPr>
          <a:xfrm>
            <a:off x="3347357" y="2351315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quantifiers in 332 to define big-O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DA33F1-AFD5-49A9-A439-FA3659FC2294}"/>
              </a:ext>
            </a:extLst>
          </p:cNvPr>
          <p:cNvSpPr/>
          <p:nvPr/>
        </p:nvSpPr>
        <p:spPr>
          <a:xfrm>
            <a:off x="2422072" y="4089492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431 is basically 10 weeks of fun set proofs.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BE0DB4-8020-47A7-8AB9-6909A63F69A0}"/>
              </a:ext>
            </a:extLst>
          </p:cNvPr>
          <p:cNvSpPr/>
          <p:nvPr/>
        </p:nvSpPr>
        <p:spPr>
          <a:xfrm>
            <a:off x="3099707" y="4976950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Interested in crypto? They’ll come back.</a:t>
            </a:r>
          </a:p>
        </p:txBody>
      </p:sp>
    </p:spTree>
    <p:extLst>
      <p:ext uri="{BB962C8B-B14F-4D97-AF65-F5344CB8AC3E}">
        <p14:creationId xmlns:p14="http://schemas.microsoft.com/office/powerpoint/2010/main" val="1710541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C24F-DDD3-4CBA-8CD0-81CEE677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really.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FE41-3DC0-4E2C-BABF-7AE1D3FB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Induction </a:t>
            </a:r>
            <a:r>
              <a:rPr lang="en-US" dirty="0"/>
              <a:t>and Strong Induction.</a:t>
            </a:r>
          </a:p>
          <a:p>
            <a:r>
              <a:rPr lang="en-US" dirty="0"/>
              <a:t>Recursively defined functions and sets.</a:t>
            </a:r>
          </a:p>
          <a:p>
            <a:r>
              <a:rPr lang="en-US" dirty="0"/>
              <a:t>Structural induction.</a:t>
            </a:r>
          </a:p>
          <a:p>
            <a:r>
              <a:rPr lang="en-US" dirty="0"/>
              <a:t>Regular expressions.</a:t>
            </a:r>
          </a:p>
          <a:p>
            <a:r>
              <a:rPr lang="en-US" dirty="0">
                <a:solidFill>
                  <a:schemeClr val="accent3"/>
                </a:solidFill>
              </a:rPr>
              <a:t>Context-free grammars</a:t>
            </a:r>
            <a:r>
              <a:rPr lang="en-US" dirty="0"/>
              <a:t> and languages.</a:t>
            </a:r>
          </a:p>
          <a:p>
            <a:r>
              <a:rPr lang="en-US" dirty="0"/>
              <a:t>One-to-one and Onto</a:t>
            </a:r>
          </a:p>
          <a:p>
            <a:r>
              <a:rPr lang="en-US" dirty="0">
                <a:solidFill>
                  <a:schemeClr val="accent3"/>
                </a:solidFill>
              </a:rPr>
              <a:t>Graphs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6986E3-3A3E-420A-83C6-D8E970BB0EA7}"/>
              </a:ext>
            </a:extLst>
          </p:cNvPr>
          <p:cNvSpPr/>
          <p:nvPr/>
        </p:nvSpPr>
        <p:spPr>
          <a:xfrm>
            <a:off x="5769913" y="1463857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Lots of induction 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 [sketches]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332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9B539C-131A-4F90-9F90-962D2C385848}"/>
              </a:ext>
            </a:extLst>
          </p:cNvPr>
          <p:cNvSpPr/>
          <p:nvPr/>
        </p:nvSpPr>
        <p:spPr>
          <a:xfrm>
            <a:off x="3987377" y="3219003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see these in compilers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AFC0FC-AB81-493E-8AEE-C143C9CCC161}"/>
              </a:ext>
            </a:extLst>
          </p:cNvPr>
          <p:cNvSpPr/>
          <p:nvPr/>
        </p:nvSpPr>
        <p:spPr>
          <a:xfrm>
            <a:off x="1445563" y="5251596"/>
            <a:ext cx="5992585" cy="76705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graphs at least once a week for the rest of your CS career. </a:t>
            </a:r>
          </a:p>
        </p:txBody>
      </p:sp>
    </p:spTree>
    <p:extLst>
      <p:ext uri="{BB962C8B-B14F-4D97-AF65-F5344CB8AC3E}">
        <p14:creationId xmlns:p14="http://schemas.microsoft.com/office/powerpoint/2010/main" val="271785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7DB-5719-4D82-A80B-3018D725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A lot a lot.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6EB3-FD36-4860-81F3-2B432F30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3817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DFAs, NFAs and language recognition.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Cross Product construction for DFAs.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Finite state machines with outputs at states.</a:t>
            </a:r>
          </a:p>
          <a:p>
            <a:r>
              <a:rPr lang="en-US" dirty="0"/>
              <a:t>Conversion of regular expressions to NFAs.</a:t>
            </a:r>
          </a:p>
          <a:p>
            <a:r>
              <a:rPr lang="en-US" dirty="0"/>
              <a:t>Powerset construction to convert NFAs to DFAs.</a:t>
            </a:r>
          </a:p>
          <a:p>
            <a:r>
              <a:rPr lang="en-US" dirty="0"/>
              <a:t>Equivalence of DFAs, NFAs, Regular Expressions </a:t>
            </a:r>
          </a:p>
          <a:p>
            <a:r>
              <a:rPr lang="en-US" dirty="0"/>
              <a:t>Method to prove languages not accepted by DFAs.</a:t>
            </a:r>
          </a:p>
          <a:p>
            <a:r>
              <a:rPr lang="en-US" dirty="0"/>
              <a:t>Cardinality, countability and diagonalization</a:t>
            </a:r>
          </a:p>
          <a:p>
            <a:r>
              <a:rPr lang="en-US" dirty="0"/>
              <a:t>Undecidability: </a:t>
            </a:r>
            <a:r>
              <a:rPr lang="en-US" dirty="0">
                <a:solidFill>
                  <a:schemeClr val="accent3"/>
                </a:solidFill>
              </a:rPr>
              <a:t>Halting problem </a:t>
            </a:r>
            <a:r>
              <a:rPr lang="en-US" dirty="0"/>
              <a:t>and evaluating properties of programs.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735B23-AB86-4BA1-83E5-0CC1940283B0}"/>
              </a:ext>
            </a:extLst>
          </p:cNvPr>
          <p:cNvSpPr/>
          <p:nvPr/>
        </p:nvSpPr>
        <p:spPr>
          <a:xfrm>
            <a:off x="2670206" y="5641521"/>
            <a:ext cx="9168008" cy="11491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Promise you won’t ever try to solve the Halting Problem? It’s tempting to try to sometimes if you don’t remember it’s undecidable</a:t>
            </a:r>
          </a:p>
        </p:txBody>
      </p:sp>
    </p:spTree>
    <p:extLst>
      <p:ext uri="{BB962C8B-B14F-4D97-AF65-F5344CB8AC3E}">
        <p14:creationId xmlns:p14="http://schemas.microsoft.com/office/powerpoint/2010/main" val="592157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9EE82-7070-27BA-69EC-F7E68BF04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A4C2F-2CF5-1FBC-4E3B-6A0926AC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92C03-9FA1-D5B8-BD4D-B8ED6D0C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312 (foundations II)</a:t>
            </a:r>
          </a:p>
          <a:p>
            <a:pPr lvl="1"/>
            <a:r>
              <a:rPr lang="en-US" dirty="0"/>
              <a:t>Fewer proofs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Basics of probability theory (super useful in algorithms, ML, and just everyday life). Fundamental statistics.</a:t>
            </a:r>
          </a:p>
          <a:p>
            <a:r>
              <a:rPr lang="en-US" dirty="0"/>
              <a:t>CSE 332 (data structures and parallelism) </a:t>
            </a:r>
          </a:p>
          <a:p>
            <a:pPr lvl="1"/>
            <a:r>
              <a:rPr lang="en-US" dirty="0"/>
              <a:t>Data structures, a few fundamental algorithms, parallelism.</a:t>
            </a:r>
          </a:p>
          <a:p>
            <a:pPr lvl="1"/>
            <a:r>
              <a:rPr lang="en-US" dirty="0"/>
              <a:t>Graphs. Graphs everywhere.</a:t>
            </a:r>
          </a:p>
          <a:p>
            <a:pPr lvl="1"/>
            <a:r>
              <a:rPr lang="en-US" dirty="0"/>
              <a:t>Also, induction. [same for 417/421, 422 the algorithms courses]</a:t>
            </a:r>
          </a:p>
          <a:p>
            <a:r>
              <a:rPr lang="en-US" dirty="0"/>
              <a:t>CSE 431 (complexity theory)</a:t>
            </a:r>
          </a:p>
          <a:p>
            <a:pPr lvl="1"/>
            <a:r>
              <a:rPr lang="en-US" dirty="0"/>
              <a:t>What can’t you do with computers </a:t>
            </a:r>
            <a:r>
              <a:rPr lang="en-US" b="1" dirty="0"/>
              <a:t>in a reasonable amount of time.</a:t>
            </a:r>
          </a:p>
          <a:p>
            <a:pPr lvl="1"/>
            <a:r>
              <a:rPr lang="en-US" dirty="0"/>
              <a:t>Beautiful theorems – more on CFGs, DFAs/NFAs as well.</a:t>
            </a:r>
          </a:p>
        </p:txBody>
      </p:sp>
    </p:spTree>
    <p:extLst>
      <p:ext uri="{BB962C8B-B14F-4D97-AF65-F5344CB8AC3E}">
        <p14:creationId xmlns:p14="http://schemas.microsoft.com/office/powerpoint/2010/main" val="2205685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DF002-5F13-4834-885A-EAF70265B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67268-9749-BA53-69A0-2528963E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[If time] Q&amp;A</a:t>
            </a:r>
          </a:p>
        </p:txBody>
      </p:sp>
    </p:spTree>
    <p:extLst>
      <p:ext uri="{BB962C8B-B14F-4D97-AF65-F5344CB8AC3E}">
        <p14:creationId xmlns:p14="http://schemas.microsoft.com/office/powerpoint/2010/main" val="20394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Flipping Rule: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column to: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𝒇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(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𝒊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𝟑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 0.73777733…</a:t>
            </a:r>
          </a:p>
        </p:txBody>
      </p:sp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𝑖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row)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=1−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1955</TotalTime>
  <Words>3009</Words>
  <Application>Microsoft Office PowerPoint</Application>
  <PresentationFormat>Widescreen</PresentationFormat>
  <Paragraphs>543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Aptos</vt:lpstr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1_Integral</vt:lpstr>
      <vt:lpstr>Halting Problem</vt:lpstr>
      <vt:lpstr>Announcements</vt:lpstr>
      <vt:lpstr>Review: Uncomputability</vt:lpstr>
      <vt:lpstr>A proof idea</vt:lpstr>
      <vt:lpstr>Uncountable</vt:lpstr>
      <vt:lpstr>Proof that [0,1) is not countable</vt:lpstr>
      <vt:lpstr>Wrapping Up</vt:lpstr>
      <vt:lpstr>Diagonalization</vt:lpstr>
      <vt:lpstr>Proof that [0,1) set of binary-valued functions is not countable </vt:lpstr>
      <vt:lpstr>Our Second big takeaway</vt:lpstr>
      <vt:lpstr>Not just Java</vt:lpstr>
      <vt:lpstr>Does this matter?</vt:lpstr>
      <vt:lpstr>What’s a computer?</vt:lpstr>
      <vt:lpstr>Formal definition of computer</vt:lpstr>
      <vt:lpstr>PowerPoint Presentation</vt:lpstr>
      <vt:lpstr>Does that sound like a computer?</vt:lpstr>
      <vt:lpstr>The Halting Problem</vt:lpstr>
      <vt:lpstr>A Practical Uncomputable Problem</vt:lpstr>
      <vt:lpstr>The Halting Problem</vt:lpstr>
      <vt:lpstr>A Proof By Contradiction</vt:lpstr>
      <vt:lpstr>A Very Tricky Program.</vt:lpstr>
      <vt:lpstr>So, uhh that’s a weird program.</vt:lpstr>
      <vt:lpstr>A Very Tricky Program.</vt:lpstr>
      <vt:lpstr>So, uhh that’s a weird program.</vt:lpstr>
      <vt:lpstr>A Very Tricky Program.</vt:lpstr>
      <vt:lpstr>So, uhh that’s a weird program.</vt:lpstr>
      <vt:lpstr>So…</vt:lpstr>
      <vt:lpstr>What this does and doesn’t mean</vt:lpstr>
      <vt:lpstr>What this does and doesn’t mean</vt:lpstr>
      <vt:lpstr>What this does and doesn’t mean</vt:lpstr>
      <vt:lpstr>What this does and doesn’t mean</vt:lpstr>
      <vt:lpstr>What that does and doesn’t mean</vt:lpstr>
      <vt:lpstr>Takeaways</vt:lpstr>
      <vt:lpstr>More Uncomputable problems</vt:lpstr>
      <vt:lpstr>More Uncomputable problems</vt:lpstr>
      <vt:lpstr>How Would we prove that?</vt:lpstr>
      <vt:lpstr>A Reduction</vt:lpstr>
      <vt:lpstr>Reductions in General</vt:lpstr>
      <vt:lpstr>Fun (Scary?) Fact</vt:lpstr>
      <vt:lpstr>Victory Lap!</vt:lpstr>
      <vt:lpstr>We’ve Covered A LOT</vt:lpstr>
      <vt:lpstr>No really. A lot</vt:lpstr>
      <vt:lpstr>Like A lot a lot.</vt:lpstr>
      <vt:lpstr>What Comes next?</vt:lpstr>
      <vt:lpstr>[If time]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Halting Problem</dc:title>
  <dc:creator>rtweber2</dc:creator>
  <cp:lastModifiedBy>Parker Gustafson</cp:lastModifiedBy>
  <cp:revision>32</cp:revision>
  <cp:lastPrinted>2024-12-06T02:45:05Z</cp:lastPrinted>
  <dcterms:created xsi:type="dcterms:W3CDTF">2020-12-08T21:10:43Z</dcterms:created>
  <dcterms:modified xsi:type="dcterms:W3CDTF">2025-08-18T18:28:28Z</dcterms:modified>
</cp:coreProperties>
</file>