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</p:sldMasterIdLst>
  <p:notesMasterIdLst>
    <p:notesMasterId r:id="rId68"/>
  </p:notesMasterIdLst>
  <p:handoutMasterIdLst>
    <p:handoutMasterId r:id="rId69"/>
  </p:handoutMasterIdLst>
  <p:sldIdLst>
    <p:sldId id="256" r:id="rId4"/>
    <p:sldId id="852" r:id="rId5"/>
    <p:sldId id="748" r:id="rId6"/>
    <p:sldId id="257" r:id="rId7"/>
    <p:sldId id="261" r:id="rId8"/>
    <p:sldId id="668" r:id="rId9"/>
    <p:sldId id="673" r:id="rId10"/>
    <p:sldId id="674" r:id="rId11"/>
    <p:sldId id="694" r:id="rId12"/>
    <p:sldId id="676" r:id="rId13"/>
    <p:sldId id="678" r:id="rId14"/>
    <p:sldId id="677" r:id="rId15"/>
    <p:sldId id="679" r:id="rId16"/>
    <p:sldId id="680" r:id="rId17"/>
    <p:sldId id="681" r:id="rId18"/>
    <p:sldId id="683" r:id="rId19"/>
    <p:sldId id="682" r:id="rId20"/>
    <p:sldId id="686" r:id="rId21"/>
    <p:sldId id="690" r:id="rId22"/>
    <p:sldId id="685" r:id="rId23"/>
    <p:sldId id="623" r:id="rId24"/>
    <p:sldId id="853" r:id="rId25"/>
    <p:sldId id="693" r:id="rId26"/>
    <p:sldId id="727" r:id="rId27"/>
    <p:sldId id="721" r:id="rId28"/>
    <p:sldId id="695" r:id="rId29"/>
    <p:sldId id="720" r:id="rId30"/>
    <p:sldId id="708" r:id="rId31"/>
    <p:sldId id="710" r:id="rId32"/>
    <p:sldId id="712" r:id="rId33"/>
    <p:sldId id="713" r:id="rId34"/>
    <p:sldId id="711" r:id="rId35"/>
    <p:sldId id="714" r:id="rId36"/>
    <p:sldId id="715" r:id="rId37"/>
    <p:sldId id="716" r:id="rId38"/>
    <p:sldId id="719" r:id="rId39"/>
    <p:sldId id="717" r:id="rId40"/>
    <p:sldId id="697" r:id="rId41"/>
    <p:sldId id="696" r:id="rId42"/>
    <p:sldId id="285" r:id="rId43"/>
    <p:sldId id="698" r:id="rId44"/>
    <p:sldId id="699" r:id="rId45"/>
    <p:sldId id="700" r:id="rId46"/>
    <p:sldId id="701" r:id="rId47"/>
    <p:sldId id="702" r:id="rId48"/>
    <p:sldId id="703" r:id="rId49"/>
    <p:sldId id="704" r:id="rId50"/>
    <p:sldId id="705" r:id="rId51"/>
    <p:sldId id="706" r:id="rId52"/>
    <p:sldId id="707" r:id="rId53"/>
    <p:sldId id="724" r:id="rId54"/>
    <p:sldId id="718" r:id="rId55"/>
    <p:sldId id="722" r:id="rId56"/>
    <p:sldId id="723" r:id="rId57"/>
    <p:sldId id="709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725" r:id="rId66"/>
    <p:sldId id="405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8CC95C-D906-47DD-B310-535770C11012}" v="12" dt="2025-08-08T01:59:05.6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2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microsoft.com/office/2016/11/relationships/changesInfo" Target="changesInfos/changesInfo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presProps" Target="presProps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7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ker Gustafson" userId="16d30e8de7881f07" providerId="LiveId" clId="{9E8CC95C-D906-47DD-B310-535770C11012}"/>
    <pc:docChg chg="undo custSel addSld delSld modSld">
      <pc:chgData name="Parker Gustafson" userId="16d30e8de7881f07" providerId="LiveId" clId="{9E8CC95C-D906-47DD-B310-535770C11012}" dt="2025-08-08T01:55:18.750" v="456" actId="47"/>
      <pc:docMkLst>
        <pc:docMk/>
      </pc:docMkLst>
      <pc:sldChg chg="modSp mod">
        <pc:chgData name="Parker Gustafson" userId="16d30e8de7881f07" providerId="LiveId" clId="{9E8CC95C-D906-47DD-B310-535770C11012}" dt="2025-08-07T22:53:30.483" v="417" actId="27636"/>
        <pc:sldMkLst>
          <pc:docMk/>
          <pc:sldMk cId="4153340847" sldId="256"/>
        </pc:sldMkLst>
        <pc:spChg chg="mod">
          <ac:chgData name="Parker Gustafson" userId="16d30e8de7881f07" providerId="LiveId" clId="{9E8CC95C-D906-47DD-B310-535770C11012}" dt="2025-08-07T22:53:30.483" v="417" actId="27636"/>
          <ac:spMkLst>
            <pc:docMk/>
            <pc:sldMk cId="4153340847" sldId="256"/>
            <ac:spMk id="2" creationId="{4A6336EB-CFC8-4ED6-9D6D-A8AFF0E15A2E}"/>
          </ac:spMkLst>
        </pc:spChg>
        <pc:spChg chg="mod">
          <ac:chgData name="Parker Gustafson" userId="16d30e8de7881f07" providerId="LiveId" clId="{9E8CC95C-D906-47DD-B310-535770C11012}" dt="2025-08-07T22:32:48.008" v="17" actId="20577"/>
          <ac:spMkLst>
            <pc:docMk/>
            <pc:sldMk cId="4153340847" sldId="256"/>
            <ac:spMk id="3" creationId="{E272A6AA-839F-429E-9D23-71CFC34E794F}"/>
          </ac:spMkLst>
        </pc:spChg>
      </pc:sldChg>
      <pc:sldChg chg="del">
        <pc:chgData name="Parker Gustafson" userId="16d30e8de7881f07" providerId="LiveId" clId="{9E8CC95C-D906-47DD-B310-535770C11012}" dt="2025-08-07T22:33:16.495" v="19" actId="47"/>
        <pc:sldMkLst>
          <pc:docMk/>
          <pc:sldMk cId="2533679290" sldId="257"/>
        </pc:sldMkLst>
      </pc:sldChg>
      <pc:sldChg chg="add">
        <pc:chgData name="Parker Gustafson" userId="16d30e8de7881f07" providerId="LiveId" clId="{9E8CC95C-D906-47DD-B310-535770C11012}" dt="2025-08-07T22:54:56.204" v="418"/>
        <pc:sldMkLst>
          <pc:docMk/>
          <pc:sldMk cId="4253705872" sldId="257"/>
        </pc:sldMkLst>
      </pc:sldChg>
      <pc:sldChg chg="add">
        <pc:chgData name="Parker Gustafson" userId="16d30e8de7881f07" providerId="LiveId" clId="{9E8CC95C-D906-47DD-B310-535770C11012}" dt="2025-08-07T22:56:36.734" v="419"/>
        <pc:sldMkLst>
          <pc:docMk/>
          <pc:sldMk cId="3919278846" sldId="261"/>
        </pc:sldMkLst>
      </pc:sldChg>
      <pc:sldChg chg="del">
        <pc:chgData name="Parker Gustafson" userId="16d30e8de7881f07" providerId="LiveId" clId="{9E8CC95C-D906-47DD-B310-535770C11012}" dt="2025-08-07T22:33:25.786" v="32" actId="47"/>
        <pc:sldMkLst>
          <pc:docMk/>
          <pc:sldMk cId="1721602731" sldId="266"/>
        </pc:sldMkLst>
      </pc:sldChg>
      <pc:sldChg chg="add">
        <pc:chgData name="Parker Gustafson" userId="16d30e8de7881f07" providerId="LiveId" clId="{9E8CC95C-D906-47DD-B310-535770C11012}" dt="2025-08-07T22:39:18.644" v="45"/>
        <pc:sldMkLst>
          <pc:docMk/>
          <pc:sldMk cId="368209804" sldId="285"/>
        </pc:sldMkLst>
      </pc:sldChg>
      <pc:sldChg chg="add">
        <pc:chgData name="Parker Gustafson" userId="16d30e8de7881f07" providerId="LiveId" clId="{9E8CC95C-D906-47DD-B310-535770C11012}" dt="2025-08-07T22:39:37.704" v="46"/>
        <pc:sldMkLst>
          <pc:docMk/>
          <pc:sldMk cId="1711150570" sldId="317"/>
        </pc:sldMkLst>
      </pc:sldChg>
      <pc:sldChg chg="add">
        <pc:chgData name="Parker Gustafson" userId="16d30e8de7881f07" providerId="LiveId" clId="{9E8CC95C-D906-47DD-B310-535770C11012}" dt="2025-08-07T22:39:37.704" v="46"/>
        <pc:sldMkLst>
          <pc:docMk/>
          <pc:sldMk cId="1475166407" sldId="318"/>
        </pc:sldMkLst>
      </pc:sldChg>
      <pc:sldChg chg="add">
        <pc:chgData name="Parker Gustafson" userId="16d30e8de7881f07" providerId="LiveId" clId="{9E8CC95C-D906-47DD-B310-535770C11012}" dt="2025-08-07T22:39:37.704" v="46"/>
        <pc:sldMkLst>
          <pc:docMk/>
          <pc:sldMk cId="2876742122" sldId="319"/>
        </pc:sldMkLst>
      </pc:sldChg>
      <pc:sldChg chg="add">
        <pc:chgData name="Parker Gustafson" userId="16d30e8de7881f07" providerId="LiveId" clId="{9E8CC95C-D906-47DD-B310-535770C11012}" dt="2025-08-07T22:39:37.704" v="46"/>
        <pc:sldMkLst>
          <pc:docMk/>
          <pc:sldMk cId="91490593" sldId="320"/>
        </pc:sldMkLst>
      </pc:sldChg>
      <pc:sldChg chg="add">
        <pc:chgData name="Parker Gustafson" userId="16d30e8de7881f07" providerId="LiveId" clId="{9E8CC95C-D906-47DD-B310-535770C11012}" dt="2025-08-07T22:39:37.704" v="46"/>
        <pc:sldMkLst>
          <pc:docMk/>
          <pc:sldMk cId="1316131523" sldId="321"/>
        </pc:sldMkLst>
      </pc:sldChg>
      <pc:sldChg chg="add">
        <pc:chgData name="Parker Gustafson" userId="16d30e8de7881f07" providerId="LiveId" clId="{9E8CC95C-D906-47DD-B310-535770C11012}" dt="2025-08-07T22:39:37.704" v="46"/>
        <pc:sldMkLst>
          <pc:docMk/>
          <pc:sldMk cId="2328395186" sldId="322"/>
        </pc:sldMkLst>
      </pc:sldChg>
      <pc:sldChg chg="add">
        <pc:chgData name="Parker Gustafson" userId="16d30e8de7881f07" providerId="LiveId" clId="{9E8CC95C-D906-47DD-B310-535770C11012}" dt="2025-08-07T22:39:37.704" v="46"/>
        <pc:sldMkLst>
          <pc:docMk/>
          <pc:sldMk cId="627290746" sldId="323"/>
        </pc:sldMkLst>
      </pc:sldChg>
      <pc:sldChg chg="modSp add mod">
        <pc:chgData name="Parker Gustafson" userId="16d30e8de7881f07" providerId="LiveId" clId="{9E8CC95C-D906-47DD-B310-535770C11012}" dt="2025-08-07T22:52:47.276" v="365" actId="20577"/>
        <pc:sldMkLst>
          <pc:docMk/>
          <pc:sldMk cId="2743142169" sldId="405"/>
        </pc:sldMkLst>
        <pc:spChg chg="mod">
          <ac:chgData name="Parker Gustafson" userId="16d30e8de7881f07" providerId="LiveId" clId="{9E8CC95C-D906-47DD-B310-535770C11012}" dt="2025-08-07T22:52:47.276" v="365" actId="20577"/>
          <ac:spMkLst>
            <pc:docMk/>
            <pc:sldMk cId="2743142169" sldId="405"/>
            <ac:spMk id="3" creationId="{49C7CB8B-74CE-8173-6D18-FAD07491053B}"/>
          </ac:spMkLst>
        </pc:spChg>
      </pc:sldChg>
      <pc:sldChg chg="del">
        <pc:chgData name="Parker Gustafson" userId="16d30e8de7881f07" providerId="LiveId" clId="{9E8CC95C-D906-47DD-B310-535770C11012}" dt="2025-08-07T22:33:22.453" v="22" actId="47"/>
        <pc:sldMkLst>
          <pc:docMk/>
          <pc:sldMk cId="2268678694" sldId="641"/>
        </pc:sldMkLst>
      </pc:sldChg>
      <pc:sldChg chg="del">
        <pc:chgData name="Parker Gustafson" userId="16d30e8de7881f07" providerId="LiveId" clId="{9E8CC95C-D906-47DD-B310-535770C11012}" dt="2025-08-07T22:33:23.502" v="24" actId="47"/>
        <pc:sldMkLst>
          <pc:docMk/>
          <pc:sldMk cId="991135724" sldId="644"/>
        </pc:sldMkLst>
      </pc:sldChg>
      <pc:sldChg chg="del">
        <pc:chgData name="Parker Gustafson" userId="16d30e8de7881f07" providerId="LiveId" clId="{9E8CC95C-D906-47DD-B310-535770C11012}" dt="2025-08-07T22:33:24.393" v="27" actId="47"/>
        <pc:sldMkLst>
          <pc:docMk/>
          <pc:sldMk cId="1495421763" sldId="647"/>
        </pc:sldMkLst>
      </pc:sldChg>
      <pc:sldChg chg="del">
        <pc:chgData name="Parker Gustafson" userId="16d30e8de7881f07" providerId="LiveId" clId="{9E8CC95C-D906-47DD-B310-535770C11012}" dt="2025-08-07T22:33:25.245" v="30" actId="47"/>
        <pc:sldMkLst>
          <pc:docMk/>
          <pc:sldMk cId="2097529312" sldId="649"/>
        </pc:sldMkLst>
      </pc:sldChg>
      <pc:sldChg chg="del">
        <pc:chgData name="Parker Gustafson" userId="16d30e8de7881f07" providerId="LiveId" clId="{9E8CC95C-D906-47DD-B310-535770C11012}" dt="2025-08-07T22:33:28.607" v="40" actId="47"/>
        <pc:sldMkLst>
          <pc:docMk/>
          <pc:sldMk cId="3027273817" sldId="651"/>
        </pc:sldMkLst>
      </pc:sldChg>
      <pc:sldChg chg="del">
        <pc:chgData name="Parker Gustafson" userId="16d30e8de7881f07" providerId="LiveId" clId="{9E8CC95C-D906-47DD-B310-535770C11012}" dt="2025-08-07T22:33:29.582" v="42" actId="47"/>
        <pc:sldMkLst>
          <pc:docMk/>
          <pc:sldMk cId="3398096873" sldId="652"/>
        </pc:sldMkLst>
      </pc:sldChg>
      <pc:sldChg chg="del">
        <pc:chgData name="Parker Gustafson" userId="16d30e8de7881f07" providerId="LiveId" clId="{9E8CC95C-D906-47DD-B310-535770C11012}" dt="2025-08-07T22:33:30.384" v="44" actId="47"/>
        <pc:sldMkLst>
          <pc:docMk/>
          <pc:sldMk cId="790157529" sldId="653"/>
        </pc:sldMkLst>
      </pc:sldChg>
      <pc:sldChg chg="del">
        <pc:chgData name="Parker Gustafson" userId="16d30e8de7881f07" providerId="LiveId" clId="{9E8CC95C-D906-47DD-B310-535770C11012}" dt="2025-08-07T22:33:08.834" v="18" actId="47"/>
        <pc:sldMkLst>
          <pc:docMk/>
          <pc:sldMk cId="3854083585" sldId="654"/>
        </pc:sldMkLst>
      </pc:sldChg>
      <pc:sldChg chg="del">
        <pc:chgData name="Parker Gustafson" userId="16d30e8de7881f07" providerId="LiveId" clId="{9E8CC95C-D906-47DD-B310-535770C11012}" dt="2025-08-07T22:33:28.200" v="39" actId="47"/>
        <pc:sldMkLst>
          <pc:docMk/>
          <pc:sldMk cId="516272260" sldId="655"/>
        </pc:sldMkLst>
      </pc:sldChg>
      <pc:sldChg chg="del">
        <pc:chgData name="Parker Gustafson" userId="16d30e8de7881f07" providerId="LiveId" clId="{9E8CC95C-D906-47DD-B310-535770C11012}" dt="2025-08-07T22:33:16.654" v="20" actId="47"/>
        <pc:sldMkLst>
          <pc:docMk/>
          <pc:sldMk cId="2749799430" sldId="656"/>
        </pc:sldMkLst>
      </pc:sldChg>
      <pc:sldChg chg="del">
        <pc:chgData name="Parker Gustafson" userId="16d30e8de7881f07" providerId="LiveId" clId="{9E8CC95C-D906-47DD-B310-535770C11012}" dt="2025-08-07T22:33:23.804" v="25" actId="47"/>
        <pc:sldMkLst>
          <pc:docMk/>
          <pc:sldMk cId="1686663068" sldId="657"/>
        </pc:sldMkLst>
      </pc:sldChg>
      <pc:sldChg chg="del">
        <pc:chgData name="Parker Gustafson" userId="16d30e8de7881f07" providerId="LiveId" clId="{9E8CC95C-D906-47DD-B310-535770C11012}" dt="2025-08-07T22:33:24.120" v="26" actId="47"/>
        <pc:sldMkLst>
          <pc:docMk/>
          <pc:sldMk cId="854978316" sldId="658"/>
        </pc:sldMkLst>
      </pc:sldChg>
      <pc:sldChg chg="del">
        <pc:chgData name="Parker Gustafson" userId="16d30e8de7881f07" providerId="LiveId" clId="{9E8CC95C-D906-47DD-B310-535770C11012}" dt="2025-08-07T22:33:24.674" v="28" actId="47"/>
        <pc:sldMkLst>
          <pc:docMk/>
          <pc:sldMk cId="310310294" sldId="659"/>
        </pc:sldMkLst>
      </pc:sldChg>
      <pc:sldChg chg="del">
        <pc:chgData name="Parker Gustafson" userId="16d30e8de7881f07" providerId="LiveId" clId="{9E8CC95C-D906-47DD-B310-535770C11012}" dt="2025-08-07T22:33:24.937" v="29" actId="47"/>
        <pc:sldMkLst>
          <pc:docMk/>
          <pc:sldMk cId="3451473992" sldId="660"/>
        </pc:sldMkLst>
      </pc:sldChg>
      <pc:sldChg chg="del">
        <pc:chgData name="Parker Gustafson" userId="16d30e8de7881f07" providerId="LiveId" clId="{9E8CC95C-D906-47DD-B310-535770C11012}" dt="2025-08-07T22:33:25.519" v="31" actId="47"/>
        <pc:sldMkLst>
          <pc:docMk/>
          <pc:sldMk cId="1389299242" sldId="661"/>
        </pc:sldMkLst>
      </pc:sldChg>
      <pc:sldChg chg="add">
        <pc:chgData name="Parker Gustafson" userId="16d30e8de7881f07" providerId="LiveId" clId="{9E8CC95C-D906-47DD-B310-535770C11012}" dt="2025-08-07T22:56:55.862" v="420"/>
        <pc:sldMkLst>
          <pc:docMk/>
          <pc:sldMk cId="3413577453" sldId="668"/>
        </pc:sldMkLst>
      </pc:sldChg>
      <pc:sldChg chg="del">
        <pc:chgData name="Parker Gustafson" userId="16d30e8de7881f07" providerId="LiveId" clId="{9E8CC95C-D906-47DD-B310-535770C11012}" dt="2025-08-07T22:33:26.075" v="33" actId="47"/>
        <pc:sldMkLst>
          <pc:docMk/>
          <pc:sldMk cId="3714572917" sldId="669"/>
        </pc:sldMkLst>
      </pc:sldChg>
      <pc:sldChg chg="add del">
        <pc:chgData name="Parker Gustafson" userId="16d30e8de7881f07" providerId="LiveId" clId="{9E8CC95C-D906-47DD-B310-535770C11012}" dt="2025-08-08T01:55:18.750" v="456" actId="47"/>
        <pc:sldMkLst>
          <pc:docMk/>
          <pc:sldMk cId="710678087" sldId="670"/>
        </pc:sldMkLst>
      </pc:sldChg>
      <pc:sldChg chg="del">
        <pc:chgData name="Parker Gustafson" userId="16d30e8de7881f07" providerId="LiveId" clId="{9E8CC95C-D906-47DD-B310-535770C11012}" dt="2025-08-07T22:33:26.553" v="34" actId="47"/>
        <pc:sldMkLst>
          <pc:docMk/>
          <pc:sldMk cId="1806074073" sldId="671"/>
        </pc:sldMkLst>
      </pc:sldChg>
      <pc:sldChg chg="del">
        <pc:chgData name="Parker Gustafson" userId="16d30e8de7881f07" providerId="LiveId" clId="{9E8CC95C-D906-47DD-B310-535770C11012}" dt="2025-08-07T22:33:26.799" v="35" actId="47"/>
        <pc:sldMkLst>
          <pc:docMk/>
          <pc:sldMk cId="1535061657" sldId="672"/>
        </pc:sldMkLst>
      </pc:sldChg>
      <pc:sldChg chg="del">
        <pc:chgData name="Parker Gustafson" userId="16d30e8de7881f07" providerId="LiveId" clId="{9E8CC95C-D906-47DD-B310-535770C11012}" dt="2025-08-07T22:33:27.159" v="36" actId="47"/>
        <pc:sldMkLst>
          <pc:docMk/>
          <pc:sldMk cId="1092122186" sldId="673"/>
        </pc:sldMkLst>
      </pc:sldChg>
      <pc:sldChg chg="add">
        <pc:chgData name="Parker Gustafson" userId="16d30e8de7881f07" providerId="LiveId" clId="{9E8CC95C-D906-47DD-B310-535770C11012}" dt="2025-08-08T00:40:03.274" v="421"/>
        <pc:sldMkLst>
          <pc:docMk/>
          <pc:sldMk cId="1098685637" sldId="673"/>
        </pc:sldMkLst>
      </pc:sldChg>
      <pc:sldChg chg="add del">
        <pc:chgData name="Parker Gustafson" userId="16d30e8de7881f07" providerId="LiveId" clId="{9E8CC95C-D906-47DD-B310-535770C11012}" dt="2025-08-08T00:40:03.274" v="421"/>
        <pc:sldMkLst>
          <pc:docMk/>
          <pc:sldMk cId="118393997" sldId="674"/>
        </pc:sldMkLst>
      </pc:sldChg>
      <pc:sldChg chg="del">
        <pc:chgData name="Parker Gustafson" userId="16d30e8de7881f07" providerId="LiveId" clId="{9E8CC95C-D906-47DD-B310-535770C11012}" dt="2025-08-07T22:33:16.804" v="21" actId="47"/>
        <pc:sldMkLst>
          <pc:docMk/>
          <pc:sldMk cId="2539861235" sldId="675"/>
        </pc:sldMkLst>
      </pc:sldChg>
      <pc:sldChg chg="del">
        <pc:chgData name="Parker Gustafson" userId="16d30e8de7881f07" providerId="LiveId" clId="{9E8CC95C-D906-47DD-B310-535770C11012}" dt="2025-08-07T22:33:29.298" v="41" actId="47"/>
        <pc:sldMkLst>
          <pc:docMk/>
          <pc:sldMk cId="3334841255" sldId="687"/>
        </pc:sldMkLst>
      </pc:sldChg>
      <pc:sldChg chg="del">
        <pc:chgData name="Parker Gustafson" userId="16d30e8de7881f07" providerId="LiveId" clId="{9E8CC95C-D906-47DD-B310-535770C11012}" dt="2025-08-07T22:33:29.941" v="43" actId="47"/>
        <pc:sldMkLst>
          <pc:docMk/>
          <pc:sldMk cId="104369765" sldId="688"/>
        </pc:sldMkLst>
      </pc:sldChg>
      <pc:sldChg chg="delSp mod">
        <pc:chgData name="Parker Gustafson" userId="16d30e8de7881f07" providerId="LiveId" clId="{9E8CC95C-D906-47DD-B310-535770C11012}" dt="2025-08-08T00:47:33.287" v="422" actId="478"/>
        <pc:sldMkLst>
          <pc:docMk/>
          <pc:sldMk cId="2227931778" sldId="693"/>
        </pc:sldMkLst>
        <pc:spChg chg="del">
          <ac:chgData name="Parker Gustafson" userId="16d30e8de7881f07" providerId="LiveId" clId="{9E8CC95C-D906-47DD-B310-535770C11012}" dt="2025-08-08T00:47:33.287" v="422" actId="478"/>
          <ac:spMkLst>
            <pc:docMk/>
            <pc:sldMk cId="2227931778" sldId="693"/>
            <ac:spMk id="4" creationId="{78525914-E8E4-413B-AF07-3C6D14908D6A}"/>
          </ac:spMkLst>
        </pc:spChg>
      </pc:sldChg>
      <pc:sldChg chg="delSp mod">
        <pc:chgData name="Parker Gustafson" userId="16d30e8de7881f07" providerId="LiveId" clId="{9E8CC95C-D906-47DD-B310-535770C11012}" dt="2025-08-07T22:41:20.004" v="48" actId="478"/>
        <pc:sldMkLst>
          <pc:docMk/>
          <pc:sldMk cId="4129646748" sldId="694"/>
        </pc:sldMkLst>
        <pc:spChg chg="del">
          <ac:chgData name="Parker Gustafson" userId="16d30e8de7881f07" providerId="LiveId" clId="{9E8CC95C-D906-47DD-B310-535770C11012}" dt="2025-08-07T22:41:20.004" v="48" actId="478"/>
          <ac:spMkLst>
            <pc:docMk/>
            <pc:sldMk cId="4129646748" sldId="694"/>
            <ac:spMk id="5" creationId="{D03936F9-76D5-45DA-97C8-D8CBA97F57D7}"/>
          </ac:spMkLst>
        </pc:spChg>
      </pc:sldChg>
      <pc:sldChg chg="add">
        <pc:chgData name="Parker Gustafson" userId="16d30e8de7881f07" providerId="LiveId" clId="{9E8CC95C-D906-47DD-B310-535770C11012}" dt="2025-08-07T22:39:18.644" v="45"/>
        <pc:sldMkLst>
          <pc:docMk/>
          <pc:sldMk cId="3876993513" sldId="696"/>
        </pc:sldMkLst>
      </pc:sldChg>
      <pc:sldChg chg="add">
        <pc:chgData name="Parker Gustafson" userId="16d30e8de7881f07" providerId="LiveId" clId="{9E8CC95C-D906-47DD-B310-535770C11012}" dt="2025-08-07T22:39:18.644" v="45"/>
        <pc:sldMkLst>
          <pc:docMk/>
          <pc:sldMk cId="3031366744" sldId="698"/>
        </pc:sldMkLst>
      </pc:sldChg>
      <pc:sldChg chg="add">
        <pc:chgData name="Parker Gustafson" userId="16d30e8de7881f07" providerId="LiveId" clId="{9E8CC95C-D906-47DD-B310-535770C11012}" dt="2025-08-07T22:39:18.644" v="45"/>
        <pc:sldMkLst>
          <pc:docMk/>
          <pc:sldMk cId="4124716773" sldId="699"/>
        </pc:sldMkLst>
      </pc:sldChg>
      <pc:sldChg chg="add">
        <pc:chgData name="Parker Gustafson" userId="16d30e8de7881f07" providerId="LiveId" clId="{9E8CC95C-D906-47DD-B310-535770C11012}" dt="2025-08-07T22:39:18.644" v="45"/>
        <pc:sldMkLst>
          <pc:docMk/>
          <pc:sldMk cId="1255099715" sldId="700"/>
        </pc:sldMkLst>
      </pc:sldChg>
      <pc:sldChg chg="add">
        <pc:chgData name="Parker Gustafson" userId="16d30e8de7881f07" providerId="LiveId" clId="{9E8CC95C-D906-47DD-B310-535770C11012}" dt="2025-08-07T22:39:18.644" v="45"/>
        <pc:sldMkLst>
          <pc:docMk/>
          <pc:sldMk cId="4240518918" sldId="701"/>
        </pc:sldMkLst>
      </pc:sldChg>
      <pc:sldChg chg="add">
        <pc:chgData name="Parker Gustafson" userId="16d30e8de7881f07" providerId="LiveId" clId="{9E8CC95C-D906-47DD-B310-535770C11012}" dt="2025-08-07T22:39:18.644" v="45"/>
        <pc:sldMkLst>
          <pc:docMk/>
          <pc:sldMk cId="1653086011" sldId="702"/>
        </pc:sldMkLst>
      </pc:sldChg>
      <pc:sldChg chg="add">
        <pc:chgData name="Parker Gustafson" userId="16d30e8de7881f07" providerId="LiveId" clId="{9E8CC95C-D906-47DD-B310-535770C11012}" dt="2025-08-07T22:39:18.644" v="45"/>
        <pc:sldMkLst>
          <pc:docMk/>
          <pc:sldMk cId="1971108556" sldId="703"/>
        </pc:sldMkLst>
      </pc:sldChg>
      <pc:sldChg chg="add">
        <pc:chgData name="Parker Gustafson" userId="16d30e8de7881f07" providerId="LiveId" clId="{9E8CC95C-D906-47DD-B310-535770C11012}" dt="2025-08-07T22:39:18.644" v="45"/>
        <pc:sldMkLst>
          <pc:docMk/>
          <pc:sldMk cId="3725909219" sldId="704"/>
        </pc:sldMkLst>
      </pc:sldChg>
      <pc:sldChg chg="add">
        <pc:chgData name="Parker Gustafson" userId="16d30e8de7881f07" providerId="LiveId" clId="{9E8CC95C-D906-47DD-B310-535770C11012}" dt="2025-08-07T22:39:18.644" v="45"/>
        <pc:sldMkLst>
          <pc:docMk/>
          <pc:sldMk cId="3894911400" sldId="705"/>
        </pc:sldMkLst>
      </pc:sldChg>
      <pc:sldChg chg="add">
        <pc:chgData name="Parker Gustafson" userId="16d30e8de7881f07" providerId="LiveId" clId="{9E8CC95C-D906-47DD-B310-535770C11012}" dt="2025-08-07T22:39:18.644" v="45"/>
        <pc:sldMkLst>
          <pc:docMk/>
          <pc:sldMk cId="1571046862" sldId="706"/>
        </pc:sldMkLst>
      </pc:sldChg>
      <pc:sldChg chg="add">
        <pc:chgData name="Parker Gustafson" userId="16d30e8de7881f07" providerId="LiveId" clId="{9E8CC95C-D906-47DD-B310-535770C11012}" dt="2025-08-07T22:39:18.644" v="45"/>
        <pc:sldMkLst>
          <pc:docMk/>
          <pc:sldMk cId="3991768923" sldId="707"/>
        </pc:sldMkLst>
      </pc:sldChg>
      <pc:sldChg chg="add">
        <pc:chgData name="Parker Gustafson" userId="16d30e8de7881f07" providerId="LiveId" clId="{9E8CC95C-D906-47DD-B310-535770C11012}" dt="2025-08-07T22:39:37.704" v="46"/>
        <pc:sldMkLst>
          <pc:docMk/>
          <pc:sldMk cId="2680418" sldId="709"/>
        </pc:sldMkLst>
      </pc:sldChg>
      <pc:sldChg chg="add">
        <pc:chgData name="Parker Gustafson" userId="16d30e8de7881f07" providerId="LiveId" clId="{9E8CC95C-D906-47DD-B310-535770C11012}" dt="2025-08-07T22:39:18.644" v="45"/>
        <pc:sldMkLst>
          <pc:docMk/>
          <pc:sldMk cId="2819426021" sldId="718"/>
        </pc:sldMkLst>
      </pc:sldChg>
      <pc:sldChg chg="add">
        <pc:chgData name="Parker Gustafson" userId="16d30e8de7881f07" providerId="LiveId" clId="{9E8CC95C-D906-47DD-B310-535770C11012}" dt="2025-08-07T22:39:18.644" v="45"/>
        <pc:sldMkLst>
          <pc:docMk/>
          <pc:sldMk cId="1884467822" sldId="722"/>
        </pc:sldMkLst>
      </pc:sldChg>
      <pc:sldChg chg="add">
        <pc:chgData name="Parker Gustafson" userId="16d30e8de7881f07" providerId="LiveId" clId="{9E8CC95C-D906-47DD-B310-535770C11012}" dt="2025-08-07T22:39:37.704" v="46"/>
        <pc:sldMkLst>
          <pc:docMk/>
          <pc:sldMk cId="173894566" sldId="723"/>
        </pc:sldMkLst>
      </pc:sldChg>
      <pc:sldChg chg="add">
        <pc:chgData name="Parker Gustafson" userId="16d30e8de7881f07" providerId="LiveId" clId="{9E8CC95C-D906-47DD-B310-535770C11012}" dt="2025-08-07T22:39:18.644" v="45"/>
        <pc:sldMkLst>
          <pc:docMk/>
          <pc:sldMk cId="4257296419" sldId="724"/>
        </pc:sldMkLst>
      </pc:sldChg>
      <pc:sldChg chg="add">
        <pc:chgData name="Parker Gustafson" userId="16d30e8de7881f07" providerId="LiveId" clId="{9E8CC95C-D906-47DD-B310-535770C11012}" dt="2025-08-07T22:39:37.704" v="46"/>
        <pc:sldMkLst>
          <pc:docMk/>
          <pc:sldMk cId="680534029" sldId="725"/>
        </pc:sldMkLst>
      </pc:sldChg>
      <pc:sldChg chg="del">
        <pc:chgData name="Parker Gustafson" userId="16d30e8de7881f07" providerId="LiveId" clId="{9E8CC95C-D906-47DD-B310-535770C11012}" dt="2025-08-07T22:33:23.138" v="23" actId="47"/>
        <pc:sldMkLst>
          <pc:docMk/>
          <pc:sldMk cId="1004926277" sldId="726"/>
        </pc:sldMkLst>
      </pc:sldChg>
      <pc:sldChg chg="add">
        <pc:chgData name="Parker Gustafson" userId="16d30e8de7881f07" providerId="LiveId" clId="{9E8CC95C-D906-47DD-B310-535770C11012}" dt="2025-08-07T20:46:00.816" v="1"/>
        <pc:sldMkLst>
          <pc:docMk/>
          <pc:sldMk cId="1083038884" sldId="748"/>
        </pc:sldMkLst>
      </pc:sldChg>
      <pc:sldChg chg="modSp add mod">
        <pc:chgData name="Parker Gustafson" userId="16d30e8de7881f07" providerId="LiveId" clId="{9E8CC95C-D906-47DD-B310-535770C11012}" dt="2025-08-07T22:50:11.507" v="290" actId="20577"/>
        <pc:sldMkLst>
          <pc:docMk/>
          <pc:sldMk cId="251126317" sldId="852"/>
        </pc:sldMkLst>
        <pc:spChg chg="mod">
          <ac:chgData name="Parker Gustafson" userId="16d30e8de7881f07" providerId="LiveId" clId="{9E8CC95C-D906-47DD-B310-535770C11012}" dt="2025-08-07T22:50:11.507" v="290" actId="20577"/>
          <ac:spMkLst>
            <pc:docMk/>
            <pc:sldMk cId="251126317" sldId="852"/>
            <ac:spMk id="3" creationId="{380CFC29-7262-5A64-C7EA-D70C409F7B23}"/>
          </ac:spMkLst>
        </pc:spChg>
      </pc:sldChg>
      <pc:sldChg chg="modSp add mod">
        <pc:chgData name="Parker Gustafson" userId="16d30e8de7881f07" providerId="LiveId" clId="{9E8CC95C-D906-47DD-B310-535770C11012}" dt="2025-08-08T00:54:52.939" v="455" actId="14100"/>
        <pc:sldMkLst>
          <pc:docMk/>
          <pc:sldMk cId="3864862188" sldId="853"/>
        </pc:sldMkLst>
        <pc:spChg chg="mod">
          <ac:chgData name="Parker Gustafson" userId="16d30e8de7881f07" providerId="LiveId" clId="{9E8CC95C-D906-47DD-B310-535770C11012}" dt="2025-08-08T00:54:52.939" v="455" actId="14100"/>
          <ac:spMkLst>
            <pc:docMk/>
            <pc:sldMk cId="3864862188" sldId="853"/>
            <ac:spMk id="4" creationId="{3CF013D5-1793-CDD1-E196-B9CBC5954563}"/>
          </ac:spMkLst>
        </pc:spChg>
      </pc:sldChg>
      <pc:sldChg chg="add del">
        <pc:chgData name="Parker Gustafson" userId="16d30e8de7881f07" providerId="LiveId" clId="{9E8CC95C-D906-47DD-B310-535770C11012}" dt="2025-08-07T22:41:14.642" v="47" actId="47"/>
        <pc:sldMkLst>
          <pc:docMk/>
          <pc:sldMk cId="4015530724" sldId="85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C812E9-152F-70FB-0DFA-1FC2301A03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300581-7008-E09E-3913-5C879AEE96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512509-E95E-9670-A9E8-C2EA05B8A2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8E2D1B-A317-9707-A845-43A385775A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0690A-28F1-4813-BAB6-62C5BC6B6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8154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A98C8-2320-4C19-A73F-DA9125F2F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8197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E498E-B157-637A-7B68-1AB006971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8CF902-2221-9F2F-8506-9DAC863E47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6D114C-4F59-D5EB-26F4-4F1F784BAD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E5BEA-FE7B-82D5-F224-427D1BAA2F9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752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E2A2A2-EE14-45AF-B0B7-768C148B43D5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15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08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327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3B4C4AC-C19C-4330-8E76-EB7FFDAD716B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730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8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9659-8A45-40A4-8764-3DC8A412FC7B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3A8F-C225-4661-BCEC-0421C3F97CF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3458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2960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3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734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413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15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10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838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0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4422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7198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5B6B8A2-AF91-4106-8320-68B771A76D74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8726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072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12068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3634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82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0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013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5015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438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3457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511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0936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0659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95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74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572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98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76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5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AE2A2A2-EE14-45AF-B0B7-768C148B43D5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56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3B4C4AC-C19C-4330-8E76-EB7FFDAD716B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48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5B6B8A2-AF91-4106-8320-68B771A76D74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89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png"/><Relationship Id="rId4" Type="http://schemas.openxmlformats.org/officeDocument/2006/relationships/image" Target="../media/image22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0.png"/><Relationship Id="rId4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00.png"/><Relationship Id="rId4" Type="http://schemas.openxmlformats.org/officeDocument/2006/relationships/image" Target="../media/image110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0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2.png"/><Relationship Id="rId4" Type="http://schemas.openxmlformats.org/officeDocument/2006/relationships/image" Target="../media/image600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336EB-CFC8-4ED6-9D6D-A8AFF0E15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39471" y="4960137"/>
            <a:ext cx="8969071" cy="1463040"/>
          </a:xfrm>
        </p:spPr>
        <p:txBody>
          <a:bodyPr>
            <a:normAutofit/>
          </a:bodyPr>
          <a:lstStyle/>
          <a:p>
            <a:r>
              <a:rPr lang="en-US" dirty="0"/>
              <a:t>NFAs, Relating Models of Computation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72A6AA-839F-429E-9D23-71CFC34E79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Summer 2025</a:t>
            </a:r>
          </a:p>
          <a:p>
            <a:r>
              <a:rPr lang="en-US" dirty="0"/>
              <a:t>Lecture 20</a:t>
            </a:r>
          </a:p>
        </p:txBody>
      </p:sp>
    </p:spTree>
    <p:extLst>
      <p:ext uri="{BB962C8B-B14F-4D97-AF65-F5344CB8AC3E}">
        <p14:creationId xmlns:p14="http://schemas.microsoft.com/office/powerpoint/2010/main" val="4153340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50786-1D7C-4EA7-ADDE-F1DBE1A5C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try to make our more powerful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8E00C7-38E7-4718-8696-8E1D895728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We’re going to get rid of some of the restrictions on DFAs, to see if we can get more powerful machines (i.e. can recognize more languages).</a:t>
                </a:r>
              </a:p>
              <a:p>
                <a:endParaRPr lang="en-US" dirty="0"/>
              </a:p>
              <a:p>
                <a:r>
                  <a:rPr lang="en-US" dirty="0"/>
                  <a:t>From a given state, we’ll allow any number of outgoing edges labeled with a given character. The machine can follow any of them. </a:t>
                </a:r>
              </a:p>
              <a:p>
                <a:r>
                  <a:rPr lang="en-US" dirty="0"/>
                  <a:t>We’ll have edges labeled with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” – the machine (optionally) can follow one of those without reading another character from the input.</a:t>
                </a:r>
              </a:p>
              <a:p>
                <a:r>
                  <a:rPr lang="en-US" dirty="0"/>
                  <a:t>If we “get stuck” i.e. the next character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there’s no transition leaving our state labeled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 computation dies.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8E00C7-38E7-4718-8696-8E1D895728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986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42BB6-4CA8-457F-9CA6-F09EF62CD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Nondeterministic Finite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C47BD-2EC8-40C8-AA8B-1AD0FD60C6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NFA:</a:t>
                </a:r>
              </a:p>
              <a:p>
                <a:pPr lvl="1"/>
                <a:r>
                  <a:rPr lang="en-US" dirty="0"/>
                  <a:t>Still has exactly one start state and any number of final states.</a:t>
                </a:r>
              </a:p>
              <a:p>
                <a:pPr lvl="1"/>
                <a:r>
                  <a:rPr lang="en-US" dirty="0"/>
                  <a:t>The NFA accepts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if there is some path from a start state to a final state labeled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 </a:t>
                </a:r>
              </a:p>
              <a:p>
                <a:pPr lvl="1"/>
                <a:r>
                  <a:rPr lang="en-US" dirty="0"/>
                  <a:t>From a state, you can have 0,1, or many outgoing arrows labeled with a single character. You can choose any of them to build the required path.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C47BD-2EC8-40C8-AA8B-1AD0FD60C6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26">
            <a:extLst>
              <a:ext uri="{FF2B5EF4-FFF2-40B4-BE49-F238E27FC236}">
                <a16:creationId xmlns:a16="http://schemas.microsoft.com/office/drawing/2014/main" id="{913C9A72-0986-46AC-96A3-EF935E07D454}"/>
              </a:ext>
            </a:extLst>
          </p:cNvPr>
          <p:cNvGrpSpPr>
            <a:grpSpLocks/>
          </p:cNvGrpSpPr>
          <p:nvPr/>
        </p:nvGrpSpPr>
        <p:grpSpPr bwMode="auto">
          <a:xfrm>
            <a:off x="2415006" y="4522695"/>
            <a:ext cx="5837006" cy="1716648"/>
            <a:chOff x="2362200" y="5059196"/>
            <a:chExt cx="4572000" cy="134458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4F025C5-8DFF-487B-AA84-52FA1FEC4058}"/>
                </a:ext>
              </a:extLst>
            </p:cNvPr>
            <p:cNvSpPr/>
            <p:nvPr/>
          </p:nvSpPr>
          <p:spPr>
            <a:xfrm>
              <a:off x="2671763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10CA689-A2D2-437B-9294-72CF7BA5BFD5}"/>
                </a:ext>
              </a:extLst>
            </p:cNvPr>
            <p:cNvSpPr/>
            <p:nvPr/>
          </p:nvSpPr>
          <p:spPr>
            <a:xfrm>
              <a:off x="5151438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811561C-B74F-41AB-831F-13E0695EB3DF}"/>
                </a:ext>
              </a:extLst>
            </p:cNvPr>
            <p:cNvSpPr/>
            <p:nvPr/>
          </p:nvSpPr>
          <p:spPr>
            <a:xfrm>
              <a:off x="6391275" y="5138569"/>
              <a:ext cx="542925" cy="55720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s</a:t>
              </a:r>
              <a:r>
                <a:rPr lang="en-US" b="1" baseline="-25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1A2A449-F8A1-400F-8309-BBF7CBB38524}"/>
                </a:ext>
              </a:extLst>
            </p:cNvPr>
            <p:cNvSpPr/>
            <p:nvPr/>
          </p:nvSpPr>
          <p:spPr>
            <a:xfrm>
              <a:off x="3911600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1A383BD8-4F51-4BBB-A421-C4B1FCFC1F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4336" y="5059196"/>
              <a:ext cx="232475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1</a:t>
              </a:r>
            </a:p>
          </p:txBody>
        </p:sp>
        <p:sp>
          <p:nvSpPr>
            <p:cNvPr id="10" name="TextBox 15">
              <a:extLst>
                <a:ext uri="{FF2B5EF4-FFF2-40B4-BE49-F238E27FC236}">
                  <a16:creationId xmlns:a16="http://schemas.microsoft.com/office/drawing/2014/main" id="{C9A446A7-0BAB-4BCD-8B90-54F564565E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1962" y="5059196"/>
              <a:ext cx="232475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1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1417BA6-A6B5-4BE1-938E-F70C1F4064A5}"/>
                </a:ext>
              </a:extLst>
            </p:cNvPr>
            <p:cNvCxnSpPr>
              <a:stCxn id="5" idx="6"/>
              <a:endCxn id="8" idx="2"/>
            </p:cNvCxnSpPr>
            <p:nvPr/>
          </p:nvCxnSpPr>
          <p:spPr>
            <a:xfrm>
              <a:off x="3214688" y="5416375"/>
              <a:ext cx="6969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8">
              <a:extLst>
                <a:ext uri="{FF2B5EF4-FFF2-40B4-BE49-F238E27FC236}">
                  <a16:creationId xmlns:a16="http://schemas.microsoft.com/office/drawing/2014/main" id="{3EDCFCA1-6094-48FA-AF55-41F2A811C9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4607" y="5059196"/>
              <a:ext cx="232475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1</a:t>
              </a:r>
            </a:p>
          </p:txBody>
        </p:sp>
        <p:sp>
          <p:nvSpPr>
            <p:cNvPr id="13" name="TextBox 23">
              <a:extLst>
                <a:ext uri="{FF2B5EF4-FFF2-40B4-BE49-F238E27FC236}">
                  <a16:creationId xmlns:a16="http://schemas.microsoft.com/office/drawing/2014/main" id="{4E7BD1B3-E6BA-41B8-8370-B696EAB066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91759" y="6013590"/>
              <a:ext cx="542441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0,1</a:t>
              </a:r>
            </a:p>
          </p:txBody>
        </p:sp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D86F6933-2613-4155-8392-39A1C67F83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0" y="6096000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0,1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D5A7B0B-9C9C-48C6-8049-D03DC5FDA7A6}"/>
                </a:ext>
              </a:extLst>
            </p:cNvPr>
            <p:cNvCxnSpPr/>
            <p:nvPr/>
          </p:nvCxnSpPr>
          <p:spPr>
            <a:xfrm>
              <a:off x="4454525" y="5376688"/>
              <a:ext cx="6969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9E5F941-D677-46F9-8CD3-02CB17556999}"/>
                </a:ext>
              </a:extLst>
            </p:cNvPr>
            <p:cNvCxnSpPr/>
            <p:nvPr/>
          </p:nvCxnSpPr>
          <p:spPr>
            <a:xfrm>
              <a:off x="5694363" y="5376688"/>
              <a:ext cx="6969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2CBD15C1-E632-4929-8D0A-76D39F8FB5BD}"/>
                </a:ext>
              </a:extLst>
            </p:cNvPr>
            <p:cNvSpPr/>
            <p:nvPr/>
          </p:nvSpPr>
          <p:spPr>
            <a:xfrm rot="14988361">
              <a:off x="2766224" y="5723545"/>
              <a:ext cx="398453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E64B559B-C56F-465F-B883-287882E76BBC}"/>
                </a:ext>
              </a:extLst>
            </p:cNvPr>
            <p:cNvSpPr/>
            <p:nvPr/>
          </p:nvSpPr>
          <p:spPr>
            <a:xfrm rot="14988361">
              <a:off x="6441286" y="5677509"/>
              <a:ext cx="398454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6F4F416-C22C-4D40-817A-931F75E31060}"/>
                </a:ext>
              </a:extLst>
            </p:cNvPr>
            <p:cNvCxnSpPr/>
            <p:nvPr/>
          </p:nvCxnSpPr>
          <p:spPr>
            <a:xfrm>
              <a:off x="2362200" y="5376688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3685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34FE0-C400-44EB-9A3B-326AEC84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second…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4C08-DAB0-4283-9322-FC0400BFC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But…how does it know?</a:t>
            </a:r>
          </a:p>
          <a:p>
            <a:endParaRPr lang="en-US" dirty="0"/>
          </a:p>
          <a:p>
            <a:r>
              <a:rPr lang="en-US" dirty="0"/>
              <a:t>Is this realistic? </a:t>
            </a:r>
          </a:p>
        </p:txBody>
      </p:sp>
    </p:spTree>
    <p:extLst>
      <p:ext uri="{BB962C8B-B14F-4D97-AF65-F5344CB8AC3E}">
        <p14:creationId xmlns:p14="http://schemas.microsoft.com/office/powerpoint/2010/main" val="3511077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88B8E-4875-4511-A20B-B464811CB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ways to think about NFAs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46DC16-27E8-4050-80DC-471230957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“Outside Observer”</a:t>
                </a:r>
                <a:r>
                  <a:rPr lang="en-US" dirty="0"/>
                  <a:t>: is there a path labeled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from the start state, to the final state (if we know the input in advance can we tell the NFA which decisions to make)</a:t>
                </a:r>
              </a:p>
              <a:p>
                <a:r>
                  <a:rPr lang="en-US" b="1" dirty="0"/>
                  <a:t>“Perfect Guesser”</a:t>
                </a:r>
                <a:r>
                  <a:rPr lang="en-US" dirty="0"/>
                  <a:t>: The NFA has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and whenever there is a choice of what to do, it </a:t>
                </a:r>
                <a:r>
                  <a:rPr lang="en-US" b="1" dirty="0"/>
                  <a:t>magically </a:t>
                </a:r>
                <a:r>
                  <a:rPr lang="en-US" dirty="0"/>
                  <a:t>guesses a transition that will eventually lead to acceptance (if one exists)</a:t>
                </a:r>
              </a:p>
              <a:p>
                <a:r>
                  <a:rPr lang="en-US" b="1" dirty="0"/>
                  <a:t>“Parallel exploration”</a:t>
                </a:r>
                <a:r>
                  <a:rPr lang="en-US" dirty="0"/>
                  <a:t>: The NFA computation runs all possible computations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parallel (updating each possible one at every step)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46DC16-27E8-4050-80DC-471230957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761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FC658-E277-46F9-896E-E37646413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So…magic guessing doesn’t exist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63D55-A2C9-4FC4-BA25-176DD34FB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know.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parallel computation view is realistic.</a:t>
            </a:r>
          </a:p>
          <a:p>
            <a:r>
              <a:rPr lang="en-US" dirty="0"/>
              <a:t>Lets us give simpler descriptions of complicated objects.</a:t>
            </a:r>
          </a:p>
          <a:p>
            <a:endParaRPr lang="en-US" dirty="0"/>
          </a:p>
          <a:p>
            <a:r>
              <a:rPr lang="en-US" dirty="0"/>
              <a:t>This notion of “nondeterminism” is also really useful in more advanced CS theory (you’ll see it again in 421 or 431 if not sooner).</a:t>
            </a:r>
          </a:p>
          <a:p>
            <a:r>
              <a:rPr lang="en-US" dirty="0"/>
              <a:t>Source of the P vs. NP problem.</a:t>
            </a:r>
          </a:p>
        </p:txBody>
      </p:sp>
    </p:spTree>
    <p:extLst>
      <p:ext uri="{BB962C8B-B14F-4D97-AF65-F5344CB8AC3E}">
        <p14:creationId xmlns:p14="http://schemas.microsoft.com/office/powerpoint/2010/main" val="289380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F880-987E-450A-8C4B-9BD884B2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NFA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795EC-B1E4-4407-9DDC-B6C880E9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669743"/>
          </a:xfrm>
        </p:spPr>
        <p:txBody>
          <a:bodyPr/>
          <a:lstStyle/>
          <a:p>
            <a:r>
              <a:rPr lang="en-US" dirty="0"/>
              <a:t>What is the language of this NFA?</a:t>
            </a:r>
          </a:p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91B25EE-48AA-490C-8744-ED1073FAC7A1}"/>
              </a:ext>
            </a:extLst>
          </p:cNvPr>
          <p:cNvGrpSpPr/>
          <p:nvPr/>
        </p:nvGrpSpPr>
        <p:grpSpPr>
          <a:xfrm>
            <a:off x="2502661" y="2153479"/>
            <a:ext cx="6641339" cy="4505153"/>
            <a:chOff x="2502661" y="2153479"/>
            <a:chExt cx="6641339" cy="450515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646BC0F-7B06-45EC-8139-3D91A09E9060}"/>
                </a:ext>
              </a:extLst>
            </p:cNvPr>
            <p:cNvGrpSpPr/>
            <p:nvPr/>
          </p:nvGrpSpPr>
          <p:grpSpPr>
            <a:xfrm>
              <a:off x="2502661" y="2153479"/>
              <a:ext cx="6641339" cy="3969025"/>
              <a:chOff x="1362974" y="1130022"/>
              <a:chExt cx="5929485" cy="3393749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C22F4FA-9011-499D-8374-285FE274EB32}"/>
                  </a:ext>
                </a:extLst>
              </p:cNvPr>
              <p:cNvSpPr/>
              <p:nvPr/>
            </p:nvSpPr>
            <p:spPr>
              <a:xfrm>
                <a:off x="1804811" y="2878872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0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AEF0289-2AE8-4241-8EC7-F094BC923BCF}"/>
                  </a:ext>
                </a:extLst>
              </p:cNvPr>
              <p:cNvSpPr/>
              <p:nvPr/>
            </p:nvSpPr>
            <p:spPr>
              <a:xfrm>
                <a:off x="3061393" y="1694177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BE881E56-1207-4312-A0DE-31D7D24A90A1}"/>
                  </a:ext>
                </a:extLst>
              </p:cNvPr>
              <p:cNvSpPr/>
              <p:nvPr/>
            </p:nvSpPr>
            <p:spPr>
              <a:xfrm>
                <a:off x="5137485" y="3823971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F0F7A38-63E5-41C9-90C2-F4C601A02A5E}"/>
                  </a:ext>
                </a:extLst>
              </p:cNvPr>
              <p:cNvSpPr/>
              <p:nvPr/>
            </p:nvSpPr>
            <p:spPr>
              <a:xfrm>
                <a:off x="3286136" y="3989604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4</a:t>
                </a:r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B91CB6CF-6E8C-4B3E-8D23-B5F22D2BA123}"/>
                  </a:ext>
                </a:extLst>
              </p:cNvPr>
              <p:cNvCxnSpPr>
                <a:stCxn id="28" idx="7"/>
                <a:endCxn id="29" idx="3"/>
              </p:cNvCxnSpPr>
              <p:nvPr/>
            </p:nvCxnSpPr>
            <p:spPr>
              <a:xfrm flipV="1">
                <a:off x="2260096" y="2149462"/>
                <a:ext cx="879412" cy="8075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383DA9D4-ED20-43DD-B0A5-9579392F3849}"/>
                  </a:ext>
                </a:extLst>
              </p:cNvPr>
              <p:cNvCxnSpPr>
                <a:stCxn id="28" idx="5"/>
                <a:endCxn id="31" idx="1"/>
              </p:cNvCxnSpPr>
              <p:nvPr/>
            </p:nvCxnSpPr>
            <p:spPr>
              <a:xfrm>
                <a:off x="2260096" y="3334157"/>
                <a:ext cx="1104155" cy="7335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Freeform 16">
                <a:extLst>
                  <a:ext uri="{FF2B5EF4-FFF2-40B4-BE49-F238E27FC236}">
                    <a16:creationId xmlns:a16="http://schemas.microsoft.com/office/drawing/2014/main" id="{6A5F6D52-1E36-4AF7-9899-8DE78A3C0795}"/>
                  </a:ext>
                </a:extLst>
              </p:cNvPr>
              <p:cNvSpPr/>
              <p:nvPr/>
            </p:nvSpPr>
            <p:spPr>
              <a:xfrm>
                <a:off x="3778370" y="3803068"/>
                <a:ext cx="1362973" cy="311732"/>
              </a:xfrm>
              <a:custGeom>
                <a:avLst/>
                <a:gdLst>
                  <a:gd name="connsiteX0" fmla="*/ 0 w 1362973"/>
                  <a:gd name="connsiteY0" fmla="*/ 311732 h 311732"/>
                  <a:gd name="connsiteX1" fmla="*/ 595222 w 1362973"/>
                  <a:gd name="connsiteY1" fmla="*/ 1181 h 311732"/>
                  <a:gd name="connsiteX2" fmla="*/ 1362973 w 1362973"/>
                  <a:gd name="connsiteY2" fmla="*/ 225468 h 3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2973" h="311732">
                    <a:moveTo>
                      <a:pt x="0" y="311732"/>
                    </a:moveTo>
                    <a:cubicBezTo>
                      <a:pt x="184030" y="163645"/>
                      <a:pt x="368060" y="15558"/>
                      <a:pt x="595222" y="1181"/>
                    </a:cubicBezTo>
                    <a:cubicBezTo>
                      <a:pt x="822384" y="-13196"/>
                      <a:pt x="1092678" y="106136"/>
                      <a:pt x="1362973" y="22546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17">
                <a:extLst>
                  <a:ext uri="{FF2B5EF4-FFF2-40B4-BE49-F238E27FC236}">
                    <a16:creationId xmlns:a16="http://schemas.microsoft.com/office/drawing/2014/main" id="{E8238674-9090-4A54-9308-84446794D28B}"/>
                  </a:ext>
                </a:extLst>
              </p:cNvPr>
              <p:cNvSpPr/>
              <p:nvPr/>
            </p:nvSpPr>
            <p:spPr>
              <a:xfrm>
                <a:off x="3821502" y="4218317"/>
                <a:ext cx="1311215" cy="305454"/>
              </a:xfrm>
              <a:custGeom>
                <a:avLst/>
                <a:gdLst>
                  <a:gd name="connsiteX0" fmla="*/ 1311215 w 1311215"/>
                  <a:gd name="connsiteY0" fmla="*/ 0 h 305454"/>
                  <a:gd name="connsiteX1" fmla="*/ 707366 w 1311215"/>
                  <a:gd name="connsiteY1" fmla="*/ 301925 h 305454"/>
                  <a:gd name="connsiteX2" fmla="*/ 0 w 1311215"/>
                  <a:gd name="connsiteY2" fmla="*/ 138023 h 30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1215" h="305454">
                    <a:moveTo>
                      <a:pt x="1311215" y="0"/>
                    </a:moveTo>
                    <a:cubicBezTo>
                      <a:pt x="1118558" y="139460"/>
                      <a:pt x="925902" y="278921"/>
                      <a:pt x="707366" y="301925"/>
                    </a:cubicBezTo>
                    <a:cubicBezTo>
                      <a:pt x="488830" y="324929"/>
                      <a:pt x="244415" y="231476"/>
                      <a:pt x="0" y="13802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89BAD991-5B15-442D-8C9F-2FA5DB169748}"/>
                  </a:ext>
                </a:extLst>
              </p:cNvPr>
              <p:cNvSpPr/>
              <p:nvPr/>
            </p:nvSpPr>
            <p:spPr>
              <a:xfrm>
                <a:off x="6040689" y="1292851"/>
                <a:ext cx="690130" cy="445703"/>
              </a:xfrm>
              <a:custGeom>
                <a:avLst/>
                <a:gdLst>
                  <a:gd name="connsiteX0" fmla="*/ 0 w 690130"/>
                  <a:gd name="connsiteY0" fmla="*/ 324933 h 445703"/>
                  <a:gd name="connsiteX1" fmla="*/ 224286 w 690130"/>
                  <a:gd name="connsiteY1" fmla="*/ 5755 h 445703"/>
                  <a:gd name="connsiteX2" fmla="*/ 690113 w 690130"/>
                  <a:gd name="connsiteY2" fmla="*/ 143778 h 445703"/>
                  <a:gd name="connsiteX3" fmla="*/ 207034 w 690130"/>
                  <a:gd name="connsiteY3" fmla="*/ 445703 h 44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0130" h="445703">
                    <a:moveTo>
                      <a:pt x="0" y="324933"/>
                    </a:moveTo>
                    <a:cubicBezTo>
                      <a:pt x="54633" y="180440"/>
                      <a:pt x="109267" y="35948"/>
                      <a:pt x="224286" y="5755"/>
                    </a:cubicBezTo>
                    <a:cubicBezTo>
                      <a:pt x="339305" y="-24438"/>
                      <a:pt x="692988" y="70453"/>
                      <a:pt x="690113" y="143778"/>
                    </a:cubicBezTo>
                    <a:cubicBezTo>
                      <a:pt x="687238" y="217103"/>
                      <a:pt x="447136" y="331403"/>
                      <a:pt x="207034" y="44570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C9231319-273A-4D15-99DF-34EBCC704543}"/>
                  </a:ext>
                </a:extLst>
              </p:cNvPr>
              <p:cNvCxnSpPr>
                <a:endCxn id="28" idx="2"/>
              </p:cNvCxnSpPr>
              <p:nvPr/>
            </p:nvCxnSpPr>
            <p:spPr>
              <a:xfrm>
                <a:off x="1362974" y="3145572"/>
                <a:ext cx="441837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E1D88C8-7300-4037-9A9A-3F3F1ABA442C}"/>
                  </a:ext>
                </a:extLst>
              </p:cNvPr>
              <p:cNvSpPr txBox="1"/>
              <p:nvPr/>
            </p:nvSpPr>
            <p:spPr>
              <a:xfrm>
                <a:off x="2386102" y="2158767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6EE86D3-E163-4FBF-84A2-C8CD2D146EBD}"/>
                  </a:ext>
                </a:extLst>
              </p:cNvPr>
              <p:cNvSpPr txBox="1"/>
              <p:nvPr/>
            </p:nvSpPr>
            <p:spPr>
              <a:xfrm>
                <a:off x="2401984" y="359313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5AC546B-6F4D-4EE5-B41A-2561151992FC}"/>
                  </a:ext>
                </a:extLst>
              </p:cNvPr>
              <p:cNvSpPr txBox="1"/>
              <p:nvPr/>
            </p:nvSpPr>
            <p:spPr>
              <a:xfrm>
                <a:off x="3870137" y="137698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79491D1-D429-4C1B-BEE8-90DA58C4F4AD}"/>
                  </a:ext>
                </a:extLst>
              </p:cNvPr>
              <p:cNvSpPr txBox="1"/>
              <p:nvPr/>
            </p:nvSpPr>
            <p:spPr>
              <a:xfrm>
                <a:off x="4339911" y="3341403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</a:t>
                </a: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652EE0F-C7D8-4AA8-8C74-DA9714634839}"/>
                  </a:ext>
                </a:extLst>
              </p:cNvPr>
              <p:cNvSpPr/>
              <p:nvPr/>
            </p:nvSpPr>
            <p:spPr>
              <a:xfrm>
                <a:off x="4413369" y="1677770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AB8B879-63CF-4252-A431-1B8A9D234D94}"/>
                  </a:ext>
                </a:extLst>
              </p:cNvPr>
              <p:cNvSpPr/>
              <p:nvPr/>
            </p:nvSpPr>
            <p:spPr>
              <a:xfrm>
                <a:off x="5765345" y="1661363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736D4DAA-3752-40E7-8D94-53FC2FE54AF0}"/>
                  </a:ext>
                </a:extLst>
              </p:cNvPr>
              <p:cNvCxnSpPr>
                <a:stCxn id="29" idx="6"/>
                <a:endCxn id="42" idx="2"/>
              </p:cNvCxnSpPr>
              <p:nvPr/>
            </p:nvCxnSpPr>
            <p:spPr>
              <a:xfrm flipV="1">
                <a:off x="3594793" y="1944470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79E5BE86-3B1D-47EB-AB9A-90AB48C36758}"/>
                  </a:ext>
                </a:extLst>
              </p:cNvPr>
              <p:cNvCxnSpPr>
                <a:stCxn id="42" idx="6"/>
                <a:endCxn id="43" idx="2"/>
              </p:cNvCxnSpPr>
              <p:nvPr/>
            </p:nvCxnSpPr>
            <p:spPr>
              <a:xfrm flipV="1">
                <a:off x="4946769" y="1928063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6C380D0-9363-42E5-BA1F-882C3A3943E9}"/>
                  </a:ext>
                </a:extLst>
              </p:cNvPr>
              <p:cNvSpPr txBox="1"/>
              <p:nvPr/>
            </p:nvSpPr>
            <p:spPr>
              <a:xfrm>
                <a:off x="5052033" y="137325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8D65C4-5833-4022-B43A-DC4B41F6B615}"/>
                  </a:ext>
                </a:extLst>
              </p:cNvPr>
              <p:cNvSpPr txBox="1"/>
              <p:nvPr/>
            </p:nvSpPr>
            <p:spPr>
              <a:xfrm>
                <a:off x="6719866" y="1130022"/>
                <a:ext cx="572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0,1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AABE69-8A28-4D4D-B482-7ACAE43A7CFE}"/>
                </a:ext>
              </a:extLst>
            </p:cNvPr>
            <p:cNvSpPr txBox="1"/>
            <p:nvPr/>
          </p:nvSpPr>
          <p:spPr>
            <a:xfrm>
              <a:off x="5804795" y="6118710"/>
              <a:ext cx="380995" cy="539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2157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F880-987E-450A-8C4B-9BD884B2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NFA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795EC-B1E4-4407-9DDC-B6C880E9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669743"/>
          </a:xfrm>
        </p:spPr>
        <p:txBody>
          <a:bodyPr/>
          <a:lstStyle/>
          <a:p>
            <a:r>
              <a:rPr lang="en-US" dirty="0"/>
              <a:t>What is the language of this NFA?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1FF148-AF1C-4777-954A-E815ED8A493D}"/>
                  </a:ext>
                </a:extLst>
              </p:cNvPr>
              <p:cNvSpPr txBox="1"/>
              <p:nvPr/>
            </p:nvSpPr>
            <p:spPr>
              <a:xfrm>
                <a:off x="8740588" y="2900082"/>
                <a:ext cx="27700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111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0∪1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1FF148-AF1C-4777-954A-E815ED8A4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0588" y="2900082"/>
                <a:ext cx="2770094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2A4DDF7-2C80-4C7C-9EF6-683310050212}"/>
                  </a:ext>
                </a:extLst>
              </p:cNvPr>
              <p:cNvSpPr txBox="1"/>
              <p:nvPr/>
            </p:nvSpPr>
            <p:spPr>
              <a:xfrm>
                <a:off x="8210808" y="5534439"/>
                <a:ext cx="27700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2A4DDF7-2C80-4C7C-9EF6-683310050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808" y="5534439"/>
                <a:ext cx="277009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B51D66C4-0C0C-4086-8913-7B63F332714C}"/>
              </a:ext>
            </a:extLst>
          </p:cNvPr>
          <p:cNvGrpSpPr/>
          <p:nvPr/>
        </p:nvGrpSpPr>
        <p:grpSpPr>
          <a:xfrm>
            <a:off x="2502661" y="2153479"/>
            <a:ext cx="6641339" cy="4505153"/>
            <a:chOff x="2502661" y="2153479"/>
            <a:chExt cx="6641339" cy="450515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509F72E-37DA-4E77-8ECB-03C0E708DE60}"/>
                </a:ext>
              </a:extLst>
            </p:cNvPr>
            <p:cNvGrpSpPr/>
            <p:nvPr/>
          </p:nvGrpSpPr>
          <p:grpSpPr>
            <a:xfrm>
              <a:off x="2502661" y="2153479"/>
              <a:ext cx="6641339" cy="3969025"/>
              <a:chOff x="1362974" y="1130022"/>
              <a:chExt cx="5929485" cy="3393749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7E47D942-F11A-4F3F-92C8-98D54D7C35DD}"/>
                  </a:ext>
                </a:extLst>
              </p:cNvPr>
              <p:cNvSpPr/>
              <p:nvPr/>
            </p:nvSpPr>
            <p:spPr>
              <a:xfrm>
                <a:off x="1804811" y="2878872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0</a:t>
                </a: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117A4DB-6D9B-4F96-87E9-1A762ECFA80F}"/>
                  </a:ext>
                </a:extLst>
              </p:cNvPr>
              <p:cNvSpPr/>
              <p:nvPr/>
            </p:nvSpPr>
            <p:spPr>
              <a:xfrm>
                <a:off x="3061393" y="1694177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1A5B13E-8F30-4BA2-88C8-04C96D704C7F}"/>
                  </a:ext>
                </a:extLst>
              </p:cNvPr>
              <p:cNvSpPr/>
              <p:nvPr/>
            </p:nvSpPr>
            <p:spPr>
              <a:xfrm>
                <a:off x="5137485" y="3823971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4E2A1DA-DE8A-4333-BBB7-CD2667DF2E4B}"/>
                  </a:ext>
                </a:extLst>
              </p:cNvPr>
              <p:cNvSpPr/>
              <p:nvPr/>
            </p:nvSpPr>
            <p:spPr>
              <a:xfrm>
                <a:off x="3286136" y="3989604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4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1480D5E4-10A4-4450-A190-906A72078794}"/>
                  </a:ext>
                </a:extLst>
              </p:cNvPr>
              <p:cNvCxnSpPr>
                <a:stCxn id="5" idx="7"/>
                <a:endCxn id="6" idx="3"/>
              </p:cNvCxnSpPr>
              <p:nvPr/>
            </p:nvCxnSpPr>
            <p:spPr>
              <a:xfrm flipV="1">
                <a:off x="2260096" y="2149462"/>
                <a:ext cx="879412" cy="8075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50F40B24-52E6-4041-A780-F82A888F18B3}"/>
                  </a:ext>
                </a:extLst>
              </p:cNvPr>
              <p:cNvCxnSpPr>
                <a:stCxn id="5" idx="5"/>
                <a:endCxn id="8" idx="1"/>
              </p:cNvCxnSpPr>
              <p:nvPr/>
            </p:nvCxnSpPr>
            <p:spPr>
              <a:xfrm>
                <a:off x="2260096" y="3334157"/>
                <a:ext cx="1104155" cy="7335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Freeform 16">
                <a:extLst>
                  <a:ext uri="{FF2B5EF4-FFF2-40B4-BE49-F238E27FC236}">
                    <a16:creationId xmlns:a16="http://schemas.microsoft.com/office/drawing/2014/main" id="{4BCC6594-1A3D-4540-B31C-F37BCD63305A}"/>
                  </a:ext>
                </a:extLst>
              </p:cNvPr>
              <p:cNvSpPr/>
              <p:nvPr/>
            </p:nvSpPr>
            <p:spPr>
              <a:xfrm>
                <a:off x="3778370" y="3803068"/>
                <a:ext cx="1362973" cy="311732"/>
              </a:xfrm>
              <a:custGeom>
                <a:avLst/>
                <a:gdLst>
                  <a:gd name="connsiteX0" fmla="*/ 0 w 1362973"/>
                  <a:gd name="connsiteY0" fmla="*/ 311732 h 311732"/>
                  <a:gd name="connsiteX1" fmla="*/ 595222 w 1362973"/>
                  <a:gd name="connsiteY1" fmla="*/ 1181 h 311732"/>
                  <a:gd name="connsiteX2" fmla="*/ 1362973 w 1362973"/>
                  <a:gd name="connsiteY2" fmla="*/ 225468 h 3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2973" h="311732">
                    <a:moveTo>
                      <a:pt x="0" y="311732"/>
                    </a:moveTo>
                    <a:cubicBezTo>
                      <a:pt x="184030" y="163645"/>
                      <a:pt x="368060" y="15558"/>
                      <a:pt x="595222" y="1181"/>
                    </a:cubicBezTo>
                    <a:cubicBezTo>
                      <a:pt x="822384" y="-13196"/>
                      <a:pt x="1092678" y="106136"/>
                      <a:pt x="1362973" y="22546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7">
                <a:extLst>
                  <a:ext uri="{FF2B5EF4-FFF2-40B4-BE49-F238E27FC236}">
                    <a16:creationId xmlns:a16="http://schemas.microsoft.com/office/drawing/2014/main" id="{837B352F-38D1-4447-8D80-CFA8E8870C20}"/>
                  </a:ext>
                </a:extLst>
              </p:cNvPr>
              <p:cNvSpPr/>
              <p:nvPr/>
            </p:nvSpPr>
            <p:spPr>
              <a:xfrm>
                <a:off x="3821502" y="4218317"/>
                <a:ext cx="1311215" cy="305454"/>
              </a:xfrm>
              <a:custGeom>
                <a:avLst/>
                <a:gdLst>
                  <a:gd name="connsiteX0" fmla="*/ 1311215 w 1311215"/>
                  <a:gd name="connsiteY0" fmla="*/ 0 h 305454"/>
                  <a:gd name="connsiteX1" fmla="*/ 707366 w 1311215"/>
                  <a:gd name="connsiteY1" fmla="*/ 301925 h 305454"/>
                  <a:gd name="connsiteX2" fmla="*/ 0 w 1311215"/>
                  <a:gd name="connsiteY2" fmla="*/ 138023 h 30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1215" h="305454">
                    <a:moveTo>
                      <a:pt x="1311215" y="0"/>
                    </a:moveTo>
                    <a:cubicBezTo>
                      <a:pt x="1118558" y="139460"/>
                      <a:pt x="925902" y="278921"/>
                      <a:pt x="707366" y="301925"/>
                    </a:cubicBezTo>
                    <a:cubicBezTo>
                      <a:pt x="488830" y="324929"/>
                      <a:pt x="244415" y="231476"/>
                      <a:pt x="0" y="13802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8">
                <a:extLst>
                  <a:ext uri="{FF2B5EF4-FFF2-40B4-BE49-F238E27FC236}">
                    <a16:creationId xmlns:a16="http://schemas.microsoft.com/office/drawing/2014/main" id="{E23A82D8-E188-434A-B62A-78D9B01EA6A9}"/>
                  </a:ext>
                </a:extLst>
              </p:cNvPr>
              <p:cNvSpPr/>
              <p:nvPr/>
            </p:nvSpPr>
            <p:spPr>
              <a:xfrm>
                <a:off x="6040689" y="1292851"/>
                <a:ext cx="690130" cy="445703"/>
              </a:xfrm>
              <a:custGeom>
                <a:avLst/>
                <a:gdLst>
                  <a:gd name="connsiteX0" fmla="*/ 0 w 690130"/>
                  <a:gd name="connsiteY0" fmla="*/ 324933 h 445703"/>
                  <a:gd name="connsiteX1" fmla="*/ 224286 w 690130"/>
                  <a:gd name="connsiteY1" fmla="*/ 5755 h 445703"/>
                  <a:gd name="connsiteX2" fmla="*/ 690113 w 690130"/>
                  <a:gd name="connsiteY2" fmla="*/ 143778 h 445703"/>
                  <a:gd name="connsiteX3" fmla="*/ 207034 w 690130"/>
                  <a:gd name="connsiteY3" fmla="*/ 445703 h 44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0130" h="445703">
                    <a:moveTo>
                      <a:pt x="0" y="324933"/>
                    </a:moveTo>
                    <a:cubicBezTo>
                      <a:pt x="54633" y="180440"/>
                      <a:pt x="109267" y="35948"/>
                      <a:pt x="224286" y="5755"/>
                    </a:cubicBezTo>
                    <a:cubicBezTo>
                      <a:pt x="339305" y="-24438"/>
                      <a:pt x="692988" y="70453"/>
                      <a:pt x="690113" y="143778"/>
                    </a:cubicBezTo>
                    <a:cubicBezTo>
                      <a:pt x="687238" y="217103"/>
                      <a:pt x="447136" y="331403"/>
                      <a:pt x="207034" y="44570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EF181EF7-110F-4254-9183-105E45B3B631}"/>
                  </a:ext>
                </a:extLst>
              </p:cNvPr>
              <p:cNvCxnSpPr>
                <a:endCxn id="5" idx="2"/>
              </p:cNvCxnSpPr>
              <p:nvPr/>
            </p:nvCxnSpPr>
            <p:spPr>
              <a:xfrm>
                <a:off x="1362974" y="3145572"/>
                <a:ext cx="441837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5C8E262-3CA1-4A90-AE5E-7D3A6157BBCA}"/>
                  </a:ext>
                </a:extLst>
              </p:cNvPr>
              <p:cNvSpPr txBox="1"/>
              <p:nvPr/>
            </p:nvSpPr>
            <p:spPr>
              <a:xfrm>
                <a:off x="2386102" y="2158767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DB2AEC-0AD8-4143-ACC4-0213129548B9}"/>
                  </a:ext>
                </a:extLst>
              </p:cNvPr>
              <p:cNvSpPr txBox="1"/>
              <p:nvPr/>
            </p:nvSpPr>
            <p:spPr>
              <a:xfrm>
                <a:off x="2401984" y="359313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84FC7E-A4C0-42EA-BEC9-B7D8D1D0FF47}"/>
                  </a:ext>
                </a:extLst>
              </p:cNvPr>
              <p:cNvSpPr txBox="1"/>
              <p:nvPr/>
            </p:nvSpPr>
            <p:spPr>
              <a:xfrm>
                <a:off x="3870137" y="137698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6BD1BE5-C604-4247-B0E8-974BE19F9C3C}"/>
                  </a:ext>
                </a:extLst>
              </p:cNvPr>
              <p:cNvSpPr txBox="1"/>
              <p:nvPr/>
            </p:nvSpPr>
            <p:spPr>
              <a:xfrm>
                <a:off x="4339911" y="3341403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67336CC-D070-408E-821B-514FB87D5754}"/>
                  </a:ext>
                </a:extLst>
              </p:cNvPr>
              <p:cNvSpPr/>
              <p:nvPr/>
            </p:nvSpPr>
            <p:spPr>
              <a:xfrm>
                <a:off x="4413369" y="1677770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E22ADBD-8FCD-4893-9A44-A79D828F4674}"/>
                  </a:ext>
                </a:extLst>
              </p:cNvPr>
              <p:cNvSpPr/>
              <p:nvPr/>
            </p:nvSpPr>
            <p:spPr>
              <a:xfrm>
                <a:off x="5765345" y="1661363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4BE1DF80-26F9-422E-9149-C211C2330001}"/>
                  </a:ext>
                </a:extLst>
              </p:cNvPr>
              <p:cNvCxnSpPr>
                <a:stCxn id="6" idx="6"/>
                <a:endCxn id="19" idx="2"/>
              </p:cNvCxnSpPr>
              <p:nvPr/>
            </p:nvCxnSpPr>
            <p:spPr>
              <a:xfrm flipV="1">
                <a:off x="3594793" y="1944470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40E1A1E2-2938-4D8D-91A9-61AD06C7DC2B}"/>
                  </a:ext>
                </a:extLst>
              </p:cNvPr>
              <p:cNvCxnSpPr>
                <a:stCxn id="19" idx="6"/>
                <a:endCxn id="20" idx="2"/>
              </p:cNvCxnSpPr>
              <p:nvPr/>
            </p:nvCxnSpPr>
            <p:spPr>
              <a:xfrm flipV="1">
                <a:off x="4946769" y="1928063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B0622EE-54B4-40EC-9BE3-F4299AAB61F2}"/>
                  </a:ext>
                </a:extLst>
              </p:cNvPr>
              <p:cNvSpPr txBox="1"/>
              <p:nvPr/>
            </p:nvSpPr>
            <p:spPr>
              <a:xfrm>
                <a:off x="5052033" y="137325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9310428-2920-462C-BCB2-D27863EE69C6}"/>
                  </a:ext>
                </a:extLst>
              </p:cNvPr>
              <p:cNvSpPr txBox="1"/>
              <p:nvPr/>
            </p:nvSpPr>
            <p:spPr>
              <a:xfrm>
                <a:off x="6719866" y="1130022"/>
                <a:ext cx="572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0,1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D5D91B3-1428-402A-882E-4DC322685A14}"/>
                </a:ext>
              </a:extLst>
            </p:cNvPr>
            <p:cNvSpPr txBox="1"/>
            <p:nvPr/>
          </p:nvSpPr>
          <p:spPr>
            <a:xfrm>
              <a:off x="5804795" y="6118710"/>
              <a:ext cx="380995" cy="539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2EBC35-2196-46DC-BDF8-071D5764828E}"/>
                  </a:ext>
                </a:extLst>
              </p:cNvPr>
              <p:cNvSpPr txBox="1"/>
              <p:nvPr/>
            </p:nvSpPr>
            <p:spPr>
              <a:xfrm>
                <a:off x="185514" y="5472753"/>
                <a:ext cx="35767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solidFill>
                      <a:schemeClr val="accent3"/>
                    </a:solidFill>
                    <a:latin typeface="Cambria Math" panose="02040503050406030204" pitchFamily="18" charset="0"/>
                  </a:rPr>
                  <a:t>Overall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111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0∪1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∪[</m:t>
                      </m:r>
                      <m:r>
                        <a:rPr lang="en-US" sz="24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2EBC35-2196-46DC-BDF8-071D57648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14" y="5472753"/>
                <a:ext cx="3576790" cy="830997"/>
              </a:xfrm>
              <a:prstGeom prst="rect">
                <a:avLst/>
              </a:prstGeom>
              <a:blipFill>
                <a:blip r:embed="rId4"/>
                <a:stretch>
                  <a:fillRect l="-2555" t="-5882" r="-1363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4729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those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7FDB178-9C6C-4BF2-BAD0-58A6A54D6EFC}"/>
              </a:ext>
            </a:extLst>
          </p:cNvPr>
          <p:cNvGrpSpPr/>
          <p:nvPr/>
        </p:nvGrpSpPr>
        <p:grpSpPr>
          <a:xfrm>
            <a:off x="1066614" y="1469571"/>
            <a:ext cx="5334186" cy="4934205"/>
            <a:chOff x="1385589" y="1786874"/>
            <a:chExt cx="5102254" cy="488194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F4886E7-407E-4D5D-823A-4910FA134CC1}"/>
                </a:ext>
              </a:extLst>
            </p:cNvPr>
            <p:cNvSpPr/>
            <p:nvPr/>
          </p:nvSpPr>
          <p:spPr>
            <a:xfrm>
              <a:off x="2946402" y="2359374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D8F4153-B4F2-4014-A676-7FAB97045EBB}"/>
                </a:ext>
              </a:extLst>
            </p:cNvPr>
            <p:cNvSpPr/>
            <p:nvPr/>
          </p:nvSpPr>
          <p:spPr>
            <a:xfrm>
              <a:off x="5080002" y="2367312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0BF4F74-6194-463B-9567-5AD4DD025842}"/>
                </a:ext>
              </a:extLst>
            </p:cNvPr>
            <p:cNvSpPr/>
            <p:nvPr/>
          </p:nvSpPr>
          <p:spPr>
            <a:xfrm>
              <a:off x="3162265" y="561611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EB40E4-8EFE-48FC-AC9A-C4A0A1CFF79B}"/>
                </a:ext>
              </a:extLst>
            </p:cNvPr>
            <p:cNvSpPr/>
            <p:nvPr/>
          </p:nvSpPr>
          <p:spPr>
            <a:xfrm>
              <a:off x="5302431" y="559593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55180EE-FD63-40BF-83E8-A54C3848F0EE}"/>
                </a:ext>
              </a:extLst>
            </p:cNvPr>
            <p:cNvCxnSpPr>
              <a:endCxn id="37" idx="2"/>
            </p:cNvCxnSpPr>
            <p:nvPr/>
          </p:nvCxnSpPr>
          <p:spPr>
            <a:xfrm>
              <a:off x="1385589" y="4361238"/>
              <a:ext cx="36307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A51E4C3-D65B-4E2B-969D-A552415DCB98}"/>
                </a:ext>
              </a:extLst>
            </p:cNvPr>
            <p:cNvSpPr/>
            <p:nvPr/>
          </p:nvSpPr>
          <p:spPr>
            <a:xfrm>
              <a:off x="4151493" y="444499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57B6D087-E719-4ACB-88E7-6389F0244FD7}"/>
                </a:ext>
              </a:extLst>
            </p:cNvPr>
            <p:cNvSpPr/>
            <p:nvPr/>
          </p:nvSpPr>
          <p:spPr>
            <a:xfrm rot="6000954">
              <a:off x="5376930" y="2016781"/>
              <a:ext cx="381000" cy="381000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3881E30E-A6E6-4A58-8CBC-DFD949AD90AA}"/>
                </a:ext>
              </a:extLst>
            </p:cNvPr>
            <p:cNvSpPr/>
            <p:nvPr/>
          </p:nvSpPr>
          <p:spPr>
            <a:xfrm rot="3229459">
              <a:off x="2820111" y="1977389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BDC350-E2EE-45A7-BEFE-EF3C90E4FBE3}"/>
                </a:ext>
              </a:extLst>
            </p:cNvPr>
            <p:cNvSpPr txBox="1"/>
            <p:nvPr/>
          </p:nvSpPr>
          <p:spPr>
            <a:xfrm>
              <a:off x="4178259" y="178687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F3572D-D8FA-41F6-ACE2-E922B30DE5CF}"/>
                </a:ext>
              </a:extLst>
            </p:cNvPr>
            <p:cNvSpPr txBox="1"/>
            <p:nvPr/>
          </p:nvSpPr>
          <p:spPr>
            <a:xfrm>
              <a:off x="5745171" y="1939182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70AC75-7D7E-48CF-9F73-65A93F4605F0}"/>
                </a:ext>
              </a:extLst>
            </p:cNvPr>
            <p:cNvSpPr txBox="1"/>
            <p:nvPr/>
          </p:nvSpPr>
          <p:spPr>
            <a:xfrm>
              <a:off x="2225331" y="1935668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45D835F6-EE5A-42BD-8D90-26ED0B1DF364}"/>
                </a:ext>
              </a:extLst>
            </p:cNvPr>
            <p:cNvSpPr/>
            <p:nvPr/>
          </p:nvSpPr>
          <p:spPr>
            <a:xfrm>
              <a:off x="3429000" y="2245349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EFE29658-8421-456C-B121-7675C437AB6E}"/>
                </a:ext>
              </a:extLst>
            </p:cNvPr>
            <p:cNvSpPr/>
            <p:nvPr/>
          </p:nvSpPr>
          <p:spPr>
            <a:xfrm rot="10800000">
              <a:off x="3396025" y="2785730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4BBB2C-A1D8-4076-9375-8BC4C8F98E5C}"/>
                </a:ext>
              </a:extLst>
            </p:cNvPr>
            <p:cNvSpPr txBox="1"/>
            <p:nvPr/>
          </p:nvSpPr>
          <p:spPr>
            <a:xfrm>
              <a:off x="4164433" y="295593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3C62F591-35BB-4489-8290-AE0BFC985D5F}"/>
                </a:ext>
              </a:extLst>
            </p:cNvPr>
            <p:cNvSpPr/>
            <p:nvPr/>
          </p:nvSpPr>
          <p:spPr>
            <a:xfrm rot="3229459">
              <a:off x="4046157" y="4070072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E708C452-5502-41D2-9DF4-86A8B20F59D1}"/>
                </a:ext>
              </a:extLst>
            </p:cNvPr>
            <p:cNvSpPr/>
            <p:nvPr/>
          </p:nvSpPr>
          <p:spPr>
            <a:xfrm rot="7971470">
              <a:off x="5744526" y="539537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68B8B4CE-6554-492E-B03E-DC1253DBC928}"/>
                </a:ext>
              </a:extLst>
            </p:cNvPr>
            <p:cNvSpPr/>
            <p:nvPr/>
          </p:nvSpPr>
          <p:spPr>
            <a:xfrm rot="3229459">
              <a:off x="3010611" y="521730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431358-9FBD-49CB-9AAD-288B35D1450E}"/>
                </a:ext>
              </a:extLst>
            </p:cNvPr>
            <p:cNvSpPr txBox="1"/>
            <p:nvPr/>
          </p:nvSpPr>
          <p:spPr>
            <a:xfrm>
              <a:off x="6147685" y="53571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DF6164-2F7A-42FD-A857-9241526827A4}"/>
                </a:ext>
              </a:extLst>
            </p:cNvPr>
            <p:cNvSpPr txBox="1"/>
            <p:nvPr/>
          </p:nvSpPr>
          <p:spPr>
            <a:xfrm>
              <a:off x="3719949" y="40318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F41FFC-6A97-4911-A1C3-772D3B553870}"/>
                </a:ext>
              </a:extLst>
            </p:cNvPr>
            <p:cNvSpPr txBox="1"/>
            <p:nvPr/>
          </p:nvSpPr>
          <p:spPr>
            <a:xfrm>
              <a:off x="2924161" y="48373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3E8AD2AA-B715-4617-B717-E3555EB5B8BE}"/>
                </a:ext>
              </a:extLst>
            </p:cNvPr>
            <p:cNvSpPr/>
            <p:nvPr/>
          </p:nvSpPr>
          <p:spPr>
            <a:xfrm rot="18413297">
              <a:off x="3336873" y="51080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FF9E0C00-763E-47CE-9225-6A17BEC9631E}"/>
                </a:ext>
              </a:extLst>
            </p:cNvPr>
            <p:cNvSpPr/>
            <p:nvPr/>
          </p:nvSpPr>
          <p:spPr>
            <a:xfrm rot="2820000">
              <a:off x="4590007" y="5086681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4F79738-6710-468E-B96D-918CA539A058}"/>
                </a:ext>
              </a:extLst>
            </p:cNvPr>
            <p:cNvSpPr/>
            <p:nvPr/>
          </p:nvSpPr>
          <p:spPr>
            <a:xfrm>
              <a:off x="3700039" y="5733019"/>
              <a:ext cx="1630617" cy="24424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1315DD-C2A8-4EB3-B194-3B1E2E513C83}"/>
                </a:ext>
              </a:extLst>
            </p:cNvPr>
            <p:cNvSpPr txBox="1"/>
            <p:nvPr/>
          </p:nvSpPr>
          <p:spPr>
            <a:xfrm>
              <a:off x="3508282" y="46532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A9AA1F-A0C6-4DD4-919F-5533B0B6DD6C}"/>
                </a:ext>
              </a:extLst>
            </p:cNvPr>
            <p:cNvSpPr txBox="1"/>
            <p:nvPr/>
          </p:nvSpPr>
          <p:spPr>
            <a:xfrm>
              <a:off x="5158926" y="468521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0A4091-2BC6-47FC-BC31-DCBC5BAED586}"/>
                </a:ext>
              </a:extLst>
            </p:cNvPr>
            <p:cNvSpPr txBox="1"/>
            <p:nvPr/>
          </p:nvSpPr>
          <p:spPr>
            <a:xfrm>
              <a:off x="4430666" y="620715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203D958E-38D3-4BC0-8319-6408D4366280}"/>
                </a:ext>
              </a:extLst>
            </p:cNvPr>
            <p:cNvSpPr/>
            <p:nvPr/>
          </p:nvSpPr>
          <p:spPr>
            <a:xfrm rot="7620000">
              <a:off x="3489273" y="52604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CD9F83-A9C5-4778-B8A6-FAC314B5A151}"/>
                </a:ext>
              </a:extLst>
            </p:cNvPr>
            <p:cNvSpPr txBox="1"/>
            <p:nvPr/>
          </p:nvSpPr>
          <p:spPr>
            <a:xfrm>
              <a:off x="4038223" y="511487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7D56F280-5572-4B69-997F-34F58AEFDD51}"/>
                </a:ext>
              </a:extLst>
            </p:cNvPr>
            <p:cNvSpPr/>
            <p:nvPr/>
          </p:nvSpPr>
          <p:spPr>
            <a:xfrm rot="13620000">
              <a:off x="4385900" y="5258970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33392A5-3B96-4510-BA46-F655D52B619C}"/>
                </a:ext>
              </a:extLst>
            </p:cNvPr>
            <p:cNvSpPr txBox="1"/>
            <p:nvPr/>
          </p:nvSpPr>
          <p:spPr>
            <a:xfrm>
              <a:off x="4498150" y="5086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9FD74FB0-23BC-459B-B0C1-0E632CB2EE7A}"/>
                </a:ext>
              </a:extLst>
            </p:cNvPr>
            <p:cNvSpPr/>
            <p:nvPr/>
          </p:nvSpPr>
          <p:spPr>
            <a:xfrm rot="10513883">
              <a:off x="3692580" y="6023533"/>
              <a:ext cx="1630617" cy="247356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4A942-DDE8-43DA-A602-0E5381ACCE05}"/>
                </a:ext>
              </a:extLst>
            </p:cNvPr>
            <p:cNvSpPr txBox="1"/>
            <p:nvPr/>
          </p:nvSpPr>
          <p:spPr>
            <a:xfrm>
              <a:off x="4321957" y="56877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B657FD4-E55D-4B02-8C65-7659622312C3}"/>
                </a:ext>
              </a:extLst>
            </p:cNvPr>
            <p:cNvSpPr/>
            <p:nvPr/>
          </p:nvSpPr>
          <p:spPr>
            <a:xfrm>
              <a:off x="1748661" y="409453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q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1F9637F-288A-449A-9626-5DB4E5BBB365}"/>
                </a:ext>
              </a:extLst>
            </p:cNvPr>
            <p:cNvCxnSpPr>
              <a:stCxn id="37" idx="0"/>
              <a:endCxn id="5" idx="3"/>
            </p:cNvCxnSpPr>
            <p:nvPr/>
          </p:nvCxnSpPr>
          <p:spPr>
            <a:xfrm flipV="1">
              <a:off x="2015361" y="2814659"/>
              <a:ext cx="1009156" cy="127987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E790D10-0B9C-4391-A7E2-F2ABD8E2C376}"/>
                </a:ext>
              </a:extLst>
            </p:cNvPr>
            <p:cNvCxnSpPr>
              <a:stCxn id="37" idx="4"/>
              <a:endCxn id="7" idx="2"/>
            </p:cNvCxnSpPr>
            <p:nvPr/>
          </p:nvCxnSpPr>
          <p:spPr>
            <a:xfrm>
              <a:off x="2015361" y="4627938"/>
              <a:ext cx="1146904" cy="125487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6303713-EEB7-4EE7-9C9B-3BF1A5DBB643}"/>
                </a:ext>
              </a:extLst>
            </p:cNvPr>
            <p:cNvSpPr txBox="1"/>
            <p:nvPr/>
          </p:nvSpPr>
          <p:spPr>
            <a:xfrm>
              <a:off x="2225331" y="2996927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858992-5BB3-4EDD-B046-89C9B43866E0}"/>
                </a:ext>
              </a:extLst>
            </p:cNvPr>
            <p:cNvSpPr txBox="1"/>
            <p:nvPr/>
          </p:nvSpPr>
          <p:spPr>
            <a:xfrm>
              <a:off x="2249208" y="5125713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9875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those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7FDB178-9C6C-4BF2-BAD0-58A6A54D6EFC}"/>
              </a:ext>
            </a:extLst>
          </p:cNvPr>
          <p:cNvGrpSpPr/>
          <p:nvPr/>
        </p:nvGrpSpPr>
        <p:grpSpPr>
          <a:xfrm>
            <a:off x="1066613" y="1277943"/>
            <a:ext cx="5357147" cy="5125833"/>
            <a:chOff x="1385589" y="1786874"/>
            <a:chExt cx="5102254" cy="488194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F4886E7-407E-4D5D-823A-4910FA134CC1}"/>
                </a:ext>
              </a:extLst>
            </p:cNvPr>
            <p:cNvSpPr/>
            <p:nvPr/>
          </p:nvSpPr>
          <p:spPr>
            <a:xfrm>
              <a:off x="2946402" y="2359374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D8F4153-B4F2-4014-A676-7FAB97045EBB}"/>
                </a:ext>
              </a:extLst>
            </p:cNvPr>
            <p:cNvSpPr/>
            <p:nvPr/>
          </p:nvSpPr>
          <p:spPr>
            <a:xfrm>
              <a:off x="5080002" y="2367312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0BF4F74-6194-463B-9567-5AD4DD025842}"/>
                </a:ext>
              </a:extLst>
            </p:cNvPr>
            <p:cNvSpPr/>
            <p:nvPr/>
          </p:nvSpPr>
          <p:spPr>
            <a:xfrm>
              <a:off x="3162265" y="561611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EB40E4-8EFE-48FC-AC9A-C4A0A1CFF79B}"/>
                </a:ext>
              </a:extLst>
            </p:cNvPr>
            <p:cNvSpPr/>
            <p:nvPr/>
          </p:nvSpPr>
          <p:spPr>
            <a:xfrm>
              <a:off x="5302431" y="559593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55180EE-FD63-40BF-83E8-A54C3848F0EE}"/>
                </a:ext>
              </a:extLst>
            </p:cNvPr>
            <p:cNvCxnSpPr>
              <a:endCxn id="37" idx="2"/>
            </p:cNvCxnSpPr>
            <p:nvPr/>
          </p:nvCxnSpPr>
          <p:spPr>
            <a:xfrm>
              <a:off x="1385589" y="4361238"/>
              <a:ext cx="36307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A51E4C3-D65B-4E2B-969D-A552415DCB98}"/>
                </a:ext>
              </a:extLst>
            </p:cNvPr>
            <p:cNvSpPr/>
            <p:nvPr/>
          </p:nvSpPr>
          <p:spPr>
            <a:xfrm>
              <a:off x="4151493" y="444499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57B6D087-E719-4ACB-88E7-6389F0244FD7}"/>
                </a:ext>
              </a:extLst>
            </p:cNvPr>
            <p:cNvSpPr/>
            <p:nvPr/>
          </p:nvSpPr>
          <p:spPr>
            <a:xfrm rot="6000954">
              <a:off x="5376930" y="2016781"/>
              <a:ext cx="381000" cy="381000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3881E30E-A6E6-4A58-8CBC-DFD949AD90AA}"/>
                </a:ext>
              </a:extLst>
            </p:cNvPr>
            <p:cNvSpPr/>
            <p:nvPr/>
          </p:nvSpPr>
          <p:spPr>
            <a:xfrm rot="3229459">
              <a:off x="2820111" y="1977389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BDC350-E2EE-45A7-BEFE-EF3C90E4FBE3}"/>
                </a:ext>
              </a:extLst>
            </p:cNvPr>
            <p:cNvSpPr txBox="1"/>
            <p:nvPr/>
          </p:nvSpPr>
          <p:spPr>
            <a:xfrm>
              <a:off x="4178259" y="178687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F3572D-D8FA-41F6-ACE2-E922B30DE5CF}"/>
                </a:ext>
              </a:extLst>
            </p:cNvPr>
            <p:cNvSpPr txBox="1"/>
            <p:nvPr/>
          </p:nvSpPr>
          <p:spPr>
            <a:xfrm>
              <a:off x="5745171" y="1939182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70AC75-7D7E-48CF-9F73-65A93F4605F0}"/>
                </a:ext>
              </a:extLst>
            </p:cNvPr>
            <p:cNvSpPr txBox="1"/>
            <p:nvPr/>
          </p:nvSpPr>
          <p:spPr>
            <a:xfrm>
              <a:off x="2225331" y="1935668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45D835F6-EE5A-42BD-8D90-26ED0B1DF364}"/>
                </a:ext>
              </a:extLst>
            </p:cNvPr>
            <p:cNvSpPr/>
            <p:nvPr/>
          </p:nvSpPr>
          <p:spPr>
            <a:xfrm>
              <a:off x="3429000" y="2245349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EFE29658-8421-456C-B121-7675C437AB6E}"/>
                </a:ext>
              </a:extLst>
            </p:cNvPr>
            <p:cNvSpPr/>
            <p:nvPr/>
          </p:nvSpPr>
          <p:spPr>
            <a:xfrm rot="10800000">
              <a:off x="3396025" y="2785730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4BBB2C-A1D8-4076-9375-8BC4C8F98E5C}"/>
                </a:ext>
              </a:extLst>
            </p:cNvPr>
            <p:cNvSpPr txBox="1"/>
            <p:nvPr/>
          </p:nvSpPr>
          <p:spPr>
            <a:xfrm>
              <a:off x="4164433" y="295593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3C62F591-35BB-4489-8290-AE0BFC985D5F}"/>
                </a:ext>
              </a:extLst>
            </p:cNvPr>
            <p:cNvSpPr/>
            <p:nvPr/>
          </p:nvSpPr>
          <p:spPr>
            <a:xfrm rot="3229459">
              <a:off x="4046157" y="4070072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E708C452-5502-41D2-9DF4-86A8B20F59D1}"/>
                </a:ext>
              </a:extLst>
            </p:cNvPr>
            <p:cNvSpPr/>
            <p:nvPr/>
          </p:nvSpPr>
          <p:spPr>
            <a:xfrm rot="7971470">
              <a:off x="5744526" y="539537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68B8B4CE-6554-492E-B03E-DC1253DBC928}"/>
                </a:ext>
              </a:extLst>
            </p:cNvPr>
            <p:cNvSpPr/>
            <p:nvPr/>
          </p:nvSpPr>
          <p:spPr>
            <a:xfrm rot="3229459">
              <a:off x="3010611" y="521730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431358-9FBD-49CB-9AAD-288B35D1450E}"/>
                </a:ext>
              </a:extLst>
            </p:cNvPr>
            <p:cNvSpPr txBox="1"/>
            <p:nvPr/>
          </p:nvSpPr>
          <p:spPr>
            <a:xfrm>
              <a:off x="6147685" y="53571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DF6164-2F7A-42FD-A857-9241526827A4}"/>
                </a:ext>
              </a:extLst>
            </p:cNvPr>
            <p:cNvSpPr txBox="1"/>
            <p:nvPr/>
          </p:nvSpPr>
          <p:spPr>
            <a:xfrm>
              <a:off x="3719949" y="40318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F41FFC-6A97-4911-A1C3-772D3B553870}"/>
                </a:ext>
              </a:extLst>
            </p:cNvPr>
            <p:cNvSpPr txBox="1"/>
            <p:nvPr/>
          </p:nvSpPr>
          <p:spPr>
            <a:xfrm>
              <a:off x="2924161" y="48373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3E8AD2AA-B715-4617-B717-E3555EB5B8BE}"/>
                </a:ext>
              </a:extLst>
            </p:cNvPr>
            <p:cNvSpPr/>
            <p:nvPr/>
          </p:nvSpPr>
          <p:spPr>
            <a:xfrm rot="18413297">
              <a:off x="3336873" y="51080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FF9E0C00-763E-47CE-9225-6A17BEC9631E}"/>
                </a:ext>
              </a:extLst>
            </p:cNvPr>
            <p:cNvSpPr/>
            <p:nvPr/>
          </p:nvSpPr>
          <p:spPr>
            <a:xfrm rot="2820000">
              <a:off x="4590007" y="5086681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4F79738-6710-468E-B96D-918CA539A058}"/>
                </a:ext>
              </a:extLst>
            </p:cNvPr>
            <p:cNvSpPr/>
            <p:nvPr/>
          </p:nvSpPr>
          <p:spPr>
            <a:xfrm>
              <a:off x="3700039" y="5733019"/>
              <a:ext cx="1630617" cy="24424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1315DD-C2A8-4EB3-B194-3B1E2E513C83}"/>
                </a:ext>
              </a:extLst>
            </p:cNvPr>
            <p:cNvSpPr txBox="1"/>
            <p:nvPr/>
          </p:nvSpPr>
          <p:spPr>
            <a:xfrm>
              <a:off x="3508282" y="46532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A9AA1F-A0C6-4DD4-919F-5533B0B6DD6C}"/>
                </a:ext>
              </a:extLst>
            </p:cNvPr>
            <p:cNvSpPr txBox="1"/>
            <p:nvPr/>
          </p:nvSpPr>
          <p:spPr>
            <a:xfrm>
              <a:off x="5158926" y="468521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0A4091-2BC6-47FC-BC31-DCBC5BAED586}"/>
                </a:ext>
              </a:extLst>
            </p:cNvPr>
            <p:cNvSpPr txBox="1"/>
            <p:nvPr/>
          </p:nvSpPr>
          <p:spPr>
            <a:xfrm>
              <a:off x="4430666" y="620715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203D958E-38D3-4BC0-8319-6408D4366280}"/>
                </a:ext>
              </a:extLst>
            </p:cNvPr>
            <p:cNvSpPr/>
            <p:nvPr/>
          </p:nvSpPr>
          <p:spPr>
            <a:xfrm rot="7620000">
              <a:off x="3489273" y="52604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CD9F83-A9C5-4778-B8A6-FAC314B5A151}"/>
                </a:ext>
              </a:extLst>
            </p:cNvPr>
            <p:cNvSpPr txBox="1"/>
            <p:nvPr/>
          </p:nvSpPr>
          <p:spPr>
            <a:xfrm>
              <a:off x="4038223" y="511487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7D56F280-5572-4B69-997F-34F58AEFDD51}"/>
                </a:ext>
              </a:extLst>
            </p:cNvPr>
            <p:cNvSpPr/>
            <p:nvPr/>
          </p:nvSpPr>
          <p:spPr>
            <a:xfrm rot="13620000">
              <a:off x="4385900" y="5258970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33392A5-3B96-4510-BA46-F655D52B619C}"/>
                </a:ext>
              </a:extLst>
            </p:cNvPr>
            <p:cNvSpPr txBox="1"/>
            <p:nvPr/>
          </p:nvSpPr>
          <p:spPr>
            <a:xfrm>
              <a:off x="4498150" y="5086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9FD74FB0-23BC-459B-B0C1-0E632CB2EE7A}"/>
                </a:ext>
              </a:extLst>
            </p:cNvPr>
            <p:cNvSpPr/>
            <p:nvPr/>
          </p:nvSpPr>
          <p:spPr>
            <a:xfrm rot="10513883">
              <a:off x="3692580" y="6023533"/>
              <a:ext cx="1630617" cy="247356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4A942-DDE8-43DA-A602-0E5381ACCE05}"/>
                </a:ext>
              </a:extLst>
            </p:cNvPr>
            <p:cNvSpPr txBox="1"/>
            <p:nvPr/>
          </p:nvSpPr>
          <p:spPr>
            <a:xfrm>
              <a:off x="4321957" y="56877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B657FD4-E55D-4B02-8C65-7659622312C3}"/>
                </a:ext>
              </a:extLst>
            </p:cNvPr>
            <p:cNvSpPr/>
            <p:nvPr/>
          </p:nvSpPr>
          <p:spPr>
            <a:xfrm>
              <a:off x="1748661" y="409453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q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1F9637F-288A-449A-9626-5DB4E5BBB365}"/>
                </a:ext>
              </a:extLst>
            </p:cNvPr>
            <p:cNvCxnSpPr>
              <a:stCxn id="37" idx="0"/>
              <a:endCxn id="5" idx="3"/>
            </p:cNvCxnSpPr>
            <p:nvPr/>
          </p:nvCxnSpPr>
          <p:spPr>
            <a:xfrm flipV="1">
              <a:off x="2015361" y="2814659"/>
              <a:ext cx="1009156" cy="127987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E790D10-0B9C-4391-A7E2-F2ABD8E2C376}"/>
                </a:ext>
              </a:extLst>
            </p:cNvPr>
            <p:cNvCxnSpPr>
              <a:stCxn id="37" idx="4"/>
              <a:endCxn id="7" idx="2"/>
            </p:cNvCxnSpPr>
            <p:nvPr/>
          </p:nvCxnSpPr>
          <p:spPr>
            <a:xfrm>
              <a:off x="2015361" y="4627938"/>
              <a:ext cx="1146904" cy="125487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6303713-EEB7-4EE7-9C9B-3BF1A5DBB643}"/>
                </a:ext>
              </a:extLst>
            </p:cNvPr>
            <p:cNvSpPr txBox="1"/>
            <p:nvPr/>
          </p:nvSpPr>
          <p:spPr>
            <a:xfrm>
              <a:off x="2225331" y="2996927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858992-5BB3-4EDD-B046-89C9B43866E0}"/>
                </a:ext>
              </a:extLst>
            </p:cNvPr>
            <p:cNvSpPr txBox="1"/>
            <p:nvPr/>
          </p:nvSpPr>
          <p:spPr>
            <a:xfrm>
              <a:off x="2249208" y="5125713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12D05D-2F39-4585-898F-79EF6A0FBB9B}"/>
                  </a:ext>
                </a:extLst>
              </p:cNvPr>
              <p:cNvSpPr txBox="1"/>
              <p:nvPr/>
            </p:nvSpPr>
            <p:spPr>
              <a:xfrm>
                <a:off x="6423760" y="2775857"/>
                <a:ext cx="507155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set of strings over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{0,1,2}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an even number of 2’s or the sum %3 = 0.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12D05D-2F39-4585-898F-79EF6A0FB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760" y="2775857"/>
                <a:ext cx="5071554" cy="1384995"/>
              </a:xfrm>
              <a:prstGeom prst="rect">
                <a:avLst/>
              </a:prstGeom>
              <a:blipFill>
                <a:blip r:embed="rId3"/>
                <a:stretch>
                  <a:fillRect l="-2524" t="-4386" b="-10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9765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B5A6-21DC-41D6-A89A-F08C68D3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NFA that recognizes “binary strings with a 1 in the third position from the end”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6CC827-301D-4D7E-9CAE-DAD5506DEF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371" y="1558876"/>
                <a:ext cx="11187258" cy="315889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“Perfect Guesser”</a:t>
                </a:r>
                <a:r>
                  <a:rPr lang="en-US" dirty="0"/>
                  <a:t>: The NFA has input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and whenever there is a choice of what to do, it </a:t>
                </a:r>
                <a:r>
                  <a:rPr lang="en-US" b="1" dirty="0"/>
                  <a:t>magically </a:t>
                </a:r>
                <a:r>
                  <a:rPr lang="en-US" dirty="0"/>
                  <a:t>guesses a transition that will eventually lead to acceptance (if one exists)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Perfect guesser view makes this easier.</a:t>
                </a:r>
              </a:p>
              <a:p>
                <a:pPr marL="0" indent="0">
                  <a:buNone/>
                </a:pPr>
                <a:r>
                  <a:rPr lang="en-US" dirty="0"/>
                  <a:t>Design an NFA for the language in the title.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6CC827-301D-4D7E-9CAE-DAD5506DEF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371" y="1558876"/>
                <a:ext cx="11187258" cy="3158897"/>
              </a:xfrm>
              <a:blipFill>
                <a:blip r:embed="rId2"/>
                <a:stretch>
                  <a:fillRect l="-1525" t="-3475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8596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6F235-821D-52FD-3153-63389A06E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F69A6C0-F4E0-6E2A-998A-C927A699BC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5"/>
              <a:t>Announcements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80CFC29-7262-5A64-C7EA-D70C409F7B23}"/>
              </a:ext>
            </a:extLst>
          </p:cNvPr>
          <p:cNvSpPr txBox="1"/>
          <p:nvPr/>
        </p:nvSpPr>
        <p:spPr>
          <a:xfrm>
            <a:off x="645058" y="1310327"/>
            <a:ext cx="10197996" cy="40754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en-US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Midterm retakes are happening today and tomorrow</a:t>
            </a:r>
            <a:endParaRPr kumimoji="0" lang="en-US" sz="2800" b="1" i="0" u="none" strike="noStrike" kern="1200" cap="none" spc="-2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265" algn="l"/>
              </a:tabLst>
              <a:defRPr/>
            </a:pPr>
            <a:endParaRPr kumimoji="0" lang="en-US" sz="2800" b="1" i="0" u="none" strike="noStrike" kern="1200" cap="none" spc="-2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69265" algn="l"/>
              </a:tabLst>
              <a:defRPr/>
            </a:pPr>
            <a:r>
              <a:rPr kumimoji="0" lang="en-US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HW7 is out and due this Friday, 8/15</a:t>
            </a: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69265" algn="l"/>
              </a:tabLst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HW5 solutions are at the front of the class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265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Final logistics are posted on the Exams page of the course website</a:t>
            </a:r>
          </a:p>
        </p:txBody>
      </p:sp>
    </p:spTree>
    <p:extLst>
      <p:ext uri="{BB962C8B-B14F-4D97-AF65-F5344CB8AC3E}">
        <p14:creationId xmlns:p14="http://schemas.microsoft.com/office/powerpoint/2010/main" val="251126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B5A6-21DC-41D6-A89A-F08C68D3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NFA that recognizes “binary strings with a 1 in the third position from the end”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CC827-301D-4D7E-9CAE-DAD5506DE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440685"/>
            <a:ext cx="11187258" cy="28686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That’s WAY easier than the DFA…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246724-722D-44F8-B8C7-F38D4165646C}"/>
              </a:ext>
            </a:extLst>
          </p:cNvPr>
          <p:cNvGrpSpPr/>
          <p:nvPr/>
        </p:nvGrpSpPr>
        <p:grpSpPr>
          <a:xfrm>
            <a:off x="1087179" y="1463857"/>
            <a:ext cx="5836506" cy="1350814"/>
            <a:chOff x="1259457" y="2778274"/>
            <a:chExt cx="5836506" cy="135081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91DBF63-2047-4000-9E96-D443A540644C}"/>
                </a:ext>
              </a:extLst>
            </p:cNvPr>
            <p:cNvSpPr txBox="1"/>
            <p:nvPr/>
          </p:nvSpPr>
          <p:spPr>
            <a:xfrm>
              <a:off x="1590143" y="277827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9051B9C-91A7-4EF2-9882-5A6379AA510C}"/>
                </a:ext>
              </a:extLst>
            </p:cNvPr>
            <p:cNvGrpSpPr/>
            <p:nvPr/>
          </p:nvGrpSpPr>
          <p:grpSpPr>
            <a:xfrm>
              <a:off x="1599751" y="3519488"/>
              <a:ext cx="609600" cy="609600"/>
              <a:chOff x="1599751" y="3519488"/>
              <a:chExt cx="609600" cy="609600"/>
            </a:xfrm>
          </p:grpSpPr>
          <p:sp>
            <p:nvSpPr>
              <p:cNvPr id="26" name="Text Box 7">
                <a:extLst>
                  <a:ext uri="{FF2B5EF4-FFF2-40B4-BE49-F238E27FC236}">
                    <a16:creationId xmlns:a16="http://schemas.microsoft.com/office/drawing/2014/main" id="{FED5BB29-6F2D-4A9D-90DE-05F7637D65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solidFill>
                      <a:srgbClr val="7030A0"/>
                    </a:solidFill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27" name="Oval 24">
                <a:extLst>
                  <a:ext uri="{FF2B5EF4-FFF2-40B4-BE49-F238E27FC236}">
                    <a16:creationId xmlns:a16="http://schemas.microsoft.com/office/drawing/2014/main" id="{4D007237-A51E-4416-B56D-F583A7AB2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7030A0"/>
                  </a:solidFill>
                </a:endParaRPr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BE2D6F1-2641-4141-98E1-E913117E5355}"/>
                </a:ext>
              </a:extLst>
            </p:cNvPr>
            <p:cNvCxnSpPr>
              <a:endCxn id="27" idx="2"/>
            </p:cNvCxnSpPr>
            <p:nvPr/>
          </p:nvCxnSpPr>
          <p:spPr>
            <a:xfrm flipV="1">
              <a:off x="1259457" y="3824288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E5FB79C3-8390-4FF9-8D22-06584C493208}"/>
                </a:ext>
              </a:extLst>
            </p:cNvPr>
            <p:cNvSpPr/>
            <p:nvPr/>
          </p:nvSpPr>
          <p:spPr>
            <a:xfrm>
              <a:off x="1615075" y="3265488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1C8A623-FC2B-4C6D-9CD0-A4B27ABB5965}"/>
                </a:ext>
              </a:extLst>
            </p:cNvPr>
            <p:cNvGrpSpPr/>
            <p:nvPr/>
          </p:nvGrpSpPr>
          <p:grpSpPr>
            <a:xfrm>
              <a:off x="2209351" y="3518624"/>
              <a:ext cx="1625932" cy="609600"/>
              <a:chOff x="2209351" y="3518624"/>
              <a:chExt cx="1625932" cy="609600"/>
            </a:xfrm>
          </p:grpSpPr>
          <p:cxnSp>
            <p:nvCxnSpPr>
              <p:cNvPr id="22" name="AutoShape 39">
                <a:extLst>
                  <a:ext uri="{FF2B5EF4-FFF2-40B4-BE49-F238E27FC236}">
                    <a16:creationId xmlns:a16="http://schemas.microsoft.com/office/drawing/2014/main" id="{2F986FBC-0EAB-4B54-8BD5-4B605386090E}"/>
                  </a:ext>
                </a:extLst>
              </p:cNvPr>
              <p:cNvCxnSpPr>
                <a:cxnSpLocks noChangeShapeType="1"/>
                <a:stCxn id="27" idx="6"/>
                <a:endCxn id="25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rgbClr val="7030A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D32F136F-F76B-4D5A-84C3-4138FD5E1B27}"/>
                  </a:ext>
                </a:extLst>
              </p:cNvPr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24" name="Text Box 7">
                  <a:extLst>
                    <a:ext uri="{FF2B5EF4-FFF2-40B4-BE49-F238E27FC236}">
                      <a16:creationId xmlns:a16="http://schemas.microsoft.com/office/drawing/2014/main" id="{728D975A-4C7C-46D0-8B79-4D81BEBF25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548A2697-BDFE-4CF0-BEFF-58EE6D876E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7030A0"/>
                    </a:solidFill>
                  </a:endParaRPr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371F54F-F9E0-4370-AD28-B7F20B1DF1AE}"/>
                </a:ext>
              </a:extLst>
            </p:cNvPr>
            <p:cNvGrpSpPr/>
            <p:nvPr/>
          </p:nvGrpSpPr>
          <p:grpSpPr>
            <a:xfrm>
              <a:off x="3844099" y="3505535"/>
              <a:ext cx="1625932" cy="609600"/>
              <a:chOff x="2209351" y="3518624"/>
              <a:chExt cx="1625932" cy="609600"/>
            </a:xfrm>
          </p:grpSpPr>
          <p:cxnSp>
            <p:nvCxnSpPr>
              <p:cNvPr id="18" name="AutoShape 39">
                <a:extLst>
                  <a:ext uri="{FF2B5EF4-FFF2-40B4-BE49-F238E27FC236}">
                    <a16:creationId xmlns:a16="http://schemas.microsoft.com/office/drawing/2014/main" id="{6AF5E6B7-180A-41FE-96EF-D7042B5F09A8}"/>
                  </a:ext>
                </a:extLst>
              </p:cNvPr>
              <p:cNvCxnSpPr>
                <a:cxnSpLocks noChangeShapeType="1"/>
                <a:endCxn id="21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rgbClr val="7030A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895C3C1-69F2-41F7-912F-6B466572BE27}"/>
                  </a:ext>
                </a:extLst>
              </p:cNvPr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20" name="Text Box 7">
                  <a:extLst>
                    <a:ext uri="{FF2B5EF4-FFF2-40B4-BE49-F238E27FC236}">
                      <a16:creationId xmlns:a16="http://schemas.microsoft.com/office/drawing/2014/main" id="{099C6FF8-EA0D-4501-9CFE-2D372B48AE2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21" name="Oval 24">
                  <a:extLst>
                    <a:ext uri="{FF2B5EF4-FFF2-40B4-BE49-F238E27FC236}">
                      <a16:creationId xmlns:a16="http://schemas.microsoft.com/office/drawing/2014/main" id="{93CA711E-4776-41B6-B6FB-7D3C4A0C20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7030A0"/>
                    </a:solidFill>
                  </a:endParaRPr>
                </a:p>
              </p:txBody>
            </p:sp>
          </p:grpSp>
        </p:grpSp>
        <p:cxnSp>
          <p:nvCxnSpPr>
            <p:cNvPr id="11" name="AutoShape 39">
              <a:extLst>
                <a:ext uri="{FF2B5EF4-FFF2-40B4-BE49-F238E27FC236}">
                  <a16:creationId xmlns:a16="http://schemas.microsoft.com/office/drawing/2014/main" id="{C81A6E75-AC45-4DB9-B107-41D56E3A12F2}"/>
                </a:ext>
              </a:extLst>
            </p:cNvPr>
            <p:cNvCxnSpPr>
              <a:cxnSpLocks noChangeShapeType="1"/>
              <a:endCxn id="17" idx="2"/>
            </p:cNvCxnSpPr>
            <p:nvPr/>
          </p:nvCxnSpPr>
          <p:spPr bwMode="auto">
            <a:xfrm flipV="1">
              <a:off x="5470031" y="3799434"/>
              <a:ext cx="1016332" cy="864"/>
            </a:xfrm>
            <a:prstGeom prst="straightConnector1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30D22AE-655E-429C-99E9-681FD4345AE5}"/>
                </a:ext>
              </a:extLst>
            </p:cNvPr>
            <p:cNvGrpSpPr/>
            <p:nvPr/>
          </p:nvGrpSpPr>
          <p:grpSpPr>
            <a:xfrm>
              <a:off x="6486363" y="3494634"/>
              <a:ext cx="609600" cy="609600"/>
              <a:chOff x="1599751" y="3519488"/>
              <a:chExt cx="609600" cy="609600"/>
            </a:xfrm>
          </p:grpSpPr>
          <p:sp>
            <p:nvSpPr>
              <p:cNvPr id="16" name="Text Box 7">
                <a:extLst>
                  <a:ext uri="{FF2B5EF4-FFF2-40B4-BE49-F238E27FC236}">
                    <a16:creationId xmlns:a16="http://schemas.microsoft.com/office/drawing/2014/main" id="{674D758C-6DEC-45AF-967B-97588BD6BB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7" name="Oval 24">
                <a:extLst>
                  <a:ext uri="{FF2B5EF4-FFF2-40B4-BE49-F238E27FC236}">
                    <a16:creationId xmlns:a16="http://schemas.microsoft.com/office/drawing/2014/main" id="{D1047FFA-C44C-4FD1-8BA5-9B3FC703AB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3A35C0-BEDF-4627-B582-859768E292C3}"/>
                </a:ext>
              </a:extLst>
            </p:cNvPr>
            <p:cNvSpPr txBox="1"/>
            <p:nvPr/>
          </p:nvSpPr>
          <p:spPr>
            <a:xfrm>
              <a:off x="3971209" y="3331811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00A0BA4-FA26-40E5-8D35-36866A6FE960}"/>
                </a:ext>
              </a:extLst>
            </p:cNvPr>
            <p:cNvSpPr txBox="1"/>
            <p:nvPr/>
          </p:nvSpPr>
          <p:spPr>
            <a:xfrm>
              <a:off x="5627808" y="3326883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41EC25-FDBE-47D6-AF8E-83A948F4C4A5}"/>
                </a:ext>
              </a:extLst>
            </p:cNvPr>
            <p:cNvSpPr txBox="1"/>
            <p:nvPr/>
          </p:nvSpPr>
          <p:spPr>
            <a:xfrm>
              <a:off x="2457429" y="3349534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0533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3114143" y="926225"/>
            <a:ext cx="5836506" cy="1350814"/>
            <a:chOff x="1590143" y="926225"/>
            <a:chExt cx="5836506" cy="1350814"/>
          </a:xfrm>
        </p:grpSpPr>
        <p:sp>
          <p:nvSpPr>
            <p:cNvPr id="38" name="TextBox 37"/>
            <p:cNvSpPr txBox="1"/>
            <p:nvPr/>
          </p:nvSpPr>
          <p:spPr>
            <a:xfrm>
              <a:off x="1920829" y="926225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930437" y="1667439"/>
              <a:ext cx="609600" cy="609600"/>
              <a:chOff x="1599751" y="3519488"/>
              <a:chExt cx="609600" cy="609600"/>
            </a:xfrm>
          </p:grpSpPr>
          <p:sp>
            <p:nvSpPr>
              <p:cNvPr id="154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141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90" name="Straight Arrow Connector 89"/>
            <p:cNvCxnSpPr>
              <a:endCxn id="141" idx="2"/>
            </p:cNvCxnSpPr>
            <p:nvPr/>
          </p:nvCxnSpPr>
          <p:spPr>
            <a:xfrm flipV="1">
              <a:off x="1590143" y="1972239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1945761" y="1413439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540037" y="1666575"/>
              <a:ext cx="1625932" cy="609600"/>
              <a:chOff x="2540037" y="1666575"/>
              <a:chExt cx="1625932" cy="609600"/>
            </a:xfrm>
          </p:grpSpPr>
          <p:cxnSp>
            <p:nvCxnSpPr>
              <p:cNvPr id="125" name="AutoShape 39"/>
              <p:cNvCxnSpPr>
                <a:cxnSpLocks noChangeShapeType="1"/>
                <a:stCxn id="141" idx="6"/>
                <a:endCxn id="157" idx="2"/>
              </p:cNvCxnSpPr>
              <p:nvPr/>
            </p:nvCxnSpPr>
            <p:spPr bwMode="auto">
              <a:xfrm flipV="1">
                <a:off x="2540037" y="1971375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155" name="Group 154"/>
              <p:cNvGrpSpPr/>
              <p:nvPr/>
            </p:nvGrpSpPr>
            <p:grpSpPr>
              <a:xfrm>
                <a:off x="3556369" y="1666575"/>
                <a:ext cx="609600" cy="609600"/>
                <a:chOff x="1599751" y="3519488"/>
                <a:chExt cx="609600" cy="609600"/>
              </a:xfrm>
            </p:grpSpPr>
            <p:sp>
              <p:nvSpPr>
                <p:cNvPr id="15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157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4174785" y="1653486"/>
              <a:ext cx="1625932" cy="609600"/>
              <a:chOff x="2209351" y="3518624"/>
              <a:chExt cx="1625932" cy="609600"/>
            </a:xfrm>
          </p:grpSpPr>
          <p:cxnSp>
            <p:nvCxnSpPr>
              <p:cNvPr id="159" name="AutoShape 39"/>
              <p:cNvCxnSpPr>
                <a:cxnSpLocks noChangeShapeType="1"/>
                <a:endCxn id="162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160" name="Group 159"/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16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162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64" name="AutoShape 39"/>
            <p:cNvCxnSpPr>
              <a:cxnSpLocks noChangeShapeType="1"/>
              <a:endCxn id="167" idx="2"/>
            </p:cNvCxnSpPr>
            <p:nvPr/>
          </p:nvCxnSpPr>
          <p:spPr bwMode="auto">
            <a:xfrm flipV="1">
              <a:off x="5800717" y="1947385"/>
              <a:ext cx="1016332" cy="8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165" name="Group 164"/>
            <p:cNvGrpSpPr/>
            <p:nvPr/>
          </p:nvGrpSpPr>
          <p:grpSpPr>
            <a:xfrm>
              <a:off x="6817049" y="1642585"/>
              <a:ext cx="609600" cy="609600"/>
              <a:chOff x="1599751" y="3519488"/>
              <a:chExt cx="609600" cy="609600"/>
            </a:xfrm>
          </p:grpSpPr>
          <p:sp>
            <p:nvSpPr>
              <p:cNvPr id="166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67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4301895" y="1479762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958494" y="147483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788115" y="1497485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Exploration view of an NFA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9201" y="2590801"/>
            <a:ext cx="3083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Input string  0101100</a:t>
            </a:r>
          </a:p>
        </p:txBody>
      </p:sp>
      <p:cxnSp>
        <p:nvCxnSpPr>
          <p:cNvPr id="143" name="Straight Connector 142"/>
          <p:cNvCxnSpPr/>
          <p:nvPr/>
        </p:nvCxnSpPr>
        <p:spPr>
          <a:xfrm>
            <a:off x="4703753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5730495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6757237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7783979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8810721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9837463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677011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50269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24"/>
          <p:cNvSpPr>
            <a:spLocks noChangeArrowheads="1"/>
          </p:cNvSpPr>
          <p:nvPr/>
        </p:nvSpPr>
        <p:spPr bwMode="auto">
          <a:xfrm>
            <a:off x="2407958" y="3808894"/>
            <a:ext cx="484625" cy="4846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" name="Straight Arrow Connector 27"/>
          <p:cNvCxnSpPr>
            <a:endCxn id="32" idx="2"/>
          </p:cNvCxnSpPr>
          <p:nvPr/>
        </p:nvCxnSpPr>
        <p:spPr>
          <a:xfrm>
            <a:off x="2067663" y="4051205"/>
            <a:ext cx="340294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892583" y="3813409"/>
            <a:ext cx="1040069" cy="484625"/>
            <a:chOff x="1368582" y="3813408"/>
            <a:chExt cx="1040069" cy="484625"/>
          </a:xfrm>
        </p:grpSpPr>
        <p:sp>
          <p:nvSpPr>
            <p:cNvPr id="56" name="Oval 24"/>
            <p:cNvSpPr>
              <a:spLocks noChangeArrowheads="1"/>
            </p:cNvSpPr>
            <p:nvPr/>
          </p:nvSpPr>
          <p:spPr bwMode="auto">
            <a:xfrm>
              <a:off x="1911110" y="381340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0" name="AutoShape 39"/>
            <p:cNvCxnSpPr>
              <a:cxnSpLocks noChangeShapeType="1"/>
              <a:stCxn id="32" idx="6"/>
            </p:cNvCxnSpPr>
            <p:nvPr/>
          </p:nvCxnSpPr>
          <p:spPr bwMode="auto">
            <a:xfrm>
              <a:off x="1368582" y="4051205"/>
              <a:ext cx="552247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2006009" y="384840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916813" y="3269363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917455" y="326720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918097" y="3265049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18739" y="326289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919381" y="3260735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920023" y="325857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920665" y="325642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946889" y="3822439"/>
            <a:ext cx="1046245" cy="2576545"/>
            <a:chOff x="3422888" y="3822438"/>
            <a:chExt cx="1046245" cy="2576545"/>
          </a:xfrm>
        </p:grpSpPr>
        <p:sp>
          <p:nvSpPr>
            <p:cNvPr id="98" name="Oval 24"/>
            <p:cNvSpPr>
              <a:spLocks noChangeArrowheads="1"/>
            </p:cNvSpPr>
            <p:nvPr/>
          </p:nvSpPr>
          <p:spPr bwMode="auto">
            <a:xfrm>
              <a:off x="3971592" y="591435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24"/>
            <p:cNvSpPr>
              <a:spLocks noChangeArrowheads="1"/>
            </p:cNvSpPr>
            <p:nvPr/>
          </p:nvSpPr>
          <p:spPr bwMode="auto">
            <a:xfrm>
              <a:off x="3965416" y="382243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4060315" y="385743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79" name="AutoShape 39"/>
            <p:cNvCxnSpPr>
              <a:cxnSpLocks noChangeShapeType="1"/>
            </p:cNvCxnSpPr>
            <p:nvPr/>
          </p:nvCxnSpPr>
          <p:spPr bwMode="auto">
            <a:xfrm>
              <a:off x="3422888" y="4060237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7" name="Text Box 7"/>
            <p:cNvSpPr txBox="1">
              <a:spLocks noChangeArrowheads="1"/>
            </p:cNvSpPr>
            <p:nvPr/>
          </p:nvSpPr>
          <p:spPr bwMode="auto">
            <a:xfrm>
              <a:off x="4066491" y="594935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03" name="AutoShape 39"/>
            <p:cNvCxnSpPr>
              <a:cxnSpLocks noChangeShapeType="1"/>
            </p:cNvCxnSpPr>
            <p:nvPr/>
          </p:nvCxnSpPr>
          <p:spPr bwMode="auto">
            <a:xfrm>
              <a:off x="3444577" y="613298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6" name="Group 5"/>
          <p:cNvGrpSpPr/>
          <p:nvPr/>
        </p:nvGrpSpPr>
        <p:grpSpPr>
          <a:xfrm>
            <a:off x="3848764" y="3817923"/>
            <a:ext cx="1117217" cy="2582162"/>
            <a:chOff x="2324763" y="3817923"/>
            <a:chExt cx="1117217" cy="2582162"/>
          </a:xfrm>
        </p:grpSpPr>
        <p:sp>
          <p:nvSpPr>
            <p:cNvPr id="87" name="Oval 24"/>
            <p:cNvSpPr>
              <a:spLocks noChangeArrowheads="1"/>
            </p:cNvSpPr>
            <p:nvPr/>
          </p:nvSpPr>
          <p:spPr bwMode="auto">
            <a:xfrm>
              <a:off x="2944439" y="5915460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24"/>
            <p:cNvSpPr>
              <a:spLocks noChangeArrowheads="1"/>
            </p:cNvSpPr>
            <p:nvPr/>
          </p:nvSpPr>
          <p:spPr bwMode="auto">
            <a:xfrm>
              <a:off x="2938263" y="381792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3033162" y="385291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75" name="AutoShape 39"/>
            <p:cNvCxnSpPr>
              <a:cxnSpLocks noChangeShapeType="1"/>
              <a:stCxn id="56" idx="6"/>
              <a:endCxn id="59" idx="2"/>
            </p:cNvCxnSpPr>
            <p:nvPr/>
          </p:nvCxnSpPr>
          <p:spPr bwMode="auto">
            <a:xfrm>
              <a:off x="2395735" y="405572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>
              <a:off x="3039338" y="5950455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05" name="AutoShape 39"/>
            <p:cNvCxnSpPr>
              <a:cxnSpLocks noChangeShapeType="1"/>
              <a:stCxn id="56" idx="5"/>
              <a:endCxn id="87" idx="2"/>
            </p:cNvCxnSpPr>
            <p:nvPr/>
          </p:nvCxnSpPr>
          <p:spPr bwMode="auto">
            <a:xfrm>
              <a:off x="2324763" y="4227061"/>
              <a:ext cx="619676" cy="19307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0" name="Group 9"/>
          <p:cNvGrpSpPr/>
          <p:nvPr/>
        </p:nvGrpSpPr>
        <p:grpSpPr>
          <a:xfrm>
            <a:off x="8028347" y="3835984"/>
            <a:ext cx="1060942" cy="1894561"/>
            <a:chOff x="6504347" y="3835983"/>
            <a:chExt cx="1060942" cy="1894561"/>
          </a:xfrm>
        </p:grpSpPr>
        <p:sp>
          <p:nvSpPr>
            <p:cNvPr id="116" name="Oval 24"/>
            <p:cNvSpPr>
              <a:spLocks noChangeArrowheads="1"/>
            </p:cNvSpPr>
            <p:nvPr/>
          </p:nvSpPr>
          <p:spPr bwMode="auto">
            <a:xfrm>
              <a:off x="7060518" y="5245919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Oval 24"/>
            <p:cNvSpPr>
              <a:spLocks noChangeArrowheads="1"/>
            </p:cNvSpPr>
            <p:nvPr/>
          </p:nvSpPr>
          <p:spPr bwMode="auto">
            <a:xfrm>
              <a:off x="7067748" y="4557131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24"/>
            <p:cNvSpPr>
              <a:spLocks noChangeArrowheads="1"/>
            </p:cNvSpPr>
            <p:nvPr/>
          </p:nvSpPr>
          <p:spPr bwMode="auto">
            <a:xfrm>
              <a:off x="7046875" y="383598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Text Box 7"/>
            <p:cNvSpPr txBox="1">
              <a:spLocks noChangeArrowheads="1"/>
            </p:cNvSpPr>
            <p:nvPr/>
          </p:nvSpPr>
          <p:spPr bwMode="auto">
            <a:xfrm>
              <a:off x="7141774" y="387097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3" name="AutoShape 39"/>
            <p:cNvCxnSpPr>
              <a:cxnSpLocks noChangeShapeType="1"/>
            </p:cNvCxnSpPr>
            <p:nvPr/>
          </p:nvCxnSpPr>
          <p:spPr bwMode="auto">
            <a:xfrm>
              <a:off x="6504347" y="407378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5" name="Text Box 7"/>
            <p:cNvSpPr txBox="1">
              <a:spLocks noChangeArrowheads="1"/>
            </p:cNvSpPr>
            <p:nvPr/>
          </p:nvSpPr>
          <p:spPr bwMode="auto">
            <a:xfrm>
              <a:off x="7155417" y="5280914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14" name="AutoShape 39"/>
            <p:cNvCxnSpPr>
              <a:cxnSpLocks noChangeShapeType="1"/>
            </p:cNvCxnSpPr>
            <p:nvPr/>
          </p:nvCxnSpPr>
          <p:spPr bwMode="auto">
            <a:xfrm>
              <a:off x="6524633" y="547392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0" name="Text Box 7"/>
            <p:cNvSpPr txBox="1">
              <a:spLocks noChangeArrowheads="1"/>
            </p:cNvSpPr>
            <p:nvPr/>
          </p:nvSpPr>
          <p:spPr bwMode="auto">
            <a:xfrm>
              <a:off x="7162647" y="4592126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26" name="AutoShape 39"/>
            <p:cNvCxnSpPr>
              <a:cxnSpLocks noChangeShapeType="1"/>
            </p:cNvCxnSpPr>
            <p:nvPr/>
          </p:nvCxnSpPr>
          <p:spPr bwMode="auto">
            <a:xfrm>
              <a:off x="6540733" y="4775754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8" name="Group 7"/>
          <p:cNvGrpSpPr/>
          <p:nvPr/>
        </p:nvGrpSpPr>
        <p:grpSpPr>
          <a:xfrm>
            <a:off x="5903070" y="3826954"/>
            <a:ext cx="1125053" cy="2562647"/>
            <a:chOff x="4379069" y="3826953"/>
            <a:chExt cx="1125053" cy="2562647"/>
          </a:xfrm>
        </p:grpSpPr>
        <p:sp>
          <p:nvSpPr>
            <p:cNvPr id="102" name="Oval 24"/>
            <p:cNvSpPr>
              <a:spLocks noChangeArrowheads="1"/>
            </p:cNvSpPr>
            <p:nvPr/>
          </p:nvSpPr>
          <p:spPr bwMode="auto">
            <a:xfrm>
              <a:off x="4998376" y="5904975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Oval 24"/>
            <p:cNvSpPr>
              <a:spLocks noChangeArrowheads="1"/>
            </p:cNvSpPr>
            <p:nvPr/>
          </p:nvSpPr>
          <p:spPr bwMode="auto">
            <a:xfrm>
              <a:off x="5006581" y="5256404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24"/>
            <p:cNvSpPr>
              <a:spLocks noChangeArrowheads="1"/>
            </p:cNvSpPr>
            <p:nvPr/>
          </p:nvSpPr>
          <p:spPr bwMode="auto">
            <a:xfrm>
              <a:off x="4992569" y="382695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5087468" y="386194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1" name="AutoShape 39"/>
            <p:cNvCxnSpPr>
              <a:cxnSpLocks noChangeShapeType="1"/>
            </p:cNvCxnSpPr>
            <p:nvPr/>
          </p:nvCxnSpPr>
          <p:spPr bwMode="auto">
            <a:xfrm>
              <a:off x="4450041" y="4064753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1" name="Text Box 7"/>
            <p:cNvSpPr txBox="1">
              <a:spLocks noChangeArrowheads="1"/>
            </p:cNvSpPr>
            <p:nvPr/>
          </p:nvSpPr>
          <p:spPr bwMode="auto">
            <a:xfrm>
              <a:off x="5093275" y="5939970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04" name="AutoShape 39"/>
            <p:cNvCxnSpPr>
              <a:cxnSpLocks noChangeShapeType="1"/>
            </p:cNvCxnSpPr>
            <p:nvPr/>
          </p:nvCxnSpPr>
          <p:spPr bwMode="auto">
            <a:xfrm>
              <a:off x="4462491" y="613298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9" name="Text Box 7"/>
            <p:cNvSpPr txBox="1">
              <a:spLocks noChangeArrowheads="1"/>
            </p:cNvSpPr>
            <p:nvPr/>
          </p:nvSpPr>
          <p:spPr bwMode="auto">
            <a:xfrm>
              <a:off x="5101480" y="5291399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34" name="AutoShape 39"/>
            <p:cNvCxnSpPr>
              <a:cxnSpLocks noChangeShapeType="1"/>
              <a:stCxn id="62" idx="5"/>
              <a:endCxn id="120" idx="2"/>
            </p:cNvCxnSpPr>
            <p:nvPr/>
          </p:nvCxnSpPr>
          <p:spPr bwMode="auto">
            <a:xfrm>
              <a:off x="4379069" y="4236091"/>
              <a:ext cx="627512" cy="12626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2502856" y="3843889"/>
            <a:ext cx="402642" cy="40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1" rIns="91424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000" b="1" dirty="0">
                <a:latin typeface="Franklin Gothic Medium" panose="020B0603020102020204" pitchFamily="34" charset="0"/>
              </a:rPr>
              <a:t>s</a:t>
            </a:r>
            <a:r>
              <a:rPr lang="en-US" sz="2000" b="1" baseline="-25000" dirty="0">
                <a:latin typeface="Franklin Gothic Medium" panose="020B0603020102020204" pitchFamily="34" charset="0"/>
              </a:rPr>
              <a:t>3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055501" y="3840498"/>
            <a:ext cx="1060573" cy="1890046"/>
            <a:chOff x="7531500" y="3840498"/>
            <a:chExt cx="1060573" cy="1890046"/>
          </a:xfrm>
        </p:grpSpPr>
        <p:sp>
          <p:nvSpPr>
            <p:cNvPr id="129" name="Oval 24"/>
            <p:cNvSpPr>
              <a:spLocks noChangeArrowheads="1"/>
            </p:cNvSpPr>
            <p:nvPr/>
          </p:nvSpPr>
          <p:spPr bwMode="auto">
            <a:xfrm>
              <a:off x="8094532" y="4547748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24"/>
            <p:cNvSpPr>
              <a:spLocks noChangeArrowheads="1"/>
            </p:cNvSpPr>
            <p:nvPr/>
          </p:nvSpPr>
          <p:spPr bwMode="auto">
            <a:xfrm>
              <a:off x="8074028" y="384049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>
              <a:off x="8168927" y="387549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4" name="AutoShape 39"/>
            <p:cNvCxnSpPr>
              <a:cxnSpLocks noChangeShapeType="1"/>
            </p:cNvCxnSpPr>
            <p:nvPr/>
          </p:nvCxnSpPr>
          <p:spPr bwMode="auto">
            <a:xfrm>
              <a:off x="7531500" y="407830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8" name="Text Box 7"/>
            <p:cNvSpPr txBox="1">
              <a:spLocks noChangeArrowheads="1"/>
            </p:cNvSpPr>
            <p:nvPr/>
          </p:nvSpPr>
          <p:spPr bwMode="auto">
            <a:xfrm>
              <a:off x="8189431" y="458274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27" name="AutoShape 39"/>
            <p:cNvCxnSpPr>
              <a:cxnSpLocks noChangeShapeType="1"/>
            </p:cNvCxnSpPr>
            <p:nvPr/>
          </p:nvCxnSpPr>
          <p:spPr bwMode="auto">
            <a:xfrm>
              <a:off x="7558647" y="4775754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3" name="TextBox 32"/>
            <p:cNvSpPr txBox="1"/>
            <p:nvPr/>
          </p:nvSpPr>
          <p:spPr>
            <a:xfrm>
              <a:off x="7662577" y="5268879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  <a:cs typeface="Franklin Gothic Medium"/>
                </a:rPr>
                <a:t>X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930222" y="3831469"/>
            <a:ext cx="1131914" cy="2559245"/>
            <a:chOff x="5406222" y="3831468"/>
            <a:chExt cx="1131914" cy="2559245"/>
          </a:xfrm>
        </p:grpSpPr>
        <p:sp>
          <p:nvSpPr>
            <p:cNvPr id="118" name="Oval 24"/>
            <p:cNvSpPr>
              <a:spLocks noChangeArrowheads="1"/>
            </p:cNvSpPr>
            <p:nvPr/>
          </p:nvSpPr>
          <p:spPr bwMode="auto">
            <a:xfrm>
              <a:off x="6033734" y="5255302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Oval 24"/>
            <p:cNvSpPr>
              <a:spLocks noChangeArrowheads="1"/>
            </p:cNvSpPr>
            <p:nvPr/>
          </p:nvSpPr>
          <p:spPr bwMode="auto">
            <a:xfrm>
              <a:off x="6040595" y="455823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24"/>
            <p:cNvSpPr>
              <a:spLocks noChangeArrowheads="1"/>
            </p:cNvSpPr>
            <p:nvPr/>
          </p:nvSpPr>
          <p:spPr bwMode="auto">
            <a:xfrm>
              <a:off x="6019722" y="383146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6114621" y="386646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2" name="AutoShape 39"/>
            <p:cNvCxnSpPr>
              <a:cxnSpLocks noChangeShapeType="1"/>
            </p:cNvCxnSpPr>
            <p:nvPr/>
          </p:nvCxnSpPr>
          <p:spPr bwMode="auto">
            <a:xfrm>
              <a:off x="5477194" y="4069269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7" name="Text Box 7"/>
            <p:cNvSpPr txBox="1">
              <a:spLocks noChangeArrowheads="1"/>
            </p:cNvSpPr>
            <p:nvPr/>
          </p:nvSpPr>
          <p:spPr bwMode="auto">
            <a:xfrm>
              <a:off x="6128633" y="5290297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13" name="AutoShape 39"/>
            <p:cNvCxnSpPr>
              <a:cxnSpLocks noChangeShapeType="1"/>
            </p:cNvCxnSpPr>
            <p:nvPr/>
          </p:nvCxnSpPr>
          <p:spPr bwMode="auto">
            <a:xfrm>
              <a:off x="5506719" y="547392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2" name="Text Box 7"/>
            <p:cNvSpPr txBox="1">
              <a:spLocks noChangeArrowheads="1"/>
            </p:cNvSpPr>
            <p:nvPr/>
          </p:nvSpPr>
          <p:spPr bwMode="auto">
            <a:xfrm>
              <a:off x="6135494" y="459322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36" name="AutoShape 39"/>
            <p:cNvCxnSpPr>
              <a:cxnSpLocks noChangeShapeType="1"/>
              <a:stCxn id="65" idx="5"/>
              <a:endCxn id="133" idx="2"/>
            </p:cNvCxnSpPr>
            <p:nvPr/>
          </p:nvCxnSpPr>
          <p:spPr bwMode="auto">
            <a:xfrm>
              <a:off x="5406222" y="4240606"/>
              <a:ext cx="634373" cy="55994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0" name="TextBox 149"/>
            <p:cNvSpPr txBox="1"/>
            <p:nvPr/>
          </p:nvSpPr>
          <p:spPr>
            <a:xfrm>
              <a:off x="5635879" y="5929048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  <a:cs typeface="Franklin Gothic Medium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71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9A95B-C1D7-812A-1509-D5E12BA57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F013D5-1793-CDD1-E196-B9CBC5954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768527" cy="590415"/>
          </a:xfrm>
        </p:spPr>
        <p:txBody>
          <a:bodyPr/>
          <a:lstStyle/>
          <a:p>
            <a:r>
              <a:rPr lang="en-US" dirty="0"/>
              <a:t>Relating Models of Computation</a:t>
            </a:r>
          </a:p>
        </p:txBody>
      </p:sp>
    </p:spTree>
    <p:extLst>
      <p:ext uri="{BB962C8B-B14F-4D97-AF65-F5344CB8AC3E}">
        <p14:creationId xmlns:p14="http://schemas.microsoft.com/office/powerpoint/2010/main" val="3864862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D3E3-538D-4963-8D7D-61CEA8D1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AD4A32-4DFC-4D88-BBF8-DED4901DAD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 NFAs/DFAs what can and can’t they do?</a:t>
                </a:r>
              </a:p>
              <a:p>
                <a:r>
                  <a:rPr lang="en-US" dirty="0"/>
                  <a:t>Can NFAs do more than DFAs?</a:t>
                </a:r>
              </a:p>
              <a:p>
                <a:r>
                  <a:rPr lang="en-US" dirty="0"/>
                  <a:t>How do they relate to context-free-grammars? Regular expressions?</a:t>
                </a:r>
              </a:p>
              <a:p>
                <a:endParaRPr lang="en-US" dirty="0"/>
              </a:p>
              <a:p>
                <a:r>
                  <a:rPr lang="en-US" dirty="0"/>
                  <a:t>i.e. is there a language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 but not a DFA? Or vice versa?</a:t>
                </a:r>
              </a:p>
              <a:p>
                <a:r>
                  <a:rPr lang="en-US" dirty="0"/>
                  <a:t>What about CFGs/regexes?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AD4A32-4DFC-4D88-BBF8-DED4901DA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7931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D3E3-538D-4963-8D7D-61CEA8D1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D4A32-4DFC-4D88-BBF8-DED4901DA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NFAs/DFAs what can and can’t they do?</a:t>
            </a:r>
          </a:p>
          <a:p>
            <a:r>
              <a:rPr lang="en-US" dirty="0"/>
              <a:t>Can NFAs do more than DFAs?</a:t>
            </a:r>
          </a:p>
          <a:p>
            <a:r>
              <a:rPr lang="en-US" dirty="0"/>
              <a:t>How do they relate to context-free-grammars? Regular expressions?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3DDEBF-C363-4FB6-ACA4-F58B1FC01116}"/>
              </a:ext>
            </a:extLst>
          </p:cNvPr>
          <p:cNvGrpSpPr/>
          <p:nvPr/>
        </p:nvGrpSpPr>
        <p:grpSpPr>
          <a:xfrm>
            <a:off x="575238" y="3429000"/>
            <a:ext cx="11358853" cy="3066275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5745299-346D-4FC7-BB32-07780C27D36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language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is the language of a regular expression if and only if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language of a DFA if and only if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language of an NFA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5745299-346D-4FC7-BB32-07780C27D3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l="-107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ADDFCD-8A69-4475-8DFF-CB794958FC1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Kleene’s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0647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96CFF-30E5-4B79-832E-505442D9B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D68E3-3D5D-4148-B4D4-3A130E0B1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983596"/>
          </a:xfrm>
        </p:spPr>
        <p:txBody>
          <a:bodyPr>
            <a:normAutofit fontScale="92500"/>
          </a:bodyPr>
          <a:lstStyle/>
          <a:p>
            <a:r>
              <a:rPr lang="en-US" dirty="0"/>
              <a:t>So NFAs, DFAs, and regular expressions are all “equally powerful”</a:t>
            </a:r>
          </a:p>
          <a:p>
            <a:r>
              <a:rPr lang="en-US" dirty="0"/>
              <a:t>Every language either can be expressed with any of them or none of them.</a:t>
            </a:r>
          </a:p>
          <a:p>
            <a:r>
              <a:rPr lang="en-US" dirty="0"/>
              <a:t>A set of strings that is recognized by a DFA (equivalently, recognized by an NFA; equivalently, the language of a regular expression) is called a </a:t>
            </a:r>
            <a:r>
              <a:rPr lang="en-US" b="1" dirty="0"/>
              <a:t>regular language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So to show a language is “regular” you just need to show one of these and prove it works. There are some “irregular” languages (that don’t have a corresponding NFA/DFA/regex).</a:t>
            </a:r>
          </a:p>
          <a:p>
            <a:r>
              <a:rPr lang="en-US" dirty="0"/>
              <a:t>CFGs are “more powerful” (every regular language can also be represented with a CFG, but some languages with CFGs have not NFA/DFA/regex.</a:t>
            </a:r>
          </a:p>
        </p:txBody>
      </p:sp>
    </p:spTree>
    <p:extLst>
      <p:ext uri="{BB962C8B-B14F-4D97-AF65-F5344CB8AC3E}">
        <p14:creationId xmlns:p14="http://schemas.microsoft.com/office/powerpoint/2010/main" val="2594140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79184A5F-D1D1-4228-9544-8B034F342EA2}"/>
              </a:ext>
            </a:extLst>
          </p:cNvPr>
          <p:cNvSpPr/>
          <p:nvPr/>
        </p:nvSpPr>
        <p:spPr>
          <a:xfrm rot="18482145">
            <a:off x="1585673" y="3072308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89309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30031" y="4885949"/>
            <a:ext cx="3972107" cy="1200329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just a “sketch” of the proof. We want you to get the intuition for why this is true, we’ll go very quickly for some cases.</a:t>
            </a:r>
          </a:p>
        </p:txBody>
      </p:sp>
    </p:spTree>
    <p:extLst>
      <p:ext uri="{BB962C8B-B14F-4D97-AF65-F5344CB8AC3E}">
        <p14:creationId xmlns:p14="http://schemas.microsoft.com/office/powerpoint/2010/main" val="2600233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79184A5F-D1D1-4228-9544-8B034F342EA2}"/>
              </a:ext>
            </a:extLst>
          </p:cNvPr>
          <p:cNvSpPr/>
          <p:nvPr/>
        </p:nvSpPr>
        <p:spPr>
          <a:xfrm rot="18482145">
            <a:off x="1585673" y="3072308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89309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01988" y="2002395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 NFA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78A05A-45CE-40C9-BC0E-60ADDE8FCE7D}"/>
                  </a:ext>
                </a:extLst>
              </p:cNvPr>
              <p:cNvSpPr txBox="1"/>
              <p:nvPr/>
            </p:nvSpPr>
            <p:spPr>
              <a:xfrm>
                <a:off x="4155066" y="5159043"/>
                <a:ext cx="45043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language of some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also satisfies the requirements for an NFA,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also the language of an NFA.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78A05A-45CE-40C9-BC0E-60ADDE8FC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066" y="5159043"/>
                <a:ext cx="4504380" cy="923330"/>
              </a:xfrm>
              <a:prstGeom prst="rect">
                <a:avLst/>
              </a:prstGeom>
              <a:blipFill>
                <a:blip r:embed="rId5"/>
                <a:stretch>
                  <a:fillRect l="-1218" t="-2632" r="-271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031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89309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01988" y="2002395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 NFA</a:t>
              </a:r>
            </a:p>
          </p:txBody>
        </p:sp>
      </p:grp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D2CECED-7332-4D00-986E-A73136F308EE}"/>
              </a:ext>
            </a:extLst>
          </p:cNvPr>
          <p:cNvSpPr/>
          <p:nvPr/>
        </p:nvSpPr>
        <p:spPr>
          <a:xfrm rot="18380261">
            <a:off x="1570847" y="3032684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45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635D-E39A-42B5-A8AE-74C13AD29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convert an NFA to a DFA?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6C7FB-8229-4FF7-8E75-E4FACCE25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NFAs are magic though! DFAs can’t guess…</a:t>
            </a:r>
          </a:p>
          <a:p>
            <a:r>
              <a:rPr lang="en-US" b="1" dirty="0"/>
              <a:t>Parallel exploration:</a:t>
            </a:r>
            <a:r>
              <a:rPr lang="en-US" dirty="0"/>
              <a:t>  The NFA computation runs all possible computations on x step-by-step at the same time in parallel</a:t>
            </a:r>
          </a:p>
          <a:p>
            <a:endParaRPr lang="en-US" dirty="0"/>
          </a:p>
          <a:p>
            <a:r>
              <a:rPr lang="en-US" dirty="0"/>
              <a:t>At any step, the set of all possible states we could be in is fixed!</a:t>
            </a:r>
          </a:p>
          <a:p>
            <a:r>
              <a:rPr lang="en-US" dirty="0"/>
              <a:t>And the update steps are deterministic if we just check all possibilities!</a:t>
            </a:r>
          </a:p>
        </p:txBody>
      </p:sp>
    </p:spTree>
    <p:extLst>
      <p:ext uri="{BB962C8B-B14F-4D97-AF65-F5344CB8AC3E}">
        <p14:creationId xmlns:p14="http://schemas.microsoft.com/office/powerpoint/2010/main" val="692149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A1B9A-53EE-CE3B-A9C8-F0BEC1B71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682E15-5272-185B-81B2-34E624C34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10830388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3114143" y="926225"/>
            <a:ext cx="5836506" cy="1350814"/>
            <a:chOff x="1590143" y="926225"/>
            <a:chExt cx="5836506" cy="1350814"/>
          </a:xfrm>
        </p:grpSpPr>
        <p:sp>
          <p:nvSpPr>
            <p:cNvPr id="38" name="TextBox 37"/>
            <p:cNvSpPr txBox="1"/>
            <p:nvPr/>
          </p:nvSpPr>
          <p:spPr>
            <a:xfrm>
              <a:off x="1920829" y="926225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930437" y="1667439"/>
              <a:ext cx="609600" cy="609600"/>
              <a:chOff x="1599751" y="3519488"/>
              <a:chExt cx="609600" cy="609600"/>
            </a:xfrm>
          </p:grpSpPr>
          <p:sp>
            <p:nvSpPr>
              <p:cNvPr id="154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141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90" name="Straight Arrow Connector 89"/>
            <p:cNvCxnSpPr>
              <a:endCxn id="141" idx="2"/>
            </p:cNvCxnSpPr>
            <p:nvPr/>
          </p:nvCxnSpPr>
          <p:spPr>
            <a:xfrm flipV="1">
              <a:off x="1590143" y="1972239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1945761" y="1413439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540037" y="1666575"/>
              <a:ext cx="1625932" cy="609600"/>
              <a:chOff x="2540037" y="1666575"/>
              <a:chExt cx="1625932" cy="609600"/>
            </a:xfrm>
          </p:grpSpPr>
          <p:cxnSp>
            <p:nvCxnSpPr>
              <p:cNvPr id="125" name="AutoShape 39"/>
              <p:cNvCxnSpPr>
                <a:cxnSpLocks noChangeShapeType="1"/>
                <a:stCxn id="141" idx="6"/>
                <a:endCxn id="157" idx="2"/>
              </p:cNvCxnSpPr>
              <p:nvPr/>
            </p:nvCxnSpPr>
            <p:spPr bwMode="auto">
              <a:xfrm flipV="1">
                <a:off x="2540037" y="1971375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155" name="Group 154"/>
              <p:cNvGrpSpPr/>
              <p:nvPr/>
            </p:nvGrpSpPr>
            <p:grpSpPr>
              <a:xfrm>
                <a:off x="3556369" y="1666575"/>
                <a:ext cx="609600" cy="609600"/>
                <a:chOff x="1599751" y="3519488"/>
                <a:chExt cx="609600" cy="609600"/>
              </a:xfrm>
            </p:grpSpPr>
            <p:sp>
              <p:nvSpPr>
                <p:cNvPr id="15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157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4174785" y="1653486"/>
              <a:ext cx="1625932" cy="609600"/>
              <a:chOff x="2209351" y="3518624"/>
              <a:chExt cx="1625932" cy="609600"/>
            </a:xfrm>
          </p:grpSpPr>
          <p:cxnSp>
            <p:nvCxnSpPr>
              <p:cNvPr id="159" name="AutoShape 39"/>
              <p:cNvCxnSpPr>
                <a:cxnSpLocks noChangeShapeType="1"/>
                <a:endCxn id="162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160" name="Group 159"/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16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162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64" name="AutoShape 39"/>
            <p:cNvCxnSpPr>
              <a:cxnSpLocks noChangeShapeType="1"/>
              <a:endCxn id="167" idx="2"/>
            </p:cNvCxnSpPr>
            <p:nvPr/>
          </p:nvCxnSpPr>
          <p:spPr bwMode="auto">
            <a:xfrm flipV="1">
              <a:off x="5800717" y="1947385"/>
              <a:ext cx="1016332" cy="8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165" name="Group 164"/>
            <p:cNvGrpSpPr/>
            <p:nvPr/>
          </p:nvGrpSpPr>
          <p:grpSpPr>
            <a:xfrm>
              <a:off x="6817049" y="1642585"/>
              <a:ext cx="609600" cy="609600"/>
              <a:chOff x="1599751" y="3519488"/>
              <a:chExt cx="609600" cy="609600"/>
            </a:xfrm>
          </p:grpSpPr>
          <p:sp>
            <p:nvSpPr>
              <p:cNvPr id="166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67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4301895" y="1479762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958494" y="147483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788115" y="1497485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Exploration view of an NFA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9201" y="2590801"/>
            <a:ext cx="3083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Input string  0101100</a:t>
            </a:r>
          </a:p>
        </p:txBody>
      </p:sp>
      <p:cxnSp>
        <p:nvCxnSpPr>
          <p:cNvPr id="143" name="Straight Connector 142"/>
          <p:cNvCxnSpPr/>
          <p:nvPr/>
        </p:nvCxnSpPr>
        <p:spPr>
          <a:xfrm>
            <a:off x="4703753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5730495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6757237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7783979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8810721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9837463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677011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50269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24"/>
          <p:cNvSpPr>
            <a:spLocks noChangeArrowheads="1"/>
          </p:cNvSpPr>
          <p:nvPr/>
        </p:nvSpPr>
        <p:spPr bwMode="auto">
          <a:xfrm>
            <a:off x="2407958" y="3808894"/>
            <a:ext cx="484625" cy="4846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" name="Straight Arrow Connector 27"/>
          <p:cNvCxnSpPr>
            <a:endCxn id="32" idx="2"/>
          </p:cNvCxnSpPr>
          <p:nvPr/>
        </p:nvCxnSpPr>
        <p:spPr>
          <a:xfrm>
            <a:off x="2067663" y="4051205"/>
            <a:ext cx="340294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892583" y="3813409"/>
            <a:ext cx="1040069" cy="484625"/>
            <a:chOff x="1368582" y="3813408"/>
            <a:chExt cx="1040069" cy="484625"/>
          </a:xfrm>
        </p:grpSpPr>
        <p:sp>
          <p:nvSpPr>
            <p:cNvPr id="56" name="Oval 24"/>
            <p:cNvSpPr>
              <a:spLocks noChangeArrowheads="1"/>
            </p:cNvSpPr>
            <p:nvPr/>
          </p:nvSpPr>
          <p:spPr bwMode="auto">
            <a:xfrm>
              <a:off x="1911110" y="381340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0" name="AutoShape 39"/>
            <p:cNvCxnSpPr>
              <a:cxnSpLocks noChangeShapeType="1"/>
              <a:stCxn id="32" idx="6"/>
            </p:cNvCxnSpPr>
            <p:nvPr/>
          </p:nvCxnSpPr>
          <p:spPr bwMode="auto">
            <a:xfrm>
              <a:off x="1368582" y="4051205"/>
              <a:ext cx="552247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2006009" y="384840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916813" y="3269363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917455" y="326720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918097" y="3265049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18739" y="326289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919381" y="3260735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920023" y="325857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920665" y="325642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946889" y="3822439"/>
            <a:ext cx="1046245" cy="2576545"/>
            <a:chOff x="3422888" y="3822438"/>
            <a:chExt cx="1046245" cy="2576545"/>
          </a:xfrm>
        </p:grpSpPr>
        <p:sp>
          <p:nvSpPr>
            <p:cNvPr id="98" name="Oval 24"/>
            <p:cNvSpPr>
              <a:spLocks noChangeArrowheads="1"/>
            </p:cNvSpPr>
            <p:nvPr/>
          </p:nvSpPr>
          <p:spPr bwMode="auto">
            <a:xfrm>
              <a:off x="3971592" y="591435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24"/>
            <p:cNvSpPr>
              <a:spLocks noChangeArrowheads="1"/>
            </p:cNvSpPr>
            <p:nvPr/>
          </p:nvSpPr>
          <p:spPr bwMode="auto">
            <a:xfrm>
              <a:off x="3965416" y="382243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4060315" y="385743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79" name="AutoShape 39"/>
            <p:cNvCxnSpPr>
              <a:cxnSpLocks noChangeShapeType="1"/>
            </p:cNvCxnSpPr>
            <p:nvPr/>
          </p:nvCxnSpPr>
          <p:spPr bwMode="auto">
            <a:xfrm>
              <a:off x="3422888" y="4060237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7" name="Text Box 7"/>
            <p:cNvSpPr txBox="1">
              <a:spLocks noChangeArrowheads="1"/>
            </p:cNvSpPr>
            <p:nvPr/>
          </p:nvSpPr>
          <p:spPr bwMode="auto">
            <a:xfrm>
              <a:off x="4066491" y="594935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03" name="AutoShape 39"/>
            <p:cNvCxnSpPr>
              <a:cxnSpLocks noChangeShapeType="1"/>
            </p:cNvCxnSpPr>
            <p:nvPr/>
          </p:nvCxnSpPr>
          <p:spPr bwMode="auto">
            <a:xfrm>
              <a:off x="3444577" y="613298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6" name="Group 5"/>
          <p:cNvGrpSpPr/>
          <p:nvPr/>
        </p:nvGrpSpPr>
        <p:grpSpPr>
          <a:xfrm>
            <a:off x="3848764" y="3817923"/>
            <a:ext cx="1117217" cy="2582162"/>
            <a:chOff x="2324763" y="3817923"/>
            <a:chExt cx="1117217" cy="2582162"/>
          </a:xfrm>
        </p:grpSpPr>
        <p:sp>
          <p:nvSpPr>
            <p:cNvPr id="87" name="Oval 24"/>
            <p:cNvSpPr>
              <a:spLocks noChangeArrowheads="1"/>
            </p:cNvSpPr>
            <p:nvPr/>
          </p:nvSpPr>
          <p:spPr bwMode="auto">
            <a:xfrm>
              <a:off x="2944439" y="5915460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24"/>
            <p:cNvSpPr>
              <a:spLocks noChangeArrowheads="1"/>
            </p:cNvSpPr>
            <p:nvPr/>
          </p:nvSpPr>
          <p:spPr bwMode="auto">
            <a:xfrm>
              <a:off x="2938263" y="381792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3033162" y="385291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75" name="AutoShape 39"/>
            <p:cNvCxnSpPr>
              <a:cxnSpLocks noChangeShapeType="1"/>
              <a:stCxn id="56" idx="6"/>
              <a:endCxn id="59" idx="2"/>
            </p:cNvCxnSpPr>
            <p:nvPr/>
          </p:nvCxnSpPr>
          <p:spPr bwMode="auto">
            <a:xfrm>
              <a:off x="2395735" y="405572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>
              <a:off x="3039338" y="5950455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05" name="AutoShape 39"/>
            <p:cNvCxnSpPr>
              <a:cxnSpLocks noChangeShapeType="1"/>
              <a:stCxn id="56" idx="5"/>
              <a:endCxn id="87" idx="2"/>
            </p:cNvCxnSpPr>
            <p:nvPr/>
          </p:nvCxnSpPr>
          <p:spPr bwMode="auto">
            <a:xfrm>
              <a:off x="2324763" y="4227061"/>
              <a:ext cx="619676" cy="19307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0" name="Group 9"/>
          <p:cNvGrpSpPr/>
          <p:nvPr/>
        </p:nvGrpSpPr>
        <p:grpSpPr>
          <a:xfrm>
            <a:off x="8028347" y="3835984"/>
            <a:ext cx="1060942" cy="1894561"/>
            <a:chOff x="6504347" y="3835983"/>
            <a:chExt cx="1060942" cy="1894561"/>
          </a:xfrm>
        </p:grpSpPr>
        <p:sp>
          <p:nvSpPr>
            <p:cNvPr id="116" name="Oval 24"/>
            <p:cNvSpPr>
              <a:spLocks noChangeArrowheads="1"/>
            </p:cNvSpPr>
            <p:nvPr/>
          </p:nvSpPr>
          <p:spPr bwMode="auto">
            <a:xfrm>
              <a:off x="7060518" y="5245919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Oval 24"/>
            <p:cNvSpPr>
              <a:spLocks noChangeArrowheads="1"/>
            </p:cNvSpPr>
            <p:nvPr/>
          </p:nvSpPr>
          <p:spPr bwMode="auto">
            <a:xfrm>
              <a:off x="7067748" y="4557131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24"/>
            <p:cNvSpPr>
              <a:spLocks noChangeArrowheads="1"/>
            </p:cNvSpPr>
            <p:nvPr/>
          </p:nvSpPr>
          <p:spPr bwMode="auto">
            <a:xfrm>
              <a:off x="7046875" y="383598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Text Box 7"/>
            <p:cNvSpPr txBox="1">
              <a:spLocks noChangeArrowheads="1"/>
            </p:cNvSpPr>
            <p:nvPr/>
          </p:nvSpPr>
          <p:spPr bwMode="auto">
            <a:xfrm>
              <a:off x="7141774" y="387097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3" name="AutoShape 39"/>
            <p:cNvCxnSpPr>
              <a:cxnSpLocks noChangeShapeType="1"/>
            </p:cNvCxnSpPr>
            <p:nvPr/>
          </p:nvCxnSpPr>
          <p:spPr bwMode="auto">
            <a:xfrm>
              <a:off x="6504347" y="407378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5" name="Text Box 7"/>
            <p:cNvSpPr txBox="1">
              <a:spLocks noChangeArrowheads="1"/>
            </p:cNvSpPr>
            <p:nvPr/>
          </p:nvSpPr>
          <p:spPr bwMode="auto">
            <a:xfrm>
              <a:off x="7155417" y="5280914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14" name="AutoShape 39"/>
            <p:cNvCxnSpPr>
              <a:cxnSpLocks noChangeShapeType="1"/>
            </p:cNvCxnSpPr>
            <p:nvPr/>
          </p:nvCxnSpPr>
          <p:spPr bwMode="auto">
            <a:xfrm>
              <a:off x="6524633" y="547392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0" name="Text Box 7"/>
            <p:cNvSpPr txBox="1">
              <a:spLocks noChangeArrowheads="1"/>
            </p:cNvSpPr>
            <p:nvPr/>
          </p:nvSpPr>
          <p:spPr bwMode="auto">
            <a:xfrm>
              <a:off x="7162647" y="4592126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26" name="AutoShape 39"/>
            <p:cNvCxnSpPr>
              <a:cxnSpLocks noChangeShapeType="1"/>
            </p:cNvCxnSpPr>
            <p:nvPr/>
          </p:nvCxnSpPr>
          <p:spPr bwMode="auto">
            <a:xfrm>
              <a:off x="6540733" y="4775754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8" name="Group 7"/>
          <p:cNvGrpSpPr/>
          <p:nvPr/>
        </p:nvGrpSpPr>
        <p:grpSpPr>
          <a:xfrm>
            <a:off x="5903070" y="3826954"/>
            <a:ext cx="1125053" cy="2562647"/>
            <a:chOff x="4379069" y="3826953"/>
            <a:chExt cx="1125053" cy="2562647"/>
          </a:xfrm>
        </p:grpSpPr>
        <p:sp>
          <p:nvSpPr>
            <p:cNvPr id="102" name="Oval 24"/>
            <p:cNvSpPr>
              <a:spLocks noChangeArrowheads="1"/>
            </p:cNvSpPr>
            <p:nvPr/>
          </p:nvSpPr>
          <p:spPr bwMode="auto">
            <a:xfrm>
              <a:off x="4998376" y="5904975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Oval 24"/>
            <p:cNvSpPr>
              <a:spLocks noChangeArrowheads="1"/>
            </p:cNvSpPr>
            <p:nvPr/>
          </p:nvSpPr>
          <p:spPr bwMode="auto">
            <a:xfrm>
              <a:off x="5006581" y="5256404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24"/>
            <p:cNvSpPr>
              <a:spLocks noChangeArrowheads="1"/>
            </p:cNvSpPr>
            <p:nvPr/>
          </p:nvSpPr>
          <p:spPr bwMode="auto">
            <a:xfrm>
              <a:off x="4992569" y="382695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5087468" y="386194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1" name="AutoShape 39"/>
            <p:cNvCxnSpPr>
              <a:cxnSpLocks noChangeShapeType="1"/>
            </p:cNvCxnSpPr>
            <p:nvPr/>
          </p:nvCxnSpPr>
          <p:spPr bwMode="auto">
            <a:xfrm>
              <a:off x="4450041" y="4064753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1" name="Text Box 7"/>
            <p:cNvSpPr txBox="1">
              <a:spLocks noChangeArrowheads="1"/>
            </p:cNvSpPr>
            <p:nvPr/>
          </p:nvSpPr>
          <p:spPr bwMode="auto">
            <a:xfrm>
              <a:off x="5093275" y="5939970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04" name="AutoShape 39"/>
            <p:cNvCxnSpPr>
              <a:cxnSpLocks noChangeShapeType="1"/>
            </p:cNvCxnSpPr>
            <p:nvPr/>
          </p:nvCxnSpPr>
          <p:spPr bwMode="auto">
            <a:xfrm>
              <a:off x="4462491" y="613298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9" name="Text Box 7"/>
            <p:cNvSpPr txBox="1">
              <a:spLocks noChangeArrowheads="1"/>
            </p:cNvSpPr>
            <p:nvPr/>
          </p:nvSpPr>
          <p:spPr bwMode="auto">
            <a:xfrm>
              <a:off x="5101480" y="5291399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34" name="AutoShape 39"/>
            <p:cNvCxnSpPr>
              <a:cxnSpLocks noChangeShapeType="1"/>
              <a:stCxn id="62" idx="5"/>
              <a:endCxn id="120" idx="2"/>
            </p:cNvCxnSpPr>
            <p:nvPr/>
          </p:nvCxnSpPr>
          <p:spPr bwMode="auto">
            <a:xfrm>
              <a:off x="4379069" y="4236091"/>
              <a:ext cx="627512" cy="12626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2502856" y="3843889"/>
            <a:ext cx="402642" cy="40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1" rIns="91424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000" b="1" dirty="0">
                <a:latin typeface="Franklin Gothic Medium" panose="020B0603020102020204" pitchFamily="34" charset="0"/>
              </a:rPr>
              <a:t>s</a:t>
            </a:r>
            <a:r>
              <a:rPr lang="en-US" sz="2000" b="1" baseline="-25000" dirty="0">
                <a:latin typeface="Franklin Gothic Medium" panose="020B0603020102020204" pitchFamily="34" charset="0"/>
              </a:rPr>
              <a:t>3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055501" y="3840498"/>
            <a:ext cx="1060573" cy="1890046"/>
            <a:chOff x="7531500" y="3840498"/>
            <a:chExt cx="1060573" cy="1890046"/>
          </a:xfrm>
        </p:grpSpPr>
        <p:sp>
          <p:nvSpPr>
            <p:cNvPr id="129" name="Oval 24"/>
            <p:cNvSpPr>
              <a:spLocks noChangeArrowheads="1"/>
            </p:cNvSpPr>
            <p:nvPr/>
          </p:nvSpPr>
          <p:spPr bwMode="auto">
            <a:xfrm>
              <a:off x="8094532" y="4547748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24"/>
            <p:cNvSpPr>
              <a:spLocks noChangeArrowheads="1"/>
            </p:cNvSpPr>
            <p:nvPr/>
          </p:nvSpPr>
          <p:spPr bwMode="auto">
            <a:xfrm>
              <a:off x="8074028" y="384049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>
              <a:off x="8168927" y="387549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4" name="AutoShape 39"/>
            <p:cNvCxnSpPr>
              <a:cxnSpLocks noChangeShapeType="1"/>
            </p:cNvCxnSpPr>
            <p:nvPr/>
          </p:nvCxnSpPr>
          <p:spPr bwMode="auto">
            <a:xfrm>
              <a:off x="7531500" y="407830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8" name="Text Box 7"/>
            <p:cNvSpPr txBox="1">
              <a:spLocks noChangeArrowheads="1"/>
            </p:cNvSpPr>
            <p:nvPr/>
          </p:nvSpPr>
          <p:spPr bwMode="auto">
            <a:xfrm>
              <a:off x="8189431" y="458274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27" name="AutoShape 39"/>
            <p:cNvCxnSpPr>
              <a:cxnSpLocks noChangeShapeType="1"/>
            </p:cNvCxnSpPr>
            <p:nvPr/>
          </p:nvCxnSpPr>
          <p:spPr bwMode="auto">
            <a:xfrm>
              <a:off x="7558647" y="4775754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3" name="TextBox 32"/>
            <p:cNvSpPr txBox="1"/>
            <p:nvPr/>
          </p:nvSpPr>
          <p:spPr>
            <a:xfrm>
              <a:off x="7662577" y="5268879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  <a:cs typeface="Franklin Gothic Medium"/>
                </a:rPr>
                <a:t>X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930222" y="3831469"/>
            <a:ext cx="1131914" cy="2559245"/>
            <a:chOff x="5406222" y="3831468"/>
            <a:chExt cx="1131914" cy="2559245"/>
          </a:xfrm>
        </p:grpSpPr>
        <p:sp>
          <p:nvSpPr>
            <p:cNvPr id="118" name="Oval 24"/>
            <p:cNvSpPr>
              <a:spLocks noChangeArrowheads="1"/>
            </p:cNvSpPr>
            <p:nvPr/>
          </p:nvSpPr>
          <p:spPr bwMode="auto">
            <a:xfrm>
              <a:off x="6033734" y="5255302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Oval 24"/>
            <p:cNvSpPr>
              <a:spLocks noChangeArrowheads="1"/>
            </p:cNvSpPr>
            <p:nvPr/>
          </p:nvSpPr>
          <p:spPr bwMode="auto">
            <a:xfrm>
              <a:off x="6040595" y="455823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24"/>
            <p:cNvSpPr>
              <a:spLocks noChangeArrowheads="1"/>
            </p:cNvSpPr>
            <p:nvPr/>
          </p:nvSpPr>
          <p:spPr bwMode="auto">
            <a:xfrm>
              <a:off x="6019722" y="383146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6114621" y="386646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2" name="AutoShape 39"/>
            <p:cNvCxnSpPr>
              <a:cxnSpLocks noChangeShapeType="1"/>
            </p:cNvCxnSpPr>
            <p:nvPr/>
          </p:nvCxnSpPr>
          <p:spPr bwMode="auto">
            <a:xfrm>
              <a:off x="5477194" y="4069269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7" name="Text Box 7"/>
            <p:cNvSpPr txBox="1">
              <a:spLocks noChangeArrowheads="1"/>
            </p:cNvSpPr>
            <p:nvPr/>
          </p:nvSpPr>
          <p:spPr bwMode="auto">
            <a:xfrm>
              <a:off x="6128633" y="5290297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13" name="AutoShape 39"/>
            <p:cNvCxnSpPr>
              <a:cxnSpLocks noChangeShapeType="1"/>
            </p:cNvCxnSpPr>
            <p:nvPr/>
          </p:nvCxnSpPr>
          <p:spPr bwMode="auto">
            <a:xfrm>
              <a:off x="5506719" y="547392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2" name="Text Box 7"/>
            <p:cNvSpPr txBox="1">
              <a:spLocks noChangeArrowheads="1"/>
            </p:cNvSpPr>
            <p:nvPr/>
          </p:nvSpPr>
          <p:spPr bwMode="auto">
            <a:xfrm>
              <a:off x="6135494" y="459322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36" name="AutoShape 39"/>
            <p:cNvCxnSpPr>
              <a:cxnSpLocks noChangeShapeType="1"/>
              <a:stCxn id="65" idx="5"/>
              <a:endCxn id="133" idx="2"/>
            </p:cNvCxnSpPr>
            <p:nvPr/>
          </p:nvCxnSpPr>
          <p:spPr bwMode="auto">
            <a:xfrm>
              <a:off x="5406222" y="4240606"/>
              <a:ext cx="634373" cy="55994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0" name="TextBox 149"/>
            <p:cNvSpPr txBox="1"/>
            <p:nvPr/>
          </p:nvSpPr>
          <p:spPr>
            <a:xfrm>
              <a:off x="5635879" y="5929048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  <a:cs typeface="Franklin Gothic Medium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01303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635D-E39A-42B5-A8AE-74C13AD29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convert an NFA to a DFA?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6C7FB-8229-4FF7-8E75-E4FACCE25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NFAs are magic though! DFAs can’t guess…</a:t>
            </a:r>
          </a:p>
          <a:p>
            <a:r>
              <a:rPr lang="en-US" b="1" dirty="0"/>
              <a:t>Parallel exploration:</a:t>
            </a:r>
            <a:r>
              <a:rPr lang="en-US" dirty="0"/>
              <a:t>  The NFA computation runs all possible computations on x step-by-step at the same time in parallel</a:t>
            </a:r>
          </a:p>
          <a:p>
            <a:endParaRPr lang="en-US" dirty="0"/>
          </a:p>
          <a:p>
            <a:r>
              <a:rPr lang="en-US" dirty="0"/>
              <a:t>At any step, the set of all possible states we could be in is fixed!</a:t>
            </a:r>
          </a:p>
          <a:p>
            <a:r>
              <a:rPr lang="en-US" dirty="0"/>
              <a:t>And the update steps are deterministic if we just check all possibilities!</a:t>
            </a:r>
          </a:p>
        </p:txBody>
      </p:sp>
    </p:spTree>
    <p:extLst>
      <p:ext uri="{BB962C8B-B14F-4D97-AF65-F5344CB8AC3E}">
        <p14:creationId xmlns:p14="http://schemas.microsoft.com/office/powerpoint/2010/main" val="21486837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5FA45-B2A1-4B7F-91BA-2DCFBDA10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from an NFA to a DFA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120A9-6670-4AF0-A452-E75400BA8E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be an NFA with a set of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Need to define a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that recognizes the same language.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be a DFA with set of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How do we update?</a:t>
                </a:r>
              </a:p>
              <a:p>
                <a:r>
                  <a:rPr lang="en-US" dirty="0"/>
                  <a:t>If I’m in a set of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if the next character to be read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Transition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such that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using exactly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transition and any number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-transitions}.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120A9-6670-4AF0-A452-E75400BA8E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916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ECAA-5F09-4FF3-BAC5-A4182892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(starting point)</a:t>
            </a:r>
          </a:p>
        </p:txBody>
      </p:sp>
      <p:grpSp>
        <p:nvGrpSpPr>
          <p:cNvPr id="4" name="Group 66">
            <a:extLst>
              <a:ext uri="{FF2B5EF4-FFF2-40B4-BE49-F238E27FC236}">
                <a16:creationId xmlns:a16="http://schemas.microsoft.com/office/drawing/2014/main" id="{BC5E2FCC-386C-4D8A-AB3C-80BB11200C31}"/>
              </a:ext>
            </a:extLst>
          </p:cNvPr>
          <p:cNvGrpSpPr>
            <a:grpSpLocks/>
          </p:cNvGrpSpPr>
          <p:nvPr/>
        </p:nvGrpSpPr>
        <p:grpSpPr bwMode="auto">
          <a:xfrm>
            <a:off x="726830" y="1522046"/>
            <a:ext cx="2900363" cy="2303463"/>
            <a:chOff x="304800" y="2514600"/>
            <a:chExt cx="2900023" cy="23028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40A2CD2-6D41-4F88-889B-79DB0796F6FA}"/>
                </a:ext>
              </a:extLst>
            </p:cNvPr>
            <p:cNvSpPr/>
            <p:nvPr/>
          </p:nvSpPr>
          <p:spPr bwMode="auto">
            <a:xfrm>
              <a:off x="987345" y="4000080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c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58661E-1240-4ECC-BA35-C75AC431D715}"/>
                </a:ext>
              </a:extLst>
            </p:cNvPr>
            <p:cNvSpPr/>
            <p:nvPr/>
          </p:nvSpPr>
          <p:spPr bwMode="auto">
            <a:xfrm>
              <a:off x="1974654" y="2514600"/>
              <a:ext cx="542861" cy="557056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a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F9E9B5-2CC2-407A-BB9B-BEBA852CB4E1}"/>
                </a:ext>
              </a:extLst>
            </p:cNvPr>
            <p:cNvSpPr/>
            <p:nvPr/>
          </p:nvSpPr>
          <p:spPr bwMode="auto">
            <a:xfrm>
              <a:off x="2661962" y="3949294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US" sz="24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76966DC-222F-4CE0-A208-7B4DF67E373C}"/>
                </a:ext>
              </a:extLst>
            </p:cNvPr>
            <p:cNvCxnSpPr>
              <a:endCxn id="6" idx="2"/>
            </p:cNvCxnSpPr>
            <p:nvPr/>
          </p:nvCxnSpPr>
          <p:spPr bwMode="auto">
            <a:xfrm>
              <a:off x="1530206" y="2793921"/>
              <a:ext cx="44444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42">
              <a:extLst>
                <a:ext uri="{FF2B5EF4-FFF2-40B4-BE49-F238E27FC236}">
                  <a16:creationId xmlns:a16="http://schemas.microsoft.com/office/drawing/2014/main" id="{1FFE006F-D5FC-4696-8A3D-58BA11168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5090" y="3571038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  <p:sp>
          <p:nvSpPr>
            <p:cNvPr id="10" name="TextBox 41">
              <a:extLst>
                <a:ext uri="{FF2B5EF4-FFF2-40B4-BE49-F238E27FC236}">
                  <a16:creationId xmlns:a16="http://schemas.microsoft.com/office/drawing/2014/main" id="{92F00C16-E3ED-4B16-A10C-DB09EF5E7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7141" y="3071812"/>
              <a:ext cx="301651" cy="399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000" b="1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C078609-BC6F-4010-81DF-7732434A2317}"/>
                </a:ext>
              </a:extLst>
            </p:cNvPr>
            <p:cNvCxnSpPr>
              <a:stCxn id="6" idx="3"/>
              <a:endCxn id="5" idx="7"/>
            </p:cNvCxnSpPr>
            <p:nvPr/>
          </p:nvCxnSpPr>
          <p:spPr>
            <a:xfrm flipH="1">
              <a:off x="1450841" y="2990715"/>
              <a:ext cx="603179" cy="10903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33">
              <a:extLst>
                <a:ext uri="{FF2B5EF4-FFF2-40B4-BE49-F238E27FC236}">
                  <a16:creationId xmlns:a16="http://schemas.microsoft.com/office/drawing/2014/main" id="{1045FC87-209F-4740-BE5B-ACB1BD74C88D}"/>
                </a:ext>
              </a:extLst>
            </p:cNvPr>
            <p:cNvCxnSpPr>
              <a:stCxn id="6" idx="4"/>
              <a:endCxn id="7" idx="2"/>
            </p:cNvCxnSpPr>
            <p:nvPr/>
          </p:nvCxnSpPr>
          <p:spPr>
            <a:xfrm rot="16200000" flipH="1">
              <a:off x="1876337" y="3441404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17054F5-3812-4F29-8CB4-3393FF9C9C60}"/>
                </a:ext>
              </a:extLst>
            </p:cNvPr>
            <p:cNvCxnSpPr>
              <a:stCxn id="5" idx="6"/>
              <a:endCxn id="7" idx="3"/>
            </p:cNvCxnSpPr>
            <p:nvPr/>
          </p:nvCxnSpPr>
          <p:spPr>
            <a:xfrm>
              <a:off x="1530206" y="4277815"/>
              <a:ext cx="1211121" cy="1460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45">
              <a:extLst>
                <a:ext uri="{FF2B5EF4-FFF2-40B4-BE49-F238E27FC236}">
                  <a16:creationId xmlns:a16="http://schemas.microsoft.com/office/drawing/2014/main" id="{3B28427B-9C41-4161-81D0-7AD7CFB2359E}"/>
                </a:ext>
              </a:extLst>
            </p:cNvPr>
            <p:cNvCxnSpPr>
              <a:stCxn id="7" idx="0"/>
              <a:endCxn id="6" idx="6"/>
            </p:cNvCxnSpPr>
            <p:nvPr/>
          </p:nvCxnSpPr>
          <p:spPr>
            <a:xfrm rot="16200000" flipV="1">
              <a:off x="2147768" y="3163669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42">
              <a:extLst>
                <a:ext uri="{FF2B5EF4-FFF2-40B4-BE49-F238E27FC236}">
                  <a16:creationId xmlns:a16="http://schemas.microsoft.com/office/drawing/2014/main" id="{2683EF02-41BD-41A1-B6B9-3A125476E7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545" y="4417302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0,1</a:t>
              </a:r>
              <a:endParaRPr lang="en-US" sz="2000" b="1"/>
            </a:p>
          </p:txBody>
        </p:sp>
        <p:cxnSp>
          <p:nvCxnSpPr>
            <p:cNvPr id="16" name="AutoShape 1083">
              <a:extLst>
                <a:ext uri="{FF2B5EF4-FFF2-40B4-BE49-F238E27FC236}">
                  <a16:creationId xmlns:a16="http://schemas.microsoft.com/office/drawing/2014/main" id="{33C0DC1D-E7D8-4111-B3ED-ED9B5AAF2055}"/>
                </a:ext>
              </a:extLst>
            </p:cNvPr>
            <p:cNvCxnSpPr>
              <a:cxnSpLocks noChangeShapeType="1"/>
              <a:stCxn id="5" idx="1"/>
              <a:endCxn id="5" idx="3"/>
            </p:cNvCxnSpPr>
            <p:nvPr/>
          </p:nvCxnSpPr>
          <p:spPr bwMode="auto">
            <a:xfrm rot="16200000" flipH="1">
              <a:off x="869853" y="4278453"/>
              <a:ext cx="394008" cy="12700"/>
            </a:xfrm>
            <a:prstGeom prst="curvedConnector5">
              <a:avLst>
                <a:gd name="adj1" fmla="val -27074"/>
                <a:gd name="adj2" fmla="val -2853935"/>
                <a:gd name="adj3" fmla="val 16962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7" name="TextBox 42">
              <a:extLst>
                <a:ext uri="{FF2B5EF4-FFF2-40B4-BE49-F238E27FC236}">
                  <a16:creationId xmlns:a16="http://schemas.microsoft.com/office/drawing/2014/main" id="{94C7257B-2D70-4FDC-BDDA-64F279E47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6605" y="3231615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1</a:t>
              </a:r>
              <a:endParaRPr lang="en-US" sz="2000" b="1"/>
            </a:p>
          </p:txBody>
        </p:sp>
        <p:sp>
          <p:nvSpPr>
            <p:cNvPr id="18" name="TextBox 42">
              <a:extLst>
                <a:ext uri="{FF2B5EF4-FFF2-40B4-BE49-F238E27FC236}">
                  <a16:creationId xmlns:a16="http://schemas.microsoft.com/office/drawing/2014/main" id="{324C3EE9-3470-40B0-A94E-B2C75201C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15141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/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12E2A203-83F7-40B0-AC2B-B461116EDFA3}"/>
              </a:ext>
            </a:extLst>
          </p:cNvPr>
          <p:cNvSpPr/>
          <p:nvPr/>
        </p:nvSpPr>
        <p:spPr>
          <a:xfrm>
            <a:off x="6096000" y="1148862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{a}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6E5AE28-561D-447C-AF4B-C034D303FFC2}"/>
              </a:ext>
            </a:extLst>
          </p:cNvPr>
          <p:cNvSpPr/>
          <p:nvPr/>
        </p:nvSpPr>
        <p:spPr>
          <a:xfrm>
            <a:off x="7256584" y="3084123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</a:t>
            </a:r>
            <a:r>
              <a:rPr lang="en-US" dirty="0" err="1">
                <a:solidFill>
                  <a:schemeClr val="tx1"/>
                </a:solidFill>
              </a:rPr>
              <a:t>a,b</a:t>
            </a:r>
            <a:r>
              <a:rPr lang="en-US" dirty="0">
                <a:solidFill>
                  <a:schemeClr val="tx1"/>
                </a:solidFill>
              </a:rPr>
              <a:t>}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29825F8-BEEC-4730-B2C9-9993A0D9D292}"/>
              </a:ext>
            </a:extLst>
          </p:cNvPr>
          <p:cNvCxnSpPr>
            <a:stCxn id="21" idx="4"/>
            <a:endCxn id="37" idx="1"/>
          </p:cNvCxnSpPr>
          <p:nvPr/>
        </p:nvCxnSpPr>
        <p:spPr>
          <a:xfrm>
            <a:off x="6561198" y="2079258"/>
            <a:ext cx="831639" cy="114111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4A1F404-5702-4449-953C-29971C8183F6}"/>
              </a:ext>
            </a:extLst>
          </p:cNvPr>
          <p:cNvSpPr txBox="1"/>
          <p:nvPr/>
        </p:nvSpPr>
        <p:spPr>
          <a:xfrm>
            <a:off x="6463323" y="2379295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DBE206B-801B-4BA9-9825-F14B6BD93A57}"/>
              </a:ext>
            </a:extLst>
          </p:cNvPr>
          <p:cNvSpPr/>
          <p:nvPr/>
        </p:nvSpPr>
        <p:spPr>
          <a:xfrm>
            <a:off x="8334070" y="1250637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{c}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A5B7B60-0F52-4D3D-85F5-775B723E3EE9}"/>
              </a:ext>
            </a:extLst>
          </p:cNvPr>
          <p:cNvCxnSpPr>
            <a:cxnSpLocks/>
            <a:stCxn id="37" idx="7"/>
            <a:endCxn id="41" idx="4"/>
          </p:cNvCxnSpPr>
          <p:nvPr/>
        </p:nvCxnSpPr>
        <p:spPr>
          <a:xfrm flipV="1">
            <a:off x="8050727" y="2181033"/>
            <a:ext cx="748541" cy="10393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F2D0064-8FA2-4199-82A7-60796A4E0E28}"/>
              </a:ext>
            </a:extLst>
          </p:cNvPr>
          <p:cNvSpPr txBox="1"/>
          <p:nvPr/>
        </p:nvSpPr>
        <p:spPr>
          <a:xfrm>
            <a:off x="8407978" y="258794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9A70C0-0F94-452F-938D-C13C6CF1C728}"/>
                  </a:ext>
                </a:extLst>
              </p:cNvPr>
              <p:cNvSpPr txBox="1"/>
              <p:nvPr/>
            </p:nvSpPr>
            <p:spPr>
              <a:xfrm>
                <a:off x="7120696" y="4225241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9A70C0-0F94-452F-938D-C13C6CF1C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696" y="4225241"/>
                <a:ext cx="93003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943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1" grpId="0" animBg="1"/>
      <p:bldP spid="4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ECE9D-90FD-4FBE-AF4C-52FC38A86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Finishing the DFA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E656E4-85F2-4D88-BF42-EC3752B36B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start and accept states?</a:t>
                </a:r>
              </a:p>
              <a:p>
                <a:endParaRPr lang="en-US" dirty="0"/>
              </a:p>
              <a:p>
                <a:r>
                  <a:rPr lang="en-US" dirty="0"/>
                  <a:t>The start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the start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reachable from the start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with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-transitions}</a:t>
                </a:r>
              </a:p>
              <a:p>
                <a:r>
                  <a:rPr lang="en-US" dirty="0"/>
                  <a:t>i.e. the states the NFA could be in before reading a character of the input.</a:t>
                </a:r>
              </a:p>
              <a:p>
                <a:r>
                  <a:rPr lang="en-US" dirty="0"/>
                  <a:t>Final states?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final state if 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final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. (If at least one version of the computation is in a final state, then the NFA will accept)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E656E4-85F2-4D88-BF42-EC3752B36B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57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ECAA-5F09-4FF3-BAC5-A4182892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764AC-022E-4D5F-AA11-951188898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5353537"/>
            <a:ext cx="11187258" cy="955823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4" name="Group 66">
            <a:extLst>
              <a:ext uri="{FF2B5EF4-FFF2-40B4-BE49-F238E27FC236}">
                <a16:creationId xmlns:a16="http://schemas.microsoft.com/office/drawing/2014/main" id="{BC5E2FCC-386C-4D8A-AB3C-80BB11200C31}"/>
              </a:ext>
            </a:extLst>
          </p:cNvPr>
          <p:cNvGrpSpPr>
            <a:grpSpLocks/>
          </p:cNvGrpSpPr>
          <p:nvPr/>
        </p:nvGrpSpPr>
        <p:grpSpPr bwMode="auto">
          <a:xfrm>
            <a:off x="726830" y="1522046"/>
            <a:ext cx="2900363" cy="2303463"/>
            <a:chOff x="304800" y="2514600"/>
            <a:chExt cx="2900023" cy="23028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40A2CD2-6D41-4F88-889B-79DB0796F6FA}"/>
                </a:ext>
              </a:extLst>
            </p:cNvPr>
            <p:cNvSpPr/>
            <p:nvPr/>
          </p:nvSpPr>
          <p:spPr bwMode="auto">
            <a:xfrm>
              <a:off x="987345" y="4000080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c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58661E-1240-4ECC-BA35-C75AC431D715}"/>
                </a:ext>
              </a:extLst>
            </p:cNvPr>
            <p:cNvSpPr/>
            <p:nvPr/>
          </p:nvSpPr>
          <p:spPr bwMode="auto">
            <a:xfrm>
              <a:off x="1974654" y="2514600"/>
              <a:ext cx="542861" cy="557056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a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F9E9B5-2CC2-407A-BB9B-BEBA852CB4E1}"/>
                </a:ext>
              </a:extLst>
            </p:cNvPr>
            <p:cNvSpPr/>
            <p:nvPr/>
          </p:nvSpPr>
          <p:spPr bwMode="auto">
            <a:xfrm>
              <a:off x="2661962" y="3949294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US" sz="24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76966DC-222F-4CE0-A208-7B4DF67E373C}"/>
                </a:ext>
              </a:extLst>
            </p:cNvPr>
            <p:cNvCxnSpPr>
              <a:endCxn id="6" idx="2"/>
            </p:cNvCxnSpPr>
            <p:nvPr/>
          </p:nvCxnSpPr>
          <p:spPr bwMode="auto">
            <a:xfrm>
              <a:off x="1530206" y="2793921"/>
              <a:ext cx="44444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42">
              <a:extLst>
                <a:ext uri="{FF2B5EF4-FFF2-40B4-BE49-F238E27FC236}">
                  <a16:creationId xmlns:a16="http://schemas.microsoft.com/office/drawing/2014/main" id="{1FFE006F-D5FC-4696-8A3D-58BA11168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5090" y="3571038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  <p:sp>
          <p:nvSpPr>
            <p:cNvPr id="10" name="TextBox 41">
              <a:extLst>
                <a:ext uri="{FF2B5EF4-FFF2-40B4-BE49-F238E27FC236}">
                  <a16:creationId xmlns:a16="http://schemas.microsoft.com/office/drawing/2014/main" id="{92F00C16-E3ED-4B16-A10C-DB09EF5E7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7141" y="3071812"/>
              <a:ext cx="301651" cy="399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000" b="1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C078609-BC6F-4010-81DF-7732434A2317}"/>
                </a:ext>
              </a:extLst>
            </p:cNvPr>
            <p:cNvCxnSpPr>
              <a:stCxn id="6" idx="3"/>
              <a:endCxn id="5" idx="7"/>
            </p:cNvCxnSpPr>
            <p:nvPr/>
          </p:nvCxnSpPr>
          <p:spPr>
            <a:xfrm flipH="1">
              <a:off x="1450841" y="2990715"/>
              <a:ext cx="603179" cy="10903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33">
              <a:extLst>
                <a:ext uri="{FF2B5EF4-FFF2-40B4-BE49-F238E27FC236}">
                  <a16:creationId xmlns:a16="http://schemas.microsoft.com/office/drawing/2014/main" id="{1045FC87-209F-4740-BE5B-ACB1BD74C88D}"/>
                </a:ext>
              </a:extLst>
            </p:cNvPr>
            <p:cNvCxnSpPr>
              <a:stCxn id="6" idx="4"/>
              <a:endCxn id="7" idx="2"/>
            </p:cNvCxnSpPr>
            <p:nvPr/>
          </p:nvCxnSpPr>
          <p:spPr>
            <a:xfrm rot="16200000" flipH="1">
              <a:off x="1876337" y="3441404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17054F5-3812-4F29-8CB4-3393FF9C9C60}"/>
                </a:ext>
              </a:extLst>
            </p:cNvPr>
            <p:cNvCxnSpPr>
              <a:stCxn id="5" idx="6"/>
              <a:endCxn id="7" idx="3"/>
            </p:cNvCxnSpPr>
            <p:nvPr/>
          </p:nvCxnSpPr>
          <p:spPr>
            <a:xfrm>
              <a:off x="1530206" y="4277815"/>
              <a:ext cx="1211121" cy="1460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45">
              <a:extLst>
                <a:ext uri="{FF2B5EF4-FFF2-40B4-BE49-F238E27FC236}">
                  <a16:creationId xmlns:a16="http://schemas.microsoft.com/office/drawing/2014/main" id="{3B28427B-9C41-4161-81D0-7AD7CFB2359E}"/>
                </a:ext>
              </a:extLst>
            </p:cNvPr>
            <p:cNvCxnSpPr>
              <a:stCxn id="7" idx="0"/>
              <a:endCxn id="6" idx="6"/>
            </p:cNvCxnSpPr>
            <p:nvPr/>
          </p:nvCxnSpPr>
          <p:spPr>
            <a:xfrm rot="16200000" flipV="1">
              <a:off x="2147768" y="3163669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42">
              <a:extLst>
                <a:ext uri="{FF2B5EF4-FFF2-40B4-BE49-F238E27FC236}">
                  <a16:creationId xmlns:a16="http://schemas.microsoft.com/office/drawing/2014/main" id="{2683EF02-41BD-41A1-B6B9-3A125476E7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545" y="4417302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0,1</a:t>
              </a:r>
              <a:endParaRPr lang="en-US" sz="2000" b="1"/>
            </a:p>
          </p:txBody>
        </p:sp>
        <p:cxnSp>
          <p:nvCxnSpPr>
            <p:cNvPr id="16" name="AutoShape 1083">
              <a:extLst>
                <a:ext uri="{FF2B5EF4-FFF2-40B4-BE49-F238E27FC236}">
                  <a16:creationId xmlns:a16="http://schemas.microsoft.com/office/drawing/2014/main" id="{33C0DC1D-E7D8-4111-B3ED-ED9B5AAF2055}"/>
                </a:ext>
              </a:extLst>
            </p:cNvPr>
            <p:cNvCxnSpPr>
              <a:cxnSpLocks noChangeShapeType="1"/>
              <a:stCxn id="5" idx="1"/>
              <a:endCxn id="5" idx="3"/>
            </p:cNvCxnSpPr>
            <p:nvPr/>
          </p:nvCxnSpPr>
          <p:spPr bwMode="auto">
            <a:xfrm rot="16200000" flipH="1">
              <a:off x="869853" y="4278453"/>
              <a:ext cx="394008" cy="12700"/>
            </a:xfrm>
            <a:prstGeom prst="curvedConnector5">
              <a:avLst>
                <a:gd name="adj1" fmla="val -27074"/>
                <a:gd name="adj2" fmla="val -2853935"/>
                <a:gd name="adj3" fmla="val 16962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7" name="TextBox 42">
              <a:extLst>
                <a:ext uri="{FF2B5EF4-FFF2-40B4-BE49-F238E27FC236}">
                  <a16:creationId xmlns:a16="http://schemas.microsoft.com/office/drawing/2014/main" id="{94C7257B-2D70-4FDC-BDDA-64F279E47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6605" y="3231615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1</a:t>
              </a:r>
              <a:endParaRPr lang="en-US" sz="2000" b="1"/>
            </a:p>
          </p:txBody>
        </p:sp>
        <p:sp>
          <p:nvSpPr>
            <p:cNvPr id="18" name="TextBox 42">
              <a:extLst>
                <a:ext uri="{FF2B5EF4-FFF2-40B4-BE49-F238E27FC236}">
                  <a16:creationId xmlns:a16="http://schemas.microsoft.com/office/drawing/2014/main" id="{324C3EE9-3470-40B0-A94E-B2C75201C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15141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/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12E2A203-83F7-40B0-AC2B-B461116EDFA3}"/>
              </a:ext>
            </a:extLst>
          </p:cNvPr>
          <p:cNvSpPr/>
          <p:nvPr/>
        </p:nvSpPr>
        <p:spPr>
          <a:xfrm>
            <a:off x="6096000" y="1148862"/>
            <a:ext cx="930396" cy="930396"/>
          </a:xfrm>
          <a:prstGeom prst="ellipse">
            <a:avLst/>
          </a:prstGeom>
          <a:solidFill>
            <a:schemeClr val="bg1"/>
          </a:solidFill>
          <a:ln w="698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{a}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6E5AE28-561D-447C-AF4B-C034D303FFC2}"/>
              </a:ext>
            </a:extLst>
          </p:cNvPr>
          <p:cNvSpPr/>
          <p:nvPr/>
        </p:nvSpPr>
        <p:spPr>
          <a:xfrm>
            <a:off x="7256584" y="3084123"/>
            <a:ext cx="930396" cy="930396"/>
          </a:xfrm>
          <a:prstGeom prst="ellipse">
            <a:avLst/>
          </a:prstGeom>
          <a:solidFill>
            <a:schemeClr val="bg1"/>
          </a:solidFill>
          <a:ln w="698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</a:t>
            </a:r>
            <a:r>
              <a:rPr lang="en-US" dirty="0" err="1">
                <a:solidFill>
                  <a:schemeClr val="tx1"/>
                </a:solidFill>
              </a:rPr>
              <a:t>a,b</a:t>
            </a:r>
            <a:r>
              <a:rPr lang="en-US" dirty="0">
                <a:solidFill>
                  <a:schemeClr val="tx1"/>
                </a:solidFill>
              </a:rPr>
              <a:t>}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29825F8-BEEC-4730-B2C9-9993A0D9D292}"/>
              </a:ext>
            </a:extLst>
          </p:cNvPr>
          <p:cNvCxnSpPr>
            <a:stCxn id="21" idx="4"/>
            <a:endCxn id="37" idx="1"/>
          </p:cNvCxnSpPr>
          <p:nvPr/>
        </p:nvCxnSpPr>
        <p:spPr>
          <a:xfrm>
            <a:off x="6561198" y="2079258"/>
            <a:ext cx="831639" cy="114111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4A1F404-5702-4449-953C-29971C8183F6}"/>
              </a:ext>
            </a:extLst>
          </p:cNvPr>
          <p:cNvSpPr txBox="1"/>
          <p:nvPr/>
        </p:nvSpPr>
        <p:spPr>
          <a:xfrm>
            <a:off x="6463323" y="2379295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DBE206B-801B-4BA9-9825-F14B6BD93A57}"/>
              </a:ext>
            </a:extLst>
          </p:cNvPr>
          <p:cNvSpPr/>
          <p:nvPr/>
        </p:nvSpPr>
        <p:spPr>
          <a:xfrm>
            <a:off x="8334070" y="1250637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{c}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A5B7B60-0F52-4D3D-85F5-775B723E3EE9}"/>
              </a:ext>
            </a:extLst>
          </p:cNvPr>
          <p:cNvCxnSpPr>
            <a:cxnSpLocks/>
            <a:stCxn id="37" idx="7"/>
            <a:endCxn id="41" idx="4"/>
          </p:cNvCxnSpPr>
          <p:nvPr/>
        </p:nvCxnSpPr>
        <p:spPr>
          <a:xfrm flipV="1">
            <a:off x="8050727" y="2181033"/>
            <a:ext cx="748541" cy="10393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F2D0064-8FA2-4199-82A7-60796A4E0E28}"/>
              </a:ext>
            </a:extLst>
          </p:cNvPr>
          <p:cNvSpPr txBox="1"/>
          <p:nvPr/>
        </p:nvSpPr>
        <p:spPr>
          <a:xfrm>
            <a:off x="8407978" y="258794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9A70C0-0F94-452F-938D-C13C6CF1C728}"/>
                  </a:ext>
                </a:extLst>
              </p:cNvPr>
              <p:cNvSpPr txBox="1"/>
              <p:nvPr/>
            </p:nvSpPr>
            <p:spPr>
              <a:xfrm>
                <a:off x="7256584" y="684021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9A70C0-0F94-452F-938D-C13C6CF1C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584" y="684021"/>
                <a:ext cx="93003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74EF443-A8DD-4E8E-A2D8-8D49F44549D9}"/>
              </a:ext>
            </a:extLst>
          </p:cNvPr>
          <p:cNvCxnSpPr>
            <a:cxnSpLocks/>
            <a:stCxn id="21" idx="6"/>
            <a:endCxn id="41" idx="2"/>
          </p:cNvCxnSpPr>
          <p:nvPr/>
        </p:nvCxnSpPr>
        <p:spPr>
          <a:xfrm>
            <a:off x="7026396" y="1614060"/>
            <a:ext cx="1307674" cy="10177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9A5FD9C-C3D4-4626-9D76-3A45C7F2C21C}"/>
              </a:ext>
            </a:extLst>
          </p:cNvPr>
          <p:cNvSpPr txBox="1"/>
          <p:nvPr/>
        </p:nvSpPr>
        <p:spPr>
          <a:xfrm>
            <a:off x="7618690" y="166777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C8D077B-87AF-4689-9F2F-36BB23163B73}"/>
              </a:ext>
            </a:extLst>
          </p:cNvPr>
          <p:cNvSpPr/>
          <p:nvPr/>
        </p:nvSpPr>
        <p:spPr>
          <a:xfrm>
            <a:off x="9301468" y="2385344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{b}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D7C5DA0-FE1E-4FA7-9F5A-EE1F1ABD7470}"/>
              </a:ext>
            </a:extLst>
          </p:cNvPr>
          <p:cNvCxnSpPr>
            <a:cxnSpLocks/>
            <a:stCxn id="32" idx="3"/>
            <a:endCxn id="37" idx="6"/>
          </p:cNvCxnSpPr>
          <p:nvPr/>
        </p:nvCxnSpPr>
        <p:spPr>
          <a:xfrm flipH="1">
            <a:off x="8186980" y="3179487"/>
            <a:ext cx="1250741" cy="36983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B9078D3-6BCB-4FF2-863C-18B70DD90D0E}"/>
              </a:ext>
            </a:extLst>
          </p:cNvPr>
          <p:cNvSpPr txBox="1"/>
          <p:nvPr/>
        </p:nvSpPr>
        <p:spPr>
          <a:xfrm>
            <a:off x="8852205" y="279846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F65E4341-F5D0-45D2-ABA6-87FD73F98107}"/>
                  </a:ext>
                </a:extLst>
              </p:cNvPr>
              <p:cNvSpPr/>
              <p:nvPr/>
            </p:nvSpPr>
            <p:spPr>
              <a:xfrm>
                <a:off x="10999972" y="3462277"/>
                <a:ext cx="930396" cy="9303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F65E4341-F5D0-45D2-ABA6-87FD73F981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9972" y="3462277"/>
                <a:ext cx="930396" cy="93039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3EB27E7-3418-42F1-B940-248309FB7B6F}"/>
              </a:ext>
            </a:extLst>
          </p:cNvPr>
          <p:cNvCxnSpPr>
            <a:cxnSpLocks/>
            <a:stCxn id="32" idx="5"/>
            <a:endCxn id="38" idx="1"/>
          </p:cNvCxnSpPr>
          <p:nvPr/>
        </p:nvCxnSpPr>
        <p:spPr>
          <a:xfrm>
            <a:off x="10095611" y="3179487"/>
            <a:ext cx="1040614" cy="4190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0A2D020-90F0-4F17-9C23-DA5EC9E800CC}"/>
              </a:ext>
            </a:extLst>
          </p:cNvPr>
          <p:cNvSpPr txBox="1"/>
          <p:nvPr/>
        </p:nvSpPr>
        <p:spPr>
          <a:xfrm>
            <a:off x="9948827" y="179823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AEABA751-2D2F-4191-8FDA-1F58AEBF22B9}"/>
              </a:ext>
            </a:extLst>
          </p:cNvPr>
          <p:cNvCxnSpPr>
            <a:stCxn id="37" idx="6"/>
            <a:endCxn id="37" idx="4"/>
          </p:cNvCxnSpPr>
          <p:nvPr/>
        </p:nvCxnSpPr>
        <p:spPr>
          <a:xfrm flipH="1">
            <a:off x="7721782" y="3549321"/>
            <a:ext cx="465198" cy="465198"/>
          </a:xfrm>
          <a:prstGeom prst="curvedConnector4">
            <a:avLst>
              <a:gd name="adj1" fmla="val -49140"/>
              <a:gd name="adj2" fmla="val 149140"/>
            </a:avLst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A901097-1E88-4956-9D71-E9704D3B46D9}"/>
              </a:ext>
            </a:extLst>
          </p:cNvPr>
          <p:cNvSpPr txBox="1"/>
          <p:nvPr/>
        </p:nvSpPr>
        <p:spPr>
          <a:xfrm>
            <a:off x="8334070" y="3966746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DA33F25-35FE-474E-973D-229B378B7F7D}"/>
              </a:ext>
            </a:extLst>
          </p:cNvPr>
          <p:cNvSpPr/>
          <p:nvPr/>
        </p:nvSpPr>
        <p:spPr>
          <a:xfrm>
            <a:off x="9740501" y="659167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</a:t>
            </a:r>
            <a:r>
              <a:rPr lang="en-US" dirty="0" err="1">
                <a:solidFill>
                  <a:schemeClr val="tx1"/>
                </a:solidFill>
              </a:rPr>
              <a:t>b,c</a:t>
            </a:r>
            <a:r>
              <a:rPr lang="en-US" dirty="0">
                <a:solidFill>
                  <a:schemeClr val="tx1"/>
                </a:solidFill>
              </a:rPr>
              <a:t>}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EDD4633-F331-45E7-8AF9-27B27FCD2E9F}"/>
              </a:ext>
            </a:extLst>
          </p:cNvPr>
          <p:cNvCxnSpPr>
            <a:cxnSpLocks/>
            <a:stCxn id="41" idx="7"/>
            <a:endCxn id="57" idx="2"/>
          </p:cNvCxnSpPr>
          <p:nvPr/>
        </p:nvCxnSpPr>
        <p:spPr>
          <a:xfrm flipV="1">
            <a:off x="9128213" y="1124365"/>
            <a:ext cx="612288" cy="26252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FFEB33F6-51BC-4A07-BE66-829AA5381ED1}"/>
              </a:ext>
            </a:extLst>
          </p:cNvPr>
          <p:cNvSpPr txBox="1"/>
          <p:nvPr/>
        </p:nvSpPr>
        <p:spPr>
          <a:xfrm>
            <a:off x="9157183" y="77925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2E9B3101-948C-41E7-8ECD-1D032EC8FC23}"/>
              </a:ext>
            </a:extLst>
          </p:cNvPr>
          <p:cNvCxnSpPr>
            <a:cxnSpLocks/>
            <a:stCxn id="41" idx="5"/>
            <a:endCxn id="32" idx="1"/>
          </p:cNvCxnSpPr>
          <p:nvPr/>
        </p:nvCxnSpPr>
        <p:spPr>
          <a:xfrm>
            <a:off x="9128213" y="2044780"/>
            <a:ext cx="309508" cy="476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E551290E-F700-4D4A-ADD7-9C77CB350796}"/>
              </a:ext>
            </a:extLst>
          </p:cNvPr>
          <p:cNvSpPr txBox="1"/>
          <p:nvPr/>
        </p:nvSpPr>
        <p:spPr>
          <a:xfrm>
            <a:off x="9226394" y="1882074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6073BEB-91B4-4D17-92CF-EB1DE7CD5355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9766666" y="1500158"/>
            <a:ext cx="328946" cy="88518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E5FB0C05-E9AA-4F81-8D1C-9D589C8D304C}"/>
              </a:ext>
            </a:extLst>
          </p:cNvPr>
          <p:cNvSpPr txBox="1"/>
          <p:nvPr/>
        </p:nvSpPr>
        <p:spPr>
          <a:xfrm>
            <a:off x="10484549" y="2993360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62E9DFF-10CF-48F0-AB7F-10F94813FAE9}"/>
              </a:ext>
            </a:extLst>
          </p:cNvPr>
          <p:cNvSpPr/>
          <p:nvPr/>
        </p:nvSpPr>
        <p:spPr>
          <a:xfrm>
            <a:off x="10881154" y="1858653"/>
            <a:ext cx="930396" cy="930396"/>
          </a:xfrm>
          <a:prstGeom prst="ellipse">
            <a:avLst/>
          </a:prstGeom>
          <a:solidFill>
            <a:schemeClr val="bg1"/>
          </a:solidFill>
          <a:ln w="698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</a:t>
            </a:r>
            <a:r>
              <a:rPr lang="en-US" dirty="0" err="1">
                <a:solidFill>
                  <a:schemeClr val="tx1"/>
                </a:solidFill>
              </a:rPr>
              <a:t>a,b,c</a:t>
            </a:r>
            <a:r>
              <a:rPr lang="en-US" dirty="0">
                <a:solidFill>
                  <a:schemeClr val="tx1"/>
                </a:solidFill>
              </a:rPr>
              <a:t>}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6B110F4-E2A0-474D-8232-CC10211CE57A}"/>
              </a:ext>
            </a:extLst>
          </p:cNvPr>
          <p:cNvCxnSpPr>
            <a:cxnSpLocks/>
            <a:stCxn id="57" idx="5"/>
            <a:endCxn id="77" idx="1"/>
          </p:cNvCxnSpPr>
          <p:nvPr/>
        </p:nvCxnSpPr>
        <p:spPr>
          <a:xfrm>
            <a:off x="10534644" y="1453310"/>
            <a:ext cx="482763" cy="54159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606001C8-A7BA-49D1-912D-E2CB71F73AD6}"/>
              </a:ext>
            </a:extLst>
          </p:cNvPr>
          <p:cNvSpPr txBox="1"/>
          <p:nvPr/>
        </p:nvSpPr>
        <p:spPr>
          <a:xfrm>
            <a:off x="10414990" y="1547679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8EDEB5B-00C3-4261-B44A-A61113CBE89B}"/>
              </a:ext>
            </a:extLst>
          </p:cNvPr>
          <p:cNvCxnSpPr>
            <a:cxnSpLocks/>
            <a:stCxn id="77" idx="0"/>
            <a:endCxn id="57" idx="6"/>
          </p:cNvCxnSpPr>
          <p:nvPr/>
        </p:nvCxnSpPr>
        <p:spPr>
          <a:xfrm flipH="1" flipV="1">
            <a:off x="10670897" y="1124365"/>
            <a:ext cx="675455" cy="7342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635A5160-EC3D-45F3-9CFE-3E3B511F582F}"/>
              </a:ext>
            </a:extLst>
          </p:cNvPr>
          <p:cNvSpPr txBox="1"/>
          <p:nvPr/>
        </p:nvSpPr>
        <p:spPr>
          <a:xfrm>
            <a:off x="11017407" y="1185425"/>
            <a:ext cx="276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cxnSp>
        <p:nvCxnSpPr>
          <p:cNvPr id="86" name="Connector: Curved 85">
            <a:extLst>
              <a:ext uri="{FF2B5EF4-FFF2-40B4-BE49-F238E27FC236}">
                <a16:creationId xmlns:a16="http://schemas.microsoft.com/office/drawing/2014/main" id="{40862236-86A5-42A9-959D-D08850DDF335}"/>
              </a:ext>
            </a:extLst>
          </p:cNvPr>
          <p:cNvCxnSpPr>
            <a:cxnSpLocks/>
            <a:stCxn id="77" idx="5"/>
            <a:endCxn id="77" idx="3"/>
          </p:cNvCxnSpPr>
          <p:nvPr/>
        </p:nvCxnSpPr>
        <p:spPr>
          <a:xfrm rot="5400000">
            <a:off x="11346352" y="2323851"/>
            <a:ext cx="12700" cy="657890"/>
          </a:xfrm>
          <a:prstGeom prst="curvedConnector3">
            <a:avLst>
              <a:gd name="adj1" fmla="val 2872858"/>
            </a:avLst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9A0B511B-CFFB-4599-9924-82D42067EB1F}"/>
              </a:ext>
            </a:extLst>
          </p:cNvPr>
          <p:cNvSpPr txBox="1"/>
          <p:nvPr/>
        </p:nvSpPr>
        <p:spPr>
          <a:xfrm>
            <a:off x="11531505" y="2746378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7D1BE5E4-D029-4C4E-A28E-1C67EC737778}"/>
              </a:ext>
            </a:extLst>
          </p:cNvPr>
          <p:cNvCxnSpPr>
            <a:cxnSpLocks/>
            <a:endCxn id="37" idx="3"/>
          </p:cNvCxnSpPr>
          <p:nvPr/>
        </p:nvCxnSpPr>
        <p:spPr>
          <a:xfrm flipV="1">
            <a:off x="7026396" y="3878266"/>
            <a:ext cx="366441" cy="424381"/>
          </a:xfrm>
          <a:prstGeom prst="straightConnector1">
            <a:avLst/>
          </a:prstGeom>
          <a:ln w="47625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Curved 30">
            <a:extLst>
              <a:ext uri="{FF2B5EF4-FFF2-40B4-BE49-F238E27FC236}">
                <a16:creationId xmlns:a16="http://schemas.microsoft.com/office/drawing/2014/main" id="{AEABA751-2D2F-4191-8FDA-1F58AEBF22B9}"/>
              </a:ext>
            </a:extLst>
          </p:cNvPr>
          <p:cNvCxnSpPr>
            <a:stCxn id="38" idx="4"/>
            <a:endCxn id="38" idx="2"/>
          </p:cNvCxnSpPr>
          <p:nvPr/>
        </p:nvCxnSpPr>
        <p:spPr>
          <a:xfrm rot="5400000" flipH="1">
            <a:off x="10999972" y="3927475"/>
            <a:ext cx="465198" cy="465198"/>
          </a:xfrm>
          <a:prstGeom prst="curvedConnector4">
            <a:avLst>
              <a:gd name="adj1" fmla="val -49140"/>
              <a:gd name="adj2" fmla="val 149140"/>
            </a:avLst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A901097-1E88-4956-9D71-E9704D3B46D9}"/>
              </a:ext>
            </a:extLst>
          </p:cNvPr>
          <p:cNvSpPr txBox="1"/>
          <p:nvPr/>
        </p:nvSpPr>
        <p:spPr>
          <a:xfrm>
            <a:off x="10141128" y="4163503"/>
            <a:ext cx="689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0,1</a:t>
            </a:r>
          </a:p>
        </p:txBody>
      </p:sp>
    </p:spTree>
    <p:extLst>
      <p:ext uri="{BB962C8B-B14F-4D97-AF65-F5344CB8AC3E}">
        <p14:creationId xmlns:p14="http://schemas.microsoft.com/office/powerpoint/2010/main" val="9103482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8594951-153D-4000-9CA8-D897A66E593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33400" y="1512985"/>
                <a:ext cx="11134165" cy="47963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“on all strings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the set of states the NFA could be in processing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corresponds to the state the DFA is in”</a:t>
                </a:r>
              </a:p>
              <a:p>
                <a:pPr marL="0" indent="0">
                  <a:buNone/>
                </a:pPr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induction.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choices of start and final states ensure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accepted by the NFA if and only if it is accepted by the DFA.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8594951-153D-4000-9CA8-D897A66E59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33400" y="1512985"/>
                <a:ext cx="11134165" cy="4796375"/>
              </a:xfrm>
              <a:blipFill>
                <a:blip r:embed="rId2"/>
                <a:stretch>
                  <a:fillRect l="-1533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C25C6F8A-5592-43DD-B23A-BF0ECB1E6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Sketch</a:t>
            </a:r>
          </a:p>
        </p:txBody>
      </p:sp>
    </p:spTree>
    <p:extLst>
      <p:ext uri="{BB962C8B-B14F-4D97-AF65-F5344CB8AC3E}">
        <p14:creationId xmlns:p14="http://schemas.microsoft.com/office/powerpoint/2010/main" val="33705193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D2EF937-F80E-403A-B586-37B912D7EC6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The original NFA</a:t>
                </a:r>
              </a:p>
              <a:p>
                <a:r>
                  <a:rPr lang="en-US" dirty="0"/>
                  <a:t>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Start state: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Transition 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Outputs set of all states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using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transition (and any number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-transitions)</a:t>
                </a:r>
              </a:p>
              <a:p>
                <a:r>
                  <a:rPr lang="en-US" dirty="0"/>
                  <a:t>Final 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D2EF937-F80E-403A-B586-37B912D7EC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467" t="-2160" r="-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4C56EB-029D-4693-B7B4-A907C2387D4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The constructed DFA</a:t>
                </a:r>
              </a:p>
              <a:p>
                <a:r>
                  <a:rPr lang="en-US" dirty="0"/>
                  <a:t>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Start state: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reachable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with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Transition function: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Final 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≠∅}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4C56EB-029D-4693-B7B4-A907C2387D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467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F4EA5B0-88DD-4094-8820-AB922E6F2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formally (the “</a:t>
            </a:r>
            <a:r>
              <a:rPr lang="en-US" dirty="0" err="1"/>
              <a:t>powerset</a:t>
            </a:r>
            <a:r>
              <a:rPr lang="en-US" dirty="0"/>
              <a:t> construction”)</a:t>
            </a:r>
          </a:p>
        </p:txBody>
      </p:sp>
    </p:spTree>
    <p:extLst>
      <p:ext uri="{BB962C8B-B14F-4D97-AF65-F5344CB8AC3E}">
        <p14:creationId xmlns:p14="http://schemas.microsoft.com/office/powerpoint/2010/main" val="20723343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79184A5F-D1D1-4228-9544-8B034F342EA2}"/>
              </a:ext>
            </a:extLst>
          </p:cNvPr>
          <p:cNvSpPr/>
          <p:nvPr/>
        </p:nvSpPr>
        <p:spPr>
          <a:xfrm rot="18482145">
            <a:off x="1585673" y="3072308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91647"/>
            <a:ext cx="3184131" cy="563336"/>
          </a:xfrm>
          <a:prstGeom prst="rightArrow">
            <a:avLst/>
          </a:prstGeom>
          <a:solidFill>
            <a:srgbClr val="117EA7"/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01988" y="2002395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 NFA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B28DCAE-6AD7-480D-92DF-B7F48D702DF7}"/>
              </a:ext>
            </a:extLst>
          </p:cNvPr>
          <p:cNvSpPr txBox="1"/>
          <p:nvPr/>
        </p:nvSpPr>
        <p:spPr>
          <a:xfrm rot="2768225">
            <a:off x="7290758" y="2956279"/>
            <a:ext cx="2677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Powerset Construction</a:t>
            </a:r>
          </a:p>
        </p:txBody>
      </p:sp>
    </p:spTree>
    <p:extLst>
      <p:ext uri="{BB962C8B-B14F-4D97-AF65-F5344CB8AC3E}">
        <p14:creationId xmlns:p14="http://schemas.microsoft.com/office/powerpoint/2010/main" val="396305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2E604-813E-41DB-972D-D4C3B9294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Every regular expression has a corresponding NFA.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D0953-5ED8-43C2-9599-1B457FAE3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Proof by…</a:t>
            </a:r>
          </a:p>
          <a:p>
            <a:r>
              <a:rPr lang="en-US" dirty="0"/>
              <a:t>Structural induction! </a:t>
            </a:r>
          </a:p>
          <a:p>
            <a:endParaRPr lang="en-US" dirty="0"/>
          </a:p>
          <a:p>
            <a:r>
              <a:rPr lang="en-US" dirty="0"/>
              <a:t>Regular expressions are recursively defined, so we can prove something about every regular expression via induction.</a:t>
            </a:r>
          </a:p>
          <a:p>
            <a:r>
              <a:rPr lang="en-US" dirty="0"/>
              <a:t>What was that definition again…</a:t>
            </a:r>
          </a:p>
        </p:txBody>
      </p:sp>
    </p:spTree>
    <p:extLst>
      <p:ext uri="{BB962C8B-B14F-4D97-AF65-F5344CB8AC3E}">
        <p14:creationId xmlns:p14="http://schemas.microsoft.com/office/powerpoint/2010/main" val="3876993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1C715-D6C9-4ECC-8CFB-BD16C7E8D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Finite Automaton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431196-3F5D-481C-90A2-E8608C619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3971" y="1386604"/>
            <a:ext cx="2915587" cy="51917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92A445-48F4-429F-A75D-DCF70A468FA9}"/>
              </a:ext>
            </a:extLst>
          </p:cNvPr>
          <p:cNvSpPr txBox="1"/>
          <p:nvPr/>
        </p:nvSpPr>
        <p:spPr>
          <a:xfrm>
            <a:off x="179614" y="1796143"/>
            <a:ext cx="88843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Our machine is going to get a string as input.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It will read one character at a time and update “its state.”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At every step, the machine thinks of itself as in one of the (finite number) vertices.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When it reads the character it follows the arrow labeled with that character to its next state.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Start at the “start state” (unlabeled, incoming arrow).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After you’ve read the last character, accept the string if and only if you’re in a “final state” (double circle).</a:t>
            </a:r>
          </a:p>
        </p:txBody>
      </p:sp>
    </p:spTree>
    <p:extLst>
      <p:ext uri="{BB962C8B-B14F-4D97-AF65-F5344CB8AC3E}">
        <p14:creationId xmlns:p14="http://schemas.microsoft.com/office/powerpoint/2010/main" val="42537058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00C3D-F1C0-4363-86F4-DE08F10FA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5064CD-2B2C-4D92-96EF-96C66DA957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lvl="1"/>
                <a:r>
                  <a:rPr lang="en-US" b="0" dirty="0">
                    <a:latin typeface="Cambria Math" panose="02040503050406030204" pitchFamily="18" charset="0"/>
                  </a:rPr>
                  <a:t>Basis: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a regular expression. The empty string itself matches the pattern (and nothing else does).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 is a regular expression. No strings match this pattern.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 regular expression,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(i.e. any character). The character itself matching this </a:t>
                </a:r>
                <a:r>
                  <a:rPr lang="en-US" dirty="0" err="1"/>
                  <a:t>mattern</a:t>
                </a:r>
                <a:r>
                  <a:rPr lang="en-US" dirty="0"/>
                  <a:t>.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Recursive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regular expressions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regular expression</a:t>
                </a:r>
              </a:p>
              <a:p>
                <a:pPr lvl="1"/>
                <a:r>
                  <a:rPr lang="en-US" dirty="0"/>
                  <a:t>   matched by any string that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or that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[or both]).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regular expressions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is a regular expression.</a:t>
                </a:r>
              </a:p>
              <a:p>
                <a:pPr lvl="1"/>
                <a:r>
                  <a:rPr lang="en-US" dirty="0"/>
                  <a:t>   matched by any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 regular expression,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 regular expression.</a:t>
                </a:r>
              </a:p>
              <a:p>
                <a:pPr lvl="1"/>
                <a:r>
                  <a:rPr lang="en-US" dirty="0"/>
                  <a:t>   matched by any string that can be divided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or more strings that match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5064CD-2B2C-4D92-96EF-96C66DA957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9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0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C63797-4F47-4613-A170-2155B0345E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C63797-4F47-4613-A170-2155B0345E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4203A-23A2-4747-AE20-CCE09DDC18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Base Cases: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4203A-23A2-4747-AE20-CCE09DDC18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13667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C63797-4F47-4613-A170-2155B0345E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C63797-4F47-4613-A170-2155B0345E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4203A-23A2-4747-AE20-CCE09DDC18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Base Cases: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4203A-23A2-4747-AE20-CCE09DDC18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1">
            <a:extLst>
              <a:ext uri="{FF2B5EF4-FFF2-40B4-BE49-F238E27FC236}">
                <a16:creationId xmlns:a16="http://schemas.microsoft.com/office/drawing/2014/main" id="{EEF40155-23E0-4BB3-833B-9D20086A3DE0}"/>
              </a:ext>
            </a:extLst>
          </p:cNvPr>
          <p:cNvGrpSpPr>
            <a:grpSpLocks/>
          </p:cNvGrpSpPr>
          <p:nvPr/>
        </p:nvGrpSpPr>
        <p:grpSpPr bwMode="auto">
          <a:xfrm>
            <a:off x="2864339" y="2696308"/>
            <a:ext cx="609600" cy="328613"/>
            <a:chOff x="4114800" y="2286000"/>
            <a:chExt cx="609600" cy="328613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D4C48008-B06B-4DA5-BDFC-3827ADD20827}"/>
                </a:ext>
              </a:extLst>
            </p:cNvPr>
            <p:cNvCxnSpPr/>
            <p:nvPr/>
          </p:nvCxnSpPr>
          <p:spPr bwMode="auto">
            <a:xfrm>
              <a:off x="4114800" y="24384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8BE2839-425B-4375-801E-6CC18D71D98E}"/>
                </a:ext>
              </a:extLst>
            </p:cNvPr>
            <p:cNvSpPr/>
            <p:nvPr/>
          </p:nvSpPr>
          <p:spPr bwMode="auto">
            <a:xfrm>
              <a:off x="4419600" y="22860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04527FEF-A08D-458F-BA4B-E1E1D47072E7}"/>
              </a:ext>
            </a:extLst>
          </p:cNvPr>
          <p:cNvSpPr/>
          <p:nvPr/>
        </p:nvSpPr>
        <p:spPr bwMode="auto">
          <a:xfrm>
            <a:off x="4616939" y="5884008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8" name="Group 26">
            <a:extLst>
              <a:ext uri="{FF2B5EF4-FFF2-40B4-BE49-F238E27FC236}">
                <a16:creationId xmlns:a16="http://schemas.microsoft.com/office/drawing/2014/main" id="{9AE7D613-48AE-47FF-B3D9-6593A15BE605}"/>
              </a:ext>
            </a:extLst>
          </p:cNvPr>
          <p:cNvGrpSpPr>
            <a:grpSpLocks/>
          </p:cNvGrpSpPr>
          <p:nvPr/>
        </p:nvGrpSpPr>
        <p:grpSpPr bwMode="auto">
          <a:xfrm>
            <a:off x="2927839" y="4360008"/>
            <a:ext cx="546100" cy="328613"/>
            <a:chOff x="4178141" y="3657600"/>
            <a:chExt cx="546259" cy="32861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FC2DD13-F01F-43E9-9056-8D598D826700}"/>
                </a:ext>
              </a:extLst>
            </p:cNvPr>
            <p:cNvSpPr/>
            <p:nvPr/>
          </p:nvSpPr>
          <p:spPr bwMode="auto">
            <a:xfrm>
              <a:off x="4419511" y="3657600"/>
              <a:ext cx="304889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28CE948-F4C0-41F5-9E4B-EA02BDE90579}"/>
                </a:ext>
              </a:extLst>
            </p:cNvPr>
            <p:cNvCxnSpPr/>
            <p:nvPr/>
          </p:nvCxnSpPr>
          <p:spPr bwMode="auto">
            <a:xfrm>
              <a:off x="4178141" y="3821113"/>
              <a:ext cx="30965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1">
            <a:extLst>
              <a:ext uri="{FF2B5EF4-FFF2-40B4-BE49-F238E27FC236}">
                <a16:creationId xmlns:a16="http://schemas.microsoft.com/office/drawing/2014/main" id="{FA1FC9C7-02E5-41C8-B5A1-97104DEA06A2}"/>
              </a:ext>
            </a:extLst>
          </p:cNvPr>
          <p:cNvGrpSpPr>
            <a:grpSpLocks/>
          </p:cNvGrpSpPr>
          <p:nvPr/>
        </p:nvGrpSpPr>
        <p:grpSpPr bwMode="auto">
          <a:xfrm>
            <a:off x="2864339" y="5896708"/>
            <a:ext cx="609600" cy="328613"/>
            <a:chOff x="4114800" y="2286000"/>
            <a:chExt cx="609600" cy="328613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D1575FE-B22C-4A6D-A16E-270D3EB98CC9}"/>
                </a:ext>
              </a:extLst>
            </p:cNvPr>
            <p:cNvCxnSpPr/>
            <p:nvPr/>
          </p:nvCxnSpPr>
          <p:spPr bwMode="auto">
            <a:xfrm>
              <a:off x="4114800" y="24384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5F3A08B-6CCF-456B-8529-3B5E03BF6A2C}"/>
                </a:ext>
              </a:extLst>
            </p:cNvPr>
            <p:cNvSpPr/>
            <p:nvPr/>
          </p:nvSpPr>
          <p:spPr bwMode="auto">
            <a:xfrm>
              <a:off x="4419600" y="22860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037FBAE-8AE0-4B3F-A411-6929B7A69288}"/>
              </a:ext>
            </a:extLst>
          </p:cNvPr>
          <p:cNvCxnSpPr>
            <a:endCxn id="7" idx="2"/>
          </p:cNvCxnSpPr>
          <p:nvPr/>
        </p:nvCxnSpPr>
        <p:spPr>
          <a:xfrm>
            <a:off x="3473939" y="6049108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AF0E35C-5D4E-44D8-B520-B28743D0C98D}"/>
              </a:ext>
            </a:extLst>
          </p:cNvPr>
          <p:cNvSpPr txBox="1"/>
          <p:nvPr/>
        </p:nvSpPr>
        <p:spPr>
          <a:xfrm>
            <a:off x="3888277" y="5526821"/>
            <a:ext cx="36988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1247167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regex not covered by the base cases. By the exclusion rule,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from some regexes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:r>
                  <a:rPr lang="en-US" b="1" dirty="0"/>
                  <a:t>1: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2">
            <a:extLst>
              <a:ext uri="{FF2B5EF4-FFF2-40B4-BE49-F238E27FC236}">
                <a16:creationId xmlns:a16="http://schemas.microsoft.com/office/drawing/2014/main" id="{D46E980B-0714-47E3-93F1-8AB9592B132A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962400"/>
            <a:ext cx="2362200" cy="1752600"/>
            <a:chOff x="1524000" y="3962400"/>
            <a:chExt cx="2362200" cy="17526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484B6DF-30A2-4BEB-A412-141F76C5CC1B}"/>
                </a:ext>
              </a:extLst>
            </p:cNvPr>
            <p:cNvSpPr/>
            <p:nvPr/>
          </p:nvSpPr>
          <p:spPr>
            <a:xfrm>
              <a:off x="1600200" y="3962400"/>
              <a:ext cx="2286000" cy="1752600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AFAFC0E-D30C-496C-A230-3F3A1977BB18}"/>
                </a:ext>
              </a:extLst>
            </p:cNvPr>
            <p:cNvCxnSpPr/>
            <p:nvPr/>
          </p:nvCxnSpPr>
          <p:spPr bwMode="auto">
            <a:xfrm>
              <a:off x="1524000" y="48006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45E0A74-BA77-4E9E-A7CB-2B82B9B84AAB}"/>
                </a:ext>
              </a:extLst>
            </p:cNvPr>
            <p:cNvSpPr/>
            <p:nvPr/>
          </p:nvSpPr>
          <p:spPr bwMode="auto">
            <a:xfrm>
              <a:off x="1828800" y="46482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6E336E7-2595-4D4E-9FEB-8136C616051F}"/>
                </a:ext>
              </a:extLst>
            </p:cNvPr>
            <p:cNvSpPr/>
            <p:nvPr/>
          </p:nvSpPr>
          <p:spPr bwMode="auto">
            <a:xfrm>
              <a:off x="3276600" y="42672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CE8AB79-B3B1-4BA0-B293-266611FCB01D}"/>
                </a:ext>
              </a:extLst>
            </p:cNvPr>
            <p:cNvSpPr/>
            <p:nvPr/>
          </p:nvSpPr>
          <p:spPr bwMode="auto">
            <a:xfrm>
              <a:off x="3276600" y="51816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22" name="Group 13">
            <a:extLst>
              <a:ext uri="{FF2B5EF4-FFF2-40B4-BE49-F238E27FC236}">
                <a16:creationId xmlns:a16="http://schemas.microsoft.com/office/drawing/2014/main" id="{3EB86D75-909C-4055-9908-6D504425091F}"/>
              </a:ext>
            </a:extLst>
          </p:cNvPr>
          <p:cNvGrpSpPr>
            <a:grpSpLocks/>
          </p:cNvGrpSpPr>
          <p:nvPr/>
        </p:nvGrpSpPr>
        <p:grpSpPr bwMode="auto">
          <a:xfrm>
            <a:off x="4919133" y="3970866"/>
            <a:ext cx="2362200" cy="1752600"/>
            <a:chOff x="1524000" y="3962400"/>
            <a:chExt cx="2362200" cy="17526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DC9F3BA-B94D-4A83-B01D-73D4EE58F8D1}"/>
                </a:ext>
              </a:extLst>
            </p:cNvPr>
            <p:cNvSpPr/>
            <p:nvPr/>
          </p:nvSpPr>
          <p:spPr>
            <a:xfrm>
              <a:off x="1600200" y="3962400"/>
              <a:ext cx="2286000" cy="1752600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161B330-CEE7-42E2-93EC-891C042F9D9F}"/>
                </a:ext>
              </a:extLst>
            </p:cNvPr>
            <p:cNvCxnSpPr/>
            <p:nvPr/>
          </p:nvCxnSpPr>
          <p:spPr bwMode="auto">
            <a:xfrm>
              <a:off x="1524000" y="48006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4231E8-F9DA-4164-A56C-776C51DD3014}"/>
                </a:ext>
              </a:extLst>
            </p:cNvPr>
            <p:cNvSpPr/>
            <p:nvPr/>
          </p:nvSpPr>
          <p:spPr bwMode="auto">
            <a:xfrm>
              <a:off x="1828800" y="46482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E85C508-7759-40BA-B64D-1E201579C748}"/>
                </a:ext>
              </a:extLst>
            </p:cNvPr>
            <p:cNvSpPr/>
            <p:nvPr/>
          </p:nvSpPr>
          <p:spPr bwMode="auto">
            <a:xfrm>
              <a:off x="3276600" y="42672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8C23E15-BCCE-49C4-BFAE-BF260A845D21}"/>
                </a:ext>
              </a:extLst>
            </p:cNvPr>
            <p:cNvSpPr/>
            <p:nvPr/>
          </p:nvSpPr>
          <p:spPr bwMode="auto">
            <a:xfrm>
              <a:off x="3276600" y="51816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2523266" y="5811424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E0C511-4171-4624-8657-50F4E624DB87}"/>
              </a:ext>
            </a:extLst>
          </p:cNvPr>
          <p:cNvSpPr/>
          <p:nvPr/>
        </p:nvSpPr>
        <p:spPr>
          <a:xfrm>
            <a:off x="5922999" y="5811424"/>
            <a:ext cx="5208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7745047" y="3173046"/>
                <a:ext cx="3688862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Only a sketch for this proof – so we’ll just doodle stuff.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  <m:t>𝑁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recognize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’s language,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  <m:t>𝑁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  <m:t>𝐵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recognize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𝐵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′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s language.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047" y="3173046"/>
                <a:ext cx="3688862" cy="3108543"/>
              </a:xfrm>
              <a:prstGeom prst="rect">
                <a:avLst/>
              </a:prstGeom>
              <a:blipFill>
                <a:blip r:embed="rId4"/>
                <a:stretch>
                  <a:fillRect l="-3471" t="-2161" b="-4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50997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regex not covered by the base cases. By the exclusion rule,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from some regexes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:r>
                  <a:rPr lang="en-US" b="1" dirty="0"/>
                  <a:t>1: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2">
            <a:extLst>
              <a:ext uri="{FF2B5EF4-FFF2-40B4-BE49-F238E27FC236}">
                <a16:creationId xmlns:a16="http://schemas.microsoft.com/office/drawing/2014/main" id="{D46E980B-0714-47E3-93F1-8AB9592B132A}"/>
              </a:ext>
            </a:extLst>
          </p:cNvPr>
          <p:cNvGrpSpPr>
            <a:grpSpLocks/>
          </p:cNvGrpSpPr>
          <p:nvPr/>
        </p:nvGrpSpPr>
        <p:grpSpPr bwMode="auto">
          <a:xfrm>
            <a:off x="8229600" y="2335864"/>
            <a:ext cx="2362200" cy="1711508"/>
            <a:chOff x="1524000" y="3962400"/>
            <a:chExt cx="2362200" cy="17526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484B6DF-30A2-4BEB-A412-141F76C5CC1B}"/>
                </a:ext>
              </a:extLst>
            </p:cNvPr>
            <p:cNvSpPr/>
            <p:nvPr/>
          </p:nvSpPr>
          <p:spPr>
            <a:xfrm>
              <a:off x="1600200" y="3962400"/>
              <a:ext cx="2286000" cy="1752600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AFAFC0E-D30C-496C-A230-3F3A1977BB18}"/>
                </a:ext>
              </a:extLst>
            </p:cNvPr>
            <p:cNvCxnSpPr/>
            <p:nvPr/>
          </p:nvCxnSpPr>
          <p:spPr bwMode="auto">
            <a:xfrm>
              <a:off x="1524000" y="48006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45E0A74-BA77-4E9E-A7CB-2B82B9B84AAB}"/>
                </a:ext>
              </a:extLst>
            </p:cNvPr>
            <p:cNvSpPr/>
            <p:nvPr/>
          </p:nvSpPr>
          <p:spPr bwMode="auto">
            <a:xfrm>
              <a:off x="1828800" y="46482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6E336E7-2595-4D4E-9FEB-8136C616051F}"/>
                </a:ext>
              </a:extLst>
            </p:cNvPr>
            <p:cNvSpPr/>
            <p:nvPr/>
          </p:nvSpPr>
          <p:spPr bwMode="auto">
            <a:xfrm>
              <a:off x="3276600" y="42672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CE8AB79-B3B1-4BA0-B293-266611FCB01D}"/>
                </a:ext>
              </a:extLst>
            </p:cNvPr>
            <p:cNvSpPr/>
            <p:nvPr/>
          </p:nvSpPr>
          <p:spPr bwMode="auto">
            <a:xfrm>
              <a:off x="3276600" y="51816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22" name="Group 13">
            <a:extLst>
              <a:ext uri="{FF2B5EF4-FFF2-40B4-BE49-F238E27FC236}">
                <a16:creationId xmlns:a16="http://schemas.microsoft.com/office/drawing/2014/main" id="{3EB86D75-909C-4055-9908-6D504425091F}"/>
              </a:ext>
            </a:extLst>
          </p:cNvPr>
          <p:cNvGrpSpPr>
            <a:grpSpLocks/>
          </p:cNvGrpSpPr>
          <p:nvPr/>
        </p:nvGrpSpPr>
        <p:grpSpPr bwMode="auto">
          <a:xfrm>
            <a:off x="8335280" y="4369451"/>
            <a:ext cx="2362200" cy="1752600"/>
            <a:chOff x="1524000" y="3962400"/>
            <a:chExt cx="2362200" cy="17526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DC9F3BA-B94D-4A83-B01D-73D4EE58F8D1}"/>
                </a:ext>
              </a:extLst>
            </p:cNvPr>
            <p:cNvSpPr/>
            <p:nvPr/>
          </p:nvSpPr>
          <p:spPr>
            <a:xfrm>
              <a:off x="1600200" y="3962400"/>
              <a:ext cx="2286000" cy="1752600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161B330-CEE7-42E2-93EC-891C042F9D9F}"/>
                </a:ext>
              </a:extLst>
            </p:cNvPr>
            <p:cNvCxnSpPr/>
            <p:nvPr/>
          </p:nvCxnSpPr>
          <p:spPr bwMode="auto">
            <a:xfrm>
              <a:off x="1524000" y="48006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4231E8-F9DA-4164-A56C-776C51DD3014}"/>
                </a:ext>
              </a:extLst>
            </p:cNvPr>
            <p:cNvSpPr/>
            <p:nvPr/>
          </p:nvSpPr>
          <p:spPr bwMode="auto">
            <a:xfrm>
              <a:off x="1828800" y="46482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E85C508-7759-40BA-B64D-1E201579C748}"/>
                </a:ext>
              </a:extLst>
            </p:cNvPr>
            <p:cNvSpPr/>
            <p:nvPr/>
          </p:nvSpPr>
          <p:spPr bwMode="auto">
            <a:xfrm>
              <a:off x="3276600" y="42672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8C23E15-BCCE-49C4-BFAE-BF260A845D21}"/>
                </a:ext>
              </a:extLst>
            </p:cNvPr>
            <p:cNvSpPr/>
            <p:nvPr/>
          </p:nvSpPr>
          <p:spPr bwMode="auto">
            <a:xfrm>
              <a:off x="3276600" y="51816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10697480" y="2834050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E0C511-4171-4624-8657-50F4E624DB87}"/>
              </a:ext>
            </a:extLst>
          </p:cNvPr>
          <p:cNvSpPr/>
          <p:nvPr/>
        </p:nvSpPr>
        <p:spPr>
          <a:xfrm>
            <a:off x="10792574" y="5055251"/>
            <a:ext cx="5208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32414" y="5207651"/>
                <a:ext cx="368886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𝐵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14" y="5207651"/>
                <a:ext cx="3688862" cy="1384995"/>
              </a:xfrm>
              <a:prstGeom prst="rect">
                <a:avLst/>
              </a:prstGeom>
              <a:blipFill>
                <a:blip r:embed="rId4"/>
                <a:stretch>
                  <a:fillRect l="-3471" t="-4405" r="-2479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05189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regex not covered by the base cases. By the exclusion rule,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from some regexes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:r>
                  <a:rPr lang="en-US" b="1" dirty="0"/>
                  <a:t>1: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484B6DF-30A2-4BEB-A412-141F76C5CC1B}"/>
              </a:ext>
            </a:extLst>
          </p:cNvPr>
          <p:cNvSpPr/>
          <p:nvPr/>
        </p:nvSpPr>
        <p:spPr bwMode="auto">
          <a:xfrm>
            <a:off x="8305800" y="2335864"/>
            <a:ext cx="2286000" cy="1711508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FAFC0E-D30C-496C-A230-3F3A1977BB18}"/>
              </a:ext>
            </a:extLst>
          </p:cNvPr>
          <p:cNvCxnSpPr/>
          <p:nvPr/>
        </p:nvCxnSpPr>
        <p:spPr bwMode="auto">
          <a:xfrm>
            <a:off x="8229600" y="3154411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45E0A74-BA77-4E9E-A7CB-2B82B9B84AAB}"/>
              </a:ext>
            </a:extLst>
          </p:cNvPr>
          <p:cNvSpPr/>
          <p:nvPr/>
        </p:nvSpPr>
        <p:spPr bwMode="auto">
          <a:xfrm>
            <a:off x="8534400" y="3005585"/>
            <a:ext cx="304800" cy="32090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6E336E7-2595-4D4E-9FEB-8136C616051F}"/>
              </a:ext>
            </a:extLst>
          </p:cNvPr>
          <p:cNvSpPr/>
          <p:nvPr/>
        </p:nvSpPr>
        <p:spPr bwMode="auto">
          <a:xfrm>
            <a:off x="9982200" y="2633518"/>
            <a:ext cx="304800" cy="32090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E8AB79-B3B1-4BA0-B293-266611FCB01D}"/>
              </a:ext>
            </a:extLst>
          </p:cNvPr>
          <p:cNvSpPr/>
          <p:nvPr/>
        </p:nvSpPr>
        <p:spPr bwMode="auto">
          <a:xfrm>
            <a:off x="9982200" y="3526478"/>
            <a:ext cx="304800" cy="32090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C9F3BA-B94D-4A83-B01D-73D4EE58F8D1}"/>
              </a:ext>
            </a:extLst>
          </p:cNvPr>
          <p:cNvSpPr/>
          <p:nvPr/>
        </p:nvSpPr>
        <p:spPr bwMode="auto">
          <a:xfrm>
            <a:off x="8411480" y="4369451"/>
            <a:ext cx="2286000" cy="1752600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161B330-CEE7-42E2-93EC-891C042F9D9F}"/>
              </a:ext>
            </a:extLst>
          </p:cNvPr>
          <p:cNvCxnSpPr/>
          <p:nvPr/>
        </p:nvCxnSpPr>
        <p:spPr bwMode="auto">
          <a:xfrm>
            <a:off x="8335280" y="5207651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EE4231E8-F9DA-4164-A56C-776C51DD3014}"/>
              </a:ext>
            </a:extLst>
          </p:cNvPr>
          <p:cNvSpPr/>
          <p:nvPr/>
        </p:nvSpPr>
        <p:spPr bwMode="auto">
          <a:xfrm>
            <a:off x="8640080" y="5055251"/>
            <a:ext cx="304800" cy="3286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E85C508-7759-40BA-B64D-1E201579C748}"/>
              </a:ext>
            </a:extLst>
          </p:cNvPr>
          <p:cNvSpPr/>
          <p:nvPr/>
        </p:nvSpPr>
        <p:spPr bwMode="auto">
          <a:xfrm>
            <a:off x="10087880" y="4674251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8C23E15-BCCE-49C4-BFAE-BF260A845D21}"/>
              </a:ext>
            </a:extLst>
          </p:cNvPr>
          <p:cNvSpPr/>
          <p:nvPr/>
        </p:nvSpPr>
        <p:spPr bwMode="auto">
          <a:xfrm>
            <a:off x="10087880" y="5588651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10697480" y="2834050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E0C511-4171-4624-8657-50F4E624DB87}"/>
              </a:ext>
            </a:extLst>
          </p:cNvPr>
          <p:cNvSpPr/>
          <p:nvPr/>
        </p:nvSpPr>
        <p:spPr>
          <a:xfrm>
            <a:off x="10792574" y="5055251"/>
            <a:ext cx="5208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32414" y="5207651"/>
                <a:ext cx="368886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𝐵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14" y="5207651"/>
                <a:ext cx="3688862" cy="1384995"/>
              </a:xfrm>
              <a:prstGeom prst="rect">
                <a:avLst/>
              </a:prstGeom>
              <a:blipFill>
                <a:blip r:embed="rId4"/>
                <a:stretch>
                  <a:fillRect l="-3471" t="-4405" r="-2479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20">
            <a:extLst>
              <a:ext uri="{FF2B5EF4-FFF2-40B4-BE49-F238E27FC236}">
                <a16:creationId xmlns:a16="http://schemas.microsoft.com/office/drawing/2014/main" id="{97C8110D-D88E-4019-AE5D-56D175C7DC5A}"/>
              </a:ext>
            </a:extLst>
          </p:cNvPr>
          <p:cNvGrpSpPr>
            <a:grpSpLocks/>
          </p:cNvGrpSpPr>
          <p:nvPr/>
        </p:nvGrpSpPr>
        <p:grpSpPr bwMode="auto">
          <a:xfrm>
            <a:off x="5657362" y="4040839"/>
            <a:ext cx="609600" cy="328612"/>
            <a:chOff x="4114800" y="2286000"/>
            <a:chExt cx="609600" cy="328613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280B7AA5-5190-4DAE-AD20-FB925B330ADA}"/>
                </a:ext>
              </a:extLst>
            </p:cNvPr>
            <p:cNvCxnSpPr/>
            <p:nvPr/>
          </p:nvCxnSpPr>
          <p:spPr bwMode="auto">
            <a:xfrm>
              <a:off x="4114800" y="2438400"/>
              <a:ext cx="30956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1A4ED8F-7424-43D9-94B9-714893852F3B}"/>
                </a:ext>
              </a:extLst>
            </p:cNvPr>
            <p:cNvSpPr/>
            <p:nvPr/>
          </p:nvSpPr>
          <p:spPr bwMode="auto">
            <a:xfrm>
              <a:off x="4419600" y="22860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cxnSp>
        <p:nvCxnSpPr>
          <p:cNvPr id="34" name="Curved Connector 2">
            <a:extLst>
              <a:ext uri="{FF2B5EF4-FFF2-40B4-BE49-F238E27FC236}">
                <a16:creationId xmlns:a16="http://schemas.microsoft.com/office/drawing/2014/main" id="{9BF9F41A-FF50-435E-979A-13B7CBE1F0FD}"/>
              </a:ext>
            </a:extLst>
          </p:cNvPr>
          <p:cNvCxnSpPr>
            <a:cxnSpLocks/>
          </p:cNvCxnSpPr>
          <p:nvPr/>
        </p:nvCxnSpPr>
        <p:spPr>
          <a:xfrm flipV="1">
            <a:off x="6222513" y="3164539"/>
            <a:ext cx="2267548" cy="925512"/>
          </a:xfrm>
          <a:prstGeom prst="curvedConnector3">
            <a:avLst>
              <a:gd name="adj1" fmla="val 13121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28">
            <a:extLst>
              <a:ext uri="{FF2B5EF4-FFF2-40B4-BE49-F238E27FC236}">
                <a16:creationId xmlns:a16="http://schemas.microsoft.com/office/drawing/2014/main" id="{77656E51-5552-465F-BEDD-84DD8F9A6385}"/>
              </a:ext>
            </a:extLst>
          </p:cNvPr>
          <p:cNvCxnSpPr>
            <a:cxnSpLocks/>
            <a:endCxn id="25" idx="2"/>
          </p:cNvCxnSpPr>
          <p:nvPr/>
        </p:nvCxnSpPr>
        <p:spPr>
          <a:xfrm>
            <a:off x="6222325" y="4321328"/>
            <a:ext cx="2417755" cy="898230"/>
          </a:xfrm>
          <a:prstGeom prst="curvedConnector3">
            <a:avLst>
              <a:gd name="adj1" fmla="val 10887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3243D67-DAC8-47D8-91F7-A95D76F67E2E}"/>
              </a:ext>
            </a:extLst>
          </p:cNvPr>
          <p:cNvSpPr txBox="1"/>
          <p:nvPr/>
        </p:nvSpPr>
        <p:spPr>
          <a:xfrm>
            <a:off x="6287599" y="3126439"/>
            <a:ext cx="35877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602AE03-C20E-4773-8547-EC2563760C91}"/>
              </a:ext>
            </a:extLst>
          </p:cNvPr>
          <p:cNvSpPr txBox="1"/>
          <p:nvPr/>
        </p:nvSpPr>
        <p:spPr>
          <a:xfrm>
            <a:off x="6287599" y="4999689"/>
            <a:ext cx="3587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5C6C15-2701-4C41-9C03-48908602F22F}"/>
                  </a:ext>
                </a:extLst>
              </p:cNvPr>
              <p:cNvSpPr txBox="1"/>
              <p:nvPr/>
            </p:nvSpPr>
            <p:spPr>
              <a:xfrm>
                <a:off x="394139" y="3270147"/>
                <a:ext cx="5006028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Match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∪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?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Then you match one of the two regexes. New machine transitions into start state of appropriate old machine. Will be accepted.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Accepted by the machine? First step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has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to be an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𝜀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-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transition into one of the machines, so would have been accepted by the smaller machine, so must have matched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or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5C6C15-2701-4C41-9C03-48908602F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39" y="3270147"/>
                <a:ext cx="5006028" cy="2031325"/>
              </a:xfrm>
              <a:prstGeom prst="rect">
                <a:avLst/>
              </a:prstGeom>
              <a:blipFill>
                <a:blip r:embed="rId5"/>
                <a:stretch>
                  <a:fillRect l="-1096" t="-1497" r="-974" b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0860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regex not covered by the base cases. By the exclusion rule,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from some regexes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:r>
                  <a:rPr lang="en-US" b="1" dirty="0"/>
                  <a:t>2: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484B6DF-30A2-4BEB-A412-141F76C5CC1B}"/>
              </a:ext>
            </a:extLst>
          </p:cNvPr>
          <p:cNvSpPr/>
          <p:nvPr/>
        </p:nvSpPr>
        <p:spPr bwMode="auto">
          <a:xfrm>
            <a:off x="644597" y="3212858"/>
            <a:ext cx="2286000" cy="1711508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FAFC0E-D30C-496C-A230-3F3A1977BB18}"/>
              </a:ext>
            </a:extLst>
          </p:cNvPr>
          <p:cNvCxnSpPr/>
          <p:nvPr/>
        </p:nvCxnSpPr>
        <p:spPr bwMode="auto">
          <a:xfrm>
            <a:off x="568397" y="4031405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45E0A74-BA77-4E9E-A7CB-2B82B9B84AAB}"/>
              </a:ext>
            </a:extLst>
          </p:cNvPr>
          <p:cNvSpPr/>
          <p:nvPr/>
        </p:nvSpPr>
        <p:spPr bwMode="auto">
          <a:xfrm>
            <a:off x="873197" y="3882579"/>
            <a:ext cx="304800" cy="32090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6E336E7-2595-4D4E-9FEB-8136C616051F}"/>
              </a:ext>
            </a:extLst>
          </p:cNvPr>
          <p:cNvSpPr/>
          <p:nvPr/>
        </p:nvSpPr>
        <p:spPr bwMode="auto">
          <a:xfrm>
            <a:off x="2320997" y="3510512"/>
            <a:ext cx="304800" cy="32090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E8AB79-B3B1-4BA0-B293-266611FCB01D}"/>
              </a:ext>
            </a:extLst>
          </p:cNvPr>
          <p:cNvSpPr/>
          <p:nvPr/>
        </p:nvSpPr>
        <p:spPr bwMode="auto">
          <a:xfrm>
            <a:off x="2320997" y="4403472"/>
            <a:ext cx="304800" cy="32090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C9F3BA-B94D-4A83-B01D-73D4EE58F8D1}"/>
              </a:ext>
            </a:extLst>
          </p:cNvPr>
          <p:cNvSpPr/>
          <p:nvPr/>
        </p:nvSpPr>
        <p:spPr bwMode="auto">
          <a:xfrm>
            <a:off x="4302197" y="3212858"/>
            <a:ext cx="2286000" cy="1752600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161B330-CEE7-42E2-93EC-891C042F9D9F}"/>
              </a:ext>
            </a:extLst>
          </p:cNvPr>
          <p:cNvCxnSpPr/>
          <p:nvPr/>
        </p:nvCxnSpPr>
        <p:spPr bwMode="auto">
          <a:xfrm>
            <a:off x="4225997" y="4051058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EE4231E8-F9DA-4164-A56C-776C51DD3014}"/>
              </a:ext>
            </a:extLst>
          </p:cNvPr>
          <p:cNvSpPr/>
          <p:nvPr/>
        </p:nvSpPr>
        <p:spPr bwMode="auto">
          <a:xfrm>
            <a:off x="4530797" y="3898658"/>
            <a:ext cx="304800" cy="3286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E85C508-7759-40BA-B64D-1E201579C748}"/>
              </a:ext>
            </a:extLst>
          </p:cNvPr>
          <p:cNvSpPr/>
          <p:nvPr/>
        </p:nvSpPr>
        <p:spPr bwMode="auto">
          <a:xfrm>
            <a:off x="5978597" y="3517658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8C23E15-BCCE-49C4-BFAE-BF260A845D21}"/>
              </a:ext>
            </a:extLst>
          </p:cNvPr>
          <p:cNvSpPr/>
          <p:nvPr/>
        </p:nvSpPr>
        <p:spPr bwMode="auto">
          <a:xfrm>
            <a:off x="5978597" y="4432058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1522139" y="4869436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E0C511-4171-4624-8657-50F4E624DB87}"/>
              </a:ext>
            </a:extLst>
          </p:cNvPr>
          <p:cNvSpPr/>
          <p:nvPr/>
        </p:nvSpPr>
        <p:spPr>
          <a:xfrm>
            <a:off x="5130108" y="4965458"/>
            <a:ext cx="5208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𝐴𝐵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blipFill>
                <a:blip r:embed="rId4"/>
                <a:stretch>
                  <a:fillRect l="-2503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10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3" grpId="0" animBg="1"/>
      <p:bldP spid="25" grpId="0" animBg="1"/>
      <p:bldP spid="26" grpId="0" animBg="1"/>
      <p:bldP spid="27" grpId="0" animBg="1"/>
      <p:bldP spid="28" grpId="0"/>
      <p:bldP spid="29" grpId="0"/>
      <p:bldP spid="3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regex not covered by the base cases. By the exclusion rule,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from some regexes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:r>
                  <a:rPr lang="en-US" b="1" dirty="0"/>
                  <a:t>2: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484B6DF-30A2-4BEB-A412-141F76C5CC1B}"/>
              </a:ext>
            </a:extLst>
          </p:cNvPr>
          <p:cNvSpPr/>
          <p:nvPr/>
        </p:nvSpPr>
        <p:spPr bwMode="auto">
          <a:xfrm>
            <a:off x="668047" y="3212858"/>
            <a:ext cx="2286000" cy="1711508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FAFC0E-D30C-496C-A230-3F3A1977BB18}"/>
              </a:ext>
            </a:extLst>
          </p:cNvPr>
          <p:cNvCxnSpPr/>
          <p:nvPr/>
        </p:nvCxnSpPr>
        <p:spPr bwMode="auto">
          <a:xfrm>
            <a:off x="591847" y="4031405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45E0A74-BA77-4E9E-A7CB-2B82B9B84AAB}"/>
              </a:ext>
            </a:extLst>
          </p:cNvPr>
          <p:cNvSpPr/>
          <p:nvPr/>
        </p:nvSpPr>
        <p:spPr bwMode="auto">
          <a:xfrm>
            <a:off x="896647" y="3882579"/>
            <a:ext cx="304800" cy="32090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6E336E7-2595-4D4E-9FEB-8136C616051F}"/>
              </a:ext>
            </a:extLst>
          </p:cNvPr>
          <p:cNvSpPr/>
          <p:nvPr/>
        </p:nvSpPr>
        <p:spPr bwMode="auto">
          <a:xfrm>
            <a:off x="2344447" y="3510512"/>
            <a:ext cx="304800" cy="320908"/>
          </a:xfrm>
          <a:prstGeom prst="ellipse">
            <a:avLst/>
          </a:prstGeom>
          <a:noFill/>
          <a:ln w="5715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E8AB79-B3B1-4BA0-B293-266611FCB01D}"/>
              </a:ext>
            </a:extLst>
          </p:cNvPr>
          <p:cNvSpPr/>
          <p:nvPr/>
        </p:nvSpPr>
        <p:spPr bwMode="auto">
          <a:xfrm>
            <a:off x="2344447" y="4403472"/>
            <a:ext cx="304800" cy="320908"/>
          </a:xfrm>
          <a:prstGeom prst="ellipse">
            <a:avLst/>
          </a:prstGeom>
          <a:noFill/>
          <a:ln w="5715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C9F3BA-B94D-4A83-B01D-73D4EE58F8D1}"/>
              </a:ext>
            </a:extLst>
          </p:cNvPr>
          <p:cNvSpPr/>
          <p:nvPr/>
        </p:nvSpPr>
        <p:spPr bwMode="auto">
          <a:xfrm>
            <a:off x="4325647" y="3212858"/>
            <a:ext cx="2286000" cy="1752600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161B330-CEE7-42E2-93EC-891C042F9D9F}"/>
              </a:ext>
            </a:extLst>
          </p:cNvPr>
          <p:cNvCxnSpPr/>
          <p:nvPr/>
        </p:nvCxnSpPr>
        <p:spPr bwMode="auto">
          <a:xfrm>
            <a:off x="4249447" y="4051058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EE4231E8-F9DA-4164-A56C-776C51DD3014}"/>
              </a:ext>
            </a:extLst>
          </p:cNvPr>
          <p:cNvSpPr/>
          <p:nvPr/>
        </p:nvSpPr>
        <p:spPr bwMode="auto">
          <a:xfrm>
            <a:off x="4554247" y="3898658"/>
            <a:ext cx="304800" cy="3286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E85C508-7759-40BA-B64D-1E201579C748}"/>
              </a:ext>
            </a:extLst>
          </p:cNvPr>
          <p:cNvSpPr/>
          <p:nvPr/>
        </p:nvSpPr>
        <p:spPr bwMode="auto">
          <a:xfrm>
            <a:off x="6002047" y="3517658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8C23E15-BCCE-49C4-BFAE-BF260A845D21}"/>
              </a:ext>
            </a:extLst>
          </p:cNvPr>
          <p:cNvSpPr/>
          <p:nvPr/>
        </p:nvSpPr>
        <p:spPr bwMode="auto">
          <a:xfrm>
            <a:off x="6002047" y="4432058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1545589" y="4869436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E0C511-4171-4624-8657-50F4E624DB87}"/>
              </a:ext>
            </a:extLst>
          </p:cNvPr>
          <p:cNvSpPr/>
          <p:nvPr/>
        </p:nvSpPr>
        <p:spPr>
          <a:xfrm>
            <a:off x="5153558" y="4965458"/>
            <a:ext cx="5208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𝐴𝐵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blipFill>
                <a:blip r:embed="rId4"/>
                <a:stretch>
                  <a:fillRect l="-2503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0">
            <a:extLst>
              <a:ext uri="{FF2B5EF4-FFF2-40B4-BE49-F238E27FC236}">
                <a16:creationId xmlns:a16="http://schemas.microsoft.com/office/drawing/2014/main" id="{A0D4CFBA-F4F1-472E-B482-08DEC4FD4D73}"/>
              </a:ext>
            </a:extLst>
          </p:cNvPr>
          <p:cNvGrpSpPr>
            <a:grpSpLocks/>
          </p:cNvGrpSpPr>
          <p:nvPr/>
        </p:nvGrpSpPr>
        <p:grpSpPr bwMode="auto">
          <a:xfrm>
            <a:off x="591674" y="3899394"/>
            <a:ext cx="609600" cy="328612"/>
            <a:chOff x="4114800" y="2286000"/>
            <a:chExt cx="609600" cy="328613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6790666-F88D-4910-9450-5908C8F34D7E}"/>
                </a:ext>
              </a:extLst>
            </p:cNvPr>
            <p:cNvCxnSpPr/>
            <p:nvPr/>
          </p:nvCxnSpPr>
          <p:spPr bwMode="auto">
            <a:xfrm>
              <a:off x="4114800" y="2438400"/>
              <a:ext cx="30956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EA45FE7-6738-4F1C-8D56-ED3F2EB612B2}"/>
                </a:ext>
              </a:extLst>
            </p:cNvPr>
            <p:cNvSpPr/>
            <p:nvPr/>
          </p:nvSpPr>
          <p:spPr bwMode="auto">
            <a:xfrm>
              <a:off x="4419600" y="22860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1CD0B0-A9A3-4839-A87A-6A42D1A7DD63}"/>
              </a:ext>
            </a:extLst>
          </p:cNvPr>
          <p:cNvSpPr txBox="1"/>
          <p:nvPr/>
        </p:nvSpPr>
        <p:spPr>
          <a:xfrm>
            <a:off x="3407630" y="3243263"/>
            <a:ext cx="3587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cxnSp>
        <p:nvCxnSpPr>
          <p:cNvPr id="34" name="Curved Connector 21">
            <a:extLst>
              <a:ext uri="{FF2B5EF4-FFF2-40B4-BE49-F238E27FC236}">
                <a16:creationId xmlns:a16="http://schemas.microsoft.com/office/drawing/2014/main" id="{EB9F6E02-EE6D-4C74-A29B-336DFF05D9DA}"/>
              </a:ext>
            </a:extLst>
          </p:cNvPr>
          <p:cNvCxnSpPr/>
          <p:nvPr/>
        </p:nvCxnSpPr>
        <p:spPr>
          <a:xfrm>
            <a:off x="2612292" y="3670300"/>
            <a:ext cx="1905000" cy="381000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27">
            <a:extLst>
              <a:ext uri="{FF2B5EF4-FFF2-40B4-BE49-F238E27FC236}">
                <a16:creationId xmlns:a16="http://schemas.microsoft.com/office/drawing/2014/main" id="{78BA3767-D5CA-46F5-B165-9168B1439B50}"/>
              </a:ext>
            </a:extLst>
          </p:cNvPr>
          <p:cNvCxnSpPr/>
          <p:nvPr/>
        </p:nvCxnSpPr>
        <p:spPr>
          <a:xfrm flipV="1">
            <a:off x="2612292" y="4076700"/>
            <a:ext cx="1905000" cy="508000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D104A35-3E7C-4A24-96AB-9E2CD69F0E59}"/>
              </a:ext>
            </a:extLst>
          </p:cNvPr>
          <p:cNvSpPr txBox="1"/>
          <p:nvPr/>
        </p:nvSpPr>
        <p:spPr>
          <a:xfrm>
            <a:off x="3407630" y="4322763"/>
            <a:ext cx="35877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36842A-70F2-4DB7-ABFF-34C9C5614A9C}"/>
                  </a:ext>
                </a:extLst>
              </p:cNvPr>
              <p:cNvSpPr txBox="1"/>
              <p:nvPr/>
            </p:nvSpPr>
            <p:spPr>
              <a:xfrm>
                <a:off x="7139642" y="3030101"/>
                <a:ext cx="4595446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String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that matches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𝐴𝐵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can divide into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𝑦𝑧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where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matches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𝑧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matches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NFA can run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would on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take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𝜀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-transition, then run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would on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𝑧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so accepted by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𝑁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String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that is accepted?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𝑁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must run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take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𝜀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-transition, then run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sub>
                    </m:sSub>
                    <m:r>
                      <a: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until acceptance. Substring read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must match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  <m:r>
                      <a: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Substring read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must match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(by IH) so string matches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𝐴𝐵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36842A-70F2-4DB7-ABFF-34C9C5614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642" y="3030101"/>
                <a:ext cx="4595446" cy="2585323"/>
              </a:xfrm>
              <a:prstGeom prst="rect">
                <a:avLst/>
              </a:prstGeom>
              <a:blipFill>
                <a:blip r:embed="rId5"/>
                <a:stretch>
                  <a:fillRect l="-1061" t="-1179" r="-1857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59092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regex not covered by the base cases. By the exclusion rule,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from some regexes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:r>
                  <a:rPr lang="en-US" b="1" dirty="0"/>
                  <a:t>3: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484B6DF-30A2-4BEB-A412-141F76C5CC1B}"/>
              </a:ext>
            </a:extLst>
          </p:cNvPr>
          <p:cNvSpPr/>
          <p:nvPr/>
        </p:nvSpPr>
        <p:spPr bwMode="auto">
          <a:xfrm>
            <a:off x="2637527" y="3361349"/>
            <a:ext cx="2286000" cy="1711508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FAFC0E-D30C-496C-A230-3F3A1977BB18}"/>
              </a:ext>
            </a:extLst>
          </p:cNvPr>
          <p:cNvCxnSpPr/>
          <p:nvPr/>
        </p:nvCxnSpPr>
        <p:spPr bwMode="auto">
          <a:xfrm>
            <a:off x="2561327" y="4179896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45E0A74-BA77-4E9E-A7CB-2B82B9B84AAB}"/>
              </a:ext>
            </a:extLst>
          </p:cNvPr>
          <p:cNvSpPr/>
          <p:nvPr/>
        </p:nvSpPr>
        <p:spPr bwMode="auto">
          <a:xfrm>
            <a:off x="2866127" y="4031070"/>
            <a:ext cx="304800" cy="32090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6E336E7-2595-4D4E-9FEB-8136C616051F}"/>
              </a:ext>
            </a:extLst>
          </p:cNvPr>
          <p:cNvSpPr/>
          <p:nvPr/>
        </p:nvSpPr>
        <p:spPr bwMode="auto">
          <a:xfrm>
            <a:off x="4313927" y="3659003"/>
            <a:ext cx="304800" cy="320908"/>
          </a:xfrm>
          <a:prstGeom prst="ellipse">
            <a:avLst/>
          </a:prstGeom>
          <a:noFill/>
          <a:ln w="5715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E8AB79-B3B1-4BA0-B293-266611FCB01D}"/>
              </a:ext>
            </a:extLst>
          </p:cNvPr>
          <p:cNvSpPr/>
          <p:nvPr/>
        </p:nvSpPr>
        <p:spPr bwMode="auto">
          <a:xfrm>
            <a:off x="4313927" y="4551963"/>
            <a:ext cx="304800" cy="320908"/>
          </a:xfrm>
          <a:prstGeom prst="ellipse">
            <a:avLst/>
          </a:prstGeom>
          <a:noFill/>
          <a:ln w="5715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4933177" y="4031070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blipFill>
                <a:blip r:embed="rId4"/>
                <a:stretch>
                  <a:fillRect l="-2503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49114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3635" y="147948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regex not covered by the base cases. By the exclusion rule,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from some regexes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:r>
                  <a:rPr lang="en-US" b="1" dirty="0"/>
                  <a:t>3: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3635" y="1479487"/>
                <a:ext cx="11187258" cy="4845504"/>
              </a:xfrm>
              <a:blipFill>
                <a:blip r:embed="rId3"/>
                <a:stretch>
                  <a:fillRect l="-708" t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484B6DF-30A2-4BEB-A412-141F76C5CC1B}"/>
              </a:ext>
            </a:extLst>
          </p:cNvPr>
          <p:cNvSpPr/>
          <p:nvPr/>
        </p:nvSpPr>
        <p:spPr bwMode="auto">
          <a:xfrm>
            <a:off x="2567192" y="3697252"/>
            <a:ext cx="2286000" cy="1711508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FAFC0E-D30C-496C-A230-3F3A1977BB18}"/>
              </a:ext>
            </a:extLst>
          </p:cNvPr>
          <p:cNvCxnSpPr/>
          <p:nvPr/>
        </p:nvCxnSpPr>
        <p:spPr bwMode="auto">
          <a:xfrm>
            <a:off x="2561327" y="4515799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45E0A74-BA77-4E9E-A7CB-2B82B9B84AAB}"/>
              </a:ext>
            </a:extLst>
          </p:cNvPr>
          <p:cNvSpPr/>
          <p:nvPr/>
        </p:nvSpPr>
        <p:spPr bwMode="auto">
          <a:xfrm>
            <a:off x="2866127" y="4366973"/>
            <a:ext cx="304800" cy="32090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6E336E7-2595-4D4E-9FEB-8136C616051F}"/>
              </a:ext>
            </a:extLst>
          </p:cNvPr>
          <p:cNvSpPr/>
          <p:nvPr/>
        </p:nvSpPr>
        <p:spPr bwMode="auto">
          <a:xfrm>
            <a:off x="4313927" y="3994906"/>
            <a:ext cx="304800" cy="32090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E8AB79-B3B1-4BA0-B293-266611FCB01D}"/>
              </a:ext>
            </a:extLst>
          </p:cNvPr>
          <p:cNvSpPr/>
          <p:nvPr/>
        </p:nvSpPr>
        <p:spPr bwMode="auto">
          <a:xfrm>
            <a:off x="4313927" y="4887866"/>
            <a:ext cx="304800" cy="32090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5027503" y="4269577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125011" y="5780826"/>
                <a:ext cx="487263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11" y="5780826"/>
                <a:ext cx="4872632" cy="954107"/>
              </a:xfrm>
              <a:prstGeom prst="rect">
                <a:avLst/>
              </a:prstGeom>
              <a:blipFill>
                <a:blip r:embed="rId4"/>
                <a:stretch>
                  <a:fillRect l="-2628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4">
            <a:extLst>
              <a:ext uri="{FF2B5EF4-FFF2-40B4-BE49-F238E27FC236}">
                <a16:creationId xmlns:a16="http://schemas.microsoft.com/office/drawing/2014/main" id="{C15AEA69-A58C-4226-A220-C9196FB14EDD}"/>
              </a:ext>
            </a:extLst>
          </p:cNvPr>
          <p:cNvGrpSpPr>
            <a:grpSpLocks/>
          </p:cNvGrpSpPr>
          <p:nvPr/>
        </p:nvGrpSpPr>
        <p:grpSpPr bwMode="auto">
          <a:xfrm>
            <a:off x="1093904" y="4376455"/>
            <a:ext cx="609600" cy="328613"/>
            <a:chOff x="4114800" y="2286000"/>
            <a:chExt cx="609600" cy="328613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FB378D2-41F9-4A36-9951-067BB876789E}"/>
                </a:ext>
              </a:extLst>
            </p:cNvPr>
            <p:cNvCxnSpPr/>
            <p:nvPr/>
          </p:nvCxnSpPr>
          <p:spPr bwMode="auto">
            <a:xfrm>
              <a:off x="4114800" y="24384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8518CBB-A174-4611-B1C6-E8D72AD53C5D}"/>
                </a:ext>
              </a:extLst>
            </p:cNvPr>
            <p:cNvSpPr/>
            <p:nvPr/>
          </p:nvSpPr>
          <p:spPr bwMode="auto">
            <a:xfrm>
              <a:off x="4419600" y="22860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C204409-DD0B-4DAA-B1D1-427C1E84A7B1}"/>
              </a:ext>
            </a:extLst>
          </p:cNvPr>
          <p:cNvCxnSpPr/>
          <p:nvPr/>
        </p:nvCxnSpPr>
        <p:spPr>
          <a:xfrm flipV="1">
            <a:off x="1703504" y="4516155"/>
            <a:ext cx="1158875" cy="127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578D822-22A1-4C2B-9C27-65BC36935DD8}"/>
              </a:ext>
            </a:extLst>
          </p:cNvPr>
          <p:cNvSpPr txBox="1"/>
          <p:nvPr/>
        </p:nvSpPr>
        <p:spPr>
          <a:xfrm>
            <a:off x="1924167" y="4062130"/>
            <a:ext cx="34817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cxnSp>
        <p:nvCxnSpPr>
          <p:cNvPr id="16" name="Curved Connector 17">
            <a:extLst>
              <a:ext uri="{FF2B5EF4-FFF2-40B4-BE49-F238E27FC236}">
                <a16:creationId xmlns:a16="http://schemas.microsoft.com/office/drawing/2014/main" id="{EE71D18C-5B23-4ADA-BD79-51EC0FBD09BD}"/>
              </a:ext>
            </a:extLst>
          </p:cNvPr>
          <p:cNvCxnSpPr/>
          <p:nvPr/>
        </p:nvCxnSpPr>
        <p:spPr>
          <a:xfrm rot="16200000" flipH="1" flipV="1">
            <a:off x="3540362" y="3432361"/>
            <a:ext cx="381000" cy="1447800"/>
          </a:xfrm>
          <a:prstGeom prst="curvedConnector3">
            <a:avLst>
              <a:gd name="adj1" fmla="val -16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394D9DC-A8FB-4FCD-B429-F92B76281F1D}"/>
              </a:ext>
            </a:extLst>
          </p:cNvPr>
          <p:cNvSpPr txBox="1"/>
          <p:nvPr/>
        </p:nvSpPr>
        <p:spPr>
          <a:xfrm>
            <a:off x="3556118" y="3227217"/>
            <a:ext cx="3587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AA296A-6283-4024-9062-A9890457E016}"/>
              </a:ext>
            </a:extLst>
          </p:cNvPr>
          <p:cNvSpPr txBox="1"/>
          <p:nvPr/>
        </p:nvSpPr>
        <p:spPr>
          <a:xfrm>
            <a:off x="3636253" y="5539569"/>
            <a:ext cx="147878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cxnSp>
        <p:nvCxnSpPr>
          <p:cNvPr id="24" name="Curved Connector 28">
            <a:extLst>
              <a:ext uri="{FF2B5EF4-FFF2-40B4-BE49-F238E27FC236}">
                <a16:creationId xmlns:a16="http://schemas.microsoft.com/office/drawing/2014/main" id="{F2EDFB22-C263-449B-8A1A-50B5734730A7}"/>
              </a:ext>
            </a:extLst>
          </p:cNvPr>
          <p:cNvCxnSpPr/>
          <p:nvPr/>
        </p:nvCxnSpPr>
        <p:spPr>
          <a:xfrm rot="5400000" flipH="1">
            <a:off x="3464162" y="4218174"/>
            <a:ext cx="533400" cy="1447800"/>
          </a:xfrm>
          <a:prstGeom prst="curvedConnector3">
            <a:avLst>
              <a:gd name="adj1" fmla="val -85714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E0224D-3185-4412-9A4F-82223B511130}"/>
                  </a:ext>
                </a:extLst>
              </p:cNvPr>
              <p:cNvSpPr txBox="1"/>
              <p:nvPr/>
            </p:nvSpPr>
            <p:spPr>
              <a:xfrm>
                <a:off x="6096000" y="2688492"/>
                <a:ext cx="6004662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matches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, then by def of </a:t>
                </a:r>
                <a14:m>
                  <m:oMath xmlns:m="http://schemas.openxmlformats.org/officeDocument/2006/math">
                    <m:r>
                      <a: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∗ 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𝜀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or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…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with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matching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. If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𝜀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machine accepts by not transitioning. Otherwise run accepting computation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return to start until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then end in accept state (all possible by IH)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If accepted by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𝑁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,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Either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𝜀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or go from start state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to final state and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𝜀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-transition back to start some number of times. So we can break string into parts accepted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by IH we can break string into substrings all matched by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  <m:r>
                      <a: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i.e. we match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E0224D-3185-4412-9A4F-82223B511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688492"/>
                <a:ext cx="6004662" cy="2862322"/>
              </a:xfrm>
              <a:prstGeom prst="rect">
                <a:avLst/>
              </a:prstGeom>
              <a:blipFill>
                <a:blip r:embed="rId5"/>
                <a:stretch>
                  <a:fillRect l="-812" t="-1064" r="-305" b="-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046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BA29D-D4FB-4527-8B26-E1C039D05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16623"/>
            <a:ext cx="11187259" cy="1014667"/>
          </a:xfrm>
        </p:spPr>
        <p:txBody>
          <a:bodyPr/>
          <a:lstStyle/>
          <a:p>
            <a:r>
              <a:rPr lang="en-US" dirty="0"/>
              <a:t>Deterministic Finite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C5771D-342C-4BA3-9838-45AF41241B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Some more requirements:</a:t>
                </a:r>
              </a:p>
              <a:p>
                <a:endParaRPr lang="en-US" dirty="0"/>
              </a:p>
              <a:p>
                <a:r>
                  <a:rPr lang="en-US" dirty="0"/>
                  <a:t>Every machine is defined with respect to an alphabet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Every state has exactly one outgoing edge for every character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There is exactly one start state; can have as many accept states (aka final states) as you want – including none.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C5771D-342C-4BA3-9838-45AF41241B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2788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1792B2-86B6-42CE-B5D4-7B984967E56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1792B2-86B6-42CE-B5D4-7B984967E5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4D759-15CF-40AA-AC55-6AA124E0AA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By principle of structural induction,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regular expressions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Thus every regular expression has an equivalent NFA.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4D759-15CF-40AA-AC55-6AA124E0AA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Right 3">
            <a:extLst>
              <a:ext uri="{FF2B5EF4-FFF2-40B4-BE49-F238E27FC236}">
                <a16:creationId xmlns:a16="http://schemas.microsoft.com/office/drawing/2014/main" id="{B2A50CE4-10F9-4B45-BF5B-3011466B8AC3}"/>
              </a:ext>
            </a:extLst>
          </p:cNvPr>
          <p:cNvSpPr/>
          <p:nvPr/>
        </p:nvSpPr>
        <p:spPr>
          <a:xfrm>
            <a:off x="4110849" y="4642652"/>
            <a:ext cx="5343363" cy="94534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5F5269-C840-466E-AF36-064280AC6931}"/>
              </a:ext>
            </a:extLst>
          </p:cNvPr>
          <p:cNvSpPr txBox="1"/>
          <p:nvPr/>
        </p:nvSpPr>
        <p:spPr>
          <a:xfrm rot="14368">
            <a:off x="4351884" y="4959530"/>
            <a:ext cx="4492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Every regex has an equivalent NFA</a:t>
            </a:r>
          </a:p>
        </p:txBody>
      </p:sp>
    </p:spTree>
    <p:extLst>
      <p:ext uri="{BB962C8B-B14F-4D97-AF65-F5344CB8AC3E}">
        <p14:creationId xmlns:p14="http://schemas.microsoft.com/office/powerpoint/2010/main" val="39917689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D641E-72DC-47DD-BD0C-A0B476AF8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CFE00AB-A6A0-48D5-95DF-393C0106D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85925"/>
            <a:ext cx="1741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</a:rPr>
              <a:t>(01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sym typeface="Symbol" charset="0"/>
              </a:rPr>
              <a:t> 1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</a:rPr>
              <a:t>)*0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3F61F2-CBB2-48A9-A7EF-4B7E1475063F}"/>
              </a:ext>
            </a:extLst>
          </p:cNvPr>
          <p:cNvSpPr/>
          <p:nvPr/>
        </p:nvSpPr>
        <p:spPr bwMode="auto">
          <a:xfrm>
            <a:off x="3429000" y="4495800"/>
            <a:ext cx="228600" cy="2524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2BD8663-DD2C-4396-A047-AC3F12F3A4A0}"/>
              </a:ext>
            </a:extLst>
          </p:cNvPr>
          <p:cNvCxnSpPr>
            <a:stCxn id="28" idx="5"/>
            <a:endCxn id="5" idx="2"/>
          </p:cNvCxnSpPr>
          <p:nvPr/>
        </p:nvCxnSpPr>
        <p:spPr bwMode="auto">
          <a:xfrm>
            <a:off x="2709863" y="4178300"/>
            <a:ext cx="719137" cy="444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ACF939B-D091-4684-A880-F5ABE60D613F}"/>
              </a:ext>
            </a:extLst>
          </p:cNvPr>
          <p:cNvSpPr/>
          <p:nvPr/>
        </p:nvSpPr>
        <p:spPr bwMode="auto">
          <a:xfrm>
            <a:off x="4572000" y="4495800"/>
            <a:ext cx="228600" cy="2524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E093A8E-149A-4B7B-B188-7C48A373F318}"/>
              </a:ext>
            </a:extLst>
          </p:cNvPr>
          <p:cNvCxnSpPr>
            <a:stCxn id="5" idx="6"/>
            <a:endCxn id="7" idx="2"/>
          </p:cNvCxnSpPr>
          <p:nvPr/>
        </p:nvCxnSpPr>
        <p:spPr bwMode="auto">
          <a:xfrm>
            <a:off x="3657600" y="4622800"/>
            <a:ext cx="914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95">
            <a:extLst>
              <a:ext uri="{FF2B5EF4-FFF2-40B4-BE49-F238E27FC236}">
                <a16:creationId xmlns:a16="http://schemas.microsoft.com/office/drawing/2014/main" id="{1C343811-15A6-4295-AB0E-317CA1CFC12D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4038600"/>
            <a:ext cx="1295400" cy="252413"/>
            <a:chOff x="4800600" y="4800600"/>
            <a:chExt cx="1295400" cy="25241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53CA603-2D1A-452B-8404-8F902FCF4276}"/>
                </a:ext>
              </a:extLst>
            </p:cNvPr>
            <p:cNvSpPr/>
            <p:nvPr/>
          </p:nvSpPr>
          <p:spPr bwMode="auto">
            <a:xfrm>
              <a:off x="5867400" y="4800600"/>
              <a:ext cx="228600" cy="2524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18B2932-DA5D-4731-B08B-B065E6778B5B}"/>
                </a:ext>
              </a:extLst>
            </p:cNvPr>
            <p:cNvSpPr/>
            <p:nvPr/>
          </p:nvSpPr>
          <p:spPr bwMode="auto">
            <a:xfrm>
              <a:off x="4800600" y="4800600"/>
              <a:ext cx="228600" cy="2524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541CCDD-A970-4FB3-AB25-01BB6768CE70}"/>
                </a:ext>
              </a:extLst>
            </p:cNvPr>
            <p:cNvCxnSpPr>
              <a:stCxn id="11" idx="6"/>
              <a:endCxn id="10" idx="2"/>
            </p:cNvCxnSpPr>
            <p:nvPr/>
          </p:nvCxnSpPr>
          <p:spPr bwMode="auto">
            <a:xfrm>
              <a:off x="5029200" y="4927600"/>
              <a:ext cx="838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43">
            <a:extLst>
              <a:ext uri="{FF2B5EF4-FFF2-40B4-BE49-F238E27FC236}">
                <a16:creationId xmlns:a16="http://schemas.microsoft.com/office/drawing/2014/main" id="{DBC84086-0756-4031-86B2-E616AC2B0317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3429000"/>
            <a:ext cx="1066800" cy="252413"/>
            <a:chOff x="4800600" y="4800600"/>
            <a:chExt cx="1066800" cy="25241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92AA32E-0DB6-4E6F-8F69-9F3DD7B0715E}"/>
                </a:ext>
              </a:extLst>
            </p:cNvPr>
            <p:cNvSpPr/>
            <p:nvPr/>
          </p:nvSpPr>
          <p:spPr bwMode="auto">
            <a:xfrm>
              <a:off x="5638800" y="4800600"/>
              <a:ext cx="228600" cy="2524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1605F43-22DB-48E4-B7C2-B0EDBCF771F7}"/>
                </a:ext>
              </a:extLst>
            </p:cNvPr>
            <p:cNvSpPr/>
            <p:nvPr/>
          </p:nvSpPr>
          <p:spPr bwMode="auto">
            <a:xfrm>
              <a:off x="4800600" y="4800600"/>
              <a:ext cx="228600" cy="2524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735B678-466E-41DF-8C0A-02DF4D4B9F9E}"/>
                </a:ext>
              </a:extLst>
            </p:cNvPr>
            <p:cNvCxnSpPr>
              <a:stCxn id="15" idx="6"/>
              <a:endCxn id="14" idx="2"/>
            </p:cNvCxnSpPr>
            <p:nvPr/>
          </p:nvCxnSpPr>
          <p:spPr bwMode="auto">
            <a:xfrm>
              <a:off x="5029200" y="4927600"/>
              <a:ext cx="6096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52">
            <a:extLst>
              <a:ext uri="{FF2B5EF4-FFF2-40B4-BE49-F238E27FC236}">
                <a16:creationId xmlns:a16="http://schemas.microsoft.com/office/drawing/2014/main" id="{FB3D0936-A5DD-4B7A-B735-51E29EE24DE3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3200399"/>
            <a:ext cx="3642998" cy="1436088"/>
            <a:chOff x="2971800" y="3124200"/>
            <a:chExt cx="3643287" cy="1436147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4C2E54D-A13B-4771-9611-BD9C591AF9B8}"/>
                </a:ext>
              </a:extLst>
            </p:cNvPr>
            <p:cNvSpPr/>
            <p:nvPr/>
          </p:nvSpPr>
          <p:spPr bwMode="auto">
            <a:xfrm>
              <a:off x="5257981" y="3352809"/>
              <a:ext cx="228618" cy="25242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grpSp>
          <p:nvGrpSpPr>
            <p:cNvPr id="19" name="Group 16397">
              <a:extLst>
                <a:ext uri="{FF2B5EF4-FFF2-40B4-BE49-F238E27FC236}">
                  <a16:creationId xmlns:a16="http://schemas.microsoft.com/office/drawing/2014/main" id="{7F05C82B-F0BC-4CE2-BABC-9A8E99E77D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1800" y="3886200"/>
              <a:ext cx="1600200" cy="252413"/>
              <a:chOff x="4267200" y="3505200"/>
              <a:chExt cx="1600200" cy="252413"/>
            </a:xfrm>
          </p:grpSpPr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FD514E8C-0536-4CFB-B30B-9014EDEF456F}"/>
                  </a:ext>
                </a:extLst>
              </p:cNvPr>
              <p:cNvCxnSpPr>
                <a:endCxn id="29" idx="2"/>
              </p:cNvCxnSpPr>
              <p:nvPr/>
            </p:nvCxnSpPr>
            <p:spPr bwMode="auto">
              <a:xfrm flipV="1">
                <a:off x="4267200" y="3632236"/>
                <a:ext cx="304824" cy="25401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4F86D839-F198-43E7-914A-6122E28191F8}"/>
                  </a:ext>
                </a:extLst>
              </p:cNvPr>
              <p:cNvSpPr/>
              <p:nvPr/>
            </p:nvSpPr>
            <p:spPr bwMode="auto">
              <a:xfrm>
                <a:off x="5638909" y="3505231"/>
                <a:ext cx="228618" cy="25242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69B0CF6-513A-420F-8F8B-EE9502F03446}"/>
                  </a:ext>
                </a:extLst>
              </p:cNvPr>
              <p:cNvSpPr/>
              <p:nvPr/>
            </p:nvSpPr>
            <p:spPr bwMode="auto">
              <a:xfrm>
                <a:off x="4572024" y="3505231"/>
                <a:ext cx="228618" cy="25242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9033D3E6-5E28-4447-927A-5AD15CDFD2CA}"/>
                  </a:ext>
                </a:extLst>
              </p:cNvPr>
              <p:cNvCxnSpPr>
                <a:stCxn id="29" idx="6"/>
                <a:endCxn id="28" idx="2"/>
              </p:cNvCxnSpPr>
              <p:nvPr/>
            </p:nvCxnSpPr>
            <p:spPr bwMode="auto">
              <a:xfrm>
                <a:off x="4800642" y="3632236"/>
                <a:ext cx="83826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07CC442-34C7-42BD-B9FC-400089B08134}"/>
                </a:ext>
              </a:extLst>
            </p:cNvPr>
            <p:cNvCxnSpPr>
              <a:stCxn id="18" idx="6"/>
            </p:cNvCxnSpPr>
            <p:nvPr/>
          </p:nvCxnSpPr>
          <p:spPr bwMode="auto">
            <a:xfrm>
              <a:off x="5486600" y="3478227"/>
              <a:ext cx="533442" cy="269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D739AB7-B9F7-4535-BAF3-F4DBABBDBC4C}"/>
                </a:ext>
              </a:extLst>
            </p:cNvPr>
            <p:cNvCxnSpPr>
              <a:stCxn id="28" idx="7"/>
              <a:endCxn id="18" idx="2"/>
            </p:cNvCxnSpPr>
            <p:nvPr/>
          </p:nvCxnSpPr>
          <p:spPr bwMode="auto">
            <a:xfrm flipV="1">
              <a:off x="4538787" y="3478227"/>
              <a:ext cx="719194" cy="44451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5">
              <a:extLst>
                <a:ext uri="{FF2B5EF4-FFF2-40B4-BE49-F238E27FC236}">
                  <a16:creationId xmlns:a16="http://schemas.microsoft.com/office/drawing/2014/main" id="{7829BF7E-35F9-4655-A186-390751B7CC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2600" y="312420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MS PGothic" charset="0"/>
                  <a:sym typeface="Symbol" charset="0"/>
                </a:rPr>
                <a:t>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</a:endParaRPr>
            </a:p>
          </p:txBody>
        </p:sp>
        <p:sp>
          <p:nvSpPr>
            <p:cNvPr id="23" name="TextBox 28">
              <a:extLst>
                <a:ext uri="{FF2B5EF4-FFF2-40B4-BE49-F238E27FC236}">
                  <a16:creationId xmlns:a16="http://schemas.microsoft.com/office/drawing/2014/main" id="{9FA7AA3C-10EB-4CDC-827E-C2A234DB46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0" y="3429000"/>
              <a:ext cx="290487" cy="369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endParaRPr>
            </a:p>
          </p:txBody>
        </p:sp>
        <p:sp>
          <p:nvSpPr>
            <p:cNvPr id="24" name="TextBox 29">
              <a:extLst>
                <a:ext uri="{FF2B5EF4-FFF2-40B4-BE49-F238E27FC236}">
                  <a16:creationId xmlns:a16="http://schemas.microsoft.com/office/drawing/2014/main" id="{50A5BDE3-FFF3-4D97-9826-EFCBD34EF1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3800" y="3657600"/>
              <a:ext cx="290487" cy="369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endParaRPr>
            </a:p>
          </p:txBody>
        </p:sp>
        <p:sp>
          <p:nvSpPr>
            <p:cNvPr id="25" name="TextBox 28">
              <a:extLst>
                <a:ext uri="{FF2B5EF4-FFF2-40B4-BE49-F238E27FC236}">
                  <a16:creationId xmlns:a16="http://schemas.microsoft.com/office/drawing/2014/main" id="{38E1C0E4-4779-4AC3-9635-6374123379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200" y="4191000"/>
              <a:ext cx="290487" cy="369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endParaRPr>
            </a:p>
          </p:txBody>
        </p:sp>
        <p:sp>
          <p:nvSpPr>
            <p:cNvPr id="26" name="TextBox 28">
              <a:extLst>
                <a:ext uri="{FF2B5EF4-FFF2-40B4-BE49-F238E27FC236}">
                  <a16:creationId xmlns:a16="http://schemas.microsoft.com/office/drawing/2014/main" id="{C852582C-1ECE-4C1D-8F63-6280A2C987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600" y="3124200"/>
              <a:ext cx="290487" cy="369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endParaRPr>
            </a:p>
          </p:txBody>
        </p:sp>
      </p:grpSp>
      <p:grpSp>
        <p:nvGrpSpPr>
          <p:cNvPr id="31" name="Group 53">
            <a:extLst>
              <a:ext uri="{FF2B5EF4-FFF2-40B4-BE49-F238E27FC236}">
                <a16:creationId xmlns:a16="http://schemas.microsoft.com/office/drawing/2014/main" id="{120992FF-0522-4D0B-A910-B60841B643E9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3429000"/>
            <a:ext cx="838200" cy="252413"/>
            <a:chOff x="7086600" y="3352800"/>
            <a:chExt cx="838200" cy="252413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830B609-8991-481E-8BA0-B84ACCAFDF0B}"/>
                </a:ext>
              </a:extLst>
            </p:cNvPr>
            <p:cNvSpPr/>
            <p:nvPr/>
          </p:nvSpPr>
          <p:spPr bwMode="auto">
            <a:xfrm>
              <a:off x="7696200" y="3352800"/>
              <a:ext cx="228600" cy="2524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6C28D47-082D-4F8A-9F73-46F6FB061316}"/>
                </a:ext>
              </a:extLst>
            </p:cNvPr>
            <p:cNvCxnSpPr>
              <a:stCxn id="14" idx="6"/>
              <a:endCxn id="32" idx="2"/>
            </p:cNvCxnSpPr>
            <p:nvPr/>
          </p:nvCxnSpPr>
          <p:spPr bwMode="auto">
            <a:xfrm>
              <a:off x="7086600" y="3479007"/>
              <a:ext cx="6096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25">
            <a:extLst>
              <a:ext uri="{FF2B5EF4-FFF2-40B4-BE49-F238E27FC236}">
                <a16:creationId xmlns:a16="http://schemas.microsoft.com/office/drawing/2014/main" id="{30E16F07-7AEE-4F09-B143-5438BAFD7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8100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sym typeface="Symbol" charset="0"/>
              </a:rPr>
              <a:t>0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35" name="TextBox 25">
            <a:extLst>
              <a:ext uri="{FF2B5EF4-FFF2-40B4-BE49-F238E27FC236}">
                <a16:creationId xmlns:a16="http://schemas.microsoft.com/office/drawing/2014/main" id="{BEE49EEB-C63D-4672-B6A1-61A36CF9B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6482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sym typeface="Symbol" charset="0"/>
              </a:rPr>
              <a:t>1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35761F2C-227A-43BC-B858-A863D5B69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2004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sym typeface="Symbol" charset="0"/>
              </a:rPr>
              <a:t>1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6390D66-5003-48FA-9D57-C1CF843B2C11}"/>
              </a:ext>
            </a:extLst>
          </p:cNvPr>
          <p:cNvCxnSpPr>
            <a:stCxn id="32" idx="3"/>
            <a:endCxn id="28" idx="6"/>
          </p:cNvCxnSpPr>
          <p:nvPr/>
        </p:nvCxnSpPr>
        <p:spPr>
          <a:xfrm flipH="1">
            <a:off x="2743200" y="3644900"/>
            <a:ext cx="3157538" cy="444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A9CFC2F-472F-4A70-9102-33F20A89076A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2819400" y="4114800"/>
            <a:ext cx="1785938" cy="4175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29">
            <a:extLst>
              <a:ext uri="{FF2B5EF4-FFF2-40B4-BE49-F238E27FC236}">
                <a16:creationId xmlns:a16="http://schemas.microsoft.com/office/drawing/2014/main" id="{31091CE0-2A61-4279-9AD0-5C9731B46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114800"/>
            <a:ext cx="29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sp>
        <p:nvSpPr>
          <p:cNvPr id="40" name="TextBox 29">
            <a:extLst>
              <a:ext uri="{FF2B5EF4-FFF2-40B4-BE49-F238E27FC236}">
                <a16:creationId xmlns:a16="http://schemas.microsoft.com/office/drawing/2014/main" id="{A437385D-350C-4243-8A44-709D8D8CD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733800"/>
            <a:ext cx="29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cxnSp>
        <p:nvCxnSpPr>
          <p:cNvPr id="41" name="Curved Connector 89">
            <a:extLst>
              <a:ext uri="{FF2B5EF4-FFF2-40B4-BE49-F238E27FC236}">
                <a16:creationId xmlns:a16="http://schemas.microsoft.com/office/drawing/2014/main" id="{27F47AAC-08EF-46AD-BE5D-EECCA192A400}"/>
              </a:ext>
            </a:extLst>
          </p:cNvPr>
          <p:cNvCxnSpPr>
            <a:stCxn id="29" idx="5"/>
            <a:endCxn id="11" idx="3"/>
          </p:cNvCxnSpPr>
          <p:nvPr/>
        </p:nvCxnSpPr>
        <p:spPr>
          <a:xfrm rot="16200000" flipH="1">
            <a:off x="4038601" y="1782762"/>
            <a:ext cx="76200" cy="4867275"/>
          </a:xfrm>
          <a:prstGeom prst="curvedConnector3">
            <a:avLst>
              <a:gd name="adj1" fmla="val 134851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105">
            <a:extLst>
              <a:ext uri="{FF2B5EF4-FFF2-40B4-BE49-F238E27FC236}">
                <a16:creationId xmlns:a16="http://schemas.microsoft.com/office/drawing/2014/main" id="{8D4A4B99-E15D-4305-9245-4E20ED7F3BC0}"/>
              </a:ext>
            </a:extLst>
          </p:cNvPr>
          <p:cNvCxnSpPr>
            <a:stCxn id="7" idx="6"/>
            <a:endCxn id="11" idx="2"/>
          </p:cNvCxnSpPr>
          <p:nvPr/>
        </p:nvCxnSpPr>
        <p:spPr>
          <a:xfrm flipV="1">
            <a:off x="4800600" y="4165600"/>
            <a:ext cx="1676400" cy="457200"/>
          </a:xfrm>
          <a:prstGeom prst="curvedConnector3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147">
            <a:extLst>
              <a:ext uri="{FF2B5EF4-FFF2-40B4-BE49-F238E27FC236}">
                <a16:creationId xmlns:a16="http://schemas.microsoft.com/office/drawing/2014/main" id="{0A4FA3DD-4E39-4CDA-8596-05C25A537B05}"/>
              </a:ext>
            </a:extLst>
          </p:cNvPr>
          <p:cNvCxnSpPr>
            <a:stCxn id="32" idx="6"/>
            <a:endCxn id="11" idx="1"/>
          </p:cNvCxnSpPr>
          <p:nvPr/>
        </p:nvCxnSpPr>
        <p:spPr>
          <a:xfrm>
            <a:off x="6096000" y="3556000"/>
            <a:ext cx="414338" cy="519113"/>
          </a:xfrm>
          <a:prstGeom prst="curved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29">
            <a:extLst>
              <a:ext uri="{FF2B5EF4-FFF2-40B4-BE49-F238E27FC236}">
                <a16:creationId xmlns:a16="http://schemas.microsoft.com/office/drawing/2014/main" id="{7215373C-2D55-4026-A27D-019EF9204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572000"/>
            <a:ext cx="29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sp>
        <p:nvSpPr>
          <p:cNvPr id="45" name="TextBox 29">
            <a:extLst>
              <a:ext uri="{FF2B5EF4-FFF2-40B4-BE49-F238E27FC236}">
                <a16:creationId xmlns:a16="http://schemas.microsoft.com/office/drawing/2014/main" id="{FDFFBFF9-EEDF-4278-934C-69A7BC298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191000"/>
            <a:ext cx="29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sp>
        <p:nvSpPr>
          <p:cNvPr id="46" name="TextBox 29">
            <a:extLst>
              <a:ext uri="{FF2B5EF4-FFF2-40B4-BE49-F238E27FC236}">
                <a16:creationId xmlns:a16="http://schemas.microsoft.com/office/drawing/2014/main" id="{265597AF-8667-4E77-891B-404F509A3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505200"/>
            <a:ext cx="29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2964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𝐿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𝐿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3" y="3479805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01988" y="2002395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rPr>
                <a:t>Every DFA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rPr>
                <a:t>is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rPr>
                <a:t> a NFA</a:t>
              </a:r>
            </a:p>
          </p:txBody>
        </p:sp>
      </p:grp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D2CECED-7332-4D00-986E-A73136F308EE}"/>
              </a:ext>
            </a:extLst>
          </p:cNvPr>
          <p:cNvSpPr/>
          <p:nvPr/>
        </p:nvSpPr>
        <p:spPr>
          <a:xfrm rot="18380261">
            <a:off x="1570847" y="3032684"/>
            <a:ext cx="3184131" cy="56333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97A99E-2E64-4F49-BFEA-1B667D612FCD}"/>
              </a:ext>
            </a:extLst>
          </p:cNvPr>
          <p:cNvSpPr txBox="1"/>
          <p:nvPr/>
        </p:nvSpPr>
        <p:spPr>
          <a:xfrm rot="18394629">
            <a:off x="1812458" y="3210107"/>
            <a:ext cx="2677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Regex -&gt; equiv. NFA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383886A-1B3E-49A9-9E14-825312486A02}"/>
              </a:ext>
            </a:extLst>
          </p:cNvPr>
          <p:cNvSpPr/>
          <p:nvPr/>
        </p:nvSpPr>
        <p:spPr>
          <a:xfrm rot="2793101">
            <a:off x="7116480" y="2979076"/>
            <a:ext cx="3184131" cy="56333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EC999A-5B58-4AB7-AC61-BAB0C44A51AD}"/>
              </a:ext>
            </a:extLst>
          </p:cNvPr>
          <p:cNvSpPr txBox="1"/>
          <p:nvPr/>
        </p:nvSpPr>
        <p:spPr>
          <a:xfrm rot="2807469">
            <a:off x="7399518" y="3114297"/>
            <a:ext cx="2677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Convert NFA to DFA</a:t>
            </a:r>
          </a:p>
        </p:txBody>
      </p:sp>
    </p:spTree>
    <p:extLst>
      <p:ext uri="{BB962C8B-B14F-4D97-AF65-F5344CB8AC3E}">
        <p14:creationId xmlns:p14="http://schemas.microsoft.com/office/powerpoint/2010/main" val="28194260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61E92-7F5D-426F-AD99-AF94F2631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D2B85-6F8A-428D-934A-BF5C0DE73D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Nondeterminism wasn’t magic. It was just efficiency.</a:t>
                </a:r>
              </a:p>
              <a:p>
                <a:r>
                  <a:rPr lang="en-US" dirty="0"/>
                  <a:t>The construction we had would turn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state NFA into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state DFA.</a:t>
                </a:r>
              </a:p>
              <a:p>
                <a:r>
                  <a:rPr lang="en-US" dirty="0"/>
                  <a:t>For some languages there might be a smaller DFA. But for some it really is (essentially) that big.</a:t>
                </a:r>
              </a:p>
              <a:p>
                <a:r>
                  <a:rPr lang="en-US" dirty="0"/>
                  <a:t>“string has a 1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character from the end” is an example.</a:t>
                </a:r>
              </a:p>
              <a:p>
                <a:endParaRPr lang="en-US" dirty="0"/>
              </a:p>
              <a:p>
                <a:r>
                  <a:rPr lang="en-US" dirty="0"/>
                  <a:t>The P vs. NP question asks whether nondeterminism is similar for running time on our computers (it doesn’t let you do anything new, but it lets you do it MUCH more efficiently).</a:t>
                </a:r>
              </a:p>
              <a:p>
                <a:r>
                  <a:rPr lang="en-US" dirty="0"/>
                  <a:t>Next time: Showing a language is not regular!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D2B85-6F8A-428D-934A-BF5C0DE73D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44678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E36512-D49E-4F53-9FA5-04EF596A3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Enrichment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7CF5CC-E3D9-42A9-B033-750859E680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(optional) sketch that for every NFA there is an equivalent regular expression. </a:t>
            </a:r>
          </a:p>
        </p:txBody>
      </p:sp>
    </p:spTree>
    <p:extLst>
      <p:ext uri="{BB962C8B-B14F-4D97-AF65-F5344CB8AC3E}">
        <p14:creationId xmlns:p14="http://schemas.microsoft.com/office/powerpoint/2010/main" val="1738945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D9B16-B059-456E-93BC-841F9D548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Every NFA has an equivalent regular expression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4E245-55F3-4CB2-A0BA-B2EC843D2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responsible for this, but if you’re curious:</a:t>
            </a:r>
          </a:p>
        </p:txBody>
      </p:sp>
    </p:spTree>
    <p:extLst>
      <p:ext uri="{BB962C8B-B14F-4D97-AF65-F5344CB8AC3E}">
        <p14:creationId xmlns:p14="http://schemas.microsoft.com/office/powerpoint/2010/main" val="26804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NFAs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Like NFAs but allow</a:t>
            </a:r>
          </a:p>
          <a:p>
            <a:pPr lvl="1">
              <a:defRPr/>
            </a:pPr>
            <a:r>
              <a:rPr lang="en-US" dirty="0"/>
              <a:t>Parallel edges</a:t>
            </a:r>
          </a:p>
          <a:p>
            <a:pPr lvl="1">
              <a:defRPr/>
            </a:pPr>
            <a:r>
              <a:rPr lang="en-US" dirty="0"/>
              <a:t>Regular Expressions as edge labels</a:t>
            </a:r>
          </a:p>
          <a:p>
            <a:pPr lvl="2">
              <a:defRPr/>
            </a:pPr>
            <a:r>
              <a:rPr lang="en-US" dirty="0"/>
              <a:t>NFAs already have edges labeled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r>
              <a:rPr lang="en-US" dirty="0">
                <a:sym typeface="Symbol"/>
              </a:rPr>
              <a:t> or </a:t>
            </a:r>
            <a:r>
              <a:rPr lang="en-US" b="1" i="1" dirty="0">
                <a:sym typeface="Symbol"/>
              </a:rPr>
              <a:t>a</a:t>
            </a:r>
          </a:p>
          <a:p>
            <a:pPr>
              <a:defRPr/>
            </a:pPr>
            <a:r>
              <a:rPr lang="en-US" dirty="0">
                <a:sym typeface="Symbol"/>
              </a:rPr>
              <a:t>An edge labeled by </a:t>
            </a:r>
            <a:r>
              <a:rPr lang="en-US" b="1" dirty="0">
                <a:sym typeface="Symbol"/>
              </a:rPr>
              <a:t>A</a:t>
            </a:r>
            <a:r>
              <a:rPr lang="en-US" dirty="0">
                <a:sym typeface="Symbol"/>
              </a:rPr>
              <a:t> can be followed by reading a string of input chars that is in the language represented by </a:t>
            </a:r>
            <a:r>
              <a:rPr lang="en-US" b="1" dirty="0">
                <a:sym typeface="Symbol"/>
              </a:rPr>
              <a:t>A</a:t>
            </a:r>
            <a:r>
              <a:rPr lang="en-US" dirty="0">
                <a:sym typeface="Symbol"/>
              </a:rPr>
              <a:t> </a:t>
            </a:r>
          </a:p>
          <a:p>
            <a:pPr>
              <a:defRPr/>
            </a:pPr>
            <a:r>
              <a:rPr lang="en-US" dirty="0" err="1">
                <a:sym typeface="Symbol"/>
              </a:rPr>
              <a:t>Defn</a:t>
            </a:r>
            <a:r>
              <a:rPr lang="en-US" dirty="0">
                <a:sym typeface="Symbol"/>
              </a:rPr>
              <a:t>: A string </a:t>
            </a:r>
            <a:r>
              <a:rPr lang="en-US" dirty="0">
                <a:latin typeface="+mn-lt"/>
                <a:sym typeface="Symbol"/>
              </a:rPr>
              <a:t>x</a:t>
            </a:r>
            <a:r>
              <a:rPr lang="en-US" dirty="0">
                <a:sym typeface="Symbol"/>
              </a:rPr>
              <a:t> is accepted </a:t>
            </a:r>
            <a:r>
              <a:rPr lang="en-US" dirty="0" err="1">
                <a:sym typeface="Symbol"/>
              </a:rPr>
              <a:t>iff</a:t>
            </a:r>
            <a:r>
              <a:rPr lang="en-US" dirty="0">
                <a:sym typeface="Symbol"/>
              </a:rPr>
              <a:t> there is a </a:t>
            </a:r>
            <a:r>
              <a:rPr lang="en-US" i="1" dirty="0">
                <a:sym typeface="Symbol"/>
              </a:rPr>
              <a:t>path</a:t>
            </a:r>
            <a:r>
              <a:rPr lang="en-US" dirty="0">
                <a:sym typeface="Symbol"/>
              </a:rPr>
              <a:t> from start to final state </a:t>
            </a:r>
            <a:r>
              <a:rPr lang="en-US" i="1" dirty="0">
                <a:sym typeface="Symbol"/>
              </a:rPr>
              <a:t>labeled by a regular expression</a:t>
            </a:r>
            <a:r>
              <a:rPr lang="en-US" dirty="0">
                <a:sym typeface="Symbol"/>
              </a:rPr>
              <a:t> whose language contains </a:t>
            </a:r>
            <a:r>
              <a:rPr lang="en-US" dirty="0">
                <a:latin typeface="+mn-lt"/>
                <a:sym typeface="Symbol"/>
              </a:rPr>
              <a:t>x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11505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from an NFA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105379" y="1244160"/>
            <a:ext cx="8229600" cy="5140800"/>
          </a:xfrm>
        </p:spPr>
        <p:txBody>
          <a:bodyPr/>
          <a:lstStyle/>
          <a:p>
            <a:pPr marL="342900" lvl="2" indent="-342900"/>
            <a:r>
              <a:rPr lang="en-US" sz="2800" dirty="0">
                <a:latin typeface="Franklin Gothic Medium" panose="020B0603020102020204" pitchFamily="34" charset="0"/>
                <a:sym typeface="Symbol" pitchFamily="18" charset="2"/>
              </a:rPr>
              <a:t>Add new start state and final state</a:t>
            </a:r>
          </a:p>
          <a:p>
            <a:pPr marL="342900" lvl="2" indent="-342900"/>
            <a:endParaRPr lang="en-US" sz="2800" dirty="0">
              <a:latin typeface="Franklin Gothic Medium" panose="020B0603020102020204" pitchFamily="34" charset="0"/>
              <a:sym typeface="Symbol" pitchFamily="18" charset="2"/>
            </a:endParaRPr>
          </a:p>
          <a:p>
            <a:pPr marL="342900" lvl="2" indent="-342900"/>
            <a:endParaRPr lang="en-US" sz="3200" dirty="0">
              <a:sym typeface="Symbol" pitchFamily="18" charset="2"/>
            </a:endParaRPr>
          </a:p>
          <a:p>
            <a:pPr marL="342900" lvl="2" indent="-342900"/>
            <a:endParaRPr lang="en-US" sz="3200" dirty="0">
              <a:sym typeface="Symbol" pitchFamily="18" charset="2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735514" y="2017887"/>
            <a:ext cx="1989137" cy="1525588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933951" y="2614787"/>
            <a:ext cx="265113" cy="28575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194426" y="2283000"/>
            <a:ext cx="265113" cy="285750"/>
          </a:xfrm>
          <a:prstGeom prst="ellipse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194426" y="3079925"/>
            <a:ext cx="265113" cy="285750"/>
          </a:xfrm>
          <a:prstGeom prst="ellipse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8116888" y="2614787"/>
            <a:ext cx="265112" cy="28575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5859" name="TextBox 20"/>
          <p:cNvSpPr txBox="1">
            <a:spLocks noChangeArrowheads="1"/>
          </p:cNvSpPr>
          <p:nvPr/>
        </p:nvSpPr>
        <p:spPr bwMode="auto">
          <a:xfrm>
            <a:off x="7151234" y="2055198"/>
            <a:ext cx="3481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cxnSp>
        <p:nvCxnSpPr>
          <p:cNvPr id="22" name="Curved Connector 21"/>
          <p:cNvCxnSpPr>
            <a:stCxn id="11" idx="6"/>
            <a:endCxn id="17" idx="2"/>
          </p:cNvCxnSpPr>
          <p:nvPr/>
        </p:nvCxnSpPr>
        <p:spPr bwMode="auto">
          <a:xfrm>
            <a:off x="6459538" y="2427462"/>
            <a:ext cx="1657350" cy="331788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 bwMode="auto">
          <a:xfrm flipV="1">
            <a:off x="6459538" y="2781476"/>
            <a:ext cx="1657350" cy="441325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62" name="TextBox 30"/>
          <p:cNvSpPr txBox="1">
            <a:spLocks noChangeArrowheads="1"/>
          </p:cNvSpPr>
          <p:nvPr/>
        </p:nvSpPr>
        <p:spPr bwMode="auto">
          <a:xfrm>
            <a:off x="7151234" y="2994872"/>
            <a:ext cx="3481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3276601" y="2748137"/>
            <a:ext cx="269875" cy="0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 bwMode="auto">
          <a:xfrm>
            <a:off x="3541713" y="2614787"/>
            <a:ext cx="265112" cy="28575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>
            <a:stCxn id="26" idx="6"/>
            <a:endCxn id="10" idx="2"/>
          </p:cNvCxnSpPr>
          <p:nvPr/>
        </p:nvCxnSpPr>
        <p:spPr bwMode="auto">
          <a:xfrm>
            <a:off x="3806826" y="2757662"/>
            <a:ext cx="11271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66" name="TextBox 20"/>
          <p:cNvSpPr txBox="1">
            <a:spLocks noChangeArrowheads="1"/>
          </p:cNvSpPr>
          <p:nvPr/>
        </p:nvSpPr>
        <p:spPr bwMode="auto">
          <a:xfrm>
            <a:off x="4138551" y="2349537"/>
            <a:ext cx="3481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76600" y="5159025"/>
            <a:ext cx="5105400" cy="577850"/>
            <a:chOff x="1752600" y="4876800"/>
            <a:chExt cx="5105400" cy="577850"/>
          </a:xfrm>
        </p:grpSpPr>
        <p:sp>
          <p:nvSpPr>
            <p:cNvPr id="37" name="Oval 36"/>
            <p:cNvSpPr/>
            <p:nvPr/>
          </p:nvSpPr>
          <p:spPr bwMode="auto">
            <a:xfrm>
              <a:off x="6592888" y="5168900"/>
              <a:ext cx="265112" cy="28575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1752600" y="5300663"/>
              <a:ext cx="269875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 bwMode="auto">
            <a:xfrm>
              <a:off x="2017713" y="5168900"/>
              <a:ext cx="265112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cxnSp>
          <p:nvCxnSpPr>
            <p:cNvPr id="44" name="Straight Arrow Connector 43"/>
            <p:cNvCxnSpPr>
              <a:stCxn id="43" idx="6"/>
              <a:endCxn id="37" idx="2"/>
            </p:cNvCxnSpPr>
            <p:nvPr/>
          </p:nvCxnSpPr>
          <p:spPr bwMode="auto">
            <a:xfrm>
              <a:off x="2282825" y="5311775"/>
              <a:ext cx="431006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20"/>
            <p:cNvSpPr txBox="1">
              <a:spLocks noChangeArrowheads="1"/>
            </p:cNvSpPr>
            <p:nvPr/>
          </p:nvSpPr>
          <p:spPr bwMode="auto">
            <a:xfrm>
              <a:off x="4114800" y="4876800"/>
              <a:ext cx="40481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MS PGothic" pitchFamily="34" charset="-128"/>
                  <a:cs typeface="+mn-cs"/>
                </a:rPr>
                <a:t>A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127957" y="3756506"/>
            <a:ext cx="70160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  <a:sym typeface="Symbol" pitchFamily="18" charset="2"/>
              </a:rPr>
              <a:t>Then eliminate original states one by one, keeping the same language, until it looks like:</a:t>
            </a: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  <a:sym typeface="Symbol" pitchFamily="18" charset="2"/>
            </a:endParaRP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  <a:sym typeface="Symbol" pitchFamily="18" charset="2"/>
            </a:endParaRP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  <a:sym typeface="Symbol" pitchFamily="18" charset="2"/>
              </a:rPr>
              <a:t>Final regular expression will be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  <a:sym typeface="Symbol" pitchFamily="18" charset="2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4751664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Only two simplification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5105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b="1" dirty="0"/>
              <a:t>Rule 1</a:t>
            </a:r>
            <a:r>
              <a:rPr lang="en-US" dirty="0"/>
              <a:t>:  For any two states q</a:t>
            </a:r>
            <a:r>
              <a:rPr lang="en-US" baseline="-25000" dirty="0"/>
              <a:t>1</a:t>
            </a:r>
            <a:r>
              <a:rPr lang="en-US" dirty="0"/>
              <a:t> and q</a:t>
            </a:r>
            <a:r>
              <a:rPr lang="en-US" baseline="-25000" dirty="0"/>
              <a:t>2</a:t>
            </a:r>
            <a:r>
              <a:rPr lang="en-US" dirty="0"/>
              <a:t> with parallel edges (possibly q</a:t>
            </a:r>
            <a:r>
              <a:rPr lang="en-US" baseline="-25000" dirty="0"/>
              <a:t>1</a:t>
            </a:r>
            <a:r>
              <a:rPr lang="en-US" dirty="0"/>
              <a:t>=q</a:t>
            </a:r>
            <a:r>
              <a:rPr lang="en-US" baseline="-25000" dirty="0"/>
              <a:t>2</a:t>
            </a:r>
            <a:r>
              <a:rPr lang="en-US" dirty="0"/>
              <a:t>), replace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Rule 2</a:t>
            </a:r>
            <a:r>
              <a:rPr lang="en-US" dirty="0"/>
              <a:t>: Eliminate non-start/final state q</a:t>
            </a:r>
            <a:r>
              <a:rPr lang="en-US" baseline="-25000" dirty="0"/>
              <a:t>3</a:t>
            </a:r>
            <a:r>
              <a:rPr lang="en-US" dirty="0"/>
              <a:t> by replacing all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</a:t>
            </a:r>
          </a:p>
          <a:p>
            <a:pPr marL="0" indent="0">
              <a:buNone/>
              <a:defRPr/>
            </a:pPr>
            <a:r>
              <a:rPr lang="en-US" dirty="0"/>
              <a:t>    for </a:t>
            </a:r>
            <a:r>
              <a:rPr lang="en-US" i="1" dirty="0"/>
              <a:t>every</a:t>
            </a:r>
            <a:r>
              <a:rPr lang="en-US" dirty="0"/>
              <a:t> pair of states q</a:t>
            </a:r>
            <a:r>
              <a:rPr lang="en-US" baseline="-25000" dirty="0"/>
              <a:t>1</a:t>
            </a:r>
            <a:r>
              <a:rPr lang="en-US" dirty="0"/>
              <a:t>, q</a:t>
            </a:r>
            <a:r>
              <a:rPr lang="en-US" baseline="-25000" dirty="0"/>
              <a:t>2</a:t>
            </a:r>
            <a:r>
              <a:rPr lang="en-US" dirty="0"/>
              <a:t> (even if q</a:t>
            </a:r>
            <a:r>
              <a:rPr lang="en-US" baseline="-25000" dirty="0"/>
              <a:t>1</a:t>
            </a:r>
            <a:r>
              <a:rPr lang="en-US" dirty="0"/>
              <a:t>=q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grpSp>
        <p:nvGrpSpPr>
          <p:cNvPr id="36871" name="Group 114"/>
          <p:cNvGrpSpPr>
            <a:grpSpLocks/>
          </p:cNvGrpSpPr>
          <p:nvPr/>
        </p:nvGrpSpPr>
        <p:grpSpPr bwMode="auto">
          <a:xfrm>
            <a:off x="3124201" y="2209801"/>
            <a:ext cx="6156325" cy="1376363"/>
            <a:chOff x="1600200" y="2286000"/>
            <a:chExt cx="6157046" cy="1376065"/>
          </a:xfrm>
        </p:grpSpPr>
        <p:grpSp>
          <p:nvGrpSpPr>
            <p:cNvPr id="36895" name="Group 113"/>
            <p:cNvGrpSpPr>
              <a:grpSpLocks/>
            </p:cNvGrpSpPr>
            <p:nvPr/>
          </p:nvGrpSpPr>
          <p:grpSpPr bwMode="auto">
            <a:xfrm>
              <a:off x="1600200" y="2286000"/>
              <a:ext cx="3353392" cy="1376065"/>
              <a:chOff x="1600200" y="2286000"/>
              <a:chExt cx="3353392" cy="1376065"/>
            </a:xfrm>
          </p:grpSpPr>
          <p:sp>
            <p:nvSpPr>
              <p:cNvPr id="36903" name="TextBox 20"/>
              <p:cNvSpPr txBox="1">
                <a:spLocks noChangeArrowheads="1"/>
              </p:cNvSpPr>
              <p:nvPr/>
            </p:nvSpPr>
            <p:spPr bwMode="auto">
              <a:xfrm>
                <a:off x="1600200" y="2895600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+mn-cs"/>
                  </a:rPr>
                  <a:t>q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+mn-cs"/>
                  </a:rPr>
                  <a:t>1</a:t>
                </a:r>
              </a:p>
            </p:txBody>
          </p:sp>
          <p:sp>
            <p:nvSpPr>
              <p:cNvPr id="36904" name="TextBox 22"/>
              <p:cNvSpPr txBox="1">
                <a:spLocks noChangeArrowheads="1"/>
              </p:cNvSpPr>
              <p:nvPr/>
            </p:nvSpPr>
            <p:spPr bwMode="auto">
              <a:xfrm>
                <a:off x="3810000" y="2819400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+mn-cs"/>
                  </a:rPr>
                  <a:t>q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+mn-cs"/>
                  </a:rPr>
                  <a:t>2</a:t>
                </a: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3810259" y="2895468"/>
                <a:ext cx="457254" cy="4571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819543" y="2286000"/>
                <a:ext cx="369931" cy="4618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</a:t>
                </a:r>
              </a:p>
            </p:txBody>
          </p:sp>
          <p:cxnSp>
            <p:nvCxnSpPr>
              <p:cNvPr id="17" name="Curved Connector 16"/>
              <p:cNvCxnSpPr>
                <a:stCxn id="22" idx="7"/>
                <a:endCxn id="24" idx="1"/>
              </p:cNvCxnSpPr>
              <p:nvPr/>
            </p:nvCxnSpPr>
            <p:spPr>
              <a:xfrm rot="5400000" flipH="1" flipV="1">
                <a:off x="2941001" y="2030951"/>
                <a:ext cx="4762" cy="1867119"/>
              </a:xfrm>
              <a:prstGeom prst="curvedConnector3">
                <a:avLst>
                  <a:gd name="adj1" fmla="val 6493143"/>
                </a:avLst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/>
              <p:cNvSpPr/>
              <p:nvPr/>
            </p:nvSpPr>
            <p:spPr>
              <a:xfrm>
                <a:off x="1600200" y="2895468"/>
                <a:ext cx="479481" cy="488844"/>
              </a:xfrm>
              <a:prstGeom prst="ellips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cxnSp>
            <p:nvCxnSpPr>
              <p:cNvPr id="19" name="Curved Connector 18"/>
              <p:cNvCxnSpPr>
                <a:stCxn id="22" idx="5"/>
                <a:endCxn id="24" idx="3"/>
              </p:cNvCxnSpPr>
              <p:nvPr/>
            </p:nvCxnSpPr>
            <p:spPr>
              <a:xfrm rot="5400000" flipH="1" flipV="1">
                <a:off x="2929891" y="2365840"/>
                <a:ext cx="26982" cy="1867119"/>
              </a:xfrm>
              <a:prstGeom prst="curvedConnector3">
                <a:avLst>
                  <a:gd name="adj1" fmla="val -1114205"/>
                </a:avLst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2819543" y="3200202"/>
                <a:ext cx="357230" cy="4618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419930" y="2819285"/>
                <a:ext cx="533463" cy="52376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by</a:t>
                </a:r>
              </a:p>
            </p:txBody>
          </p:sp>
        </p:grpSp>
        <p:grpSp>
          <p:nvGrpSpPr>
            <p:cNvPr id="36896" name="Group 101"/>
            <p:cNvGrpSpPr>
              <a:grpSpLocks/>
            </p:cNvGrpSpPr>
            <p:nvPr/>
          </p:nvGrpSpPr>
          <p:grpSpPr bwMode="auto">
            <a:xfrm>
              <a:off x="5077446" y="2667000"/>
              <a:ext cx="2679800" cy="708120"/>
              <a:chOff x="5077446" y="2667000"/>
              <a:chExt cx="2679800" cy="708120"/>
            </a:xfrm>
          </p:grpSpPr>
          <p:cxnSp>
            <p:nvCxnSpPr>
              <p:cNvPr id="8" name="Straight Arrow Connector 7"/>
              <p:cNvCxnSpPr>
                <a:stCxn id="47" idx="6"/>
                <a:endCxn id="44" idx="2"/>
              </p:cNvCxnSpPr>
              <p:nvPr/>
            </p:nvCxnSpPr>
            <p:spPr>
              <a:xfrm flipV="1">
                <a:off x="5556713" y="3114495"/>
                <a:ext cx="1730578" cy="1587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98" name="TextBox 11"/>
              <p:cNvSpPr txBox="1">
                <a:spLocks noChangeArrowheads="1"/>
              </p:cNvSpPr>
              <p:nvPr/>
            </p:nvSpPr>
            <p:spPr bwMode="auto">
              <a:xfrm>
                <a:off x="6020317" y="2666917"/>
                <a:ext cx="739862" cy="461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+mn-cs"/>
                  </a:rPr>
                  <a:t>A</a:t>
                </a: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MS PGothic" pitchFamily="34" charset="-128"/>
                    <a:cs typeface="+mn-cs"/>
                  </a:rPr>
                  <a:t>⋃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+mn-cs"/>
                  </a:rPr>
                  <a:t>B</a:t>
                </a:r>
              </a:p>
            </p:txBody>
          </p:sp>
          <p:sp>
            <p:nvSpPr>
              <p:cNvPr id="36899" name="TextBox 41"/>
              <p:cNvSpPr txBox="1">
                <a:spLocks noChangeArrowheads="1"/>
              </p:cNvSpPr>
              <p:nvPr/>
            </p:nvSpPr>
            <p:spPr bwMode="auto">
              <a:xfrm>
                <a:off x="5077446" y="2886356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+mn-cs"/>
                  </a:rPr>
                  <a:t>q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+mn-cs"/>
                  </a:rPr>
                  <a:t>1</a:t>
                </a:r>
              </a:p>
            </p:txBody>
          </p:sp>
          <p:sp>
            <p:nvSpPr>
              <p:cNvPr id="36900" name="TextBox 42"/>
              <p:cNvSpPr txBox="1">
                <a:spLocks noChangeArrowheads="1"/>
              </p:cNvSpPr>
              <p:nvPr/>
            </p:nvSpPr>
            <p:spPr bwMode="auto">
              <a:xfrm>
                <a:off x="7287246" y="2810156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+mn-cs"/>
                  </a:rPr>
                  <a:t>q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+mn-cs"/>
                  </a:rPr>
                  <a:t>2</a:t>
                </a:r>
              </a:p>
            </p:txBody>
          </p:sp>
          <p:sp>
            <p:nvSpPr>
              <p:cNvPr id="44" name="Oval 43"/>
              <p:cNvSpPr/>
              <p:nvPr/>
            </p:nvSpPr>
            <p:spPr bwMode="auto">
              <a:xfrm>
                <a:off x="7287291" y="2885945"/>
                <a:ext cx="457254" cy="4571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077232" y="2885945"/>
                <a:ext cx="479481" cy="488844"/>
              </a:xfrm>
              <a:prstGeom prst="ellips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6872" name="Group 111"/>
          <p:cNvGrpSpPr>
            <a:grpSpLocks/>
          </p:cNvGrpSpPr>
          <p:nvPr/>
        </p:nvGrpSpPr>
        <p:grpSpPr bwMode="auto">
          <a:xfrm>
            <a:off x="3200400" y="4572001"/>
            <a:ext cx="6337300" cy="936625"/>
            <a:chOff x="1676400" y="4419600"/>
            <a:chExt cx="6337400" cy="936720"/>
          </a:xfrm>
        </p:grpSpPr>
        <p:cxnSp>
          <p:nvCxnSpPr>
            <p:cNvPr id="64" name="Curved Connector 63"/>
            <p:cNvCxnSpPr>
              <a:stCxn id="85" idx="1"/>
              <a:endCxn id="85" idx="7"/>
            </p:cNvCxnSpPr>
            <p:nvPr/>
          </p:nvCxnSpPr>
          <p:spPr>
            <a:xfrm rot="5400000" flipH="1" flipV="1">
              <a:off x="3276625" y="4781601"/>
              <a:ext cx="12701" cy="323855"/>
            </a:xfrm>
            <a:prstGeom prst="curvedConnector3">
              <a:avLst>
                <a:gd name="adj1" fmla="val 2897205"/>
              </a:avLst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81" idx="6"/>
            </p:cNvCxnSpPr>
            <p:nvPr/>
          </p:nvCxnSpPr>
          <p:spPr>
            <a:xfrm>
              <a:off x="2133607" y="5105470"/>
              <a:ext cx="91441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85" idx="6"/>
              <a:endCxn id="88" idx="2"/>
            </p:cNvCxnSpPr>
            <p:nvPr/>
          </p:nvCxnSpPr>
          <p:spPr>
            <a:xfrm>
              <a:off x="3505229" y="5105470"/>
              <a:ext cx="91441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2438412" y="4724431"/>
              <a:ext cx="369894" cy="4620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895619" y="4419600"/>
              <a:ext cx="357194" cy="4620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810034" y="4724431"/>
              <a:ext cx="347668" cy="4620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400875" y="4724431"/>
              <a:ext cx="860439" cy="4620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AB*C</a:t>
              </a:r>
            </a:p>
          </p:txBody>
        </p:sp>
        <p:grpSp>
          <p:nvGrpSpPr>
            <p:cNvPr id="36881" name="Group 81"/>
            <p:cNvGrpSpPr>
              <a:grpSpLocks/>
            </p:cNvGrpSpPr>
            <p:nvPr/>
          </p:nvGrpSpPr>
          <p:grpSpPr bwMode="auto">
            <a:xfrm>
              <a:off x="1676400" y="4800600"/>
              <a:ext cx="470000" cy="533400"/>
              <a:chOff x="7439646" y="3114956"/>
              <a:chExt cx="470000" cy="533400"/>
            </a:xfrm>
          </p:grpSpPr>
          <p:sp>
            <p:nvSpPr>
              <p:cNvPr id="36893" name="TextBox 79"/>
              <p:cNvSpPr txBox="1">
                <a:spLocks noChangeArrowheads="1"/>
              </p:cNvSpPr>
              <p:nvPr/>
            </p:nvSpPr>
            <p:spPr bwMode="auto">
              <a:xfrm>
                <a:off x="7439646" y="3114956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+mn-cs"/>
                  </a:rPr>
                  <a:t>q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+mn-cs"/>
                  </a:rPr>
                  <a:t>1</a:t>
                </a:r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>
                <a:off x="7439646" y="3191203"/>
                <a:ext cx="457207" cy="45724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sp>
          <p:nvSpPr>
            <p:cNvPr id="36882" name="TextBox 83"/>
            <p:cNvSpPr txBox="1">
              <a:spLocks noChangeArrowheads="1"/>
            </p:cNvSpPr>
            <p:nvPr/>
          </p:nvSpPr>
          <p:spPr bwMode="auto">
            <a:xfrm>
              <a:off x="3048000" y="4800600"/>
              <a:ext cx="470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+mn-cs"/>
                </a:rPr>
                <a:t>q</a:t>
              </a:r>
              <a:r>
                <a:rPr kumimoji="0" lang="en-US" sz="24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+mn-cs"/>
                </a:rPr>
                <a:t>3</a:t>
              </a: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3048022" y="4876846"/>
              <a:ext cx="457207" cy="45724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grpSp>
          <p:nvGrpSpPr>
            <p:cNvPr id="36884" name="Group 85"/>
            <p:cNvGrpSpPr>
              <a:grpSpLocks/>
            </p:cNvGrpSpPr>
            <p:nvPr/>
          </p:nvGrpSpPr>
          <p:grpSpPr bwMode="auto">
            <a:xfrm>
              <a:off x="4419600" y="4800600"/>
              <a:ext cx="470000" cy="533400"/>
              <a:chOff x="7439646" y="3114956"/>
              <a:chExt cx="470000" cy="533400"/>
            </a:xfrm>
          </p:grpSpPr>
          <p:sp>
            <p:nvSpPr>
              <p:cNvPr id="36891" name="TextBox 86"/>
              <p:cNvSpPr txBox="1">
                <a:spLocks noChangeArrowheads="1"/>
              </p:cNvSpPr>
              <p:nvPr/>
            </p:nvSpPr>
            <p:spPr bwMode="auto">
              <a:xfrm>
                <a:off x="7439646" y="3114956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+mn-cs"/>
                  </a:rPr>
                  <a:t>q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+mn-cs"/>
                  </a:rPr>
                  <a:t>2</a:t>
                </a:r>
              </a:p>
            </p:txBody>
          </p:sp>
          <p:sp>
            <p:nvSpPr>
              <p:cNvPr id="88" name="Oval 87"/>
              <p:cNvSpPr/>
              <p:nvPr/>
            </p:nvSpPr>
            <p:spPr bwMode="auto">
              <a:xfrm>
                <a:off x="7439689" y="3191203"/>
                <a:ext cx="457207" cy="45724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cxnSp>
          <p:nvCxnSpPr>
            <p:cNvPr id="104" name="Straight Arrow Connector 103"/>
            <p:cNvCxnSpPr>
              <a:stCxn id="109" idx="6"/>
              <a:endCxn id="108" idx="2"/>
            </p:cNvCxnSpPr>
            <p:nvPr/>
          </p:nvCxnSpPr>
          <p:spPr>
            <a:xfrm flipV="1">
              <a:off x="6118295" y="5105470"/>
              <a:ext cx="1425597" cy="6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86" name="TextBox 105"/>
            <p:cNvSpPr txBox="1">
              <a:spLocks noChangeArrowheads="1"/>
            </p:cNvSpPr>
            <p:nvPr/>
          </p:nvSpPr>
          <p:spPr bwMode="auto">
            <a:xfrm>
              <a:off x="5638800" y="4867556"/>
              <a:ext cx="470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+mn-cs"/>
                </a:rPr>
                <a:t>q</a:t>
              </a:r>
              <a:r>
                <a:rPr kumimoji="0" lang="en-US" sz="24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+mn-cs"/>
                </a:rPr>
                <a:t>1</a:t>
              </a:r>
            </a:p>
          </p:txBody>
        </p:sp>
        <p:grpSp>
          <p:nvGrpSpPr>
            <p:cNvPr id="36887" name="Group 110"/>
            <p:cNvGrpSpPr>
              <a:grpSpLocks/>
            </p:cNvGrpSpPr>
            <p:nvPr/>
          </p:nvGrpSpPr>
          <p:grpSpPr bwMode="auto">
            <a:xfrm>
              <a:off x="7543800" y="4800600"/>
              <a:ext cx="470000" cy="533400"/>
              <a:chOff x="7848600" y="4791356"/>
              <a:chExt cx="470000" cy="533400"/>
            </a:xfrm>
          </p:grpSpPr>
          <p:sp>
            <p:nvSpPr>
              <p:cNvPr id="36889" name="TextBox 106"/>
              <p:cNvSpPr txBox="1">
                <a:spLocks noChangeArrowheads="1"/>
              </p:cNvSpPr>
              <p:nvPr/>
            </p:nvSpPr>
            <p:spPr bwMode="auto">
              <a:xfrm>
                <a:off x="7848600" y="4791356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+mn-cs"/>
                  </a:rPr>
                  <a:t>q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+mn-cs"/>
                  </a:rPr>
                  <a:t>2</a:t>
                </a:r>
              </a:p>
            </p:txBody>
          </p:sp>
          <p:sp>
            <p:nvSpPr>
              <p:cNvPr id="108" name="Oval 107"/>
              <p:cNvSpPr/>
              <p:nvPr/>
            </p:nvSpPr>
            <p:spPr bwMode="auto">
              <a:xfrm>
                <a:off x="7848693" y="4867603"/>
                <a:ext cx="457207" cy="45724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sp>
          <p:nvSpPr>
            <p:cNvPr id="109" name="Oval 108"/>
            <p:cNvSpPr/>
            <p:nvPr/>
          </p:nvSpPr>
          <p:spPr>
            <a:xfrm>
              <a:off x="5638863" y="4867320"/>
              <a:ext cx="479433" cy="489000"/>
            </a:xfrm>
            <a:prstGeom prst="ellips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6553200" y="4953001"/>
            <a:ext cx="5334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by</a:t>
            </a:r>
          </a:p>
        </p:txBody>
      </p:sp>
    </p:spTree>
    <p:extLst>
      <p:ext uri="{BB962C8B-B14F-4D97-AF65-F5344CB8AC3E}">
        <p14:creationId xmlns:p14="http://schemas.microsoft.com/office/powerpoint/2010/main" val="28767421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an NFA to a regular expression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3820" y="1092201"/>
            <a:ext cx="8229600" cy="1676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Consider the DFA for the mod 3 sum</a:t>
            </a:r>
          </a:p>
          <a:p>
            <a:pPr lvl="1"/>
            <a:r>
              <a:rPr lang="en-US" dirty="0"/>
              <a:t>Accept strings from </a:t>
            </a:r>
            <a:r>
              <a:rPr lang="en-US" dirty="0">
                <a:latin typeface="+mn-lt"/>
              </a:rPr>
              <a:t>{0,1,2}*</a:t>
            </a:r>
            <a:r>
              <a:rPr lang="en-US" dirty="0"/>
              <a:t> where the digits mod </a:t>
            </a:r>
            <a:r>
              <a:rPr lang="en-US" dirty="0">
                <a:latin typeface="+mn-lt"/>
              </a:rPr>
              <a:t>3</a:t>
            </a:r>
            <a:r>
              <a:rPr lang="en-US" dirty="0"/>
              <a:t> sum of the digits is </a:t>
            </a:r>
            <a:r>
              <a:rPr lang="en-US" dirty="0">
                <a:latin typeface="+mn-lt"/>
              </a:rPr>
              <a:t>0</a:t>
            </a:r>
          </a:p>
        </p:txBody>
      </p:sp>
      <p:sp>
        <p:nvSpPr>
          <p:cNvPr id="63" name="Oval 62"/>
          <p:cNvSpPr/>
          <p:nvPr/>
        </p:nvSpPr>
        <p:spPr>
          <a:xfrm>
            <a:off x="3551755" y="4801185"/>
            <a:ext cx="533400" cy="53340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0</a:t>
            </a:r>
          </a:p>
        </p:txBody>
      </p:sp>
      <p:sp>
        <p:nvSpPr>
          <p:cNvPr id="64" name="Oval 63"/>
          <p:cNvSpPr/>
          <p:nvPr/>
        </p:nvSpPr>
        <p:spPr>
          <a:xfrm>
            <a:off x="5685355" y="4809123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</a:t>
            </a:r>
          </a:p>
        </p:txBody>
      </p:sp>
      <p:sp>
        <p:nvSpPr>
          <p:cNvPr id="65" name="Oval 64"/>
          <p:cNvSpPr/>
          <p:nvPr/>
        </p:nvSpPr>
        <p:spPr>
          <a:xfrm>
            <a:off x="4678879" y="3566272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3901799" y="3997117"/>
            <a:ext cx="777081" cy="7659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212280" y="3997117"/>
            <a:ext cx="678669" cy="7659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4085155" y="5169487"/>
            <a:ext cx="160020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4007040" y="4071097"/>
            <a:ext cx="794077" cy="7796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 flipV="1">
            <a:off x="5091151" y="4091734"/>
            <a:ext cx="733753" cy="7875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4145479" y="5014704"/>
            <a:ext cx="1600200" cy="79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Arc 71"/>
          <p:cNvSpPr/>
          <p:nvPr/>
        </p:nvSpPr>
        <p:spPr bwMode="auto">
          <a:xfrm rot="20665359">
            <a:off x="3108602" y="4908786"/>
            <a:ext cx="398462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3" name="Arc 72"/>
          <p:cNvSpPr/>
          <p:nvPr/>
        </p:nvSpPr>
        <p:spPr bwMode="auto">
          <a:xfrm rot="5132981">
            <a:off x="4793179" y="3150591"/>
            <a:ext cx="390101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4" name="Arc 73"/>
          <p:cNvSpPr/>
          <p:nvPr/>
        </p:nvSpPr>
        <p:spPr bwMode="auto">
          <a:xfrm rot="9384845">
            <a:off x="6231932" y="4778900"/>
            <a:ext cx="390101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5" name="TextBox 25"/>
          <p:cNvSpPr txBox="1">
            <a:spLocks noChangeArrowheads="1"/>
          </p:cNvSpPr>
          <p:nvPr/>
        </p:nvSpPr>
        <p:spPr bwMode="auto">
          <a:xfrm>
            <a:off x="4661527" y="2980887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sym typeface="Symbol" charset="0"/>
              </a:rPr>
              <a:t>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76" name="TextBox 25"/>
          <p:cNvSpPr txBox="1">
            <a:spLocks noChangeArrowheads="1"/>
          </p:cNvSpPr>
          <p:nvPr/>
        </p:nvSpPr>
        <p:spPr bwMode="auto">
          <a:xfrm>
            <a:off x="6226693" y="4542949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sym typeface="Symbol" charset="0"/>
              </a:rPr>
              <a:t>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77" name="TextBox 25"/>
          <p:cNvSpPr txBox="1">
            <a:spLocks noChangeArrowheads="1"/>
          </p:cNvSpPr>
          <p:nvPr/>
        </p:nvSpPr>
        <p:spPr bwMode="auto">
          <a:xfrm>
            <a:off x="2921884" y="4754979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sym typeface="Symbol" charset="0"/>
              </a:rPr>
              <a:t>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78" name="TextBox 25"/>
          <p:cNvSpPr txBox="1">
            <a:spLocks noChangeArrowheads="1"/>
          </p:cNvSpPr>
          <p:nvPr/>
        </p:nvSpPr>
        <p:spPr bwMode="auto">
          <a:xfrm>
            <a:off x="4009180" y="4177741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sym typeface="Symbol" charset="0"/>
              </a:rPr>
              <a:t>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79" name="TextBox 25"/>
          <p:cNvSpPr txBox="1">
            <a:spLocks noChangeArrowheads="1"/>
          </p:cNvSpPr>
          <p:nvPr/>
        </p:nvSpPr>
        <p:spPr bwMode="auto">
          <a:xfrm>
            <a:off x="5461627" y="4099673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sym typeface="Symbol" charset="0"/>
              </a:rPr>
              <a:t>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80" name="TextBox 25"/>
          <p:cNvSpPr txBox="1">
            <a:spLocks noChangeArrowheads="1"/>
          </p:cNvSpPr>
          <p:nvPr/>
        </p:nvSpPr>
        <p:spPr bwMode="auto">
          <a:xfrm>
            <a:off x="4721639" y="5102462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sym typeface="Symbol" charset="0"/>
              </a:rPr>
              <a:t>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81" name="TextBox 25"/>
          <p:cNvSpPr txBox="1">
            <a:spLocks noChangeArrowheads="1"/>
          </p:cNvSpPr>
          <p:nvPr/>
        </p:nvSpPr>
        <p:spPr bwMode="auto">
          <a:xfrm>
            <a:off x="4897806" y="4754977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sym typeface="Symbol" charset="0"/>
              </a:rPr>
              <a:t>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5177575" y="4367360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sym typeface="Symbol" charset="0"/>
              </a:rPr>
              <a:t>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83" name="TextBox 25"/>
          <p:cNvSpPr txBox="1">
            <a:spLocks noChangeArrowheads="1"/>
          </p:cNvSpPr>
          <p:nvPr/>
        </p:nvSpPr>
        <p:spPr bwMode="auto">
          <a:xfrm>
            <a:off x="4394827" y="4365871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sym typeface="Symbol" charset="0"/>
              </a:rPr>
              <a:t>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cxnSp>
        <p:nvCxnSpPr>
          <p:cNvPr id="28" name="Straight Arrow Connector 27"/>
          <p:cNvCxnSpPr>
            <a:endCxn id="63" idx="1"/>
          </p:cNvCxnSpPr>
          <p:nvPr/>
        </p:nvCxnSpPr>
        <p:spPr bwMode="auto">
          <a:xfrm>
            <a:off x="3416818" y="4653318"/>
            <a:ext cx="213052" cy="225982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90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70D4-CD68-496B-B99A-BB3E51E6C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some DFAs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FD807-F62F-47D1-BBAF-C0ABEADFDE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={0,1,2}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should recognize “strings with an even number of 2’s.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should recognize “strings where the sum of the digits is congruent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3)"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FD807-F62F-47D1-BBAF-C0ABEADFDE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68880F27-A534-4D70-827F-EBC96E97814E}"/>
              </a:ext>
            </a:extLst>
          </p:cNvPr>
          <p:cNvSpPr/>
          <p:nvPr/>
        </p:nvSpPr>
        <p:spPr>
          <a:xfrm>
            <a:off x="8694970" y="3000850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87EA9FE-B7E4-4AEF-8F64-270600D95054}"/>
              </a:ext>
            </a:extLst>
          </p:cNvPr>
          <p:cNvSpPr/>
          <p:nvPr/>
        </p:nvSpPr>
        <p:spPr>
          <a:xfrm>
            <a:off x="10062526" y="3000850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0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FFE22702-382A-4522-A767-224908B8B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1287" y="3281439"/>
            <a:ext cx="2564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2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EFC14CEC-8BBB-4716-BA7F-643799D2B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4848" y="2312079"/>
            <a:ext cx="2564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2</a:t>
            </a:r>
          </a:p>
        </p:txBody>
      </p:sp>
      <p:sp>
        <p:nvSpPr>
          <p:cNvPr id="13" name="TextBox 23">
            <a:extLst>
              <a:ext uri="{FF2B5EF4-FFF2-40B4-BE49-F238E27FC236}">
                <a16:creationId xmlns:a16="http://schemas.microsoft.com/office/drawing/2014/main" id="{56F00876-8280-4008-B7F8-C373807AA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2525" y="4057392"/>
            <a:ext cx="8990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0,1</a:t>
            </a:r>
          </a:p>
        </p:txBody>
      </p:sp>
      <p:sp>
        <p:nvSpPr>
          <p:cNvPr id="15" name="TextBox 27">
            <a:extLst>
              <a:ext uri="{FF2B5EF4-FFF2-40B4-BE49-F238E27FC236}">
                <a16:creationId xmlns:a16="http://schemas.microsoft.com/office/drawing/2014/main" id="{04F18527-07C0-4763-838E-2467ABDC3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6964" y="4060773"/>
            <a:ext cx="56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0,1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57E39CC5-D679-46AD-8884-A12F89380B04}"/>
              </a:ext>
            </a:extLst>
          </p:cNvPr>
          <p:cNvSpPr/>
          <p:nvPr/>
        </p:nvSpPr>
        <p:spPr>
          <a:xfrm>
            <a:off x="9039398" y="2650589"/>
            <a:ext cx="1196611" cy="800850"/>
          </a:xfrm>
          <a:prstGeom prst="arc">
            <a:avLst>
              <a:gd name="adj1" fmla="val 10855616"/>
              <a:gd name="adj2" fmla="val 0"/>
            </a:avLst>
          </a:prstGeom>
          <a:ln w="28575">
            <a:solidFill>
              <a:schemeClr val="tx1"/>
            </a:solidFill>
            <a:headEnd type="stealth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A14E137-DFB5-4B9B-B5C6-EB74CDEF6B1B}"/>
              </a:ext>
            </a:extLst>
          </p:cNvPr>
          <p:cNvCxnSpPr/>
          <p:nvPr/>
        </p:nvCxnSpPr>
        <p:spPr>
          <a:xfrm>
            <a:off x="9293276" y="3281439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>
            <a:extLst>
              <a:ext uri="{FF2B5EF4-FFF2-40B4-BE49-F238E27FC236}">
                <a16:creationId xmlns:a16="http://schemas.microsoft.com/office/drawing/2014/main" id="{0657D9FE-8E4E-46A0-A3C9-32CECCFEBC32}"/>
              </a:ext>
            </a:extLst>
          </p:cNvPr>
          <p:cNvSpPr/>
          <p:nvPr/>
        </p:nvSpPr>
        <p:spPr>
          <a:xfrm rot="14988361">
            <a:off x="8827669" y="3702979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17F9800F-983D-4F1F-A38A-28EDAB3ED85B}"/>
              </a:ext>
            </a:extLst>
          </p:cNvPr>
          <p:cNvSpPr/>
          <p:nvPr/>
        </p:nvSpPr>
        <p:spPr>
          <a:xfrm rot="14988361">
            <a:off x="10102924" y="3648424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F81F4C1-96E5-4DA7-A726-59E8B0CABC55}"/>
              </a:ext>
            </a:extLst>
          </p:cNvPr>
          <p:cNvCxnSpPr>
            <a:cxnSpLocks/>
          </p:cNvCxnSpPr>
          <p:nvPr/>
        </p:nvCxnSpPr>
        <p:spPr>
          <a:xfrm flipH="1" flipV="1">
            <a:off x="10676203" y="3366497"/>
            <a:ext cx="535462" cy="9451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A172BF17-A8B7-44E9-97DF-1CE84AEF42F6}"/>
              </a:ext>
            </a:extLst>
          </p:cNvPr>
          <p:cNvSpPr/>
          <p:nvPr/>
        </p:nvSpPr>
        <p:spPr>
          <a:xfrm>
            <a:off x="10094180" y="3051014"/>
            <a:ext cx="512510" cy="581552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57EC0DF-59F0-3A51-97FA-3153C927837E}"/>
              </a:ext>
            </a:extLst>
          </p:cNvPr>
          <p:cNvGrpSpPr/>
          <p:nvPr/>
        </p:nvGrpSpPr>
        <p:grpSpPr>
          <a:xfrm>
            <a:off x="6727597" y="4619185"/>
            <a:ext cx="3570255" cy="2207245"/>
            <a:chOff x="6727597" y="4619185"/>
            <a:chExt cx="3570255" cy="2207245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A50B13F-488C-4E76-B637-06171938B4AB}"/>
                </a:ext>
              </a:extLst>
            </p:cNvPr>
            <p:cNvGrpSpPr/>
            <p:nvPr/>
          </p:nvGrpSpPr>
          <p:grpSpPr>
            <a:xfrm>
              <a:off x="6727597" y="4780788"/>
              <a:ext cx="3570255" cy="2045642"/>
              <a:chOff x="6727597" y="4780788"/>
              <a:chExt cx="3570255" cy="2045642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99EB8A5-FE01-4C41-9D39-1D53FB9452F1}"/>
                  </a:ext>
                </a:extLst>
              </p:cNvPr>
              <p:cNvSpPr/>
              <p:nvPr/>
            </p:nvSpPr>
            <p:spPr>
              <a:xfrm>
                <a:off x="6873379" y="5683690"/>
                <a:ext cx="598306" cy="65471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A71BA9C-62C8-42EC-8F1C-64C8154B5C3C}"/>
                  </a:ext>
                </a:extLst>
              </p:cNvPr>
              <p:cNvSpPr/>
              <p:nvPr/>
            </p:nvSpPr>
            <p:spPr>
              <a:xfrm>
                <a:off x="8843326" y="5731350"/>
                <a:ext cx="598306" cy="65471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31" name="TextBox 15">
                <a:extLst>
                  <a:ext uri="{FF2B5EF4-FFF2-40B4-BE49-F238E27FC236}">
                    <a16:creationId xmlns:a16="http://schemas.microsoft.com/office/drawing/2014/main" id="{7E453173-B5AE-4EED-AA5F-5A2C4921E2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10039" y="5717043"/>
                <a:ext cx="30247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rPr>
                  <a:t>2</a:t>
                </a:r>
              </a:p>
            </p:txBody>
          </p:sp>
          <p:sp>
            <p:nvSpPr>
              <p:cNvPr id="32" name="TextBox 23">
                <a:extLst>
                  <a:ext uri="{FF2B5EF4-FFF2-40B4-BE49-F238E27FC236}">
                    <a16:creationId xmlns:a16="http://schemas.microsoft.com/office/drawing/2014/main" id="{82742B12-2555-41B0-B0B6-65E2506C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98811" y="6341050"/>
                <a:ext cx="89904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rPr>
                  <a:t>0</a:t>
                </a:r>
              </a:p>
            </p:txBody>
          </p:sp>
          <p:sp>
            <p:nvSpPr>
              <p:cNvPr id="33" name="TextBox 27">
                <a:extLst>
                  <a:ext uri="{FF2B5EF4-FFF2-40B4-BE49-F238E27FC236}">
                    <a16:creationId xmlns:a16="http://schemas.microsoft.com/office/drawing/2014/main" id="{CE5CC7B4-B43A-477C-8F29-028779D8E8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7597" y="6350524"/>
                <a:ext cx="56252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rPr>
                  <a:t>0</a:t>
                </a:r>
              </a:p>
            </p:txBody>
          </p:sp>
          <p:sp>
            <p:nvSpPr>
              <p:cNvPr id="34" name="Arc 33">
                <a:extLst>
                  <a:ext uri="{FF2B5EF4-FFF2-40B4-BE49-F238E27FC236}">
                    <a16:creationId xmlns:a16="http://schemas.microsoft.com/office/drawing/2014/main" id="{E669B10D-D223-4FA5-A843-1BD35109F99C}"/>
                  </a:ext>
                </a:extLst>
              </p:cNvPr>
              <p:cNvSpPr/>
              <p:nvPr/>
            </p:nvSpPr>
            <p:spPr>
              <a:xfrm rot="2271609">
                <a:off x="8360380" y="5084096"/>
                <a:ext cx="1196611" cy="800850"/>
              </a:xfrm>
              <a:prstGeom prst="arc">
                <a:avLst>
                  <a:gd name="adj1" fmla="val 10855616"/>
                  <a:gd name="adj2" fmla="val 0"/>
                </a:avLst>
              </a:prstGeom>
              <a:ln w="28575">
                <a:solidFill>
                  <a:schemeClr val="tx1"/>
                </a:solidFill>
                <a:headEnd type="none" w="lg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104D1D10-4575-43FE-8F4F-8FB51FA63F34}"/>
                  </a:ext>
                </a:extLst>
              </p:cNvPr>
              <p:cNvCxnSpPr>
                <a:cxnSpLocks/>
                <a:endCxn id="29" idx="2"/>
              </p:cNvCxnSpPr>
              <p:nvPr/>
            </p:nvCxnSpPr>
            <p:spPr>
              <a:xfrm flipV="1">
                <a:off x="7453794" y="6058705"/>
                <a:ext cx="1389532" cy="4313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Arc 35">
                <a:extLst>
                  <a:ext uri="{FF2B5EF4-FFF2-40B4-BE49-F238E27FC236}">
                    <a16:creationId xmlns:a16="http://schemas.microsoft.com/office/drawing/2014/main" id="{48AD82B2-FA6A-458F-891B-09BD5C96D510}"/>
                  </a:ext>
                </a:extLst>
              </p:cNvPr>
              <p:cNvSpPr/>
              <p:nvPr/>
            </p:nvSpPr>
            <p:spPr>
              <a:xfrm rot="14988361">
                <a:off x="6938707" y="6334297"/>
                <a:ext cx="467650" cy="427361"/>
              </a:xfrm>
              <a:prstGeom prst="arc">
                <a:avLst>
                  <a:gd name="adj1" fmla="val 1453660"/>
                  <a:gd name="adj2" fmla="val 0"/>
                </a:avLst>
              </a:prstGeom>
              <a:ln w="28575">
                <a:solidFill>
                  <a:schemeClr val="tx1"/>
                </a:solidFill>
                <a:headEnd type="none" w="med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37" name="Arc 36">
                <a:extLst>
                  <a:ext uri="{FF2B5EF4-FFF2-40B4-BE49-F238E27FC236}">
                    <a16:creationId xmlns:a16="http://schemas.microsoft.com/office/drawing/2014/main" id="{0CF2F029-315A-482C-A466-AEA52D4510B9}"/>
                  </a:ext>
                </a:extLst>
              </p:cNvPr>
              <p:cNvSpPr/>
              <p:nvPr/>
            </p:nvSpPr>
            <p:spPr>
              <a:xfrm rot="14988361">
                <a:off x="8883724" y="6378924"/>
                <a:ext cx="467650" cy="427361"/>
              </a:xfrm>
              <a:prstGeom prst="arc">
                <a:avLst>
                  <a:gd name="adj1" fmla="val 1453660"/>
                  <a:gd name="adj2" fmla="val 0"/>
                </a:avLst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49AC9DF7-741D-46D1-88A6-4434A8EA31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457003" y="6096997"/>
                <a:ext cx="535462" cy="94511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A4D1F37E-0A40-458A-8FB3-120AAB49C155}"/>
                  </a:ext>
                </a:extLst>
              </p:cNvPr>
              <p:cNvSpPr/>
              <p:nvPr/>
            </p:nvSpPr>
            <p:spPr>
              <a:xfrm>
                <a:off x="8873005" y="5770560"/>
                <a:ext cx="512510" cy="581552"/>
              </a:xfrm>
              <a:prstGeom prst="ellipse">
                <a:avLst/>
              </a:prstGeom>
              <a:solidFill>
                <a:schemeClr val="bg1">
                  <a:lumMod val="95000"/>
                  <a:alpha val="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AFB14C7-F303-4604-A822-0AF7C383241E}"/>
                  </a:ext>
                </a:extLst>
              </p:cNvPr>
              <p:cNvSpPr/>
              <p:nvPr/>
            </p:nvSpPr>
            <p:spPr>
              <a:xfrm>
                <a:off x="7873787" y="4866096"/>
                <a:ext cx="598306" cy="65471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725ADAAD-CF2B-4E9E-B8D3-7FBD05872630}"/>
                      </a:ext>
                    </a:extLst>
                  </p:cNvPr>
                  <p:cNvSpPr txBox="1"/>
                  <p:nvPr/>
                </p:nvSpPr>
                <p:spPr>
                  <a:xfrm>
                    <a:off x="6966225" y="5761409"/>
                    <a:ext cx="32755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725ADAAD-CF2B-4E9E-B8D3-7FBD0587263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66225" y="5761409"/>
                    <a:ext cx="327559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887" r="-24528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9F457988-0417-4534-8843-445545634F93}"/>
                      </a:ext>
                    </a:extLst>
                  </p:cNvPr>
                  <p:cNvSpPr txBox="1"/>
                  <p:nvPr/>
                </p:nvSpPr>
                <p:spPr>
                  <a:xfrm>
                    <a:off x="7944606" y="4902786"/>
                    <a:ext cx="32755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9F457988-0417-4534-8843-445545634F9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44606" y="4902786"/>
                    <a:ext cx="327559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24074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AC646B04-AE24-4C6B-B73E-C1B79440DE8D}"/>
                      </a:ext>
                    </a:extLst>
                  </p:cNvPr>
                  <p:cNvSpPr txBox="1"/>
                  <p:nvPr/>
                </p:nvSpPr>
                <p:spPr>
                  <a:xfrm>
                    <a:off x="8897714" y="5761026"/>
                    <a:ext cx="32755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AC646B04-AE24-4C6B-B73E-C1B79440DE8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97714" y="5761026"/>
                    <a:ext cx="327559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887" r="-26415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DF2C5236-FF66-4A06-BD24-AC6BD6A745EF}"/>
                  </a:ext>
                </a:extLst>
              </p:cNvPr>
              <p:cNvCxnSpPr>
                <a:cxnSpLocks/>
                <a:endCxn id="40" idx="5"/>
              </p:cNvCxnSpPr>
              <p:nvPr/>
            </p:nvCxnSpPr>
            <p:spPr>
              <a:xfrm flipH="1" flipV="1">
                <a:off x="8384473" y="5424926"/>
                <a:ext cx="567013" cy="42323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15">
                <a:extLst>
                  <a:ext uri="{FF2B5EF4-FFF2-40B4-BE49-F238E27FC236}">
                    <a16:creationId xmlns:a16="http://schemas.microsoft.com/office/drawing/2014/main" id="{92F836EA-1AAE-4E17-8D60-90A6328A25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47572" y="4902786"/>
                <a:ext cx="30247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rPr>
                  <a:t>1</a:t>
                </a:r>
              </a:p>
            </p:txBody>
          </p: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F8EFA8D8-C6FF-492F-B6C7-E1DECB753D30}"/>
                  </a:ext>
                </a:extLst>
              </p:cNvPr>
              <p:cNvCxnSpPr>
                <a:cxnSpLocks/>
                <a:stCxn id="40" idx="3"/>
                <a:endCxn id="28" idx="7"/>
              </p:cNvCxnSpPr>
              <p:nvPr/>
            </p:nvCxnSpPr>
            <p:spPr>
              <a:xfrm flipH="1">
                <a:off x="7384065" y="5424926"/>
                <a:ext cx="577342" cy="35464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15">
                <a:extLst>
                  <a:ext uri="{FF2B5EF4-FFF2-40B4-BE49-F238E27FC236}">
                    <a16:creationId xmlns:a16="http://schemas.microsoft.com/office/drawing/2014/main" id="{84DCE5B5-A9A8-401F-80EF-E7A276DC76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91481" y="5240713"/>
                <a:ext cx="30247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rPr>
                  <a:t>2</a:t>
                </a:r>
              </a:p>
            </p:txBody>
          </p:sp>
          <p:sp>
            <p:nvSpPr>
              <p:cNvPr id="54" name="TextBox 15">
                <a:extLst>
                  <a:ext uri="{FF2B5EF4-FFF2-40B4-BE49-F238E27FC236}">
                    <a16:creationId xmlns:a16="http://schemas.microsoft.com/office/drawing/2014/main" id="{F9C2ABE8-D571-4FC0-92B2-518EBD8142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84150" y="5422354"/>
                <a:ext cx="30247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rPr>
                  <a:t>2</a:t>
                </a:r>
              </a:p>
            </p:txBody>
          </p:sp>
          <p:sp>
            <p:nvSpPr>
              <p:cNvPr id="55" name="Arc 54">
                <a:extLst>
                  <a:ext uri="{FF2B5EF4-FFF2-40B4-BE49-F238E27FC236}">
                    <a16:creationId xmlns:a16="http://schemas.microsoft.com/office/drawing/2014/main" id="{39AD7F82-8406-4C04-82CC-FCE520198841}"/>
                  </a:ext>
                </a:extLst>
              </p:cNvPr>
              <p:cNvSpPr/>
              <p:nvPr/>
            </p:nvSpPr>
            <p:spPr>
              <a:xfrm rot="10800000">
                <a:off x="7471367" y="5794852"/>
                <a:ext cx="1356587" cy="864770"/>
              </a:xfrm>
              <a:prstGeom prst="arc">
                <a:avLst>
                  <a:gd name="adj1" fmla="val 10841513"/>
                  <a:gd name="adj2" fmla="val 0"/>
                </a:avLst>
              </a:prstGeom>
              <a:ln w="28575">
                <a:solidFill>
                  <a:schemeClr val="tx1"/>
                </a:solidFill>
                <a:headEnd type="none" w="lg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56" name="TextBox 15">
                <a:extLst>
                  <a:ext uri="{FF2B5EF4-FFF2-40B4-BE49-F238E27FC236}">
                    <a16:creationId xmlns:a16="http://schemas.microsoft.com/office/drawing/2014/main" id="{665FCC00-9E6F-49D6-AB05-59F9521493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34209" y="6274795"/>
                <a:ext cx="30247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rPr>
                  <a:t>1</a:t>
                </a:r>
              </a:p>
            </p:txBody>
          </p:sp>
          <p:sp>
            <p:nvSpPr>
              <p:cNvPr id="57" name="Arc 56">
                <a:extLst>
                  <a:ext uri="{FF2B5EF4-FFF2-40B4-BE49-F238E27FC236}">
                    <a16:creationId xmlns:a16="http://schemas.microsoft.com/office/drawing/2014/main" id="{F2ECBFEE-DB23-4DF7-8C9E-ECCBB435C550}"/>
                  </a:ext>
                </a:extLst>
              </p:cNvPr>
              <p:cNvSpPr/>
              <p:nvPr/>
            </p:nvSpPr>
            <p:spPr>
              <a:xfrm rot="19209973">
                <a:off x="6796239" y="5021930"/>
                <a:ext cx="1196611" cy="800850"/>
              </a:xfrm>
              <a:prstGeom prst="arc">
                <a:avLst>
                  <a:gd name="adj1" fmla="val 10855616"/>
                  <a:gd name="adj2" fmla="val 0"/>
                </a:avLst>
              </a:prstGeom>
              <a:ln w="28575">
                <a:solidFill>
                  <a:schemeClr val="tx1"/>
                </a:solidFill>
                <a:headEnd type="none" w="lg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59" name="TextBox 15">
                <a:extLst>
                  <a:ext uri="{FF2B5EF4-FFF2-40B4-BE49-F238E27FC236}">
                    <a16:creationId xmlns:a16="http://schemas.microsoft.com/office/drawing/2014/main" id="{AFB2792B-9CF1-425A-9396-03FE217770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47069" y="4780788"/>
                <a:ext cx="30247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rPr>
                  <a:t>1</a:t>
                </a:r>
              </a:p>
            </p:txBody>
          </p:sp>
        </p:grpSp>
        <p:sp>
          <p:nvSpPr>
            <p:cNvPr id="4" name="TextBox 23">
              <a:extLst>
                <a:ext uri="{FF2B5EF4-FFF2-40B4-BE49-F238E27FC236}">
                  <a16:creationId xmlns:a16="http://schemas.microsoft.com/office/drawing/2014/main" id="{67273C51-F585-40E3-BFC4-0ADB331AAB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94286" y="4622929"/>
              <a:ext cx="89904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rPr>
                <a:t>0</a:t>
              </a:r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1AB77FA2-91FA-B84D-BC65-8C41989A6C4D}"/>
                </a:ext>
              </a:extLst>
            </p:cNvPr>
            <p:cNvSpPr/>
            <p:nvPr/>
          </p:nvSpPr>
          <p:spPr>
            <a:xfrm rot="7426372">
              <a:off x="8222340" y="4639329"/>
              <a:ext cx="467650" cy="427361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35774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Splicing out a state t</a:t>
            </a:r>
            <a:r>
              <a:rPr lang="en-US" baseline="-25000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191049"/>
            <a:ext cx="8229600" cy="5140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Regular expressions to add to edges</a:t>
            </a:r>
          </a:p>
        </p:txBody>
      </p:sp>
      <p:sp>
        <p:nvSpPr>
          <p:cNvPr id="7" name="Oval 6"/>
          <p:cNvSpPr/>
          <p:nvPr/>
        </p:nvSpPr>
        <p:spPr>
          <a:xfrm>
            <a:off x="6537451" y="4258699"/>
            <a:ext cx="533400" cy="5334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0</a:t>
            </a:r>
          </a:p>
        </p:txBody>
      </p:sp>
      <p:sp>
        <p:nvSpPr>
          <p:cNvPr id="8" name="Oval 7"/>
          <p:cNvSpPr/>
          <p:nvPr/>
        </p:nvSpPr>
        <p:spPr>
          <a:xfrm>
            <a:off x="8671051" y="4266637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7664575" y="3023786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887495" y="3454631"/>
            <a:ext cx="777081" cy="7659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197976" y="3454631"/>
            <a:ext cx="678669" cy="7659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070851" y="4627001"/>
            <a:ext cx="160020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992736" y="3528611"/>
            <a:ext cx="794077" cy="7796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8076847" y="3549248"/>
            <a:ext cx="733753" cy="7875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080303" y="4480156"/>
            <a:ext cx="1600200" cy="79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 bwMode="auto">
          <a:xfrm rot="20665359">
            <a:off x="6094298" y="4366300"/>
            <a:ext cx="398462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7" name="Arc 16"/>
          <p:cNvSpPr/>
          <p:nvPr/>
        </p:nvSpPr>
        <p:spPr bwMode="auto">
          <a:xfrm rot="5132981">
            <a:off x="7778875" y="2608105"/>
            <a:ext cx="390101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8" name="Arc 17"/>
          <p:cNvSpPr/>
          <p:nvPr/>
        </p:nvSpPr>
        <p:spPr bwMode="auto">
          <a:xfrm rot="9384845">
            <a:off x="9217628" y="4236414"/>
            <a:ext cx="390101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9" name="TextBox 25"/>
          <p:cNvSpPr txBox="1">
            <a:spLocks noChangeArrowheads="1"/>
          </p:cNvSpPr>
          <p:nvPr/>
        </p:nvSpPr>
        <p:spPr bwMode="auto">
          <a:xfrm>
            <a:off x="7647223" y="2438401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sym typeface="Symbol" charset="0"/>
              </a:rPr>
              <a:t>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20" name="TextBox 25"/>
          <p:cNvSpPr txBox="1">
            <a:spLocks noChangeArrowheads="1"/>
          </p:cNvSpPr>
          <p:nvPr/>
        </p:nvSpPr>
        <p:spPr bwMode="auto">
          <a:xfrm>
            <a:off x="9212389" y="4000463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sym typeface="Symbol" charset="0"/>
              </a:rPr>
              <a:t>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22" name="TextBox 25"/>
          <p:cNvSpPr txBox="1">
            <a:spLocks noChangeArrowheads="1"/>
          </p:cNvSpPr>
          <p:nvPr/>
        </p:nvSpPr>
        <p:spPr bwMode="auto">
          <a:xfrm>
            <a:off x="6994876" y="3635255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sym typeface="Symbol" charset="0"/>
              </a:rPr>
              <a:t>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23" name="TextBox 25"/>
          <p:cNvSpPr txBox="1">
            <a:spLocks noChangeArrowheads="1"/>
          </p:cNvSpPr>
          <p:nvPr/>
        </p:nvSpPr>
        <p:spPr bwMode="auto">
          <a:xfrm>
            <a:off x="8447323" y="3557187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sym typeface="Symbol" charset="0"/>
              </a:rPr>
              <a:t>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24" name="TextBox 25"/>
          <p:cNvSpPr txBox="1">
            <a:spLocks noChangeArrowheads="1"/>
          </p:cNvSpPr>
          <p:nvPr/>
        </p:nvSpPr>
        <p:spPr bwMode="auto">
          <a:xfrm>
            <a:off x="7707335" y="4559976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sym typeface="Symbol" charset="0"/>
              </a:rPr>
              <a:t>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25" name="TextBox 25"/>
          <p:cNvSpPr txBox="1">
            <a:spLocks noChangeArrowheads="1"/>
          </p:cNvSpPr>
          <p:nvPr/>
        </p:nvSpPr>
        <p:spPr bwMode="auto">
          <a:xfrm>
            <a:off x="7883502" y="4212491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sym typeface="Symbol" charset="0"/>
              </a:rPr>
              <a:t>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163271" y="3824874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sym typeface="Symbol" charset="0"/>
              </a:rPr>
              <a:t>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27" name="TextBox 25"/>
          <p:cNvSpPr txBox="1">
            <a:spLocks noChangeArrowheads="1"/>
          </p:cNvSpPr>
          <p:nvPr/>
        </p:nvSpPr>
        <p:spPr bwMode="auto">
          <a:xfrm>
            <a:off x="7380523" y="3823385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sym typeface="Symbol" charset="0"/>
              </a:rPr>
              <a:t>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00478" y="2137366"/>
            <a:ext cx="419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0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→t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→t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0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:   10*2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0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→t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→t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:   10*1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→t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→t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0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:   20*2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→t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→t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:   20*1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5371005" y="3483771"/>
            <a:ext cx="1233272" cy="1036499"/>
            <a:chOff x="4388877" y="3483770"/>
            <a:chExt cx="1233272" cy="1036499"/>
          </a:xfrm>
        </p:grpSpPr>
        <p:sp>
          <p:nvSpPr>
            <p:cNvPr id="21" name="TextBox 25"/>
            <p:cNvSpPr txBox="1">
              <a:spLocks noChangeArrowheads="1"/>
            </p:cNvSpPr>
            <p:nvPr/>
          </p:nvSpPr>
          <p:spPr bwMode="auto">
            <a:xfrm>
              <a:off x="4925452" y="4212492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MS PGothic" charset="0"/>
                  <a:sym typeface="Symbol" charset="0"/>
                </a:rPr>
                <a:t>0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4658752" y="348377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s</a:t>
              </a:r>
              <a:endPara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>
              <a:off x="4388877" y="3761449"/>
              <a:ext cx="269875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9" idx="5"/>
              <a:endCxn id="7" idx="1"/>
            </p:cNvCxnSpPr>
            <p:nvPr/>
          </p:nvCxnSpPr>
          <p:spPr>
            <a:xfrm>
              <a:off x="5114037" y="3939055"/>
              <a:ext cx="508112" cy="3977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20"/>
            <p:cNvSpPr txBox="1">
              <a:spLocks noChangeArrowheads="1"/>
            </p:cNvSpPr>
            <p:nvPr/>
          </p:nvSpPr>
          <p:spPr bwMode="auto">
            <a:xfrm>
              <a:off x="5266841" y="3785018"/>
              <a:ext cx="2904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792862" y="4781550"/>
            <a:ext cx="628032" cy="1009651"/>
            <a:chOff x="5810734" y="4781549"/>
            <a:chExt cx="628032" cy="1009651"/>
          </a:xfrm>
        </p:grpSpPr>
        <p:sp>
          <p:nvSpPr>
            <p:cNvPr id="30" name="Oval 29"/>
            <p:cNvSpPr/>
            <p:nvPr/>
          </p:nvSpPr>
          <p:spPr>
            <a:xfrm>
              <a:off x="5905366" y="5257800"/>
              <a:ext cx="533400" cy="53340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f</a:t>
              </a:r>
              <a:endPara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cxnSp>
          <p:nvCxnSpPr>
            <p:cNvPr id="40" name="Straight Arrow Connector 39"/>
            <p:cNvCxnSpPr>
              <a:stCxn id="7" idx="4"/>
              <a:endCxn id="30" idx="0"/>
            </p:cNvCxnSpPr>
            <p:nvPr/>
          </p:nvCxnSpPr>
          <p:spPr>
            <a:xfrm>
              <a:off x="5810734" y="4792099"/>
              <a:ext cx="361332" cy="4657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20"/>
            <p:cNvSpPr txBox="1">
              <a:spLocks noChangeArrowheads="1"/>
            </p:cNvSpPr>
            <p:nvPr/>
          </p:nvSpPr>
          <p:spPr bwMode="auto">
            <a:xfrm>
              <a:off x="5997044" y="4781549"/>
              <a:ext cx="2952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61315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Splicing out a state t</a:t>
            </a:r>
            <a:r>
              <a:rPr lang="en-US" baseline="-25000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191049"/>
            <a:ext cx="8229600" cy="5140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Regular expressions to add to edges</a:t>
            </a:r>
          </a:p>
        </p:txBody>
      </p:sp>
      <p:sp>
        <p:nvSpPr>
          <p:cNvPr id="7" name="Oval 6"/>
          <p:cNvSpPr/>
          <p:nvPr/>
        </p:nvSpPr>
        <p:spPr>
          <a:xfrm>
            <a:off x="6537451" y="4258699"/>
            <a:ext cx="533400" cy="5334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0</a:t>
            </a:r>
          </a:p>
        </p:txBody>
      </p:sp>
      <p:sp>
        <p:nvSpPr>
          <p:cNvPr id="8" name="Oval 7"/>
          <p:cNvSpPr/>
          <p:nvPr/>
        </p:nvSpPr>
        <p:spPr>
          <a:xfrm>
            <a:off x="8671051" y="4266637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070851" y="4627001"/>
            <a:ext cx="160020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070851" y="4472218"/>
            <a:ext cx="1600200" cy="79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 bwMode="auto">
          <a:xfrm rot="20665359">
            <a:off x="6094298" y="4366300"/>
            <a:ext cx="398462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8" name="Arc 17"/>
          <p:cNvSpPr/>
          <p:nvPr/>
        </p:nvSpPr>
        <p:spPr bwMode="auto">
          <a:xfrm rot="9384845">
            <a:off x="9217628" y="4236414"/>
            <a:ext cx="390101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0" name="TextBox 25"/>
          <p:cNvSpPr txBox="1">
            <a:spLocks noChangeArrowheads="1"/>
          </p:cNvSpPr>
          <p:nvPr/>
        </p:nvSpPr>
        <p:spPr bwMode="auto">
          <a:xfrm>
            <a:off x="9212390" y="3918425"/>
            <a:ext cx="10310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rPr>
              <a:t>0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∪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rPr>
              <a:t> 20*1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25" name="TextBox 25"/>
          <p:cNvSpPr txBox="1">
            <a:spLocks noChangeArrowheads="1"/>
          </p:cNvSpPr>
          <p:nvPr/>
        </p:nvSpPr>
        <p:spPr bwMode="auto">
          <a:xfrm>
            <a:off x="7416687" y="4153018"/>
            <a:ext cx="10310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rPr>
              <a:t>2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∪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rPr>
              <a:t> 10*1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00478" y="2137366"/>
            <a:ext cx="419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0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→t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→t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0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:   10*2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0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→t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→t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:   10*1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→t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→t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0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:   20*2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→t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→t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:   20*1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5092361" y="3483771"/>
            <a:ext cx="1511917" cy="1253821"/>
            <a:chOff x="4110232" y="3483770"/>
            <a:chExt cx="1511917" cy="1253821"/>
          </a:xfrm>
        </p:grpSpPr>
        <p:sp>
          <p:nvSpPr>
            <p:cNvPr id="21" name="TextBox 25"/>
            <p:cNvSpPr txBox="1">
              <a:spLocks noChangeArrowheads="1"/>
            </p:cNvSpPr>
            <p:nvPr/>
          </p:nvSpPr>
          <p:spPr bwMode="auto">
            <a:xfrm>
              <a:off x="4110232" y="4368259"/>
              <a:ext cx="10310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MS PGothic" charset="0"/>
                  <a:cs typeface="+mn-cs"/>
                </a:rPr>
                <a:t>0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/>
                  <a:ea typeface="Cambria Math"/>
                  <a:cs typeface="+mn-cs"/>
                </a:rPr>
                <a:t>∪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MS PGothic" charset="0"/>
                  <a:cs typeface="+mn-cs"/>
                </a:rPr>
                <a:t> 10*2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4658752" y="348377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s</a:t>
              </a:r>
              <a:endPara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>
              <a:off x="4388877" y="3761449"/>
              <a:ext cx="269875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9" idx="5"/>
              <a:endCxn id="7" idx="1"/>
            </p:cNvCxnSpPr>
            <p:nvPr/>
          </p:nvCxnSpPr>
          <p:spPr>
            <a:xfrm>
              <a:off x="5114037" y="3939055"/>
              <a:ext cx="508112" cy="3977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20"/>
            <p:cNvSpPr txBox="1">
              <a:spLocks noChangeArrowheads="1"/>
            </p:cNvSpPr>
            <p:nvPr/>
          </p:nvSpPr>
          <p:spPr bwMode="auto">
            <a:xfrm>
              <a:off x="5266841" y="3785018"/>
              <a:ext cx="2904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792862" y="4781550"/>
            <a:ext cx="628032" cy="1009651"/>
            <a:chOff x="5810734" y="4781549"/>
            <a:chExt cx="628032" cy="1009651"/>
          </a:xfrm>
        </p:grpSpPr>
        <p:sp>
          <p:nvSpPr>
            <p:cNvPr id="30" name="Oval 29"/>
            <p:cNvSpPr/>
            <p:nvPr/>
          </p:nvSpPr>
          <p:spPr>
            <a:xfrm>
              <a:off x="5905366" y="5257800"/>
              <a:ext cx="533400" cy="53340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f</a:t>
              </a:r>
              <a:endPara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cxnSp>
          <p:nvCxnSpPr>
            <p:cNvPr id="40" name="Straight Arrow Connector 39"/>
            <p:cNvCxnSpPr>
              <a:stCxn id="7" idx="4"/>
              <a:endCxn id="30" idx="0"/>
            </p:cNvCxnSpPr>
            <p:nvPr/>
          </p:nvCxnSpPr>
          <p:spPr>
            <a:xfrm>
              <a:off x="5810734" y="4792099"/>
              <a:ext cx="361332" cy="4657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20"/>
            <p:cNvSpPr txBox="1">
              <a:spLocks noChangeArrowheads="1"/>
            </p:cNvSpPr>
            <p:nvPr/>
          </p:nvSpPr>
          <p:spPr bwMode="auto">
            <a:xfrm>
              <a:off x="5997044" y="4781549"/>
              <a:ext cx="2952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7422079" y="4550425"/>
            <a:ext cx="1077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∪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20*2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951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Splicing out state t</a:t>
            </a:r>
            <a:r>
              <a:rPr lang="en-US" baseline="-25000" dirty="0"/>
              <a:t>2 </a:t>
            </a:r>
            <a:r>
              <a:rPr lang="en-US" dirty="0"/>
              <a:t>(and then t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</p:txBody>
      </p:sp>
      <p:sp>
        <p:nvSpPr>
          <p:cNvPr id="7" name="Oval 6"/>
          <p:cNvSpPr/>
          <p:nvPr/>
        </p:nvSpPr>
        <p:spPr>
          <a:xfrm>
            <a:off x="6058439" y="2253105"/>
            <a:ext cx="533400" cy="5334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0</a:t>
            </a:r>
          </a:p>
        </p:txBody>
      </p:sp>
      <p:sp>
        <p:nvSpPr>
          <p:cNvPr id="8" name="Oval 7"/>
          <p:cNvSpPr/>
          <p:nvPr/>
        </p:nvSpPr>
        <p:spPr>
          <a:xfrm>
            <a:off x="8192039" y="2261043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591839" y="2621407"/>
            <a:ext cx="160020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592675" y="2483324"/>
            <a:ext cx="1600200" cy="79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 bwMode="auto">
          <a:xfrm rot="20665359">
            <a:off x="5615286" y="2360706"/>
            <a:ext cx="398462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8" name="Arc 17"/>
          <p:cNvSpPr/>
          <p:nvPr/>
        </p:nvSpPr>
        <p:spPr bwMode="auto">
          <a:xfrm rot="10110693">
            <a:off x="8738616" y="2345791"/>
            <a:ext cx="390101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1" name="TextBox 25"/>
          <p:cNvSpPr txBox="1">
            <a:spLocks noChangeArrowheads="1"/>
          </p:cNvSpPr>
          <p:nvPr/>
        </p:nvSpPr>
        <p:spPr bwMode="auto">
          <a:xfrm>
            <a:off x="5274168" y="2275482"/>
            <a:ext cx="3818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sym typeface="Symbol" charset="0"/>
              </a:rPr>
              <a:t>R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sym typeface="Symbol" charset="0"/>
              </a:rPr>
              <a:t>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33600" y="1736658"/>
            <a:ext cx="4191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:   0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∪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10*2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:   2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∪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10*1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:   1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∪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20*2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4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:   0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∪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20*1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5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:   R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∪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R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4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*R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0" name="TextBox 25"/>
          <p:cNvSpPr txBox="1">
            <a:spLocks noChangeArrowheads="1"/>
          </p:cNvSpPr>
          <p:nvPr/>
        </p:nvSpPr>
        <p:spPr bwMode="auto">
          <a:xfrm>
            <a:off x="8933665" y="2109207"/>
            <a:ext cx="3818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sym typeface="Symbol" charset="0"/>
              </a:rPr>
              <a:t>R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sym typeface="Symbol" charset="0"/>
              </a:rPr>
              <a:t>4</a:t>
            </a:r>
            <a:endParaRPr kumimoji="0" lang="en-US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31" name="TextBox 25"/>
          <p:cNvSpPr txBox="1">
            <a:spLocks noChangeArrowheads="1"/>
          </p:cNvSpPr>
          <p:nvPr/>
        </p:nvSpPr>
        <p:spPr bwMode="auto">
          <a:xfrm>
            <a:off x="7201021" y="2138857"/>
            <a:ext cx="3818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sym typeface="Symbol" charset="0"/>
              </a:rPr>
              <a:t>R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sym typeface="Symbol" charset="0"/>
              </a:rPr>
              <a:t>2</a:t>
            </a:r>
            <a:endParaRPr kumimoji="0" lang="en-US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32" name="TextBox 25"/>
          <p:cNvSpPr txBox="1">
            <a:spLocks noChangeArrowheads="1"/>
          </p:cNvSpPr>
          <p:nvPr/>
        </p:nvSpPr>
        <p:spPr bwMode="auto">
          <a:xfrm>
            <a:off x="7461788" y="2599034"/>
            <a:ext cx="3818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sym typeface="Symbol" charset="0"/>
              </a:rPr>
              <a:t>R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sym typeface="Symbol" charset="0"/>
              </a:rPr>
              <a:t>3</a:t>
            </a:r>
            <a:endParaRPr kumimoji="0" lang="en-US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09799" y="5388876"/>
            <a:ext cx="57438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Final regular expression: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5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*=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(0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∪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10*2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∪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(2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∪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10*1)(0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∪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20*1)*(1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∪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20*2))*</a:t>
            </a:r>
          </a:p>
        </p:txBody>
      </p:sp>
      <p:sp>
        <p:nvSpPr>
          <p:cNvPr id="23" name="Oval 22"/>
          <p:cNvSpPr/>
          <p:nvPr/>
        </p:nvSpPr>
        <p:spPr>
          <a:xfrm>
            <a:off x="6910859" y="3038468"/>
            <a:ext cx="481917" cy="504499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f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24" name="Straight Arrow Connector 23"/>
          <p:cNvCxnSpPr>
            <a:stCxn id="7" idx="5"/>
          </p:cNvCxnSpPr>
          <p:nvPr/>
        </p:nvCxnSpPr>
        <p:spPr>
          <a:xfrm>
            <a:off x="6513725" y="2708390"/>
            <a:ext cx="433695" cy="43537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0"/>
          <p:cNvSpPr txBox="1">
            <a:spLocks noChangeArrowheads="1"/>
          </p:cNvSpPr>
          <p:nvPr/>
        </p:nvSpPr>
        <p:spPr bwMode="auto">
          <a:xfrm>
            <a:off x="6444202" y="2794444"/>
            <a:ext cx="29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948314" y="1461169"/>
            <a:ext cx="1244561" cy="853044"/>
            <a:chOff x="4388877" y="3483770"/>
            <a:chExt cx="1244561" cy="853044"/>
          </a:xfrm>
        </p:grpSpPr>
        <p:sp>
          <p:nvSpPr>
            <p:cNvPr id="37" name="Oval 36"/>
            <p:cNvSpPr/>
            <p:nvPr/>
          </p:nvSpPr>
          <p:spPr>
            <a:xfrm>
              <a:off x="4658752" y="348377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s</a:t>
              </a:r>
              <a:endPara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>
              <a:off x="4388877" y="3761449"/>
              <a:ext cx="269875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7" idx="5"/>
            </p:cNvCxnSpPr>
            <p:nvPr/>
          </p:nvCxnSpPr>
          <p:spPr>
            <a:xfrm>
              <a:off x="5114037" y="3939055"/>
              <a:ext cx="519401" cy="3977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20"/>
            <p:cNvSpPr txBox="1">
              <a:spLocks noChangeArrowheads="1"/>
            </p:cNvSpPr>
            <p:nvPr/>
          </p:nvSpPr>
          <p:spPr bwMode="auto">
            <a:xfrm>
              <a:off x="5266841" y="3785018"/>
              <a:ext cx="2904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702858" y="3622436"/>
            <a:ext cx="3146308" cy="1272911"/>
            <a:chOff x="4178858" y="3622435"/>
            <a:chExt cx="3146308" cy="1272911"/>
          </a:xfrm>
        </p:grpSpPr>
        <p:grpSp>
          <p:nvGrpSpPr>
            <p:cNvPr id="9" name="Group 8"/>
            <p:cNvGrpSpPr/>
            <p:nvPr/>
          </p:nvGrpSpPr>
          <p:grpSpPr>
            <a:xfrm>
              <a:off x="4632135" y="4304418"/>
              <a:ext cx="1288123" cy="590928"/>
              <a:chOff x="5083594" y="3515933"/>
              <a:chExt cx="1288123" cy="590928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5838317" y="3573461"/>
                <a:ext cx="5334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t</a:t>
                </a:r>
                <a:r>
                  <a:rPr kumimoji="0" 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34" name="Arc 33"/>
              <p:cNvSpPr/>
              <p:nvPr/>
            </p:nvSpPr>
            <p:spPr bwMode="auto">
              <a:xfrm rot="20665359">
                <a:off x="5395164" y="3681062"/>
                <a:ext cx="398462" cy="387350"/>
              </a:xfrm>
              <a:prstGeom prst="arc">
                <a:avLst>
                  <a:gd name="adj1" fmla="val 1453660"/>
                  <a:gd name="adj2" fmla="val 0"/>
                </a:avLst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35" name="TextBox 25"/>
              <p:cNvSpPr txBox="1">
                <a:spLocks noChangeArrowheads="1"/>
              </p:cNvSpPr>
              <p:nvPr/>
            </p:nvSpPr>
            <p:spPr bwMode="auto">
              <a:xfrm>
                <a:off x="5083594" y="3515933"/>
                <a:ext cx="38183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MS PGothic" charset="0"/>
                    <a:sym typeface="Symbol" charset="0"/>
                  </a:rPr>
                  <a:t>R</a:t>
                </a:r>
                <a:r>
                  <a:rPr kumimoji="0" 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MS PGothic" charset="0"/>
                    <a:sym typeface="Symbol" charset="0"/>
                  </a:rPr>
                  <a:t>5</a:t>
                </a:r>
                <a:endParaRPr kumimoji="0" lang="en-US" sz="1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</p:grpSp>
        <p:sp>
          <p:nvSpPr>
            <p:cNvPr id="42" name="Oval 41"/>
            <p:cNvSpPr/>
            <p:nvPr/>
          </p:nvSpPr>
          <p:spPr>
            <a:xfrm>
              <a:off x="6791766" y="4359945"/>
              <a:ext cx="533400" cy="504499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f</a:t>
              </a:r>
              <a:endPara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cxnSp>
          <p:nvCxnSpPr>
            <p:cNvPr id="43" name="Straight Arrow Connector 42"/>
            <p:cNvCxnSpPr>
              <a:stCxn id="33" idx="6"/>
              <a:endCxn id="42" idx="2"/>
            </p:cNvCxnSpPr>
            <p:nvPr/>
          </p:nvCxnSpPr>
          <p:spPr>
            <a:xfrm flipV="1">
              <a:off x="5920258" y="4612195"/>
              <a:ext cx="871508" cy="164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20"/>
            <p:cNvSpPr txBox="1">
              <a:spLocks noChangeArrowheads="1"/>
            </p:cNvSpPr>
            <p:nvPr/>
          </p:nvSpPr>
          <p:spPr bwMode="auto">
            <a:xfrm>
              <a:off x="6208375" y="4187286"/>
              <a:ext cx="2904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4178858" y="3622435"/>
              <a:ext cx="1244561" cy="853044"/>
              <a:chOff x="4388877" y="3483770"/>
              <a:chExt cx="1244561" cy="853044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4658752" y="3483770"/>
                <a:ext cx="533400" cy="533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s</a:t>
                </a:r>
                <a:endPara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cxnSp>
            <p:nvCxnSpPr>
              <p:cNvPr id="47" name="Straight Arrow Connector 46"/>
              <p:cNvCxnSpPr/>
              <p:nvPr/>
            </p:nvCxnSpPr>
            <p:spPr bwMode="auto">
              <a:xfrm>
                <a:off x="4388877" y="3761449"/>
                <a:ext cx="269875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>
                <a:stCxn id="46" idx="5"/>
              </p:cNvCxnSpPr>
              <p:nvPr/>
            </p:nvCxnSpPr>
            <p:spPr>
              <a:xfrm>
                <a:off x="5114037" y="3939055"/>
                <a:ext cx="519401" cy="39775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20"/>
              <p:cNvSpPr txBox="1">
                <a:spLocks noChangeArrowheads="1"/>
              </p:cNvSpPr>
              <p:nvPr/>
            </p:nvSpPr>
            <p:spPr bwMode="auto">
              <a:xfrm>
                <a:off x="5266841" y="3785018"/>
                <a:ext cx="2904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  <a:sym typeface="Symbol" pitchFamily="18" charset="2"/>
                  </a:rPr>
                  <a:t>ɛ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729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𝐿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𝐿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01988" y="2002395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rPr>
                <a:t>Every DFA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rPr>
                <a:t>is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rPr>
                <a:t> a NFA</a:t>
              </a:r>
            </a:p>
          </p:txBody>
        </p:sp>
      </p:grp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D2CECED-7332-4D00-986E-A73136F308EE}"/>
              </a:ext>
            </a:extLst>
          </p:cNvPr>
          <p:cNvSpPr/>
          <p:nvPr/>
        </p:nvSpPr>
        <p:spPr>
          <a:xfrm rot="18380261">
            <a:off x="1570847" y="3032684"/>
            <a:ext cx="3184131" cy="56333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97A99E-2E64-4F49-BFEA-1B667D612FCD}"/>
              </a:ext>
            </a:extLst>
          </p:cNvPr>
          <p:cNvSpPr txBox="1"/>
          <p:nvPr/>
        </p:nvSpPr>
        <p:spPr>
          <a:xfrm rot="18394629">
            <a:off x="1793506" y="3216196"/>
            <a:ext cx="2677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Regex -&gt; equiv. NFA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383886A-1B3E-49A9-9E14-825312486A02}"/>
              </a:ext>
            </a:extLst>
          </p:cNvPr>
          <p:cNvSpPr/>
          <p:nvPr/>
        </p:nvSpPr>
        <p:spPr>
          <a:xfrm rot="2793101">
            <a:off x="7116480" y="2979076"/>
            <a:ext cx="3184131" cy="56333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EC999A-5B58-4AB7-AC61-BAB0C44A51AD}"/>
              </a:ext>
            </a:extLst>
          </p:cNvPr>
          <p:cNvSpPr txBox="1"/>
          <p:nvPr/>
        </p:nvSpPr>
        <p:spPr>
          <a:xfrm rot="2807469">
            <a:off x="7399518" y="3114297"/>
            <a:ext cx="2677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Convert NFA to DFA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FE67976B-6673-4ACC-9E59-2CB91E8E4A74}"/>
              </a:ext>
            </a:extLst>
          </p:cNvPr>
          <p:cNvSpPr/>
          <p:nvPr/>
        </p:nvSpPr>
        <p:spPr>
          <a:xfrm rot="7518772">
            <a:off x="2090939" y="3312793"/>
            <a:ext cx="3184131" cy="56333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58C7AA-150B-4DAE-AE8B-BA89558C08CE}"/>
              </a:ext>
            </a:extLst>
          </p:cNvPr>
          <p:cNvSpPr txBox="1"/>
          <p:nvPr/>
        </p:nvSpPr>
        <p:spPr>
          <a:xfrm rot="18344944">
            <a:off x="2344736" y="2784451"/>
            <a:ext cx="3689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GNFA simplified to regex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pic>
        <p:nvPicPr>
          <p:cNvPr id="1026" name="Picture 2" descr="Party Popper on Google Android 11.0">
            <a:extLst>
              <a:ext uri="{FF2B5EF4-FFF2-40B4-BE49-F238E27FC236}">
                <a16:creationId xmlns:a16="http://schemas.microsoft.com/office/drawing/2014/main" id="{F726AADB-AF92-46A5-903E-CF1DA2A7A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571" y="3335590"/>
            <a:ext cx="2915771" cy="291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5340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59B99-E3A4-27C7-5F58-435E73E31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69FDA-8290-82A5-A8CF-474591C0F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Todo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7CB8B-74CE-8173-6D18-FAD074910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429526" cy="48455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Tonight: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 CC 20 is out and due Wednesday at noon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 Get started on HW7 if you haven’t already</a:t>
            </a:r>
          </a:p>
        </p:txBody>
      </p:sp>
    </p:spTree>
    <p:extLst>
      <p:ext uri="{BB962C8B-B14F-4D97-AF65-F5344CB8AC3E}">
        <p14:creationId xmlns:p14="http://schemas.microsoft.com/office/powerpoint/2010/main" val="2743142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13D67-3DE7-E8DD-C78A-3772B652E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450D7-088B-DCB2-FBE3-444DAAFAB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8A0B6E4-7365-FBCE-752A-171DF2BDD0B6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</a:t>
            </a:r>
            <a:r>
              <a:rPr kumimoji="0" lang="en-US" sz="35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76EF6B4-4F12-57B5-A828-F9DCC290F864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</a:t>
            </a:r>
            <a:r>
              <a:rPr kumimoji="0" lang="en-US" sz="35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6EF42D9-B116-43EB-178F-30D4EA5FAFD7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</a:t>
            </a:r>
            <a:r>
              <a:rPr kumimoji="0" lang="en-US" sz="35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ECACD4C-AAEE-CDDE-253C-EA3106FA1FAE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</a:t>
            </a:r>
            <a:r>
              <a:rPr kumimoji="0" lang="en-US" sz="35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F3BD852-D4E7-D2CD-8370-28FB62C33EC7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9D9AAE6-AE76-237C-F4C2-F7FFF34FD002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73F0B20D-1D1D-1C51-616B-E8E025E2D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FA910B01-3887-182A-FBF0-9318168B3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FB247E4-0ABB-5C4C-70B6-D8E5FF6CA967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628B24A-EF78-4740-5537-83E911FC9D23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2A6163E7-1534-F165-CA15-5BA8DF11B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67A3CFE1-D035-C81D-3C1A-DCEE606B9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DE568DF-A528-652A-77B1-8D48100388F5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0C2E798-6B37-9445-9E32-480DB0E7A0D1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C08A741D-3B20-D99E-5393-A1F68DD54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A90CB758-2D67-6545-276E-7AE6129B8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7FCDB7A-D9C3-D911-1A3D-41F58E56F9D1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B9E6885-B0F8-8029-3495-2A01A6A53F00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DC188D3-D0DE-F1C6-2B43-F1096DB84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E1B500A3-2C6F-B1EC-49A1-5B3A019C7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0F9BD18-F003-A656-290D-EB5565C605CF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FDCB595-5263-4844-57F1-F00DC64FC2AF}"/>
              </a:ext>
            </a:extLst>
          </p:cNvPr>
          <p:cNvSpPr txBox="1"/>
          <p:nvPr/>
        </p:nvSpPr>
        <p:spPr>
          <a:xfrm>
            <a:off x="5910878" y="2267060"/>
            <a:ext cx="5372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That’s all binary strings of even length.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1F96BB5-C4A6-ED44-37E9-EE731F600B64}"/>
              </a:ext>
            </a:extLst>
          </p:cNvPr>
          <p:cNvSpPr/>
          <p:nvPr/>
        </p:nvSpPr>
        <p:spPr>
          <a:xfrm>
            <a:off x="6815811" y="4050544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</a:t>
            </a:r>
            <a:r>
              <a:rPr kumimoji="0" lang="en-US" sz="35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A6CA0BE-E770-9346-BB51-0CF94C3C6C9D}"/>
              </a:ext>
            </a:extLst>
          </p:cNvPr>
          <p:cNvSpPr/>
          <p:nvPr/>
        </p:nvSpPr>
        <p:spPr>
          <a:xfrm>
            <a:off x="9667492" y="4050544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</a:t>
            </a:r>
            <a:r>
              <a:rPr kumimoji="0" lang="en-US" sz="35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3CFA6FE-A0EA-37DF-0727-8E6C208A486F}"/>
              </a:ext>
            </a:extLst>
          </p:cNvPr>
          <p:cNvCxnSpPr/>
          <p:nvPr/>
        </p:nvCxnSpPr>
        <p:spPr>
          <a:xfrm flipV="1">
            <a:off x="7766372" y="4288184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6C66464-CC2F-E9A0-2073-7B012C071F07}"/>
              </a:ext>
            </a:extLst>
          </p:cNvPr>
          <p:cNvCxnSpPr/>
          <p:nvPr/>
        </p:nvCxnSpPr>
        <p:spPr>
          <a:xfrm flipV="1">
            <a:off x="7766372" y="4644644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0C71D60-65F0-7081-31E2-0106FB21D3ED}"/>
              </a:ext>
            </a:extLst>
          </p:cNvPr>
          <p:cNvCxnSpPr/>
          <p:nvPr/>
        </p:nvCxnSpPr>
        <p:spPr>
          <a:xfrm>
            <a:off x="6350433" y="4458987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4">
            <a:extLst>
              <a:ext uri="{FF2B5EF4-FFF2-40B4-BE49-F238E27FC236}">
                <a16:creationId xmlns:a16="http://schemas.microsoft.com/office/drawing/2014/main" id="{3658DDBE-2BAA-D8CB-2AA4-6AEE38436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338" y="3666860"/>
            <a:ext cx="9514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0,1</a:t>
            </a:r>
          </a:p>
        </p:txBody>
      </p:sp>
      <p:sp>
        <p:nvSpPr>
          <p:cNvPr id="33" name="TextBox 15">
            <a:extLst>
              <a:ext uri="{FF2B5EF4-FFF2-40B4-BE49-F238E27FC236}">
                <a16:creationId xmlns:a16="http://schemas.microsoft.com/office/drawing/2014/main" id="{AE9E0282-EB56-888B-51EC-E70A0702A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718" y="4736240"/>
            <a:ext cx="7137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0,1</a:t>
            </a:r>
          </a:p>
        </p:txBody>
      </p:sp>
    </p:spTree>
    <p:extLst>
      <p:ext uri="{BB962C8B-B14F-4D97-AF65-F5344CB8AC3E}">
        <p14:creationId xmlns:p14="http://schemas.microsoft.com/office/powerpoint/2010/main" val="1098685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A05FB-AAD2-4A8D-B5F8-E4F9747B5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DFA Minimization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8ECA6-46E1-43EB-BC0F-FEB2E1DDC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know!</a:t>
            </a:r>
          </a:p>
          <a:p>
            <a:r>
              <a:rPr lang="en-US" dirty="0"/>
              <a:t>Fun fact: there is a </a:t>
            </a:r>
            <a:r>
              <a:rPr lang="en-US" b="1" dirty="0"/>
              <a:t>unique </a:t>
            </a:r>
            <a:r>
              <a:rPr lang="en-US" dirty="0"/>
              <a:t>minimum DFA for every language (up to renaming the states)</a:t>
            </a:r>
          </a:p>
          <a:p>
            <a:r>
              <a:rPr lang="en-US" dirty="0"/>
              <a:t>High level idea – final states and non-final states must be different.</a:t>
            </a:r>
          </a:p>
          <a:p>
            <a:r>
              <a:rPr lang="en-US" dirty="0"/>
              <a:t>Otherwise, hope that states can be the same, and iteratively separate when they have to go to different spots. </a:t>
            </a:r>
          </a:p>
          <a:p>
            <a:endParaRPr lang="en-US" dirty="0"/>
          </a:p>
          <a:p>
            <a:r>
              <a:rPr lang="en-US" dirty="0"/>
              <a:t>In some quarters, we cover it in detail. But…we ran out of time. </a:t>
            </a:r>
          </a:p>
        </p:txBody>
      </p:sp>
    </p:spTree>
    <p:extLst>
      <p:ext uri="{BB962C8B-B14F-4D97-AF65-F5344CB8AC3E}">
        <p14:creationId xmlns:p14="http://schemas.microsoft.com/office/powerpoint/2010/main" val="118393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0106BB-5C7E-4992-8FD0-6BB24E6FE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NFAs, Power of machines</a:t>
            </a:r>
          </a:p>
        </p:txBody>
      </p:sp>
    </p:spTree>
    <p:extLst>
      <p:ext uri="{BB962C8B-B14F-4D97-AF65-F5344CB8AC3E}">
        <p14:creationId xmlns:p14="http://schemas.microsoft.com/office/powerpoint/2010/main" val="41296467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1_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3.xml><?xml version="1.0" encoding="utf-8"?>
<a:theme xmlns:a="http://schemas.openxmlformats.org/drawingml/2006/main" name="2_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5272</TotalTime>
  <Words>4075</Words>
  <Application>Microsoft Office PowerPoint</Application>
  <PresentationFormat>Widescreen</PresentationFormat>
  <Paragraphs>697</Paragraphs>
  <Slides>64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64</vt:i4>
      </vt:variant>
    </vt:vector>
  </HeadingPairs>
  <TitlesOfParts>
    <vt:vector size="79" baseType="lpstr">
      <vt:lpstr>Aptos</vt:lpstr>
      <vt:lpstr>Arial</vt:lpstr>
      <vt:lpstr>Calibri</vt:lpstr>
      <vt:lpstr>Cambria Math</vt:lpstr>
      <vt:lpstr>Franklin Gothic Medium</vt:lpstr>
      <vt:lpstr>Segoe UI</vt:lpstr>
      <vt:lpstr>Segoe UI Light</vt:lpstr>
      <vt:lpstr>Segoe UI Semibold</vt:lpstr>
      <vt:lpstr>Segoe UI Semilight</vt:lpstr>
      <vt:lpstr>Symbol</vt:lpstr>
      <vt:lpstr>Tw Cen MT</vt:lpstr>
      <vt:lpstr>Wingdings 3</vt:lpstr>
      <vt:lpstr>Integral</vt:lpstr>
      <vt:lpstr>1_Integral</vt:lpstr>
      <vt:lpstr>2_Integral</vt:lpstr>
      <vt:lpstr>NFAs, Relating Models of Computation</vt:lpstr>
      <vt:lpstr>Announcements</vt:lpstr>
      <vt:lpstr>Review</vt:lpstr>
      <vt:lpstr>Deterministic Finite Automaton</vt:lpstr>
      <vt:lpstr>Deterministic Finite Automata</vt:lpstr>
      <vt:lpstr>Design some DFAs</vt:lpstr>
      <vt:lpstr>What language does this machine recognize?</vt:lpstr>
      <vt:lpstr>DFA Minimization</vt:lpstr>
      <vt:lpstr>NFAs, Power of machines</vt:lpstr>
      <vt:lpstr>Let’s try to make our more powerful automata</vt:lpstr>
      <vt:lpstr>Nondeterministic Finite Automata</vt:lpstr>
      <vt:lpstr>Wait a second…</vt:lpstr>
      <vt:lpstr>Three ways to think about NFAs</vt:lpstr>
      <vt:lpstr>So…magic guessing doesn’t exist</vt:lpstr>
      <vt:lpstr>NFA practice</vt:lpstr>
      <vt:lpstr>NFA practice</vt:lpstr>
      <vt:lpstr>What about those ε-transitions?</vt:lpstr>
      <vt:lpstr>What about those ε-transitions?</vt:lpstr>
      <vt:lpstr>NFA that recognizes “binary strings with a 1 in the third position from the end”</vt:lpstr>
      <vt:lpstr>NFA that recognizes “binary strings with a 1 in the third position from the end”</vt:lpstr>
      <vt:lpstr>Parallel Exploration view of an NFA</vt:lpstr>
      <vt:lpstr>Relating Models of Computation</vt:lpstr>
      <vt:lpstr>Regularity</vt:lpstr>
      <vt:lpstr>Regularity</vt:lpstr>
      <vt:lpstr>Regularity</vt:lpstr>
      <vt:lpstr>Proof [sketch]</vt:lpstr>
      <vt:lpstr>Proof [sketch]</vt:lpstr>
      <vt:lpstr>Proof [sketch]</vt:lpstr>
      <vt:lpstr>Can we convert an NFA to a DFA?</vt:lpstr>
      <vt:lpstr>Parallel Exploration view of an NFA</vt:lpstr>
      <vt:lpstr>Can we convert an NFA to a DFA?</vt:lpstr>
      <vt:lpstr>Converting from an NFA to a DFA</vt:lpstr>
      <vt:lpstr>An example (starting point)</vt:lpstr>
      <vt:lpstr>Finishing the DFA</vt:lpstr>
      <vt:lpstr>An example</vt:lpstr>
      <vt:lpstr>Proof Sketch</vt:lpstr>
      <vt:lpstr>More formally (the “powerset construction”)</vt:lpstr>
      <vt:lpstr>Proof [sketch]</vt:lpstr>
      <vt:lpstr>Every regular expression has a corresponding NFA.</vt:lpstr>
      <vt:lpstr>Regular Expressions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An example</vt:lpstr>
      <vt:lpstr>Proof [sketch]</vt:lpstr>
      <vt:lpstr>Takeaways</vt:lpstr>
      <vt:lpstr>Enrichment Content</vt:lpstr>
      <vt:lpstr>Every NFA has an equivalent regular expression</vt:lpstr>
      <vt:lpstr>Generalized NFAs </vt:lpstr>
      <vt:lpstr>Starting from an NFA</vt:lpstr>
      <vt:lpstr>Only two simplification rules</vt:lpstr>
      <vt:lpstr>Converting an NFA to a regular expression</vt:lpstr>
      <vt:lpstr>Splicing out a state t1</vt:lpstr>
      <vt:lpstr>Splicing out a state t1</vt:lpstr>
      <vt:lpstr>Splicing out state t2 (and then t0)</vt:lpstr>
      <vt:lpstr>Proof [sketch]</vt:lpstr>
      <vt:lpstr>Todo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Weber</dc:creator>
  <cp:lastModifiedBy>Parker Gustafson</cp:lastModifiedBy>
  <cp:revision>29</cp:revision>
  <cp:lastPrinted>2024-11-21T01:15:49Z</cp:lastPrinted>
  <dcterms:created xsi:type="dcterms:W3CDTF">2020-11-29T04:25:15Z</dcterms:created>
  <dcterms:modified xsi:type="dcterms:W3CDTF">2025-08-08T01:59:15Z</dcterms:modified>
</cp:coreProperties>
</file>