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7315200" cy="9601200"/>
  <p:embeddedFontLst>
    <p:embeddedFont>
      <p:font typeface="Quattrocento Sans"/>
      <p:regular r:id="rId27"/>
      <p:bold r:id="rId28"/>
      <p:italic r:id="rId29"/>
      <p:boldItalic r:id="rId30"/>
    </p:embeddedFont>
    <p:embeddedFont>
      <p:font typeface="Cambria Math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ix6EB/sMQkkfzc2ifp5yfABqq3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QuattrocentoSans-bold.fntdata"/><Relationship Id="rId27" Type="http://schemas.openxmlformats.org/officeDocument/2006/relationships/font" Target="fonts/QuattrocentoSans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Quattrocento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ambriaMath-regular.fntdata"/><Relationship Id="rId30" Type="http://schemas.openxmlformats.org/officeDocument/2006/relationships/font" Target="fonts/Quattrocento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6f9af7089a_2_0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36f9af7089a_2_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6f9af7089a_2_28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6f9af7089a_2_28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36f9af7089a_2_28:notes"/>
          <p:cNvSpPr txBox="1"/>
          <p:nvPr>
            <p:ph idx="12" type="sldNum"/>
          </p:nvPr>
        </p:nvSpPr>
        <p:spPr>
          <a:xfrm>
            <a:off x="4143375" y="9120188"/>
            <a:ext cx="3170100" cy="48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f9af7089a_2_15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36f9af7089a_2_15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6f9af7089a_2_35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36f9af7089a_2_35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6f9af7089a_2_46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36f9af7089a_2_46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6f9af7089a_2_54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36f9af7089a_2_54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6f9af7089a_2_71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36f9af7089a_2_71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6f9af7089a_1_6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36f9af7089a_1_6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6f9af7089a_1_2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6f9af7089a_1_20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36f9af7089a_1_20:notes"/>
          <p:cNvSpPr txBox="1"/>
          <p:nvPr>
            <p:ph idx="12" type="sldNum"/>
          </p:nvPr>
        </p:nvSpPr>
        <p:spPr>
          <a:xfrm>
            <a:off x="4143375" y="9120188"/>
            <a:ext cx="3170100" cy="48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6f9af7089a_1_28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6f9af7089a_1_28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36f9af7089a_1_28:notes"/>
          <p:cNvSpPr txBox="1"/>
          <p:nvPr>
            <p:ph idx="12" type="sldNum"/>
          </p:nvPr>
        </p:nvSpPr>
        <p:spPr>
          <a:xfrm>
            <a:off x="4143375" y="9120188"/>
            <a:ext cx="3170100" cy="48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9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59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9:notes"/>
          <p:cNvSpPr txBox="1"/>
          <p:nvPr>
            <p:ph idx="10" type="dt"/>
          </p:nvPr>
        </p:nvSpPr>
        <p:spPr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7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8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f9af7089a_3_0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36f9af7089a_3_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f9af7089a_0_2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36f9af7089a_0_2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6f9af7089a_0_8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36f9af7089a_0_8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1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61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1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61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6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9"/>
          <p:cNvSpPr txBox="1"/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9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79"/>
          <p:cNvCxnSpPr/>
          <p:nvPr/>
        </p:nvCxnSpPr>
        <p:spPr>
          <a:xfrm>
            <a:off x="138752" y="1917510"/>
            <a:ext cx="11914495" cy="0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1" name="Google Shape;91;p79"/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92" name="Google Shape;92;p79"/>
            <p:cNvSpPr/>
            <p:nvPr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93" name="Google Shape;93;p79"/>
            <p:cNvGrpSpPr/>
            <p:nvPr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94" name="Google Shape;94;p79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5" name="Google Shape;95;p79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rect b="b" l="l" r="r" t="t"/>
                <a:pathLst>
                  <a:path extrusionOk="0" fill="none" h="3557" w="3557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6" name="Google Shape;96;p79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7" name="Google Shape;97;p79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rect b="b" l="l" r="r" t="t"/>
                <a:pathLst>
                  <a:path extrusionOk="0" fill="none" h="3533" w="3557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8" name="Google Shape;98;p79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rect b="b" l="l" r="r" t="t"/>
                <a:pathLst>
                  <a:path extrusionOk="0" fill="none" h="3581" w="3557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9" name="Google Shape;99;p79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rect b="b" l="l" r="r" t="t"/>
                <a:pathLst>
                  <a:path extrusionOk="0" fill="none" h="7576" w="7551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" name="Google Shape;100;p7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rect b="b" l="l" r="r" t="t"/>
                <a:pathLst>
                  <a:path extrusionOk="0" fill="none" h="4239" w="3264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" name="Google Shape;101;p79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rect b="b" l="l" r="r" t="t"/>
                <a:pathLst>
                  <a:path extrusionOk="0" fill="none" h="5359" w="4604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2" name="Google Shape;102;p79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rect b="b" l="l" r="r" t="t"/>
                <a:pathLst>
                  <a:path extrusionOk="0" fill="none" h="659" w="5091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3" name="Google Shape;103;p79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rect b="b" l="l" r="r" t="t"/>
                <a:pathLst>
                  <a:path extrusionOk="0" fill="none" h="5067" w="196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4" name="Google Shape;104;p79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rect b="b" l="l" r="r" t="t"/>
                <a:pathLst>
                  <a:path extrusionOk="0" fill="none" h="2340" w="5651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105" name="Google Shape;105;p79"/>
          <p:cNvSpPr txBox="1"/>
          <p:nvPr>
            <p:ph idx="1" type="body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79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0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80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8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8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2" name="Google Shape;112;p80"/>
          <p:cNvCxnSpPr/>
          <p:nvPr/>
        </p:nvCxnSpPr>
        <p:spPr>
          <a:xfrm>
            <a:off x="61415" y="753975"/>
            <a:ext cx="12008609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80"/>
          <p:cNvSpPr txBox="1"/>
          <p:nvPr>
            <p:ph type="title"/>
          </p:nvPr>
        </p:nvSpPr>
        <p:spPr>
          <a:xfrm>
            <a:off x="1428134" y="263276"/>
            <a:ext cx="10334364" cy="1014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4" name="Google Shape;114;p80"/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115" name="Google Shape;115;p80"/>
            <p:cNvSpPr/>
            <p:nvPr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16" name="Google Shape;116;p80"/>
            <p:cNvGrpSpPr/>
            <p:nvPr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117" name="Google Shape;117;p80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rect b="b" l="l" r="r" t="t"/>
                <a:pathLst>
                  <a:path extrusionOk="0" fill="none" h="7526" w="7527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8" name="Google Shape;118;p80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rect b="b" l="l" r="r" t="t"/>
                <a:pathLst>
                  <a:path extrusionOk="0" fill="none" h="7040" w="7039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9" name="Google Shape;119;p80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rect b="b" l="l" r="r" t="t"/>
                <a:pathLst>
                  <a:path extrusionOk="0" fill="none" h="12130" w="1213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0" name="Google Shape;120;p80"/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rect b="b" l="l" r="r" t="t"/>
                <a:pathLst>
                  <a:path extrusionOk="0" fill="none" h="1998" w="1998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121" name="Google Shape;121;p80"/>
          <p:cNvSpPr txBox="1"/>
          <p:nvPr>
            <p:ph idx="1" type="body"/>
          </p:nvPr>
        </p:nvSpPr>
        <p:spPr>
          <a:xfrm>
            <a:off x="1428134" y="1463857"/>
            <a:ext cx="10334364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 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ompletely 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63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 "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33" name="Google Shape;133;p63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6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64"/>
          <p:cNvCxnSpPr/>
          <p:nvPr/>
        </p:nvCxnSpPr>
        <p:spPr>
          <a:xfrm>
            <a:off x="127669" y="3557888"/>
            <a:ext cx="11914495" cy="0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64"/>
          <p:cNvSpPr txBox="1"/>
          <p:nvPr>
            <p:ph type="title"/>
          </p:nvPr>
        </p:nvSpPr>
        <p:spPr>
          <a:xfrm>
            <a:off x="1902775" y="3262680"/>
            <a:ext cx="6504161" cy="590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Quattrocento Sans"/>
              <a:buNone/>
              <a:defRPr sz="32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64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6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64"/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" name="Google Shape;143;p64"/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44" name="Google Shape;144;p64"/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45" name="Google Shape;145;p64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6" name="Google Shape;146;p64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47" name="Google Shape;147;p64"/>
          <p:cNvSpPr txBox="1"/>
          <p:nvPr>
            <p:ph idx="1" type="body"/>
          </p:nvPr>
        </p:nvSpPr>
        <p:spPr>
          <a:xfrm>
            <a:off x="1902775" y="3931493"/>
            <a:ext cx="6504161" cy="50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2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2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82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2" name="Google Shape;152;p82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8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8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5" name="Google Shape;155;p82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83"/>
          <p:cNvSpPr txBox="1"/>
          <p:nvPr>
            <p:ph idx="1" type="body"/>
          </p:nvPr>
        </p:nvSpPr>
        <p:spPr>
          <a:xfrm>
            <a:off x="575239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9" name="Google Shape;159;p83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8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8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83"/>
          <p:cNvSpPr txBox="1"/>
          <p:nvPr>
            <p:ph idx="2" type="body"/>
          </p:nvPr>
        </p:nvSpPr>
        <p:spPr>
          <a:xfrm>
            <a:off x="584218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 "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63" name="Google Shape;163;p83"/>
          <p:cNvSpPr txBox="1"/>
          <p:nvPr>
            <p:ph idx="3" type="body"/>
          </p:nvPr>
        </p:nvSpPr>
        <p:spPr>
          <a:xfrm>
            <a:off x="6355830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64" name="Google Shape;164;p83"/>
          <p:cNvSpPr txBox="1"/>
          <p:nvPr>
            <p:ph idx="4" type="body"/>
          </p:nvPr>
        </p:nvSpPr>
        <p:spPr>
          <a:xfrm>
            <a:off x="6364809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 "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84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8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8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5"/>
          <p:cNvSpPr txBox="1"/>
          <p:nvPr>
            <p:ph idx="1" type="body"/>
          </p:nvPr>
        </p:nvSpPr>
        <p:spPr>
          <a:xfrm>
            <a:off x="634620" y="1512985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Quattrocento Sans"/>
              <a:buChar char=" "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72" name="Google Shape;172;p85"/>
          <p:cNvSpPr txBox="1"/>
          <p:nvPr>
            <p:ph idx="2" type="body"/>
          </p:nvPr>
        </p:nvSpPr>
        <p:spPr>
          <a:xfrm>
            <a:off x="6364809" y="1512984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 "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73" name="Google Shape;173;p85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8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8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8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6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3925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6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6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attrocento Sans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86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2" name="Google Shape;182;p86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8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8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5" name="Google Shape;185;p86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W building" id="186" name="Google Shape;186;p86"/>
          <p:cNvPicPr preferRelativeResize="0"/>
          <p:nvPr/>
        </p:nvPicPr>
        <p:blipFill rotWithShape="1">
          <a:blip r:embed="rId2">
            <a:alphaModFix/>
          </a:blip>
          <a:srcRect b="5565" l="0" r="0" t="38185"/>
          <a:stretch/>
        </p:blipFill>
        <p:spPr>
          <a:xfrm>
            <a:off x="3" y="0"/>
            <a:ext cx="12191997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9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9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 "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7" name="Google Shape;27;p69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7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8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8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8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88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194" name="Google Shape;194;p88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5" name="Google Shape;195;p88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8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8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8" name="Google Shape;198;p8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9"/>
          <p:cNvSpPr txBox="1"/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89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8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8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4" name="Google Shape;204;p89"/>
          <p:cNvCxnSpPr/>
          <p:nvPr/>
        </p:nvCxnSpPr>
        <p:spPr>
          <a:xfrm>
            <a:off x="138752" y="1917510"/>
            <a:ext cx="11914495" cy="0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5" name="Google Shape;205;p89"/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206" name="Google Shape;206;p89"/>
            <p:cNvSpPr/>
            <p:nvPr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07" name="Google Shape;207;p89"/>
            <p:cNvGrpSpPr/>
            <p:nvPr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208" name="Google Shape;208;p89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9" name="Google Shape;209;p89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rect b="b" l="l" r="r" t="t"/>
                <a:pathLst>
                  <a:path extrusionOk="0" fill="none" h="3557" w="3557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" name="Google Shape;210;p89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" name="Google Shape;211;p89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rect b="b" l="l" r="r" t="t"/>
                <a:pathLst>
                  <a:path extrusionOk="0" fill="none" h="3533" w="3557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" name="Google Shape;212;p89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rect b="b" l="l" r="r" t="t"/>
                <a:pathLst>
                  <a:path extrusionOk="0" fill="none" h="3581" w="3557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3" name="Google Shape;213;p89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rect b="b" l="l" r="r" t="t"/>
                <a:pathLst>
                  <a:path extrusionOk="0" fill="none" h="7576" w="7551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4" name="Google Shape;214;p8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rect b="b" l="l" r="r" t="t"/>
                <a:pathLst>
                  <a:path extrusionOk="0" fill="none" h="4239" w="3264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5" name="Google Shape;215;p89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rect b="b" l="l" r="r" t="t"/>
                <a:pathLst>
                  <a:path extrusionOk="0" fill="none" h="5359" w="4604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6" name="Google Shape;216;p89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rect b="b" l="l" r="r" t="t"/>
                <a:pathLst>
                  <a:path extrusionOk="0" fill="none" h="659" w="5091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7" name="Google Shape;217;p89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rect b="b" l="l" r="r" t="t"/>
                <a:pathLst>
                  <a:path extrusionOk="0" fill="none" h="5067" w="196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8" name="Google Shape;218;p89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rect b="b" l="l" r="r" t="t"/>
                <a:pathLst>
                  <a:path extrusionOk="0" fill="none" h="2340" w="5651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219" name="Google Shape;219;p89"/>
          <p:cNvSpPr txBox="1"/>
          <p:nvPr>
            <p:ph idx="1" type="body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0" name="Google Shape;220;p89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0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" name="Google Shape;223;p90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9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9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6" name="Google Shape;226;p90"/>
          <p:cNvCxnSpPr/>
          <p:nvPr/>
        </p:nvCxnSpPr>
        <p:spPr>
          <a:xfrm>
            <a:off x="61415" y="753975"/>
            <a:ext cx="12008609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" name="Google Shape;227;p90"/>
          <p:cNvSpPr txBox="1"/>
          <p:nvPr>
            <p:ph type="title"/>
          </p:nvPr>
        </p:nvSpPr>
        <p:spPr>
          <a:xfrm>
            <a:off x="1428134" y="263276"/>
            <a:ext cx="10334364" cy="1014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8" name="Google Shape;228;p90"/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229" name="Google Shape;229;p90"/>
            <p:cNvSpPr/>
            <p:nvPr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30" name="Google Shape;230;p90"/>
            <p:cNvGrpSpPr/>
            <p:nvPr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231" name="Google Shape;231;p90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rect b="b" l="l" r="r" t="t"/>
                <a:pathLst>
                  <a:path extrusionOk="0" fill="none" h="7526" w="7527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2" name="Google Shape;232;p90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rect b="b" l="l" r="r" t="t"/>
                <a:pathLst>
                  <a:path extrusionOk="0" fill="none" h="7040" w="7039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3" name="Google Shape;233;p90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rect b="b" l="l" r="r" t="t"/>
                <a:pathLst>
                  <a:path extrusionOk="0" fill="none" h="12130" w="1213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4" name="Google Shape;234;p90"/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rect b="b" l="l" r="r" t="t"/>
                <a:pathLst>
                  <a:path extrusionOk="0" fill="none" h="1998" w="1998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235" name="Google Shape;235;p90"/>
          <p:cNvSpPr txBox="1"/>
          <p:nvPr>
            <p:ph idx="1" type="body"/>
          </p:nvPr>
        </p:nvSpPr>
        <p:spPr>
          <a:xfrm>
            <a:off x="1428134" y="1463857"/>
            <a:ext cx="10334364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ompletely 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6"/>
          <p:cNvSpPr txBox="1"/>
          <p:nvPr>
            <p:ph type="title"/>
          </p:nvPr>
        </p:nvSpPr>
        <p:spPr>
          <a:xfrm>
            <a:off x="654202" y="229946"/>
            <a:ext cx="9847960" cy="8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66"/>
          <p:cNvSpPr txBox="1"/>
          <p:nvPr>
            <p:ph idx="1" type="body"/>
          </p:nvPr>
        </p:nvSpPr>
        <p:spPr>
          <a:xfrm>
            <a:off x="587908" y="1392745"/>
            <a:ext cx="8286750" cy="2713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6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6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0"/>
          <p:cNvSpPr/>
          <p:nvPr/>
        </p:nvSpPr>
        <p:spPr>
          <a:xfrm>
            <a:off x="128778" y="3559302"/>
            <a:ext cx="1774825" cy="0"/>
          </a:xfrm>
          <a:custGeom>
            <a:rect b="b" l="l" r="r" t="t"/>
            <a:pathLst>
              <a:path extrusionOk="0" h="120000"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noFill/>
          <a:ln cap="flat" cmpd="sng" w="19050">
            <a:solidFill>
              <a:srgbClr val="D7D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0"/>
          <p:cNvSpPr/>
          <p:nvPr/>
        </p:nvSpPr>
        <p:spPr>
          <a:xfrm>
            <a:off x="8406383" y="3559302"/>
            <a:ext cx="3637279" cy="0"/>
          </a:xfrm>
          <a:custGeom>
            <a:rect b="b" l="l" r="r" t="t"/>
            <a:pathLst>
              <a:path extrusionOk="0" h="120000"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noFill/>
          <a:ln cap="flat" cmpd="sng" w="19050">
            <a:solidFill>
              <a:srgbClr val="D7D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0"/>
          <p:cNvSpPr/>
          <p:nvPr/>
        </p:nvSpPr>
        <p:spPr>
          <a:xfrm>
            <a:off x="743712" y="3051048"/>
            <a:ext cx="897890" cy="897890"/>
          </a:xfrm>
          <a:custGeom>
            <a:rect b="b" l="l" r="r" t="t"/>
            <a:pathLst>
              <a:path extrusionOk="0" h="897889" w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0"/>
          <p:cNvSpPr/>
          <p:nvPr/>
        </p:nvSpPr>
        <p:spPr>
          <a:xfrm>
            <a:off x="1042441" y="3287268"/>
            <a:ext cx="300355" cy="425450"/>
          </a:xfrm>
          <a:custGeom>
            <a:rect b="b" l="l" r="r" t="t"/>
            <a:pathLst>
              <a:path extrusionOk="0" h="425450" w="300355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extrusionOk="0" h="425450" w="300355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0"/>
          <p:cNvSpPr txBox="1"/>
          <p:nvPr>
            <p:ph type="title"/>
          </p:nvPr>
        </p:nvSpPr>
        <p:spPr>
          <a:xfrm>
            <a:off x="654202" y="229946"/>
            <a:ext cx="9847960" cy="8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7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7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7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1"/>
          <p:cNvSpPr txBox="1"/>
          <p:nvPr>
            <p:ph type="ctrTitle"/>
          </p:nvPr>
        </p:nvSpPr>
        <p:spPr>
          <a:xfrm>
            <a:off x="665378" y="360044"/>
            <a:ext cx="8497570" cy="685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71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7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7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7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2"/>
          <p:cNvSpPr txBox="1"/>
          <p:nvPr>
            <p:ph type="title"/>
          </p:nvPr>
        </p:nvSpPr>
        <p:spPr>
          <a:xfrm>
            <a:off x="654202" y="229946"/>
            <a:ext cx="9847960" cy="8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92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92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9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9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9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9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9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72"/>
          <p:cNvCxnSpPr/>
          <p:nvPr/>
        </p:nvCxnSpPr>
        <p:spPr>
          <a:xfrm>
            <a:off x="127669" y="3557888"/>
            <a:ext cx="11914495" cy="0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72"/>
          <p:cNvSpPr txBox="1"/>
          <p:nvPr>
            <p:ph type="title"/>
          </p:nvPr>
        </p:nvSpPr>
        <p:spPr>
          <a:xfrm>
            <a:off x="1902775" y="3262680"/>
            <a:ext cx="6504161" cy="590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Quattrocento Sans"/>
              <a:buNone/>
              <a:defRPr sz="32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2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72"/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" name="Google Shape;37;p72"/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8" name="Google Shape;38;p72"/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39" name="Google Shape;39;p72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" name="Google Shape;40;p72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1" name="Google Shape;41;p72"/>
          <p:cNvSpPr txBox="1"/>
          <p:nvPr>
            <p:ph idx="1" type="body"/>
          </p:nvPr>
        </p:nvSpPr>
        <p:spPr>
          <a:xfrm>
            <a:off x="1902775" y="3931493"/>
            <a:ext cx="6504161" cy="50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3"/>
          <p:cNvSpPr txBox="1"/>
          <p:nvPr>
            <p:ph idx="1" type="body"/>
          </p:nvPr>
        </p:nvSpPr>
        <p:spPr>
          <a:xfrm>
            <a:off x="575239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3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3"/>
          <p:cNvSpPr txBox="1"/>
          <p:nvPr>
            <p:ph idx="2" type="body"/>
          </p:nvPr>
        </p:nvSpPr>
        <p:spPr>
          <a:xfrm>
            <a:off x="584218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 "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9" name="Google Shape;49;p73"/>
          <p:cNvSpPr txBox="1"/>
          <p:nvPr>
            <p:ph idx="3" type="body"/>
          </p:nvPr>
        </p:nvSpPr>
        <p:spPr>
          <a:xfrm>
            <a:off x="6355830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3"/>
          <p:cNvSpPr txBox="1"/>
          <p:nvPr>
            <p:ph idx="4" type="body"/>
          </p:nvPr>
        </p:nvSpPr>
        <p:spPr>
          <a:xfrm>
            <a:off x="6364809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 "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4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5"/>
          <p:cNvSpPr txBox="1"/>
          <p:nvPr>
            <p:ph idx="1" type="body"/>
          </p:nvPr>
        </p:nvSpPr>
        <p:spPr>
          <a:xfrm>
            <a:off x="634620" y="1512985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Quattrocento Sans"/>
              <a:buChar char=" "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58" name="Google Shape;58;p75"/>
          <p:cNvSpPr txBox="1"/>
          <p:nvPr>
            <p:ph idx="2" type="body"/>
          </p:nvPr>
        </p:nvSpPr>
        <p:spPr>
          <a:xfrm>
            <a:off x="6364809" y="1512984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 "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59" name="Google Shape;59;p75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7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6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3925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76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6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attrocento Sans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6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6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76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W building" id="72" name="Google Shape;72;p76"/>
          <p:cNvPicPr preferRelativeResize="0"/>
          <p:nvPr/>
        </p:nvPicPr>
        <p:blipFill rotWithShape="1">
          <a:blip r:embed="rId2">
            <a:alphaModFix/>
          </a:blip>
          <a:srcRect b="5565" l="0" r="0" t="38185"/>
          <a:stretch/>
        </p:blipFill>
        <p:spPr>
          <a:xfrm>
            <a:off x="3" y="0"/>
            <a:ext cx="12191997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7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8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8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80" name="Google Shape;80;p78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78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7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0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0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wentieth Century"/>
              <a:buChar char=" 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2800"/>
              <a:buFont typeface="Quattrocento Sans"/>
              <a:buChar char=" 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Char char="-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Char char="-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Char char="-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" name="Google Shape;12;p60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6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6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60"/>
          <p:cNvCxnSpPr/>
          <p:nvPr/>
        </p:nvCxnSpPr>
        <p:spPr>
          <a:xfrm rot="10800000">
            <a:off x="429491" y="172390"/>
            <a:ext cx="0" cy="1196439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" name="Google Shape;125;p62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wentieth Century"/>
              <a:buChar char=" 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2800"/>
              <a:buFont typeface="Quattrocento Sans"/>
              <a:buNone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Char char="-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Char char="-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Char char="-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6" name="Google Shape;126;p62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7" name="Google Shape;127;p6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8" name="Google Shape;128;p6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9" name="Google Shape;129;p62"/>
          <p:cNvCxnSpPr/>
          <p:nvPr/>
        </p:nvCxnSpPr>
        <p:spPr>
          <a:xfrm rot="10800000">
            <a:off x="429491" y="172390"/>
            <a:ext cx="0" cy="1196439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5"/>
          <p:cNvSpPr/>
          <p:nvPr/>
        </p:nvSpPr>
        <p:spPr>
          <a:xfrm>
            <a:off x="430530" y="172973"/>
            <a:ext cx="0" cy="1196975"/>
          </a:xfrm>
          <a:custGeom>
            <a:rect b="b" l="l" r="r" t="t"/>
            <a:pathLst>
              <a:path extrusionOk="0" h="1196975" w="120000">
                <a:moveTo>
                  <a:pt x="0" y="1196466"/>
                </a:move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4B31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5"/>
          <p:cNvSpPr txBox="1"/>
          <p:nvPr>
            <p:ph type="title"/>
          </p:nvPr>
        </p:nvSpPr>
        <p:spPr>
          <a:xfrm>
            <a:off x="654202" y="229946"/>
            <a:ext cx="9847960" cy="8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0" name="Google Shape;240;p65"/>
          <p:cNvSpPr txBox="1"/>
          <p:nvPr>
            <p:ph idx="1" type="body"/>
          </p:nvPr>
        </p:nvSpPr>
        <p:spPr>
          <a:xfrm>
            <a:off x="587908" y="1392745"/>
            <a:ext cx="8286750" cy="2713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6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6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6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attrocento Sans"/>
              <a:buNone/>
            </a:pPr>
            <a:r>
              <a:rPr lang="en-US"/>
              <a:t>Induction practice</a:t>
            </a:r>
            <a:endParaRPr/>
          </a:p>
        </p:txBody>
      </p:sp>
      <p:sp>
        <p:nvSpPr>
          <p:cNvPr id="281" name="Google Shape;281;p1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CSE 311 Summer 2025</a:t>
            </a:r>
            <a:br>
              <a:rPr lang="en-US"/>
            </a:br>
            <a:r>
              <a:rPr lang="en-US"/>
              <a:t>Lecture 14</a:t>
            </a:r>
            <a:endParaRPr/>
          </a:p>
        </p:txBody>
      </p:sp>
      <p:pic>
        <p:nvPicPr>
          <p:cNvPr id="282" name="Google Shape;28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2111" y="655319"/>
            <a:ext cx="4044696" cy="423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877" y="584200"/>
            <a:ext cx="5769323" cy="4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6f9af7089a_2_0"/>
          <p:cNvSpPr txBox="1"/>
          <p:nvPr>
            <p:ph type="title"/>
          </p:nvPr>
        </p:nvSpPr>
        <p:spPr>
          <a:xfrm>
            <a:off x="1981961" y="3242564"/>
            <a:ext cx="72114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2</a:t>
            </a:r>
            <a:r>
              <a:rPr lang="en-US" sz="3200"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n-US" sz="3200"/>
              <a:t>Fibonacci Inequality</a:t>
            </a:r>
            <a:endParaRPr sz="3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36f9af7089a_2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075" y="1550575"/>
            <a:ext cx="10965827" cy="36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36f9af7089a_2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400" y="270250"/>
            <a:ext cx="5561226" cy="10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36f9af7089a_2_15"/>
          <p:cNvPicPr preferRelativeResize="0"/>
          <p:nvPr/>
        </p:nvPicPr>
        <p:blipFill rotWithShape="1">
          <a:blip r:embed="rId3">
            <a:alphaModFix/>
          </a:blip>
          <a:srcRect b="8173" l="0" r="0" t="20064"/>
          <a:stretch/>
        </p:blipFill>
        <p:spPr>
          <a:xfrm>
            <a:off x="644575" y="436225"/>
            <a:ext cx="7086600" cy="6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36f9af7089a_2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174" y="436225"/>
            <a:ext cx="4150400" cy="6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36f9af7089a_2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125" y="1279325"/>
            <a:ext cx="11245450" cy="49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36f9af7089a_2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3400" y="5599775"/>
            <a:ext cx="379350" cy="4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36f9af7089a_2_35"/>
          <p:cNvPicPr preferRelativeResize="0"/>
          <p:nvPr/>
        </p:nvPicPr>
        <p:blipFill rotWithShape="1">
          <a:blip r:embed="rId3">
            <a:alphaModFix/>
          </a:blip>
          <a:srcRect b="8173" l="0" r="0" t="20064"/>
          <a:stretch/>
        </p:blipFill>
        <p:spPr>
          <a:xfrm>
            <a:off x="644575" y="436225"/>
            <a:ext cx="7086600" cy="6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6f9af7089a_2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174" y="436225"/>
            <a:ext cx="4150400" cy="6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36f9af7089a_2_35"/>
          <p:cNvPicPr preferRelativeResize="0"/>
          <p:nvPr/>
        </p:nvPicPr>
        <p:blipFill rotWithShape="1">
          <a:blip r:embed="rId5">
            <a:alphaModFix/>
          </a:blip>
          <a:srcRect b="0" l="0" r="0" t="10952"/>
          <a:stretch/>
        </p:blipFill>
        <p:spPr>
          <a:xfrm>
            <a:off x="636125" y="1823200"/>
            <a:ext cx="11245450" cy="44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36f9af7089a_2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125" y="1279325"/>
            <a:ext cx="11136348" cy="44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36f9af7089a_2_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43400" y="5599775"/>
            <a:ext cx="379350" cy="4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g36f9af7089a_2_46"/>
          <p:cNvPicPr preferRelativeResize="0"/>
          <p:nvPr/>
        </p:nvPicPr>
        <p:blipFill rotWithShape="1">
          <a:blip r:embed="rId3">
            <a:alphaModFix/>
          </a:blip>
          <a:srcRect b="8173" l="0" r="0" t="20064"/>
          <a:stretch/>
        </p:blipFill>
        <p:spPr>
          <a:xfrm>
            <a:off x="644575" y="436225"/>
            <a:ext cx="7086600" cy="6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36f9af7089a_2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174" y="436225"/>
            <a:ext cx="4150400" cy="6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36f9af7089a_2_46"/>
          <p:cNvPicPr preferRelativeResize="0"/>
          <p:nvPr/>
        </p:nvPicPr>
        <p:blipFill rotWithShape="1">
          <a:blip r:embed="rId5">
            <a:alphaModFix/>
          </a:blip>
          <a:srcRect b="0" l="0" r="0" t="10952"/>
          <a:stretch/>
        </p:blipFill>
        <p:spPr>
          <a:xfrm>
            <a:off x="636125" y="1823200"/>
            <a:ext cx="11245450" cy="44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36f9af7089a_2_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125" y="1279325"/>
            <a:ext cx="11136348" cy="44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36f9af7089a_2_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575" y="1725222"/>
            <a:ext cx="7908024" cy="11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36f9af7089a_2_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3400" y="5599775"/>
            <a:ext cx="379350" cy="4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36f9af7089a_2_54"/>
          <p:cNvPicPr preferRelativeResize="0"/>
          <p:nvPr/>
        </p:nvPicPr>
        <p:blipFill rotWithShape="1">
          <a:blip r:embed="rId3">
            <a:alphaModFix/>
          </a:blip>
          <a:srcRect b="8173" l="0" r="0" t="20064"/>
          <a:stretch/>
        </p:blipFill>
        <p:spPr>
          <a:xfrm>
            <a:off x="644575" y="436225"/>
            <a:ext cx="7086600" cy="6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36f9af7089a_2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174" y="436225"/>
            <a:ext cx="4150400" cy="6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36f9af7089a_2_54"/>
          <p:cNvPicPr preferRelativeResize="0"/>
          <p:nvPr/>
        </p:nvPicPr>
        <p:blipFill rotWithShape="1">
          <a:blip r:embed="rId5">
            <a:alphaModFix/>
          </a:blip>
          <a:srcRect b="0" l="0" r="0" t="61621"/>
          <a:stretch/>
        </p:blipFill>
        <p:spPr>
          <a:xfrm>
            <a:off x="636125" y="4339900"/>
            <a:ext cx="11245450" cy="19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36f9af7089a_2_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125" y="1279325"/>
            <a:ext cx="11136348" cy="44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36f9af7089a_2_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575" y="1725222"/>
            <a:ext cx="7908024" cy="11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36f9af7089a_2_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6125" y="2892500"/>
            <a:ext cx="9882123" cy="4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36f9af7089a_2_54"/>
          <p:cNvPicPr preferRelativeResize="0"/>
          <p:nvPr/>
        </p:nvPicPr>
        <p:blipFill rotWithShape="1">
          <a:blip r:embed="rId9">
            <a:alphaModFix/>
          </a:blip>
          <a:srcRect b="45510" l="0" r="12899" t="0"/>
          <a:stretch/>
        </p:blipFill>
        <p:spPr>
          <a:xfrm>
            <a:off x="700500" y="3389150"/>
            <a:ext cx="10619049" cy="3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36f9af7089a_2_54"/>
          <p:cNvPicPr preferRelativeResize="0"/>
          <p:nvPr/>
        </p:nvPicPr>
        <p:blipFill rotWithShape="1">
          <a:blip r:embed="rId9">
            <a:alphaModFix/>
          </a:blip>
          <a:srcRect b="0" l="86949" r="0" t="0"/>
          <a:stretch/>
        </p:blipFill>
        <p:spPr>
          <a:xfrm>
            <a:off x="644575" y="3713525"/>
            <a:ext cx="1591148" cy="5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36f9af7089a_2_54"/>
          <p:cNvPicPr preferRelativeResize="0"/>
          <p:nvPr/>
        </p:nvPicPr>
        <p:blipFill rotWithShape="1">
          <a:blip r:embed="rId9">
            <a:alphaModFix/>
          </a:blip>
          <a:srcRect b="-1454" l="0" r="84483" t="46967"/>
          <a:stretch/>
        </p:blipFill>
        <p:spPr>
          <a:xfrm>
            <a:off x="2194560" y="3749040"/>
            <a:ext cx="1891748" cy="3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36f9af7089a_2_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43400" y="5599775"/>
            <a:ext cx="379350" cy="4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36f9af7089a_2_71"/>
          <p:cNvPicPr preferRelativeResize="0"/>
          <p:nvPr/>
        </p:nvPicPr>
        <p:blipFill rotWithShape="1">
          <a:blip r:embed="rId3">
            <a:alphaModFix/>
          </a:blip>
          <a:srcRect b="8173" l="0" r="0" t="20064"/>
          <a:stretch/>
        </p:blipFill>
        <p:spPr>
          <a:xfrm>
            <a:off x="644575" y="436225"/>
            <a:ext cx="7086600" cy="6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36f9af7089a_2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174" y="436225"/>
            <a:ext cx="4150400" cy="6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36f9af7089a_2_71"/>
          <p:cNvPicPr preferRelativeResize="0"/>
          <p:nvPr/>
        </p:nvPicPr>
        <p:blipFill rotWithShape="1">
          <a:blip r:embed="rId5">
            <a:alphaModFix/>
          </a:blip>
          <a:srcRect b="0" l="0" r="0" t="61621"/>
          <a:stretch/>
        </p:blipFill>
        <p:spPr>
          <a:xfrm>
            <a:off x="636125" y="4339900"/>
            <a:ext cx="11245450" cy="19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36f9af7089a_2_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125" y="1279325"/>
            <a:ext cx="11136348" cy="44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36f9af7089a_2_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575" y="1725222"/>
            <a:ext cx="7908024" cy="11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36f9af7089a_2_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6125" y="2892500"/>
            <a:ext cx="9882123" cy="4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36f9af7089a_2_71"/>
          <p:cNvPicPr preferRelativeResize="0"/>
          <p:nvPr/>
        </p:nvPicPr>
        <p:blipFill rotWithShape="1">
          <a:blip r:embed="rId9">
            <a:alphaModFix/>
          </a:blip>
          <a:srcRect b="45510" l="0" r="12899" t="0"/>
          <a:stretch/>
        </p:blipFill>
        <p:spPr>
          <a:xfrm>
            <a:off x="700500" y="3389150"/>
            <a:ext cx="10619049" cy="3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36f9af7089a_2_71"/>
          <p:cNvPicPr preferRelativeResize="0"/>
          <p:nvPr/>
        </p:nvPicPr>
        <p:blipFill rotWithShape="1">
          <a:blip r:embed="rId9">
            <a:alphaModFix/>
          </a:blip>
          <a:srcRect b="0" l="86949" r="0" t="0"/>
          <a:stretch/>
        </p:blipFill>
        <p:spPr>
          <a:xfrm>
            <a:off x="644575" y="3713525"/>
            <a:ext cx="1591148" cy="5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36f9af7089a_2_71"/>
          <p:cNvPicPr preferRelativeResize="0"/>
          <p:nvPr/>
        </p:nvPicPr>
        <p:blipFill rotWithShape="1">
          <a:blip r:embed="rId9">
            <a:alphaModFix/>
          </a:blip>
          <a:srcRect b="-1454" l="0" r="84483" t="46967"/>
          <a:stretch/>
        </p:blipFill>
        <p:spPr>
          <a:xfrm>
            <a:off x="2194560" y="3749040"/>
            <a:ext cx="1891748" cy="3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36f9af7089a_2_7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86300" y="3925175"/>
            <a:ext cx="3500075" cy="17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36f9af7089a_2_7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3400" y="5599775"/>
            <a:ext cx="379350" cy="4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f9af7089a_1_6"/>
          <p:cNvSpPr txBox="1"/>
          <p:nvPr>
            <p:ph type="title"/>
          </p:nvPr>
        </p:nvSpPr>
        <p:spPr>
          <a:xfrm>
            <a:off x="1981961" y="3242564"/>
            <a:ext cx="72114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3</a:t>
            </a:r>
            <a:r>
              <a:rPr lang="en-US" sz="3200"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n-US" sz="3200"/>
              <a:t>Sharing Chocolate</a:t>
            </a:r>
            <a:endParaRPr sz="3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g36f9af7089a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425" y="457700"/>
            <a:ext cx="11029126" cy="15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36f9af7089a_1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425" y="2160075"/>
            <a:ext cx="9240875" cy="40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36f9af7089a_1_28"/>
          <p:cNvPicPr preferRelativeResize="0"/>
          <p:nvPr/>
        </p:nvPicPr>
        <p:blipFill rotWithShape="1">
          <a:blip r:embed="rId3">
            <a:alphaModFix/>
          </a:blip>
          <a:srcRect b="48937" l="0" r="0" t="0"/>
          <a:stretch/>
        </p:blipFill>
        <p:spPr>
          <a:xfrm>
            <a:off x="581425" y="457700"/>
            <a:ext cx="11029126" cy="7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36f9af7089a_1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425" y="1374100"/>
            <a:ext cx="9857545" cy="531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516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289" name="Google Shape;289;p2"/>
          <p:cNvSpPr txBox="1"/>
          <p:nvPr/>
        </p:nvSpPr>
        <p:spPr>
          <a:xfrm>
            <a:off x="645058" y="1411376"/>
            <a:ext cx="101979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406400" lvl="0" marL="457200" rtl="0" algn="l"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HW5 has been released!</a:t>
            </a:r>
            <a:endParaRPr sz="2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56565" lvl="0" marL="46926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latin typeface="Quattrocento Sans"/>
                <a:ea typeface="Quattrocento Sans"/>
                <a:cs typeface="Quattrocento Sans"/>
                <a:sym typeface="Quattrocento Sans"/>
              </a:rPr>
              <a:t>HW4 was due on Wednesday (7/23)</a:t>
            </a:r>
            <a:endParaRPr sz="2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Quattrocento Sans"/>
              <a:buChar char="•"/>
            </a:pPr>
            <a:r>
              <a:rPr lang="en-US" sz="2800">
                <a:latin typeface="Quattrocento Sans"/>
                <a:ea typeface="Quattrocento Sans"/>
                <a:cs typeface="Quattrocento Sans"/>
                <a:sym typeface="Quattrocento Sans"/>
              </a:rPr>
              <a:t>Late submissions open until Saturday 7/25</a:t>
            </a:r>
            <a:endParaRPr sz="2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56565" lvl="0" marL="46926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HW3 Feedback and resubmission is out</a:t>
            </a:r>
            <a:endParaRPr b="0" i="0" sz="2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Quattrocento Sans"/>
              <a:buChar char="•"/>
            </a:pPr>
            <a:r>
              <a:rPr lang="en-US" sz="2800">
                <a:latin typeface="Quattrocento Sans"/>
                <a:ea typeface="Quattrocento Sans"/>
                <a:cs typeface="Quattrocento Sans"/>
                <a:sym typeface="Quattrocento Sans"/>
              </a:rPr>
              <a:t>Due </a:t>
            </a:r>
            <a:r>
              <a:rPr b="1" lang="en-US" sz="2800">
                <a:latin typeface="Quattrocento Sans"/>
                <a:ea typeface="Quattrocento Sans"/>
                <a:cs typeface="Quattrocento Sans"/>
                <a:sym typeface="Quattrocento Sans"/>
              </a:rPr>
              <a:t>today at 11:59pm—no late submissions!</a:t>
            </a:r>
            <a:endParaRPr b="1" sz="2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78765" lvl="0" marL="46926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56565" lvl="0" marL="46926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Our Midterm is next Friday (8/1) in class!</a:t>
            </a:r>
            <a:endParaRPr/>
          </a:p>
          <a:p>
            <a:pPr indent="-456564" lvl="1" marL="926464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Exam logistics and practice exams are posted on the “Exams” page of the course website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9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Todo</a:t>
            </a:r>
            <a:endParaRPr/>
          </a:p>
        </p:txBody>
      </p:sp>
      <p:sp>
        <p:nvSpPr>
          <p:cNvPr id="420" name="Google Shape;420;p59"/>
          <p:cNvSpPr txBox="1"/>
          <p:nvPr>
            <p:ph idx="1" type="body"/>
          </p:nvPr>
        </p:nvSpPr>
        <p:spPr>
          <a:xfrm>
            <a:off x="575240" y="1463857"/>
            <a:ext cx="11429526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778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b="1" lang="en-US"/>
              <a:t>Tonight:</a:t>
            </a:r>
            <a:endParaRPr/>
          </a:p>
          <a:p>
            <a:pPr indent="-1524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 HW3 resubmissions are due tonight!</a:t>
            </a:r>
            <a:endParaRPr sz="2400"/>
          </a:p>
          <a:p>
            <a:pPr indent="-1524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 Submit HW4 late if needed</a:t>
            </a:r>
            <a:endParaRPr sz="2400"/>
          </a:p>
          <a:p>
            <a:pPr indent="-1524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 CC 17 is out and due Friday at noon</a:t>
            </a:r>
            <a:endParaRPr/>
          </a:p>
          <a:p>
            <a:pPr indent="-1524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 Read the midterm logistics on the Exams page of the course website and post on the Ed board if you have any questions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"/>
          <p:cNvSpPr txBox="1"/>
          <p:nvPr>
            <p:ph type="title"/>
          </p:nvPr>
        </p:nvSpPr>
        <p:spPr>
          <a:xfrm>
            <a:off x="1902775" y="3262680"/>
            <a:ext cx="6504161" cy="590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Quattrocento Sans"/>
              <a:buNone/>
            </a:pPr>
            <a:r>
              <a:rPr lang="en-US"/>
              <a:t>Practice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>
            <p:ph type="title"/>
          </p:nvPr>
        </p:nvSpPr>
        <p:spPr>
          <a:xfrm>
            <a:off x="654202" y="229946"/>
            <a:ext cx="9847960" cy="8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425">
            <a:spAutoFit/>
          </a:bodyPr>
          <a:lstStyle/>
          <a:p>
            <a:pPr indent="0" lvl="0" marL="48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Induction</a:t>
            </a:r>
            <a:r>
              <a:rPr lang="en-US"/>
              <a:t> Template</a:t>
            </a:r>
            <a:endParaRPr/>
          </a:p>
        </p:txBody>
      </p:sp>
      <p:sp>
        <p:nvSpPr>
          <p:cNvPr id="300" name="Google Shape;300;p7"/>
          <p:cNvSpPr txBox="1"/>
          <p:nvPr/>
        </p:nvSpPr>
        <p:spPr>
          <a:xfrm>
            <a:off x="645058" y="1137753"/>
            <a:ext cx="11005185" cy="4244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6525">
            <a:spAutoFit/>
          </a:bodyPr>
          <a:lstStyle/>
          <a:p>
            <a:pPr indent="-456565" lvl="0" marL="469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Quattrocento Sans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Define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P(𝑛)</a:t>
            </a: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State that your proof is by induction on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𝑛</a:t>
            </a: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b="0" i="0" sz="3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56565" lvl="0" marL="469265" marR="0" rtl="0" algn="l">
              <a:lnSpc>
                <a:spcPct val="100000"/>
              </a:lnSpc>
              <a:spcBef>
                <a:spcPts val="160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Quattrocento Sans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Base Case: Show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P(𝑏)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 true for your base case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𝑏</a:t>
            </a: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b="0" i="0" sz="3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57200" lvl="0" marL="469900" marR="112395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Quattrocento Sans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Inductive Hypothesis: Suppose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P(𝑘)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holds for an arbitrary integer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𝑘 ≥ 𝑏</a:t>
            </a: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b="0" i="0" sz="3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56565" lvl="0" marL="469265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Quattrocento Sans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Inductive Step: Prove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P(𝑘 + 1)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(using the Inductive Hypothesis).</a:t>
            </a:r>
            <a:endParaRPr b="0" i="0" sz="3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56565" lvl="0" marL="469265" marR="0" rtl="0" algn="l">
              <a:lnSpc>
                <a:spcPct val="100000"/>
              </a:lnSpc>
              <a:spcBef>
                <a:spcPts val="160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Quattrocento Sans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Conclusion: Conclude by saying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P(𝑛)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holds for all integers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𝑛 ≥ 𝑏</a:t>
            </a:r>
            <a:endParaRPr b="0" i="0" sz="30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Quattrocento Sans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by induction.</a:t>
            </a:r>
            <a:endParaRPr b="0" i="0" sz="3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/>
          <p:nvPr>
            <p:ph type="title"/>
          </p:nvPr>
        </p:nvSpPr>
        <p:spPr>
          <a:xfrm>
            <a:off x="1981961" y="3242564"/>
            <a:ext cx="72114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Problem 1</a:t>
            </a:r>
            <a:r>
              <a:rPr lang="en-US" sz="3200">
                <a:latin typeface="Quattrocento Sans"/>
                <a:ea typeface="Quattrocento Sans"/>
                <a:cs typeface="Quattrocento Sans"/>
                <a:sym typeface="Quattrocento Sans"/>
              </a:rPr>
              <a:t>: Induction with </a:t>
            </a:r>
            <a:r>
              <a:rPr lang="en-US" sz="3200"/>
              <a:t>Sums</a:t>
            </a:r>
            <a:endParaRPr sz="3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750" y="203050"/>
            <a:ext cx="7572274" cy="226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36f9af7089a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750" y="203050"/>
            <a:ext cx="6371748" cy="19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6f9af7089a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775" y="2187875"/>
            <a:ext cx="7881613" cy="444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g36f9af7089a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750" y="203050"/>
            <a:ext cx="6371748" cy="19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6f9af7089a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700" y="2177725"/>
            <a:ext cx="9016929" cy="44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gral">
  <a:themeElements>
    <a:clrScheme name="with UW colors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Integral">
  <a:themeElements>
    <a:clrScheme name="with UW colors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2020-11-02T20:45:34Z</dcterms:created>
  <dc:creator>rtweber2</dc:creator>
</cp:coreProperties>
</file>