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  <p:sldMasterId id="2147483680" r:id="rId3"/>
  </p:sldMasterIdLst>
  <p:notesMasterIdLst>
    <p:notesMasterId r:id="rId90"/>
  </p:notesMasterIdLst>
  <p:handoutMasterIdLst>
    <p:handoutMasterId r:id="rId91"/>
  </p:handoutMasterIdLst>
  <p:sldIdLst>
    <p:sldId id="256" r:id="rId4"/>
    <p:sldId id="258" r:id="rId5"/>
    <p:sldId id="404" r:id="rId6"/>
    <p:sldId id="556" r:id="rId7"/>
    <p:sldId id="594" r:id="rId8"/>
    <p:sldId id="393" r:id="rId9"/>
    <p:sldId id="269" r:id="rId10"/>
    <p:sldId id="638" r:id="rId11"/>
    <p:sldId id="265" r:id="rId12"/>
    <p:sldId id="649" r:id="rId13"/>
    <p:sldId id="628" r:id="rId14"/>
    <p:sldId id="652" r:id="rId15"/>
    <p:sldId id="630" r:id="rId16"/>
    <p:sldId id="631" r:id="rId17"/>
    <p:sldId id="663" r:id="rId18"/>
    <p:sldId id="395" r:id="rId19"/>
    <p:sldId id="276" r:id="rId20"/>
    <p:sldId id="277" r:id="rId21"/>
    <p:sldId id="657" r:id="rId22"/>
    <p:sldId id="666" r:id="rId23"/>
    <p:sldId id="667" r:id="rId24"/>
    <p:sldId id="259" r:id="rId25"/>
    <p:sldId id="668" r:id="rId26"/>
    <p:sldId id="669" r:id="rId27"/>
    <p:sldId id="670" r:id="rId28"/>
    <p:sldId id="662" r:id="rId29"/>
    <p:sldId id="279" r:id="rId30"/>
    <p:sldId id="280" r:id="rId31"/>
    <p:sldId id="658" r:id="rId32"/>
    <p:sldId id="281" r:id="rId33"/>
    <p:sldId id="375" r:id="rId34"/>
    <p:sldId id="262" r:id="rId35"/>
    <p:sldId id="263" r:id="rId36"/>
    <p:sldId id="376" r:id="rId37"/>
    <p:sldId id="377" r:id="rId38"/>
    <p:sldId id="378" r:id="rId39"/>
    <p:sldId id="379" r:id="rId40"/>
    <p:sldId id="664" r:id="rId41"/>
    <p:sldId id="380" r:id="rId42"/>
    <p:sldId id="381" r:id="rId43"/>
    <p:sldId id="382" r:id="rId44"/>
    <p:sldId id="267" r:id="rId45"/>
    <p:sldId id="268" r:id="rId46"/>
    <p:sldId id="671" r:id="rId47"/>
    <p:sldId id="270" r:id="rId48"/>
    <p:sldId id="271" r:id="rId49"/>
    <p:sldId id="676" r:id="rId50"/>
    <p:sldId id="272" r:id="rId51"/>
    <p:sldId id="273" r:id="rId52"/>
    <p:sldId id="274" r:id="rId53"/>
    <p:sldId id="672" r:id="rId54"/>
    <p:sldId id="673" r:id="rId55"/>
    <p:sldId id="679" r:id="rId56"/>
    <p:sldId id="278" r:id="rId57"/>
    <p:sldId id="675" r:id="rId58"/>
    <p:sldId id="691" r:id="rId59"/>
    <p:sldId id="680" r:id="rId60"/>
    <p:sldId id="681" r:id="rId61"/>
    <p:sldId id="690" r:id="rId62"/>
    <p:sldId id="697" r:id="rId63"/>
    <p:sldId id="692" r:id="rId64"/>
    <p:sldId id="693" r:id="rId65"/>
    <p:sldId id="694" r:id="rId66"/>
    <p:sldId id="695" r:id="rId67"/>
    <p:sldId id="696" r:id="rId68"/>
    <p:sldId id="683" r:id="rId69"/>
    <p:sldId id="684" r:id="rId70"/>
    <p:sldId id="702" r:id="rId71"/>
    <p:sldId id="698" r:id="rId72"/>
    <p:sldId id="703" r:id="rId73"/>
    <p:sldId id="701" r:id="rId74"/>
    <p:sldId id="704" r:id="rId75"/>
    <p:sldId id="705" r:id="rId76"/>
    <p:sldId id="686" r:id="rId77"/>
    <p:sldId id="706" r:id="rId78"/>
    <p:sldId id="707" r:id="rId79"/>
    <p:sldId id="711" r:id="rId80"/>
    <p:sldId id="712" r:id="rId81"/>
    <p:sldId id="713" r:id="rId82"/>
    <p:sldId id="714" r:id="rId83"/>
    <p:sldId id="715" r:id="rId84"/>
    <p:sldId id="716" r:id="rId85"/>
    <p:sldId id="717" r:id="rId86"/>
    <p:sldId id="689" r:id="rId87"/>
    <p:sldId id="718" r:id="rId88"/>
    <p:sldId id="405" r:id="rId89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55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84" Type="http://schemas.openxmlformats.org/officeDocument/2006/relationships/slide" Target="slides/slide81.xml"/><Relationship Id="rId89" Type="http://schemas.openxmlformats.org/officeDocument/2006/relationships/slide" Target="slides/slide86.xml"/><Relationship Id="rId16" Type="http://schemas.openxmlformats.org/officeDocument/2006/relationships/slide" Target="slides/slide13.xml"/><Relationship Id="rId11" Type="http://schemas.openxmlformats.org/officeDocument/2006/relationships/slide" Target="slides/slide8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74" Type="http://schemas.openxmlformats.org/officeDocument/2006/relationships/slide" Target="slides/slide71.xml"/><Relationship Id="rId79" Type="http://schemas.openxmlformats.org/officeDocument/2006/relationships/slide" Target="slides/slide76.xml"/><Relationship Id="rId5" Type="http://schemas.openxmlformats.org/officeDocument/2006/relationships/slide" Target="slides/slide2.xml"/><Relationship Id="rId90" Type="http://schemas.openxmlformats.org/officeDocument/2006/relationships/notesMaster" Target="notesMasters/notesMaster1.xml"/><Relationship Id="rId95" Type="http://schemas.openxmlformats.org/officeDocument/2006/relationships/tableStyles" Target="tableStyles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80" Type="http://schemas.openxmlformats.org/officeDocument/2006/relationships/slide" Target="slides/slide77.xml"/><Relationship Id="rId85" Type="http://schemas.openxmlformats.org/officeDocument/2006/relationships/slide" Target="slides/slide82.xml"/><Relationship Id="rId9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83" Type="http://schemas.openxmlformats.org/officeDocument/2006/relationships/slide" Target="slides/slide80.xml"/><Relationship Id="rId88" Type="http://schemas.openxmlformats.org/officeDocument/2006/relationships/slide" Target="slides/slide85.xml"/><Relationship Id="rId91" Type="http://schemas.openxmlformats.org/officeDocument/2006/relationships/handoutMaster" Target="handoutMasters/handoutMaster1.xml"/><Relationship Id="rId9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81" Type="http://schemas.openxmlformats.org/officeDocument/2006/relationships/slide" Target="slides/slide78.xml"/><Relationship Id="rId86" Type="http://schemas.openxmlformats.org/officeDocument/2006/relationships/slide" Target="slides/slide83.xml"/><Relationship Id="rId94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slide" Target="slides/slide73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9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4" Type="http://schemas.openxmlformats.org/officeDocument/2006/relationships/slide" Target="slides/slide21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66" Type="http://schemas.openxmlformats.org/officeDocument/2006/relationships/slide" Target="slides/slide63.xml"/><Relationship Id="rId87" Type="http://schemas.openxmlformats.org/officeDocument/2006/relationships/slide" Target="slides/slide84.xml"/><Relationship Id="rId61" Type="http://schemas.openxmlformats.org/officeDocument/2006/relationships/slide" Target="slides/slide58.xml"/><Relationship Id="rId82" Type="http://schemas.openxmlformats.org/officeDocument/2006/relationships/slide" Target="slides/slide79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56" Type="http://schemas.openxmlformats.org/officeDocument/2006/relationships/slide" Target="slides/slide53.xml"/><Relationship Id="rId77" Type="http://schemas.openxmlformats.org/officeDocument/2006/relationships/slide" Target="slides/slide7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rker Gustafson" userId="16d30e8de7881f07" providerId="LiveId" clId="{3B5D1EDD-FAEC-4F08-AE27-0486AB4150B1}"/>
    <pc:docChg chg="modSld">
      <pc:chgData name="Parker Gustafson" userId="16d30e8de7881f07" providerId="LiveId" clId="{3B5D1EDD-FAEC-4F08-AE27-0486AB4150B1}" dt="2025-07-14T07:01:13.487" v="0" actId="33639"/>
      <pc:docMkLst>
        <pc:docMk/>
      </pc:docMkLst>
      <pc:sldChg chg="delSp mod">
        <pc:chgData name="Parker Gustafson" userId="16d30e8de7881f07" providerId="LiveId" clId="{3B5D1EDD-FAEC-4F08-AE27-0486AB4150B1}" dt="2025-07-14T07:01:13.487" v="0" actId="33639"/>
        <pc:sldMkLst>
          <pc:docMk/>
          <pc:sldMk cId="2903895136" sldId="256"/>
        </pc:sldMkLst>
        <pc:grpChg chg="del">
          <ac:chgData name="Parker Gustafson" userId="16d30e8de7881f07" providerId="LiveId" clId="{3B5D1EDD-FAEC-4F08-AE27-0486AB4150B1}" dt="2025-07-14T07:01:13.487" v="0" actId="33639"/>
          <ac:grpSpMkLst>
            <pc:docMk/>
            <pc:sldMk cId="2903895136" sldId="256"/>
            <ac:grpSpMk id="2061" creationId="{DBEDFBE5-C0F7-4128-83E1-5A10D9B4855F}"/>
          </ac:grpSpMkLst>
        </pc:grpChg>
        <pc:inkChg chg="del">
          <ac:chgData name="Parker Gustafson" userId="16d30e8de7881f07" providerId="LiveId" clId="{3B5D1EDD-FAEC-4F08-AE27-0486AB4150B1}" dt="2025-07-14T07:01:13.487" v="0" actId="33639"/>
          <ac:inkMkLst>
            <pc:docMk/>
            <pc:sldMk cId="2903895136" sldId="256"/>
            <ac:inkMk id="16" creationId="{979A3076-E06B-4D6E-9A36-709AB06397F7}"/>
          </ac:inkMkLst>
        </pc:inkChg>
        <pc:inkChg chg="del">
          <ac:chgData name="Parker Gustafson" userId="16d30e8de7881f07" providerId="LiveId" clId="{3B5D1EDD-FAEC-4F08-AE27-0486AB4150B1}" dt="2025-07-14T07:01:13.487" v="0" actId="33639"/>
          <ac:inkMkLst>
            <pc:docMk/>
            <pc:sldMk cId="2903895136" sldId="256"/>
            <ac:inkMk id="26" creationId="{41F436A0-B129-4B86-A3A8-A4F42C731C08}"/>
          </ac:inkMkLst>
        </pc:inkChg>
        <pc:inkChg chg="del">
          <ac:chgData name="Parker Gustafson" userId="16d30e8de7881f07" providerId="LiveId" clId="{3B5D1EDD-FAEC-4F08-AE27-0486AB4150B1}" dt="2025-07-14T07:01:13.487" v="0" actId="33639"/>
          <ac:inkMkLst>
            <pc:docMk/>
            <pc:sldMk cId="2903895136" sldId="256"/>
            <ac:inkMk id="2051" creationId="{837DD1A1-5A9D-4465-9E59-E80D48505BD9}"/>
          </ac:inkMkLst>
        </pc:inkChg>
        <pc:inkChg chg="del">
          <ac:chgData name="Parker Gustafson" userId="16d30e8de7881f07" providerId="LiveId" clId="{3B5D1EDD-FAEC-4F08-AE27-0486AB4150B1}" dt="2025-07-14T07:01:13.487" v="0" actId="33639"/>
          <ac:inkMkLst>
            <pc:docMk/>
            <pc:sldMk cId="2903895136" sldId="256"/>
            <ac:inkMk id="2052" creationId="{146766F1-421F-45C9-AECC-17E78FE0CB0E}"/>
          </ac:inkMkLst>
        </pc:inkChg>
        <pc:inkChg chg="del">
          <ac:chgData name="Parker Gustafson" userId="16d30e8de7881f07" providerId="LiveId" clId="{3B5D1EDD-FAEC-4F08-AE27-0486AB4150B1}" dt="2025-07-14T07:01:13.487" v="0" actId="33639"/>
          <ac:inkMkLst>
            <pc:docMk/>
            <pc:sldMk cId="2903895136" sldId="256"/>
            <ac:inkMk id="2053" creationId="{18FF3785-9E90-4365-A2E7-CC425692E61F}"/>
          </ac:inkMkLst>
        </pc:inkChg>
        <pc:inkChg chg="del">
          <ac:chgData name="Parker Gustafson" userId="16d30e8de7881f07" providerId="LiveId" clId="{3B5D1EDD-FAEC-4F08-AE27-0486AB4150B1}" dt="2025-07-14T07:01:13.487" v="0" actId="33639"/>
          <ac:inkMkLst>
            <pc:docMk/>
            <pc:sldMk cId="2903895136" sldId="256"/>
            <ac:inkMk id="2055" creationId="{BD6FEAA5-B03E-4B54-B748-29CCD94CD836}"/>
          </ac:inkMkLst>
        </pc:inkChg>
        <pc:inkChg chg="del">
          <ac:chgData name="Parker Gustafson" userId="16d30e8de7881f07" providerId="LiveId" clId="{3B5D1EDD-FAEC-4F08-AE27-0486AB4150B1}" dt="2025-07-14T07:01:13.487" v="0" actId="33639"/>
          <ac:inkMkLst>
            <pc:docMk/>
            <pc:sldMk cId="2903895136" sldId="256"/>
            <ac:inkMk id="2057" creationId="{CC0F46EB-B676-479C-ADA4-5AF6B0BB459B}"/>
          </ac:inkMkLst>
        </pc:inkChg>
        <pc:inkChg chg="del">
          <ac:chgData name="Parker Gustafson" userId="16d30e8de7881f07" providerId="LiveId" clId="{3B5D1EDD-FAEC-4F08-AE27-0486AB4150B1}" dt="2025-07-14T07:01:13.487" v="0" actId="33639"/>
          <ac:inkMkLst>
            <pc:docMk/>
            <pc:sldMk cId="2903895136" sldId="256"/>
            <ac:inkMk id="2058" creationId="{B20E861C-B114-4DC1-B1A7-536DD9107F0A}"/>
          </ac:inkMkLst>
        </pc:inkChg>
        <pc:inkChg chg="del topLvl">
          <ac:chgData name="Parker Gustafson" userId="16d30e8de7881f07" providerId="LiveId" clId="{3B5D1EDD-FAEC-4F08-AE27-0486AB4150B1}" dt="2025-07-14T07:01:13.487" v="0" actId="33639"/>
          <ac:inkMkLst>
            <pc:docMk/>
            <pc:sldMk cId="2903895136" sldId="256"/>
            <ac:inkMk id="2059" creationId="{7ACDE799-FEB8-41A5-8931-D32852ECBBA9}"/>
          </ac:inkMkLst>
        </pc:inkChg>
      </pc:sldChg>
      <pc:sldChg chg="delSp mod">
        <pc:chgData name="Parker Gustafson" userId="16d30e8de7881f07" providerId="LiveId" clId="{3B5D1EDD-FAEC-4F08-AE27-0486AB4150B1}" dt="2025-07-14T07:01:13.487" v="0" actId="33639"/>
        <pc:sldMkLst>
          <pc:docMk/>
          <pc:sldMk cId="0" sldId="259"/>
        </pc:sldMkLst>
        <pc:inkChg chg="del">
          <ac:chgData name="Parker Gustafson" userId="16d30e8de7881f07" providerId="LiveId" clId="{3B5D1EDD-FAEC-4F08-AE27-0486AB4150B1}" dt="2025-07-14T07:01:13.487" v="0" actId="33639"/>
          <ac:inkMkLst>
            <pc:docMk/>
            <pc:sldMk cId="0" sldId="259"/>
            <ac:inkMk id="5" creationId="{76ABF1CB-BE3C-8524-C0F5-DAC281173EE0}"/>
          </ac:inkMkLst>
        </pc:inkChg>
      </pc:sldChg>
      <pc:sldChg chg="delSp mod">
        <pc:chgData name="Parker Gustafson" userId="16d30e8de7881f07" providerId="LiveId" clId="{3B5D1EDD-FAEC-4F08-AE27-0486AB4150B1}" dt="2025-07-14T07:01:13.487" v="0" actId="33639"/>
        <pc:sldMkLst>
          <pc:docMk/>
          <pc:sldMk cId="0" sldId="263"/>
        </pc:sldMkLst>
        <pc:inkChg chg="del">
          <ac:chgData name="Parker Gustafson" userId="16d30e8de7881f07" providerId="LiveId" clId="{3B5D1EDD-FAEC-4F08-AE27-0486AB4150B1}" dt="2025-07-14T07:01:13.487" v="0" actId="33639"/>
          <ac:inkMkLst>
            <pc:docMk/>
            <pc:sldMk cId="0" sldId="263"/>
            <ac:inkMk id="5" creationId="{79AA8F5E-3C97-811E-F185-9656F851C052}"/>
          </ac:inkMkLst>
        </pc:inkChg>
      </pc:sldChg>
      <pc:sldChg chg="delSp mod">
        <pc:chgData name="Parker Gustafson" userId="16d30e8de7881f07" providerId="LiveId" clId="{3B5D1EDD-FAEC-4F08-AE27-0486AB4150B1}" dt="2025-07-14T07:01:13.487" v="0" actId="33639"/>
        <pc:sldMkLst>
          <pc:docMk/>
          <pc:sldMk cId="0" sldId="265"/>
        </pc:sldMkLst>
        <pc:inkChg chg="del">
          <ac:chgData name="Parker Gustafson" userId="16d30e8de7881f07" providerId="LiveId" clId="{3B5D1EDD-FAEC-4F08-AE27-0486AB4150B1}" dt="2025-07-14T07:01:13.487" v="0" actId="33639"/>
          <ac:inkMkLst>
            <pc:docMk/>
            <pc:sldMk cId="0" sldId="265"/>
            <ac:inkMk id="3" creationId="{834A135F-FCCE-3DDA-32E5-F6D3FA4B7877}"/>
          </ac:inkMkLst>
        </pc:inkChg>
      </pc:sldChg>
      <pc:sldChg chg="delSp mod">
        <pc:chgData name="Parker Gustafson" userId="16d30e8de7881f07" providerId="LiveId" clId="{3B5D1EDD-FAEC-4F08-AE27-0486AB4150B1}" dt="2025-07-14T07:01:13.487" v="0" actId="33639"/>
        <pc:sldMkLst>
          <pc:docMk/>
          <pc:sldMk cId="0" sldId="267"/>
        </pc:sldMkLst>
        <pc:inkChg chg="del">
          <ac:chgData name="Parker Gustafson" userId="16d30e8de7881f07" providerId="LiveId" clId="{3B5D1EDD-FAEC-4F08-AE27-0486AB4150B1}" dt="2025-07-14T07:01:13.487" v="0" actId="33639"/>
          <ac:inkMkLst>
            <pc:docMk/>
            <pc:sldMk cId="0" sldId="267"/>
            <ac:inkMk id="5" creationId="{9AA8A9AC-8E6F-829C-8875-4DE624EFC5A6}"/>
          </ac:inkMkLst>
        </pc:inkChg>
      </pc:sldChg>
      <pc:sldChg chg="delSp mod">
        <pc:chgData name="Parker Gustafson" userId="16d30e8de7881f07" providerId="LiveId" clId="{3B5D1EDD-FAEC-4F08-AE27-0486AB4150B1}" dt="2025-07-14T07:01:13.487" v="0" actId="33639"/>
        <pc:sldMkLst>
          <pc:docMk/>
          <pc:sldMk cId="0" sldId="268"/>
        </pc:sldMkLst>
        <pc:inkChg chg="del">
          <ac:chgData name="Parker Gustafson" userId="16d30e8de7881f07" providerId="LiveId" clId="{3B5D1EDD-FAEC-4F08-AE27-0486AB4150B1}" dt="2025-07-14T07:01:13.487" v="0" actId="33639"/>
          <ac:inkMkLst>
            <pc:docMk/>
            <pc:sldMk cId="0" sldId="268"/>
            <ac:inkMk id="5" creationId="{38E31840-0900-FF60-DE9A-FF22006CC6C6}"/>
          </ac:inkMkLst>
        </pc:inkChg>
      </pc:sldChg>
      <pc:sldChg chg="delSp mod">
        <pc:chgData name="Parker Gustafson" userId="16d30e8de7881f07" providerId="LiveId" clId="{3B5D1EDD-FAEC-4F08-AE27-0486AB4150B1}" dt="2025-07-14T07:01:13.487" v="0" actId="33639"/>
        <pc:sldMkLst>
          <pc:docMk/>
          <pc:sldMk cId="0" sldId="269"/>
        </pc:sldMkLst>
        <pc:inkChg chg="del">
          <ac:chgData name="Parker Gustafson" userId="16d30e8de7881f07" providerId="LiveId" clId="{3B5D1EDD-FAEC-4F08-AE27-0486AB4150B1}" dt="2025-07-14T07:01:13.487" v="0" actId="33639"/>
          <ac:inkMkLst>
            <pc:docMk/>
            <pc:sldMk cId="0" sldId="269"/>
            <ac:inkMk id="5" creationId="{BF13FF65-8CAB-B841-1022-448EF98B5541}"/>
          </ac:inkMkLst>
        </pc:inkChg>
      </pc:sldChg>
      <pc:sldChg chg="delSp mod">
        <pc:chgData name="Parker Gustafson" userId="16d30e8de7881f07" providerId="LiveId" clId="{3B5D1EDD-FAEC-4F08-AE27-0486AB4150B1}" dt="2025-07-14T07:01:13.487" v="0" actId="33639"/>
        <pc:sldMkLst>
          <pc:docMk/>
          <pc:sldMk cId="0" sldId="270"/>
        </pc:sldMkLst>
        <pc:inkChg chg="del">
          <ac:chgData name="Parker Gustafson" userId="16d30e8de7881f07" providerId="LiveId" clId="{3B5D1EDD-FAEC-4F08-AE27-0486AB4150B1}" dt="2025-07-14T07:01:13.487" v="0" actId="33639"/>
          <ac:inkMkLst>
            <pc:docMk/>
            <pc:sldMk cId="0" sldId="270"/>
            <ac:inkMk id="14" creationId="{75B32727-EEC0-71AA-62D5-F4F66962E952}"/>
          </ac:inkMkLst>
        </pc:inkChg>
      </pc:sldChg>
      <pc:sldChg chg="delSp mod">
        <pc:chgData name="Parker Gustafson" userId="16d30e8de7881f07" providerId="LiveId" clId="{3B5D1EDD-FAEC-4F08-AE27-0486AB4150B1}" dt="2025-07-14T07:01:13.487" v="0" actId="33639"/>
        <pc:sldMkLst>
          <pc:docMk/>
          <pc:sldMk cId="0" sldId="272"/>
        </pc:sldMkLst>
        <pc:inkChg chg="del">
          <ac:chgData name="Parker Gustafson" userId="16d30e8de7881f07" providerId="LiveId" clId="{3B5D1EDD-FAEC-4F08-AE27-0486AB4150B1}" dt="2025-07-14T07:01:13.487" v="0" actId="33639"/>
          <ac:inkMkLst>
            <pc:docMk/>
            <pc:sldMk cId="0" sldId="272"/>
            <ac:inkMk id="7" creationId="{7B47725B-AFB1-65C8-F1BE-5BCAD6DA7F68}"/>
          </ac:inkMkLst>
        </pc:inkChg>
      </pc:sldChg>
      <pc:sldChg chg="delSp mod">
        <pc:chgData name="Parker Gustafson" userId="16d30e8de7881f07" providerId="LiveId" clId="{3B5D1EDD-FAEC-4F08-AE27-0486AB4150B1}" dt="2025-07-14T07:01:13.487" v="0" actId="33639"/>
        <pc:sldMkLst>
          <pc:docMk/>
          <pc:sldMk cId="0" sldId="273"/>
        </pc:sldMkLst>
        <pc:inkChg chg="del">
          <ac:chgData name="Parker Gustafson" userId="16d30e8de7881f07" providerId="LiveId" clId="{3B5D1EDD-FAEC-4F08-AE27-0486AB4150B1}" dt="2025-07-14T07:01:13.487" v="0" actId="33639"/>
          <ac:inkMkLst>
            <pc:docMk/>
            <pc:sldMk cId="0" sldId="273"/>
            <ac:inkMk id="7" creationId="{1D010A67-410C-189A-82C5-C2A683E87AA4}"/>
          </ac:inkMkLst>
        </pc:inkChg>
      </pc:sldChg>
      <pc:sldChg chg="delSp mod">
        <pc:chgData name="Parker Gustafson" userId="16d30e8de7881f07" providerId="LiveId" clId="{3B5D1EDD-FAEC-4F08-AE27-0486AB4150B1}" dt="2025-07-14T07:01:13.487" v="0" actId="33639"/>
        <pc:sldMkLst>
          <pc:docMk/>
          <pc:sldMk cId="0" sldId="274"/>
        </pc:sldMkLst>
        <pc:inkChg chg="del">
          <ac:chgData name="Parker Gustafson" userId="16d30e8de7881f07" providerId="LiveId" clId="{3B5D1EDD-FAEC-4F08-AE27-0486AB4150B1}" dt="2025-07-14T07:01:13.487" v="0" actId="33639"/>
          <ac:inkMkLst>
            <pc:docMk/>
            <pc:sldMk cId="0" sldId="274"/>
            <ac:inkMk id="7" creationId="{F631A738-C7D4-EA0C-F961-39BD0457F1EE}"/>
          </ac:inkMkLst>
        </pc:inkChg>
      </pc:sldChg>
      <pc:sldChg chg="delSp mod">
        <pc:chgData name="Parker Gustafson" userId="16d30e8de7881f07" providerId="LiveId" clId="{3B5D1EDD-FAEC-4F08-AE27-0486AB4150B1}" dt="2025-07-14T07:01:13.487" v="0" actId="33639"/>
        <pc:sldMkLst>
          <pc:docMk/>
          <pc:sldMk cId="0" sldId="276"/>
        </pc:sldMkLst>
        <pc:inkChg chg="del">
          <ac:chgData name="Parker Gustafson" userId="16d30e8de7881f07" providerId="LiveId" clId="{3B5D1EDD-FAEC-4F08-AE27-0486AB4150B1}" dt="2025-07-14T07:01:13.487" v="0" actId="33639"/>
          <ac:inkMkLst>
            <pc:docMk/>
            <pc:sldMk cId="0" sldId="276"/>
            <ac:inkMk id="4" creationId="{C16757CD-D079-D66A-B886-0689F3500B11}"/>
          </ac:inkMkLst>
        </pc:inkChg>
      </pc:sldChg>
      <pc:sldChg chg="delSp mod">
        <pc:chgData name="Parker Gustafson" userId="16d30e8de7881f07" providerId="LiveId" clId="{3B5D1EDD-FAEC-4F08-AE27-0486AB4150B1}" dt="2025-07-14T07:01:13.487" v="0" actId="33639"/>
        <pc:sldMkLst>
          <pc:docMk/>
          <pc:sldMk cId="0" sldId="277"/>
        </pc:sldMkLst>
        <pc:inkChg chg="del">
          <ac:chgData name="Parker Gustafson" userId="16d30e8de7881f07" providerId="LiveId" clId="{3B5D1EDD-FAEC-4F08-AE27-0486AB4150B1}" dt="2025-07-14T07:01:13.487" v="0" actId="33639"/>
          <ac:inkMkLst>
            <pc:docMk/>
            <pc:sldMk cId="0" sldId="277"/>
            <ac:inkMk id="7" creationId="{91D3A637-D976-A5D5-E23B-53810B0FD70C}"/>
          </ac:inkMkLst>
        </pc:inkChg>
      </pc:sldChg>
      <pc:sldChg chg="delSp mod">
        <pc:chgData name="Parker Gustafson" userId="16d30e8de7881f07" providerId="LiveId" clId="{3B5D1EDD-FAEC-4F08-AE27-0486AB4150B1}" dt="2025-07-14T07:01:13.487" v="0" actId="33639"/>
        <pc:sldMkLst>
          <pc:docMk/>
          <pc:sldMk cId="0" sldId="278"/>
        </pc:sldMkLst>
        <pc:inkChg chg="del">
          <ac:chgData name="Parker Gustafson" userId="16d30e8de7881f07" providerId="LiveId" clId="{3B5D1EDD-FAEC-4F08-AE27-0486AB4150B1}" dt="2025-07-14T07:01:13.487" v="0" actId="33639"/>
          <ac:inkMkLst>
            <pc:docMk/>
            <pc:sldMk cId="0" sldId="278"/>
            <ac:inkMk id="6" creationId="{9699C64E-2230-34CC-DB42-36095F6C58C7}"/>
          </ac:inkMkLst>
        </pc:inkChg>
      </pc:sldChg>
      <pc:sldChg chg="delSp mod">
        <pc:chgData name="Parker Gustafson" userId="16d30e8de7881f07" providerId="LiveId" clId="{3B5D1EDD-FAEC-4F08-AE27-0486AB4150B1}" dt="2025-07-14T07:01:13.487" v="0" actId="33639"/>
        <pc:sldMkLst>
          <pc:docMk/>
          <pc:sldMk cId="0" sldId="279"/>
        </pc:sldMkLst>
        <pc:inkChg chg="del">
          <ac:chgData name="Parker Gustafson" userId="16d30e8de7881f07" providerId="LiveId" clId="{3B5D1EDD-FAEC-4F08-AE27-0486AB4150B1}" dt="2025-07-14T07:01:13.487" v="0" actId="33639"/>
          <ac:inkMkLst>
            <pc:docMk/>
            <pc:sldMk cId="0" sldId="279"/>
            <ac:inkMk id="11" creationId="{1EBCB4B1-94A8-AB3D-DE5F-7B02B04BCEB6}"/>
          </ac:inkMkLst>
        </pc:inkChg>
      </pc:sldChg>
      <pc:sldChg chg="delSp mod">
        <pc:chgData name="Parker Gustafson" userId="16d30e8de7881f07" providerId="LiveId" clId="{3B5D1EDD-FAEC-4F08-AE27-0486AB4150B1}" dt="2025-07-14T07:01:13.487" v="0" actId="33639"/>
        <pc:sldMkLst>
          <pc:docMk/>
          <pc:sldMk cId="0" sldId="280"/>
        </pc:sldMkLst>
        <pc:inkChg chg="del">
          <ac:chgData name="Parker Gustafson" userId="16d30e8de7881f07" providerId="LiveId" clId="{3B5D1EDD-FAEC-4F08-AE27-0486AB4150B1}" dt="2025-07-14T07:01:13.487" v="0" actId="33639"/>
          <ac:inkMkLst>
            <pc:docMk/>
            <pc:sldMk cId="0" sldId="280"/>
            <ac:inkMk id="4" creationId="{124AB6D7-7362-C3D6-E961-B42DEFD9E7DC}"/>
          </ac:inkMkLst>
        </pc:inkChg>
      </pc:sldChg>
      <pc:sldChg chg="delSp mod">
        <pc:chgData name="Parker Gustafson" userId="16d30e8de7881f07" providerId="LiveId" clId="{3B5D1EDD-FAEC-4F08-AE27-0486AB4150B1}" dt="2025-07-14T07:01:13.487" v="0" actId="33639"/>
        <pc:sldMkLst>
          <pc:docMk/>
          <pc:sldMk cId="834011937" sldId="377"/>
        </pc:sldMkLst>
        <pc:inkChg chg="del">
          <ac:chgData name="Parker Gustafson" userId="16d30e8de7881f07" providerId="LiveId" clId="{3B5D1EDD-FAEC-4F08-AE27-0486AB4150B1}" dt="2025-07-14T07:01:13.487" v="0" actId="33639"/>
          <ac:inkMkLst>
            <pc:docMk/>
            <pc:sldMk cId="834011937" sldId="377"/>
            <ac:inkMk id="7" creationId="{96DAFFCC-0E50-82C8-42FD-C64F51F1110D}"/>
          </ac:inkMkLst>
        </pc:inkChg>
      </pc:sldChg>
      <pc:sldChg chg="delSp mod">
        <pc:chgData name="Parker Gustafson" userId="16d30e8de7881f07" providerId="LiveId" clId="{3B5D1EDD-FAEC-4F08-AE27-0486AB4150B1}" dt="2025-07-14T07:01:13.487" v="0" actId="33639"/>
        <pc:sldMkLst>
          <pc:docMk/>
          <pc:sldMk cId="2197121773" sldId="379"/>
        </pc:sldMkLst>
        <pc:inkChg chg="del">
          <ac:chgData name="Parker Gustafson" userId="16d30e8de7881f07" providerId="LiveId" clId="{3B5D1EDD-FAEC-4F08-AE27-0486AB4150B1}" dt="2025-07-14T07:01:13.487" v="0" actId="33639"/>
          <ac:inkMkLst>
            <pc:docMk/>
            <pc:sldMk cId="2197121773" sldId="379"/>
            <ac:inkMk id="4" creationId="{9897D291-D755-6691-2C42-9DEA4222A52F}"/>
          </ac:inkMkLst>
        </pc:inkChg>
      </pc:sldChg>
      <pc:sldChg chg="delSp mod">
        <pc:chgData name="Parker Gustafson" userId="16d30e8de7881f07" providerId="LiveId" clId="{3B5D1EDD-FAEC-4F08-AE27-0486AB4150B1}" dt="2025-07-14T07:01:13.487" v="0" actId="33639"/>
        <pc:sldMkLst>
          <pc:docMk/>
          <pc:sldMk cId="1586761670" sldId="380"/>
        </pc:sldMkLst>
        <pc:inkChg chg="del">
          <ac:chgData name="Parker Gustafson" userId="16d30e8de7881f07" providerId="LiveId" clId="{3B5D1EDD-FAEC-4F08-AE27-0486AB4150B1}" dt="2025-07-14T07:01:13.487" v="0" actId="33639"/>
          <ac:inkMkLst>
            <pc:docMk/>
            <pc:sldMk cId="1586761670" sldId="380"/>
            <ac:inkMk id="10" creationId="{A18A8772-EA87-7738-382E-33666D325173}"/>
          </ac:inkMkLst>
        </pc:inkChg>
      </pc:sldChg>
      <pc:sldChg chg="delSp mod">
        <pc:chgData name="Parker Gustafson" userId="16d30e8de7881f07" providerId="LiveId" clId="{3B5D1EDD-FAEC-4F08-AE27-0486AB4150B1}" dt="2025-07-14T07:01:13.487" v="0" actId="33639"/>
        <pc:sldMkLst>
          <pc:docMk/>
          <pc:sldMk cId="1542027565" sldId="393"/>
        </pc:sldMkLst>
        <pc:inkChg chg="del">
          <ac:chgData name="Parker Gustafson" userId="16d30e8de7881f07" providerId="LiveId" clId="{3B5D1EDD-FAEC-4F08-AE27-0486AB4150B1}" dt="2025-07-14T07:01:13.487" v="0" actId="33639"/>
          <ac:inkMkLst>
            <pc:docMk/>
            <pc:sldMk cId="1542027565" sldId="393"/>
            <ac:inkMk id="4" creationId="{086B3F6C-93F0-2BFA-714F-90728EBD50B6}"/>
          </ac:inkMkLst>
        </pc:inkChg>
      </pc:sldChg>
      <pc:sldChg chg="delSp mod">
        <pc:chgData name="Parker Gustafson" userId="16d30e8de7881f07" providerId="LiveId" clId="{3B5D1EDD-FAEC-4F08-AE27-0486AB4150B1}" dt="2025-07-14T07:01:13.487" v="0" actId="33639"/>
        <pc:sldMkLst>
          <pc:docMk/>
          <pc:sldMk cId="0" sldId="594"/>
        </pc:sldMkLst>
        <pc:inkChg chg="del">
          <ac:chgData name="Parker Gustafson" userId="16d30e8de7881f07" providerId="LiveId" clId="{3B5D1EDD-FAEC-4F08-AE27-0486AB4150B1}" dt="2025-07-14T07:01:13.487" v="0" actId="33639"/>
          <ac:inkMkLst>
            <pc:docMk/>
            <pc:sldMk cId="0" sldId="594"/>
            <ac:inkMk id="2" creationId="{124F7B30-1F64-838F-DD42-31D6FC8CB9FA}"/>
          </ac:inkMkLst>
        </pc:inkChg>
      </pc:sldChg>
      <pc:sldChg chg="delSp mod">
        <pc:chgData name="Parker Gustafson" userId="16d30e8de7881f07" providerId="LiveId" clId="{3B5D1EDD-FAEC-4F08-AE27-0486AB4150B1}" dt="2025-07-14T07:01:13.487" v="0" actId="33639"/>
        <pc:sldMkLst>
          <pc:docMk/>
          <pc:sldMk cId="0" sldId="628"/>
        </pc:sldMkLst>
        <pc:inkChg chg="del">
          <ac:chgData name="Parker Gustafson" userId="16d30e8de7881f07" providerId="LiveId" clId="{3B5D1EDD-FAEC-4F08-AE27-0486AB4150B1}" dt="2025-07-14T07:01:13.487" v="0" actId="33639"/>
          <ac:inkMkLst>
            <pc:docMk/>
            <pc:sldMk cId="0" sldId="628"/>
            <ac:inkMk id="3" creationId="{46504C97-8EC5-FA9D-C750-AAA65E445A8D}"/>
          </ac:inkMkLst>
        </pc:inkChg>
      </pc:sldChg>
      <pc:sldChg chg="delSp mod">
        <pc:chgData name="Parker Gustafson" userId="16d30e8de7881f07" providerId="LiveId" clId="{3B5D1EDD-FAEC-4F08-AE27-0486AB4150B1}" dt="2025-07-14T07:01:13.487" v="0" actId="33639"/>
        <pc:sldMkLst>
          <pc:docMk/>
          <pc:sldMk cId="0" sldId="630"/>
        </pc:sldMkLst>
        <pc:inkChg chg="del">
          <ac:chgData name="Parker Gustafson" userId="16d30e8de7881f07" providerId="LiveId" clId="{3B5D1EDD-FAEC-4F08-AE27-0486AB4150B1}" dt="2025-07-14T07:01:13.487" v="0" actId="33639"/>
          <ac:inkMkLst>
            <pc:docMk/>
            <pc:sldMk cId="0" sldId="630"/>
            <ac:inkMk id="4" creationId="{40857862-B4C1-C9D4-D457-FC71811A6A63}"/>
          </ac:inkMkLst>
        </pc:inkChg>
      </pc:sldChg>
      <pc:sldChg chg="delSp mod">
        <pc:chgData name="Parker Gustafson" userId="16d30e8de7881f07" providerId="LiveId" clId="{3B5D1EDD-FAEC-4F08-AE27-0486AB4150B1}" dt="2025-07-14T07:01:13.487" v="0" actId="33639"/>
        <pc:sldMkLst>
          <pc:docMk/>
          <pc:sldMk cId="0" sldId="631"/>
        </pc:sldMkLst>
        <pc:inkChg chg="del">
          <ac:chgData name="Parker Gustafson" userId="16d30e8de7881f07" providerId="LiveId" clId="{3B5D1EDD-FAEC-4F08-AE27-0486AB4150B1}" dt="2025-07-14T07:01:13.487" v="0" actId="33639"/>
          <ac:inkMkLst>
            <pc:docMk/>
            <pc:sldMk cId="0" sldId="631"/>
            <ac:inkMk id="27" creationId="{DE3E1534-04AA-1073-9AA8-D4B9D5F0B6D3}"/>
          </ac:inkMkLst>
        </pc:inkChg>
      </pc:sldChg>
      <pc:sldChg chg="delSp mod">
        <pc:chgData name="Parker Gustafson" userId="16d30e8de7881f07" providerId="LiveId" clId="{3B5D1EDD-FAEC-4F08-AE27-0486AB4150B1}" dt="2025-07-14T07:01:13.487" v="0" actId="33639"/>
        <pc:sldMkLst>
          <pc:docMk/>
          <pc:sldMk cId="1745130637" sldId="638"/>
        </pc:sldMkLst>
        <pc:inkChg chg="del">
          <ac:chgData name="Parker Gustafson" userId="16d30e8de7881f07" providerId="LiveId" clId="{3B5D1EDD-FAEC-4F08-AE27-0486AB4150B1}" dt="2025-07-14T07:01:13.487" v="0" actId="33639"/>
          <ac:inkMkLst>
            <pc:docMk/>
            <pc:sldMk cId="1745130637" sldId="638"/>
            <ac:inkMk id="5" creationId="{C263F2A2-54A9-CB1D-7E02-53DF8B078EAB}"/>
          </ac:inkMkLst>
        </pc:inkChg>
      </pc:sldChg>
      <pc:sldChg chg="delSp mod">
        <pc:chgData name="Parker Gustafson" userId="16d30e8de7881f07" providerId="LiveId" clId="{3B5D1EDD-FAEC-4F08-AE27-0486AB4150B1}" dt="2025-07-14T07:01:13.487" v="0" actId="33639"/>
        <pc:sldMkLst>
          <pc:docMk/>
          <pc:sldMk cId="1780425568" sldId="649"/>
        </pc:sldMkLst>
        <pc:inkChg chg="del">
          <ac:chgData name="Parker Gustafson" userId="16d30e8de7881f07" providerId="LiveId" clId="{3B5D1EDD-FAEC-4F08-AE27-0486AB4150B1}" dt="2025-07-14T07:01:13.487" v="0" actId="33639"/>
          <ac:inkMkLst>
            <pc:docMk/>
            <pc:sldMk cId="1780425568" sldId="649"/>
            <ac:inkMk id="4" creationId="{DAD31FA4-3D9A-F17F-C43A-E7F63453230F}"/>
          </ac:inkMkLst>
        </pc:inkChg>
      </pc:sldChg>
      <pc:sldChg chg="delSp mod">
        <pc:chgData name="Parker Gustafson" userId="16d30e8de7881f07" providerId="LiveId" clId="{3B5D1EDD-FAEC-4F08-AE27-0486AB4150B1}" dt="2025-07-14T07:01:13.487" v="0" actId="33639"/>
        <pc:sldMkLst>
          <pc:docMk/>
          <pc:sldMk cId="1360830864" sldId="657"/>
        </pc:sldMkLst>
        <pc:inkChg chg="del">
          <ac:chgData name="Parker Gustafson" userId="16d30e8de7881f07" providerId="LiveId" clId="{3B5D1EDD-FAEC-4F08-AE27-0486AB4150B1}" dt="2025-07-14T07:01:13.487" v="0" actId="33639"/>
          <ac:inkMkLst>
            <pc:docMk/>
            <pc:sldMk cId="1360830864" sldId="657"/>
            <ac:inkMk id="11" creationId="{1A7E68A3-7D62-9F49-2C74-311C28B43AD1}"/>
          </ac:inkMkLst>
        </pc:inkChg>
      </pc:sldChg>
      <pc:sldChg chg="delSp mod">
        <pc:chgData name="Parker Gustafson" userId="16d30e8de7881f07" providerId="LiveId" clId="{3B5D1EDD-FAEC-4F08-AE27-0486AB4150B1}" dt="2025-07-14T07:01:13.487" v="0" actId="33639"/>
        <pc:sldMkLst>
          <pc:docMk/>
          <pc:sldMk cId="0" sldId="658"/>
        </pc:sldMkLst>
        <pc:inkChg chg="del">
          <ac:chgData name="Parker Gustafson" userId="16d30e8de7881f07" providerId="LiveId" clId="{3B5D1EDD-FAEC-4F08-AE27-0486AB4150B1}" dt="2025-07-14T07:01:13.487" v="0" actId="33639"/>
          <ac:inkMkLst>
            <pc:docMk/>
            <pc:sldMk cId="0" sldId="658"/>
            <ac:inkMk id="5" creationId="{0A5430C7-827C-7EA2-05AF-E7A60696B2D8}"/>
          </ac:inkMkLst>
        </pc:inkChg>
      </pc:sldChg>
      <pc:sldChg chg="delSp mod">
        <pc:chgData name="Parker Gustafson" userId="16d30e8de7881f07" providerId="LiveId" clId="{3B5D1EDD-FAEC-4F08-AE27-0486AB4150B1}" dt="2025-07-14T07:01:13.487" v="0" actId="33639"/>
        <pc:sldMkLst>
          <pc:docMk/>
          <pc:sldMk cId="1739764111" sldId="662"/>
        </pc:sldMkLst>
        <pc:inkChg chg="del">
          <ac:chgData name="Parker Gustafson" userId="16d30e8de7881f07" providerId="LiveId" clId="{3B5D1EDD-FAEC-4F08-AE27-0486AB4150B1}" dt="2025-07-14T07:01:13.487" v="0" actId="33639"/>
          <ac:inkMkLst>
            <pc:docMk/>
            <pc:sldMk cId="1739764111" sldId="662"/>
            <ac:inkMk id="8" creationId="{4C92E828-E624-B129-3729-A9345AFC1AA9}"/>
          </ac:inkMkLst>
        </pc:inkChg>
      </pc:sldChg>
      <pc:sldChg chg="delSp mod">
        <pc:chgData name="Parker Gustafson" userId="16d30e8de7881f07" providerId="LiveId" clId="{3B5D1EDD-FAEC-4F08-AE27-0486AB4150B1}" dt="2025-07-14T07:01:13.487" v="0" actId="33639"/>
        <pc:sldMkLst>
          <pc:docMk/>
          <pc:sldMk cId="3793843277" sldId="663"/>
        </pc:sldMkLst>
        <pc:inkChg chg="del">
          <ac:chgData name="Parker Gustafson" userId="16d30e8de7881f07" providerId="LiveId" clId="{3B5D1EDD-FAEC-4F08-AE27-0486AB4150B1}" dt="2025-07-14T07:01:13.487" v="0" actId="33639"/>
          <ac:inkMkLst>
            <pc:docMk/>
            <pc:sldMk cId="3793843277" sldId="663"/>
            <ac:inkMk id="4" creationId="{8B75379E-2E1E-DADA-7747-0F97F040D2F7}"/>
          </ac:inkMkLst>
        </pc:inkChg>
      </pc:sldChg>
      <pc:sldChg chg="delSp mod">
        <pc:chgData name="Parker Gustafson" userId="16d30e8de7881f07" providerId="LiveId" clId="{3B5D1EDD-FAEC-4F08-AE27-0486AB4150B1}" dt="2025-07-14T07:01:13.487" v="0" actId="33639"/>
        <pc:sldMkLst>
          <pc:docMk/>
          <pc:sldMk cId="0" sldId="667"/>
        </pc:sldMkLst>
        <pc:inkChg chg="del">
          <ac:chgData name="Parker Gustafson" userId="16d30e8de7881f07" providerId="LiveId" clId="{3B5D1EDD-FAEC-4F08-AE27-0486AB4150B1}" dt="2025-07-14T07:01:13.487" v="0" actId="33639"/>
          <ac:inkMkLst>
            <pc:docMk/>
            <pc:sldMk cId="0" sldId="667"/>
            <ac:inkMk id="4" creationId="{C0DF9ADD-792B-7BF7-A7E6-1CE3AE6E4C9A}"/>
          </ac:inkMkLst>
        </pc:inkChg>
      </pc:sldChg>
      <pc:sldChg chg="delSp mod">
        <pc:chgData name="Parker Gustafson" userId="16d30e8de7881f07" providerId="LiveId" clId="{3B5D1EDD-FAEC-4F08-AE27-0486AB4150B1}" dt="2025-07-14T07:01:13.487" v="0" actId="33639"/>
        <pc:sldMkLst>
          <pc:docMk/>
          <pc:sldMk cId="3274687958" sldId="669"/>
        </pc:sldMkLst>
        <pc:inkChg chg="del">
          <ac:chgData name="Parker Gustafson" userId="16d30e8de7881f07" providerId="LiveId" clId="{3B5D1EDD-FAEC-4F08-AE27-0486AB4150B1}" dt="2025-07-14T07:01:13.487" v="0" actId="33639"/>
          <ac:inkMkLst>
            <pc:docMk/>
            <pc:sldMk cId="3274687958" sldId="669"/>
            <ac:inkMk id="4" creationId="{43149D7E-C7C6-5190-E318-079355C4AD2A}"/>
          </ac:inkMkLst>
        </pc:inkChg>
      </pc:sldChg>
      <pc:sldChg chg="delSp mod">
        <pc:chgData name="Parker Gustafson" userId="16d30e8de7881f07" providerId="LiveId" clId="{3B5D1EDD-FAEC-4F08-AE27-0486AB4150B1}" dt="2025-07-14T07:01:13.487" v="0" actId="33639"/>
        <pc:sldMkLst>
          <pc:docMk/>
          <pc:sldMk cId="2945584129" sldId="670"/>
        </pc:sldMkLst>
        <pc:inkChg chg="del">
          <ac:chgData name="Parker Gustafson" userId="16d30e8de7881f07" providerId="LiveId" clId="{3B5D1EDD-FAEC-4F08-AE27-0486AB4150B1}" dt="2025-07-14T07:01:13.487" v="0" actId="33639"/>
          <ac:inkMkLst>
            <pc:docMk/>
            <pc:sldMk cId="2945584129" sldId="670"/>
            <ac:inkMk id="4" creationId="{E9F30956-1FB1-CF05-C9FC-14EA14835D42}"/>
          </ac:inkMkLst>
        </pc:inkChg>
      </pc:sldChg>
      <pc:sldChg chg="delSp mod">
        <pc:chgData name="Parker Gustafson" userId="16d30e8de7881f07" providerId="LiveId" clId="{3B5D1EDD-FAEC-4F08-AE27-0486AB4150B1}" dt="2025-07-14T07:01:13.487" v="0" actId="33639"/>
        <pc:sldMkLst>
          <pc:docMk/>
          <pc:sldMk cId="0" sldId="671"/>
        </pc:sldMkLst>
        <pc:inkChg chg="del">
          <ac:chgData name="Parker Gustafson" userId="16d30e8de7881f07" providerId="LiveId" clId="{3B5D1EDD-FAEC-4F08-AE27-0486AB4150B1}" dt="2025-07-14T07:01:13.487" v="0" actId="33639"/>
          <ac:inkMkLst>
            <pc:docMk/>
            <pc:sldMk cId="0" sldId="671"/>
            <ac:inkMk id="8" creationId="{49F714F8-EB59-F549-0F90-7205723D47F9}"/>
          </ac:inkMkLst>
        </pc:inkChg>
      </pc:sldChg>
      <pc:sldChg chg="delSp mod">
        <pc:chgData name="Parker Gustafson" userId="16d30e8de7881f07" providerId="LiveId" clId="{3B5D1EDD-FAEC-4F08-AE27-0486AB4150B1}" dt="2025-07-14T07:01:13.487" v="0" actId="33639"/>
        <pc:sldMkLst>
          <pc:docMk/>
          <pc:sldMk cId="0" sldId="672"/>
        </pc:sldMkLst>
        <pc:inkChg chg="del">
          <ac:chgData name="Parker Gustafson" userId="16d30e8de7881f07" providerId="LiveId" clId="{3B5D1EDD-FAEC-4F08-AE27-0486AB4150B1}" dt="2025-07-14T07:01:13.487" v="0" actId="33639"/>
          <ac:inkMkLst>
            <pc:docMk/>
            <pc:sldMk cId="0" sldId="672"/>
            <ac:inkMk id="11" creationId="{167E6692-547B-0227-2176-C3F4841D2F78}"/>
          </ac:inkMkLst>
        </pc:inkChg>
      </pc:sldChg>
      <pc:sldChg chg="delSp mod">
        <pc:chgData name="Parker Gustafson" userId="16d30e8de7881f07" providerId="LiveId" clId="{3B5D1EDD-FAEC-4F08-AE27-0486AB4150B1}" dt="2025-07-14T07:01:13.487" v="0" actId="33639"/>
        <pc:sldMkLst>
          <pc:docMk/>
          <pc:sldMk cId="0" sldId="673"/>
        </pc:sldMkLst>
        <pc:inkChg chg="del">
          <ac:chgData name="Parker Gustafson" userId="16d30e8de7881f07" providerId="LiveId" clId="{3B5D1EDD-FAEC-4F08-AE27-0486AB4150B1}" dt="2025-07-14T07:01:13.487" v="0" actId="33639"/>
          <ac:inkMkLst>
            <pc:docMk/>
            <pc:sldMk cId="0" sldId="673"/>
            <ac:inkMk id="20" creationId="{4F07B48A-04A0-47E5-F5BC-7982B8C9422A}"/>
          </ac:inkMkLst>
        </pc:inkChg>
      </pc:sldChg>
      <pc:sldChg chg="delSp mod">
        <pc:chgData name="Parker Gustafson" userId="16d30e8de7881f07" providerId="LiveId" clId="{3B5D1EDD-FAEC-4F08-AE27-0486AB4150B1}" dt="2025-07-14T07:01:13.487" v="0" actId="33639"/>
        <pc:sldMkLst>
          <pc:docMk/>
          <pc:sldMk cId="0" sldId="675"/>
        </pc:sldMkLst>
        <pc:inkChg chg="del">
          <ac:chgData name="Parker Gustafson" userId="16d30e8de7881f07" providerId="LiveId" clId="{3B5D1EDD-FAEC-4F08-AE27-0486AB4150B1}" dt="2025-07-14T07:01:13.487" v="0" actId="33639"/>
          <ac:inkMkLst>
            <pc:docMk/>
            <pc:sldMk cId="0" sldId="675"/>
            <ac:inkMk id="35" creationId="{B7B2273C-65D3-C8A0-38A1-D1DFA713EC00}"/>
          </ac:inkMkLst>
        </pc:inkChg>
      </pc:sldChg>
      <pc:sldChg chg="delSp mod">
        <pc:chgData name="Parker Gustafson" userId="16d30e8de7881f07" providerId="LiveId" clId="{3B5D1EDD-FAEC-4F08-AE27-0486AB4150B1}" dt="2025-07-14T07:01:13.487" v="0" actId="33639"/>
        <pc:sldMkLst>
          <pc:docMk/>
          <pc:sldMk cId="1116567819" sldId="676"/>
        </pc:sldMkLst>
        <pc:inkChg chg="del">
          <ac:chgData name="Parker Gustafson" userId="16d30e8de7881f07" providerId="LiveId" clId="{3B5D1EDD-FAEC-4F08-AE27-0486AB4150B1}" dt="2025-07-14T07:01:13.487" v="0" actId="33639"/>
          <ac:inkMkLst>
            <pc:docMk/>
            <pc:sldMk cId="1116567819" sldId="676"/>
            <ac:inkMk id="4" creationId="{8D80A5CA-E9E7-3EB7-9CAA-8F542FA66BC0}"/>
          </ac:inkMkLst>
        </pc:inkChg>
      </pc:sldChg>
      <pc:sldChg chg="delSp mod">
        <pc:chgData name="Parker Gustafson" userId="16d30e8de7881f07" providerId="LiveId" clId="{3B5D1EDD-FAEC-4F08-AE27-0486AB4150B1}" dt="2025-07-14T07:01:13.487" v="0" actId="33639"/>
        <pc:sldMkLst>
          <pc:docMk/>
          <pc:sldMk cId="47735357" sldId="679"/>
        </pc:sldMkLst>
        <pc:inkChg chg="del">
          <ac:chgData name="Parker Gustafson" userId="16d30e8de7881f07" providerId="LiveId" clId="{3B5D1EDD-FAEC-4F08-AE27-0486AB4150B1}" dt="2025-07-14T07:01:13.487" v="0" actId="33639"/>
          <ac:inkMkLst>
            <pc:docMk/>
            <pc:sldMk cId="47735357" sldId="679"/>
            <ac:inkMk id="4" creationId="{834A6595-7C1A-5944-B76F-9D572A77000F}"/>
          </ac:inkMkLst>
        </pc:inkChg>
      </pc:sldChg>
      <pc:sldChg chg="delSp mod">
        <pc:chgData name="Parker Gustafson" userId="16d30e8de7881f07" providerId="LiveId" clId="{3B5D1EDD-FAEC-4F08-AE27-0486AB4150B1}" dt="2025-07-14T07:01:13.487" v="0" actId="33639"/>
        <pc:sldMkLst>
          <pc:docMk/>
          <pc:sldMk cId="1015467284" sldId="691"/>
        </pc:sldMkLst>
        <pc:inkChg chg="del">
          <ac:chgData name="Parker Gustafson" userId="16d30e8de7881f07" providerId="LiveId" clId="{3B5D1EDD-FAEC-4F08-AE27-0486AB4150B1}" dt="2025-07-14T07:01:13.487" v="0" actId="33639"/>
          <ac:inkMkLst>
            <pc:docMk/>
            <pc:sldMk cId="1015467284" sldId="691"/>
            <ac:inkMk id="5" creationId="{720C3C2F-8921-1780-245B-59D6722C0064}"/>
          </ac:inkMkLst>
        </pc:ink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7E8E2FA-95C8-4905-B190-AB45BB744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751785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57531E-E5D0-4C49-9D4C-7BF0B98CBE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450093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D02FDD-C1A6-E3C2-7F5E-B37D87C53B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B197956-9FD8-D59D-6BB9-FA120AE4CC0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538D7FD-2518-C78F-F108-8E509A014F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7271" lvl="1"/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193493-DAAC-2FA0-4A0F-8059ADAB6D32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9672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A094D2-3ADC-41D9-C3E4-225C21CC9BCB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47012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17A621CC-069A-4F0F-AA5A-D143E893C3D8}" type="datetimeFigureOut">
              <a:rPr lang="en-US" smtClean="0"/>
              <a:t>7/13/2025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9F629-1F24-47AC-9C49-E92885BCB9D8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7163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621CC-069A-4F0F-AA5A-D143E893C3D8}" type="datetimeFigureOut">
              <a:rPr lang="en-US" smtClean="0"/>
              <a:t>7/13/2025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9F629-1F24-47AC-9C49-E92885BCB9D8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372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621CC-069A-4F0F-AA5A-D143E893C3D8}" type="datetimeFigureOut">
              <a:rPr lang="en-US" smtClean="0"/>
              <a:t>7/13/2025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9F629-1F24-47AC-9C49-E92885BCB9D8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532410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0422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60298" y="397890"/>
            <a:ext cx="5810250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0D0D0D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Segoe UI Semilight"/>
                <a:cs typeface="Segoe UI Semiligh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259933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60298" y="397890"/>
            <a:ext cx="5810250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0D0D0D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Segoe UI Semilight"/>
                <a:cs typeface="Segoe UI Semiligh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701779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0D0D0D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Segoe UI Semilight"/>
                <a:cs typeface="Segoe UI Semiligh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382931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0D0D0D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7/13/2025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290880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28778" y="3559302"/>
            <a:ext cx="1774825" cy="0"/>
          </a:xfrm>
          <a:custGeom>
            <a:avLst/>
            <a:gdLst/>
            <a:ahLst/>
            <a:cxnLst/>
            <a:rect l="l" t="t" r="r" b="b"/>
            <a:pathLst>
              <a:path w="1774825">
                <a:moveTo>
                  <a:pt x="0" y="0"/>
                </a:moveTo>
                <a:lnTo>
                  <a:pt x="1774698" y="0"/>
                </a:lnTo>
              </a:path>
            </a:pathLst>
          </a:custGeom>
          <a:ln w="19050">
            <a:solidFill>
              <a:srgbClr val="D7D7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8406383" y="3559302"/>
            <a:ext cx="3637279" cy="0"/>
          </a:xfrm>
          <a:custGeom>
            <a:avLst/>
            <a:gdLst/>
            <a:ahLst/>
            <a:cxnLst/>
            <a:rect l="l" t="t" r="r" b="b"/>
            <a:pathLst>
              <a:path w="3637279">
                <a:moveTo>
                  <a:pt x="0" y="0"/>
                </a:moveTo>
                <a:lnTo>
                  <a:pt x="3636899" y="0"/>
                </a:lnTo>
              </a:path>
            </a:pathLst>
          </a:custGeom>
          <a:ln w="19050">
            <a:solidFill>
              <a:srgbClr val="D7D7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743712" y="3051048"/>
            <a:ext cx="897890" cy="897890"/>
          </a:xfrm>
          <a:custGeom>
            <a:avLst/>
            <a:gdLst/>
            <a:ahLst/>
            <a:cxnLst/>
            <a:rect l="l" t="t" r="r" b="b"/>
            <a:pathLst>
              <a:path w="897889" h="897889">
                <a:moveTo>
                  <a:pt x="448818" y="0"/>
                </a:moveTo>
                <a:lnTo>
                  <a:pt x="399913" y="2633"/>
                </a:lnTo>
                <a:lnTo>
                  <a:pt x="352535" y="10350"/>
                </a:lnTo>
                <a:lnTo>
                  <a:pt x="306955" y="22878"/>
                </a:lnTo>
                <a:lnTo>
                  <a:pt x="263449" y="39942"/>
                </a:lnTo>
                <a:lnTo>
                  <a:pt x="222289" y="61270"/>
                </a:lnTo>
                <a:lnTo>
                  <a:pt x="183750" y="86587"/>
                </a:lnTo>
                <a:lnTo>
                  <a:pt x="148105" y="115620"/>
                </a:lnTo>
                <a:lnTo>
                  <a:pt x="115629" y="148095"/>
                </a:lnTo>
                <a:lnTo>
                  <a:pt x="86594" y="183739"/>
                </a:lnTo>
                <a:lnTo>
                  <a:pt x="61276" y="222278"/>
                </a:lnTo>
                <a:lnTo>
                  <a:pt x="39946" y="263438"/>
                </a:lnTo>
                <a:lnTo>
                  <a:pt x="22880" y="306945"/>
                </a:lnTo>
                <a:lnTo>
                  <a:pt x="10351" y="352527"/>
                </a:lnTo>
                <a:lnTo>
                  <a:pt x="2633" y="399909"/>
                </a:lnTo>
                <a:lnTo>
                  <a:pt x="0" y="448817"/>
                </a:lnTo>
                <a:lnTo>
                  <a:pt x="2633" y="497726"/>
                </a:lnTo>
                <a:lnTo>
                  <a:pt x="10351" y="545108"/>
                </a:lnTo>
                <a:lnTo>
                  <a:pt x="22880" y="590690"/>
                </a:lnTo>
                <a:lnTo>
                  <a:pt x="39946" y="634197"/>
                </a:lnTo>
                <a:lnTo>
                  <a:pt x="61276" y="675357"/>
                </a:lnTo>
                <a:lnTo>
                  <a:pt x="86594" y="713896"/>
                </a:lnTo>
                <a:lnTo>
                  <a:pt x="115629" y="749540"/>
                </a:lnTo>
                <a:lnTo>
                  <a:pt x="148105" y="782015"/>
                </a:lnTo>
                <a:lnTo>
                  <a:pt x="183750" y="811048"/>
                </a:lnTo>
                <a:lnTo>
                  <a:pt x="222289" y="836365"/>
                </a:lnTo>
                <a:lnTo>
                  <a:pt x="263449" y="857693"/>
                </a:lnTo>
                <a:lnTo>
                  <a:pt x="306955" y="874757"/>
                </a:lnTo>
                <a:lnTo>
                  <a:pt x="352535" y="887285"/>
                </a:lnTo>
                <a:lnTo>
                  <a:pt x="399913" y="895002"/>
                </a:lnTo>
                <a:lnTo>
                  <a:pt x="448818" y="897635"/>
                </a:lnTo>
                <a:lnTo>
                  <a:pt x="497726" y="895002"/>
                </a:lnTo>
                <a:lnTo>
                  <a:pt x="545108" y="887285"/>
                </a:lnTo>
                <a:lnTo>
                  <a:pt x="590690" y="874757"/>
                </a:lnTo>
                <a:lnTo>
                  <a:pt x="634197" y="857693"/>
                </a:lnTo>
                <a:lnTo>
                  <a:pt x="675357" y="836365"/>
                </a:lnTo>
                <a:lnTo>
                  <a:pt x="713896" y="811048"/>
                </a:lnTo>
                <a:lnTo>
                  <a:pt x="749540" y="782015"/>
                </a:lnTo>
                <a:lnTo>
                  <a:pt x="782015" y="749540"/>
                </a:lnTo>
                <a:lnTo>
                  <a:pt x="811048" y="713896"/>
                </a:lnTo>
                <a:lnTo>
                  <a:pt x="836365" y="675357"/>
                </a:lnTo>
                <a:lnTo>
                  <a:pt x="857693" y="634197"/>
                </a:lnTo>
                <a:lnTo>
                  <a:pt x="874757" y="590690"/>
                </a:lnTo>
                <a:lnTo>
                  <a:pt x="887285" y="545108"/>
                </a:lnTo>
                <a:lnTo>
                  <a:pt x="895002" y="497726"/>
                </a:lnTo>
                <a:lnTo>
                  <a:pt x="897636" y="448817"/>
                </a:lnTo>
                <a:lnTo>
                  <a:pt x="895002" y="399909"/>
                </a:lnTo>
                <a:lnTo>
                  <a:pt x="887285" y="352527"/>
                </a:lnTo>
                <a:lnTo>
                  <a:pt x="874757" y="306945"/>
                </a:lnTo>
                <a:lnTo>
                  <a:pt x="857693" y="263438"/>
                </a:lnTo>
                <a:lnTo>
                  <a:pt x="836365" y="222278"/>
                </a:lnTo>
                <a:lnTo>
                  <a:pt x="811048" y="183739"/>
                </a:lnTo>
                <a:lnTo>
                  <a:pt x="782015" y="148095"/>
                </a:lnTo>
                <a:lnTo>
                  <a:pt x="749540" y="115620"/>
                </a:lnTo>
                <a:lnTo>
                  <a:pt x="713896" y="86587"/>
                </a:lnTo>
                <a:lnTo>
                  <a:pt x="675357" y="61270"/>
                </a:lnTo>
                <a:lnTo>
                  <a:pt x="634197" y="39942"/>
                </a:lnTo>
                <a:lnTo>
                  <a:pt x="590690" y="22878"/>
                </a:lnTo>
                <a:lnTo>
                  <a:pt x="545108" y="10350"/>
                </a:lnTo>
                <a:lnTo>
                  <a:pt x="497726" y="2633"/>
                </a:lnTo>
                <a:lnTo>
                  <a:pt x="448818" y="0"/>
                </a:lnTo>
                <a:close/>
              </a:path>
            </a:pathLst>
          </a:custGeom>
          <a:solidFill>
            <a:srgbClr val="B6A3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1042441" y="3287268"/>
            <a:ext cx="300355" cy="425450"/>
          </a:xfrm>
          <a:custGeom>
            <a:avLst/>
            <a:gdLst/>
            <a:ahLst/>
            <a:cxnLst/>
            <a:rect l="l" t="t" r="r" b="b"/>
            <a:pathLst>
              <a:path w="300355" h="425450">
                <a:moveTo>
                  <a:pt x="38049" y="425196"/>
                </a:moveTo>
                <a:lnTo>
                  <a:pt x="38049" y="13335"/>
                </a:lnTo>
                <a:lnTo>
                  <a:pt x="38049" y="11303"/>
                </a:lnTo>
                <a:lnTo>
                  <a:pt x="37020" y="9271"/>
                </a:lnTo>
                <a:lnTo>
                  <a:pt x="36487" y="7620"/>
                </a:lnTo>
                <a:lnTo>
                  <a:pt x="34925" y="6096"/>
                </a:lnTo>
                <a:lnTo>
                  <a:pt x="33362" y="4572"/>
                </a:lnTo>
                <a:lnTo>
                  <a:pt x="31800" y="3556"/>
                </a:lnTo>
                <a:lnTo>
                  <a:pt x="29718" y="3048"/>
                </a:lnTo>
                <a:lnTo>
                  <a:pt x="27622" y="3048"/>
                </a:lnTo>
                <a:lnTo>
                  <a:pt x="10426" y="3048"/>
                </a:lnTo>
                <a:lnTo>
                  <a:pt x="8331" y="3048"/>
                </a:lnTo>
                <a:lnTo>
                  <a:pt x="6248" y="3556"/>
                </a:lnTo>
                <a:lnTo>
                  <a:pt x="0" y="13335"/>
                </a:lnTo>
                <a:lnTo>
                  <a:pt x="0" y="425196"/>
                </a:lnTo>
                <a:lnTo>
                  <a:pt x="38049" y="425196"/>
                </a:lnTo>
                <a:close/>
              </a:path>
              <a:path w="300355" h="425450">
                <a:moveTo>
                  <a:pt x="48768" y="176149"/>
                </a:moveTo>
                <a:lnTo>
                  <a:pt x="56426" y="171577"/>
                </a:lnTo>
                <a:lnTo>
                  <a:pt x="64096" y="168021"/>
                </a:lnTo>
                <a:lnTo>
                  <a:pt x="101917" y="160401"/>
                </a:lnTo>
                <a:lnTo>
                  <a:pt x="109067" y="160909"/>
                </a:lnTo>
                <a:lnTo>
                  <a:pt x="116725" y="161417"/>
                </a:lnTo>
                <a:lnTo>
                  <a:pt x="154533" y="170053"/>
                </a:lnTo>
                <a:lnTo>
                  <a:pt x="169379" y="174625"/>
                </a:lnTo>
                <a:lnTo>
                  <a:pt x="184696" y="179197"/>
                </a:lnTo>
                <a:lnTo>
                  <a:pt x="222529" y="189484"/>
                </a:lnTo>
                <a:lnTo>
                  <a:pt x="244957" y="192024"/>
                </a:lnTo>
                <a:lnTo>
                  <a:pt x="252704" y="191516"/>
                </a:lnTo>
                <a:lnTo>
                  <a:pt x="289915" y="181864"/>
                </a:lnTo>
                <a:lnTo>
                  <a:pt x="293598" y="179705"/>
                </a:lnTo>
                <a:lnTo>
                  <a:pt x="296138" y="177673"/>
                </a:lnTo>
                <a:lnTo>
                  <a:pt x="297662" y="175133"/>
                </a:lnTo>
                <a:lnTo>
                  <a:pt x="299186" y="172593"/>
                </a:lnTo>
                <a:lnTo>
                  <a:pt x="300202" y="170053"/>
                </a:lnTo>
                <a:lnTo>
                  <a:pt x="300202" y="167512"/>
                </a:lnTo>
                <a:lnTo>
                  <a:pt x="299186" y="165481"/>
                </a:lnTo>
                <a:lnTo>
                  <a:pt x="298170" y="163449"/>
                </a:lnTo>
                <a:lnTo>
                  <a:pt x="289915" y="155194"/>
                </a:lnTo>
                <a:lnTo>
                  <a:pt x="281787" y="145542"/>
                </a:lnTo>
                <a:lnTo>
                  <a:pt x="274167" y="135382"/>
                </a:lnTo>
                <a:lnTo>
                  <a:pt x="265912" y="124587"/>
                </a:lnTo>
                <a:lnTo>
                  <a:pt x="264388" y="121539"/>
                </a:lnTo>
                <a:lnTo>
                  <a:pt x="263372" y="118491"/>
                </a:lnTo>
                <a:lnTo>
                  <a:pt x="262864" y="114935"/>
                </a:lnTo>
                <a:lnTo>
                  <a:pt x="262356" y="110871"/>
                </a:lnTo>
                <a:lnTo>
                  <a:pt x="262864" y="107187"/>
                </a:lnTo>
                <a:lnTo>
                  <a:pt x="263372" y="103632"/>
                </a:lnTo>
                <a:lnTo>
                  <a:pt x="264388" y="100076"/>
                </a:lnTo>
                <a:lnTo>
                  <a:pt x="265912" y="96520"/>
                </a:lnTo>
                <a:lnTo>
                  <a:pt x="274167" y="81153"/>
                </a:lnTo>
                <a:lnTo>
                  <a:pt x="281787" y="65405"/>
                </a:lnTo>
                <a:lnTo>
                  <a:pt x="289915" y="49022"/>
                </a:lnTo>
                <a:lnTo>
                  <a:pt x="298170" y="31115"/>
                </a:lnTo>
                <a:lnTo>
                  <a:pt x="299694" y="27559"/>
                </a:lnTo>
                <a:lnTo>
                  <a:pt x="300202" y="24511"/>
                </a:lnTo>
                <a:lnTo>
                  <a:pt x="300202" y="21971"/>
                </a:lnTo>
                <a:lnTo>
                  <a:pt x="299186" y="20447"/>
                </a:lnTo>
                <a:lnTo>
                  <a:pt x="297662" y="19939"/>
                </a:lnTo>
                <a:lnTo>
                  <a:pt x="296138" y="19431"/>
                </a:lnTo>
                <a:lnTo>
                  <a:pt x="293598" y="20447"/>
                </a:lnTo>
                <a:lnTo>
                  <a:pt x="289915" y="21462"/>
                </a:lnTo>
                <a:lnTo>
                  <a:pt x="282803" y="25019"/>
                </a:lnTo>
                <a:lnTo>
                  <a:pt x="275183" y="27559"/>
                </a:lnTo>
                <a:lnTo>
                  <a:pt x="267436" y="29591"/>
                </a:lnTo>
                <a:lnTo>
                  <a:pt x="259816" y="30607"/>
                </a:lnTo>
                <a:lnTo>
                  <a:pt x="252704" y="31623"/>
                </a:lnTo>
                <a:lnTo>
                  <a:pt x="244957" y="31623"/>
                </a:lnTo>
                <a:lnTo>
                  <a:pt x="237337" y="31115"/>
                </a:lnTo>
                <a:lnTo>
                  <a:pt x="229717" y="30607"/>
                </a:lnTo>
                <a:lnTo>
                  <a:pt x="222529" y="29083"/>
                </a:lnTo>
                <a:lnTo>
                  <a:pt x="214845" y="27559"/>
                </a:lnTo>
                <a:lnTo>
                  <a:pt x="199529" y="24003"/>
                </a:lnTo>
                <a:lnTo>
                  <a:pt x="184696" y="19431"/>
                </a:lnTo>
                <a:lnTo>
                  <a:pt x="169379" y="14351"/>
                </a:lnTo>
                <a:lnTo>
                  <a:pt x="154533" y="9652"/>
                </a:lnTo>
                <a:lnTo>
                  <a:pt x="139217" y="5587"/>
                </a:lnTo>
                <a:lnTo>
                  <a:pt x="132067" y="3556"/>
                </a:lnTo>
                <a:lnTo>
                  <a:pt x="124383" y="2032"/>
                </a:lnTo>
                <a:lnTo>
                  <a:pt x="116725" y="1016"/>
                </a:lnTo>
                <a:lnTo>
                  <a:pt x="109067" y="508"/>
                </a:lnTo>
                <a:lnTo>
                  <a:pt x="101917" y="0"/>
                </a:lnTo>
                <a:lnTo>
                  <a:pt x="94234" y="508"/>
                </a:lnTo>
                <a:lnTo>
                  <a:pt x="86575" y="1524"/>
                </a:lnTo>
                <a:lnTo>
                  <a:pt x="78917" y="2540"/>
                </a:lnTo>
                <a:lnTo>
                  <a:pt x="71755" y="5080"/>
                </a:lnTo>
                <a:lnTo>
                  <a:pt x="64096" y="7620"/>
                </a:lnTo>
                <a:lnTo>
                  <a:pt x="56426" y="11176"/>
                </a:lnTo>
                <a:lnTo>
                  <a:pt x="48768" y="15875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0D0D0D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7/13/2025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579393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7/13/2025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254340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0D0D0D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Cambria Math"/>
                <a:cs typeface="Cambria Math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10513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621CC-069A-4F0F-AA5A-D143E893C3D8}" type="datetimeFigureOut">
              <a:rPr lang="en-US" smtClean="0"/>
              <a:t>7/13/2025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9F629-1F24-47AC-9C49-E92885BCB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288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0D0D0D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Cambria Math"/>
                <a:cs typeface="Cambria Math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8911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0D0D0D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7/13/2025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645998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28778" y="3559302"/>
            <a:ext cx="1774825" cy="0"/>
          </a:xfrm>
          <a:custGeom>
            <a:avLst/>
            <a:gdLst/>
            <a:ahLst/>
            <a:cxnLst/>
            <a:rect l="l" t="t" r="r" b="b"/>
            <a:pathLst>
              <a:path w="1774825">
                <a:moveTo>
                  <a:pt x="0" y="0"/>
                </a:moveTo>
                <a:lnTo>
                  <a:pt x="1774698" y="0"/>
                </a:lnTo>
              </a:path>
            </a:pathLst>
          </a:custGeom>
          <a:ln w="19050">
            <a:solidFill>
              <a:srgbClr val="D7D7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8406383" y="3559302"/>
            <a:ext cx="3637279" cy="0"/>
          </a:xfrm>
          <a:custGeom>
            <a:avLst/>
            <a:gdLst/>
            <a:ahLst/>
            <a:cxnLst/>
            <a:rect l="l" t="t" r="r" b="b"/>
            <a:pathLst>
              <a:path w="3637279">
                <a:moveTo>
                  <a:pt x="0" y="0"/>
                </a:moveTo>
                <a:lnTo>
                  <a:pt x="3636899" y="0"/>
                </a:lnTo>
              </a:path>
            </a:pathLst>
          </a:custGeom>
          <a:ln w="19050">
            <a:solidFill>
              <a:srgbClr val="D7D7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743712" y="3051048"/>
            <a:ext cx="897890" cy="897890"/>
          </a:xfrm>
          <a:custGeom>
            <a:avLst/>
            <a:gdLst/>
            <a:ahLst/>
            <a:cxnLst/>
            <a:rect l="l" t="t" r="r" b="b"/>
            <a:pathLst>
              <a:path w="897889" h="897889">
                <a:moveTo>
                  <a:pt x="448818" y="0"/>
                </a:moveTo>
                <a:lnTo>
                  <a:pt x="399913" y="2633"/>
                </a:lnTo>
                <a:lnTo>
                  <a:pt x="352535" y="10350"/>
                </a:lnTo>
                <a:lnTo>
                  <a:pt x="306955" y="22878"/>
                </a:lnTo>
                <a:lnTo>
                  <a:pt x="263449" y="39942"/>
                </a:lnTo>
                <a:lnTo>
                  <a:pt x="222289" y="61270"/>
                </a:lnTo>
                <a:lnTo>
                  <a:pt x="183750" y="86587"/>
                </a:lnTo>
                <a:lnTo>
                  <a:pt x="148105" y="115620"/>
                </a:lnTo>
                <a:lnTo>
                  <a:pt x="115629" y="148095"/>
                </a:lnTo>
                <a:lnTo>
                  <a:pt x="86594" y="183739"/>
                </a:lnTo>
                <a:lnTo>
                  <a:pt x="61276" y="222278"/>
                </a:lnTo>
                <a:lnTo>
                  <a:pt x="39946" y="263438"/>
                </a:lnTo>
                <a:lnTo>
                  <a:pt x="22880" y="306945"/>
                </a:lnTo>
                <a:lnTo>
                  <a:pt x="10351" y="352527"/>
                </a:lnTo>
                <a:lnTo>
                  <a:pt x="2633" y="399909"/>
                </a:lnTo>
                <a:lnTo>
                  <a:pt x="0" y="448817"/>
                </a:lnTo>
                <a:lnTo>
                  <a:pt x="2633" y="497726"/>
                </a:lnTo>
                <a:lnTo>
                  <a:pt x="10351" y="545108"/>
                </a:lnTo>
                <a:lnTo>
                  <a:pt x="22880" y="590690"/>
                </a:lnTo>
                <a:lnTo>
                  <a:pt x="39946" y="634197"/>
                </a:lnTo>
                <a:lnTo>
                  <a:pt x="61276" y="675357"/>
                </a:lnTo>
                <a:lnTo>
                  <a:pt x="86594" y="713896"/>
                </a:lnTo>
                <a:lnTo>
                  <a:pt x="115629" y="749540"/>
                </a:lnTo>
                <a:lnTo>
                  <a:pt x="148105" y="782015"/>
                </a:lnTo>
                <a:lnTo>
                  <a:pt x="183750" y="811048"/>
                </a:lnTo>
                <a:lnTo>
                  <a:pt x="222289" y="836365"/>
                </a:lnTo>
                <a:lnTo>
                  <a:pt x="263449" y="857693"/>
                </a:lnTo>
                <a:lnTo>
                  <a:pt x="306955" y="874757"/>
                </a:lnTo>
                <a:lnTo>
                  <a:pt x="352535" y="887285"/>
                </a:lnTo>
                <a:lnTo>
                  <a:pt x="399913" y="895002"/>
                </a:lnTo>
                <a:lnTo>
                  <a:pt x="448818" y="897635"/>
                </a:lnTo>
                <a:lnTo>
                  <a:pt x="497726" y="895002"/>
                </a:lnTo>
                <a:lnTo>
                  <a:pt x="545108" y="887285"/>
                </a:lnTo>
                <a:lnTo>
                  <a:pt x="590690" y="874757"/>
                </a:lnTo>
                <a:lnTo>
                  <a:pt x="634197" y="857693"/>
                </a:lnTo>
                <a:lnTo>
                  <a:pt x="675357" y="836365"/>
                </a:lnTo>
                <a:lnTo>
                  <a:pt x="713896" y="811048"/>
                </a:lnTo>
                <a:lnTo>
                  <a:pt x="749540" y="782015"/>
                </a:lnTo>
                <a:lnTo>
                  <a:pt x="782015" y="749540"/>
                </a:lnTo>
                <a:lnTo>
                  <a:pt x="811048" y="713896"/>
                </a:lnTo>
                <a:lnTo>
                  <a:pt x="836365" y="675357"/>
                </a:lnTo>
                <a:lnTo>
                  <a:pt x="857693" y="634197"/>
                </a:lnTo>
                <a:lnTo>
                  <a:pt x="874757" y="590690"/>
                </a:lnTo>
                <a:lnTo>
                  <a:pt x="887285" y="545108"/>
                </a:lnTo>
                <a:lnTo>
                  <a:pt x="895002" y="497726"/>
                </a:lnTo>
                <a:lnTo>
                  <a:pt x="897636" y="448817"/>
                </a:lnTo>
                <a:lnTo>
                  <a:pt x="895002" y="399909"/>
                </a:lnTo>
                <a:lnTo>
                  <a:pt x="887285" y="352527"/>
                </a:lnTo>
                <a:lnTo>
                  <a:pt x="874757" y="306945"/>
                </a:lnTo>
                <a:lnTo>
                  <a:pt x="857693" y="263438"/>
                </a:lnTo>
                <a:lnTo>
                  <a:pt x="836365" y="222278"/>
                </a:lnTo>
                <a:lnTo>
                  <a:pt x="811048" y="183739"/>
                </a:lnTo>
                <a:lnTo>
                  <a:pt x="782015" y="148095"/>
                </a:lnTo>
                <a:lnTo>
                  <a:pt x="749540" y="115620"/>
                </a:lnTo>
                <a:lnTo>
                  <a:pt x="713896" y="86587"/>
                </a:lnTo>
                <a:lnTo>
                  <a:pt x="675357" y="61270"/>
                </a:lnTo>
                <a:lnTo>
                  <a:pt x="634197" y="39942"/>
                </a:lnTo>
                <a:lnTo>
                  <a:pt x="590690" y="22878"/>
                </a:lnTo>
                <a:lnTo>
                  <a:pt x="545108" y="10350"/>
                </a:lnTo>
                <a:lnTo>
                  <a:pt x="497726" y="2633"/>
                </a:lnTo>
                <a:lnTo>
                  <a:pt x="448818" y="0"/>
                </a:lnTo>
                <a:close/>
              </a:path>
            </a:pathLst>
          </a:custGeom>
          <a:solidFill>
            <a:srgbClr val="B6A3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1042441" y="3287268"/>
            <a:ext cx="300355" cy="425450"/>
          </a:xfrm>
          <a:custGeom>
            <a:avLst/>
            <a:gdLst/>
            <a:ahLst/>
            <a:cxnLst/>
            <a:rect l="l" t="t" r="r" b="b"/>
            <a:pathLst>
              <a:path w="300355" h="425450">
                <a:moveTo>
                  <a:pt x="38049" y="425196"/>
                </a:moveTo>
                <a:lnTo>
                  <a:pt x="38049" y="13335"/>
                </a:lnTo>
                <a:lnTo>
                  <a:pt x="38049" y="11303"/>
                </a:lnTo>
                <a:lnTo>
                  <a:pt x="37020" y="9271"/>
                </a:lnTo>
                <a:lnTo>
                  <a:pt x="36487" y="7620"/>
                </a:lnTo>
                <a:lnTo>
                  <a:pt x="34925" y="6096"/>
                </a:lnTo>
                <a:lnTo>
                  <a:pt x="33362" y="4572"/>
                </a:lnTo>
                <a:lnTo>
                  <a:pt x="31800" y="3556"/>
                </a:lnTo>
                <a:lnTo>
                  <a:pt x="29718" y="3048"/>
                </a:lnTo>
                <a:lnTo>
                  <a:pt x="27622" y="3048"/>
                </a:lnTo>
                <a:lnTo>
                  <a:pt x="10426" y="3048"/>
                </a:lnTo>
                <a:lnTo>
                  <a:pt x="8331" y="3048"/>
                </a:lnTo>
                <a:lnTo>
                  <a:pt x="6248" y="3556"/>
                </a:lnTo>
                <a:lnTo>
                  <a:pt x="0" y="13335"/>
                </a:lnTo>
                <a:lnTo>
                  <a:pt x="0" y="425196"/>
                </a:lnTo>
                <a:lnTo>
                  <a:pt x="38049" y="425196"/>
                </a:lnTo>
                <a:close/>
              </a:path>
              <a:path w="300355" h="425450">
                <a:moveTo>
                  <a:pt x="48768" y="176149"/>
                </a:moveTo>
                <a:lnTo>
                  <a:pt x="56426" y="171577"/>
                </a:lnTo>
                <a:lnTo>
                  <a:pt x="64096" y="168021"/>
                </a:lnTo>
                <a:lnTo>
                  <a:pt x="101917" y="160401"/>
                </a:lnTo>
                <a:lnTo>
                  <a:pt x="109067" y="160909"/>
                </a:lnTo>
                <a:lnTo>
                  <a:pt x="116725" y="161417"/>
                </a:lnTo>
                <a:lnTo>
                  <a:pt x="154533" y="170053"/>
                </a:lnTo>
                <a:lnTo>
                  <a:pt x="169379" y="174625"/>
                </a:lnTo>
                <a:lnTo>
                  <a:pt x="184696" y="179197"/>
                </a:lnTo>
                <a:lnTo>
                  <a:pt x="222529" y="189484"/>
                </a:lnTo>
                <a:lnTo>
                  <a:pt x="244957" y="192024"/>
                </a:lnTo>
                <a:lnTo>
                  <a:pt x="252704" y="191516"/>
                </a:lnTo>
                <a:lnTo>
                  <a:pt x="289915" y="181864"/>
                </a:lnTo>
                <a:lnTo>
                  <a:pt x="293598" y="179705"/>
                </a:lnTo>
                <a:lnTo>
                  <a:pt x="296138" y="177673"/>
                </a:lnTo>
                <a:lnTo>
                  <a:pt x="297662" y="175133"/>
                </a:lnTo>
                <a:lnTo>
                  <a:pt x="299186" y="172593"/>
                </a:lnTo>
                <a:lnTo>
                  <a:pt x="300202" y="170053"/>
                </a:lnTo>
                <a:lnTo>
                  <a:pt x="300202" y="167512"/>
                </a:lnTo>
                <a:lnTo>
                  <a:pt x="299186" y="165481"/>
                </a:lnTo>
                <a:lnTo>
                  <a:pt x="298170" y="163449"/>
                </a:lnTo>
                <a:lnTo>
                  <a:pt x="289915" y="155194"/>
                </a:lnTo>
                <a:lnTo>
                  <a:pt x="281787" y="145542"/>
                </a:lnTo>
                <a:lnTo>
                  <a:pt x="274167" y="135382"/>
                </a:lnTo>
                <a:lnTo>
                  <a:pt x="265912" y="124587"/>
                </a:lnTo>
                <a:lnTo>
                  <a:pt x="264388" y="121539"/>
                </a:lnTo>
                <a:lnTo>
                  <a:pt x="263372" y="118491"/>
                </a:lnTo>
                <a:lnTo>
                  <a:pt x="262864" y="114935"/>
                </a:lnTo>
                <a:lnTo>
                  <a:pt x="262356" y="110871"/>
                </a:lnTo>
                <a:lnTo>
                  <a:pt x="262864" y="107187"/>
                </a:lnTo>
                <a:lnTo>
                  <a:pt x="263372" y="103632"/>
                </a:lnTo>
                <a:lnTo>
                  <a:pt x="264388" y="100076"/>
                </a:lnTo>
                <a:lnTo>
                  <a:pt x="265912" y="96520"/>
                </a:lnTo>
                <a:lnTo>
                  <a:pt x="274167" y="81153"/>
                </a:lnTo>
                <a:lnTo>
                  <a:pt x="281787" y="65405"/>
                </a:lnTo>
                <a:lnTo>
                  <a:pt x="289915" y="49022"/>
                </a:lnTo>
                <a:lnTo>
                  <a:pt x="298170" y="31115"/>
                </a:lnTo>
                <a:lnTo>
                  <a:pt x="299694" y="27559"/>
                </a:lnTo>
                <a:lnTo>
                  <a:pt x="300202" y="24511"/>
                </a:lnTo>
                <a:lnTo>
                  <a:pt x="300202" y="21971"/>
                </a:lnTo>
                <a:lnTo>
                  <a:pt x="299186" y="20447"/>
                </a:lnTo>
                <a:lnTo>
                  <a:pt x="297662" y="19939"/>
                </a:lnTo>
                <a:lnTo>
                  <a:pt x="296138" y="19431"/>
                </a:lnTo>
                <a:lnTo>
                  <a:pt x="293598" y="20447"/>
                </a:lnTo>
                <a:lnTo>
                  <a:pt x="289915" y="21462"/>
                </a:lnTo>
                <a:lnTo>
                  <a:pt x="282803" y="25019"/>
                </a:lnTo>
                <a:lnTo>
                  <a:pt x="275183" y="27559"/>
                </a:lnTo>
                <a:lnTo>
                  <a:pt x="267436" y="29591"/>
                </a:lnTo>
                <a:lnTo>
                  <a:pt x="259816" y="30607"/>
                </a:lnTo>
                <a:lnTo>
                  <a:pt x="252704" y="31623"/>
                </a:lnTo>
                <a:lnTo>
                  <a:pt x="244957" y="31623"/>
                </a:lnTo>
                <a:lnTo>
                  <a:pt x="237337" y="31115"/>
                </a:lnTo>
                <a:lnTo>
                  <a:pt x="229717" y="30607"/>
                </a:lnTo>
                <a:lnTo>
                  <a:pt x="222529" y="29083"/>
                </a:lnTo>
                <a:lnTo>
                  <a:pt x="214845" y="27559"/>
                </a:lnTo>
                <a:lnTo>
                  <a:pt x="199529" y="24003"/>
                </a:lnTo>
                <a:lnTo>
                  <a:pt x="184696" y="19431"/>
                </a:lnTo>
                <a:lnTo>
                  <a:pt x="169379" y="14351"/>
                </a:lnTo>
                <a:lnTo>
                  <a:pt x="154533" y="9652"/>
                </a:lnTo>
                <a:lnTo>
                  <a:pt x="139217" y="5587"/>
                </a:lnTo>
                <a:lnTo>
                  <a:pt x="132067" y="3556"/>
                </a:lnTo>
                <a:lnTo>
                  <a:pt x="124383" y="2032"/>
                </a:lnTo>
                <a:lnTo>
                  <a:pt x="116725" y="1016"/>
                </a:lnTo>
                <a:lnTo>
                  <a:pt x="109067" y="508"/>
                </a:lnTo>
                <a:lnTo>
                  <a:pt x="101917" y="0"/>
                </a:lnTo>
                <a:lnTo>
                  <a:pt x="94234" y="508"/>
                </a:lnTo>
                <a:lnTo>
                  <a:pt x="86575" y="1524"/>
                </a:lnTo>
                <a:lnTo>
                  <a:pt x="78917" y="2540"/>
                </a:lnTo>
                <a:lnTo>
                  <a:pt x="71755" y="5080"/>
                </a:lnTo>
                <a:lnTo>
                  <a:pt x="64096" y="7620"/>
                </a:lnTo>
                <a:lnTo>
                  <a:pt x="56426" y="11176"/>
                </a:lnTo>
                <a:lnTo>
                  <a:pt x="48768" y="15875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0D0D0D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7/13/2025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809380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8387333" y="5264658"/>
            <a:ext cx="0" cy="914400"/>
          </a:xfrm>
          <a:custGeom>
            <a:avLst/>
            <a:gdLst/>
            <a:ahLst/>
            <a:cxnLst/>
            <a:rect l="l" t="t" r="r" b="b"/>
            <a:pathLst>
              <a:path h="914400">
                <a:moveTo>
                  <a:pt x="0" y="914399"/>
                </a:moveTo>
                <a:lnTo>
                  <a:pt x="0" y="0"/>
                </a:lnTo>
              </a:path>
            </a:pathLst>
          </a:custGeom>
          <a:ln w="19050">
            <a:solidFill>
              <a:srgbClr val="4B318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7/13/2025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71690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621CC-069A-4F0F-AA5A-D143E893C3D8}" type="datetimeFigureOut">
              <a:rPr lang="en-US" smtClean="0"/>
              <a:t>7/13/2025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9F629-1F24-47AC-9C49-E92885BCB9D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68168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621CC-069A-4F0F-AA5A-D143E893C3D8}" type="datetimeFigureOut">
              <a:rPr lang="en-US" smtClean="0"/>
              <a:t>7/13/2025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9F629-1F24-47AC-9C49-E92885BCB9D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68534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621CC-069A-4F0F-AA5A-D143E893C3D8}" type="datetimeFigureOut">
              <a:rPr lang="en-US" smtClean="0"/>
              <a:t>7/13/2025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9F629-1F24-47AC-9C49-E92885BCB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88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621CC-069A-4F0F-AA5A-D143E893C3D8}" type="datetimeFigureOut">
              <a:rPr lang="en-US" smtClean="0"/>
              <a:t>7/13/2025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9F629-1F24-47AC-9C49-E92885BCB9D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13609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621CC-069A-4F0F-AA5A-D143E893C3D8}" type="datetimeFigureOut">
              <a:rPr lang="en-US" smtClean="0"/>
              <a:t>7/13/2025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9F629-1F24-47AC-9C49-E92885BCB9D8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0542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621CC-069A-4F0F-AA5A-D143E893C3D8}" type="datetimeFigureOut">
              <a:rPr lang="en-US" smtClean="0"/>
              <a:t>7/13/2025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9F629-1F24-47AC-9C49-E92885BCB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39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621CC-069A-4F0F-AA5A-D143E893C3D8}" type="datetimeFigureOut">
              <a:rPr lang="en-US" smtClean="0"/>
              <a:t>7/13/2025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9F629-1F24-47AC-9C49-E92885BCB9D8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9005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17A621CC-069A-4F0F-AA5A-D143E893C3D8}" type="datetimeFigureOut">
              <a:rPr lang="en-US" smtClean="0"/>
              <a:t>7/13/2025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6F99F629-1F24-47AC-9C49-E92885BCB9D8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3484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585216" indent="-4572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 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430530" y="172973"/>
            <a:ext cx="0" cy="1196975"/>
          </a:xfrm>
          <a:custGeom>
            <a:avLst/>
            <a:gdLst/>
            <a:ahLst/>
            <a:cxnLst/>
            <a:rect l="l" t="t" r="r" b="b"/>
            <a:pathLst>
              <a:path h="1196975">
                <a:moveTo>
                  <a:pt x="0" y="1196466"/>
                </a:moveTo>
                <a:lnTo>
                  <a:pt x="0" y="0"/>
                </a:lnTo>
              </a:path>
            </a:pathLst>
          </a:custGeom>
          <a:ln w="19050">
            <a:solidFill>
              <a:srgbClr val="4B318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54202" y="397890"/>
            <a:ext cx="8738615" cy="592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0D0D0D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45058" y="1488186"/>
            <a:ext cx="11256010" cy="33172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Segoe UI Semilight"/>
                <a:cs typeface="Segoe UI Semiligh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83314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430530" y="172973"/>
            <a:ext cx="0" cy="1196975"/>
          </a:xfrm>
          <a:custGeom>
            <a:avLst/>
            <a:gdLst/>
            <a:ahLst/>
            <a:cxnLst/>
            <a:rect l="l" t="t" r="r" b="b"/>
            <a:pathLst>
              <a:path h="1196975">
                <a:moveTo>
                  <a:pt x="0" y="1196466"/>
                </a:moveTo>
                <a:lnTo>
                  <a:pt x="0" y="0"/>
                </a:lnTo>
              </a:path>
            </a:pathLst>
          </a:custGeom>
          <a:ln w="19050">
            <a:solidFill>
              <a:srgbClr val="4B318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54202" y="416814"/>
            <a:ext cx="7837805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0D0D0D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45058" y="1204226"/>
            <a:ext cx="10049510" cy="44837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Cambria Math"/>
                <a:cs typeface="Cambria Math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12385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0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0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0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0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0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5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B95E0-004C-4989-9567-A609B1978D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4979187"/>
            <a:ext cx="7772400" cy="1463040"/>
          </a:xfrm>
        </p:spPr>
        <p:txBody>
          <a:bodyPr/>
          <a:lstStyle/>
          <a:p>
            <a:r>
              <a:rPr lang="en-US"/>
              <a:t>Number Theory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24AA46-3EC9-4C16-A561-2035EF02E61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CSE 311 Summer 2025</a:t>
            </a:r>
          </a:p>
          <a:p>
            <a:r>
              <a:rPr lang="en-US"/>
              <a:t>Lecture 8</a:t>
            </a:r>
          </a:p>
        </p:txBody>
      </p:sp>
      <p:pic>
        <p:nvPicPr>
          <p:cNvPr id="2050" name="Picture 2" descr="saint_curious_george">
            <a:extLst>
              <a:ext uri="{FF2B5EF4-FFF2-40B4-BE49-F238E27FC236}">
                <a16:creationId xmlns:a16="http://schemas.microsoft.com/office/drawing/2014/main" id="{5795D5A1-964B-45F7-9EB7-A001112DFB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50"/>
            <a:ext cx="4679465" cy="461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7B61A7A-B375-4EAD-BF78-FA865053CCEF}"/>
              </a:ext>
            </a:extLst>
          </p:cNvPr>
          <p:cNvSpPr txBox="1"/>
          <p:nvPr/>
        </p:nvSpPr>
        <p:spPr>
          <a:xfrm>
            <a:off x="1724025" y="440638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https://abstrusegoose.com/353</a:t>
            </a:r>
          </a:p>
        </p:txBody>
      </p:sp>
    </p:spTree>
    <p:extLst>
      <p:ext uri="{BB962C8B-B14F-4D97-AF65-F5344CB8AC3E}">
        <p14:creationId xmlns:p14="http://schemas.microsoft.com/office/powerpoint/2010/main" val="29038951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AF1306-3F03-3C77-3049-99CB577640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87AE1129-7B5D-7657-FCA4-475E7C595BB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t>5</a:t>
            </a:r>
            <a:r>
              <a:rPr spc="260"/>
              <a:t> </a:t>
            </a:r>
            <a:r>
              <a:rPr spc="75"/>
              <a:t>numbers:</a:t>
            </a:r>
            <a:r>
              <a:rPr spc="305"/>
              <a:t> </a:t>
            </a:r>
            <a:r>
              <a:t>Proof</a:t>
            </a:r>
            <a:r>
              <a:rPr spc="270"/>
              <a:t> </a:t>
            </a:r>
            <a:r>
              <a:t>by</a:t>
            </a:r>
            <a:r>
              <a:rPr spc="280"/>
              <a:t> </a:t>
            </a:r>
            <a:r>
              <a:rPr spc="45"/>
              <a:t>Cases</a:t>
            </a: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2C1435D5-6543-FD89-81E1-27B949C5484F}"/>
              </a:ext>
            </a:extLst>
          </p:cNvPr>
          <p:cNvSpPr txBox="1"/>
          <p:nvPr/>
        </p:nvSpPr>
        <p:spPr>
          <a:xfrm>
            <a:off x="581558" y="1489709"/>
            <a:ext cx="11028680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62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Suppose</a:t>
            </a:r>
            <a:r>
              <a:rPr kumimoji="0" sz="2400" b="0" i="0" u="none" strike="noStrike" kern="0" cap="none" spc="-7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that</a:t>
            </a:r>
            <a:r>
              <a:rPr kumimoji="0" sz="2400" b="0" i="0" u="none" strike="noStrike" kern="0" cap="none" spc="-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sz="2625" b="0" i="0" u="none" strike="noStrike" kern="0" cap="none" spc="0" normalizeH="0" baseline="-15873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1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,</a:t>
            </a:r>
            <a:r>
              <a:rPr kumimoji="0" sz="2400" b="0" i="0" u="none" strike="noStrike" kern="0" cap="none" spc="-13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…</a:t>
            </a:r>
            <a:r>
              <a:rPr kumimoji="0" sz="2400" b="0" i="0" u="none" strike="noStrike" kern="0" cap="none" spc="-14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,</a:t>
            </a:r>
            <a:r>
              <a:rPr kumimoji="0" sz="2400" b="0" i="0" u="none" strike="noStrike" kern="0" cap="none" spc="-13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sz="2625" b="0" i="0" u="none" strike="noStrike" kern="0" cap="none" spc="0" normalizeH="0" baseline="-15873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5</a:t>
            </a:r>
            <a:r>
              <a:rPr kumimoji="0" sz="2625" b="0" i="0" u="none" strike="noStrike" kern="0" cap="none" spc="540" normalizeH="0" baseline="-15873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are</a:t>
            </a:r>
            <a:r>
              <a:rPr kumimoji="0" sz="2400" b="0" i="0" u="none" strike="noStrike" kern="0" cap="none" spc="-3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real</a:t>
            </a:r>
            <a:r>
              <a:rPr kumimoji="0" sz="24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numbers</a:t>
            </a:r>
            <a:r>
              <a:rPr kumimoji="0" sz="2400" b="0" i="0" u="none" strike="noStrike" kern="0" cap="none" spc="-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such</a:t>
            </a:r>
            <a:r>
              <a:rPr kumimoji="0" sz="2400" b="0" i="0" u="none" strike="noStrike" kern="0" cap="none" spc="-1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that</a:t>
            </a:r>
            <a:r>
              <a:rPr kumimoji="0" sz="2400" b="0" i="0" u="none" strike="noStrike" kern="0" cap="none" spc="-1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sz="2625" b="0" i="0" u="none" strike="noStrike" kern="0" cap="none" spc="0" normalizeH="0" baseline="-15873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1</a:t>
            </a:r>
            <a:r>
              <a:rPr kumimoji="0" sz="2625" b="0" i="0" u="none" strike="noStrike" kern="0" cap="none" spc="525" normalizeH="0" baseline="-15873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≤</a:t>
            </a:r>
            <a:r>
              <a:rPr kumimoji="0" sz="2400" b="0" i="0" u="none" strike="noStrike" kern="0" cap="none" spc="114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sz="2625" b="0" i="0" u="none" strike="noStrike" kern="0" cap="none" spc="0" normalizeH="0" baseline="-15873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2</a:t>
            </a:r>
            <a:r>
              <a:rPr kumimoji="0" sz="2625" b="0" i="0" u="none" strike="noStrike" kern="0" cap="none" spc="540" normalizeH="0" baseline="-15873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≤</a:t>
            </a:r>
            <a:r>
              <a:rPr kumimoji="0" sz="2400" b="0" i="0" u="none" strike="noStrike" kern="0" cap="none" spc="10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sz="2625" b="0" i="0" u="none" strike="noStrike" kern="0" cap="none" spc="0" normalizeH="0" baseline="-15873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3</a:t>
            </a:r>
            <a:r>
              <a:rPr kumimoji="0" sz="2625" b="0" i="0" u="none" strike="noStrike" kern="0" cap="none" spc="532" normalizeH="0" baseline="-15873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≤</a:t>
            </a:r>
            <a:r>
              <a:rPr kumimoji="0" sz="2400" b="0" i="0" u="none" strike="noStrike" kern="0" cap="none" spc="10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sz="2625" b="0" i="0" u="none" strike="noStrike" kern="0" cap="none" spc="0" normalizeH="0" baseline="-15873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4</a:t>
            </a:r>
            <a:r>
              <a:rPr kumimoji="0" sz="2625" b="0" i="0" u="none" strike="noStrike" kern="0" cap="none" spc="540" normalizeH="0" baseline="-15873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≤</a:t>
            </a:r>
            <a:r>
              <a:rPr kumimoji="0" sz="2400" b="0" i="0" u="none" strike="noStrike" kern="0" cap="none" spc="1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sz="2625" b="0" i="0" u="none" strike="noStrike" kern="0" cap="none" spc="0" normalizeH="0" baseline="-15873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5</a:t>
            </a:r>
            <a:r>
              <a:rPr kumimoji="0" sz="2625" b="0" i="0" u="none" strike="noStrike" kern="0" cap="none" spc="532" normalizeH="0" baseline="-15873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and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  <a:p>
            <a:pPr marL="7620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sz="2625" b="0" i="0" u="none" strike="noStrike" kern="0" cap="none" spc="0" normalizeH="0" baseline="-15873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1</a:t>
            </a:r>
            <a:r>
              <a:rPr kumimoji="0" sz="2625" b="0" i="0" u="none" strike="noStrike" kern="0" cap="none" spc="359" normalizeH="0" baseline="-15873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+</a:t>
            </a:r>
            <a:r>
              <a:rPr kumimoji="0" sz="24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sz="2625" b="0" i="0" u="none" strike="noStrike" kern="0" cap="none" spc="0" normalizeH="0" baseline="-15873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2</a:t>
            </a:r>
            <a:r>
              <a:rPr kumimoji="0" sz="2625" b="0" i="0" u="none" strike="noStrike" kern="0" cap="none" spc="359" normalizeH="0" baseline="-15873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+</a:t>
            </a:r>
            <a:r>
              <a:rPr kumimoji="0" sz="2400" b="0" i="0" u="none" strike="noStrike" kern="0" cap="none" spc="-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sz="2625" b="0" i="0" u="none" strike="noStrike" kern="0" cap="none" spc="0" normalizeH="0" baseline="-15873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3</a:t>
            </a:r>
            <a:r>
              <a:rPr kumimoji="0" sz="2625" b="0" i="0" u="none" strike="noStrike" kern="0" cap="none" spc="359" normalizeH="0" baseline="-15873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+</a:t>
            </a:r>
            <a:r>
              <a:rPr kumimoji="0" sz="2400" b="0" i="0" u="none" strike="noStrike" kern="0" cap="none" spc="-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sz="2625" b="0" i="0" u="none" strike="noStrike" kern="0" cap="none" spc="0" normalizeH="0" baseline="-15873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4</a:t>
            </a:r>
            <a:r>
              <a:rPr kumimoji="0" sz="2625" b="0" i="0" u="none" strike="noStrike" kern="0" cap="none" spc="345" normalizeH="0" baseline="-15873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+</a:t>
            </a:r>
            <a:r>
              <a:rPr kumimoji="0" sz="2400" b="0" i="0" u="none" strike="noStrike" kern="0" cap="none" spc="-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sz="2625" b="0" i="0" u="none" strike="noStrike" kern="0" cap="none" spc="0" normalizeH="0" baseline="-15873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5</a:t>
            </a:r>
            <a:r>
              <a:rPr kumimoji="0" sz="2625" b="0" i="0" u="none" strike="noStrike" kern="0" cap="none" spc="532" normalizeH="0" baseline="-15873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=</a:t>
            </a:r>
            <a:r>
              <a:rPr kumimoji="0" sz="2400" b="0" i="0" u="none" strike="noStrike" kern="0" cap="none" spc="1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50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.</a:t>
            </a:r>
            <a:r>
              <a:rPr kumimoji="0" sz="2400" b="0" i="0" u="none" strike="noStrike" kern="0" cap="none" spc="-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Prove</a:t>
            </a:r>
            <a:r>
              <a:rPr kumimoji="0" sz="2400" b="0" i="0" u="none" strike="noStrike" kern="0" cap="none" spc="-1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that</a:t>
            </a:r>
            <a:r>
              <a:rPr kumimoji="0" sz="24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sz="2625" b="0" i="0" u="none" strike="noStrike" kern="0" cap="none" spc="0" normalizeH="0" baseline="-15873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1</a:t>
            </a:r>
            <a:r>
              <a:rPr kumimoji="0" sz="2625" b="0" i="0" u="none" strike="noStrike" kern="0" cap="none" spc="367" normalizeH="0" baseline="-15873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+</a:t>
            </a:r>
            <a:r>
              <a:rPr kumimoji="0" sz="24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sz="2625" b="0" i="0" u="none" strike="noStrike" kern="0" cap="none" spc="0" normalizeH="0" baseline="-15873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2</a:t>
            </a:r>
            <a:r>
              <a:rPr kumimoji="0" sz="2625" b="0" i="0" u="none" strike="noStrike" kern="0" cap="none" spc="540" normalizeH="0" baseline="-15873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≤</a:t>
            </a:r>
            <a:r>
              <a:rPr kumimoji="0" sz="2400" b="0" i="0" u="none" strike="noStrike" kern="0" cap="none" spc="13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20</a:t>
            </a:r>
            <a:r>
              <a:rPr kumimoji="0" sz="24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.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334F9D-FE72-5EDA-3698-ECE089199D40}"/>
              </a:ext>
            </a:extLst>
          </p:cNvPr>
          <p:cNvSpPr txBox="1"/>
          <p:nvPr/>
        </p:nvSpPr>
        <p:spPr>
          <a:xfrm>
            <a:off x="581558" y="2505670"/>
            <a:ext cx="1041029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6200" marR="0" lvl="0" indent="0" defTabSz="91440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Let</a:t>
            </a:r>
            <a:r>
              <a:rPr kumimoji="0" lang="en-US" sz="2400" b="0" i="0" u="none" strike="noStrike" kern="0" cap="none" spc="1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lang="en-US" sz="2400" b="0" i="0" u="none" strike="noStrike" kern="0" cap="none" spc="0" normalizeH="0" baseline="-15873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1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,</a:t>
            </a:r>
            <a:r>
              <a:rPr kumimoji="0" lang="en-US" sz="2400" b="0" i="0" u="none" strike="noStrike" kern="0" cap="none" spc="-135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lang="en-US" sz="2400" b="0" i="0" u="none" strike="noStrike" kern="0" cap="none" spc="0" normalizeH="0" baseline="-15873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2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,</a:t>
            </a:r>
            <a:r>
              <a:rPr kumimoji="0" lang="en-US" sz="2400" b="0" i="0" u="none" strike="noStrike" kern="0" cap="none" spc="-135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lang="en-US" sz="2400" b="0" i="0" u="none" strike="noStrike" kern="0" cap="none" spc="0" normalizeH="0" baseline="-15873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3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,</a:t>
            </a:r>
            <a:r>
              <a:rPr kumimoji="0" lang="en-US" sz="2400" b="0" i="0" u="none" strike="noStrike" kern="0" cap="none" spc="-135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lang="en-US" sz="2400" b="0" i="0" u="none" strike="noStrike" kern="0" cap="none" spc="0" normalizeH="0" baseline="-15873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4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,</a:t>
            </a:r>
            <a:r>
              <a:rPr kumimoji="0" lang="en-US" sz="2400" b="0" i="0" u="none" strike="noStrike" kern="0" cap="none" spc="-135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lang="en-US" sz="2400" b="0" i="0" u="none" strike="noStrike" kern="0" cap="none" spc="0" normalizeH="0" baseline="-15873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5</a:t>
            </a:r>
            <a:r>
              <a:rPr kumimoji="0" lang="en-US" sz="2400" b="0" i="0" u="none" strike="noStrike" kern="0" cap="none" spc="562" normalizeH="0" baseline="-15873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be arbitrary</a:t>
            </a:r>
            <a:r>
              <a:rPr kumimoji="0" lang="en-US" sz="2400" b="0" i="0" u="none" strike="noStrike" kern="0" cap="none" spc="-2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real numbers</a:t>
            </a:r>
            <a:r>
              <a:rPr kumimoji="0" lang="en-US" sz="2400" b="0" i="0" u="none" strike="noStrike" kern="0" cap="none" spc="2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such</a:t>
            </a:r>
            <a:r>
              <a:rPr kumimoji="0" lang="en-US" sz="2400" b="0" i="0" u="none" strike="noStrike" kern="0" cap="none" spc="1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that</a:t>
            </a:r>
            <a:r>
              <a:rPr kumimoji="0" lang="en-US" sz="2400" b="0" i="0" u="none" strike="noStrike" kern="0" cap="none" spc="15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lang="en-US" sz="2400" b="0" i="0" u="none" strike="noStrike" kern="0" cap="none" spc="0" normalizeH="0" baseline="-15873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1</a:t>
            </a:r>
            <a:r>
              <a:rPr kumimoji="0" lang="en-US" sz="2400" b="0" i="0" u="none" strike="noStrike" kern="0" cap="none" spc="562" normalizeH="0" baseline="-15873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≤</a:t>
            </a:r>
            <a:r>
              <a:rPr kumimoji="0" lang="en-US" sz="2400" b="0" i="0" u="none" strike="noStrike" kern="0" cap="none" spc="145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lang="en-US" sz="2400" b="0" i="0" u="none" strike="noStrike" kern="0" cap="none" spc="0" normalizeH="0" baseline="-15873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2</a:t>
            </a:r>
            <a:r>
              <a:rPr kumimoji="0" lang="en-US" sz="2400" b="0" i="0" u="none" strike="noStrike" kern="0" cap="none" spc="562" normalizeH="0" baseline="-15873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≤</a:t>
            </a:r>
            <a:r>
              <a:rPr kumimoji="0" lang="en-US" sz="2400" b="0" i="0" u="none" strike="noStrike" kern="0" cap="none" spc="145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lang="en-US" sz="2400" b="0" i="0" u="none" strike="noStrike" kern="0" cap="none" spc="0" normalizeH="0" baseline="-15873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3</a:t>
            </a:r>
            <a:r>
              <a:rPr kumimoji="0" lang="en-US" sz="2400" b="0" i="0" u="none" strike="noStrike" kern="0" cap="none" spc="585" normalizeH="0" baseline="-15873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≤</a:t>
            </a:r>
            <a:r>
              <a:rPr kumimoji="0" lang="en-US" sz="2400" b="0" i="0" u="none" strike="noStrike" kern="0" cap="none" spc="13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lang="en-US" sz="2400" b="0" i="0" u="none" strike="noStrike" kern="0" cap="none" spc="0" normalizeH="0" baseline="-15873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4</a:t>
            </a:r>
            <a:r>
              <a:rPr kumimoji="0" lang="en-US" sz="2400" b="0" i="0" u="none" strike="noStrike" kern="0" cap="none" spc="577" normalizeH="0" baseline="-15873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≤</a:t>
            </a:r>
            <a:r>
              <a:rPr kumimoji="0" lang="en-US" sz="2400" b="0" i="0" u="none" strike="noStrike" kern="0" cap="none" spc="13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lang="en-US" sz="2400" b="0" i="0" u="none" strike="noStrike" kern="0" cap="none" spc="0" normalizeH="0" baseline="-15873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5</a:t>
            </a:r>
            <a:r>
              <a:rPr kumimoji="0" lang="en-US" sz="2400" b="0" i="0" u="none" strike="noStrike" kern="0" cap="none" spc="600" normalizeH="0" baseline="-15873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-25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and</a:t>
            </a:r>
            <a:r>
              <a:rPr lang="en-US" sz="2400" kern="0">
                <a:solidFill>
                  <a:sysClr val="windowText" lastClr="000000"/>
                </a:solidFill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lang="en-US" sz="2400" b="0" i="0" u="none" strike="noStrike" kern="0" cap="none" spc="0" normalizeH="0" baseline="-15873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1</a:t>
            </a:r>
            <a:r>
              <a:rPr kumimoji="0" lang="en-US" sz="2400" b="0" i="0" u="none" strike="noStrike" kern="0" cap="none" spc="367" normalizeH="0" baseline="-15873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+</a:t>
            </a:r>
            <a:r>
              <a:rPr kumimoji="0" lang="en-US" sz="2400" b="0" i="0" u="none" strike="noStrike" kern="0" cap="none" spc="-15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lang="en-US" sz="2400" b="0" i="0" u="none" strike="noStrike" kern="0" cap="none" spc="0" normalizeH="0" baseline="-15873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2</a:t>
            </a:r>
            <a:r>
              <a:rPr kumimoji="0" lang="en-US" sz="2400" b="0" i="0" u="none" strike="noStrike" kern="0" cap="none" spc="375" normalizeH="0" baseline="-15873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+</a:t>
            </a:r>
            <a:r>
              <a:rPr kumimoji="0" lang="en-US" sz="2400" b="0" i="0" u="none" strike="noStrike" kern="0" cap="none" spc="-15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lang="en-US" sz="2400" b="0" i="0" u="none" strike="noStrike" kern="0" cap="none" spc="0" normalizeH="0" baseline="-15873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3</a:t>
            </a:r>
            <a:r>
              <a:rPr kumimoji="0" lang="en-US" sz="2400" b="0" i="0" u="none" strike="noStrike" kern="0" cap="none" spc="367" normalizeH="0" baseline="-15873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+</a:t>
            </a:r>
            <a:r>
              <a:rPr kumimoji="0" lang="en-US" sz="2400" b="0" i="0" u="none" strike="noStrike" kern="0" cap="none" spc="-15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lang="en-US" sz="2400" b="0" i="0" u="none" strike="noStrike" kern="0" cap="none" spc="0" normalizeH="0" baseline="-15873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4</a:t>
            </a:r>
            <a:r>
              <a:rPr kumimoji="0" lang="en-US" sz="2400" b="0" i="0" u="none" strike="noStrike" kern="0" cap="none" spc="359" normalizeH="0" baseline="-15873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+ 𝑥</a:t>
            </a:r>
            <a:r>
              <a:rPr kumimoji="0" lang="en-US" sz="2400" b="0" i="0" u="none" strike="noStrike" kern="0" cap="none" spc="0" normalizeH="0" baseline="-15873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5</a:t>
            </a:r>
            <a:r>
              <a:rPr kumimoji="0" lang="en-US" sz="2400" b="0" i="0" u="none" strike="noStrike" kern="0" cap="none" spc="547" normalizeH="0" baseline="-15873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=</a:t>
            </a:r>
            <a:r>
              <a:rPr kumimoji="0" lang="en-US" sz="2400" b="0" i="0" u="none" strike="noStrike" kern="0" cap="none" spc="13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-25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50</a:t>
            </a:r>
            <a:r>
              <a:rPr kumimoji="0" lang="en-US" sz="2400" b="0" i="0" u="none" strike="noStrike" kern="0" cap="none" spc="-25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.</a:t>
            </a: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55A27EC-0DB1-2651-0F23-C2B2942A0656}"/>
              </a:ext>
            </a:extLst>
          </p:cNvPr>
          <p:cNvSpPr txBox="1"/>
          <p:nvPr/>
        </p:nvSpPr>
        <p:spPr>
          <a:xfrm>
            <a:off x="581558" y="5504934"/>
            <a:ext cx="1066429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620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Since</a:t>
            </a:r>
            <a:r>
              <a:rPr kumimoji="0" lang="en-US" sz="2400" b="0" i="0" u="none" strike="noStrike" kern="0" cap="none" spc="-65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lang="en-US" sz="2400" b="0" i="0" u="none" strike="noStrike" kern="0" cap="none" spc="0" normalizeH="0" baseline="-15873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1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,</a:t>
            </a:r>
            <a:r>
              <a:rPr kumimoji="0" lang="en-US" sz="2400" b="0" i="0" u="none" strike="noStrike" kern="0" cap="none" spc="-135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…</a:t>
            </a:r>
            <a:r>
              <a:rPr kumimoji="0" lang="en-US" sz="2400" b="0" i="0" u="none" strike="noStrike" kern="0" cap="none" spc="-14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,</a:t>
            </a:r>
            <a:r>
              <a:rPr kumimoji="0" lang="en-US" sz="2400" b="0" i="0" u="none" strike="noStrike" kern="0" cap="none" spc="-135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lang="en-US" sz="2400" b="0" i="0" u="none" strike="noStrike" kern="0" cap="none" spc="0" normalizeH="0" baseline="-15873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5</a:t>
            </a:r>
            <a:r>
              <a:rPr kumimoji="0" lang="en-US" sz="2400" b="0" i="0" u="none" strike="noStrike" kern="0" cap="none" spc="517" normalizeH="0" baseline="-15873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were</a:t>
            </a:r>
            <a:r>
              <a:rPr kumimoji="0" lang="en-US" sz="2400" b="0" i="0" u="none" strike="noStrike" kern="0" cap="none" spc="-1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arbitrary,</a:t>
            </a:r>
            <a:r>
              <a:rPr kumimoji="0" lang="en-US" sz="2400" b="0" i="0" u="none" strike="noStrike" kern="0" cap="none" spc="-6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our cases were exhaustive, and the claim holds in each case, we’ve proven our claim</a:t>
            </a:r>
            <a:r>
              <a:rPr kumimoji="0" lang="en-US" sz="2400" b="0" i="0" u="none" strike="noStrike" kern="0" cap="none" spc="-1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.</a:t>
            </a: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B560300-C327-7AE2-C6B8-C4A140BD71C0}"/>
              </a:ext>
            </a:extLst>
          </p:cNvPr>
          <p:cNvSpPr txBox="1"/>
          <p:nvPr/>
        </p:nvSpPr>
        <p:spPr>
          <a:xfrm>
            <a:off x="581558" y="3521334"/>
            <a:ext cx="10410292" cy="16466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6200" lvl="0">
              <a:tabLst>
                <a:tab pos="2317115" algn="l"/>
                <a:tab pos="6160135" algn="l"/>
              </a:tabLst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Case</a:t>
            </a:r>
            <a:r>
              <a:rPr kumimoji="0" lang="en-US" sz="2400" b="0" i="0" u="none" strike="noStrike" kern="0" cap="none" spc="-25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1:</a:t>
            </a:r>
            <a:r>
              <a:rPr kumimoji="0" lang="en-US" sz="2400" b="0" i="0" u="none" strike="noStrike" kern="0" cap="none" spc="-3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lang="en-US" sz="2400" b="0" i="0" u="none" strike="noStrike" kern="0" cap="none" spc="0" normalizeH="0" baseline="-15873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2</a:t>
            </a:r>
            <a:r>
              <a:rPr kumimoji="0" lang="en-US" sz="2400" b="0" i="0" u="none" strike="noStrike" kern="0" cap="none" spc="562" normalizeH="0" baseline="-15873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≤</a:t>
            </a:r>
            <a:r>
              <a:rPr kumimoji="0" lang="en-US" sz="2400" b="0" i="0" u="none" strike="noStrike" kern="0" cap="none" spc="135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-25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10</a:t>
            </a:r>
            <a:r>
              <a:rPr kumimoji="0" lang="en-US" sz="2400" b="0" i="0" u="none" strike="noStrike" kern="0" cap="none" spc="-25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.</a:t>
            </a:r>
            <a:r>
              <a:rPr lang="en-US" sz="2400" kern="0">
                <a:solidFill>
                  <a:srgbClr val="4B3182"/>
                </a:solidFill>
                <a:latin typeface="Segoe UI Semilight"/>
                <a:cs typeface="Segoe UI Semilight"/>
              </a:rPr>
              <a:t> Then</a:t>
            </a:r>
            <a:r>
              <a:rPr lang="en-US" sz="2400" kern="0" spc="-45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lang="en-US" sz="2400" kern="0">
                <a:solidFill>
                  <a:srgbClr val="4B3182"/>
                </a:solidFill>
                <a:latin typeface="Segoe UI Semilight"/>
                <a:cs typeface="Segoe UI Semilight"/>
              </a:rPr>
              <a:t>since</a:t>
            </a:r>
            <a:r>
              <a:rPr lang="en-US" sz="2400" kern="0" spc="-1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lang="en-US" sz="2400" kern="0">
                <a:solidFill>
                  <a:srgbClr val="4B3182"/>
                </a:solidFill>
                <a:latin typeface="Cambria Math"/>
                <a:cs typeface="Cambria Math"/>
              </a:rPr>
              <a:t>𝑥</a:t>
            </a:r>
            <a:r>
              <a:rPr lang="en-US" sz="2400" kern="0" baseline="-15873">
                <a:solidFill>
                  <a:srgbClr val="4B3182"/>
                </a:solidFill>
                <a:latin typeface="Cambria Math"/>
                <a:cs typeface="Cambria Math"/>
              </a:rPr>
              <a:t>1</a:t>
            </a:r>
            <a:r>
              <a:rPr lang="en-US" sz="2400" kern="0" spc="532" baseline="-15873">
                <a:solidFill>
                  <a:srgbClr val="4B3182"/>
                </a:solidFill>
                <a:latin typeface="Cambria Math"/>
                <a:cs typeface="Cambria Math"/>
              </a:rPr>
              <a:t> </a:t>
            </a:r>
            <a:r>
              <a:rPr lang="en-US" sz="2400" kern="0">
                <a:solidFill>
                  <a:srgbClr val="4B3182"/>
                </a:solidFill>
                <a:latin typeface="Cambria Math"/>
                <a:cs typeface="Cambria Math"/>
              </a:rPr>
              <a:t>≤</a:t>
            </a:r>
            <a:r>
              <a:rPr lang="en-US" sz="2400" kern="0" spc="114">
                <a:solidFill>
                  <a:srgbClr val="4B3182"/>
                </a:solidFill>
                <a:latin typeface="Cambria Math"/>
                <a:cs typeface="Cambria Math"/>
              </a:rPr>
              <a:t> </a:t>
            </a:r>
            <a:r>
              <a:rPr lang="en-US" sz="2400" kern="0">
                <a:solidFill>
                  <a:srgbClr val="4B3182"/>
                </a:solidFill>
                <a:latin typeface="Cambria Math"/>
                <a:cs typeface="Cambria Math"/>
              </a:rPr>
              <a:t>𝑥</a:t>
            </a:r>
            <a:r>
              <a:rPr lang="en-US" sz="2400" kern="0" baseline="-15873">
                <a:solidFill>
                  <a:srgbClr val="4B3182"/>
                </a:solidFill>
                <a:latin typeface="Cambria Math"/>
                <a:cs typeface="Cambria Math"/>
              </a:rPr>
              <a:t>2</a:t>
            </a:r>
            <a:r>
              <a:rPr lang="en-US" sz="2400" kern="0">
                <a:solidFill>
                  <a:srgbClr val="4B3182"/>
                </a:solidFill>
                <a:latin typeface="Cambria Math"/>
                <a:cs typeface="Cambria Math"/>
              </a:rPr>
              <a:t>,</a:t>
            </a:r>
            <a:r>
              <a:rPr lang="en-US" sz="2400" kern="0" spc="-135">
                <a:solidFill>
                  <a:srgbClr val="4B3182"/>
                </a:solidFill>
                <a:latin typeface="Cambria Math"/>
                <a:cs typeface="Cambria Math"/>
              </a:rPr>
              <a:t>  </a:t>
            </a:r>
            <a:r>
              <a:rPr lang="en-US" sz="2400" kern="0">
                <a:solidFill>
                  <a:srgbClr val="4B3182"/>
                </a:solidFill>
                <a:latin typeface="Cambria Math"/>
                <a:cs typeface="Cambria Math"/>
              </a:rPr>
              <a:t>𝑥</a:t>
            </a:r>
            <a:r>
              <a:rPr lang="en-US" sz="2400" kern="0" baseline="-15873">
                <a:solidFill>
                  <a:srgbClr val="4B3182"/>
                </a:solidFill>
                <a:latin typeface="Cambria Math"/>
                <a:cs typeface="Cambria Math"/>
              </a:rPr>
              <a:t>1</a:t>
            </a:r>
            <a:r>
              <a:rPr lang="en-US" sz="2400" kern="0" spc="532" baseline="-15873">
                <a:solidFill>
                  <a:srgbClr val="4B3182"/>
                </a:solidFill>
                <a:latin typeface="Cambria Math"/>
                <a:cs typeface="Cambria Math"/>
              </a:rPr>
              <a:t> </a:t>
            </a:r>
            <a:r>
              <a:rPr lang="en-US" sz="2400" kern="0">
                <a:solidFill>
                  <a:srgbClr val="4B3182"/>
                </a:solidFill>
                <a:latin typeface="Cambria Math"/>
                <a:cs typeface="Cambria Math"/>
              </a:rPr>
              <a:t>≤</a:t>
            </a:r>
            <a:r>
              <a:rPr lang="en-US" sz="2400" kern="0" spc="105">
                <a:solidFill>
                  <a:srgbClr val="4B3182"/>
                </a:solidFill>
                <a:latin typeface="Cambria Math"/>
                <a:cs typeface="Cambria Math"/>
              </a:rPr>
              <a:t> </a:t>
            </a:r>
            <a:r>
              <a:rPr lang="en-US" sz="2400" kern="0" spc="-25">
                <a:solidFill>
                  <a:srgbClr val="4B3182"/>
                </a:solidFill>
                <a:latin typeface="Cambria Math"/>
                <a:cs typeface="Cambria Math"/>
              </a:rPr>
              <a:t>10</a:t>
            </a:r>
            <a:r>
              <a:rPr lang="en-US" sz="2400" kern="0" spc="-25">
                <a:solidFill>
                  <a:srgbClr val="4B3182"/>
                </a:solidFill>
                <a:latin typeface="Segoe UI Semilight"/>
                <a:cs typeface="Segoe UI Semilight"/>
              </a:rPr>
              <a:t>.</a:t>
            </a:r>
            <a:r>
              <a:rPr lang="en-US" sz="2400" kern="0">
                <a:solidFill>
                  <a:srgbClr val="4B3182"/>
                </a:solidFill>
                <a:latin typeface="Segoe UI Semilight"/>
                <a:cs typeface="Segoe UI Semilight"/>
              </a:rPr>
              <a:t> So</a:t>
            </a:r>
            <a:r>
              <a:rPr lang="en-US" sz="2400" kern="0" spc="-25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lang="en-US" sz="2400" kern="0">
                <a:solidFill>
                  <a:srgbClr val="4B3182"/>
                </a:solidFill>
                <a:latin typeface="Cambria Math"/>
                <a:cs typeface="Cambria Math"/>
              </a:rPr>
              <a:t>𝑥</a:t>
            </a:r>
            <a:r>
              <a:rPr lang="en-US" sz="2400" kern="0" baseline="-15873">
                <a:solidFill>
                  <a:srgbClr val="4B3182"/>
                </a:solidFill>
                <a:latin typeface="Cambria Math"/>
                <a:cs typeface="Cambria Math"/>
              </a:rPr>
              <a:t>1</a:t>
            </a:r>
            <a:r>
              <a:rPr lang="en-US" sz="2400" kern="0" spc="359" baseline="-15873">
                <a:solidFill>
                  <a:srgbClr val="4B3182"/>
                </a:solidFill>
                <a:latin typeface="Cambria Math"/>
                <a:cs typeface="Cambria Math"/>
              </a:rPr>
              <a:t> </a:t>
            </a:r>
            <a:r>
              <a:rPr lang="en-US" sz="2400" kern="0">
                <a:solidFill>
                  <a:srgbClr val="4B3182"/>
                </a:solidFill>
                <a:latin typeface="Cambria Math"/>
                <a:cs typeface="Cambria Math"/>
              </a:rPr>
              <a:t>+</a:t>
            </a:r>
            <a:r>
              <a:rPr lang="en-US" sz="2400" kern="0" spc="-25">
                <a:solidFill>
                  <a:srgbClr val="4B3182"/>
                </a:solidFill>
                <a:latin typeface="Cambria Math"/>
                <a:cs typeface="Cambria Math"/>
              </a:rPr>
              <a:t> </a:t>
            </a:r>
            <a:r>
              <a:rPr lang="en-US" sz="2400" kern="0">
                <a:solidFill>
                  <a:srgbClr val="4B3182"/>
                </a:solidFill>
                <a:latin typeface="Cambria Math"/>
                <a:cs typeface="Cambria Math"/>
              </a:rPr>
              <a:t>𝑥</a:t>
            </a:r>
            <a:r>
              <a:rPr lang="en-US" sz="2400" kern="0" baseline="-15873">
                <a:solidFill>
                  <a:srgbClr val="4B3182"/>
                </a:solidFill>
                <a:latin typeface="Cambria Math"/>
                <a:cs typeface="Cambria Math"/>
              </a:rPr>
              <a:t>2</a:t>
            </a:r>
            <a:r>
              <a:rPr lang="en-US" sz="2400" kern="0" spc="555" baseline="-15873">
                <a:solidFill>
                  <a:srgbClr val="4B3182"/>
                </a:solidFill>
                <a:latin typeface="Cambria Math"/>
                <a:cs typeface="Cambria Math"/>
              </a:rPr>
              <a:t> </a:t>
            </a:r>
            <a:r>
              <a:rPr lang="en-US" sz="2400" kern="0">
                <a:solidFill>
                  <a:srgbClr val="4B3182"/>
                </a:solidFill>
                <a:latin typeface="Cambria Math"/>
                <a:cs typeface="Cambria Math"/>
              </a:rPr>
              <a:t>≤</a:t>
            </a:r>
            <a:r>
              <a:rPr lang="en-US" sz="2400" kern="0" spc="114">
                <a:solidFill>
                  <a:srgbClr val="4B3182"/>
                </a:solidFill>
                <a:latin typeface="Cambria Math"/>
                <a:cs typeface="Cambria Math"/>
              </a:rPr>
              <a:t> </a:t>
            </a:r>
            <a:r>
              <a:rPr lang="en-US" sz="2400" kern="0">
                <a:solidFill>
                  <a:srgbClr val="4B3182"/>
                </a:solidFill>
                <a:latin typeface="Cambria Math"/>
                <a:cs typeface="Cambria Math"/>
              </a:rPr>
              <a:t>20</a:t>
            </a:r>
            <a:r>
              <a:rPr lang="en-US" sz="2400" kern="0">
                <a:solidFill>
                  <a:srgbClr val="4B3182"/>
                </a:solidFill>
                <a:latin typeface="Segoe UI Semilight"/>
                <a:cs typeface="Segoe UI Semilight"/>
              </a:rPr>
              <a:t>,</a:t>
            </a:r>
            <a:r>
              <a:rPr lang="en-US" sz="2400" kern="0" spc="-2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lang="en-US" sz="2400" kern="0">
                <a:solidFill>
                  <a:srgbClr val="4B3182"/>
                </a:solidFill>
                <a:latin typeface="Segoe UI Semilight"/>
                <a:cs typeface="Segoe UI Semilight"/>
              </a:rPr>
              <a:t>as</a:t>
            </a:r>
            <a:r>
              <a:rPr lang="en-US" sz="2400" kern="0" spc="-10">
                <a:solidFill>
                  <a:srgbClr val="4B3182"/>
                </a:solidFill>
                <a:latin typeface="Segoe UI Semilight"/>
                <a:cs typeface="Segoe UI Semilight"/>
              </a:rPr>
              <a:t> desired.</a:t>
            </a:r>
          </a:p>
          <a:p>
            <a:pPr marL="76200" lvl="0">
              <a:tabLst>
                <a:tab pos="2317115" algn="l"/>
                <a:tab pos="6160135" algn="l"/>
              </a:tabLst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  <a:p>
            <a:pPr marL="76200" marR="55880" lvl="0" indent="0" defTabSz="914400" eaLnBrk="1" fontAlgn="auto" latinLnBrk="0" hangingPunct="1">
              <a:lnSpc>
                <a:spcPct val="100000"/>
              </a:lnSpc>
              <a:spcBef>
                <a:spcPts val="605"/>
              </a:spcBef>
              <a:spcAft>
                <a:spcPts val="0"/>
              </a:spcAft>
              <a:buClrTx/>
              <a:buSzTx/>
              <a:buFontTx/>
              <a:buNone/>
              <a:tabLst>
                <a:tab pos="2362835" algn="l"/>
                <a:tab pos="3087370" algn="l"/>
              </a:tabLst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Case</a:t>
            </a:r>
            <a:r>
              <a:rPr kumimoji="0" lang="en-US" sz="2400" b="0" i="0" u="none" strike="noStrike" kern="0" cap="none" spc="-25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2:</a:t>
            </a:r>
            <a:r>
              <a:rPr kumimoji="0" lang="en-US" sz="2400" b="0" i="0" u="none" strike="noStrike" kern="0" cap="none" spc="-1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lang="en-US" sz="2400" b="0" i="0" u="none" strike="noStrike" kern="0" cap="none" spc="0" normalizeH="0" baseline="-15873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2</a:t>
            </a:r>
            <a:r>
              <a:rPr kumimoji="0" lang="en-US" sz="2400" b="0" i="0" u="none" strike="noStrike" kern="0" cap="none" spc="562" normalizeH="0" baseline="-15873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&gt;</a:t>
            </a:r>
            <a:r>
              <a:rPr kumimoji="0" lang="en-US" sz="2400" b="0" i="0" u="none" strike="noStrike" kern="0" cap="none" spc="14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-25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10</a:t>
            </a:r>
            <a:r>
              <a:rPr kumimoji="0" lang="en-US" sz="2400" b="0" i="0" u="none" strike="noStrike" kern="0" cap="none" spc="-25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.</a:t>
            </a:r>
            <a:r>
              <a:rPr lang="en-US" sz="2400" kern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Then since</a:t>
            </a:r>
            <a:r>
              <a:rPr kumimoji="0" lang="en-US" sz="2400" b="0" i="0" u="none" strike="noStrike" kern="0" cap="none" spc="5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lang="en-US" sz="2400" b="0" i="0" u="none" strike="noStrike" kern="0" cap="none" spc="0" normalizeH="0" baseline="-15873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3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,</a:t>
            </a:r>
            <a:r>
              <a:rPr kumimoji="0" lang="en-US" sz="2400" b="0" i="0" u="none" strike="noStrike" kern="0" cap="none" spc="-13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lang="en-US" sz="2400" b="0" i="0" u="none" strike="noStrike" kern="0" cap="none" spc="0" normalizeH="0" baseline="-15873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4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,</a:t>
            </a:r>
            <a:r>
              <a:rPr kumimoji="0" lang="en-US" sz="2400" b="0" i="0" u="none" strike="noStrike" kern="0" cap="none" spc="-145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lang="en-US" sz="2400" b="0" i="0" u="none" strike="noStrike" kern="0" cap="none" spc="0" normalizeH="0" baseline="-15873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5</a:t>
            </a:r>
            <a:r>
              <a:rPr kumimoji="0" lang="en-US" sz="2400" b="0" i="0" u="none" strike="noStrike" kern="0" cap="none" spc="585" normalizeH="0" baseline="-15873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≥</a:t>
            </a:r>
            <a:r>
              <a:rPr kumimoji="0" lang="en-US" sz="2400" b="0" i="0" u="none" strike="noStrike" kern="0" cap="none" spc="15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lang="en-US" sz="2400" b="0" i="0" u="none" strike="noStrike" kern="0" cap="none" spc="0" normalizeH="0" baseline="-15873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2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, we</a:t>
            </a:r>
            <a:r>
              <a:rPr kumimoji="0" lang="en-US" sz="2400" b="0" i="0" u="none" strike="noStrike" kern="0" cap="none" spc="5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have</a:t>
            </a:r>
            <a:r>
              <a:rPr kumimoji="0" lang="en-US" sz="2400" b="0" i="0" u="none" strike="noStrike" kern="0" cap="none" spc="5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that</a:t>
            </a:r>
            <a:r>
              <a:rPr kumimoji="0" lang="en-US" sz="2400" b="0" i="0" u="none" strike="noStrike" kern="0" cap="none" spc="5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lang="en-US" sz="2400" b="0" i="0" u="none" strike="noStrike" kern="0" cap="none" spc="0" normalizeH="0" baseline="-15873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3</a:t>
            </a:r>
            <a:r>
              <a:rPr kumimoji="0" lang="en-US" sz="2400" b="0" i="0" u="none" strike="noStrike" kern="0" cap="none" spc="592" normalizeH="0" baseline="-15873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&gt;</a:t>
            </a:r>
            <a:r>
              <a:rPr kumimoji="0" lang="en-US" sz="2400" b="0" i="0" u="none" strike="noStrike" kern="0" cap="none" spc="135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10,</a:t>
            </a:r>
            <a:r>
              <a:rPr kumimoji="0" lang="en-US" sz="2400" b="0" i="0" u="none" strike="noStrike" kern="0" cap="none" spc="-145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lang="en-US" sz="2400" b="0" i="0" u="none" strike="noStrike" kern="0" cap="none" spc="0" normalizeH="0" baseline="-15873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4</a:t>
            </a:r>
            <a:r>
              <a:rPr kumimoji="0" lang="en-US" sz="2400" b="0" i="0" u="none" strike="noStrike" kern="0" cap="none" spc="592" normalizeH="0" baseline="-15873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&gt;</a:t>
            </a:r>
            <a:r>
              <a:rPr kumimoji="0" lang="en-US" sz="2400" b="0" i="0" u="none" strike="noStrike" kern="0" cap="none" spc="135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10,</a:t>
            </a:r>
            <a:r>
              <a:rPr kumimoji="0" lang="en-US" sz="2400" b="0" i="0" u="none" strike="noStrike" kern="0" cap="none" spc="-14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lang="en-US" sz="2400" b="0" i="0" u="none" strike="noStrike" kern="0" cap="none" spc="0" normalizeH="0" baseline="-15873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5</a:t>
            </a:r>
            <a:r>
              <a:rPr kumimoji="0" lang="en-US" sz="2400" b="0" i="0" u="none" strike="noStrike" kern="0" cap="none" spc="585" normalizeH="0" baseline="-15873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&gt;</a:t>
            </a:r>
            <a:r>
              <a:rPr kumimoji="0" lang="en-US" sz="2400" b="0" i="0" u="none" strike="noStrike" kern="0" cap="none" spc="135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-25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10</a:t>
            </a:r>
            <a:r>
              <a:rPr kumimoji="0" lang="en-US" sz="2400" b="0" i="0" u="none" strike="noStrike" kern="0" cap="none" spc="-25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.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So</a:t>
            </a:r>
            <a:r>
              <a:rPr kumimoji="0" lang="en-US" sz="2400" b="0" i="0" u="none" strike="noStrike" kern="0" cap="none" spc="-5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lang="en-US" sz="2400" b="0" i="0" u="none" strike="noStrike" kern="0" cap="none" spc="0" normalizeH="0" baseline="-15873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3</a:t>
            </a:r>
            <a:r>
              <a:rPr kumimoji="0" lang="en-US" sz="2400" b="0" i="0" u="none" strike="noStrike" kern="0" cap="none" spc="367" normalizeH="0" baseline="-15873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+</a:t>
            </a:r>
            <a:r>
              <a:rPr kumimoji="0" lang="en-US" sz="2400" b="0" i="0" u="none" strike="noStrike" kern="0" cap="none" spc="-15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lang="en-US" sz="2400" b="0" i="0" u="none" strike="noStrike" kern="0" cap="none" spc="0" normalizeH="0" baseline="-15873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4</a:t>
            </a:r>
            <a:r>
              <a:rPr kumimoji="0" lang="en-US" sz="2400" b="0" i="0" u="none" strike="noStrike" kern="0" cap="none" spc="352" normalizeH="0" baseline="-15873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+ 𝑥</a:t>
            </a:r>
            <a:r>
              <a:rPr kumimoji="0" lang="en-US" sz="2400" b="0" i="0" u="none" strike="noStrike" kern="0" cap="none" spc="0" normalizeH="0" baseline="-15873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5</a:t>
            </a:r>
            <a:r>
              <a:rPr kumimoji="0" lang="en-US" sz="2400" b="0" i="0" u="none" strike="noStrike" kern="0" cap="none" spc="547" normalizeH="0" baseline="-15873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&gt;</a:t>
            </a:r>
            <a:r>
              <a:rPr kumimoji="0" lang="en-US" sz="2400" b="0" i="0" u="none" strike="noStrike" kern="0" cap="none" spc="135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-25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30</a:t>
            </a:r>
            <a:r>
              <a:rPr kumimoji="0" lang="en-US" sz="2400" b="0" i="0" u="none" strike="noStrike" kern="0" cap="none" spc="-25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.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	 Thus</a:t>
            </a:r>
            <a:r>
              <a:rPr kumimoji="0" lang="en-US" sz="2400" b="0" i="0" u="none" strike="noStrike" kern="0" cap="none" spc="-2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lang="en-US" sz="2400" b="0" i="0" u="none" strike="noStrike" kern="0" cap="none" spc="0" normalizeH="0" baseline="-15873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1</a:t>
            </a:r>
            <a:r>
              <a:rPr kumimoji="0" lang="en-US" sz="2400" b="0" i="0" u="none" strike="noStrike" kern="0" cap="none" spc="345" normalizeH="0" baseline="-15873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+</a:t>
            </a:r>
            <a:r>
              <a:rPr kumimoji="0" lang="en-US" sz="2400" b="0" i="0" u="none" strike="noStrike" kern="0" cap="none" spc="-25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lang="en-US" sz="2400" b="0" i="0" u="none" strike="noStrike" kern="0" cap="none" spc="0" normalizeH="0" baseline="-15873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2</a:t>
            </a:r>
            <a:r>
              <a:rPr kumimoji="0" lang="en-US" sz="2400" b="0" i="0" u="none" strike="noStrike" kern="0" cap="none" spc="547" normalizeH="0" baseline="-15873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&lt;</a:t>
            </a:r>
            <a:r>
              <a:rPr kumimoji="0" lang="en-US" sz="2400" b="0" i="0" u="none" strike="noStrike" kern="0" cap="none" spc="105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20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,</a:t>
            </a:r>
            <a:r>
              <a:rPr kumimoji="0" lang="en-US" sz="2400" b="0" i="0" u="none" strike="noStrike" kern="0" cap="none" spc="-25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as</a:t>
            </a:r>
            <a:r>
              <a:rPr kumimoji="0" lang="en-US" sz="2400" b="0" i="0" u="none" strike="noStrike" kern="0" cap="none" spc="-15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-1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desired.</a:t>
            </a: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</p:txBody>
      </p:sp>
    </p:spTree>
    <p:extLst>
      <p:ext uri="{BB962C8B-B14F-4D97-AF65-F5344CB8AC3E}">
        <p14:creationId xmlns:p14="http://schemas.microsoft.com/office/powerpoint/2010/main" val="17804255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65"/>
              <a:t>Existence</a:t>
            </a:r>
            <a:r>
              <a:rPr spc="245"/>
              <a:t> </a:t>
            </a:r>
            <a:r>
              <a:rPr spc="-20"/>
              <a:t>Proof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22350" y="1485434"/>
            <a:ext cx="12233199" cy="1561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Prove: </a:t>
            </a:r>
            <a:r>
              <a:rPr kumimoji="0" sz="27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There</a:t>
            </a:r>
            <a:r>
              <a:rPr kumimoji="0" sz="2700" b="0" i="0" u="none" strike="noStrike" kern="0" cap="none" spc="-3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7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is</a:t>
            </a:r>
            <a:r>
              <a:rPr kumimoji="0" sz="2700" b="0" i="0" u="none" strike="noStrike" kern="0" cap="none" spc="-4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7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some</a:t>
            </a:r>
            <a:r>
              <a:rPr kumimoji="0" sz="27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7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prime</a:t>
            </a:r>
            <a:r>
              <a:rPr kumimoji="0" sz="2700" b="0" i="0" u="none" strike="noStrike" kern="0" cap="none" spc="-3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7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number</a:t>
            </a:r>
            <a:r>
              <a:rPr kumimoji="0" sz="2700" b="0" i="0" u="none" strike="noStrike" kern="0" cap="none" spc="-3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7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𝑝</a:t>
            </a:r>
            <a:r>
              <a:rPr kumimoji="0" sz="2700" b="0" i="0" u="none" strike="noStrike" kern="0" cap="none" spc="14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7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such</a:t>
            </a:r>
            <a:r>
              <a:rPr kumimoji="0" sz="2700" b="0" i="0" u="none" strike="noStrike" kern="0" cap="none" spc="-3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7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that</a:t>
            </a:r>
            <a:r>
              <a:rPr kumimoji="0" sz="2700" b="0" i="0" u="none" strike="noStrike" kern="0" cap="none" spc="-4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7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𝑝</a:t>
            </a:r>
            <a:r>
              <a:rPr kumimoji="0" sz="2700" b="0" i="0" u="none" strike="noStrike" kern="0" cap="none" spc="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7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+</a:t>
            </a:r>
            <a:r>
              <a:rPr kumimoji="0" sz="2700" b="0" i="0" u="none" strike="noStrike" kern="0" cap="none" spc="-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7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6</a:t>
            </a:r>
            <a:r>
              <a:rPr kumimoji="0" sz="2700" b="0" i="0" u="none" strike="noStrike" kern="0" cap="none" spc="114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7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and</a:t>
            </a:r>
            <a:r>
              <a:rPr kumimoji="0" sz="2700" b="0" i="0" u="none" strike="noStrike" kern="0" cap="none" spc="-4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7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𝑝 +</a:t>
            </a:r>
            <a:r>
              <a:rPr kumimoji="0" sz="27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7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8</a:t>
            </a:r>
            <a:r>
              <a:rPr kumimoji="0" sz="2700" b="0" i="0" u="none" strike="noStrike" kern="0" cap="none" spc="13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7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are</a:t>
            </a:r>
            <a:r>
              <a:rPr kumimoji="0" sz="2700" b="0" i="0" u="none" strike="noStrike" kern="0" cap="none" spc="-3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7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also</a:t>
            </a:r>
            <a:r>
              <a:rPr kumimoji="0" sz="2700" b="0" i="0" u="none" strike="noStrike" kern="0" cap="none" spc="-4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7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prime.</a:t>
            </a:r>
            <a:endParaRPr kumimoji="0" sz="27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ea typeface="+mn-ea"/>
              <a:cs typeface="Segoe UI Semiligh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ea typeface="+mn-ea"/>
              <a:cs typeface="Segoe UI Semiligh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ea typeface="+mn-ea"/>
              <a:cs typeface="Segoe UI Semiligh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64EC88-4308-0BAB-9285-020586EA9B52}"/>
              </a:ext>
            </a:extLst>
          </p:cNvPr>
          <p:cNvSpPr txBox="1"/>
          <p:nvPr/>
        </p:nvSpPr>
        <p:spPr>
          <a:xfrm>
            <a:off x="3708400" y="3244334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83565" algn="l"/>
                <a:tab pos="1647825" algn="l"/>
                <a:tab pos="2075814" algn="l"/>
                <a:tab pos="3429635" algn="l"/>
                <a:tab pos="4478020" algn="l"/>
                <a:tab pos="5829935" algn="l"/>
              </a:tabLst>
              <a:defRPr/>
            </a:pPr>
            <a:r>
              <a:rPr kumimoji="0" lang="en-US" sz="2400" b="0" i="0" u="none" strike="noStrike" kern="0" cap="none" spc="-25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∃𝑝(</a:t>
            </a:r>
            <a:r>
              <a:rPr kumimoji="0" lang="en-US" sz="2400" b="0" i="0" u="none" strike="noStrike" kern="0" cap="none" spc="-1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Prime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(</a:t>
            </a:r>
            <a:r>
              <a:rPr kumimoji="0" lang="en-US" sz="2400" b="0" i="0" u="none" strike="noStrike" kern="0" cap="none" spc="-5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𝑝)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∧</a:t>
            </a:r>
            <a:r>
              <a:rPr kumimoji="0" lang="en-US" sz="2400" b="0" i="0" u="none" strike="noStrike" kern="0" cap="none" spc="-15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lang="en-US" sz="2400" b="0" i="0" u="none" strike="noStrike" kern="0" cap="none" spc="-2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Prime(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𝑝</a:t>
            </a:r>
            <a:r>
              <a:rPr kumimoji="0" lang="en-US" sz="2400" b="0" i="0" u="none" strike="noStrike" kern="0" cap="none" spc="2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+</a:t>
            </a:r>
            <a:r>
              <a:rPr kumimoji="0" lang="en-US" sz="2400" b="0" i="0" u="none" strike="noStrike" kern="0" cap="none" spc="-5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lang="en-US" sz="2400" b="0" i="0" u="none" strike="noStrike" kern="0" cap="none" spc="-5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6)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∧</a:t>
            </a:r>
            <a:r>
              <a:rPr kumimoji="0" lang="en-US" sz="2400" b="0" i="0" u="none" strike="noStrike" kern="0" cap="none" spc="-2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lang="en-US" sz="2400" b="0" i="0" u="none" strike="noStrike" kern="0" cap="none" spc="-1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Prime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(𝑝</a:t>
            </a:r>
            <a:r>
              <a:rPr kumimoji="0" lang="en-US" sz="2400" b="0" i="0" u="none" strike="noStrike" kern="0" cap="none" spc="3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+</a:t>
            </a:r>
            <a:r>
              <a:rPr kumimoji="0" lang="en-US" sz="2400" b="0" i="0" u="none" strike="noStrike" kern="0" cap="none" spc="-5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lang="en-US" sz="2400" b="0" i="0" u="none" strike="noStrike" kern="0" cap="none" spc="-5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8))</a:t>
            </a: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ea typeface="+mn-ea"/>
              <a:cs typeface="Cambria Math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CAEBB5C-EB0D-BCA1-DE3A-AFCDB422AFCA}"/>
              </a:ext>
            </a:extLst>
          </p:cNvPr>
          <p:cNvSpPr txBox="1"/>
          <p:nvPr/>
        </p:nvSpPr>
        <p:spPr>
          <a:xfrm>
            <a:off x="3848100" y="5261348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Provide such a prime number.</a:t>
            </a: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ea typeface="+mn-ea"/>
              <a:cs typeface="Segoe UI Semiligh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AD747B7-68C2-7818-164D-89C4062E8D2F}"/>
              </a:ext>
            </a:extLst>
          </p:cNvPr>
          <p:cNvSpPr txBox="1"/>
          <p:nvPr/>
        </p:nvSpPr>
        <p:spPr>
          <a:xfrm>
            <a:off x="654202" y="2583934"/>
            <a:ext cx="444484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576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What’s the claim in logic?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0F7847D-8B43-8651-2D31-E286F7776B0F}"/>
              </a:ext>
            </a:extLst>
          </p:cNvPr>
          <p:cNvSpPr txBox="1"/>
          <p:nvPr/>
        </p:nvSpPr>
        <p:spPr>
          <a:xfrm>
            <a:off x="660400" y="4495284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576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How would we prove this claim?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57E182-BD50-35B0-60A4-421F12CC06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523D313A-DF69-77F5-E7F5-9A6E6182527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65"/>
              <a:t>Existence</a:t>
            </a:r>
            <a:r>
              <a:rPr spc="245"/>
              <a:t> </a:t>
            </a:r>
            <a:r>
              <a:rPr spc="-20"/>
              <a:t>Proof</a:t>
            </a: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D133002F-E55E-925C-9A81-C725755F46B0}"/>
              </a:ext>
            </a:extLst>
          </p:cNvPr>
          <p:cNvSpPr txBox="1"/>
          <p:nvPr/>
        </p:nvSpPr>
        <p:spPr>
          <a:xfrm>
            <a:off x="387502" y="1427374"/>
            <a:ext cx="11804498" cy="15459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Prove: </a:t>
            </a:r>
            <a:r>
              <a:rPr kumimoji="0" sz="27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There</a:t>
            </a:r>
            <a:r>
              <a:rPr kumimoji="0" sz="2700" b="0" i="0" u="none" strike="noStrike" kern="0" cap="none" spc="-3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7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is</a:t>
            </a:r>
            <a:r>
              <a:rPr kumimoji="0" sz="2700" b="0" i="0" u="none" strike="noStrike" kern="0" cap="none" spc="-4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7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some</a:t>
            </a:r>
            <a:r>
              <a:rPr kumimoji="0" sz="27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7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prime</a:t>
            </a:r>
            <a:r>
              <a:rPr kumimoji="0" sz="2700" b="0" i="0" u="none" strike="noStrike" kern="0" cap="none" spc="-3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7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number</a:t>
            </a:r>
            <a:r>
              <a:rPr kumimoji="0" sz="2700" b="0" i="0" u="none" strike="noStrike" kern="0" cap="none" spc="-3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7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𝑝</a:t>
            </a:r>
            <a:r>
              <a:rPr kumimoji="0" sz="2700" b="0" i="0" u="none" strike="noStrike" kern="0" cap="none" spc="14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7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such</a:t>
            </a:r>
            <a:r>
              <a:rPr kumimoji="0" sz="2700" b="0" i="0" u="none" strike="noStrike" kern="0" cap="none" spc="-3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7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that</a:t>
            </a:r>
            <a:r>
              <a:rPr kumimoji="0" sz="2700" b="0" i="0" u="none" strike="noStrike" kern="0" cap="none" spc="-4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7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𝑝</a:t>
            </a:r>
            <a:r>
              <a:rPr kumimoji="0" sz="2700" b="0" i="0" u="none" strike="noStrike" kern="0" cap="none" spc="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7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+</a:t>
            </a:r>
            <a:r>
              <a:rPr kumimoji="0" sz="2700" b="0" i="0" u="none" strike="noStrike" kern="0" cap="none" spc="-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7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6</a:t>
            </a:r>
            <a:r>
              <a:rPr kumimoji="0" sz="2700" b="0" i="0" u="none" strike="noStrike" kern="0" cap="none" spc="114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7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and</a:t>
            </a:r>
            <a:r>
              <a:rPr kumimoji="0" sz="2700" b="0" i="0" u="none" strike="noStrike" kern="0" cap="none" spc="-4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7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𝑝 +</a:t>
            </a:r>
            <a:r>
              <a:rPr kumimoji="0" sz="27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7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8</a:t>
            </a:r>
            <a:r>
              <a:rPr kumimoji="0" sz="2700" b="0" i="0" u="none" strike="noStrike" kern="0" cap="none" spc="13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7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are</a:t>
            </a:r>
            <a:r>
              <a:rPr kumimoji="0" sz="2700" b="0" i="0" u="none" strike="noStrike" kern="0" cap="none" spc="-3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7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also</a:t>
            </a:r>
            <a:r>
              <a:rPr kumimoji="0" sz="2700" b="0" i="0" u="none" strike="noStrike" kern="0" cap="none" spc="-4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7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prime.</a:t>
            </a:r>
            <a:endParaRPr kumimoji="0" sz="27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ea typeface="+mn-ea"/>
              <a:cs typeface="Segoe UI Semiligh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ea typeface="+mn-ea"/>
              <a:cs typeface="Segoe UI Semiligh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ea typeface="+mn-ea"/>
              <a:cs typeface="Segoe UI Semiligh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44C2EEA-69B7-41D3-E8E8-B700B87E6C90}"/>
              </a:ext>
            </a:extLst>
          </p:cNvPr>
          <p:cNvSpPr txBox="1"/>
          <p:nvPr/>
        </p:nvSpPr>
        <p:spPr>
          <a:xfrm>
            <a:off x="1352550" y="2200342"/>
            <a:ext cx="93027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Consider</a:t>
            </a:r>
            <a:r>
              <a:rPr kumimoji="0" lang="en-US" sz="2400" b="0" i="0" u="none" strike="noStrike" kern="0" cap="none" spc="-3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𝑝</a:t>
            </a:r>
            <a:r>
              <a:rPr kumimoji="0" lang="en-US" sz="2400" b="0" i="0" u="none" strike="noStrike" kern="0" cap="none" spc="175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=</a:t>
            </a:r>
            <a:r>
              <a:rPr kumimoji="0" lang="en-US" sz="2400" b="0" i="0" u="none" strike="noStrike" kern="0" cap="none" spc="135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5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.</a:t>
            </a:r>
            <a:r>
              <a:rPr kumimoji="0" lang="en-US" sz="2400" b="0" i="0" u="none" strike="noStrike" kern="0" cap="none" spc="-35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Then</a:t>
            </a:r>
            <a:r>
              <a:rPr kumimoji="0" lang="en-US" sz="2400" b="0" i="0" u="none" strike="noStrike" kern="0" cap="none" spc="-3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𝑝</a:t>
            </a:r>
            <a:r>
              <a:rPr kumimoji="0" lang="en-US" sz="2400" b="0" i="0" u="none" strike="noStrike" kern="0" cap="none" spc="2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+</a:t>
            </a:r>
            <a:r>
              <a:rPr kumimoji="0" lang="en-US" sz="2400" b="0" i="0" u="none" strike="noStrike" kern="0" cap="none" spc="-15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6</a:t>
            </a:r>
            <a:r>
              <a:rPr kumimoji="0" lang="en-US" sz="2400" b="0" i="0" u="none" strike="noStrike" kern="0" cap="none" spc="13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=</a:t>
            </a:r>
            <a:r>
              <a:rPr kumimoji="0" lang="en-US" sz="2400" b="0" i="0" u="none" strike="noStrike" kern="0" cap="none" spc="125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11</a:t>
            </a:r>
            <a:r>
              <a:rPr kumimoji="0" lang="en-US" sz="2400" b="0" i="0" u="none" strike="noStrike" kern="0" cap="none" spc="135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is</a:t>
            </a:r>
            <a:r>
              <a:rPr kumimoji="0" lang="en-US" sz="2400" b="0" i="0" u="none" strike="noStrike" kern="0" cap="none" spc="-3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also</a:t>
            </a:r>
            <a:r>
              <a:rPr kumimoji="0" lang="en-US" sz="2400" b="0" i="0" u="none" strike="noStrike" kern="0" cap="none" spc="-45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prime,</a:t>
            </a:r>
            <a:r>
              <a:rPr kumimoji="0" lang="en-US" sz="2400" b="0" i="0" u="none" strike="noStrike" kern="0" cap="none" spc="-3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as</a:t>
            </a:r>
            <a:r>
              <a:rPr kumimoji="0" lang="en-US" sz="2400" b="0" i="0" u="none" strike="noStrike" kern="0" cap="none" spc="-35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is</a:t>
            </a:r>
            <a:r>
              <a:rPr kumimoji="0" lang="en-US" sz="2400" b="0" i="0" u="none" strike="noStrike" kern="0" cap="none" spc="-15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𝑝</a:t>
            </a:r>
            <a:r>
              <a:rPr kumimoji="0" lang="en-US" sz="2400" b="0" i="0" u="none" strike="noStrike" kern="0" cap="none" spc="2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+</a:t>
            </a:r>
            <a:r>
              <a:rPr kumimoji="0" lang="en-US" sz="2400" b="0" i="0" u="none" strike="noStrike" kern="0" cap="none" spc="-2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8</a:t>
            </a:r>
            <a:r>
              <a:rPr kumimoji="0" lang="en-US" sz="2400" b="0" i="0" u="none" strike="noStrike" kern="0" cap="none" spc="135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=</a:t>
            </a:r>
            <a:r>
              <a:rPr kumimoji="0" lang="en-US" sz="2400" b="0" i="0" u="none" strike="noStrike" kern="0" cap="none" spc="135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lang="en-US" sz="2400" b="0" i="0" u="none" strike="noStrike" kern="0" cap="none" spc="-25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13</a:t>
            </a:r>
            <a:r>
              <a:rPr kumimoji="0" lang="en-US" sz="2400" b="0" i="0" u="none" strike="noStrike" kern="0" cap="none" spc="-25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.</a:t>
            </a: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ea typeface="+mn-ea"/>
              <a:cs typeface="Segoe UI Semilight"/>
            </a:endParaRPr>
          </a:p>
        </p:txBody>
      </p:sp>
    </p:spTree>
    <p:extLst>
      <p:ext uri="{BB962C8B-B14F-4D97-AF65-F5344CB8AC3E}">
        <p14:creationId xmlns:p14="http://schemas.microsoft.com/office/powerpoint/2010/main" val="19903658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54202" y="397890"/>
            <a:ext cx="873861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pc="55"/>
              <a:t>Proof by </a:t>
            </a:r>
            <a:r>
              <a:rPr spc="55"/>
              <a:t>Counterexample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45058" y="1488186"/>
            <a:ext cx="10830560" cy="2236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A</a:t>
            </a:r>
            <a:r>
              <a:rPr kumimoji="0" sz="2600" b="0" i="0" u="none" strike="noStrike" kern="0" cap="none" spc="-1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single</a:t>
            </a:r>
            <a:r>
              <a:rPr kumimoji="0" sz="26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example</a:t>
            </a:r>
            <a:r>
              <a:rPr kumimoji="0" sz="26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can’t</a:t>
            </a:r>
            <a:r>
              <a:rPr kumimoji="0" sz="2600" b="0" i="0" u="none" strike="noStrike" kern="0" cap="none" spc="-3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600" b="0" i="1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prove</a:t>
            </a:r>
            <a:r>
              <a:rPr kumimoji="0" sz="2600" b="0" i="1" u="none" strike="noStrike" kern="0" cap="none" spc="-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a</a:t>
            </a:r>
            <a:r>
              <a:rPr kumimoji="0" sz="26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∀</a:t>
            </a:r>
            <a:r>
              <a:rPr kumimoji="0" sz="2600" b="0" i="0" u="none" strike="noStrike" kern="0" cap="none" spc="13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6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statement.</a:t>
            </a:r>
            <a:endParaRPr kumimoji="0" sz="2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ea typeface="+mn-ea"/>
              <a:cs typeface="Segoe UI Semiligh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86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ea typeface="+mn-ea"/>
              <a:cs typeface="Segoe UI Semilight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A</a:t>
            </a:r>
            <a:r>
              <a:rPr kumimoji="0" sz="2600" b="0" i="0" u="none" strike="noStrike" kern="0" cap="none" spc="-4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single</a:t>
            </a:r>
            <a:r>
              <a:rPr kumimoji="0" sz="2600" b="0" i="0" u="none" strike="noStrike" kern="0" cap="none" spc="-3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counterexample</a:t>
            </a:r>
            <a:r>
              <a:rPr kumimoji="0" sz="26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can</a:t>
            </a:r>
            <a:r>
              <a:rPr kumimoji="0" sz="26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600" b="0" i="1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disprove</a:t>
            </a:r>
            <a:r>
              <a:rPr kumimoji="0" sz="2600" b="0" i="1" u="none" strike="noStrike" kern="0" cap="none" spc="-3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a</a:t>
            </a:r>
            <a:r>
              <a:rPr kumimoji="0" sz="26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∀</a:t>
            </a:r>
            <a:r>
              <a:rPr kumimoji="0" sz="2600" b="0" i="0" u="none" strike="noStrike" kern="0" cap="none" spc="10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6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statement.</a:t>
            </a:r>
            <a:endParaRPr kumimoji="0" lang="en-US" sz="2600" b="0" i="0" u="none" strike="noStrike" kern="0" cap="none" spc="-1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ea typeface="+mn-ea"/>
              <a:cs typeface="Segoe UI Semilight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For</a:t>
            </a:r>
            <a:r>
              <a:rPr kumimoji="0" lang="en-US" sz="2600" b="0" i="0" u="none" strike="noStrike" kern="0" cap="none" spc="-65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example,</a:t>
            </a:r>
            <a:r>
              <a:rPr kumimoji="0" lang="en-US" sz="2600" b="0" i="0" u="none" strike="noStrike" kern="0" cap="none" spc="-5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to</a:t>
            </a:r>
            <a:r>
              <a:rPr kumimoji="0" lang="en-US" sz="2600" b="0" i="0" u="none" strike="noStrike" kern="0" cap="none" spc="-6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disprove</a:t>
            </a:r>
            <a:r>
              <a:rPr kumimoji="0" lang="en-US" sz="2600" b="0" i="0" u="none" strike="noStrike" kern="0" cap="none" spc="-7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“all</a:t>
            </a:r>
            <a:r>
              <a:rPr kumimoji="0" lang="en-US" sz="2600" b="0" i="0" u="none" strike="noStrike" kern="0" cap="none" spc="-45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professors</a:t>
            </a:r>
            <a:r>
              <a:rPr kumimoji="0" lang="en-US" sz="2600" b="0" i="0" u="none" strike="noStrike" kern="0" cap="none" spc="-45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like</a:t>
            </a:r>
            <a:r>
              <a:rPr kumimoji="0" lang="en-US" sz="2600" b="0" i="0" u="none" strike="noStrike" kern="0" cap="none" spc="-65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pizza”,</a:t>
            </a:r>
            <a:r>
              <a:rPr kumimoji="0" lang="en-US" sz="2600" b="0" i="0" u="none" strike="noStrike" kern="0" cap="none" spc="-5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you</a:t>
            </a:r>
            <a:r>
              <a:rPr kumimoji="0" lang="en-US" sz="2600" b="0" i="0" u="none" strike="noStrike" kern="0" cap="none" spc="-65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must</a:t>
            </a:r>
            <a:r>
              <a:rPr kumimoji="0" lang="en-US" sz="2600" b="0" i="0" u="none" strike="noStrike" kern="0" cap="none" spc="-5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find</a:t>
            </a:r>
            <a:r>
              <a:rPr kumimoji="0" lang="en-US" sz="2600" b="0" i="0" u="none" strike="noStrike" kern="0" cap="none" spc="-75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a</a:t>
            </a:r>
            <a:r>
              <a:rPr kumimoji="0" lang="en-US" sz="2600" b="0" i="0" u="none" strike="noStrike" kern="0" cap="none" spc="-5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600" b="0" i="0" u="none" strike="noStrike" kern="0" cap="none" spc="-1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professor</a:t>
            </a:r>
            <a:endParaRPr kumimoji="0" lang="en-US" sz="2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ea typeface="+mn-ea"/>
              <a:cs typeface="Segoe UI Semilight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who</a:t>
            </a:r>
            <a:r>
              <a:rPr kumimoji="0" lang="en-US" sz="2600" b="0" i="0" u="none" strike="noStrike" kern="0" cap="none" spc="-45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does</a:t>
            </a:r>
            <a:r>
              <a:rPr kumimoji="0" lang="en-US" sz="2600" b="0" i="0" u="none" strike="noStrike" kern="0" cap="none" spc="-45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not</a:t>
            </a:r>
            <a:r>
              <a:rPr kumimoji="0" lang="en-US" sz="2600" b="0" i="0" u="none" strike="noStrike" kern="0" cap="none" spc="-3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like</a:t>
            </a:r>
            <a:r>
              <a:rPr kumimoji="0" lang="en-US" sz="2600" b="0" i="0" u="none" strike="noStrike" kern="0" cap="none" spc="-3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600" b="0" i="0" u="none" strike="noStrike" kern="0" cap="none" spc="-1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pizza.</a:t>
            </a:r>
            <a:endParaRPr kumimoji="0" lang="en-US" sz="2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ea typeface="+mn-ea"/>
              <a:cs typeface="Segoe UI Semiligh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45058" y="4150207"/>
            <a:ext cx="2451735" cy="511037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86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In</a:t>
            </a:r>
            <a:r>
              <a:rPr kumimoji="0" sz="2600" b="0" i="0" u="none" strike="noStrike" kern="0" cap="none" spc="-4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formal</a:t>
            </a:r>
            <a:r>
              <a:rPr kumimoji="0" sz="26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6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logic:</a:t>
            </a:r>
            <a:endParaRPr kumimoji="0" sz="2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ea typeface="+mn-ea"/>
              <a:cs typeface="Segoe UI Semiligh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269A3AC-D4A9-ED26-0C23-EEAC4711963E}"/>
                  </a:ext>
                </a:extLst>
              </p:cNvPr>
              <p:cNvSpPr txBox="1"/>
              <p:nvPr/>
            </p:nvSpPr>
            <p:spPr>
              <a:xfrm>
                <a:off x="852858" y="4774145"/>
                <a:ext cx="2709973" cy="4168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4C328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¬∀</m:t>
                      </m:r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4C328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𝑥</m:t>
                      </m:r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4C328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d>
                        <m:d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4C328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4C328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</m:t>
                          </m:r>
                          <m:d>
                            <m:dPr>
                              <m:ctrlP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4C328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4C328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e>
                          </m:d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4C328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→</m:t>
                          </m:r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4C328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𝑄</m:t>
                          </m:r>
                          <m:d>
                            <m:dPr>
                              <m:ctrlP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4C328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4C328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4C3282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269A3AC-D4A9-ED26-0C23-EEAC471196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858" y="4774145"/>
                <a:ext cx="2709973" cy="41684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03546BA-9662-D887-E885-9D4CBDBC9B51}"/>
                  </a:ext>
                </a:extLst>
              </p:cNvPr>
              <p:cNvSpPr txBox="1"/>
              <p:nvPr/>
            </p:nvSpPr>
            <p:spPr>
              <a:xfrm>
                <a:off x="3606735" y="4774145"/>
                <a:ext cx="3011850" cy="4168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4C328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≡∃</m:t>
                      </m:r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4C328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𝑥</m:t>
                      </m:r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4C328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¬</m:t>
                      </m:r>
                      <m:d>
                        <m:d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4C328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4C328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</m:t>
                          </m:r>
                          <m:d>
                            <m:dPr>
                              <m:ctrlP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4C328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4C328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e>
                          </m:d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4C328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→</m:t>
                          </m:r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4C328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𝑄</m:t>
                          </m:r>
                          <m:d>
                            <m:dPr>
                              <m:ctrlP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4C328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4C328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4C3282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03546BA-9662-D887-E885-9D4CBDBC9B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6735" y="4774145"/>
                <a:ext cx="3011850" cy="41684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8CFC865-F588-D4D9-F5F2-78655CF4DDBE}"/>
                  </a:ext>
                </a:extLst>
              </p:cNvPr>
              <p:cNvSpPr txBox="1"/>
              <p:nvPr/>
            </p:nvSpPr>
            <p:spPr>
              <a:xfrm>
                <a:off x="3606735" y="5184642"/>
                <a:ext cx="3130024" cy="4168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4C328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≡∃</m:t>
                      </m:r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4C328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𝑥</m:t>
                      </m:r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4C328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¬</m:t>
                      </m:r>
                      <m:d>
                        <m:d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4C328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4C328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¬</m:t>
                          </m:r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4C328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</m:t>
                          </m:r>
                          <m:d>
                            <m:dPr>
                              <m:ctrlP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4C328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4C328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e>
                          </m:d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4C328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∨</m:t>
                          </m:r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4C328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𝑄</m:t>
                          </m:r>
                          <m:d>
                            <m:dPr>
                              <m:ctrlP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4C328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4C328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4C3282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8CFC865-F588-D4D9-F5F2-78655CF4DD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6735" y="5184642"/>
                <a:ext cx="3130024" cy="41684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E8E9FB2-752C-015E-443D-46C34200ADB2}"/>
                  </a:ext>
                </a:extLst>
              </p:cNvPr>
              <p:cNvSpPr txBox="1"/>
              <p:nvPr/>
            </p:nvSpPr>
            <p:spPr>
              <a:xfrm>
                <a:off x="3606735" y="5601487"/>
                <a:ext cx="3359253" cy="4168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4C328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≡∃</m:t>
                      </m:r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4C328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𝑥</m:t>
                      </m:r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4C328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d>
                        <m:d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4C328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4C328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¬¬</m:t>
                          </m:r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4C328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</m:t>
                          </m:r>
                          <m:d>
                            <m:dPr>
                              <m:ctrlP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4C328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4C328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e>
                          </m:d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4C328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∧¬</m:t>
                          </m:r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4C328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𝑄</m:t>
                          </m:r>
                          <m:d>
                            <m:dPr>
                              <m:ctrlP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4C328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4C328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4C3282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E8E9FB2-752C-015E-443D-46C34200AD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6735" y="5601487"/>
                <a:ext cx="3359253" cy="41684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25C1A8F-EA5A-1ABE-0004-FE0D1A4F9FA1}"/>
                  </a:ext>
                </a:extLst>
              </p:cNvPr>
              <p:cNvSpPr txBox="1"/>
              <p:nvPr/>
            </p:nvSpPr>
            <p:spPr>
              <a:xfrm>
                <a:off x="3602946" y="6043265"/>
                <a:ext cx="2900794" cy="4168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4C328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≡∃</m:t>
                      </m:r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4C328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𝑥</m:t>
                      </m:r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4C328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d>
                        <m:d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4C328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4C328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</m:t>
                          </m:r>
                          <m:d>
                            <m:dPr>
                              <m:ctrlP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4C328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4C328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e>
                          </m:d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4C328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∧¬</m:t>
                          </m:r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4C328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𝑄</m:t>
                          </m:r>
                          <m:d>
                            <m:dPr>
                              <m:ctrlP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4C328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4C328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4C3282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25C1A8F-EA5A-1ABE-0004-FE0D1A4F9F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2946" y="6043265"/>
                <a:ext cx="2900794" cy="41684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5308F291-4D03-325D-5206-B131F7575389}"/>
              </a:ext>
            </a:extLst>
          </p:cNvPr>
          <p:cNvSpPr txBox="1"/>
          <p:nvPr/>
        </p:nvSpPr>
        <p:spPr>
          <a:xfrm>
            <a:off x="7376126" y="4751734"/>
            <a:ext cx="4555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err="1">
                <a:ln>
                  <a:noFill/>
                </a:ln>
                <a:solidFill>
                  <a:srgbClr val="4C328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DeMorgan’s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4C328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Law for Quantifiers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2AAC75F-DB20-9DBE-4B0E-F72553331D61}"/>
              </a:ext>
            </a:extLst>
          </p:cNvPr>
          <p:cNvSpPr txBox="1"/>
          <p:nvPr/>
        </p:nvSpPr>
        <p:spPr>
          <a:xfrm>
            <a:off x="7424450" y="5139822"/>
            <a:ext cx="4555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4C328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Law of Implication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D74BD36-2319-8120-5169-49E856F9BF48}"/>
              </a:ext>
            </a:extLst>
          </p:cNvPr>
          <p:cNvSpPr txBox="1"/>
          <p:nvPr/>
        </p:nvSpPr>
        <p:spPr>
          <a:xfrm>
            <a:off x="7424450" y="5601487"/>
            <a:ext cx="4555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err="1">
                <a:ln>
                  <a:noFill/>
                </a:ln>
                <a:solidFill>
                  <a:srgbClr val="4C328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DeMorgan’s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4C328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Law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0889527-9F52-2DE1-1876-09EEE15D4998}"/>
              </a:ext>
            </a:extLst>
          </p:cNvPr>
          <p:cNvSpPr txBox="1"/>
          <p:nvPr/>
        </p:nvSpPr>
        <p:spPr>
          <a:xfrm>
            <a:off x="7424450" y="6063152"/>
            <a:ext cx="4555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4C328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Double Negation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2" grpId="0"/>
      <p:bldP spid="23" grpId="0"/>
      <p:bldP spid="24" grpId="0"/>
      <p:bldP spid="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54202" y="397890"/>
            <a:ext cx="873861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pc="55"/>
              <a:t>Proof by Counterexample</a:t>
            </a:r>
            <a:endParaRPr spc="55"/>
          </a:p>
        </p:txBody>
      </p:sp>
      <p:sp>
        <p:nvSpPr>
          <p:cNvPr id="3" name="object 3"/>
          <p:cNvSpPr/>
          <p:nvPr/>
        </p:nvSpPr>
        <p:spPr>
          <a:xfrm>
            <a:off x="5974969" y="1549527"/>
            <a:ext cx="26670" cy="322580"/>
          </a:xfrm>
          <a:custGeom>
            <a:avLst/>
            <a:gdLst/>
            <a:ahLst/>
            <a:cxnLst/>
            <a:rect l="l" t="t" r="r" b="b"/>
            <a:pathLst>
              <a:path w="26670" h="322580">
                <a:moveTo>
                  <a:pt x="26669" y="0"/>
                </a:moveTo>
                <a:lnTo>
                  <a:pt x="0" y="0"/>
                </a:lnTo>
                <a:lnTo>
                  <a:pt x="0" y="322580"/>
                </a:lnTo>
                <a:lnTo>
                  <a:pt x="26669" y="322580"/>
                </a:lnTo>
                <a:lnTo>
                  <a:pt x="2666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059045" y="1549527"/>
            <a:ext cx="26670" cy="322580"/>
          </a:xfrm>
          <a:custGeom>
            <a:avLst/>
            <a:gdLst/>
            <a:ahLst/>
            <a:cxnLst/>
            <a:rect l="l" t="t" r="r" b="b"/>
            <a:pathLst>
              <a:path w="26670" h="322580">
                <a:moveTo>
                  <a:pt x="26669" y="0"/>
                </a:moveTo>
                <a:lnTo>
                  <a:pt x="0" y="0"/>
                </a:lnTo>
                <a:lnTo>
                  <a:pt x="0" y="322580"/>
                </a:lnTo>
                <a:lnTo>
                  <a:pt x="26669" y="322580"/>
                </a:lnTo>
                <a:lnTo>
                  <a:pt x="2666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460868" y="1549527"/>
            <a:ext cx="26670" cy="322580"/>
          </a:xfrm>
          <a:custGeom>
            <a:avLst/>
            <a:gdLst/>
            <a:ahLst/>
            <a:cxnLst/>
            <a:rect l="l" t="t" r="r" b="b"/>
            <a:pathLst>
              <a:path w="26670" h="322580">
                <a:moveTo>
                  <a:pt x="26670" y="0"/>
                </a:moveTo>
                <a:lnTo>
                  <a:pt x="0" y="0"/>
                </a:lnTo>
                <a:lnTo>
                  <a:pt x="0" y="322580"/>
                </a:lnTo>
                <a:lnTo>
                  <a:pt x="26670" y="322580"/>
                </a:lnTo>
                <a:lnTo>
                  <a:pt x="2667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552565" y="1549527"/>
            <a:ext cx="26670" cy="322580"/>
          </a:xfrm>
          <a:custGeom>
            <a:avLst/>
            <a:gdLst/>
            <a:ahLst/>
            <a:cxnLst/>
            <a:rect l="l" t="t" r="r" b="b"/>
            <a:pathLst>
              <a:path w="26670" h="322580">
                <a:moveTo>
                  <a:pt x="26669" y="0"/>
                </a:moveTo>
                <a:lnTo>
                  <a:pt x="0" y="0"/>
                </a:lnTo>
                <a:lnTo>
                  <a:pt x="0" y="322580"/>
                </a:lnTo>
                <a:lnTo>
                  <a:pt x="26669" y="322580"/>
                </a:lnTo>
                <a:lnTo>
                  <a:pt x="2666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827896" y="1549527"/>
            <a:ext cx="26670" cy="322580"/>
          </a:xfrm>
          <a:custGeom>
            <a:avLst/>
            <a:gdLst/>
            <a:ahLst/>
            <a:cxnLst/>
            <a:rect l="l" t="t" r="r" b="b"/>
            <a:pathLst>
              <a:path w="26670" h="322580">
                <a:moveTo>
                  <a:pt x="26670" y="0"/>
                </a:moveTo>
                <a:lnTo>
                  <a:pt x="0" y="0"/>
                </a:lnTo>
                <a:lnTo>
                  <a:pt x="0" y="322580"/>
                </a:lnTo>
                <a:lnTo>
                  <a:pt x="26670" y="322580"/>
                </a:lnTo>
                <a:lnTo>
                  <a:pt x="2667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object 8"/>
          <p:cNvSpPr/>
          <p:nvPr/>
        </p:nvSpPr>
        <p:spPr>
          <a:xfrm>
            <a:off x="8507856" y="1549527"/>
            <a:ext cx="26670" cy="322580"/>
          </a:xfrm>
          <a:custGeom>
            <a:avLst/>
            <a:gdLst/>
            <a:ahLst/>
            <a:cxnLst/>
            <a:rect l="l" t="t" r="r" b="b"/>
            <a:pathLst>
              <a:path w="26670" h="322580">
                <a:moveTo>
                  <a:pt x="26670" y="0"/>
                </a:moveTo>
                <a:lnTo>
                  <a:pt x="0" y="0"/>
                </a:lnTo>
                <a:lnTo>
                  <a:pt x="0" y="322580"/>
                </a:lnTo>
                <a:lnTo>
                  <a:pt x="26670" y="322580"/>
                </a:lnTo>
                <a:lnTo>
                  <a:pt x="2667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08482" y="1445513"/>
            <a:ext cx="9263380" cy="15767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>
                <a:tab pos="4520565" algn="l"/>
                <a:tab pos="5537200" algn="l"/>
                <a:tab pos="6014720" algn="l"/>
                <a:tab pos="7969884" algn="l"/>
                <a:tab pos="8388985" algn="l"/>
              </a:tabLst>
              <a:defRPr/>
            </a:pP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For</a:t>
            </a:r>
            <a:r>
              <a:rPr kumimoji="0" sz="2800" b="0" i="0" u="none" strike="noStrike" kern="0" cap="none" spc="-1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all</a:t>
            </a:r>
            <a:r>
              <a:rPr kumimoji="0" sz="2800" b="0" i="0" u="none" strike="noStrike" kern="0" cap="none" spc="-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real</a:t>
            </a:r>
            <a:r>
              <a:rPr kumimoji="0" sz="2800" b="0" i="0" u="none" strike="noStrike" kern="0" cap="none" spc="-1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numbers</a:t>
            </a:r>
            <a:r>
              <a:rPr kumimoji="0" sz="28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𝑎,</a:t>
            </a:r>
            <a:r>
              <a:rPr kumimoji="0" sz="2800" b="0" i="0" u="none" strike="noStrike" kern="0" cap="none" spc="-1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𝑏,</a:t>
            </a:r>
            <a:r>
              <a:rPr kumimoji="0" sz="2800" b="0" i="0" u="none" strike="noStrike" kern="0" cap="none" spc="-15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𝑐,</a:t>
            </a:r>
            <a:r>
              <a:rPr kumimoji="0" sz="2800" b="0" i="0" u="none" strike="noStrike" kern="0" cap="none" spc="-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if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	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𝑎</a:t>
            </a:r>
            <a:r>
              <a:rPr kumimoji="0" sz="2800" b="0" i="0" u="none" strike="noStrike" kern="0" cap="none" spc="7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+</a:t>
            </a:r>
            <a:r>
              <a:rPr kumimoji="0" sz="2800" b="0" i="0" u="none" strike="noStrike" kern="0" cap="none" spc="-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𝑐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	</a:t>
            </a:r>
            <a:r>
              <a:rPr kumimoji="0" sz="28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=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	𝑏</a:t>
            </a:r>
            <a:r>
              <a:rPr kumimoji="0" sz="2800" b="0" i="0" u="none" strike="noStrike" kern="0" cap="none" spc="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+</a:t>
            </a:r>
            <a:r>
              <a:rPr kumimoji="0" sz="2800" b="0" i="0" u="none" strike="noStrike" kern="0" cap="none" spc="-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𝑐</a:t>
            </a:r>
            <a:r>
              <a:rPr kumimoji="0" sz="2800" b="0" i="0" u="none" strike="noStrike" kern="0" cap="none" spc="34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,</a:t>
            </a:r>
            <a:r>
              <a:rPr kumimoji="0" sz="2800" b="0" i="0" u="none" strike="noStrike" kern="0" cap="none" spc="-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-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then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	</a:t>
            </a:r>
            <a:r>
              <a:rPr kumimoji="0" sz="28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𝑎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	=</a:t>
            </a:r>
            <a:r>
              <a:rPr kumimoji="0" sz="2800" b="0" i="0" u="none" strike="noStrike" kern="0" cap="none" spc="1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-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|𝑏|.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cs typeface="Cambria Math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22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cs typeface="Cambria Math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This</a:t>
            </a:r>
            <a:r>
              <a:rPr kumimoji="0" sz="2800" b="0" i="0" u="none" strike="noStrike" kern="0" cap="none" spc="-6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claim</a:t>
            </a:r>
            <a:r>
              <a:rPr kumimoji="0" sz="2800" b="0" i="0" u="none" strike="noStrike" kern="0" cap="none" spc="-5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is</a:t>
            </a:r>
            <a:r>
              <a:rPr kumimoji="0" sz="2800" b="0" i="0" u="none" strike="noStrike" kern="0" cap="none" spc="-5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false.</a:t>
            </a:r>
            <a:r>
              <a:rPr kumimoji="0" sz="2800" b="0" i="0" u="none" strike="noStrike" kern="0" cap="none" spc="-5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Disprove!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139305" y="3797427"/>
            <a:ext cx="26670" cy="322580"/>
          </a:xfrm>
          <a:custGeom>
            <a:avLst/>
            <a:gdLst/>
            <a:ahLst/>
            <a:cxnLst/>
            <a:rect l="l" t="t" r="r" b="b"/>
            <a:pathLst>
              <a:path w="26670" h="322579">
                <a:moveTo>
                  <a:pt x="26670" y="0"/>
                </a:moveTo>
                <a:lnTo>
                  <a:pt x="0" y="0"/>
                </a:lnTo>
                <a:lnTo>
                  <a:pt x="0" y="322580"/>
                </a:lnTo>
                <a:lnTo>
                  <a:pt x="26670" y="322580"/>
                </a:lnTo>
                <a:lnTo>
                  <a:pt x="26670" y="0"/>
                </a:lnTo>
                <a:close/>
              </a:path>
            </a:pathLst>
          </a:custGeom>
          <a:solidFill>
            <a:srgbClr val="4B3182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819265" y="3797427"/>
            <a:ext cx="26670" cy="322580"/>
          </a:xfrm>
          <a:custGeom>
            <a:avLst/>
            <a:gdLst/>
            <a:ahLst/>
            <a:cxnLst/>
            <a:rect l="l" t="t" r="r" b="b"/>
            <a:pathLst>
              <a:path w="26670" h="322579">
                <a:moveTo>
                  <a:pt x="26669" y="0"/>
                </a:moveTo>
                <a:lnTo>
                  <a:pt x="0" y="0"/>
                </a:lnTo>
                <a:lnTo>
                  <a:pt x="0" y="322580"/>
                </a:lnTo>
                <a:lnTo>
                  <a:pt x="26669" y="322580"/>
                </a:lnTo>
                <a:lnTo>
                  <a:pt x="26669" y="0"/>
                </a:lnTo>
                <a:close/>
              </a:path>
            </a:pathLst>
          </a:custGeom>
          <a:solidFill>
            <a:srgbClr val="4B3182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08482" y="3693363"/>
            <a:ext cx="973137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>
                <a:tab pos="6281420" algn="l"/>
                <a:tab pos="6698615" algn="l"/>
              </a:tabLst>
              <a:defRPr/>
            </a:pP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Consider</a:t>
            </a:r>
            <a:r>
              <a:rPr kumimoji="0" sz="2800" b="0" i="0" u="none" strike="noStrike" kern="0" cap="none" spc="-45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𝑎</a:t>
            </a:r>
            <a:r>
              <a:rPr kumimoji="0" sz="2800" b="0" i="0" u="none" strike="noStrike" kern="0" cap="none" spc="22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=</a:t>
            </a:r>
            <a:r>
              <a:rPr kumimoji="0" sz="2800" b="0" i="0" u="none" strike="noStrike" kern="0" cap="none" spc="145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-1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−6,</a:t>
            </a:r>
            <a:r>
              <a:rPr kumimoji="0" sz="2800" b="0" i="0" u="none" strike="noStrike" kern="0" cap="none" spc="-16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𝑏</a:t>
            </a:r>
            <a:r>
              <a:rPr kumimoji="0" sz="2800" b="0" i="0" u="none" strike="noStrike" kern="0" cap="none" spc="204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=</a:t>
            </a:r>
            <a:r>
              <a:rPr kumimoji="0" sz="2800" b="0" i="0" u="none" strike="noStrike" kern="0" cap="none" spc="145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-2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4,</a:t>
            </a:r>
            <a:r>
              <a:rPr kumimoji="0" sz="2800" b="0" i="0" u="none" strike="noStrike" kern="0" cap="none" spc="-15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𝑐</a:t>
            </a:r>
            <a:r>
              <a:rPr kumimoji="0" sz="2800" b="0" i="0" u="none" strike="noStrike" kern="0" cap="none" spc="235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=</a:t>
            </a:r>
            <a:r>
              <a:rPr kumimoji="0" sz="2800" b="0" i="0" u="none" strike="noStrike" kern="0" cap="none" spc="145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1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.</a:t>
            </a:r>
            <a:r>
              <a:rPr kumimoji="0" sz="2800" b="0" i="0" u="none" strike="noStrike" kern="0" cap="none" spc="-2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-1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Certainly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	</a:t>
            </a:r>
            <a:r>
              <a:rPr kumimoji="0" sz="2800" b="0" i="0" u="none" strike="noStrike" kern="0" cap="none" spc="-5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𝑎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	≠</a:t>
            </a:r>
            <a:r>
              <a:rPr kumimoji="0" sz="2800" b="0" i="0" u="none" strike="noStrike" kern="0" cap="none" spc="18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|𝑏|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. Observe</a:t>
            </a:r>
            <a:r>
              <a:rPr kumimoji="0" sz="2800" b="0" i="0" u="none" strike="noStrike" kern="0" cap="none" spc="2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-1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that: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579752" y="4181475"/>
            <a:ext cx="26670" cy="322580"/>
          </a:xfrm>
          <a:custGeom>
            <a:avLst/>
            <a:gdLst/>
            <a:ahLst/>
            <a:cxnLst/>
            <a:rect l="l" t="t" r="r" b="b"/>
            <a:pathLst>
              <a:path w="26669" h="322579">
                <a:moveTo>
                  <a:pt x="26669" y="0"/>
                </a:moveTo>
                <a:lnTo>
                  <a:pt x="0" y="0"/>
                </a:lnTo>
                <a:lnTo>
                  <a:pt x="0" y="322580"/>
                </a:lnTo>
                <a:lnTo>
                  <a:pt x="26669" y="322580"/>
                </a:lnTo>
                <a:lnTo>
                  <a:pt x="26669" y="0"/>
                </a:lnTo>
                <a:close/>
              </a:path>
            </a:pathLst>
          </a:custGeom>
          <a:solidFill>
            <a:srgbClr val="4B3182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63790" y="4181475"/>
            <a:ext cx="27305" cy="322580"/>
          </a:xfrm>
          <a:custGeom>
            <a:avLst/>
            <a:gdLst/>
            <a:ahLst/>
            <a:cxnLst/>
            <a:rect l="l" t="t" r="r" b="b"/>
            <a:pathLst>
              <a:path w="27304" h="322579">
                <a:moveTo>
                  <a:pt x="26695" y="0"/>
                </a:moveTo>
                <a:lnTo>
                  <a:pt x="0" y="0"/>
                </a:lnTo>
                <a:lnTo>
                  <a:pt x="0" y="322580"/>
                </a:lnTo>
                <a:lnTo>
                  <a:pt x="26695" y="322580"/>
                </a:lnTo>
                <a:lnTo>
                  <a:pt x="26695" y="0"/>
                </a:lnTo>
                <a:close/>
              </a:path>
            </a:pathLst>
          </a:custGeom>
          <a:solidFill>
            <a:srgbClr val="4B3182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350640" y="4181475"/>
            <a:ext cx="26670" cy="322580"/>
          </a:xfrm>
          <a:custGeom>
            <a:avLst/>
            <a:gdLst/>
            <a:ahLst/>
            <a:cxnLst/>
            <a:rect l="l" t="t" r="r" b="b"/>
            <a:pathLst>
              <a:path w="26670" h="322579">
                <a:moveTo>
                  <a:pt x="26670" y="0"/>
                </a:moveTo>
                <a:lnTo>
                  <a:pt x="0" y="0"/>
                </a:lnTo>
                <a:lnTo>
                  <a:pt x="0" y="322580"/>
                </a:lnTo>
                <a:lnTo>
                  <a:pt x="26670" y="322580"/>
                </a:lnTo>
                <a:lnTo>
                  <a:pt x="26670" y="0"/>
                </a:lnTo>
                <a:close/>
              </a:path>
            </a:pathLst>
          </a:custGeom>
          <a:solidFill>
            <a:srgbClr val="4B3182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157348" y="4181475"/>
            <a:ext cx="26670" cy="322580"/>
          </a:xfrm>
          <a:custGeom>
            <a:avLst/>
            <a:gdLst/>
            <a:ahLst/>
            <a:cxnLst/>
            <a:rect l="l" t="t" r="r" b="b"/>
            <a:pathLst>
              <a:path w="26669" h="322579">
                <a:moveTo>
                  <a:pt x="26669" y="0"/>
                </a:moveTo>
                <a:lnTo>
                  <a:pt x="0" y="0"/>
                </a:lnTo>
                <a:lnTo>
                  <a:pt x="0" y="322580"/>
                </a:lnTo>
                <a:lnTo>
                  <a:pt x="26669" y="322580"/>
                </a:lnTo>
                <a:lnTo>
                  <a:pt x="26669" y="0"/>
                </a:lnTo>
                <a:close/>
              </a:path>
            </a:pathLst>
          </a:custGeom>
          <a:solidFill>
            <a:srgbClr val="4B3182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4501260" y="4181475"/>
            <a:ext cx="26670" cy="322580"/>
          </a:xfrm>
          <a:custGeom>
            <a:avLst/>
            <a:gdLst/>
            <a:ahLst/>
            <a:cxnLst/>
            <a:rect l="l" t="t" r="r" b="b"/>
            <a:pathLst>
              <a:path w="26670" h="322579">
                <a:moveTo>
                  <a:pt x="26669" y="0"/>
                </a:moveTo>
                <a:lnTo>
                  <a:pt x="0" y="0"/>
                </a:lnTo>
                <a:lnTo>
                  <a:pt x="0" y="322580"/>
                </a:lnTo>
                <a:lnTo>
                  <a:pt x="26669" y="322580"/>
                </a:lnTo>
                <a:lnTo>
                  <a:pt x="26669" y="0"/>
                </a:lnTo>
                <a:close/>
              </a:path>
            </a:pathLst>
          </a:custGeom>
          <a:solidFill>
            <a:srgbClr val="4B3182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3926713" y="4181475"/>
            <a:ext cx="26670" cy="322580"/>
          </a:xfrm>
          <a:custGeom>
            <a:avLst/>
            <a:gdLst/>
            <a:ahLst/>
            <a:cxnLst/>
            <a:rect l="l" t="t" r="r" b="b"/>
            <a:pathLst>
              <a:path w="26670" h="322579">
                <a:moveTo>
                  <a:pt x="26670" y="0"/>
                </a:moveTo>
                <a:lnTo>
                  <a:pt x="0" y="0"/>
                </a:lnTo>
                <a:lnTo>
                  <a:pt x="0" y="322580"/>
                </a:lnTo>
                <a:lnTo>
                  <a:pt x="26670" y="322580"/>
                </a:lnTo>
                <a:lnTo>
                  <a:pt x="26670" y="0"/>
                </a:lnTo>
                <a:close/>
              </a:path>
            </a:pathLst>
          </a:custGeom>
          <a:solidFill>
            <a:srgbClr val="4B3182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573657" y="4743830"/>
            <a:ext cx="26670" cy="322580"/>
          </a:xfrm>
          <a:custGeom>
            <a:avLst/>
            <a:gdLst/>
            <a:ahLst/>
            <a:cxnLst/>
            <a:rect l="l" t="t" r="r" b="b"/>
            <a:pathLst>
              <a:path w="26669" h="322579">
                <a:moveTo>
                  <a:pt x="26670" y="0"/>
                </a:moveTo>
                <a:lnTo>
                  <a:pt x="0" y="0"/>
                </a:lnTo>
                <a:lnTo>
                  <a:pt x="0" y="322580"/>
                </a:lnTo>
                <a:lnTo>
                  <a:pt x="26670" y="322580"/>
                </a:lnTo>
                <a:lnTo>
                  <a:pt x="26670" y="0"/>
                </a:lnTo>
                <a:close/>
              </a:path>
            </a:pathLst>
          </a:custGeom>
          <a:solidFill>
            <a:srgbClr val="4B3182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663790" y="4743830"/>
            <a:ext cx="27305" cy="322580"/>
          </a:xfrm>
          <a:custGeom>
            <a:avLst/>
            <a:gdLst/>
            <a:ahLst/>
            <a:cxnLst/>
            <a:rect l="l" t="t" r="r" b="b"/>
            <a:pathLst>
              <a:path w="27304" h="322579">
                <a:moveTo>
                  <a:pt x="26695" y="0"/>
                </a:moveTo>
                <a:lnTo>
                  <a:pt x="0" y="0"/>
                </a:lnTo>
                <a:lnTo>
                  <a:pt x="0" y="322580"/>
                </a:lnTo>
                <a:lnTo>
                  <a:pt x="26695" y="322580"/>
                </a:lnTo>
                <a:lnTo>
                  <a:pt x="26695" y="0"/>
                </a:lnTo>
                <a:close/>
              </a:path>
            </a:pathLst>
          </a:custGeom>
          <a:solidFill>
            <a:srgbClr val="4B3182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3077845" y="4743830"/>
            <a:ext cx="26670" cy="322580"/>
          </a:xfrm>
          <a:custGeom>
            <a:avLst/>
            <a:gdLst/>
            <a:ahLst/>
            <a:cxnLst/>
            <a:rect l="l" t="t" r="r" b="b"/>
            <a:pathLst>
              <a:path w="26669" h="322579">
                <a:moveTo>
                  <a:pt x="26669" y="0"/>
                </a:moveTo>
                <a:lnTo>
                  <a:pt x="0" y="0"/>
                </a:lnTo>
                <a:lnTo>
                  <a:pt x="0" y="322580"/>
                </a:lnTo>
                <a:lnTo>
                  <a:pt x="26669" y="322580"/>
                </a:lnTo>
                <a:lnTo>
                  <a:pt x="26669" y="0"/>
                </a:lnTo>
                <a:close/>
              </a:path>
            </a:pathLst>
          </a:custGeom>
          <a:solidFill>
            <a:srgbClr val="4B3182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2149729" y="4743830"/>
            <a:ext cx="26670" cy="322580"/>
          </a:xfrm>
          <a:custGeom>
            <a:avLst/>
            <a:gdLst/>
            <a:ahLst/>
            <a:cxnLst/>
            <a:rect l="l" t="t" r="r" b="b"/>
            <a:pathLst>
              <a:path w="26669" h="322579">
                <a:moveTo>
                  <a:pt x="26669" y="0"/>
                </a:moveTo>
                <a:lnTo>
                  <a:pt x="0" y="0"/>
                </a:lnTo>
                <a:lnTo>
                  <a:pt x="0" y="322580"/>
                </a:lnTo>
                <a:lnTo>
                  <a:pt x="26669" y="322580"/>
                </a:lnTo>
                <a:lnTo>
                  <a:pt x="26669" y="0"/>
                </a:lnTo>
                <a:close/>
              </a:path>
            </a:pathLst>
          </a:custGeom>
          <a:solidFill>
            <a:srgbClr val="4B3182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3963289" y="4743830"/>
            <a:ext cx="26670" cy="322580"/>
          </a:xfrm>
          <a:custGeom>
            <a:avLst/>
            <a:gdLst/>
            <a:ahLst/>
            <a:cxnLst/>
            <a:rect l="l" t="t" r="r" b="b"/>
            <a:pathLst>
              <a:path w="26670" h="322579">
                <a:moveTo>
                  <a:pt x="26670" y="0"/>
                </a:moveTo>
                <a:lnTo>
                  <a:pt x="0" y="0"/>
                </a:lnTo>
                <a:lnTo>
                  <a:pt x="0" y="322580"/>
                </a:lnTo>
                <a:lnTo>
                  <a:pt x="26670" y="322580"/>
                </a:lnTo>
                <a:lnTo>
                  <a:pt x="26670" y="0"/>
                </a:lnTo>
                <a:close/>
              </a:path>
            </a:pathLst>
          </a:custGeom>
          <a:solidFill>
            <a:srgbClr val="4B3182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3653916" y="4743830"/>
            <a:ext cx="26670" cy="322580"/>
          </a:xfrm>
          <a:custGeom>
            <a:avLst/>
            <a:gdLst/>
            <a:ahLst/>
            <a:cxnLst/>
            <a:rect l="l" t="t" r="r" b="b"/>
            <a:pathLst>
              <a:path w="26670" h="322579">
                <a:moveTo>
                  <a:pt x="26670" y="0"/>
                </a:moveTo>
                <a:lnTo>
                  <a:pt x="0" y="0"/>
                </a:lnTo>
                <a:lnTo>
                  <a:pt x="0" y="322580"/>
                </a:lnTo>
                <a:lnTo>
                  <a:pt x="26670" y="322580"/>
                </a:lnTo>
                <a:lnTo>
                  <a:pt x="26670" y="0"/>
                </a:lnTo>
                <a:close/>
              </a:path>
            </a:pathLst>
          </a:custGeom>
          <a:solidFill>
            <a:srgbClr val="4B3182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21258" y="3941724"/>
            <a:ext cx="4521835" cy="1150620"/>
          </a:xfrm>
          <a:prstGeom prst="rect">
            <a:avLst/>
          </a:prstGeom>
        </p:spPr>
        <p:txBody>
          <a:bodyPr vert="horz" wrap="square" lIns="0" tIns="14795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165"/>
              </a:spcBef>
              <a:spcAft>
                <a:spcPts val="0"/>
              </a:spcAft>
              <a:buClrTx/>
              <a:buSzTx/>
              <a:buFontTx/>
              <a:buNone/>
              <a:tabLst>
                <a:tab pos="1028700" algn="l"/>
                <a:tab pos="1505585" algn="l"/>
                <a:tab pos="2798445" algn="l"/>
                <a:tab pos="3275329" algn="l"/>
                <a:tab pos="3947795" algn="l"/>
              </a:tabLst>
              <a:defRPr/>
            </a:pP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𝑎</a:t>
            </a:r>
            <a:r>
              <a:rPr kumimoji="0" sz="2800" b="0" i="0" u="none" strike="noStrike" kern="0" cap="none" spc="7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+</a:t>
            </a:r>
            <a:r>
              <a:rPr kumimoji="0" sz="2800" b="0" i="0" u="none" strike="noStrike" kern="0" cap="none" spc="-2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-5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𝑐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	</a:t>
            </a:r>
            <a:r>
              <a:rPr kumimoji="0" sz="2800" b="0" i="0" u="none" strike="noStrike" kern="0" cap="none" spc="-5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=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	−6</a:t>
            </a:r>
            <a:r>
              <a:rPr kumimoji="0" sz="2800" b="0" i="0" u="none" strike="noStrike" kern="0" cap="none" spc="-2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+</a:t>
            </a:r>
            <a:r>
              <a:rPr kumimoji="0" sz="2800" b="0" i="0" u="none" strike="noStrike" kern="0" cap="none" spc="-5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-5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1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	</a:t>
            </a:r>
            <a:r>
              <a:rPr kumimoji="0" sz="2800" b="0" i="0" u="none" strike="noStrike" kern="0" cap="none" spc="-5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=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	</a:t>
            </a:r>
            <a:r>
              <a:rPr kumimoji="0" sz="2800" b="0" i="0" u="none" strike="noStrike" kern="0" cap="none" spc="-25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−5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	=</a:t>
            </a:r>
            <a:r>
              <a:rPr kumimoji="0" sz="2800" b="0" i="0" u="none" strike="noStrike" kern="0" cap="none" spc="16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-5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5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cs typeface="Cambria Math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70"/>
              </a:spcBef>
              <a:spcAft>
                <a:spcPts val="0"/>
              </a:spcAft>
              <a:buClrTx/>
              <a:buSzTx/>
              <a:buFontTx/>
              <a:buNone/>
              <a:tabLst>
                <a:tab pos="1021080" algn="l"/>
                <a:tab pos="1497965" algn="l"/>
                <a:tab pos="2526030" algn="l"/>
                <a:tab pos="3002915" algn="l"/>
                <a:tab pos="3411220" algn="l"/>
              </a:tabLst>
              <a:defRPr/>
            </a:pP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𝑏</a:t>
            </a:r>
            <a:r>
              <a:rPr kumimoji="0" sz="2800" b="0" i="0" u="none" strike="noStrike" kern="0" cap="none" spc="6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+</a:t>
            </a:r>
            <a:r>
              <a:rPr kumimoji="0" sz="2800" b="0" i="0" u="none" strike="noStrike" kern="0" cap="none" spc="-5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-5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𝑐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	</a:t>
            </a:r>
            <a:r>
              <a:rPr kumimoji="0" sz="2800" b="0" i="0" u="none" strike="noStrike" kern="0" cap="none" spc="-5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=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	4</a:t>
            </a:r>
            <a:r>
              <a:rPr kumimoji="0" sz="2800" b="0" i="0" u="none" strike="noStrike" kern="0" cap="none" spc="-5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+</a:t>
            </a:r>
            <a:r>
              <a:rPr kumimoji="0" sz="2800" b="0" i="0" u="none" strike="noStrike" kern="0" cap="none" spc="-2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-5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1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	</a:t>
            </a:r>
            <a:r>
              <a:rPr kumimoji="0" sz="2800" b="0" i="0" u="none" strike="noStrike" kern="0" cap="none" spc="-5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=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	</a:t>
            </a:r>
            <a:r>
              <a:rPr kumimoji="0" sz="2800" b="0" i="0" u="none" strike="noStrike" kern="0" cap="none" spc="-5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5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	=</a:t>
            </a:r>
            <a:r>
              <a:rPr kumimoji="0" sz="2800" b="0" i="0" u="none" strike="noStrike" kern="0" cap="none" spc="16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-5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5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cs typeface="Cambria Math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08482" y="5200853"/>
            <a:ext cx="614426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So</a:t>
            </a:r>
            <a:r>
              <a:rPr kumimoji="0" sz="2800" b="0" i="0" u="none" strike="noStrike" kern="0" cap="none" spc="-25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this</a:t>
            </a:r>
            <a:r>
              <a:rPr kumimoji="0" sz="2800" b="0" i="0" u="none" strike="noStrike" kern="0" cap="none" spc="-3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is</a:t>
            </a:r>
            <a:r>
              <a:rPr kumimoji="0" sz="2800" b="0" i="0" u="none" strike="noStrike" kern="0" cap="none" spc="-25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a</a:t>
            </a:r>
            <a:r>
              <a:rPr kumimoji="0" sz="2800" b="0" i="0" u="none" strike="noStrike" kern="0" cap="none" spc="-25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-1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counterexample</a:t>
            </a:r>
            <a:r>
              <a:rPr kumimoji="0" sz="2800" b="0" i="0" u="none" strike="noStrike" kern="0" cap="none" spc="-35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to</a:t>
            </a:r>
            <a:r>
              <a:rPr kumimoji="0" sz="2800" b="0" i="0" u="none" strike="noStrike" kern="0" cap="none" spc="-25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the</a:t>
            </a:r>
            <a:r>
              <a:rPr kumimoji="0" sz="2800" b="0" i="0" u="none" strike="noStrike" kern="0" cap="none" spc="-4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-1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claim.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D120E3-0C90-C339-1C47-63ECA59A34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852B1982-16B8-06E2-0703-A1AB12A3045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t>Proof</a:t>
            </a:r>
            <a:r>
              <a:rPr spc="300"/>
              <a:t> </a:t>
            </a:r>
            <a:r>
              <a:rPr spc="55"/>
              <a:t>Strategies</a:t>
            </a:r>
            <a:r>
              <a:rPr spc="345"/>
              <a:t> </a:t>
            </a:r>
            <a:r>
              <a:t>So</a:t>
            </a:r>
            <a:r>
              <a:rPr spc="305"/>
              <a:t> </a:t>
            </a:r>
            <a:r>
              <a:rPr spc="-25"/>
              <a:t>Far</a:t>
            </a: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5057647F-4B1C-DEE4-8D65-AFAF31D3F46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45058" y="1411376"/>
            <a:ext cx="10982325" cy="3188052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700"/>
              </a:spcBef>
              <a:buClr>
                <a:schemeClr val="tx1"/>
              </a:buClr>
              <a:buFont typeface="Arial"/>
              <a:buChar char="•"/>
              <a:tabLst>
                <a:tab pos="354965" algn="l"/>
              </a:tabLst>
            </a:pPr>
            <a:r>
              <a:t>Direct</a:t>
            </a:r>
            <a:r>
              <a:rPr spc="-85"/>
              <a:t> </a:t>
            </a:r>
            <a:r>
              <a:rPr spc="-20"/>
              <a:t>Proof</a:t>
            </a:r>
          </a:p>
          <a:p>
            <a:pPr marL="354965" indent="-342265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Arial"/>
              <a:buChar char="•"/>
              <a:tabLst>
                <a:tab pos="354965" algn="l"/>
              </a:tabLst>
            </a:pPr>
            <a:r>
              <a:t>Proof</a:t>
            </a:r>
            <a:r>
              <a:rPr spc="-95"/>
              <a:t> </a:t>
            </a:r>
            <a:r>
              <a:t>by</a:t>
            </a:r>
            <a:r>
              <a:rPr spc="-80"/>
              <a:t> </a:t>
            </a:r>
            <a:r>
              <a:rPr spc="-10"/>
              <a:t>Contrapositive</a:t>
            </a:r>
          </a:p>
          <a:p>
            <a:pPr marL="354965" indent="-342265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Arial"/>
              <a:buChar char="•"/>
              <a:tabLst>
                <a:tab pos="354965" algn="l"/>
              </a:tabLst>
            </a:pPr>
            <a:r>
              <a:t>Proof</a:t>
            </a:r>
            <a:r>
              <a:rPr spc="-105"/>
              <a:t> </a:t>
            </a:r>
            <a:r>
              <a:t>of</a:t>
            </a:r>
            <a:r>
              <a:rPr spc="-105"/>
              <a:t> </a:t>
            </a:r>
            <a:r>
              <a:rPr spc="-10"/>
              <a:t>Biconditional</a:t>
            </a:r>
          </a:p>
          <a:p>
            <a:pPr marL="354965" indent="-342265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Arial"/>
              <a:buChar char="•"/>
              <a:tabLst>
                <a:tab pos="354965" algn="l"/>
              </a:tabLst>
            </a:pPr>
            <a:r>
              <a:t>Proof</a:t>
            </a:r>
            <a:r>
              <a:rPr spc="-95"/>
              <a:t> </a:t>
            </a:r>
            <a:r>
              <a:t>by</a:t>
            </a:r>
            <a:r>
              <a:rPr spc="-80"/>
              <a:t> </a:t>
            </a:r>
            <a:r>
              <a:rPr spc="-10"/>
              <a:t>Cases</a:t>
            </a:r>
          </a:p>
          <a:p>
            <a:pPr marL="354965" indent="-342265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Arial"/>
              <a:buChar char="•"/>
              <a:tabLst>
                <a:tab pos="354965" algn="l"/>
              </a:tabLst>
            </a:pPr>
            <a:r>
              <a:t>Proof</a:t>
            </a:r>
            <a:r>
              <a:rPr spc="-105"/>
              <a:t> </a:t>
            </a:r>
            <a:r>
              <a:t>of</a:t>
            </a:r>
            <a:r>
              <a:rPr spc="-105"/>
              <a:t> </a:t>
            </a:r>
            <a:r>
              <a:rPr spc="-10"/>
              <a:t>Existence</a:t>
            </a:r>
          </a:p>
          <a:p>
            <a:pPr marL="354965" indent="-342265">
              <a:lnSpc>
                <a:spcPct val="100000"/>
              </a:lnSpc>
              <a:spcBef>
                <a:spcPts val="605"/>
              </a:spcBef>
              <a:buClr>
                <a:schemeClr val="tx1"/>
              </a:buClr>
              <a:buFont typeface="Arial"/>
              <a:buChar char="•"/>
              <a:tabLst>
                <a:tab pos="354965" algn="l"/>
              </a:tabLst>
            </a:pPr>
            <a:r>
              <a:rPr lang="en-US" spc="-10"/>
              <a:t>Proof by Counterexample</a:t>
            </a:r>
            <a:endParaRPr spc="-10"/>
          </a:p>
        </p:txBody>
      </p:sp>
    </p:spTree>
    <p:extLst>
      <p:ext uri="{BB962C8B-B14F-4D97-AF65-F5344CB8AC3E}">
        <p14:creationId xmlns:p14="http://schemas.microsoft.com/office/powerpoint/2010/main" val="37938432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2B07DD-0750-5EFD-C2A6-FC86D10EA5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6698679-2BDF-BF00-717E-4D262A1532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Warm Up: Prove or Disprove</a:t>
            </a:r>
          </a:p>
        </p:txBody>
      </p:sp>
    </p:spTree>
    <p:extLst>
      <p:ext uri="{BB962C8B-B14F-4D97-AF65-F5344CB8AC3E}">
        <p14:creationId xmlns:p14="http://schemas.microsoft.com/office/powerpoint/2010/main" val="1167629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15">
              <a:lnSpc>
                <a:spcPct val="100000"/>
              </a:lnSpc>
              <a:spcBef>
                <a:spcPts val="100"/>
              </a:spcBef>
            </a:pPr>
            <a:r>
              <a:t>Prove</a:t>
            </a:r>
            <a:r>
              <a:rPr spc="370"/>
              <a:t> </a:t>
            </a:r>
            <a:r>
              <a:t>or</a:t>
            </a:r>
            <a:r>
              <a:rPr spc="335"/>
              <a:t> </a:t>
            </a:r>
            <a:r>
              <a:rPr spc="45"/>
              <a:t>Disprove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45058" y="1604009"/>
            <a:ext cx="11022965" cy="35159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265" marR="0" lvl="0" indent="-456565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469265" algn="l"/>
              </a:tabLst>
              <a:defRPr/>
            </a:pP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In</a:t>
            </a:r>
            <a:r>
              <a:rPr kumimoji="0" sz="24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practice,</a:t>
            </a:r>
            <a:r>
              <a:rPr kumimoji="0" sz="2400" b="0" i="0" u="none" strike="noStrike" kern="0" cap="none" spc="-4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we</a:t>
            </a:r>
            <a:r>
              <a:rPr kumimoji="0" sz="2400" b="0" i="0" u="none" strike="noStrike" kern="0" cap="none" spc="-3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don’t</a:t>
            </a:r>
            <a:r>
              <a:rPr kumimoji="0" sz="2400" b="0" i="0" u="none" strike="noStrike" kern="0" cap="none" spc="-3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usually</a:t>
            </a:r>
            <a:r>
              <a:rPr kumimoji="0" sz="2400" b="0" i="0" u="none" strike="noStrike" kern="0" cap="none" spc="-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know</a:t>
            </a:r>
            <a:r>
              <a:rPr kumimoji="0" sz="24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if</a:t>
            </a:r>
            <a:r>
              <a:rPr kumimoji="0" sz="24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a</a:t>
            </a:r>
            <a:r>
              <a:rPr kumimoji="0" sz="24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claim</a:t>
            </a:r>
            <a:r>
              <a:rPr kumimoji="0" sz="2400" b="0" i="0" u="none" strike="noStrike" kern="0" cap="none" spc="-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is</a:t>
            </a:r>
            <a:r>
              <a:rPr kumimoji="0" sz="2400" b="0" i="0" u="none" strike="noStrike" kern="0" cap="none" spc="-3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true</a:t>
            </a:r>
            <a:r>
              <a:rPr kumimoji="0" sz="24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or</a:t>
            </a:r>
            <a:r>
              <a:rPr kumimoji="0" sz="24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false</a:t>
            </a:r>
            <a:r>
              <a:rPr kumimoji="0" sz="24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beforehand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  <a:p>
            <a:pPr marL="469265" marR="0" lvl="0" indent="-456565" defTabSz="914400" eaLnBrk="1" fontAlgn="auto" latinLnBrk="0" hangingPunct="1">
              <a:lnSpc>
                <a:spcPct val="100000"/>
              </a:lnSpc>
              <a:spcBef>
                <a:spcPts val="2039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469265" algn="l"/>
              </a:tabLst>
              <a:defRPr/>
            </a:pP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We</a:t>
            </a:r>
            <a:r>
              <a:rPr kumimoji="0" sz="24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want</a:t>
            </a:r>
            <a:r>
              <a:rPr kumimoji="0" sz="24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to</a:t>
            </a:r>
            <a:r>
              <a:rPr kumimoji="0" sz="2400" b="0" i="0" u="none" strike="noStrike" kern="0" cap="none" spc="-5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prove</a:t>
            </a:r>
            <a:r>
              <a:rPr kumimoji="0" sz="2400" b="0" i="0" u="none" strike="noStrike" kern="0" cap="none" spc="-5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the</a:t>
            </a:r>
            <a:r>
              <a:rPr kumimoji="0" sz="24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statement</a:t>
            </a:r>
            <a:r>
              <a:rPr kumimoji="0" sz="2400" b="0" i="0" u="none" strike="noStrike" kern="0" cap="none" spc="-4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if</a:t>
            </a:r>
            <a:r>
              <a:rPr kumimoji="0" sz="2400" b="0" i="0" u="none" strike="noStrike" kern="0" cap="none" spc="-6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it’s</a:t>
            </a:r>
            <a:r>
              <a:rPr kumimoji="0" sz="2400" b="0" i="0" u="none" strike="noStrike" kern="0" cap="none" spc="-6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true,</a:t>
            </a:r>
            <a:r>
              <a:rPr kumimoji="0" sz="2400" b="0" i="0" u="none" strike="noStrike" kern="0" cap="none" spc="-5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and</a:t>
            </a:r>
            <a:r>
              <a:rPr kumimoji="0" sz="2400" b="0" i="0" u="none" strike="noStrike" kern="0" cap="none" spc="-5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disprove</a:t>
            </a:r>
            <a:r>
              <a:rPr kumimoji="0" sz="2400" b="0" i="0" u="none" strike="noStrike" kern="0" cap="none" spc="-6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it</a:t>
            </a:r>
            <a:r>
              <a:rPr kumimoji="0" sz="2400" b="0" i="0" u="none" strike="noStrike" kern="0" cap="none" spc="-5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if</a:t>
            </a:r>
            <a:r>
              <a:rPr kumimoji="0" sz="24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it’s</a:t>
            </a:r>
            <a:r>
              <a:rPr kumimoji="0" sz="2400" b="0" i="0" u="none" strike="noStrike" kern="0" cap="none" spc="-6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false.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  <a:p>
            <a:pPr marL="469265" marR="0" lvl="0" indent="-456565" defTabSz="914400" eaLnBrk="1" fontAlgn="auto" latinLnBrk="0" hangingPunct="1">
              <a:lnSpc>
                <a:spcPct val="100000"/>
              </a:lnSpc>
              <a:spcBef>
                <a:spcPts val="2039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469265" algn="l"/>
              </a:tabLst>
              <a:defRPr/>
            </a:pPr>
            <a:r>
              <a:rPr kumimoji="0" sz="24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Strategy: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  <a:p>
            <a:pPr marL="935990" marR="0" lvl="1" indent="-457200" defTabSz="914400" eaLnBrk="1" fontAlgn="auto" latinLnBrk="0" hangingPunct="1">
              <a:lnSpc>
                <a:spcPct val="100000"/>
              </a:lnSpc>
              <a:spcBef>
                <a:spcPts val="2039"/>
              </a:spcBef>
              <a:spcAft>
                <a:spcPts val="0"/>
              </a:spcAft>
              <a:buClrTx/>
              <a:buSzTx/>
              <a:buFontTx/>
              <a:buChar char="-"/>
              <a:tabLst>
                <a:tab pos="935990" algn="l"/>
              </a:tabLst>
              <a:defRPr/>
            </a:pP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Play</a:t>
            </a:r>
            <a:r>
              <a:rPr kumimoji="0" sz="24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around</a:t>
            </a:r>
            <a:r>
              <a:rPr kumimoji="0" sz="2400" b="0" i="0" u="none" strike="noStrike" kern="0" cap="none" spc="-4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with</a:t>
            </a:r>
            <a:r>
              <a:rPr kumimoji="0" sz="2400" b="0" i="0" u="none" strike="noStrike" kern="0" cap="none" spc="-4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many</a:t>
            </a:r>
            <a:r>
              <a:rPr kumimoji="0" sz="2400" b="0" i="0" u="none" strike="noStrike" kern="0" cap="none" spc="-3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examples</a:t>
            </a:r>
            <a:r>
              <a:rPr kumimoji="0" sz="2400" b="0" i="0" u="none" strike="noStrike" kern="0" cap="none" spc="-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in</a:t>
            </a:r>
            <a:r>
              <a:rPr kumimoji="0" sz="24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an</a:t>
            </a:r>
            <a:r>
              <a:rPr kumimoji="0" sz="2400" b="0" i="0" u="none" strike="noStrike" kern="0" cap="none" spc="-3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attempt</a:t>
            </a:r>
            <a:r>
              <a:rPr kumimoji="0" sz="24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to</a:t>
            </a:r>
            <a:r>
              <a:rPr kumimoji="0" sz="2400" b="0" i="0" u="none" strike="noStrike" kern="0" cap="none" spc="-4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show</a:t>
            </a:r>
            <a:r>
              <a:rPr kumimoji="0" sz="2400" b="0" i="0" u="none" strike="noStrike" kern="0" cap="none" spc="-4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that</a:t>
            </a:r>
            <a:r>
              <a:rPr kumimoji="0" sz="2400" b="0" i="0" u="none" strike="noStrike" kern="0" cap="none" spc="-4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the</a:t>
            </a:r>
            <a:r>
              <a:rPr kumimoji="0" sz="2400" b="0" i="0" u="none" strike="noStrike" kern="0" cap="none" spc="-4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claim</a:t>
            </a:r>
            <a:r>
              <a:rPr kumimoji="0" sz="24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is</a:t>
            </a:r>
            <a:r>
              <a:rPr kumimoji="0" sz="24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false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  <a:p>
            <a:pPr marL="935990" marR="0" lvl="1" indent="-457200" defTabSz="914400" eaLnBrk="1" fontAlgn="auto" latinLnBrk="0" hangingPunct="1">
              <a:lnSpc>
                <a:spcPct val="100000"/>
              </a:lnSpc>
              <a:spcBef>
                <a:spcPts val="2045"/>
              </a:spcBef>
              <a:spcAft>
                <a:spcPts val="0"/>
              </a:spcAft>
              <a:buClrTx/>
              <a:buSzTx/>
              <a:buFontTx/>
              <a:buChar char="-"/>
              <a:tabLst>
                <a:tab pos="935990" algn="l"/>
              </a:tabLst>
              <a:defRPr/>
            </a:pP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If</a:t>
            </a:r>
            <a:r>
              <a:rPr kumimoji="0" sz="2400" b="0" i="0" u="none" strike="noStrike" kern="0" cap="none" spc="-4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the</a:t>
            </a:r>
            <a:r>
              <a:rPr kumimoji="0" sz="2400" b="0" i="0" u="none" strike="noStrike" kern="0" cap="none" spc="-4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claim</a:t>
            </a:r>
            <a:r>
              <a:rPr kumimoji="0" sz="2400" b="0" i="0" u="none" strike="noStrike" kern="0" cap="none" spc="-4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is</a:t>
            </a:r>
            <a:r>
              <a:rPr kumimoji="0" sz="2400" b="0" i="0" u="none" strike="noStrike" kern="0" cap="none" spc="-4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false,</a:t>
            </a:r>
            <a:r>
              <a:rPr kumimoji="0" sz="2400" b="0" i="0" u="none" strike="noStrike" kern="0" cap="none" spc="-3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hopefully</a:t>
            </a:r>
            <a:r>
              <a:rPr kumimoji="0" sz="2400" b="0" i="0" u="none" strike="noStrike" kern="0" cap="none" spc="-4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you’ll</a:t>
            </a:r>
            <a:r>
              <a:rPr kumimoji="0" sz="2400" b="0" i="0" u="none" strike="noStrike" kern="0" cap="none" spc="-4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find</a:t>
            </a:r>
            <a:r>
              <a:rPr kumimoji="0" sz="2400" b="0" i="0" u="none" strike="noStrike" kern="0" cap="none" spc="-3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a</a:t>
            </a:r>
            <a:r>
              <a:rPr kumimoji="0" sz="2400" b="0" i="0" u="none" strike="noStrike" kern="0" cap="none" spc="-4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counterexample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  <a:p>
            <a:pPr marL="935990" marR="0" lvl="1" indent="-457200" defTabSz="914400" eaLnBrk="1" fontAlgn="auto" latinLnBrk="0" hangingPunct="1">
              <a:lnSpc>
                <a:spcPct val="100000"/>
              </a:lnSpc>
              <a:spcBef>
                <a:spcPts val="2040"/>
              </a:spcBef>
              <a:spcAft>
                <a:spcPts val="0"/>
              </a:spcAft>
              <a:buClrTx/>
              <a:buSzTx/>
              <a:buFontTx/>
              <a:buChar char="-"/>
              <a:tabLst>
                <a:tab pos="935990" algn="l"/>
              </a:tabLst>
              <a:defRPr/>
            </a:pP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If</a:t>
            </a:r>
            <a:r>
              <a:rPr kumimoji="0" sz="2400" b="0" i="0" u="none" strike="noStrike" kern="0" cap="none" spc="-4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the</a:t>
            </a:r>
            <a:r>
              <a:rPr kumimoji="0" sz="2400" b="0" i="0" u="none" strike="noStrike" kern="0" cap="none" spc="-3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claim</a:t>
            </a:r>
            <a:r>
              <a:rPr kumimoji="0" sz="2400" b="0" i="0" u="none" strike="noStrike" kern="0" cap="none" spc="-4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is</a:t>
            </a:r>
            <a:r>
              <a:rPr kumimoji="0" sz="2400" b="0" i="0" u="none" strike="noStrike" kern="0" cap="none" spc="-4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true,</a:t>
            </a:r>
            <a:r>
              <a:rPr kumimoji="0" sz="2400" b="0" i="0" u="none" strike="noStrike" kern="0" cap="none" spc="-4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you’ll</a:t>
            </a:r>
            <a:r>
              <a:rPr kumimoji="0" sz="2400" b="0" i="0" u="none" strike="noStrike" kern="0" cap="none" spc="-4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gain</a:t>
            </a:r>
            <a:r>
              <a:rPr kumimoji="0" sz="2400" b="0" i="0" u="none" strike="noStrike" kern="0" cap="none" spc="-4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intuition</a:t>
            </a:r>
            <a:r>
              <a:rPr kumimoji="0" sz="2400" b="0" i="0" u="none" strike="noStrike" kern="0" cap="none" spc="-4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for</a:t>
            </a:r>
            <a:r>
              <a:rPr kumimoji="0" sz="2400" b="0" i="0" u="none" strike="noStrike" kern="0" cap="none" spc="-3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why</a:t>
            </a:r>
            <a:r>
              <a:rPr kumimoji="0" sz="2400" b="0" i="0" u="none" strike="noStrike" kern="0" cap="none" spc="-3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from</a:t>
            </a:r>
            <a:r>
              <a:rPr kumimoji="0" sz="2400" b="0" i="0" u="none" strike="noStrike" kern="0" cap="none" spc="-3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the</a:t>
            </a:r>
            <a:r>
              <a:rPr kumimoji="0" sz="2400" b="0" i="0" u="none" strike="noStrike" kern="0" cap="none" spc="-3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examples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15">
              <a:lnSpc>
                <a:spcPct val="100000"/>
              </a:lnSpc>
              <a:spcBef>
                <a:spcPts val="100"/>
              </a:spcBef>
            </a:pPr>
            <a:r>
              <a:t>Prove</a:t>
            </a:r>
            <a:r>
              <a:rPr spc="370"/>
              <a:t> </a:t>
            </a:r>
            <a:r>
              <a:t>or</a:t>
            </a:r>
            <a:r>
              <a:rPr spc="335"/>
              <a:t> </a:t>
            </a:r>
            <a:r>
              <a:rPr spc="45"/>
              <a:t>Disprove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70382" y="1312926"/>
            <a:ext cx="9892030" cy="1036181"/>
          </a:xfrm>
          <a:prstGeom prst="rect">
            <a:avLst/>
          </a:prstGeom>
        </p:spPr>
        <p:txBody>
          <a:bodyPr vert="horz" wrap="square" lIns="0" tIns="152400" rIns="0" bIns="0" rtlCol="0">
            <a:spAutoFit/>
          </a:bodyPr>
          <a:lstStyle/>
          <a:p>
            <a:pPr marL="50800" marR="0" lvl="0" indent="0" defTabSz="9144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Identify</a:t>
            </a:r>
            <a:r>
              <a:rPr kumimoji="0" sz="2400" b="0" i="0" u="none" strike="noStrike" kern="0" cap="none" spc="-4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if</a:t>
            </a:r>
            <a:r>
              <a:rPr kumimoji="0" sz="2400" b="0" i="0" u="none" strike="noStrike" kern="0" cap="none" spc="-4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the</a:t>
            </a:r>
            <a:r>
              <a:rPr kumimoji="0" sz="24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following</a:t>
            </a:r>
            <a:r>
              <a:rPr kumimoji="0" sz="2400" b="0" i="0" u="none" strike="noStrike" kern="0" cap="none" spc="-6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claims</a:t>
            </a:r>
            <a:r>
              <a:rPr kumimoji="0" sz="2400" b="0" i="0" u="none" strike="noStrike" kern="0" cap="none" spc="-3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are</a:t>
            </a:r>
            <a:r>
              <a:rPr kumimoji="0" sz="2400" b="0" i="0" u="none" strike="noStrike" kern="0" cap="none" spc="-4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true</a:t>
            </a:r>
            <a:r>
              <a:rPr kumimoji="0" sz="2400" b="0" i="0" u="none" strike="noStrike" kern="0" cap="none" spc="-4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or</a:t>
            </a:r>
            <a:r>
              <a:rPr kumimoji="0" sz="2400" b="0" i="0" u="none" strike="noStrike" kern="0" cap="none" spc="-3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false,</a:t>
            </a:r>
            <a:r>
              <a:rPr kumimoji="0" sz="2400" b="0" i="0" u="none" strike="noStrike" kern="0" cap="none" spc="-4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and</a:t>
            </a:r>
            <a:r>
              <a:rPr kumimoji="0" sz="2400" b="0" i="0" u="none" strike="noStrike" kern="0" cap="none" spc="-4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then</a:t>
            </a:r>
            <a:r>
              <a:rPr kumimoji="0" sz="2400" b="0" i="0" u="none" strike="noStrike" kern="0" cap="none" spc="-3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prove</a:t>
            </a:r>
            <a:r>
              <a:rPr kumimoji="0" sz="24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or</a:t>
            </a:r>
            <a:r>
              <a:rPr kumimoji="0" sz="2400" b="0" i="0" u="none" strike="noStrike" kern="0" cap="none" spc="-3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disprove.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  <a:p>
            <a:pPr marL="508000" marR="2258060" lvl="0" indent="-457200" defTabSz="914400" eaLnBrk="1" fontAlgn="auto" latinLnBrk="0" hangingPunct="1">
              <a:lnSpc>
                <a:spcPts val="2590"/>
              </a:lnSpc>
              <a:spcBef>
                <a:spcPts val="1435"/>
              </a:spcBef>
              <a:spcAft>
                <a:spcPts val="0"/>
              </a:spcAft>
              <a:buClrTx/>
              <a:buSzTx/>
              <a:buFontTx/>
              <a:buNone/>
              <a:tabLst>
                <a:tab pos="507365" algn="l"/>
              </a:tabLst>
              <a:defRPr/>
            </a:pPr>
            <a:r>
              <a:rPr kumimoji="0" sz="24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1.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	For</a:t>
            </a:r>
            <a:r>
              <a:rPr kumimoji="0" sz="24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all</a:t>
            </a:r>
            <a:r>
              <a:rPr kumimoji="0" sz="2400" b="0" i="0" u="none" strike="noStrike" kern="0" cap="none" spc="-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positive</a:t>
            </a:r>
            <a:r>
              <a:rPr kumimoji="0" sz="2400" b="0" i="0" u="none" strike="noStrike" kern="0" cap="none" spc="-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integers</a:t>
            </a:r>
            <a:r>
              <a:rPr kumimoji="0" sz="2400" b="0" i="0" u="none" strike="noStrike" kern="0" cap="none" spc="-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𝑛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,</a:t>
            </a:r>
            <a:r>
              <a:rPr kumimoji="0" sz="24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𝑛</a:t>
            </a:r>
            <a:r>
              <a:rPr kumimoji="0" sz="2625" b="0" i="0" u="none" strike="noStrike" kern="0" cap="none" spc="0" normalizeH="0" baseline="28571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2</a:t>
            </a:r>
            <a:r>
              <a:rPr kumimoji="0" sz="2625" b="0" i="0" u="none" strike="noStrike" kern="0" cap="none" spc="352" normalizeH="0" baseline="28571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+</a:t>
            </a:r>
            <a:r>
              <a:rPr kumimoji="0" sz="2400" b="0" i="0" u="none" strike="noStrike" kern="0" cap="none" spc="-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3𝑛</a:t>
            </a:r>
            <a:r>
              <a:rPr kumimoji="0" sz="2400" b="0" i="0" u="none" strike="noStrike" kern="0" cap="none" spc="1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+</a:t>
            </a:r>
            <a:r>
              <a:rPr kumimoji="0" sz="2400" b="0" i="0" u="none" strike="noStrike" kern="0" cap="none" spc="-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1</a:t>
            </a:r>
            <a:r>
              <a:rPr kumimoji="0" sz="2400" b="0" i="0" u="none" strike="noStrike" kern="0" cap="none" spc="114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is always</a:t>
            </a:r>
            <a:r>
              <a:rPr kumimoji="0" sz="2400" b="0" i="0" u="none" strike="noStrike" kern="0" cap="none" spc="-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prime</a:t>
            </a:r>
            <a:r>
              <a:rPr kumimoji="0" lang="en-US" sz="24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. 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015095" y="2856737"/>
            <a:ext cx="771525" cy="268605"/>
          </a:xfrm>
          <a:custGeom>
            <a:avLst/>
            <a:gdLst/>
            <a:ahLst/>
            <a:cxnLst/>
            <a:rect l="l" t="t" r="r" b="b"/>
            <a:pathLst>
              <a:path w="771525" h="268605">
                <a:moveTo>
                  <a:pt x="237617" y="8382"/>
                </a:moveTo>
                <a:lnTo>
                  <a:pt x="234696" y="0"/>
                </a:lnTo>
                <a:lnTo>
                  <a:pt x="219735" y="5410"/>
                </a:lnTo>
                <a:lnTo>
                  <a:pt x="206641" y="13246"/>
                </a:lnTo>
                <a:lnTo>
                  <a:pt x="178498" y="50749"/>
                </a:lnTo>
                <a:lnTo>
                  <a:pt x="168960" y="102108"/>
                </a:lnTo>
                <a:lnTo>
                  <a:pt x="168910" y="103124"/>
                </a:lnTo>
                <a:lnTo>
                  <a:pt x="169875" y="120256"/>
                </a:lnTo>
                <a:lnTo>
                  <a:pt x="169976" y="122085"/>
                </a:lnTo>
                <a:lnTo>
                  <a:pt x="185928" y="170180"/>
                </a:lnTo>
                <a:lnTo>
                  <a:pt x="219710" y="200748"/>
                </a:lnTo>
                <a:lnTo>
                  <a:pt x="234696" y="206121"/>
                </a:lnTo>
                <a:lnTo>
                  <a:pt x="237363" y="197739"/>
                </a:lnTo>
                <a:lnTo>
                  <a:pt x="225590" y="192544"/>
                </a:lnTo>
                <a:lnTo>
                  <a:pt x="215455" y="185331"/>
                </a:lnTo>
                <a:lnTo>
                  <a:pt x="194665" y="151587"/>
                </a:lnTo>
                <a:lnTo>
                  <a:pt x="187744" y="103124"/>
                </a:lnTo>
                <a:lnTo>
                  <a:pt x="187706" y="102108"/>
                </a:lnTo>
                <a:lnTo>
                  <a:pt x="188480" y="84518"/>
                </a:lnTo>
                <a:lnTo>
                  <a:pt x="200025" y="41021"/>
                </a:lnTo>
                <a:lnTo>
                  <a:pt x="225755" y="13576"/>
                </a:lnTo>
                <a:lnTo>
                  <a:pt x="237617" y="8382"/>
                </a:lnTo>
                <a:close/>
              </a:path>
              <a:path w="771525" h="268605">
                <a:moveTo>
                  <a:pt x="752602" y="103124"/>
                </a:moveTo>
                <a:lnTo>
                  <a:pt x="743000" y="50749"/>
                </a:lnTo>
                <a:lnTo>
                  <a:pt x="714857" y="13246"/>
                </a:lnTo>
                <a:lnTo>
                  <a:pt x="686816" y="0"/>
                </a:lnTo>
                <a:lnTo>
                  <a:pt x="683895" y="8382"/>
                </a:lnTo>
                <a:lnTo>
                  <a:pt x="695820" y="13576"/>
                </a:lnTo>
                <a:lnTo>
                  <a:pt x="706081" y="20751"/>
                </a:lnTo>
                <a:lnTo>
                  <a:pt x="726935" y="53987"/>
                </a:lnTo>
                <a:lnTo>
                  <a:pt x="733806" y="102108"/>
                </a:lnTo>
                <a:lnTo>
                  <a:pt x="733031" y="120256"/>
                </a:lnTo>
                <a:lnTo>
                  <a:pt x="721487" y="164719"/>
                </a:lnTo>
                <a:lnTo>
                  <a:pt x="684276" y="197739"/>
                </a:lnTo>
                <a:lnTo>
                  <a:pt x="686816" y="206121"/>
                </a:lnTo>
                <a:lnTo>
                  <a:pt x="726173" y="182791"/>
                </a:lnTo>
                <a:lnTo>
                  <a:pt x="748322" y="139560"/>
                </a:lnTo>
                <a:lnTo>
                  <a:pt x="751522" y="122085"/>
                </a:lnTo>
                <a:lnTo>
                  <a:pt x="752602" y="103124"/>
                </a:lnTo>
                <a:close/>
              </a:path>
              <a:path w="771525" h="268605">
                <a:moveTo>
                  <a:pt x="771144" y="248412"/>
                </a:moveTo>
                <a:lnTo>
                  <a:pt x="0" y="248412"/>
                </a:lnTo>
                <a:lnTo>
                  <a:pt x="0" y="268224"/>
                </a:lnTo>
                <a:lnTo>
                  <a:pt x="771144" y="268224"/>
                </a:lnTo>
                <a:lnTo>
                  <a:pt x="771144" y="2484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325102" y="3120643"/>
            <a:ext cx="154305" cy="292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75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2</a:t>
            </a:r>
            <a:endParaRPr kumimoji="0" sz="17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cs typeface="Cambria Math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83082" y="2884423"/>
            <a:ext cx="93097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94665" algn="l"/>
              </a:tabLst>
              <a:defRPr/>
            </a:pPr>
            <a:r>
              <a:rPr kumimoji="0" sz="24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2.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	For</a:t>
            </a:r>
            <a:r>
              <a:rPr kumimoji="0" sz="2400" b="0" i="0" u="none" strike="noStrike" kern="0" cap="none" spc="-1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all</a:t>
            </a:r>
            <a:r>
              <a:rPr kumimoji="0" sz="2400" b="0" i="0" u="none" strike="noStrike" kern="0" cap="none" spc="-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positive</a:t>
            </a:r>
            <a:r>
              <a:rPr kumimoji="0" sz="2400" b="0" i="0" u="none" strike="noStrike" kern="0" cap="none" spc="-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integers</a:t>
            </a:r>
            <a:r>
              <a:rPr kumimoji="0" sz="2400" b="0" i="0" u="none" strike="noStrike" kern="0" cap="none" spc="-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𝑛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,</a:t>
            </a:r>
            <a:r>
              <a:rPr kumimoji="0" sz="24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the</a:t>
            </a:r>
            <a:r>
              <a:rPr kumimoji="0" sz="24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sum</a:t>
            </a:r>
            <a:r>
              <a:rPr kumimoji="0" sz="2400" b="0" i="0" u="none" strike="noStrike" kern="0" cap="none" spc="1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1</a:t>
            </a:r>
            <a:r>
              <a:rPr kumimoji="0" sz="2400" b="0" i="0" u="none" strike="noStrike" kern="0" cap="none" spc="-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+</a:t>
            </a:r>
            <a:r>
              <a:rPr kumimoji="0" sz="2400" b="0" i="0" u="none" strike="noStrike" kern="0" cap="none" spc="-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2</a:t>
            </a:r>
            <a:r>
              <a:rPr kumimoji="0" sz="2400" b="0" i="0" u="none" strike="noStrike" kern="0" cap="none" spc="-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+</a:t>
            </a:r>
            <a:r>
              <a:rPr kumimoji="0" sz="2400" b="0" i="0" u="none" strike="noStrike" kern="0" cap="none" spc="-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⋯</a:t>
            </a:r>
            <a:r>
              <a:rPr kumimoji="0" sz="2400" b="0" i="0" u="none" strike="noStrike" kern="0" cap="none" spc="-14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+</a:t>
            </a:r>
            <a:r>
              <a:rPr kumimoji="0" sz="2400" b="0" i="0" u="none" strike="noStrike" kern="0" cap="none" spc="-1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𝑛</a:t>
            </a:r>
            <a:r>
              <a:rPr kumimoji="0" sz="2400" b="0" i="0" u="none" strike="noStrike" kern="0" cap="none" spc="16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is</a:t>
            </a:r>
            <a:r>
              <a:rPr kumimoji="0" sz="2400" b="0" i="0" u="none" strike="noStrike" kern="0" cap="none" spc="-1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equal</a:t>
            </a:r>
            <a:r>
              <a:rPr kumimoji="0" sz="2400" b="0" i="0" u="none" strike="noStrike" kern="0" cap="none" spc="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to</a:t>
            </a:r>
            <a:r>
              <a:rPr kumimoji="0" sz="2400" b="0" i="0" u="none" strike="noStrike" kern="0" cap="none" spc="-1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625" b="0" i="0" u="none" strike="noStrike" kern="0" cap="none" spc="195" normalizeH="0" baseline="44444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𝑛</a:t>
            </a:r>
            <a:r>
              <a:rPr kumimoji="0" sz="2625" b="0" i="0" u="none" strike="noStrike" kern="0" cap="none" spc="555" normalizeH="0" baseline="44444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625" b="0" i="0" u="none" strike="noStrike" kern="0" cap="none" spc="0" normalizeH="0" baseline="44444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𝑛+1</a:t>
            </a:r>
            <a:r>
              <a:rPr kumimoji="0" sz="2625" b="0" i="0" u="none" strike="noStrike" kern="0" cap="none" spc="472" normalizeH="0" baseline="44444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.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83082" y="3444623"/>
            <a:ext cx="9481185" cy="21877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47065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2337435" algn="l"/>
              </a:tabLst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cs typeface="Cambria Math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8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cs typeface="Cambria Math"/>
            </a:endParaRPr>
          </a:p>
          <a:p>
            <a:pPr marL="520700" marR="4676775" lvl="0" indent="-457200" defTabSz="914400" eaLnBrk="1" fontAlgn="auto" latinLnBrk="0" hangingPunct="1">
              <a:lnSpc>
                <a:spcPts val="3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3"/>
              <a:tabLst>
                <a:tab pos="520700" algn="l"/>
              </a:tabLst>
              <a:defRPr/>
            </a:pP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For</a:t>
            </a:r>
            <a:r>
              <a:rPr kumimoji="0" sz="24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every</a:t>
            </a:r>
            <a:r>
              <a:rPr kumimoji="0" sz="24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real</a:t>
            </a:r>
            <a:r>
              <a:rPr kumimoji="0" sz="2400" b="0" i="0" u="none" strike="noStrike" kern="0" cap="none" spc="-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number</a:t>
            </a:r>
            <a:r>
              <a:rPr kumimoji="0" sz="2400" b="0" i="0" u="none" strike="noStrike" kern="0" cap="none" spc="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𝑛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,</a:t>
            </a:r>
            <a:r>
              <a:rPr kumimoji="0" sz="2400" b="0" i="0" u="none" strike="noStrike" kern="0" cap="none" spc="-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𝑛</a:t>
            </a:r>
            <a:r>
              <a:rPr kumimoji="0" sz="2625" b="0" i="0" u="none" strike="noStrike" kern="0" cap="none" spc="0" normalizeH="0" baseline="28571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2</a:t>
            </a:r>
            <a:r>
              <a:rPr kumimoji="0" sz="2625" b="0" i="0" u="none" strike="noStrike" kern="0" cap="none" spc="547" normalizeH="0" baseline="28571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≥</a:t>
            </a:r>
            <a:r>
              <a:rPr kumimoji="0" sz="2400" b="0" i="0" u="none" strike="noStrike" kern="0" cap="none" spc="13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𝑛</a:t>
            </a:r>
            <a:r>
              <a:rPr kumimoji="0" sz="24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. </a:t>
            </a:r>
            <a:endParaRPr lang="en-US" sz="2400" kern="0">
              <a:solidFill>
                <a:srgbClr val="4B3182"/>
              </a:solidFill>
              <a:latin typeface="Segoe UI Semilight"/>
              <a:cs typeface="Segoe UI Semilight"/>
            </a:endParaRPr>
          </a:p>
          <a:p>
            <a:pPr marL="520700" marR="4676775" lvl="0" indent="-457200" defTabSz="914400" eaLnBrk="1" fontAlgn="auto" latinLnBrk="0" hangingPunct="1">
              <a:lnSpc>
                <a:spcPts val="3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3"/>
              <a:tabLst>
                <a:tab pos="520700" algn="l"/>
              </a:tabLst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  <a:p>
            <a:pPr marL="2433320" marR="0" lvl="0" indent="0" defTabSz="914400" eaLnBrk="1" fontAlgn="auto" latinLnBrk="0" hangingPunct="1">
              <a:lnSpc>
                <a:spcPts val="9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451225" algn="l"/>
                <a:tab pos="3977004" algn="l"/>
              </a:tabLst>
              <a:defRPr/>
            </a:pPr>
            <a:r>
              <a:rPr kumimoji="0" sz="175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		</a:t>
            </a:r>
            <a:endParaRPr kumimoji="0" sz="17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cs typeface="Cambria Math"/>
            </a:endParaRPr>
          </a:p>
          <a:p>
            <a:pPr marL="520065" marR="0" lvl="0" indent="-456565" defTabSz="914400" eaLnBrk="1" fontAlgn="auto" latinLnBrk="0" hangingPunct="1">
              <a:lnSpc>
                <a:spcPts val="2735"/>
              </a:lnSpc>
              <a:spcBef>
                <a:spcPts val="585"/>
              </a:spcBef>
              <a:spcAft>
                <a:spcPts val="0"/>
              </a:spcAft>
              <a:buClrTx/>
              <a:buSzTx/>
              <a:buFontTx/>
              <a:buAutoNum type="arabicPeriod" startAt="4"/>
              <a:tabLst>
                <a:tab pos="520065" algn="l"/>
              </a:tabLst>
              <a:defRPr/>
            </a:pP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For</a:t>
            </a:r>
            <a:r>
              <a:rPr kumimoji="0" sz="2400" b="0" i="0" u="none" strike="noStrike" kern="0" cap="none" spc="-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an</a:t>
            </a:r>
            <a:r>
              <a:rPr kumimoji="0" sz="2400" b="0" i="0" u="none" strike="noStrike" kern="0" cap="none" spc="-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integer</a:t>
            </a:r>
            <a:r>
              <a:rPr kumimoji="0" sz="2400" b="0" i="0" u="none" strike="noStrike" kern="0" cap="none" spc="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𝑛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,</a:t>
            </a:r>
            <a:r>
              <a:rPr kumimoji="0" sz="2400" b="0" i="0" u="none" strike="noStrike" kern="0" cap="none" spc="-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3𝑛</a:t>
            </a:r>
            <a:r>
              <a:rPr kumimoji="0" sz="2625" b="0" i="0" u="none" strike="noStrike" kern="0" cap="none" spc="0" normalizeH="0" baseline="28571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2</a:t>
            </a:r>
            <a:r>
              <a:rPr kumimoji="0" sz="2625" b="0" i="0" u="none" strike="noStrike" kern="0" cap="none" spc="345" normalizeH="0" baseline="28571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+</a:t>
            </a:r>
            <a:r>
              <a:rPr kumimoji="0" sz="2400" b="0" i="0" u="none" strike="noStrike" kern="0" cap="none" spc="-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𝑛</a:t>
            </a:r>
            <a:r>
              <a:rPr kumimoji="0" sz="2400" b="0" i="0" u="none" strike="noStrike" kern="0" cap="none" spc="3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+</a:t>
            </a:r>
            <a:r>
              <a:rPr kumimoji="0" sz="2400" b="0" i="0" u="none" strike="noStrike" kern="0" cap="none" spc="-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10</a:t>
            </a:r>
            <a:r>
              <a:rPr kumimoji="0" sz="2400" b="0" i="0" u="none" strike="noStrike" kern="0" cap="none" spc="114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is</a:t>
            </a:r>
            <a:r>
              <a:rPr kumimoji="0" sz="2400" b="0" i="0" u="none" strike="noStrike" kern="0" cap="none" spc="-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always</a:t>
            </a:r>
            <a:r>
              <a:rPr kumimoji="0" sz="2400" b="0" i="0" u="none" strike="noStrike" kern="0" cap="none" spc="-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even.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8712C5-819E-92A9-0560-BF70E345DE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8437559B-B038-444A-8C65-1DBF3E132A5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15">
              <a:lnSpc>
                <a:spcPct val="100000"/>
              </a:lnSpc>
              <a:spcBef>
                <a:spcPts val="100"/>
              </a:spcBef>
            </a:pPr>
            <a:r>
              <a:t>Prove</a:t>
            </a:r>
            <a:r>
              <a:rPr spc="370"/>
              <a:t> </a:t>
            </a:r>
            <a:r>
              <a:t>or</a:t>
            </a:r>
            <a:r>
              <a:rPr spc="335"/>
              <a:t> </a:t>
            </a:r>
            <a:r>
              <a:rPr spc="45"/>
              <a:t>Disprove</a:t>
            </a: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BFA771FC-C080-A6C8-C56E-74DD3EEEB376}"/>
              </a:ext>
            </a:extLst>
          </p:cNvPr>
          <p:cNvSpPr txBox="1"/>
          <p:nvPr/>
        </p:nvSpPr>
        <p:spPr>
          <a:xfrm>
            <a:off x="570382" y="1312926"/>
            <a:ext cx="9892030" cy="1036181"/>
          </a:xfrm>
          <a:prstGeom prst="rect">
            <a:avLst/>
          </a:prstGeom>
        </p:spPr>
        <p:txBody>
          <a:bodyPr vert="horz" wrap="square" lIns="0" tIns="152400" rIns="0" bIns="0" rtlCol="0">
            <a:spAutoFit/>
          </a:bodyPr>
          <a:lstStyle/>
          <a:p>
            <a:pPr marL="50800" marR="0" lvl="0" indent="0" defTabSz="9144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Identify</a:t>
            </a:r>
            <a:r>
              <a:rPr kumimoji="0" sz="2400" b="0" i="0" u="none" strike="noStrike" kern="0" cap="none" spc="-4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if</a:t>
            </a:r>
            <a:r>
              <a:rPr kumimoji="0" sz="2400" b="0" i="0" u="none" strike="noStrike" kern="0" cap="none" spc="-4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the</a:t>
            </a:r>
            <a:r>
              <a:rPr kumimoji="0" sz="24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following</a:t>
            </a:r>
            <a:r>
              <a:rPr kumimoji="0" sz="2400" b="0" i="0" u="none" strike="noStrike" kern="0" cap="none" spc="-6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claims</a:t>
            </a:r>
            <a:r>
              <a:rPr kumimoji="0" sz="2400" b="0" i="0" u="none" strike="noStrike" kern="0" cap="none" spc="-3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are</a:t>
            </a:r>
            <a:r>
              <a:rPr kumimoji="0" sz="2400" b="0" i="0" u="none" strike="noStrike" kern="0" cap="none" spc="-4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true</a:t>
            </a:r>
            <a:r>
              <a:rPr kumimoji="0" sz="2400" b="0" i="0" u="none" strike="noStrike" kern="0" cap="none" spc="-4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or</a:t>
            </a:r>
            <a:r>
              <a:rPr kumimoji="0" sz="2400" b="0" i="0" u="none" strike="noStrike" kern="0" cap="none" spc="-3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false,</a:t>
            </a:r>
            <a:r>
              <a:rPr kumimoji="0" sz="2400" b="0" i="0" u="none" strike="noStrike" kern="0" cap="none" spc="-4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and</a:t>
            </a:r>
            <a:r>
              <a:rPr kumimoji="0" sz="2400" b="0" i="0" u="none" strike="noStrike" kern="0" cap="none" spc="-4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then</a:t>
            </a:r>
            <a:r>
              <a:rPr kumimoji="0" sz="2400" b="0" i="0" u="none" strike="noStrike" kern="0" cap="none" spc="-3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prove</a:t>
            </a:r>
            <a:r>
              <a:rPr kumimoji="0" sz="24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or</a:t>
            </a:r>
            <a:r>
              <a:rPr kumimoji="0" sz="2400" b="0" i="0" u="none" strike="noStrike" kern="0" cap="none" spc="-3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disprove.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  <a:p>
            <a:pPr marL="508000" marR="2258060" lvl="0" indent="-457200" defTabSz="914400" eaLnBrk="1" fontAlgn="auto" latinLnBrk="0" hangingPunct="1">
              <a:lnSpc>
                <a:spcPts val="2590"/>
              </a:lnSpc>
              <a:spcBef>
                <a:spcPts val="1435"/>
              </a:spcBef>
              <a:spcAft>
                <a:spcPts val="0"/>
              </a:spcAft>
              <a:buClrTx/>
              <a:buSzTx/>
              <a:buFontTx/>
              <a:buNone/>
              <a:tabLst>
                <a:tab pos="507365" algn="l"/>
              </a:tabLst>
              <a:defRPr/>
            </a:pPr>
            <a:r>
              <a:rPr kumimoji="0" sz="24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1.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	For</a:t>
            </a:r>
            <a:r>
              <a:rPr kumimoji="0" sz="24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all</a:t>
            </a:r>
            <a:r>
              <a:rPr kumimoji="0" sz="2400" b="0" i="0" u="none" strike="noStrike" kern="0" cap="none" spc="-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positive</a:t>
            </a:r>
            <a:r>
              <a:rPr kumimoji="0" sz="2400" b="0" i="0" u="none" strike="noStrike" kern="0" cap="none" spc="-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integers</a:t>
            </a:r>
            <a:r>
              <a:rPr kumimoji="0" sz="2400" b="0" i="0" u="none" strike="noStrike" kern="0" cap="none" spc="-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𝑛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,</a:t>
            </a:r>
            <a:r>
              <a:rPr kumimoji="0" sz="24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𝑛</a:t>
            </a:r>
            <a:r>
              <a:rPr kumimoji="0" sz="2625" b="0" i="0" u="none" strike="noStrike" kern="0" cap="none" spc="0" normalizeH="0" baseline="28571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2</a:t>
            </a:r>
            <a:r>
              <a:rPr kumimoji="0" sz="2625" b="0" i="0" u="none" strike="noStrike" kern="0" cap="none" spc="352" normalizeH="0" baseline="28571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+</a:t>
            </a:r>
            <a:r>
              <a:rPr kumimoji="0" sz="2400" b="0" i="0" u="none" strike="noStrike" kern="0" cap="none" spc="-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3𝑛</a:t>
            </a:r>
            <a:r>
              <a:rPr kumimoji="0" sz="2400" b="0" i="0" u="none" strike="noStrike" kern="0" cap="none" spc="1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+</a:t>
            </a:r>
            <a:r>
              <a:rPr kumimoji="0" sz="2400" b="0" i="0" u="none" strike="noStrike" kern="0" cap="none" spc="-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1</a:t>
            </a:r>
            <a:r>
              <a:rPr kumimoji="0" sz="2400" b="0" i="0" u="none" strike="noStrike" kern="0" cap="none" spc="114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is always</a:t>
            </a:r>
            <a:r>
              <a:rPr kumimoji="0" sz="2400" b="0" i="0" u="none" strike="noStrike" kern="0" cap="none" spc="-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prime</a:t>
            </a:r>
            <a:r>
              <a:rPr kumimoji="0" lang="en-US" sz="24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. 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2E296398-D148-A5BD-E483-1F6DF9120A42}"/>
              </a:ext>
            </a:extLst>
          </p:cNvPr>
          <p:cNvSpPr/>
          <p:nvPr/>
        </p:nvSpPr>
        <p:spPr>
          <a:xfrm>
            <a:off x="9015095" y="2856737"/>
            <a:ext cx="771525" cy="268605"/>
          </a:xfrm>
          <a:custGeom>
            <a:avLst/>
            <a:gdLst/>
            <a:ahLst/>
            <a:cxnLst/>
            <a:rect l="l" t="t" r="r" b="b"/>
            <a:pathLst>
              <a:path w="771525" h="268605">
                <a:moveTo>
                  <a:pt x="237617" y="8382"/>
                </a:moveTo>
                <a:lnTo>
                  <a:pt x="234696" y="0"/>
                </a:lnTo>
                <a:lnTo>
                  <a:pt x="219735" y="5410"/>
                </a:lnTo>
                <a:lnTo>
                  <a:pt x="206641" y="13246"/>
                </a:lnTo>
                <a:lnTo>
                  <a:pt x="178498" y="50749"/>
                </a:lnTo>
                <a:lnTo>
                  <a:pt x="168960" y="102108"/>
                </a:lnTo>
                <a:lnTo>
                  <a:pt x="168910" y="103124"/>
                </a:lnTo>
                <a:lnTo>
                  <a:pt x="169875" y="120256"/>
                </a:lnTo>
                <a:lnTo>
                  <a:pt x="169976" y="122085"/>
                </a:lnTo>
                <a:lnTo>
                  <a:pt x="185928" y="170180"/>
                </a:lnTo>
                <a:lnTo>
                  <a:pt x="219710" y="200748"/>
                </a:lnTo>
                <a:lnTo>
                  <a:pt x="234696" y="206121"/>
                </a:lnTo>
                <a:lnTo>
                  <a:pt x="237363" y="197739"/>
                </a:lnTo>
                <a:lnTo>
                  <a:pt x="225590" y="192544"/>
                </a:lnTo>
                <a:lnTo>
                  <a:pt x="215455" y="185331"/>
                </a:lnTo>
                <a:lnTo>
                  <a:pt x="194665" y="151587"/>
                </a:lnTo>
                <a:lnTo>
                  <a:pt x="187744" y="103124"/>
                </a:lnTo>
                <a:lnTo>
                  <a:pt x="187706" y="102108"/>
                </a:lnTo>
                <a:lnTo>
                  <a:pt x="188480" y="84518"/>
                </a:lnTo>
                <a:lnTo>
                  <a:pt x="200025" y="41021"/>
                </a:lnTo>
                <a:lnTo>
                  <a:pt x="225755" y="13576"/>
                </a:lnTo>
                <a:lnTo>
                  <a:pt x="237617" y="8382"/>
                </a:lnTo>
                <a:close/>
              </a:path>
              <a:path w="771525" h="268605">
                <a:moveTo>
                  <a:pt x="752602" y="103124"/>
                </a:moveTo>
                <a:lnTo>
                  <a:pt x="743000" y="50749"/>
                </a:lnTo>
                <a:lnTo>
                  <a:pt x="714857" y="13246"/>
                </a:lnTo>
                <a:lnTo>
                  <a:pt x="686816" y="0"/>
                </a:lnTo>
                <a:lnTo>
                  <a:pt x="683895" y="8382"/>
                </a:lnTo>
                <a:lnTo>
                  <a:pt x="695820" y="13576"/>
                </a:lnTo>
                <a:lnTo>
                  <a:pt x="706081" y="20751"/>
                </a:lnTo>
                <a:lnTo>
                  <a:pt x="726935" y="53987"/>
                </a:lnTo>
                <a:lnTo>
                  <a:pt x="733806" y="102108"/>
                </a:lnTo>
                <a:lnTo>
                  <a:pt x="733031" y="120256"/>
                </a:lnTo>
                <a:lnTo>
                  <a:pt x="721487" y="164719"/>
                </a:lnTo>
                <a:lnTo>
                  <a:pt x="684276" y="197739"/>
                </a:lnTo>
                <a:lnTo>
                  <a:pt x="686816" y="206121"/>
                </a:lnTo>
                <a:lnTo>
                  <a:pt x="726173" y="182791"/>
                </a:lnTo>
                <a:lnTo>
                  <a:pt x="748322" y="139560"/>
                </a:lnTo>
                <a:lnTo>
                  <a:pt x="751522" y="122085"/>
                </a:lnTo>
                <a:lnTo>
                  <a:pt x="752602" y="103124"/>
                </a:lnTo>
                <a:close/>
              </a:path>
              <a:path w="771525" h="268605">
                <a:moveTo>
                  <a:pt x="771144" y="248412"/>
                </a:moveTo>
                <a:lnTo>
                  <a:pt x="0" y="248412"/>
                </a:lnTo>
                <a:lnTo>
                  <a:pt x="0" y="268224"/>
                </a:lnTo>
                <a:lnTo>
                  <a:pt x="771144" y="268224"/>
                </a:lnTo>
                <a:lnTo>
                  <a:pt x="771144" y="2484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4CD0F5C5-5CCC-A136-5AD3-C2B6A2DFD9F7}"/>
              </a:ext>
            </a:extLst>
          </p:cNvPr>
          <p:cNvSpPr txBox="1"/>
          <p:nvPr/>
        </p:nvSpPr>
        <p:spPr>
          <a:xfrm>
            <a:off x="9325102" y="3120643"/>
            <a:ext cx="154305" cy="292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75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2</a:t>
            </a:r>
            <a:endParaRPr kumimoji="0" sz="17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cs typeface="Cambria Math"/>
            </a:endParaRPr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877A2587-26F0-9FD3-D476-D77373375099}"/>
              </a:ext>
            </a:extLst>
          </p:cNvPr>
          <p:cNvSpPr txBox="1"/>
          <p:nvPr/>
        </p:nvSpPr>
        <p:spPr>
          <a:xfrm>
            <a:off x="583082" y="2884423"/>
            <a:ext cx="93097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94665" algn="l"/>
              </a:tabLst>
              <a:defRPr/>
            </a:pPr>
            <a:r>
              <a:rPr kumimoji="0" sz="24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2.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	For</a:t>
            </a:r>
            <a:r>
              <a:rPr kumimoji="0" sz="2400" b="0" i="0" u="none" strike="noStrike" kern="0" cap="none" spc="-1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all</a:t>
            </a:r>
            <a:r>
              <a:rPr kumimoji="0" sz="2400" b="0" i="0" u="none" strike="noStrike" kern="0" cap="none" spc="-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positive</a:t>
            </a:r>
            <a:r>
              <a:rPr kumimoji="0" sz="2400" b="0" i="0" u="none" strike="noStrike" kern="0" cap="none" spc="-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integers</a:t>
            </a:r>
            <a:r>
              <a:rPr kumimoji="0" sz="2400" b="0" i="0" u="none" strike="noStrike" kern="0" cap="none" spc="-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𝑛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,</a:t>
            </a:r>
            <a:r>
              <a:rPr kumimoji="0" sz="24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the</a:t>
            </a:r>
            <a:r>
              <a:rPr kumimoji="0" sz="24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sum</a:t>
            </a:r>
            <a:r>
              <a:rPr kumimoji="0" sz="2400" b="0" i="0" u="none" strike="noStrike" kern="0" cap="none" spc="1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1</a:t>
            </a:r>
            <a:r>
              <a:rPr kumimoji="0" sz="2400" b="0" i="0" u="none" strike="noStrike" kern="0" cap="none" spc="-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+</a:t>
            </a:r>
            <a:r>
              <a:rPr kumimoji="0" sz="2400" b="0" i="0" u="none" strike="noStrike" kern="0" cap="none" spc="-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2</a:t>
            </a:r>
            <a:r>
              <a:rPr kumimoji="0" sz="2400" b="0" i="0" u="none" strike="noStrike" kern="0" cap="none" spc="-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+</a:t>
            </a:r>
            <a:r>
              <a:rPr kumimoji="0" sz="2400" b="0" i="0" u="none" strike="noStrike" kern="0" cap="none" spc="-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⋯</a:t>
            </a:r>
            <a:r>
              <a:rPr kumimoji="0" sz="2400" b="0" i="0" u="none" strike="noStrike" kern="0" cap="none" spc="-14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+</a:t>
            </a:r>
            <a:r>
              <a:rPr kumimoji="0" sz="2400" b="0" i="0" u="none" strike="noStrike" kern="0" cap="none" spc="-1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𝑛</a:t>
            </a:r>
            <a:r>
              <a:rPr kumimoji="0" sz="2400" b="0" i="0" u="none" strike="noStrike" kern="0" cap="none" spc="16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is</a:t>
            </a:r>
            <a:r>
              <a:rPr kumimoji="0" sz="2400" b="0" i="0" u="none" strike="noStrike" kern="0" cap="none" spc="-1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equal</a:t>
            </a:r>
            <a:r>
              <a:rPr kumimoji="0" sz="2400" b="0" i="0" u="none" strike="noStrike" kern="0" cap="none" spc="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to</a:t>
            </a:r>
            <a:r>
              <a:rPr kumimoji="0" sz="2400" b="0" i="0" u="none" strike="noStrike" kern="0" cap="none" spc="-1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625" b="0" i="0" u="none" strike="noStrike" kern="0" cap="none" spc="195" normalizeH="0" baseline="44444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𝑛</a:t>
            </a:r>
            <a:r>
              <a:rPr kumimoji="0" sz="2625" b="0" i="0" u="none" strike="noStrike" kern="0" cap="none" spc="555" normalizeH="0" baseline="44444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625" b="0" i="0" u="none" strike="noStrike" kern="0" cap="none" spc="0" normalizeH="0" baseline="44444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𝑛+1</a:t>
            </a:r>
            <a:r>
              <a:rPr kumimoji="0" sz="2625" b="0" i="0" u="none" strike="noStrike" kern="0" cap="none" spc="472" normalizeH="0" baseline="44444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.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</p:txBody>
      </p:sp>
      <p:sp>
        <p:nvSpPr>
          <p:cNvPr id="14" name="object 14">
            <a:extLst>
              <a:ext uri="{FF2B5EF4-FFF2-40B4-BE49-F238E27FC236}">
                <a16:creationId xmlns:a16="http://schemas.microsoft.com/office/drawing/2014/main" id="{384F5803-62F7-1186-D932-D33767E29E24}"/>
              </a:ext>
            </a:extLst>
          </p:cNvPr>
          <p:cNvSpPr txBox="1"/>
          <p:nvPr/>
        </p:nvSpPr>
        <p:spPr>
          <a:xfrm>
            <a:off x="583082" y="3468095"/>
            <a:ext cx="9481185" cy="21877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47065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2337435" algn="l"/>
              </a:tabLst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cs typeface="Cambria Math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8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cs typeface="Cambria Math"/>
            </a:endParaRPr>
          </a:p>
          <a:p>
            <a:pPr marL="520700" marR="4676775" lvl="0" indent="-457200" defTabSz="914400" eaLnBrk="1" fontAlgn="auto" latinLnBrk="0" hangingPunct="1">
              <a:lnSpc>
                <a:spcPts val="3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3"/>
              <a:tabLst>
                <a:tab pos="520700" algn="l"/>
              </a:tabLst>
              <a:defRPr/>
            </a:pP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For</a:t>
            </a:r>
            <a:r>
              <a:rPr kumimoji="0" sz="24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every</a:t>
            </a:r>
            <a:r>
              <a:rPr kumimoji="0" sz="24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real</a:t>
            </a:r>
            <a:r>
              <a:rPr kumimoji="0" sz="2400" b="0" i="0" u="none" strike="noStrike" kern="0" cap="none" spc="-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number</a:t>
            </a:r>
            <a:r>
              <a:rPr kumimoji="0" sz="2400" b="0" i="0" u="none" strike="noStrike" kern="0" cap="none" spc="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𝑛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,</a:t>
            </a:r>
            <a:r>
              <a:rPr kumimoji="0" sz="2400" b="0" i="0" u="none" strike="noStrike" kern="0" cap="none" spc="-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𝑛</a:t>
            </a:r>
            <a:r>
              <a:rPr kumimoji="0" sz="2625" b="0" i="0" u="none" strike="noStrike" kern="0" cap="none" spc="0" normalizeH="0" baseline="28571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2</a:t>
            </a:r>
            <a:r>
              <a:rPr kumimoji="0" sz="2625" b="0" i="0" u="none" strike="noStrike" kern="0" cap="none" spc="547" normalizeH="0" baseline="28571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≥</a:t>
            </a:r>
            <a:r>
              <a:rPr kumimoji="0" sz="2400" b="0" i="0" u="none" strike="noStrike" kern="0" cap="none" spc="13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𝑛</a:t>
            </a:r>
            <a:r>
              <a:rPr kumimoji="0" sz="24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. </a:t>
            </a:r>
            <a:endParaRPr lang="en-US" sz="2400" kern="0">
              <a:solidFill>
                <a:srgbClr val="4B3182"/>
              </a:solidFill>
              <a:latin typeface="Segoe UI Semilight"/>
              <a:cs typeface="Segoe UI Semilight"/>
            </a:endParaRPr>
          </a:p>
          <a:p>
            <a:pPr marL="520700" marR="4676775" lvl="0" indent="-457200" defTabSz="914400" eaLnBrk="1" fontAlgn="auto" latinLnBrk="0" hangingPunct="1">
              <a:lnSpc>
                <a:spcPts val="3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3"/>
              <a:tabLst>
                <a:tab pos="520700" algn="l"/>
              </a:tabLst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  <a:p>
            <a:pPr marL="2433320" marR="0" lvl="0" indent="0" defTabSz="914400" eaLnBrk="1" fontAlgn="auto" latinLnBrk="0" hangingPunct="1">
              <a:lnSpc>
                <a:spcPts val="9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451225" algn="l"/>
                <a:tab pos="3977004" algn="l"/>
              </a:tabLst>
              <a:defRPr/>
            </a:pPr>
            <a:r>
              <a:rPr kumimoji="0" sz="175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		</a:t>
            </a:r>
            <a:endParaRPr kumimoji="0" sz="17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cs typeface="Cambria Math"/>
            </a:endParaRPr>
          </a:p>
          <a:p>
            <a:pPr marL="520065" marR="0" lvl="0" indent="-456565" defTabSz="914400" eaLnBrk="1" fontAlgn="auto" latinLnBrk="0" hangingPunct="1">
              <a:lnSpc>
                <a:spcPts val="2735"/>
              </a:lnSpc>
              <a:spcBef>
                <a:spcPts val="585"/>
              </a:spcBef>
              <a:spcAft>
                <a:spcPts val="0"/>
              </a:spcAft>
              <a:buClrTx/>
              <a:buSzTx/>
              <a:buFontTx/>
              <a:buAutoNum type="arabicPeriod" startAt="4"/>
              <a:tabLst>
                <a:tab pos="520065" algn="l"/>
              </a:tabLst>
              <a:defRPr/>
            </a:pP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For</a:t>
            </a:r>
            <a:r>
              <a:rPr kumimoji="0" sz="2400" b="0" i="0" u="none" strike="noStrike" kern="0" cap="none" spc="-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an</a:t>
            </a:r>
            <a:r>
              <a:rPr kumimoji="0" sz="2400" b="0" i="0" u="none" strike="noStrike" kern="0" cap="none" spc="-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integer</a:t>
            </a:r>
            <a:r>
              <a:rPr kumimoji="0" sz="2400" b="0" i="0" u="none" strike="noStrike" kern="0" cap="none" spc="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𝑛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,</a:t>
            </a:r>
            <a:r>
              <a:rPr kumimoji="0" sz="2400" b="0" i="0" u="none" strike="noStrike" kern="0" cap="none" spc="-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3𝑛</a:t>
            </a:r>
            <a:r>
              <a:rPr kumimoji="0" sz="2625" b="0" i="0" u="none" strike="noStrike" kern="0" cap="none" spc="0" normalizeH="0" baseline="28571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2</a:t>
            </a:r>
            <a:r>
              <a:rPr kumimoji="0" sz="2625" b="0" i="0" u="none" strike="noStrike" kern="0" cap="none" spc="345" normalizeH="0" baseline="28571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+</a:t>
            </a:r>
            <a:r>
              <a:rPr kumimoji="0" sz="2400" b="0" i="0" u="none" strike="noStrike" kern="0" cap="none" spc="-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𝑛</a:t>
            </a:r>
            <a:r>
              <a:rPr kumimoji="0" sz="2400" b="0" i="0" u="none" strike="noStrike" kern="0" cap="none" spc="3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+</a:t>
            </a:r>
            <a:r>
              <a:rPr kumimoji="0" sz="2400" b="0" i="0" u="none" strike="noStrike" kern="0" cap="none" spc="-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10</a:t>
            </a:r>
            <a:r>
              <a:rPr kumimoji="0" sz="2400" b="0" i="0" u="none" strike="noStrike" kern="0" cap="none" spc="114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is</a:t>
            </a:r>
            <a:r>
              <a:rPr kumimoji="0" sz="2400" b="0" i="0" u="none" strike="noStrike" kern="0" cap="none" spc="-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always</a:t>
            </a:r>
            <a:r>
              <a:rPr kumimoji="0" sz="2400" b="0" i="0" u="none" strike="noStrike" kern="0" cap="none" spc="-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even.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83CAA23-89DF-5710-E804-064D53962F96}"/>
                  </a:ext>
                </a:extLst>
              </p:cNvPr>
              <p:cNvSpPr txBox="1"/>
              <p:nvPr/>
            </p:nvSpPr>
            <p:spPr>
              <a:xfrm>
                <a:off x="1098550" y="2395399"/>
                <a:ext cx="593515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>
                    <a:solidFill>
                      <a:srgbClr val="4C3282"/>
                    </a:solidFill>
                  </a:rPr>
                  <a:t>False: e.g.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 dirty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dirty="0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 dirty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dirty="0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sz="2400" i="1" dirty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>
                    <a:solidFill>
                      <a:srgbClr val="4C3282"/>
                    </a:solidFill>
                  </a:rPr>
                  <a:t>gives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36</m:t>
                    </m:r>
                    <m:r>
                      <a:rPr lang="en-US" sz="2400" i="1" dirty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dirty="0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 dirty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dirty="0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18</m:t>
                    </m:r>
                    <m:r>
                      <a:rPr lang="en-US" sz="2400" i="1" dirty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dirty="0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 dirty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dirty="0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400" i="1" dirty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dirty="0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 dirty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dirty="0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55</m:t>
                    </m:r>
                  </m:oMath>
                </a14:m>
                <a:r>
                  <a:rPr lang="en-US" sz="2400">
                    <a:solidFill>
                      <a:srgbClr val="4C3282"/>
                    </a:solidFill>
                  </a:rPr>
                  <a:t>.</a:t>
                </a: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83CAA23-89DF-5710-E804-064D53962F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8550" y="2395399"/>
                <a:ext cx="5935151" cy="461665"/>
              </a:xfrm>
              <a:prstGeom prst="rect">
                <a:avLst/>
              </a:prstGeom>
              <a:blipFill>
                <a:blip r:embed="rId2"/>
                <a:stretch>
                  <a:fillRect l="-1540" t="-10526" r="-924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D5E9809-A173-9A86-F09E-B677A25CAE12}"/>
                  </a:ext>
                </a:extLst>
              </p:cNvPr>
              <p:cNvSpPr txBox="1"/>
              <p:nvPr/>
            </p:nvSpPr>
            <p:spPr>
              <a:xfrm>
                <a:off x="1098550" y="3267010"/>
                <a:ext cx="81788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>
                    <a:solidFill>
                      <a:srgbClr val="4C3282"/>
                    </a:solidFill>
                  </a:rPr>
                  <a:t>True. Hint to prove: regroup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1 + 2 + … + </m:t>
                    </m:r>
                    <m:r>
                      <a:rPr lang="en-US" sz="2400" i="1" dirty="0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 dirty="0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 – 1 + </m:t>
                    </m:r>
                    <m:r>
                      <a:rPr lang="en-US" sz="2400" i="1" dirty="0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 dirty="0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>
                    <a:solidFill>
                      <a:srgbClr val="4C3282"/>
                    </a:solidFill>
                  </a:rPr>
                  <a:t>into pairs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(1 + </m:t>
                    </m:r>
                    <m:r>
                      <a:rPr lang="en-US" sz="2400" i="1" dirty="0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 dirty="0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) + (2 + (</m:t>
                    </m:r>
                    <m:r>
                      <a:rPr lang="en-US" sz="2400" i="1" dirty="0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 dirty="0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 – 1)) + …</m:t>
                    </m:r>
                  </m:oMath>
                </a14:m>
                <a:endParaRPr lang="en-US" sz="2400">
                  <a:solidFill>
                    <a:srgbClr val="4C3282"/>
                  </a:solidFill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D5E9809-A173-9A86-F09E-B677A25CAE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8550" y="3267010"/>
                <a:ext cx="8178800" cy="830997"/>
              </a:xfrm>
              <a:prstGeom prst="rect">
                <a:avLst/>
              </a:prstGeom>
              <a:blipFill>
                <a:blip r:embed="rId3"/>
                <a:stretch>
                  <a:fillRect l="-1118" t="-5882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F300FA2-1119-FC20-8482-862861984DA3}"/>
                  </a:ext>
                </a:extLst>
              </p:cNvPr>
              <p:cNvSpPr txBox="1"/>
              <p:nvPr/>
            </p:nvSpPr>
            <p:spPr>
              <a:xfrm>
                <a:off x="1098550" y="4603109"/>
                <a:ext cx="3989362" cy="613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>
                    <a:solidFill>
                      <a:srgbClr val="4C3282"/>
                    </a:solidFill>
                  </a:rPr>
                  <a:t>False: e.g.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 dirty="0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 = </m:t>
                    </m:r>
                    <m:f>
                      <m:fPr>
                        <m:ctrlPr>
                          <a:rPr lang="en-US" sz="2400" i="1" dirty="0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dirty="0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dirty="0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>
                    <a:solidFill>
                      <a:srgbClr val="4C3282"/>
                    </a:solidFill>
                  </a:rPr>
                  <a:t>, since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2400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US" sz="2400" i="1" dirty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 dirty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 dirty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>
                    <a:solidFill>
                      <a:srgbClr val="4C3282"/>
                    </a:solidFill>
                  </a:rPr>
                  <a:t>. </a:t>
                </a: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F300FA2-1119-FC20-8482-862861984D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8550" y="4603109"/>
                <a:ext cx="3989362" cy="613886"/>
              </a:xfrm>
              <a:prstGeom prst="rect">
                <a:avLst/>
              </a:prstGeom>
              <a:blipFill>
                <a:blip r:embed="rId4"/>
                <a:stretch>
                  <a:fillRect l="-2290" r="-763" b="-99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D896FC3-674B-E706-F882-FEE61C050119}"/>
                  </a:ext>
                </a:extLst>
              </p:cNvPr>
              <p:cNvSpPr txBox="1"/>
              <p:nvPr/>
            </p:nvSpPr>
            <p:spPr>
              <a:xfrm>
                <a:off x="1098550" y="5617552"/>
                <a:ext cx="866846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>
                    <a:solidFill>
                      <a:srgbClr val="4C3282"/>
                    </a:solidFill>
                  </a:rPr>
                  <a:t>True. Hint to prove: break into the cases that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>
                    <a:solidFill>
                      <a:srgbClr val="4C3282"/>
                    </a:solidFill>
                  </a:rPr>
                  <a:t> is even and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>
                    <a:solidFill>
                      <a:srgbClr val="4C3282"/>
                    </a:solidFill>
                  </a:rPr>
                  <a:t> is false.</a:t>
                </a: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D896FC3-674B-E706-F882-FEE61C0501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8550" y="5617552"/>
                <a:ext cx="8668463" cy="461665"/>
              </a:xfrm>
              <a:prstGeom prst="rect">
                <a:avLst/>
              </a:prstGeom>
              <a:blipFill>
                <a:blip r:embed="rId5"/>
                <a:stretch>
                  <a:fillRect l="-1055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0830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168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55"/>
              <a:t>Announcements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45058" y="1411376"/>
            <a:ext cx="10197996" cy="2811026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469265" indent="-456565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469265" algn="l"/>
              </a:tabLst>
            </a:pPr>
            <a:r>
              <a:rPr sz="2800" spc="-25">
                <a:latin typeface="Segoe UI Semilight"/>
                <a:cs typeface="Segoe UI Semilight"/>
              </a:rPr>
              <a:t>HW</a:t>
            </a:r>
            <a:r>
              <a:rPr lang="en-US" sz="2800" spc="-25">
                <a:latin typeface="Segoe UI Semilight"/>
                <a:cs typeface="Segoe UI Semilight"/>
              </a:rPr>
              <a:t>3 is out and due Wednesday!</a:t>
            </a:r>
            <a:endParaRPr lang="en-US" sz="2800" spc="-60">
              <a:latin typeface="Segoe UI Semilight"/>
              <a:cs typeface="Segoe UI Semilight"/>
            </a:endParaRPr>
          </a:p>
          <a:p>
            <a:pPr marL="935990" lvl="1" indent="-457200">
              <a:spcBef>
                <a:spcPts val="600"/>
              </a:spcBef>
              <a:buFontTx/>
              <a:buChar char="-"/>
              <a:tabLst>
                <a:tab pos="935990" algn="l"/>
              </a:tabLst>
            </a:pPr>
            <a:r>
              <a:rPr lang="en-US" sz="2400">
                <a:latin typeface="Segoe UI Semilight"/>
                <a:cs typeface="Segoe UI Semilight"/>
              </a:rPr>
              <a:t>Please start early- this HW is a significant step up from HW1 and HW2</a:t>
            </a:r>
          </a:p>
          <a:p>
            <a:pPr marL="935990" lvl="1" indent="-457200">
              <a:lnSpc>
                <a:spcPct val="100000"/>
              </a:lnSpc>
              <a:spcBef>
                <a:spcPts val="600"/>
              </a:spcBef>
              <a:buChar char="-"/>
              <a:tabLst>
                <a:tab pos="935990" algn="l"/>
              </a:tabLst>
            </a:pPr>
            <a:endParaRPr lang="en-US" sz="2800">
              <a:latin typeface="Segoe UI Semilight"/>
              <a:cs typeface="Segoe UI Semilight"/>
            </a:endParaRPr>
          </a:p>
          <a:p>
            <a:pPr marL="469265" indent="-456565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469265" algn="l"/>
              </a:tabLst>
            </a:pPr>
            <a:r>
              <a:rPr lang="en-US" sz="2800" spc="-25">
                <a:latin typeface="Segoe UI Semilight"/>
                <a:cs typeface="Segoe UI Semilight"/>
              </a:rPr>
              <a:t>HW1 Resubmission is due tonight</a:t>
            </a:r>
            <a:endParaRPr lang="en-US" sz="2800" spc="-60">
              <a:latin typeface="Segoe UI Semilight"/>
              <a:cs typeface="Segoe UI Semilight"/>
            </a:endParaRPr>
          </a:p>
          <a:p>
            <a:pPr marL="935990" lvl="1" indent="-457200">
              <a:lnSpc>
                <a:spcPct val="100000"/>
              </a:lnSpc>
              <a:spcBef>
                <a:spcPts val="600"/>
              </a:spcBef>
              <a:buChar char="-"/>
              <a:tabLst>
                <a:tab pos="935990" algn="l"/>
              </a:tabLst>
            </a:pPr>
            <a:r>
              <a:rPr lang="en-US" sz="2400">
                <a:latin typeface="Segoe UI Semilight"/>
                <a:cs typeface="Segoe UI Semilight"/>
              </a:rPr>
              <a:t>Make sure to follow all resubmission directions to ensure your revised work is graded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A99812-917F-2174-9E7D-48A526D11B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03C776E4-88B7-32F6-C7AB-4A21668E07E1}"/>
              </a:ext>
            </a:extLst>
          </p:cNvPr>
          <p:cNvSpPr/>
          <p:nvPr/>
        </p:nvSpPr>
        <p:spPr>
          <a:xfrm>
            <a:off x="128778" y="3559302"/>
            <a:ext cx="1774825" cy="0"/>
          </a:xfrm>
          <a:custGeom>
            <a:avLst/>
            <a:gdLst/>
            <a:ahLst/>
            <a:cxnLst/>
            <a:rect l="l" t="t" r="r" b="b"/>
            <a:pathLst>
              <a:path w="1774825">
                <a:moveTo>
                  <a:pt x="0" y="0"/>
                </a:moveTo>
                <a:lnTo>
                  <a:pt x="1774698" y="0"/>
                </a:lnTo>
              </a:path>
            </a:pathLst>
          </a:custGeom>
          <a:ln w="19050">
            <a:solidFill>
              <a:srgbClr val="D7D7D7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853A5924-93D0-E41E-217C-CF224B4918B3}"/>
              </a:ext>
            </a:extLst>
          </p:cNvPr>
          <p:cNvSpPr/>
          <p:nvPr/>
        </p:nvSpPr>
        <p:spPr>
          <a:xfrm>
            <a:off x="8778240" y="3559302"/>
            <a:ext cx="3265170" cy="0"/>
          </a:xfrm>
          <a:custGeom>
            <a:avLst/>
            <a:gdLst/>
            <a:ahLst/>
            <a:cxnLst/>
            <a:rect l="l" t="t" r="r" b="b"/>
            <a:pathLst>
              <a:path w="3265170">
                <a:moveTo>
                  <a:pt x="0" y="0"/>
                </a:moveTo>
                <a:lnTo>
                  <a:pt x="3265042" y="0"/>
                </a:lnTo>
              </a:path>
            </a:pathLst>
          </a:custGeom>
          <a:ln w="19050">
            <a:solidFill>
              <a:srgbClr val="D7D7D7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4" name="object 4">
            <a:extLst>
              <a:ext uri="{FF2B5EF4-FFF2-40B4-BE49-F238E27FC236}">
                <a16:creationId xmlns:a16="http://schemas.microsoft.com/office/drawing/2014/main" id="{A0C24E1E-D5B3-FFF6-24E7-EEB19AFD607E}"/>
              </a:ext>
            </a:extLst>
          </p:cNvPr>
          <p:cNvGrpSpPr/>
          <p:nvPr/>
        </p:nvGrpSpPr>
        <p:grpSpPr>
          <a:xfrm>
            <a:off x="743712" y="3051048"/>
            <a:ext cx="897890" cy="897890"/>
            <a:chOff x="743712" y="3051048"/>
            <a:chExt cx="897890" cy="897890"/>
          </a:xfrm>
        </p:grpSpPr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89DCE81D-C225-0371-6715-5BAB09679B00}"/>
                </a:ext>
              </a:extLst>
            </p:cNvPr>
            <p:cNvSpPr/>
            <p:nvPr/>
          </p:nvSpPr>
          <p:spPr>
            <a:xfrm>
              <a:off x="743712" y="3051048"/>
              <a:ext cx="897890" cy="897890"/>
            </a:xfrm>
            <a:custGeom>
              <a:avLst/>
              <a:gdLst/>
              <a:ahLst/>
              <a:cxnLst/>
              <a:rect l="l" t="t" r="r" b="b"/>
              <a:pathLst>
                <a:path w="897889" h="897889">
                  <a:moveTo>
                    <a:pt x="448818" y="0"/>
                  </a:moveTo>
                  <a:lnTo>
                    <a:pt x="399913" y="2633"/>
                  </a:lnTo>
                  <a:lnTo>
                    <a:pt x="352535" y="10350"/>
                  </a:lnTo>
                  <a:lnTo>
                    <a:pt x="306955" y="22878"/>
                  </a:lnTo>
                  <a:lnTo>
                    <a:pt x="263449" y="39942"/>
                  </a:lnTo>
                  <a:lnTo>
                    <a:pt x="222289" y="61270"/>
                  </a:lnTo>
                  <a:lnTo>
                    <a:pt x="183750" y="86587"/>
                  </a:lnTo>
                  <a:lnTo>
                    <a:pt x="148105" y="115620"/>
                  </a:lnTo>
                  <a:lnTo>
                    <a:pt x="115629" y="148095"/>
                  </a:lnTo>
                  <a:lnTo>
                    <a:pt x="86594" y="183739"/>
                  </a:lnTo>
                  <a:lnTo>
                    <a:pt x="61276" y="222278"/>
                  </a:lnTo>
                  <a:lnTo>
                    <a:pt x="39946" y="263438"/>
                  </a:lnTo>
                  <a:lnTo>
                    <a:pt x="22880" y="306945"/>
                  </a:lnTo>
                  <a:lnTo>
                    <a:pt x="10351" y="352527"/>
                  </a:lnTo>
                  <a:lnTo>
                    <a:pt x="2633" y="399909"/>
                  </a:lnTo>
                  <a:lnTo>
                    <a:pt x="0" y="448817"/>
                  </a:lnTo>
                  <a:lnTo>
                    <a:pt x="2633" y="497726"/>
                  </a:lnTo>
                  <a:lnTo>
                    <a:pt x="10351" y="545108"/>
                  </a:lnTo>
                  <a:lnTo>
                    <a:pt x="22880" y="590690"/>
                  </a:lnTo>
                  <a:lnTo>
                    <a:pt x="39946" y="634197"/>
                  </a:lnTo>
                  <a:lnTo>
                    <a:pt x="61276" y="675357"/>
                  </a:lnTo>
                  <a:lnTo>
                    <a:pt x="86594" y="713896"/>
                  </a:lnTo>
                  <a:lnTo>
                    <a:pt x="115629" y="749540"/>
                  </a:lnTo>
                  <a:lnTo>
                    <a:pt x="148105" y="782015"/>
                  </a:lnTo>
                  <a:lnTo>
                    <a:pt x="183750" y="811048"/>
                  </a:lnTo>
                  <a:lnTo>
                    <a:pt x="222289" y="836365"/>
                  </a:lnTo>
                  <a:lnTo>
                    <a:pt x="263449" y="857693"/>
                  </a:lnTo>
                  <a:lnTo>
                    <a:pt x="306955" y="874757"/>
                  </a:lnTo>
                  <a:lnTo>
                    <a:pt x="352535" y="887285"/>
                  </a:lnTo>
                  <a:lnTo>
                    <a:pt x="399913" y="895002"/>
                  </a:lnTo>
                  <a:lnTo>
                    <a:pt x="448818" y="897635"/>
                  </a:lnTo>
                  <a:lnTo>
                    <a:pt x="497726" y="895002"/>
                  </a:lnTo>
                  <a:lnTo>
                    <a:pt x="545108" y="887285"/>
                  </a:lnTo>
                  <a:lnTo>
                    <a:pt x="590690" y="874757"/>
                  </a:lnTo>
                  <a:lnTo>
                    <a:pt x="634197" y="857693"/>
                  </a:lnTo>
                  <a:lnTo>
                    <a:pt x="675357" y="836365"/>
                  </a:lnTo>
                  <a:lnTo>
                    <a:pt x="713896" y="811048"/>
                  </a:lnTo>
                  <a:lnTo>
                    <a:pt x="749540" y="782015"/>
                  </a:lnTo>
                  <a:lnTo>
                    <a:pt x="782015" y="749540"/>
                  </a:lnTo>
                  <a:lnTo>
                    <a:pt x="811048" y="713896"/>
                  </a:lnTo>
                  <a:lnTo>
                    <a:pt x="836365" y="675357"/>
                  </a:lnTo>
                  <a:lnTo>
                    <a:pt x="857693" y="634197"/>
                  </a:lnTo>
                  <a:lnTo>
                    <a:pt x="874757" y="590690"/>
                  </a:lnTo>
                  <a:lnTo>
                    <a:pt x="887285" y="545108"/>
                  </a:lnTo>
                  <a:lnTo>
                    <a:pt x="895002" y="497726"/>
                  </a:lnTo>
                  <a:lnTo>
                    <a:pt x="897636" y="448817"/>
                  </a:lnTo>
                  <a:lnTo>
                    <a:pt x="895002" y="399909"/>
                  </a:lnTo>
                  <a:lnTo>
                    <a:pt x="887285" y="352527"/>
                  </a:lnTo>
                  <a:lnTo>
                    <a:pt x="874757" y="306945"/>
                  </a:lnTo>
                  <a:lnTo>
                    <a:pt x="857693" y="263438"/>
                  </a:lnTo>
                  <a:lnTo>
                    <a:pt x="836365" y="222278"/>
                  </a:lnTo>
                  <a:lnTo>
                    <a:pt x="811048" y="183739"/>
                  </a:lnTo>
                  <a:lnTo>
                    <a:pt x="782015" y="148095"/>
                  </a:lnTo>
                  <a:lnTo>
                    <a:pt x="749540" y="115620"/>
                  </a:lnTo>
                  <a:lnTo>
                    <a:pt x="713896" y="86587"/>
                  </a:lnTo>
                  <a:lnTo>
                    <a:pt x="675357" y="61270"/>
                  </a:lnTo>
                  <a:lnTo>
                    <a:pt x="634197" y="39942"/>
                  </a:lnTo>
                  <a:lnTo>
                    <a:pt x="590690" y="22878"/>
                  </a:lnTo>
                  <a:lnTo>
                    <a:pt x="545108" y="10350"/>
                  </a:lnTo>
                  <a:lnTo>
                    <a:pt x="497726" y="2633"/>
                  </a:lnTo>
                  <a:lnTo>
                    <a:pt x="448818" y="0"/>
                  </a:lnTo>
                  <a:close/>
                </a:path>
              </a:pathLst>
            </a:custGeom>
            <a:solidFill>
              <a:srgbClr val="B6A379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16628C7C-8D9C-5D0B-6BCB-AD95E94E36FE}"/>
                </a:ext>
              </a:extLst>
            </p:cNvPr>
            <p:cNvSpPr/>
            <p:nvPr/>
          </p:nvSpPr>
          <p:spPr>
            <a:xfrm>
              <a:off x="1042441" y="3287268"/>
              <a:ext cx="300355" cy="425450"/>
            </a:xfrm>
            <a:custGeom>
              <a:avLst/>
              <a:gdLst/>
              <a:ahLst/>
              <a:cxnLst/>
              <a:rect l="l" t="t" r="r" b="b"/>
              <a:pathLst>
                <a:path w="300355" h="425450">
                  <a:moveTo>
                    <a:pt x="38049" y="425196"/>
                  </a:moveTo>
                  <a:lnTo>
                    <a:pt x="38049" y="13335"/>
                  </a:lnTo>
                  <a:lnTo>
                    <a:pt x="38049" y="11303"/>
                  </a:lnTo>
                  <a:lnTo>
                    <a:pt x="37020" y="9271"/>
                  </a:lnTo>
                  <a:lnTo>
                    <a:pt x="36487" y="7620"/>
                  </a:lnTo>
                  <a:lnTo>
                    <a:pt x="34925" y="6096"/>
                  </a:lnTo>
                  <a:lnTo>
                    <a:pt x="33362" y="4572"/>
                  </a:lnTo>
                  <a:lnTo>
                    <a:pt x="31800" y="3556"/>
                  </a:lnTo>
                  <a:lnTo>
                    <a:pt x="29718" y="3048"/>
                  </a:lnTo>
                  <a:lnTo>
                    <a:pt x="27622" y="3048"/>
                  </a:lnTo>
                  <a:lnTo>
                    <a:pt x="10426" y="3048"/>
                  </a:lnTo>
                  <a:lnTo>
                    <a:pt x="8331" y="3048"/>
                  </a:lnTo>
                  <a:lnTo>
                    <a:pt x="6248" y="3556"/>
                  </a:lnTo>
                  <a:lnTo>
                    <a:pt x="0" y="13335"/>
                  </a:lnTo>
                  <a:lnTo>
                    <a:pt x="0" y="425196"/>
                  </a:lnTo>
                  <a:lnTo>
                    <a:pt x="38049" y="425196"/>
                  </a:lnTo>
                  <a:close/>
                </a:path>
                <a:path w="300355" h="425450">
                  <a:moveTo>
                    <a:pt x="48768" y="176149"/>
                  </a:moveTo>
                  <a:lnTo>
                    <a:pt x="56426" y="171577"/>
                  </a:lnTo>
                  <a:lnTo>
                    <a:pt x="64096" y="168021"/>
                  </a:lnTo>
                  <a:lnTo>
                    <a:pt x="101917" y="160401"/>
                  </a:lnTo>
                  <a:lnTo>
                    <a:pt x="109067" y="160909"/>
                  </a:lnTo>
                  <a:lnTo>
                    <a:pt x="116725" y="161417"/>
                  </a:lnTo>
                  <a:lnTo>
                    <a:pt x="154533" y="170053"/>
                  </a:lnTo>
                  <a:lnTo>
                    <a:pt x="169379" y="174625"/>
                  </a:lnTo>
                  <a:lnTo>
                    <a:pt x="184696" y="179197"/>
                  </a:lnTo>
                  <a:lnTo>
                    <a:pt x="222529" y="189484"/>
                  </a:lnTo>
                  <a:lnTo>
                    <a:pt x="244957" y="192024"/>
                  </a:lnTo>
                  <a:lnTo>
                    <a:pt x="252704" y="191516"/>
                  </a:lnTo>
                  <a:lnTo>
                    <a:pt x="289915" y="181864"/>
                  </a:lnTo>
                  <a:lnTo>
                    <a:pt x="293598" y="179705"/>
                  </a:lnTo>
                  <a:lnTo>
                    <a:pt x="296138" y="177673"/>
                  </a:lnTo>
                  <a:lnTo>
                    <a:pt x="297662" y="175133"/>
                  </a:lnTo>
                  <a:lnTo>
                    <a:pt x="299186" y="172593"/>
                  </a:lnTo>
                  <a:lnTo>
                    <a:pt x="300202" y="170053"/>
                  </a:lnTo>
                  <a:lnTo>
                    <a:pt x="300202" y="167512"/>
                  </a:lnTo>
                  <a:lnTo>
                    <a:pt x="299186" y="165481"/>
                  </a:lnTo>
                  <a:lnTo>
                    <a:pt x="298170" y="163449"/>
                  </a:lnTo>
                  <a:lnTo>
                    <a:pt x="289915" y="155194"/>
                  </a:lnTo>
                  <a:lnTo>
                    <a:pt x="281787" y="145542"/>
                  </a:lnTo>
                  <a:lnTo>
                    <a:pt x="274167" y="135382"/>
                  </a:lnTo>
                  <a:lnTo>
                    <a:pt x="265912" y="124587"/>
                  </a:lnTo>
                  <a:lnTo>
                    <a:pt x="264388" y="121539"/>
                  </a:lnTo>
                  <a:lnTo>
                    <a:pt x="263372" y="118491"/>
                  </a:lnTo>
                  <a:lnTo>
                    <a:pt x="262864" y="114935"/>
                  </a:lnTo>
                  <a:lnTo>
                    <a:pt x="262356" y="110871"/>
                  </a:lnTo>
                  <a:lnTo>
                    <a:pt x="262864" y="107187"/>
                  </a:lnTo>
                  <a:lnTo>
                    <a:pt x="263372" y="103632"/>
                  </a:lnTo>
                  <a:lnTo>
                    <a:pt x="264388" y="100076"/>
                  </a:lnTo>
                  <a:lnTo>
                    <a:pt x="265912" y="96520"/>
                  </a:lnTo>
                  <a:lnTo>
                    <a:pt x="274167" y="81153"/>
                  </a:lnTo>
                  <a:lnTo>
                    <a:pt x="281787" y="65405"/>
                  </a:lnTo>
                  <a:lnTo>
                    <a:pt x="289915" y="49022"/>
                  </a:lnTo>
                  <a:lnTo>
                    <a:pt x="298170" y="31115"/>
                  </a:lnTo>
                  <a:lnTo>
                    <a:pt x="299694" y="27559"/>
                  </a:lnTo>
                  <a:lnTo>
                    <a:pt x="300202" y="24511"/>
                  </a:lnTo>
                  <a:lnTo>
                    <a:pt x="300202" y="21971"/>
                  </a:lnTo>
                  <a:lnTo>
                    <a:pt x="299186" y="20447"/>
                  </a:lnTo>
                  <a:lnTo>
                    <a:pt x="297662" y="19939"/>
                  </a:lnTo>
                  <a:lnTo>
                    <a:pt x="296138" y="19431"/>
                  </a:lnTo>
                  <a:lnTo>
                    <a:pt x="293598" y="20447"/>
                  </a:lnTo>
                  <a:lnTo>
                    <a:pt x="289915" y="21462"/>
                  </a:lnTo>
                  <a:lnTo>
                    <a:pt x="282803" y="25019"/>
                  </a:lnTo>
                  <a:lnTo>
                    <a:pt x="275183" y="27559"/>
                  </a:lnTo>
                  <a:lnTo>
                    <a:pt x="267436" y="29591"/>
                  </a:lnTo>
                  <a:lnTo>
                    <a:pt x="259816" y="30607"/>
                  </a:lnTo>
                  <a:lnTo>
                    <a:pt x="252704" y="31623"/>
                  </a:lnTo>
                  <a:lnTo>
                    <a:pt x="244957" y="31623"/>
                  </a:lnTo>
                  <a:lnTo>
                    <a:pt x="237337" y="31115"/>
                  </a:lnTo>
                  <a:lnTo>
                    <a:pt x="229717" y="30607"/>
                  </a:lnTo>
                  <a:lnTo>
                    <a:pt x="222529" y="29083"/>
                  </a:lnTo>
                  <a:lnTo>
                    <a:pt x="214845" y="27559"/>
                  </a:lnTo>
                  <a:lnTo>
                    <a:pt x="199529" y="24003"/>
                  </a:lnTo>
                  <a:lnTo>
                    <a:pt x="184696" y="19431"/>
                  </a:lnTo>
                  <a:lnTo>
                    <a:pt x="169379" y="14351"/>
                  </a:lnTo>
                  <a:lnTo>
                    <a:pt x="154533" y="9652"/>
                  </a:lnTo>
                  <a:lnTo>
                    <a:pt x="139217" y="5587"/>
                  </a:lnTo>
                  <a:lnTo>
                    <a:pt x="132067" y="3556"/>
                  </a:lnTo>
                  <a:lnTo>
                    <a:pt x="124383" y="2032"/>
                  </a:lnTo>
                  <a:lnTo>
                    <a:pt x="116725" y="1016"/>
                  </a:lnTo>
                  <a:lnTo>
                    <a:pt x="109067" y="508"/>
                  </a:lnTo>
                  <a:lnTo>
                    <a:pt x="101917" y="0"/>
                  </a:lnTo>
                  <a:lnTo>
                    <a:pt x="94234" y="508"/>
                  </a:lnTo>
                  <a:lnTo>
                    <a:pt x="86575" y="1524"/>
                  </a:lnTo>
                  <a:lnTo>
                    <a:pt x="78917" y="2540"/>
                  </a:lnTo>
                  <a:lnTo>
                    <a:pt x="71755" y="5080"/>
                  </a:lnTo>
                  <a:lnTo>
                    <a:pt x="64096" y="7620"/>
                  </a:lnTo>
                  <a:lnTo>
                    <a:pt x="56426" y="11176"/>
                  </a:lnTo>
                  <a:lnTo>
                    <a:pt x="48768" y="15875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7" name="object 7">
            <a:extLst>
              <a:ext uri="{FF2B5EF4-FFF2-40B4-BE49-F238E27FC236}">
                <a16:creationId xmlns:a16="http://schemas.microsoft.com/office/drawing/2014/main" id="{44AD9B66-8CB7-20BE-0276-27B724E96B1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81961" y="3246468"/>
            <a:ext cx="5806425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3200">
                <a:latin typeface="Segoe UI Semibold"/>
                <a:cs typeface="Segoe UI Semibold"/>
              </a:rPr>
              <a:t>Some Final Proof Tips</a:t>
            </a:r>
            <a:endParaRPr sz="3200">
              <a:latin typeface="Segoe UI Semibold"/>
              <a:cs typeface="Segoe UI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29122041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t>Proof</a:t>
            </a:r>
            <a:r>
              <a:rPr spc="415"/>
              <a:t> </a:t>
            </a:r>
            <a:r>
              <a:rPr spc="-10"/>
              <a:t>Style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45058" y="1421129"/>
            <a:ext cx="10828655" cy="3622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sz="2400" b="0">
                <a:latin typeface="Segoe UI Semilight"/>
                <a:cs typeface="Segoe UI Semilight"/>
              </a:rPr>
              <a:t>We</a:t>
            </a:r>
            <a:r>
              <a:rPr sz="2400" b="0" spc="-50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use</a:t>
            </a:r>
            <a:r>
              <a:rPr sz="2400" b="0" spc="-55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predicate</a:t>
            </a:r>
            <a:r>
              <a:rPr sz="2400" b="0" spc="-70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logic</a:t>
            </a:r>
            <a:r>
              <a:rPr sz="2400" b="0" spc="-65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to</a:t>
            </a:r>
            <a:r>
              <a:rPr sz="2400" b="0" spc="-65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make</a:t>
            </a:r>
            <a:r>
              <a:rPr sz="2400" b="0" spc="-50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the</a:t>
            </a:r>
            <a:r>
              <a:rPr sz="2400" b="0" spc="-55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proof</a:t>
            </a:r>
            <a:r>
              <a:rPr sz="2400" b="0" spc="-70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claim</a:t>
            </a:r>
            <a:r>
              <a:rPr sz="2400" b="0" spc="-65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very</a:t>
            </a:r>
            <a:r>
              <a:rPr sz="2400" b="0" spc="-60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precise.</a:t>
            </a:r>
            <a:r>
              <a:rPr sz="2400" b="0" spc="-70">
                <a:latin typeface="Segoe UI Semilight"/>
                <a:cs typeface="Segoe UI Semilight"/>
              </a:rPr>
              <a:t> </a:t>
            </a:r>
            <a:r>
              <a:rPr sz="2400" b="0" spc="-10">
                <a:latin typeface="Segoe UI Semilight"/>
                <a:cs typeface="Segoe UI Semilight"/>
              </a:rPr>
              <a:t>However,</a:t>
            </a:r>
            <a:r>
              <a:rPr sz="2400" b="0" spc="-80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please</a:t>
            </a:r>
            <a:r>
              <a:rPr sz="2400" b="0" spc="-60">
                <a:latin typeface="Segoe UI Semilight"/>
                <a:cs typeface="Segoe UI Semilight"/>
              </a:rPr>
              <a:t> </a:t>
            </a:r>
            <a:r>
              <a:rPr sz="2400" b="0" spc="-10">
                <a:latin typeface="Segoe UI Semilight"/>
                <a:cs typeface="Segoe UI Semilight"/>
              </a:rPr>
              <a:t>write </a:t>
            </a:r>
            <a:r>
              <a:rPr sz="2400" b="0">
                <a:latin typeface="Segoe UI Semilight"/>
                <a:cs typeface="Segoe UI Semilight"/>
              </a:rPr>
              <a:t>the</a:t>
            </a:r>
            <a:r>
              <a:rPr sz="2400" b="0" spc="-50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actual</a:t>
            </a:r>
            <a:r>
              <a:rPr sz="2400" b="0" spc="-55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proofs</a:t>
            </a:r>
            <a:r>
              <a:rPr sz="2400" b="0" spc="-60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in</a:t>
            </a:r>
            <a:r>
              <a:rPr sz="2400" b="0" spc="-55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English,</a:t>
            </a:r>
            <a:r>
              <a:rPr sz="2400" b="0" spc="-40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not</a:t>
            </a:r>
            <a:r>
              <a:rPr sz="2400" b="0" spc="-60">
                <a:latin typeface="Segoe UI Semilight"/>
                <a:cs typeface="Segoe UI Semilight"/>
              </a:rPr>
              <a:t> </a:t>
            </a:r>
            <a:r>
              <a:rPr sz="2400" b="0" spc="-10">
                <a:latin typeface="Segoe UI Semilight"/>
                <a:cs typeface="Segoe UI Semilight"/>
              </a:rPr>
              <a:t>logic!</a:t>
            </a:r>
            <a:endParaRPr sz="2400">
              <a:latin typeface="Segoe UI Semilight"/>
              <a:cs typeface="Segoe UI Semilight"/>
            </a:endParaRPr>
          </a:p>
          <a:p>
            <a:pPr>
              <a:lnSpc>
                <a:spcPct val="100000"/>
              </a:lnSpc>
            </a:pPr>
            <a:endParaRPr sz="2400">
              <a:latin typeface="Segoe UI Semilight"/>
              <a:cs typeface="Segoe UI Semilight"/>
            </a:endParaRPr>
          </a:p>
          <a:p>
            <a:pPr>
              <a:lnSpc>
                <a:spcPct val="100000"/>
              </a:lnSpc>
              <a:spcBef>
                <a:spcPts val="575"/>
              </a:spcBef>
            </a:pPr>
            <a:endParaRPr sz="2400">
              <a:latin typeface="Segoe UI Semilight"/>
              <a:cs typeface="Segoe UI Semilight"/>
            </a:endParaRPr>
          </a:p>
          <a:p>
            <a:pPr marL="12700">
              <a:lnSpc>
                <a:spcPct val="100000"/>
              </a:lnSpc>
            </a:pPr>
            <a:r>
              <a:rPr sz="2400" b="0">
                <a:solidFill>
                  <a:srgbClr val="4B3182"/>
                </a:solidFill>
                <a:latin typeface="Segoe UI Semilight"/>
                <a:cs typeface="Segoe UI Semilight"/>
              </a:rPr>
              <a:t>E.g.</a:t>
            </a:r>
            <a:r>
              <a:rPr sz="2400" b="0" spc="-2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400" b="0">
                <a:solidFill>
                  <a:srgbClr val="4B3182"/>
                </a:solidFill>
                <a:latin typeface="Segoe UI Semilight"/>
                <a:cs typeface="Segoe UI Semilight"/>
              </a:rPr>
              <a:t>for</a:t>
            </a:r>
            <a:r>
              <a:rPr sz="2400" b="0" spc="-15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400" b="0">
                <a:solidFill>
                  <a:srgbClr val="4B3182"/>
                </a:solidFill>
                <a:latin typeface="Segoe UI Semilight"/>
                <a:cs typeface="Segoe UI Semilight"/>
              </a:rPr>
              <a:t>all</a:t>
            </a:r>
            <a:r>
              <a:rPr sz="2400" b="0" spc="-1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400" b="0">
                <a:solidFill>
                  <a:srgbClr val="4B3182"/>
                </a:solidFill>
                <a:latin typeface="Segoe UI Semilight"/>
                <a:cs typeface="Segoe UI Semilight"/>
              </a:rPr>
              <a:t>integers </a:t>
            </a:r>
            <a:r>
              <a:rPr sz="2400">
                <a:solidFill>
                  <a:srgbClr val="4B3182"/>
                </a:solidFill>
                <a:latin typeface="Cambria Math"/>
                <a:cs typeface="Cambria Math"/>
              </a:rPr>
              <a:t>𝑥</a:t>
            </a:r>
            <a:r>
              <a:rPr sz="2400" b="0">
                <a:solidFill>
                  <a:srgbClr val="4B3182"/>
                </a:solidFill>
                <a:latin typeface="Segoe UI Semilight"/>
                <a:cs typeface="Segoe UI Semilight"/>
              </a:rPr>
              <a:t>,</a:t>
            </a:r>
            <a:r>
              <a:rPr sz="2400" b="0" spc="-1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400" b="0">
                <a:solidFill>
                  <a:srgbClr val="4B3182"/>
                </a:solidFill>
                <a:latin typeface="Segoe UI Semilight"/>
                <a:cs typeface="Segoe UI Semilight"/>
              </a:rPr>
              <a:t>if</a:t>
            </a:r>
            <a:r>
              <a:rPr sz="2400" b="0" spc="-1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400">
                <a:solidFill>
                  <a:srgbClr val="4B3182"/>
                </a:solidFill>
                <a:latin typeface="Cambria Math"/>
                <a:cs typeface="Cambria Math"/>
              </a:rPr>
              <a:t>𝑥</a:t>
            </a:r>
            <a:r>
              <a:rPr sz="2400" spc="180">
                <a:solidFill>
                  <a:srgbClr val="4B3182"/>
                </a:solidFill>
                <a:latin typeface="Cambria Math"/>
                <a:cs typeface="Cambria Math"/>
              </a:rPr>
              <a:t> </a:t>
            </a:r>
            <a:r>
              <a:rPr sz="2400" b="0">
                <a:solidFill>
                  <a:srgbClr val="4B3182"/>
                </a:solidFill>
                <a:latin typeface="Segoe UI Semilight"/>
                <a:cs typeface="Segoe UI Semilight"/>
              </a:rPr>
              <a:t>is</a:t>
            </a:r>
            <a:r>
              <a:rPr sz="2400" b="0" spc="-2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400" b="0">
                <a:solidFill>
                  <a:srgbClr val="4B3182"/>
                </a:solidFill>
                <a:latin typeface="Segoe UI Semilight"/>
                <a:cs typeface="Segoe UI Semilight"/>
              </a:rPr>
              <a:t>odd</a:t>
            </a:r>
            <a:r>
              <a:rPr sz="2400" b="0" spc="-2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400" b="0">
                <a:solidFill>
                  <a:srgbClr val="4B3182"/>
                </a:solidFill>
                <a:latin typeface="Segoe UI Semilight"/>
                <a:cs typeface="Segoe UI Semilight"/>
              </a:rPr>
              <a:t>then</a:t>
            </a:r>
            <a:r>
              <a:rPr sz="2400" b="0" spc="5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400">
                <a:solidFill>
                  <a:srgbClr val="4B3182"/>
                </a:solidFill>
                <a:latin typeface="Cambria Math"/>
                <a:cs typeface="Cambria Math"/>
              </a:rPr>
              <a:t>𝑥</a:t>
            </a:r>
            <a:r>
              <a:rPr sz="2400" spc="65">
                <a:solidFill>
                  <a:srgbClr val="4B3182"/>
                </a:solidFill>
                <a:latin typeface="Cambria Math"/>
                <a:cs typeface="Cambria Math"/>
              </a:rPr>
              <a:t> </a:t>
            </a:r>
            <a:r>
              <a:rPr sz="2400">
                <a:solidFill>
                  <a:srgbClr val="4B3182"/>
                </a:solidFill>
                <a:latin typeface="Cambria Math"/>
                <a:cs typeface="Cambria Math"/>
              </a:rPr>
              <a:t>+</a:t>
            </a:r>
            <a:r>
              <a:rPr sz="2400" spc="-20">
                <a:solidFill>
                  <a:srgbClr val="4B3182"/>
                </a:solidFill>
                <a:latin typeface="Cambria Math"/>
                <a:cs typeface="Cambria Math"/>
              </a:rPr>
              <a:t> </a:t>
            </a:r>
            <a:r>
              <a:rPr sz="2400">
                <a:solidFill>
                  <a:srgbClr val="4B3182"/>
                </a:solidFill>
                <a:latin typeface="Cambria Math"/>
                <a:cs typeface="Cambria Math"/>
              </a:rPr>
              <a:t>1</a:t>
            </a:r>
            <a:r>
              <a:rPr sz="2400" spc="114">
                <a:solidFill>
                  <a:srgbClr val="4B3182"/>
                </a:solidFill>
                <a:latin typeface="Cambria Math"/>
                <a:cs typeface="Cambria Math"/>
              </a:rPr>
              <a:t> </a:t>
            </a:r>
            <a:r>
              <a:rPr sz="2400" b="0">
                <a:solidFill>
                  <a:srgbClr val="4B3182"/>
                </a:solidFill>
                <a:latin typeface="Segoe UI Semilight"/>
                <a:cs typeface="Segoe UI Semilight"/>
              </a:rPr>
              <a:t>is</a:t>
            </a:r>
            <a:r>
              <a:rPr sz="2400" b="0" spc="-2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400" b="0" spc="-10">
                <a:solidFill>
                  <a:srgbClr val="4B3182"/>
                </a:solidFill>
                <a:latin typeface="Segoe UI Semilight"/>
                <a:cs typeface="Segoe UI Semilight"/>
              </a:rPr>
              <a:t>even.</a:t>
            </a:r>
            <a:endParaRPr sz="2400">
              <a:latin typeface="Segoe UI Semilight"/>
              <a:cs typeface="Segoe UI Semilight"/>
            </a:endParaRPr>
          </a:p>
          <a:p>
            <a:pPr marL="12700">
              <a:lnSpc>
                <a:spcPct val="100000"/>
              </a:lnSpc>
              <a:spcBef>
                <a:spcPts val="2045"/>
              </a:spcBef>
            </a:pPr>
            <a:r>
              <a:rPr sz="2400" b="0">
                <a:solidFill>
                  <a:srgbClr val="4B3182"/>
                </a:solidFill>
                <a:latin typeface="Segoe UI Semilight"/>
                <a:cs typeface="Segoe UI Semilight"/>
              </a:rPr>
              <a:t>Good:</a:t>
            </a:r>
            <a:r>
              <a:rPr sz="2400" b="0" spc="-35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400" b="0">
                <a:solidFill>
                  <a:srgbClr val="4B3182"/>
                </a:solidFill>
                <a:latin typeface="Segoe UI Semilight"/>
                <a:cs typeface="Segoe UI Semilight"/>
              </a:rPr>
              <a:t>Let</a:t>
            </a:r>
            <a:r>
              <a:rPr sz="2400" b="0" spc="-2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400">
                <a:solidFill>
                  <a:srgbClr val="4B3182"/>
                </a:solidFill>
                <a:latin typeface="Cambria Math"/>
                <a:cs typeface="Cambria Math"/>
              </a:rPr>
              <a:t>𝑥</a:t>
            </a:r>
            <a:r>
              <a:rPr sz="2400" spc="165">
                <a:solidFill>
                  <a:srgbClr val="4B3182"/>
                </a:solidFill>
                <a:latin typeface="Cambria Math"/>
                <a:cs typeface="Cambria Math"/>
              </a:rPr>
              <a:t> </a:t>
            </a:r>
            <a:r>
              <a:rPr sz="2400" b="0">
                <a:solidFill>
                  <a:srgbClr val="4B3182"/>
                </a:solidFill>
                <a:latin typeface="Segoe UI Semilight"/>
                <a:cs typeface="Segoe UI Semilight"/>
              </a:rPr>
              <a:t>be</a:t>
            </a:r>
            <a:r>
              <a:rPr sz="2400" b="0" spc="-25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400" b="0">
                <a:solidFill>
                  <a:srgbClr val="4B3182"/>
                </a:solidFill>
                <a:latin typeface="Segoe UI Semilight"/>
                <a:cs typeface="Segoe UI Semilight"/>
              </a:rPr>
              <a:t>arbitrary.</a:t>
            </a:r>
            <a:r>
              <a:rPr sz="2400" b="0" spc="-6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400" b="0">
                <a:solidFill>
                  <a:srgbClr val="4B3182"/>
                </a:solidFill>
                <a:latin typeface="Segoe UI Semilight"/>
                <a:cs typeface="Segoe UI Semilight"/>
              </a:rPr>
              <a:t>Suppose</a:t>
            </a:r>
            <a:r>
              <a:rPr sz="2400" b="0" spc="-15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400">
                <a:solidFill>
                  <a:srgbClr val="4B3182"/>
                </a:solidFill>
                <a:latin typeface="Cambria Math"/>
                <a:cs typeface="Cambria Math"/>
              </a:rPr>
              <a:t>𝑥</a:t>
            </a:r>
            <a:r>
              <a:rPr sz="2400" spc="170">
                <a:solidFill>
                  <a:srgbClr val="4B3182"/>
                </a:solidFill>
                <a:latin typeface="Cambria Math"/>
                <a:cs typeface="Cambria Math"/>
              </a:rPr>
              <a:t> </a:t>
            </a:r>
            <a:r>
              <a:rPr sz="2400" b="0">
                <a:solidFill>
                  <a:srgbClr val="4B3182"/>
                </a:solidFill>
                <a:latin typeface="Segoe UI Semilight"/>
                <a:cs typeface="Segoe UI Semilight"/>
              </a:rPr>
              <a:t>is</a:t>
            </a:r>
            <a:r>
              <a:rPr sz="2400" b="0" spc="-15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400" b="0">
                <a:solidFill>
                  <a:srgbClr val="4B3182"/>
                </a:solidFill>
                <a:latin typeface="Segoe UI Semilight"/>
                <a:cs typeface="Segoe UI Semilight"/>
              </a:rPr>
              <a:t>odd.</a:t>
            </a:r>
            <a:r>
              <a:rPr sz="2400" b="0" spc="-45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400" b="0">
                <a:solidFill>
                  <a:srgbClr val="4B3182"/>
                </a:solidFill>
                <a:latin typeface="Segoe UI Semilight"/>
                <a:cs typeface="Segoe UI Semilight"/>
              </a:rPr>
              <a:t>Then </a:t>
            </a:r>
            <a:r>
              <a:rPr sz="2400">
                <a:solidFill>
                  <a:srgbClr val="4B3182"/>
                </a:solidFill>
                <a:latin typeface="Cambria Math"/>
                <a:cs typeface="Cambria Math"/>
              </a:rPr>
              <a:t>𝑥</a:t>
            </a:r>
            <a:r>
              <a:rPr sz="2400" spc="180">
                <a:solidFill>
                  <a:srgbClr val="4B3182"/>
                </a:solidFill>
                <a:latin typeface="Cambria Math"/>
                <a:cs typeface="Cambria Math"/>
              </a:rPr>
              <a:t> </a:t>
            </a:r>
            <a:r>
              <a:rPr sz="2400">
                <a:solidFill>
                  <a:srgbClr val="4B3182"/>
                </a:solidFill>
                <a:latin typeface="Cambria Math"/>
                <a:cs typeface="Cambria Math"/>
              </a:rPr>
              <a:t>=</a:t>
            </a:r>
            <a:r>
              <a:rPr sz="2400" spc="114">
                <a:solidFill>
                  <a:srgbClr val="4B3182"/>
                </a:solidFill>
                <a:latin typeface="Cambria Math"/>
                <a:cs typeface="Cambria Math"/>
              </a:rPr>
              <a:t> </a:t>
            </a:r>
            <a:r>
              <a:rPr sz="2400">
                <a:solidFill>
                  <a:srgbClr val="4B3182"/>
                </a:solidFill>
                <a:latin typeface="Cambria Math"/>
                <a:cs typeface="Cambria Math"/>
              </a:rPr>
              <a:t>2𝑘</a:t>
            </a:r>
            <a:r>
              <a:rPr sz="2400" spc="40">
                <a:solidFill>
                  <a:srgbClr val="4B3182"/>
                </a:solidFill>
                <a:latin typeface="Cambria Math"/>
                <a:cs typeface="Cambria Math"/>
              </a:rPr>
              <a:t> </a:t>
            </a:r>
            <a:r>
              <a:rPr sz="2400">
                <a:solidFill>
                  <a:srgbClr val="4B3182"/>
                </a:solidFill>
                <a:latin typeface="Cambria Math"/>
                <a:cs typeface="Cambria Math"/>
              </a:rPr>
              <a:t>+</a:t>
            </a:r>
            <a:r>
              <a:rPr sz="2400" spc="-30">
                <a:solidFill>
                  <a:srgbClr val="4B3182"/>
                </a:solidFill>
                <a:latin typeface="Cambria Math"/>
                <a:cs typeface="Cambria Math"/>
              </a:rPr>
              <a:t> </a:t>
            </a:r>
            <a:r>
              <a:rPr sz="2400">
                <a:solidFill>
                  <a:srgbClr val="4B3182"/>
                </a:solidFill>
                <a:latin typeface="Cambria Math"/>
                <a:cs typeface="Cambria Math"/>
              </a:rPr>
              <a:t>1</a:t>
            </a:r>
            <a:r>
              <a:rPr sz="2400" spc="95">
                <a:solidFill>
                  <a:srgbClr val="4B3182"/>
                </a:solidFill>
                <a:latin typeface="Cambria Math"/>
                <a:cs typeface="Cambria Math"/>
              </a:rPr>
              <a:t> </a:t>
            </a:r>
            <a:r>
              <a:rPr sz="2400" b="0">
                <a:solidFill>
                  <a:srgbClr val="4B3182"/>
                </a:solidFill>
                <a:latin typeface="Segoe UI Semilight"/>
                <a:cs typeface="Segoe UI Semilight"/>
              </a:rPr>
              <a:t>for</a:t>
            </a:r>
            <a:r>
              <a:rPr sz="2400" b="0" spc="-25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400" b="0">
                <a:solidFill>
                  <a:srgbClr val="4B3182"/>
                </a:solidFill>
                <a:latin typeface="Segoe UI Semilight"/>
                <a:cs typeface="Segoe UI Semilight"/>
              </a:rPr>
              <a:t>some</a:t>
            </a:r>
            <a:r>
              <a:rPr sz="2400" b="0" spc="-2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400" b="0">
                <a:solidFill>
                  <a:srgbClr val="4B3182"/>
                </a:solidFill>
                <a:latin typeface="Segoe UI Semilight"/>
                <a:cs typeface="Segoe UI Semilight"/>
              </a:rPr>
              <a:t>integer</a:t>
            </a:r>
            <a:r>
              <a:rPr sz="2400" b="0" spc="-2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400">
                <a:solidFill>
                  <a:srgbClr val="4B3182"/>
                </a:solidFill>
                <a:latin typeface="Cambria Math"/>
                <a:cs typeface="Cambria Math"/>
              </a:rPr>
              <a:t>𝑘</a:t>
            </a:r>
            <a:r>
              <a:rPr sz="2400" spc="-85">
                <a:solidFill>
                  <a:srgbClr val="4B3182"/>
                </a:solidFill>
                <a:latin typeface="Cambria Math"/>
                <a:cs typeface="Cambria Math"/>
              </a:rPr>
              <a:t> </a:t>
            </a:r>
            <a:r>
              <a:rPr sz="2400" spc="-50">
                <a:solidFill>
                  <a:srgbClr val="4B3182"/>
                </a:solidFill>
                <a:latin typeface="Cambria Math"/>
                <a:cs typeface="Cambria Math"/>
              </a:rPr>
              <a:t>…</a:t>
            </a:r>
            <a:endParaRPr sz="2400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  <a:spcBef>
                <a:spcPts val="2040"/>
              </a:spcBef>
            </a:pPr>
            <a:r>
              <a:rPr sz="2400" b="0">
                <a:solidFill>
                  <a:srgbClr val="4B3182"/>
                </a:solidFill>
                <a:latin typeface="Segoe UI Semilight"/>
                <a:cs typeface="Segoe UI Semilight"/>
              </a:rPr>
              <a:t>Bad:</a:t>
            </a:r>
            <a:r>
              <a:rPr sz="2400" b="0" spc="-3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400" b="0">
                <a:solidFill>
                  <a:srgbClr val="4B3182"/>
                </a:solidFill>
                <a:latin typeface="Segoe UI Semilight"/>
                <a:cs typeface="Segoe UI Semilight"/>
              </a:rPr>
              <a:t>Let</a:t>
            </a:r>
            <a:r>
              <a:rPr sz="2400" b="0" spc="-25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400">
                <a:solidFill>
                  <a:srgbClr val="4B3182"/>
                </a:solidFill>
                <a:latin typeface="Cambria Math"/>
                <a:cs typeface="Cambria Math"/>
              </a:rPr>
              <a:t>𝑥</a:t>
            </a:r>
            <a:r>
              <a:rPr sz="2400" spc="170">
                <a:solidFill>
                  <a:srgbClr val="4B3182"/>
                </a:solidFill>
                <a:latin typeface="Cambria Math"/>
                <a:cs typeface="Cambria Math"/>
              </a:rPr>
              <a:t> </a:t>
            </a:r>
            <a:r>
              <a:rPr sz="2400" b="0">
                <a:solidFill>
                  <a:srgbClr val="4B3182"/>
                </a:solidFill>
                <a:latin typeface="Segoe UI Semilight"/>
                <a:cs typeface="Segoe UI Semilight"/>
              </a:rPr>
              <a:t>be</a:t>
            </a:r>
            <a:r>
              <a:rPr sz="2400" b="0" spc="-25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400" b="0">
                <a:solidFill>
                  <a:srgbClr val="4B3182"/>
                </a:solidFill>
                <a:latin typeface="Segoe UI Semilight"/>
                <a:cs typeface="Segoe UI Semilight"/>
              </a:rPr>
              <a:t>arbitrary.</a:t>
            </a:r>
            <a:r>
              <a:rPr sz="2400" b="0" spc="-6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400" b="0">
                <a:solidFill>
                  <a:srgbClr val="4B3182"/>
                </a:solidFill>
                <a:latin typeface="Segoe UI Semilight"/>
                <a:cs typeface="Segoe UI Semilight"/>
              </a:rPr>
              <a:t>Suppose</a:t>
            </a:r>
            <a:r>
              <a:rPr sz="2400" b="0" spc="-1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400">
                <a:solidFill>
                  <a:srgbClr val="4B3182"/>
                </a:solidFill>
                <a:latin typeface="Cambria Math"/>
                <a:cs typeface="Cambria Math"/>
              </a:rPr>
              <a:t>Odd(𝑥)</a:t>
            </a:r>
            <a:r>
              <a:rPr sz="2400" b="0">
                <a:solidFill>
                  <a:srgbClr val="4B3182"/>
                </a:solidFill>
                <a:latin typeface="Segoe UI Semilight"/>
                <a:cs typeface="Segoe UI Semilight"/>
              </a:rPr>
              <a:t>.</a:t>
            </a:r>
            <a:r>
              <a:rPr sz="2400" b="0" spc="-3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400" b="0">
                <a:solidFill>
                  <a:srgbClr val="4B3182"/>
                </a:solidFill>
                <a:latin typeface="Segoe UI Semilight"/>
                <a:cs typeface="Segoe UI Semilight"/>
              </a:rPr>
              <a:t>Then</a:t>
            </a:r>
            <a:r>
              <a:rPr sz="2400" b="0" spc="-2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400">
                <a:solidFill>
                  <a:srgbClr val="4B3182"/>
                </a:solidFill>
                <a:latin typeface="Cambria Math"/>
                <a:cs typeface="Cambria Math"/>
              </a:rPr>
              <a:t>∃𝑘</a:t>
            </a:r>
            <a:r>
              <a:rPr sz="2400" spc="55">
                <a:solidFill>
                  <a:srgbClr val="4B3182"/>
                </a:solidFill>
                <a:latin typeface="Cambria Math"/>
                <a:cs typeface="Cambria Math"/>
              </a:rPr>
              <a:t> </a:t>
            </a:r>
            <a:r>
              <a:rPr sz="2400">
                <a:solidFill>
                  <a:srgbClr val="4B3182"/>
                </a:solidFill>
                <a:latin typeface="Cambria Math"/>
                <a:cs typeface="Cambria Math"/>
              </a:rPr>
              <a:t>(𝑥</a:t>
            </a:r>
            <a:r>
              <a:rPr sz="2400" spc="180">
                <a:solidFill>
                  <a:srgbClr val="4B3182"/>
                </a:solidFill>
                <a:latin typeface="Cambria Math"/>
                <a:cs typeface="Cambria Math"/>
              </a:rPr>
              <a:t> </a:t>
            </a:r>
            <a:r>
              <a:rPr sz="2400">
                <a:solidFill>
                  <a:srgbClr val="4B3182"/>
                </a:solidFill>
                <a:latin typeface="Cambria Math"/>
                <a:cs typeface="Cambria Math"/>
              </a:rPr>
              <a:t>=</a:t>
            </a:r>
            <a:r>
              <a:rPr sz="2400" spc="100">
                <a:solidFill>
                  <a:srgbClr val="4B3182"/>
                </a:solidFill>
                <a:latin typeface="Cambria Math"/>
                <a:cs typeface="Cambria Math"/>
              </a:rPr>
              <a:t> </a:t>
            </a:r>
            <a:r>
              <a:rPr sz="2400">
                <a:solidFill>
                  <a:srgbClr val="4B3182"/>
                </a:solidFill>
                <a:latin typeface="Cambria Math"/>
                <a:cs typeface="Cambria Math"/>
              </a:rPr>
              <a:t>2𝑘</a:t>
            </a:r>
            <a:r>
              <a:rPr sz="2400" spc="45">
                <a:solidFill>
                  <a:srgbClr val="4B3182"/>
                </a:solidFill>
                <a:latin typeface="Cambria Math"/>
                <a:cs typeface="Cambria Math"/>
              </a:rPr>
              <a:t> </a:t>
            </a:r>
            <a:r>
              <a:rPr sz="2400">
                <a:solidFill>
                  <a:srgbClr val="4B3182"/>
                </a:solidFill>
                <a:latin typeface="Cambria Math"/>
                <a:cs typeface="Cambria Math"/>
              </a:rPr>
              <a:t>+</a:t>
            </a:r>
            <a:r>
              <a:rPr sz="2400" spc="-15">
                <a:solidFill>
                  <a:srgbClr val="4B3182"/>
                </a:solidFill>
                <a:latin typeface="Cambria Math"/>
                <a:cs typeface="Cambria Math"/>
              </a:rPr>
              <a:t> </a:t>
            </a:r>
            <a:r>
              <a:rPr sz="2400" spc="-25">
                <a:solidFill>
                  <a:srgbClr val="4B3182"/>
                </a:solidFill>
                <a:latin typeface="Cambria Math"/>
                <a:cs typeface="Cambria Math"/>
              </a:rPr>
              <a:t>1)</a:t>
            </a:r>
            <a:r>
              <a:rPr sz="2400" b="0" spc="-25">
                <a:solidFill>
                  <a:srgbClr val="4B3182"/>
                </a:solidFill>
                <a:latin typeface="Segoe UI Semilight"/>
                <a:cs typeface="Segoe UI Semilight"/>
              </a:rPr>
              <a:t>…</a:t>
            </a:r>
            <a:endParaRPr sz="2400">
              <a:latin typeface="Segoe UI Semilight"/>
              <a:cs typeface="Segoe UI Semilight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t>Proof</a:t>
            </a:r>
            <a:r>
              <a:rPr spc="254"/>
              <a:t> </a:t>
            </a:r>
            <a:r>
              <a:rPr spc="60"/>
              <a:t>Tip:</a:t>
            </a:r>
            <a:r>
              <a:rPr spc="245"/>
              <a:t> </a:t>
            </a:r>
            <a:r>
              <a:rPr spc="60"/>
              <a:t>Without</a:t>
            </a:r>
            <a:r>
              <a:rPr spc="270"/>
              <a:t> </a:t>
            </a:r>
            <a:r>
              <a:rPr spc="55"/>
              <a:t>Loss</a:t>
            </a:r>
            <a:r>
              <a:rPr spc="270"/>
              <a:t> </a:t>
            </a:r>
            <a:r>
              <a:t>of</a:t>
            </a:r>
            <a:r>
              <a:rPr spc="245"/>
              <a:t> </a:t>
            </a:r>
            <a:r>
              <a:rPr spc="55"/>
              <a:t>Generality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45058" y="1576578"/>
            <a:ext cx="10289540" cy="4869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0">
                <a:latin typeface="Segoe UI Semilight"/>
                <a:cs typeface="Segoe UI Semilight"/>
              </a:rPr>
              <a:t>If</a:t>
            </a:r>
            <a:r>
              <a:rPr sz="2400" b="0" spc="-25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you’re</a:t>
            </a:r>
            <a:r>
              <a:rPr sz="2400" b="0" spc="-35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writing</a:t>
            </a:r>
            <a:r>
              <a:rPr sz="2400" b="0" spc="-30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a</a:t>
            </a:r>
            <a:r>
              <a:rPr sz="2400" b="0" spc="-35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proof</a:t>
            </a:r>
            <a:r>
              <a:rPr sz="2400" b="0" spc="-30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with</a:t>
            </a:r>
            <a:r>
              <a:rPr sz="2400" b="0" spc="-25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2+</a:t>
            </a:r>
            <a:r>
              <a:rPr sz="2400" b="0" spc="-20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very</a:t>
            </a:r>
            <a:r>
              <a:rPr sz="2400" b="0" spc="-45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similar</a:t>
            </a:r>
            <a:r>
              <a:rPr sz="2400" b="0" spc="-40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cases,</a:t>
            </a:r>
            <a:r>
              <a:rPr sz="2400" b="0" spc="-30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you</a:t>
            </a:r>
            <a:r>
              <a:rPr sz="2400" b="0" spc="-25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can</a:t>
            </a:r>
            <a:r>
              <a:rPr sz="2400" b="0" spc="-20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use</a:t>
            </a:r>
            <a:r>
              <a:rPr sz="2400" b="0" spc="-15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the</a:t>
            </a:r>
            <a:r>
              <a:rPr sz="2400" b="0" spc="-25">
                <a:latin typeface="Segoe UI Semilight"/>
                <a:cs typeface="Segoe UI Semilight"/>
              </a:rPr>
              <a:t> </a:t>
            </a:r>
            <a:r>
              <a:rPr sz="2400" b="0" spc="-10">
                <a:latin typeface="Segoe UI Semilight"/>
                <a:cs typeface="Segoe UI Semilight"/>
              </a:rPr>
              <a:t>phrase:</a:t>
            </a:r>
            <a:endParaRPr sz="2400">
              <a:latin typeface="Segoe UI Semilight"/>
              <a:cs typeface="Segoe UI Semilight"/>
            </a:endParaRPr>
          </a:p>
          <a:p>
            <a:pPr marL="792480" algn="ctr">
              <a:lnSpc>
                <a:spcPct val="100000"/>
              </a:lnSpc>
              <a:spcBef>
                <a:spcPts val="1750"/>
              </a:spcBef>
            </a:pPr>
            <a:r>
              <a:rPr sz="2400" b="0">
                <a:latin typeface="Segoe UI Semilight"/>
                <a:cs typeface="Segoe UI Semilight"/>
              </a:rPr>
              <a:t>Assume</a:t>
            </a:r>
            <a:r>
              <a:rPr sz="2400" b="0" spc="-70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without</a:t>
            </a:r>
            <a:r>
              <a:rPr sz="2400" b="0" spc="-70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loss</a:t>
            </a:r>
            <a:r>
              <a:rPr sz="2400" b="0" spc="-75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of</a:t>
            </a:r>
            <a:r>
              <a:rPr sz="2400" b="0" spc="-35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generality</a:t>
            </a:r>
            <a:r>
              <a:rPr sz="2400" b="0" spc="-20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that</a:t>
            </a:r>
            <a:r>
              <a:rPr sz="2400" b="0" spc="-35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we</a:t>
            </a:r>
            <a:r>
              <a:rPr sz="2400" b="0" spc="-35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are</a:t>
            </a:r>
            <a:r>
              <a:rPr sz="2400" b="0" spc="-35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in</a:t>
            </a:r>
            <a:r>
              <a:rPr sz="2400" b="0" spc="-40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Case</a:t>
            </a:r>
            <a:r>
              <a:rPr sz="2400" b="0" spc="-25">
                <a:latin typeface="Segoe UI Semilight"/>
                <a:cs typeface="Segoe UI Semilight"/>
              </a:rPr>
              <a:t> </a:t>
            </a:r>
            <a:r>
              <a:rPr sz="2400" b="0" spc="-10">
                <a:latin typeface="Segoe UI Semilight"/>
                <a:cs typeface="Segoe UI Semilight"/>
              </a:rPr>
              <a:t>1....</a:t>
            </a:r>
            <a:endParaRPr sz="2400">
              <a:latin typeface="Segoe UI Semilight"/>
              <a:cs typeface="Segoe UI Semilight"/>
            </a:endParaRPr>
          </a:p>
          <a:p>
            <a:pPr>
              <a:lnSpc>
                <a:spcPct val="100000"/>
              </a:lnSpc>
            </a:pPr>
            <a:endParaRPr sz="2400">
              <a:latin typeface="Segoe UI Semilight"/>
              <a:cs typeface="Segoe UI Semilight"/>
            </a:endParaRPr>
          </a:p>
          <a:p>
            <a:pPr>
              <a:lnSpc>
                <a:spcPct val="100000"/>
              </a:lnSpc>
            </a:pPr>
            <a:endParaRPr sz="2400">
              <a:latin typeface="Segoe UI Semilight"/>
              <a:cs typeface="Segoe UI Semilight"/>
            </a:endParaRPr>
          </a:p>
          <a:p>
            <a:pPr marL="12700">
              <a:lnSpc>
                <a:spcPct val="100000"/>
              </a:lnSpc>
            </a:pPr>
            <a:r>
              <a:rPr sz="2400" b="0">
                <a:solidFill>
                  <a:srgbClr val="4B3182"/>
                </a:solidFill>
                <a:latin typeface="Segoe UI Semilight"/>
                <a:cs typeface="Segoe UI Semilight"/>
              </a:rPr>
              <a:t>For</a:t>
            </a:r>
            <a:r>
              <a:rPr sz="2400" b="0" spc="-35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400" b="0" spc="-10">
                <a:solidFill>
                  <a:srgbClr val="4B3182"/>
                </a:solidFill>
                <a:latin typeface="Segoe UI Semilight"/>
                <a:cs typeface="Segoe UI Semilight"/>
              </a:rPr>
              <a:t>example:</a:t>
            </a:r>
            <a:endParaRPr sz="2400">
              <a:latin typeface="Segoe UI Semilight"/>
              <a:cs typeface="Segoe UI Semilight"/>
            </a:endParaRPr>
          </a:p>
          <a:p>
            <a:pPr marL="12700">
              <a:lnSpc>
                <a:spcPct val="100000"/>
              </a:lnSpc>
              <a:spcBef>
                <a:spcPts val="1155"/>
              </a:spcBef>
            </a:pPr>
            <a:r>
              <a:rPr sz="2400" b="0">
                <a:solidFill>
                  <a:srgbClr val="4B3182"/>
                </a:solidFill>
                <a:latin typeface="Segoe UI Semilight"/>
                <a:cs typeface="Segoe UI Semilight"/>
              </a:rPr>
              <a:t>Case</a:t>
            </a:r>
            <a:r>
              <a:rPr sz="2400" b="0" spc="-5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400" b="0">
                <a:solidFill>
                  <a:srgbClr val="4B3182"/>
                </a:solidFill>
                <a:latin typeface="Segoe UI Semilight"/>
                <a:cs typeface="Segoe UI Semilight"/>
              </a:rPr>
              <a:t>1:</a:t>
            </a:r>
            <a:r>
              <a:rPr sz="2400" b="0" spc="-15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400">
                <a:solidFill>
                  <a:srgbClr val="4B3182"/>
                </a:solidFill>
                <a:latin typeface="Cambria Math"/>
                <a:cs typeface="Cambria Math"/>
              </a:rPr>
              <a:t>𝑥</a:t>
            </a:r>
            <a:r>
              <a:rPr sz="2400" spc="195">
                <a:solidFill>
                  <a:srgbClr val="4B3182"/>
                </a:solidFill>
                <a:latin typeface="Cambria Math"/>
                <a:cs typeface="Cambria Math"/>
              </a:rPr>
              <a:t> </a:t>
            </a:r>
            <a:r>
              <a:rPr sz="2400" b="0">
                <a:solidFill>
                  <a:srgbClr val="4B3182"/>
                </a:solidFill>
                <a:latin typeface="Segoe UI Semilight"/>
                <a:cs typeface="Segoe UI Semilight"/>
              </a:rPr>
              <a:t>is</a:t>
            </a:r>
            <a:r>
              <a:rPr sz="2400" b="0" spc="-1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400" b="0">
                <a:solidFill>
                  <a:srgbClr val="4B3182"/>
                </a:solidFill>
                <a:latin typeface="Segoe UI Semilight"/>
                <a:cs typeface="Segoe UI Semilight"/>
              </a:rPr>
              <a:t>red</a:t>
            </a:r>
            <a:r>
              <a:rPr sz="2400" b="0" spc="-1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400" b="0">
                <a:solidFill>
                  <a:srgbClr val="4B3182"/>
                </a:solidFill>
                <a:latin typeface="Segoe UI Semilight"/>
                <a:cs typeface="Segoe UI Semilight"/>
              </a:rPr>
              <a:t>and</a:t>
            </a:r>
            <a:r>
              <a:rPr sz="2400" b="0" spc="-5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400">
                <a:solidFill>
                  <a:srgbClr val="4B3182"/>
                </a:solidFill>
                <a:latin typeface="Cambria Math"/>
                <a:cs typeface="Cambria Math"/>
              </a:rPr>
              <a:t>𝑦</a:t>
            </a:r>
            <a:r>
              <a:rPr sz="2400" spc="155">
                <a:solidFill>
                  <a:srgbClr val="4B3182"/>
                </a:solidFill>
                <a:latin typeface="Cambria Math"/>
                <a:cs typeface="Cambria Math"/>
              </a:rPr>
              <a:t> </a:t>
            </a:r>
            <a:r>
              <a:rPr sz="2400" b="0">
                <a:solidFill>
                  <a:srgbClr val="4B3182"/>
                </a:solidFill>
                <a:latin typeface="Segoe UI Semilight"/>
                <a:cs typeface="Segoe UI Semilight"/>
              </a:rPr>
              <a:t>is</a:t>
            </a:r>
            <a:r>
              <a:rPr sz="2400" b="0" spc="-5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400" b="0">
                <a:solidFill>
                  <a:srgbClr val="4B3182"/>
                </a:solidFill>
                <a:latin typeface="Segoe UI Semilight"/>
                <a:cs typeface="Segoe UI Semilight"/>
              </a:rPr>
              <a:t>blue,</a:t>
            </a:r>
            <a:r>
              <a:rPr sz="2400" b="0" spc="-1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400" b="0">
                <a:solidFill>
                  <a:srgbClr val="4B3182"/>
                </a:solidFill>
                <a:latin typeface="Segoe UI Semilight"/>
                <a:cs typeface="Segoe UI Semilight"/>
              </a:rPr>
              <a:t>we</a:t>
            </a:r>
            <a:r>
              <a:rPr sz="2400" b="0" spc="-2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400" b="0">
                <a:solidFill>
                  <a:srgbClr val="4B3182"/>
                </a:solidFill>
                <a:latin typeface="Segoe UI Semilight"/>
                <a:cs typeface="Segoe UI Semilight"/>
              </a:rPr>
              <a:t>want</a:t>
            </a:r>
            <a:r>
              <a:rPr sz="2400" b="0" spc="-15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400" b="0">
                <a:solidFill>
                  <a:srgbClr val="4B3182"/>
                </a:solidFill>
                <a:latin typeface="Segoe UI Semilight"/>
                <a:cs typeface="Segoe UI Semilight"/>
              </a:rPr>
              <a:t>to</a:t>
            </a:r>
            <a:r>
              <a:rPr sz="2400" b="0" spc="-1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400" b="0">
                <a:solidFill>
                  <a:srgbClr val="4B3182"/>
                </a:solidFill>
                <a:latin typeface="Segoe UI Semilight"/>
                <a:cs typeface="Segoe UI Semilight"/>
              </a:rPr>
              <a:t>show </a:t>
            </a:r>
            <a:r>
              <a:rPr sz="2400">
                <a:solidFill>
                  <a:srgbClr val="4B3182"/>
                </a:solidFill>
                <a:latin typeface="Cambria Math"/>
                <a:cs typeface="Cambria Math"/>
              </a:rPr>
              <a:t>𝑥</a:t>
            </a:r>
            <a:r>
              <a:rPr sz="2400" spc="65">
                <a:solidFill>
                  <a:srgbClr val="4B3182"/>
                </a:solidFill>
                <a:latin typeface="Cambria Math"/>
                <a:cs typeface="Cambria Math"/>
              </a:rPr>
              <a:t> </a:t>
            </a:r>
            <a:r>
              <a:rPr sz="2400">
                <a:solidFill>
                  <a:srgbClr val="4B3182"/>
                </a:solidFill>
                <a:latin typeface="Cambria Math"/>
                <a:cs typeface="Cambria Math"/>
              </a:rPr>
              <a:t>+</a:t>
            </a:r>
            <a:r>
              <a:rPr sz="2400" spc="-5">
                <a:solidFill>
                  <a:srgbClr val="4B3182"/>
                </a:solidFill>
                <a:latin typeface="Cambria Math"/>
                <a:cs typeface="Cambria Math"/>
              </a:rPr>
              <a:t> </a:t>
            </a:r>
            <a:r>
              <a:rPr sz="2400">
                <a:solidFill>
                  <a:srgbClr val="4B3182"/>
                </a:solidFill>
                <a:latin typeface="Cambria Math"/>
                <a:cs typeface="Cambria Math"/>
              </a:rPr>
              <a:t>𝑦</a:t>
            </a:r>
            <a:r>
              <a:rPr sz="2400" spc="145">
                <a:solidFill>
                  <a:srgbClr val="4B3182"/>
                </a:solidFill>
                <a:latin typeface="Cambria Math"/>
                <a:cs typeface="Cambria Math"/>
              </a:rPr>
              <a:t> </a:t>
            </a:r>
            <a:r>
              <a:rPr sz="2400" b="0">
                <a:solidFill>
                  <a:srgbClr val="4B3182"/>
                </a:solidFill>
                <a:latin typeface="Segoe UI Semilight"/>
                <a:cs typeface="Segoe UI Semilight"/>
              </a:rPr>
              <a:t>is</a:t>
            </a:r>
            <a:r>
              <a:rPr sz="2400" b="0" spc="-10">
                <a:solidFill>
                  <a:srgbClr val="4B3182"/>
                </a:solidFill>
                <a:latin typeface="Segoe UI Semilight"/>
                <a:cs typeface="Segoe UI Semilight"/>
              </a:rPr>
              <a:t> purple.</a:t>
            </a:r>
            <a:endParaRPr sz="2400">
              <a:latin typeface="Segoe UI Semilight"/>
              <a:cs typeface="Segoe UI Semilight"/>
            </a:endParaRPr>
          </a:p>
          <a:p>
            <a:pPr marL="12700">
              <a:lnSpc>
                <a:spcPct val="100000"/>
              </a:lnSpc>
              <a:spcBef>
                <a:spcPts val="1155"/>
              </a:spcBef>
            </a:pPr>
            <a:r>
              <a:rPr sz="2400" b="0">
                <a:solidFill>
                  <a:srgbClr val="4B3182"/>
                </a:solidFill>
                <a:latin typeface="Segoe UI Semilight"/>
                <a:cs typeface="Segoe UI Semilight"/>
              </a:rPr>
              <a:t>Case</a:t>
            </a:r>
            <a:r>
              <a:rPr sz="2400" b="0" spc="-1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400" b="0">
                <a:solidFill>
                  <a:srgbClr val="4B3182"/>
                </a:solidFill>
                <a:latin typeface="Segoe UI Semilight"/>
                <a:cs typeface="Segoe UI Semilight"/>
              </a:rPr>
              <a:t>2:</a:t>
            </a:r>
            <a:r>
              <a:rPr sz="2400" b="0" spc="-2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400">
                <a:solidFill>
                  <a:srgbClr val="4B3182"/>
                </a:solidFill>
                <a:latin typeface="Cambria Math"/>
                <a:cs typeface="Cambria Math"/>
              </a:rPr>
              <a:t>𝑥</a:t>
            </a:r>
            <a:r>
              <a:rPr sz="2400" spc="175">
                <a:solidFill>
                  <a:srgbClr val="4B3182"/>
                </a:solidFill>
                <a:latin typeface="Cambria Math"/>
                <a:cs typeface="Cambria Math"/>
              </a:rPr>
              <a:t> </a:t>
            </a:r>
            <a:r>
              <a:rPr sz="2400" b="0">
                <a:solidFill>
                  <a:srgbClr val="4B3182"/>
                </a:solidFill>
                <a:latin typeface="Segoe UI Semilight"/>
                <a:cs typeface="Segoe UI Semilight"/>
              </a:rPr>
              <a:t>is</a:t>
            </a:r>
            <a:r>
              <a:rPr sz="2400" b="0" spc="-25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400" b="0">
                <a:solidFill>
                  <a:srgbClr val="4B3182"/>
                </a:solidFill>
                <a:latin typeface="Segoe UI Semilight"/>
                <a:cs typeface="Segoe UI Semilight"/>
              </a:rPr>
              <a:t>blue,</a:t>
            </a:r>
            <a:r>
              <a:rPr sz="2400" b="0" spc="-5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400">
                <a:solidFill>
                  <a:srgbClr val="4B3182"/>
                </a:solidFill>
                <a:latin typeface="Cambria Math"/>
                <a:cs typeface="Cambria Math"/>
              </a:rPr>
              <a:t>𝑦</a:t>
            </a:r>
            <a:r>
              <a:rPr sz="2400" spc="145">
                <a:solidFill>
                  <a:srgbClr val="4B3182"/>
                </a:solidFill>
                <a:latin typeface="Cambria Math"/>
                <a:cs typeface="Cambria Math"/>
              </a:rPr>
              <a:t> </a:t>
            </a:r>
            <a:r>
              <a:rPr sz="2400" b="0">
                <a:solidFill>
                  <a:srgbClr val="4B3182"/>
                </a:solidFill>
                <a:latin typeface="Segoe UI Semilight"/>
                <a:cs typeface="Segoe UI Semilight"/>
              </a:rPr>
              <a:t>is</a:t>
            </a:r>
            <a:r>
              <a:rPr sz="2400" b="0" spc="-5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400" b="0">
                <a:solidFill>
                  <a:srgbClr val="4B3182"/>
                </a:solidFill>
                <a:latin typeface="Segoe UI Semilight"/>
                <a:cs typeface="Segoe UI Semilight"/>
              </a:rPr>
              <a:t>red,</a:t>
            </a:r>
            <a:r>
              <a:rPr sz="2400" b="0" spc="-25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400" b="0">
                <a:solidFill>
                  <a:srgbClr val="4B3182"/>
                </a:solidFill>
                <a:latin typeface="Segoe UI Semilight"/>
                <a:cs typeface="Segoe UI Semilight"/>
              </a:rPr>
              <a:t>we</a:t>
            </a:r>
            <a:r>
              <a:rPr sz="2400" b="0" spc="-15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400" b="0">
                <a:solidFill>
                  <a:srgbClr val="4B3182"/>
                </a:solidFill>
                <a:latin typeface="Segoe UI Semilight"/>
                <a:cs typeface="Segoe UI Semilight"/>
              </a:rPr>
              <a:t>want</a:t>
            </a:r>
            <a:r>
              <a:rPr sz="2400" b="0" spc="-15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400" b="0">
                <a:solidFill>
                  <a:srgbClr val="4B3182"/>
                </a:solidFill>
                <a:latin typeface="Segoe UI Semilight"/>
                <a:cs typeface="Segoe UI Semilight"/>
              </a:rPr>
              <a:t>to</a:t>
            </a:r>
            <a:r>
              <a:rPr sz="2400" b="0" spc="-15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400" b="0">
                <a:solidFill>
                  <a:srgbClr val="4B3182"/>
                </a:solidFill>
                <a:latin typeface="Segoe UI Semilight"/>
                <a:cs typeface="Segoe UI Semilight"/>
              </a:rPr>
              <a:t>show</a:t>
            </a:r>
            <a:r>
              <a:rPr sz="2400" b="0" spc="-5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400">
                <a:solidFill>
                  <a:srgbClr val="4B3182"/>
                </a:solidFill>
                <a:latin typeface="Cambria Math"/>
                <a:cs typeface="Cambria Math"/>
              </a:rPr>
              <a:t>𝑥</a:t>
            </a:r>
            <a:r>
              <a:rPr sz="2400" spc="55">
                <a:solidFill>
                  <a:srgbClr val="4B3182"/>
                </a:solidFill>
                <a:latin typeface="Cambria Math"/>
                <a:cs typeface="Cambria Math"/>
              </a:rPr>
              <a:t> </a:t>
            </a:r>
            <a:r>
              <a:rPr sz="2400">
                <a:solidFill>
                  <a:srgbClr val="4B3182"/>
                </a:solidFill>
                <a:latin typeface="Cambria Math"/>
                <a:cs typeface="Cambria Math"/>
              </a:rPr>
              <a:t>+</a:t>
            </a:r>
            <a:r>
              <a:rPr sz="2400" spc="-20">
                <a:solidFill>
                  <a:srgbClr val="4B3182"/>
                </a:solidFill>
                <a:latin typeface="Cambria Math"/>
                <a:cs typeface="Cambria Math"/>
              </a:rPr>
              <a:t> </a:t>
            </a:r>
            <a:r>
              <a:rPr sz="2400">
                <a:solidFill>
                  <a:srgbClr val="4B3182"/>
                </a:solidFill>
                <a:latin typeface="Cambria Math"/>
                <a:cs typeface="Cambria Math"/>
              </a:rPr>
              <a:t>𝑦</a:t>
            </a:r>
            <a:r>
              <a:rPr sz="2400" spc="145">
                <a:solidFill>
                  <a:srgbClr val="4B3182"/>
                </a:solidFill>
                <a:latin typeface="Cambria Math"/>
                <a:cs typeface="Cambria Math"/>
              </a:rPr>
              <a:t> </a:t>
            </a:r>
            <a:r>
              <a:rPr sz="2400" b="0">
                <a:solidFill>
                  <a:srgbClr val="4B3182"/>
                </a:solidFill>
                <a:latin typeface="Segoe UI Semilight"/>
                <a:cs typeface="Segoe UI Semilight"/>
              </a:rPr>
              <a:t>is</a:t>
            </a:r>
            <a:r>
              <a:rPr sz="2400" b="0" spc="-2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400" b="0" spc="-10">
                <a:solidFill>
                  <a:srgbClr val="4B3182"/>
                </a:solidFill>
                <a:latin typeface="Segoe UI Semilight"/>
                <a:cs typeface="Segoe UI Semilight"/>
              </a:rPr>
              <a:t>purple.</a:t>
            </a:r>
            <a:endParaRPr sz="2400">
              <a:latin typeface="Segoe UI Semilight"/>
              <a:cs typeface="Segoe UI Semilight"/>
            </a:endParaRPr>
          </a:p>
          <a:p>
            <a:pPr>
              <a:lnSpc>
                <a:spcPct val="100000"/>
              </a:lnSpc>
              <a:spcBef>
                <a:spcPts val="3190"/>
              </a:spcBef>
            </a:pPr>
            <a:endParaRPr sz="2400">
              <a:latin typeface="Segoe UI Semilight"/>
              <a:cs typeface="Segoe UI Semilight"/>
            </a:endParaRPr>
          </a:p>
          <a:p>
            <a:pPr marL="12700">
              <a:lnSpc>
                <a:spcPct val="100000"/>
              </a:lnSpc>
            </a:pPr>
            <a:r>
              <a:rPr sz="2400" b="0">
                <a:solidFill>
                  <a:srgbClr val="4B3182"/>
                </a:solidFill>
                <a:latin typeface="Segoe UI Semilight"/>
                <a:cs typeface="Segoe UI Semilight"/>
              </a:rPr>
              <a:t>In</a:t>
            </a:r>
            <a:r>
              <a:rPr sz="2400" b="0" spc="-35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400" b="0">
                <a:solidFill>
                  <a:srgbClr val="4B3182"/>
                </a:solidFill>
                <a:latin typeface="Segoe UI Semilight"/>
                <a:cs typeface="Segoe UI Semilight"/>
              </a:rPr>
              <a:t>my</a:t>
            </a:r>
            <a:r>
              <a:rPr sz="2400" b="0" spc="-25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400" b="0">
                <a:solidFill>
                  <a:srgbClr val="4B3182"/>
                </a:solidFill>
                <a:latin typeface="Segoe UI Semilight"/>
                <a:cs typeface="Segoe UI Semilight"/>
              </a:rPr>
              <a:t>proof:</a:t>
            </a:r>
            <a:r>
              <a:rPr sz="2400" b="0" spc="-3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400" b="0">
                <a:solidFill>
                  <a:srgbClr val="4B3182"/>
                </a:solidFill>
                <a:latin typeface="Segoe UI Semilight"/>
                <a:cs typeface="Segoe UI Semilight"/>
              </a:rPr>
              <a:t>“Observe</a:t>
            </a:r>
            <a:r>
              <a:rPr sz="2400" b="0" spc="-4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400" b="0">
                <a:solidFill>
                  <a:srgbClr val="4B3182"/>
                </a:solidFill>
                <a:latin typeface="Segoe UI Semilight"/>
                <a:cs typeface="Segoe UI Semilight"/>
              </a:rPr>
              <a:t>that</a:t>
            </a:r>
            <a:r>
              <a:rPr sz="2400" b="0" spc="-3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400" b="0">
                <a:solidFill>
                  <a:srgbClr val="4B3182"/>
                </a:solidFill>
                <a:latin typeface="Segoe UI Semilight"/>
                <a:cs typeface="Segoe UI Semilight"/>
              </a:rPr>
              <a:t>there</a:t>
            </a:r>
            <a:r>
              <a:rPr sz="2400" b="0" spc="-3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400" b="0">
                <a:solidFill>
                  <a:srgbClr val="4B3182"/>
                </a:solidFill>
                <a:latin typeface="Segoe UI Semilight"/>
                <a:cs typeface="Segoe UI Semilight"/>
              </a:rPr>
              <a:t>are</a:t>
            </a:r>
            <a:r>
              <a:rPr sz="2400" b="0" spc="-2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400" b="0">
                <a:solidFill>
                  <a:srgbClr val="4B3182"/>
                </a:solidFill>
                <a:latin typeface="Segoe UI Semilight"/>
                <a:cs typeface="Segoe UI Semilight"/>
              </a:rPr>
              <a:t>two</a:t>
            </a:r>
            <a:r>
              <a:rPr sz="2400" b="0" spc="-3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400" b="0">
                <a:solidFill>
                  <a:srgbClr val="4B3182"/>
                </a:solidFill>
                <a:latin typeface="Segoe UI Semilight"/>
                <a:cs typeface="Segoe UI Semilight"/>
              </a:rPr>
              <a:t>cases.</a:t>
            </a:r>
            <a:r>
              <a:rPr sz="2400" b="0" spc="-3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400" b="0">
                <a:solidFill>
                  <a:srgbClr val="4B3182"/>
                </a:solidFill>
                <a:latin typeface="Segoe UI Semilight"/>
                <a:cs typeface="Segoe UI Semilight"/>
              </a:rPr>
              <a:t>We</a:t>
            </a:r>
            <a:r>
              <a:rPr sz="2400" b="0" spc="-2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400" b="0">
                <a:solidFill>
                  <a:srgbClr val="4B3182"/>
                </a:solidFill>
                <a:latin typeface="Segoe UI Semilight"/>
                <a:cs typeface="Segoe UI Semilight"/>
              </a:rPr>
              <a:t>can</a:t>
            </a:r>
            <a:r>
              <a:rPr sz="2400" b="0" spc="-3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400" b="0">
                <a:solidFill>
                  <a:srgbClr val="4B3182"/>
                </a:solidFill>
                <a:latin typeface="Segoe UI Semilight"/>
                <a:cs typeface="Segoe UI Semilight"/>
              </a:rPr>
              <a:t>assume</a:t>
            </a:r>
            <a:r>
              <a:rPr sz="2400" b="0" spc="-5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400" b="0">
                <a:solidFill>
                  <a:srgbClr val="4B3182"/>
                </a:solidFill>
                <a:latin typeface="Segoe UI Semilight"/>
                <a:cs typeface="Segoe UI Semilight"/>
              </a:rPr>
              <a:t>without</a:t>
            </a:r>
            <a:r>
              <a:rPr sz="2400" b="0" spc="-3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400" b="0">
                <a:solidFill>
                  <a:srgbClr val="4B3182"/>
                </a:solidFill>
                <a:latin typeface="Segoe UI Semilight"/>
                <a:cs typeface="Segoe UI Semilight"/>
              </a:rPr>
              <a:t>loss</a:t>
            </a:r>
            <a:r>
              <a:rPr sz="2400" b="0" spc="-3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400" b="0" spc="-25">
                <a:solidFill>
                  <a:srgbClr val="4B3182"/>
                </a:solidFill>
                <a:latin typeface="Segoe UI Semilight"/>
                <a:cs typeface="Segoe UI Semilight"/>
              </a:rPr>
              <a:t>of</a:t>
            </a:r>
            <a:endParaRPr sz="2400">
              <a:latin typeface="Segoe UI Semilight"/>
              <a:cs typeface="Segoe UI Semilight"/>
            </a:endParaRPr>
          </a:p>
          <a:p>
            <a:pPr marL="12700">
              <a:lnSpc>
                <a:spcPct val="100000"/>
              </a:lnSpc>
              <a:spcBef>
                <a:spcPts val="1155"/>
              </a:spcBef>
            </a:pPr>
            <a:r>
              <a:rPr sz="2400" b="0">
                <a:solidFill>
                  <a:srgbClr val="4B3182"/>
                </a:solidFill>
                <a:latin typeface="Segoe UI Semilight"/>
                <a:cs typeface="Segoe UI Semilight"/>
              </a:rPr>
              <a:t>generality</a:t>
            </a:r>
            <a:r>
              <a:rPr sz="2400" b="0" spc="-35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400" b="0">
                <a:solidFill>
                  <a:srgbClr val="4B3182"/>
                </a:solidFill>
                <a:latin typeface="Segoe UI Semilight"/>
                <a:cs typeface="Segoe UI Semilight"/>
              </a:rPr>
              <a:t>that</a:t>
            </a:r>
            <a:r>
              <a:rPr sz="2400" b="0" spc="-2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400">
                <a:solidFill>
                  <a:srgbClr val="4B3182"/>
                </a:solidFill>
                <a:latin typeface="Cambria Math"/>
                <a:cs typeface="Cambria Math"/>
              </a:rPr>
              <a:t>𝑥</a:t>
            </a:r>
            <a:r>
              <a:rPr sz="2400" spc="170">
                <a:solidFill>
                  <a:srgbClr val="4B3182"/>
                </a:solidFill>
                <a:latin typeface="Cambria Math"/>
                <a:cs typeface="Cambria Math"/>
              </a:rPr>
              <a:t> </a:t>
            </a:r>
            <a:r>
              <a:rPr sz="2400" b="0">
                <a:solidFill>
                  <a:srgbClr val="4B3182"/>
                </a:solidFill>
                <a:latin typeface="Segoe UI Semilight"/>
                <a:cs typeface="Segoe UI Semilight"/>
              </a:rPr>
              <a:t>is</a:t>
            </a:r>
            <a:r>
              <a:rPr sz="2400" b="0" spc="-3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400" b="0">
                <a:solidFill>
                  <a:srgbClr val="4B3182"/>
                </a:solidFill>
                <a:latin typeface="Segoe UI Semilight"/>
                <a:cs typeface="Segoe UI Semilight"/>
              </a:rPr>
              <a:t>red</a:t>
            </a:r>
            <a:r>
              <a:rPr sz="2400" b="0" spc="-35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400" b="0">
                <a:solidFill>
                  <a:srgbClr val="4B3182"/>
                </a:solidFill>
                <a:latin typeface="Segoe UI Semilight"/>
                <a:cs typeface="Segoe UI Semilight"/>
              </a:rPr>
              <a:t>and</a:t>
            </a:r>
            <a:r>
              <a:rPr sz="2400" b="0" spc="-15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400">
                <a:solidFill>
                  <a:srgbClr val="4B3182"/>
                </a:solidFill>
                <a:latin typeface="Cambria Math"/>
                <a:cs typeface="Cambria Math"/>
              </a:rPr>
              <a:t>𝑦</a:t>
            </a:r>
            <a:r>
              <a:rPr sz="2400" spc="150">
                <a:solidFill>
                  <a:srgbClr val="4B3182"/>
                </a:solidFill>
                <a:latin typeface="Cambria Math"/>
                <a:cs typeface="Cambria Math"/>
              </a:rPr>
              <a:t> </a:t>
            </a:r>
            <a:r>
              <a:rPr sz="2400" b="0">
                <a:solidFill>
                  <a:srgbClr val="4B3182"/>
                </a:solidFill>
                <a:latin typeface="Segoe UI Semilight"/>
                <a:cs typeface="Segoe UI Semilight"/>
              </a:rPr>
              <a:t>is</a:t>
            </a:r>
            <a:r>
              <a:rPr sz="2400" b="0" spc="-3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400" b="0" spc="-10">
                <a:solidFill>
                  <a:srgbClr val="4B3182"/>
                </a:solidFill>
                <a:latin typeface="Segoe UI Semilight"/>
                <a:cs typeface="Segoe UI Semilight"/>
              </a:rPr>
              <a:t>blue”</a:t>
            </a:r>
            <a:endParaRPr sz="2400">
              <a:latin typeface="Segoe UI Semilight"/>
              <a:cs typeface="Segoe UI Semiligh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014844" y="4122292"/>
            <a:ext cx="12700" cy="28575"/>
          </a:xfrm>
          <a:custGeom>
            <a:avLst/>
            <a:gdLst/>
            <a:ahLst/>
            <a:cxnLst/>
            <a:rect l="l" t="t" r="r" b="b"/>
            <a:pathLst>
              <a:path w="12700" h="28575">
                <a:moveTo>
                  <a:pt x="12191" y="0"/>
                </a:moveTo>
                <a:lnTo>
                  <a:pt x="0" y="28447"/>
                </a:lnTo>
              </a:path>
            </a:pathLst>
          </a:custGeom>
          <a:ln w="1905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93E021-FED6-A68B-A002-7E8A2F73DB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99732-F5FE-7BC5-8FBE-29E6594C5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Logical Ordering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1A03802-3E27-11FE-3616-7E859C0F5BF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/>
                  <a:t>When doing a proof, we often work from both sides…</a:t>
                </a:r>
              </a:p>
              <a:p>
                <a:r>
                  <a:rPr lang="en-US"/>
                  <a:t>But we have to be careful!</a:t>
                </a:r>
              </a:p>
              <a:p>
                <a:r>
                  <a:rPr lang="en-US"/>
                  <a:t>When you read from top to bottom, every step has to follow only from what’s </a:t>
                </a:r>
                <a:r>
                  <a:rPr lang="en-US" b="1"/>
                  <a:t>before</a:t>
                </a:r>
                <a:r>
                  <a:rPr lang="en-US"/>
                  <a:t> it, not after it.</a:t>
                </a:r>
              </a:p>
              <a:p>
                <a:endParaRPr lang="en-US"/>
              </a:p>
              <a:p>
                <a:r>
                  <a:rPr lang="en-US"/>
                  <a:t>Suppose our target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/>
                  <a:t> and I know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/>
                  <a:t>.</a:t>
                </a:r>
              </a:p>
              <a:p>
                <a:r>
                  <a:rPr lang="en-US"/>
                  <a:t>What can I put as a “new target?”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1A03802-3E27-11FE-3616-7E859C0F5BF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00533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23E17E-02C4-6F7D-9E79-C13531E383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801DA-DA57-AA43-5688-C7DB41F543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Logical Ordering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441A96-C972-FCA8-5AC1-A6BD2278D3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So why have all our prior steps been ok backward?</a:t>
            </a:r>
          </a:p>
          <a:p>
            <a:endParaRPr lang="en-US"/>
          </a:p>
          <a:p>
            <a:r>
              <a:rPr lang="en-US"/>
              <a:t>They’ve all been either:</a:t>
            </a:r>
          </a:p>
          <a:p>
            <a:r>
              <a:rPr lang="en-US"/>
              <a:t>A definition (which is always an “if and only if”)</a:t>
            </a:r>
          </a:p>
          <a:p>
            <a:r>
              <a:rPr lang="en-US"/>
              <a:t>An algebra step that is an “if and only if”</a:t>
            </a:r>
          </a:p>
          <a:p>
            <a:endParaRPr lang="en-US"/>
          </a:p>
          <a:p>
            <a:r>
              <a:rPr lang="en-US"/>
              <a:t>Even if your steps are “if and only if” you still have to put everything in order – start from your assumptions, and only assert something once it can be shown. </a:t>
            </a:r>
          </a:p>
        </p:txBody>
      </p:sp>
    </p:spTree>
    <p:extLst>
      <p:ext uri="{BB962C8B-B14F-4D97-AF65-F5344CB8AC3E}">
        <p14:creationId xmlns:p14="http://schemas.microsoft.com/office/powerpoint/2010/main" val="32746879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DF57F6-62DA-0DE2-CB75-98AD06F707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F4EE4-E6D0-9209-2AC1-54DE72CD3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bad proof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09B19AC-ACBF-0BDE-E761-0C579B9E4FB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/>
                  <a:t>Claim: i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f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x</m:t>
                    </m:r>
                  </m:oMath>
                </a14:m>
                <a:r>
                  <a:rPr lang="en-US"/>
                  <a:t> is positive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+5=−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−5</m:t>
                    </m:r>
                  </m:oMath>
                </a14:m>
                <a:r>
                  <a:rPr lang="en-US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+5=−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−5</m:t>
                    </m:r>
                  </m:oMath>
                </a14:m>
                <a:endParaRPr lang="en-US"/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+5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−5</m:t>
                        </m:r>
                      </m:e>
                    </m:d>
                  </m:oMath>
                </a14:m>
                <a:endParaRPr lang="en-US" b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+5|=|−(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+5)|</m:t>
                    </m:r>
                  </m:oMath>
                </a14:m>
                <a:endParaRPr lang="en-US"/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+5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+5|</m:t>
                    </m:r>
                  </m:oMath>
                </a14:m>
                <a:endParaRPr lang="en-US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0=0</m:t>
                    </m:r>
                  </m:oMath>
                </a14:m>
                <a:r>
                  <a:rPr lang="en-US"/>
                  <a:t> </a:t>
                </a:r>
              </a:p>
              <a:p>
                <a:r>
                  <a:rPr lang="en-US"/>
                  <a:t>This claim is </a:t>
                </a:r>
                <a:r>
                  <a:rPr lang="en-US" b="1"/>
                  <a:t>false – </a:t>
                </a:r>
                <a:r>
                  <a:rPr lang="en-US"/>
                  <a:t>if you’re trying to do algebra, you need to start with an equation you know (say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2=2</m:t>
                    </m:r>
                  </m:oMath>
                </a14:m>
                <a:r>
                  <a:rPr lang="en-US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0=0</m:t>
                    </m:r>
                  </m:oMath>
                </a14:m>
                <a:r>
                  <a:rPr lang="en-US"/>
                  <a:t>) and expand to the equation you want.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09B19AC-ACBF-0BDE-E761-0C579B9E4FB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11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455841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F14005-4856-3E30-792C-C74B2AF587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B21A7BD2-7A60-A96A-8845-6DFC9AB8F107}"/>
              </a:ext>
            </a:extLst>
          </p:cNvPr>
          <p:cNvSpPr/>
          <p:nvPr/>
        </p:nvSpPr>
        <p:spPr>
          <a:xfrm>
            <a:off x="128778" y="3559302"/>
            <a:ext cx="1774825" cy="0"/>
          </a:xfrm>
          <a:custGeom>
            <a:avLst/>
            <a:gdLst/>
            <a:ahLst/>
            <a:cxnLst/>
            <a:rect l="l" t="t" r="r" b="b"/>
            <a:pathLst>
              <a:path w="1774825">
                <a:moveTo>
                  <a:pt x="0" y="0"/>
                </a:moveTo>
                <a:lnTo>
                  <a:pt x="1774698" y="0"/>
                </a:lnTo>
              </a:path>
            </a:pathLst>
          </a:custGeom>
          <a:ln w="19050">
            <a:solidFill>
              <a:srgbClr val="D7D7D7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25611340-A618-0326-4962-7F527E1FAF4C}"/>
              </a:ext>
            </a:extLst>
          </p:cNvPr>
          <p:cNvSpPr/>
          <p:nvPr/>
        </p:nvSpPr>
        <p:spPr>
          <a:xfrm>
            <a:off x="8778240" y="3559302"/>
            <a:ext cx="3265170" cy="0"/>
          </a:xfrm>
          <a:custGeom>
            <a:avLst/>
            <a:gdLst/>
            <a:ahLst/>
            <a:cxnLst/>
            <a:rect l="l" t="t" r="r" b="b"/>
            <a:pathLst>
              <a:path w="3265170">
                <a:moveTo>
                  <a:pt x="0" y="0"/>
                </a:moveTo>
                <a:lnTo>
                  <a:pt x="3265042" y="0"/>
                </a:lnTo>
              </a:path>
            </a:pathLst>
          </a:custGeom>
          <a:ln w="19050">
            <a:solidFill>
              <a:srgbClr val="D7D7D7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4" name="object 4">
            <a:extLst>
              <a:ext uri="{FF2B5EF4-FFF2-40B4-BE49-F238E27FC236}">
                <a16:creationId xmlns:a16="http://schemas.microsoft.com/office/drawing/2014/main" id="{6D5D7316-21B5-A322-27FA-F2E13F25E1C8}"/>
              </a:ext>
            </a:extLst>
          </p:cNvPr>
          <p:cNvGrpSpPr/>
          <p:nvPr/>
        </p:nvGrpSpPr>
        <p:grpSpPr>
          <a:xfrm>
            <a:off x="743712" y="3051048"/>
            <a:ext cx="897890" cy="897890"/>
            <a:chOff x="743712" y="3051048"/>
            <a:chExt cx="897890" cy="897890"/>
          </a:xfrm>
        </p:grpSpPr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791C6C02-3935-04A5-6E1D-E008051F875E}"/>
                </a:ext>
              </a:extLst>
            </p:cNvPr>
            <p:cNvSpPr/>
            <p:nvPr/>
          </p:nvSpPr>
          <p:spPr>
            <a:xfrm>
              <a:off x="743712" y="3051048"/>
              <a:ext cx="897890" cy="897890"/>
            </a:xfrm>
            <a:custGeom>
              <a:avLst/>
              <a:gdLst/>
              <a:ahLst/>
              <a:cxnLst/>
              <a:rect l="l" t="t" r="r" b="b"/>
              <a:pathLst>
                <a:path w="897889" h="897889">
                  <a:moveTo>
                    <a:pt x="448818" y="0"/>
                  </a:moveTo>
                  <a:lnTo>
                    <a:pt x="399913" y="2633"/>
                  </a:lnTo>
                  <a:lnTo>
                    <a:pt x="352535" y="10350"/>
                  </a:lnTo>
                  <a:lnTo>
                    <a:pt x="306955" y="22878"/>
                  </a:lnTo>
                  <a:lnTo>
                    <a:pt x="263449" y="39942"/>
                  </a:lnTo>
                  <a:lnTo>
                    <a:pt x="222289" y="61270"/>
                  </a:lnTo>
                  <a:lnTo>
                    <a:pt x="183750" y="86587"/>
                  </a:lnTo>
                  <a:lnTo>
                    <a:pt x="148105" y="115620"/>
                  </a:lnTo>
                  <a:lnTo>
                    <a:pt x="115629" y="148095"/>
                  </a:lnTo>
                  <a:lnTo>
                    <a:pt x="86594" y="183739"/>
                  </a:lnTo>
                  <a:lnTo>
                    <a:pt x="61276" y="222278"/>
                  </a:lnTo>
                  <a:lnTo>
                    <a:pt x="39946" y="263438"/>
                  </a:lnTo>
                  <a:lnTo>
                    <a:pt x="22880" y="306945"/>
                  </a:lnTo>
                  <a:lnTo>
                    <a:pt x="10351" y="352527"/>
                  </a:lnTo>
                  <a:lnTo>
                    <a:pt x="2633" y="399909"/>
                  </a:lnTo>
                  <a:lnTo>
                    <a:pt x="0" y="448817"/>
                  </a:lnTo>
                  <a:lnTo>
                    <a:pt x="2633" y="497726"/>
                  </a:lnTo>
                  <a:lnTo>
                    <a:pt x="10351" y="545108"/>
                  </a:lnTo>
                  <a:lnTo>
                    <a:pt x="22880" y="590690"/>
                  </a:lnTo>
                  <a:lnTo>
                    <a:pt x="39946" y="634197"/>
                  </a:lnTo>
                  <a:lnTo>
                    <a:pt x="61276" y="675357"/>
                  </a:lnTo>
                  <a:lnTo>
                    <a:pt x="86594" y="713896"/>
                  </a:lnTo>
                  <a:lnTo>
                    <a:pt x="115629" y="749540"/>
                  </a:lnTo>
                  <a:lnTo>
                    <a:pt x="148105" y="782015"/>
                  </a:lnTo>
                  <a:lnTo>
                    <a:pt x="183750" y="811048"/>
                  </a:lnTo>
                  <a:lnTo>
                    <a:pt x="222289" y="836365"/>
                  </a:lnTo>
                  <a:lnTo>
                    <a:pt x="263449" y="857693"/>
                  </a:lnTo>
                  <a:lnTo>
                    <a:pt x="306955" y="874757"/>
                  </a:lnTo>
                  <a:lnTo>
                    <a:pt x="352535" y="887285"/>
                  </a:lnTo>
                  <a:lnTo>
                    <a:pt x="399913" y="895002"/>
                  </a:lnTo>
                  <a:lnTo>
                    <a:pt x="448818" y="897635"/>
                  </a:lnTo>
                  <a:lnTo>
                    <a:pt x="497726" y="895002"/>
                  </a:lnTo>
                  <a:lnTo>
                    <a:pt x="545108" y="887285"/>
                  </a:lnTo>
                  <a:lnTo>
                    <a:pt x="590690" y="874757"/>
                  </a:lnTo>
                  <a:lnTo>
                    <a:pt x="634197" y="857693"/>
                  </a:lnTo>
                  <a:lnTo>
                    <a:pt x="675357" y="836365"/>
                  </a:lnTo>
                  <a:lnTo>
                    <a:pt x="713896" y="811048"/>
                  </a:lnTo>
                  <a:lnTo>
                    <a:pt x="749540" y="782015"/>
                  </a:lnTo>
                  <a:lnTo>
                    <a:pt x="782015" y="749540"/>
                  </a:lnTo>
                  <a:lnTo>
                    <a:pt x="811048" y="713896"/>
                  </a:lnTo>
                  <a:lnTo>
                    <a:pt x="836365" y="675357"/>
                  </a:lnTo>
                  <a:lnTo>
                    <a:pt x="857693" y="634197"/>
                  </a:lnTo>
                  <a:lnTo>
                    <a:pt x="874757" y="590690"/>
                  </a:lnTo>
                  <a:lnTo>
                    <a:pt x="887285" y="545108"/>
                  </a:lnTo>
                  <a:lnTo>
                    <a:pt x="895002" y="497726"/>
                  </a:lnTo>
                  <a:lnTo>
                    <a:pt x="897636" y="448817"/>
                  </a:lnTo>
                  <a:lnTo>
                    <a:pt x="895002" y="399909"/>
                  </a:lnTo>
                  <a:lnTo>
                    <a:pt x="887285" y="352527"/>
                  </a:lnTo>
                  <a:lnTo>
                    <a:pt x="874757" y="306945"/>
                  </a:lnTo>
                  <a:lnTo>
                    <a:pt x="857693" y="263438"/>
                  </a:lnTo>
                  <a:lnTo>
                    <a:pt x="836365" y="222278"/>
                  </a:lnTo>
                  <a:lnTo>
                    <a:pt x="811048" y="183739"/>
                  </a:lnTo>
                  <a:lnTo>
                    <a:pt x="782015" y="148095"/>
                  </a:lnTo>
                  <a:lnTo>
                    <a:pt x="749540" y="115620"/>
                  </a:lnTo>
                  <a:lnTo>
                    <a:pt x="713896" y="86587"/>
                  </a:lnTo>
                  <a:lnTo>
                    <a:pt x="675357" y="61270"/>
                  </a:lnTo>
                  <a:lnTo>
                    <a:pt x="634197" y="39942"/>
                  </a:lnTo>
                  <a:lnTo>
                    <a:pt x="590690" y="22878"/>
                  </a:lnTo>
                  <a:lnTo>
                    <a:pt x="545108" y="10350"/>
                  </a:lnTo>
                  <a:lnTo>
                    <a:pt x="497726" y="2633"/>
                  </a:lnTo>
                  <a:lnTo>
                    <a:pt x="448818" y="0"/>
                  </a:lnTo>
                  <a:close/>
                </a:path>
              </a:pathLst>
            </a:custGeom>
            <a:solidFill>
              <a:srgbClr val="B6A379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21293A02-9E87-F039-26E3-682C41DF58E0}"/>
                </a:ext>
              </a:extLst>
            </p:cNvPr>
            <p:cNvSpPr/>
            <p:nvPr/>
          </p:nvSpPr>
          <p:spPr>
            <a:xfrm>
              <a:off x="1042441" y="3287268"/>
              <a:ext cx="300355" cy="425450"/>
            </a:xfrm>
            <a:custGeom>
              <a:avLst/>
              <a:gdLst/>
              <a:ahLst/>
              <a:cxnLst/>
              <a:rect l="l" t="t" r="r" b="b"/>
              <a:pathLst>
                <a:path w="300355" h="425450">
                  <a:moveTo>
                    <a:pt x="38049" y="425196"/>
                  </a:moveTo>
                  <a:lnTo>
                    <a:pt x="38049" y="13335"/>
                  </a:lnTo>
                  <a:lnTo>
                    <a:pt x="38049" y="11303"/>
                  </a:lnTo>
                  <a:lnTo>
                    <a:pt x="37020" y="9271"/>
                  </a:lnTo>
                  <a:lnTo>
                    <a:pt x="36487" y="7620"/>
                  </a:lnTo>
                  <a:lnTo>
                    <a:pt x="34925" y="6096"/>
                  </a:lnTo>
                  <a:lnTo>
                    <a:pt x="33362" y="4572"/>
                  </a:lnTo>
                  <a:lnTo>
                    <a:pt x="31800" y="3556"/>
                  </a:lnTo>
                  <a:lnTo>
                    <a:pt x="29718" y="3048"/>
                  </a:lnTo>
                  <a:lnTo>
                    <a:pt x="27622" y="3048"/>
                  </a:lnTo>
                  <a:lnTo>
                    <a:pt x="10426" y="3048"/>
                  </a:lnTo>
                  <a:lnTo>
                    <a:pt x="8331" y="3048"/>
                  </a:lnTo>
                  <a:lnTo>
                    <a:pt x="6248" y="3556"/>
                  </a:lnTo>
                  <a:lnTo>
                    <a:pt x="0" y="13335"/>
                  </a:lnTo>
                  <a:lnTo>
                    <a:pt x="0" y="425196"/>
                  </a:lnTo>
                  <a:lnTo>
                    <a:pt x="38049" y="425196"/>
                  </a:lnTo>
                  <a:close/>
                </a:path>
                <a:path w="300355" h="425450">
                  <a:moveTo>
                    <a:pt x="48768" y="176149"/>
                  </a:moveTo>
                  <a:lnTo>
                    <a:pt x="56426" y="171577"/>
                  </a:lnTo>
                  <a:lnTo>
                    <a:pt x="64096" y="168021"/>
                  </a:lnTo>
                  <a:lnTo>
                    <a:pt x="101917" y="160401"/>
                  </a:lnTo>
                  <a:lnTo>
                    <a:pt x="109067" y="160909"/>
                  </a:lnTo>
                  <a:lnTo>
                    <a:pt x="116725" y="161417"/>
                  </a:lnTo>
                  <a:lnTo>
                    <a:pt x="154533" y="170053"/>
                  </a:lnTo>
                  <a:lnTo>
                    <a:pt x="169379" y="174625"/>
                  </a:lnTo>
                  <a:lnTo>
                    <a:pt x="184696" y="179197"/>
                  </a:lnTo>
                  <a:lnTo>
                    <a:pt x="222529" y="189484"/>
                  </a:lnTo>
                  <a:lnTo>
                    <a:pt x="244957" y="192024"/>
                  </a:lnTo>
                  <a:lnTo>
                    <a:pt x="252704" y="191516"/>
                  </a:lnTo>
                  <a:lnTo>
                    <a:pt x="289915" y="181864"/>
                  </a:lnTo>
                  <a:lnTo>
                    <a:pt x="293598" y="179705"/>
                  </a:lnTo>
                  <a:lnTo>
                    <a:pt x="296138" y="177673"/>
                  </a:lnTo>
                  <a:lnTo>
                    <a:pt x="297662" y="175133"/>
                  </a:lnTo>
                  <a:lnTo>
                    <a:pt x="299186" y="172593"/>
                  </a:lnTo>
                  <a:lnTo>
                    <a:pt x="300202" y="170053"/>
                  </a:lnTo>
                  <a:lnTo>
                    <a:pt x="300202" y="167512"/>
                  </a:lnTo>
                  <a:lnTo>
                    <a:pt x="299186" y="165481"/>
                  </a:lnTo>
                  <a:lnTo>
                    <a:pt x="298170" y="163449"/>
                  </a:lnTo>
                  <a:lnTo>
                    <a:pt x="289915" y="155194"/>
                  </a:lnTo>
                  <a:lnTo>
                    <a:pt x="281787" y="145542"/>
                  </a:lnTo>
                  <a:lnTo>
                    <a:pt x="274167" y="135382"/>
                  </a:lnTo>
                  <a:lnTo>
                    <a:pt x="265912" y="124587"/>
                  </a:lnTo>
                  <a:lnTo>
                    <a:pt x="264388" y="121539"/>
                  </a:lnTo>
                  <a:lnTo>
                    <a:pt x="263372" y="118491"/>
                  </a:lnTo>
                  <a:lnTo>
                    <a:pt x="262864" y="114935"/>
                  </a:lnTo>
                  <a:lnTo>
                    <a:pt x="262356" y="110871"/>
                  </a:lnTo>
                  <a:lnTo>
                    <a:pt x="262864" y="107187"/>
                  </a:lnTo>
                  <a:lnTo>
                    <a:pt x="263372" y="103632"/>
                  </a:lnTo>
                  <a:lnTo>
                    <a:pt x="264388" y="100076"/>
                  </a:lnTo>
                  <a:lnTo>
                    <a:pt x="265912" y="96520"/>
                  </a:lnTo>
                  <a:lnTo>
                    <a:pt x="274167" y="81153"/>
                  </a:lnTo>
                  <a:lnTo>
                    <a:pt x="281787" y="65405"/>
                  </a:lnTo>
                  <a:lnTo>
                    <a:pt x="289915" y="49022"/>
                  </a:lnTo>
                  <a:lnTo>
                    <a:pt x="298170" y="31115"/>
                  </a:lnTo>
                  <a:lnTo>
                    <a:pt x="299694" y="27559"/>
                  </a:lnTo>
                  <a:lnTo>
                    <a:pt x="300202" y="24511"/>
                  </a:lnTo>
                  <a:lnTo>
                    <a:pt x="300202" y="21971"/>
                  </a:lnTo>
                  <a:lnTo>
                    <a:pt x="299186" y="20447"/>
                  </a:lnTo>
                  <a:lnTo>
                    <a:pt x="297662" y="19939"/>
                  </a:lnTo>
                  <a:lnTo>
                    <a:pt x="296138" y="19431"/>
                  </a:lnTo>
                  <a:lnTo>
                    <a:pt x="293598" y="20447"/>
                  </a:lnTo>
                  <a:lnTo>
                    <a:pt x="289915" y="21462"/>
                  </a:lnTo>
                  <a:lnTo>
                    <a:pt x="282803" y="25019"/>
                  </a:lnTo>
                  <a:lnTo>
                    <a:pt x="275183" y="27559"/>
                  </a:lnTo>
                  <a:lnTo>
                    <a:pt x="267436" y="29591"/>
                  </a:lnTo>
                  <a:lnTo>
                    <a:pt x="259816" y="30607"/>
                  </a:lnTo>
                  <a:lnTo>
                    <a:pt x="252704" y="31623"/>
                  </a:lnTo>
                  <a:lnTo>
                    <a:pt x="244957" y="31623"/>
                  </a:lnTo>
                  <a:lnTo>
                    <a:pt x="237337" y="31115"/>
                  </a:lnTo>
                  <a:lnTo>
                    <a:pt x="229717" y="30607"/>
                  </a:lnTo>
                  <a:lnTo>
                    <a:pt x="222529" y="29083"/>
                  </a:lnTo>
                  <a:lnTo>
                    <a:pt x="214845" y="27559"/>
                  </a:lnTo>
                  <a:lnTo>
                    <a:pt x="199529" y="24003"/>
                  </a:lnTo>
                  <a:lnTo>
                    <a:pt x="184696" y="19431"/>
                  </a:lnTo>
                  <a:lnTo>
                    <a:pt x="169379" y="14351"/>
                  </a:lnTo>
                  <a:lnTo>
                    <a:pt x="154533" y="9652"/>
                  </a:lnTo>
                  <a:lnTo>
                    <a:pt x="139217" y="5587"/>
                  </a:lnTo>
                  <a:lnTo>
                    <a:pt x="132067" y="3556"/>
                  </a:lnTo>
                  <a:lnTo>
                    <a:pt x="124383" y="2032"/>
                  </a:lnTo>
                  <a:lnTo>
                    <a:pt x="116725" y="1016"/>
                  </a:lnTo>
                  <a:lnTo>
                    <a:pt x="109067" y="508"/>
                  </a:lnTo>
                  <a:lnTo>
                    <a:pt x="101917" y="0"/>
                  </a:lnTo>
                  <a:lnTo>
                    <a:pt x="94234" y="508"/>
                  </a:lnTo>
                  <a:lnTo>
                    <a:pt x="86575" y="1524"/>
                  </a:lnTo>
                  <a:lnTo>
                    <a:pt x="78917" y="2540"/>
                  </a:lnTo>
                  <a:lnTo>
                    <a:pt x="71755" y="5080"/>
                  </a:lnTo>
                  <a:lnTo>
                    <a:pt x="64096" y="7620"/>
                  </a:lnTo>
                  <a:lnTo>
                    <a:pt x="56426" y="11176"/>
                  </a:lnTo>
                  <a:lnTo>
                    <a:pt x="48768" y="15875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7" name="object 7">
            <a:extLst>
              <a:ext uri="{FF2B5EF4-FFF2-40B4-BE49-F238E27FC236}">
                <a16:creationId xmlns:a16="http://schemas.microsoft.com/office/drawing/2014/main" id="{E233C2B2-DA14-18FC-FFFE-8C71DE2D4C7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81961" y="3246468"/>
            <a:ext cx="5806425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3200">
                <a:latin typeface="Segoe UI Semibold"/>
                <a:cs typeface="Segoe UI Semibold"/>
              </a:rPr>
              <a:t>Computer-Verifiable Proofs</a:t>
            </a:r>
            <a:endParaRPr sz="3200">
              <a:latin typeface="Segoe UI Semibold"/>
              <a:cs typeface="Segoe UI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17397641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15">
              <a:lnSpc>
                <a:spcPct val="100000"/>
              </a:lnSpc>
              <a:spcBef>
                <a:spcPts val="100"/>
              </a:spcBef>
            </a:pPr>
            <a:r>
              <a:rPr spc="55"/>
              <a:t>Recall:</a:t>
            </a:r>
            <a:r>
              <a:rPr spc="235"/>
              <a:t> </a:t>
            </a:r>
            <a:r>
              <a:rPr spc="50"/>
              <a:t>Proofs</a:t>
            </a:r>
            <a:r>
              <a:rPr spc="235"/>
              <a:t> </a:t>
            </a:r>
            <a:r>
              <a:t>are</a:t>
            </a:r>
            <a:r>
              <a:rPr spc="240"/>
              <a:t> </a:t>
            </a:r>
            <a:r>
              <a:rPr spc="60"/>
              <a:t>written</a:t>
            </a:r>
            <a:r>
              <a:rPr spc="254"/>
              <a:t> </a:t>
            </a:r>
            <a:r>
              <a:rPr spc="50"/>
              <a:t>for</a:t>
            </a:r>
            <a:r>
              <a:rPr spc="235"/>
              <a:t> </a:t>
            </a:r>
            <a:r>
              <a:t>an</a:t>
            </a:r>
            <a:r>
              <a:rPr spc="229"/>
              <a:t> </a:t>
            </a:r>
            <a:r>
              <a:rPr spc="55"/>
              <a:t>audience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990600" y="3218370"/>
            <a:ext cx="9137650" cy="81915"/>
            <a:chOff x="990600" y="3218370"/>
            <a:chExt cx="9137650" cy="81915"/>
          </a:xfrm>
        </p:grpSpPr>
        <p:sp>
          <p:nvSpPr>
            <p:cNvPr id="4" name="object 4"/>
            <p:cNvSpPr/>
            <p:nvPr/>
          </p:nvSpPr>
          <p:spPr>
            <a:xfrm>
              <a:off x="990600" y="3259835"/>
              <a:ext cx="9137650" cy="0"/>
            </a:xfrm>
            <a:custGeom>
              <a:avLst/>
              <a:gdLst/>
              <a:ahLst/>
              <a:cxnLst/>
              <a:rect l="l" t="t" r="r" b="b"/>
              <a:pathLst>
                <a:path w="9137650">
                  <a:moveTo>
                    <a:pt x="0" y="0"/>
                  </a:moveTo>
                  <a:lnTo>
                    <a:pt x="9137650" y="0"/>
                  </a:lnTo>
                </a:path>
              </a:pathLst>
            </a:custGeom>
            <a:ln w="9525">
              <a:solidFill>
                <a:srgbClr val="4B3182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32470" y="3222942"/>
              <a:ext cx="98171" cy="7683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256458" y="3218370"/>
              <a:ext cx="98171" cy="76834"/>
            </a:xfrm>
            <a:prstGeom prst="rect">
              <a:avLst/>
            </a:prstGeom>
          </p:spPr>
        </p:pic>
      </p:grpSp>
      <p:sp>
        <p:nvSpPr>
          <p:cNvPr id="7" name="object 7"/>
          <p:cNvSpPr/>
          <p:nvPr/>
        </p:nvSpPr>
        <p:spPr>
          <a:xfrm>
            <a:off x="1496936" y="3506927"/>
            <a:ext cx="603250" cy="701675"/>
          </a:xfrm>
          <a:custGeom>
            <a:avLst/>
            <a:gdLst/>
            <a:ahLst/>
            <a:cxnLst/>
            <a:rect l="l" t="t" r="r" b="b"/>
            <a:pathLst>
              <a:path w="603250" h="701675">
                <a:moveTo>
                  <a:pt x="442620" y="202018"/>
                </a:moveTo>
                <a:lnTo>
                  <a:pt x="431761" y="165239"/>
                </a:lnTo>
                <a:lnTo>
                  <a:pt x="416775" y="155371"/>
                </a:lnTo>
                <a:lnTo>
                  <a:pt x="410400" y="149796"/>
                </a:lnTo>
                <a:lnTo>
                  <a:pt x="389039" y="107137"/>
                </a:lnTo>
                <a:lnTo>
                  <a:pt x="368858" y="123113"/>
                </a:lnTo>
                <a:lnTo>
                  <a:pt x="325958" y="151422"/>
                </a:lnTo>
                <a:lnTo>
                  <a:pt x="279146" y="173418"/>
                </a:lnTo>
                <a:lnTo>
                  <a:pt x="229044" y="187579"/>
                </a:lnTo>
                <a:lnTo>
                  <a:pt x="179044" y="196608"/>
                </a:lnTo>
                <a:lnTo>
                  <a:pt x="169456" y="199174"/>
                </a:lnTo>
                <a:lnTo>
                  <a:pt x="164147" y="201841"/>
                </a:lnTo>
                <a:lnTo>
                  <a:pt x="161378" y="209143"/>
                </a:lnTo>
                <a:lnTo>
                  <a:pt x="161010" y="218630"/>
                </a:lnTo>
                <a:lnTo>
                  <a:pt x="162204" y="228231"/>
                </a:lnTo>
                <a:lnTo>
                  <a:pt x="183451" y="282778"/>
                </a:lnTo>
                <a:lnTo>
                  <a:pt x="214985" y="319798"/>
                </a:lnTo>
                <a:lnTo>
                  <a:pt x="255409" y="344068"/>
                </a:lnTo>
                <a:lnTo>
                  <a:pt x="301358" y="352780"/>
                </a:lnTo>
                <a:lnTo>
                  <a:pt x="344982" y="344817"/>
                </a:lnTo>
                <a:lnTo>
                  <a:pt x="383628" y="322834"/>
                </a:lnTo>
                <a:lnTo>
                  <a:pt x="414591" y="289775"/>
                </a:lnTo>
                <a:lnTo>
                  <a:pt x="435165" y="248526"/>
                </a:lnTo>
                <a:lnTo>
                  <a:pt x="442620" y="202018"/>
                </a:lnTo>
                <a:close/>
              </a:path>
              <a:path w="603250" h="701675">
                <a:moveTo>
                  <a:pt x="498182" y="387934"/>
                </a:moveTo>
                <a:lnTo>
                  <a:pt x="494525" y="385025"/>
                </a:lnTo>
                <a:lnTo>
                  <a:pt x="485457" y="374586"/>
                </a:lnTo>
                <a:lnTo>
                  <a:pt x="473824" y="354025"/>
                </a:lnTo>
                <a:lnTo>
                  <a:pt x="462495" y="320751"/>
                </a:lnTo>
                <a:lnTo>
                  <a:pt x="462661" y="286956"/>
                </a:lnTo>
                <a:lnTo>
                  <a:pt x="482053" y="190601"/>
                </a:lnTo>
                <a:lnTo>
                  <a:pt x="487260" y="142290"/>
                </a:lnTo>
                <a:lnTo>
                  <a:pt x="477278" y="87972"/>
                </a:lnTo>
                <a:lnTo>
                  <a:pt x="448081" y="58610"/>
                </a:lnTo>
                <a:lnTo>
                  <a:pt x="434213" y="54978"/>
                </a:lnTo>
                <a:lnTo>
                  <a:pt x="418096" y="55143"/>
                </a:lnTo>
                <a:lnTo>
                  <a:pt x="399211" y="57950"/>
                </a:lnTo>
                <a:lnTo>
                  <a:pt x="395528" y="52451"/>
                </a:lnTo>
                <a:lnTo>
                  <a:pt x="383032" y="38963"/>
                </a:lnTo>
                <a:lnTo>
                  <a:pt x="359473" y="22034"/>
                </a:lnTo>
                <a:lnTo>
                  <a:pt x="322643" y="6197"/>
                </a:lnTo>
                <a:lnTo>
                  <a:pt x="285877" y="0"/>
                </a:lnTo>
                <a:lnTo>
                  <a:pt x="248958" y="1092"/>
                </a:lnTo>
                <a:lnTo>
                  <a:pt x="178930" y="24561"/>
                </a:lnTo>
                <a:lnTo>
                  <a:pt x="138137" y="69291"/>
                </a:lnTo>
                <a:lnTo>
                  <a:pt x="127838" y="107251"/>
                </a:lnTo>
                <a:lnTo>
                  <a:pt x="124028" y="163207"/>
                </a:lnTo>
                <a:lnTo>
                  <a:pt x="125260" y="222300"/>
                </a:lnTo>
                <a:lnTo>
                  <a:pt x="130556" y="319265"/>
                </a:lnTo>
                <a:lnTo>
                  <a:pt x="129298" y="351650"/>
                </a:lnTo>
                <a:lnTo>
                  <a:pt x="126619" y="365658"/>
                </a:lnTo>
                <a:lnTo>
                  <a:pt x="122199" y="379145"/>
                </a:lnTo>
                <a:lnTo>
                  <a:pt x="116103" y="391960"/>
                </a:lnTo>
                <a:lnTo>
                  <a:pt x="108394" y="403948"/>
                </a:lnTo>
                <a:lnTo>
                  <a:pt x="117716" y="404825"/>
                </a:lnTo>
                <a:lnTo>
                  <a:pt x="169379" y="403034"/>
                </a:lnTo>
                <a:lnTo>
                  <a:pt x="219621" y="377659"/>
                </a:lnTo>
                <a:lnTo>
                  <a:pt x="241465" y="359105"/>
                </a:lnTo>
                <a:lnTo>
                  <a:pt x="207835" y="338442"/>
                </a:lnTo>
                <a:lnTo>
                  <a:pt x="180060" y="311061"/>
                </a:lnTo>
                <a:lnTo>
                  <a:pt x="159131" y="278168"/>
                </a:lnTo>
                <a:lnTo>
                  <a:pt x="145973" y="240944"/>
                </a:lnTo>
                <a:lnTo>
                  <a:pt x="144183" y="233438"/>
                </a:lnTo>
                <a:lnTo>
                  <a:pt x="142443" y="220116"/>
                </a:lnTo>
                <a:lnTo>
                  <a:pt x="143370" y="204533"/>
                </a:lnTo>
                <a:lnTo>
                  <a:pt x="200494" y="173380"/>
                </a:lnTo>
                <a:lnTo>
                  <a:pt x="224853" y="169278"/>
                </a:lnTo>
                <a:lnTo>
                  <a:pt x="248831" y="163449"/>
                </a:lnTo>
                <a:lnTo>
                  <a:pt x="295236" y="146710"/>
                </a:lnTo>
                <a:lnTo>
                  <a:pt x="344119" y="117843"/>
                </a:lnTo>
                <a:lnTo>
                  <a:pt x="392366" y="78994"/>
                </a:lnTo>
                <a:lnTo>
                  <a:pt x="398322" y="79032"/>
                </a:lnTo>
                <a:lnTo>
                  <a:pt x="403364" y="84150"/>
                </a:lnTo>
                <a:lnTo>
                  <a:pt x="406844" y="99415"/>
                </a:lnTo>
                <a:lnTo>
                  <a:pt x="410248" y="110591"/>
                </a:lnTo>
                <a:lnTo>
                  <a:pt x="440601" y="147637"/>
                </a:lnTo>
                <a:lnTo>
                  <a:pt x="445985" y="152679"/>
                </a:lnTo>
                <a:lnTo>
                  <a:pt x="460375" y="190360"/>
                </a:lnTo>
                <a:lnTo>
                  <a:pt x="461454" y="201460"/>
                </a:lnTo>
                <a:lnTo>
                  <a:pt x="453732" y="251333"/>
                </a:lnTo>
                <a:lnTo>
                  <a:pt x="432638" y="296100"/>
                </a:lnTo>
                <a:lnTo>
                  <a:pt x="399859" y="333159"/>
                </a:lnTo>
                <a:lnTo>
                  <a:pt x="357111" y="359943"/>
                </a:lnTo>
                <a:lnTo>
                  <a:pt x="389128" y="386384"/>
                </a:lnTo>
                <a:lnTo>
                  <a:pt x="401650" y="395757"/>
                </a:lnTo>
                <a:lnTo>
                  <a:pt x="428650" y="403161"/>
                </a:lnTo>
                <a:lnTo>
                  <a:pt x="460514" y="399516"/>
                </a:lnTo>
                <a:lnTo>
                  <a:pt x="487070" y="392036"/>
                </a:lnTo>
                <a:lnTo>
                  <a:pt x="498182" y="387934"/>
                </a:lnTo>
                <a:close/>
              </a:path>
              <a:path w="603250" h="701675">
                <a:moveTo>
                  <a:pt x="602716" y="550659"/>
                </a:moveTo>
                <a:lnTo>
                  <a:pt x="585063" y="502602"/>
                </a:lnTo>
                <a:lnTo>
                  <a:pt x="539559" y="466979"/>
                </a:lnTo>
                <a:lnTo>
                  <a:pt x="503364" y="447484"/>
                </a:lnTo>
                <a:lnTo>
                  <a:pt x="465048" y="431520"/>
                </a:lnTo>
                <a:lnTo>
                  <a:pt x="425665" y="418744"/>
                </a:lnTo>
                <a:lnTo>
                  <a:pt x="364210" y="404749"/>
                </a:lnTo>
                <a:lnTo>
                  <a:pt x="301358" y="399897"/>
                </a:lnTo>
                <a:lnTo>
                  <a:pt x="269862" y="401497"/>
                </a:lnTo>
                <a:lnTo>
                  <a:pt x="207606" y="410933"/>
                </a:lnTo>
                <a:lnTo>
                  <a:pt x="138137" y="431914"/>
                </a:lnTo>
                <a:lnTo>
                  <a:pt x="100558" y="448310"/>
                </a:lnTo>
                <a:lnTo>
                  <a:pt x="64490" y="467817"/>
                </a:lnTo>
                <a:lnTo>
                  <a:pt x="30137" y="490359"/>
                </a:lnTo>
                <a:lnTo>
                  <a:pt x="2311" y="533323"/>
                </a:lnTo>
                <a:lnTo>
                  <a:pt x="0" y="550659"/>
                </a:lnTo>
                <a:lnTo>
                  <a:pt x="0" y="701421"/>
                </a:lnTo>
                <a:lnTo>
                  <a:pt x="602716" y="701421"/>
                </a:lnTo>
                <a:lnTo>
                  <a:pt x="602716" y="5506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object 8"/>
          <p:cNvSpPr/>
          <p:nvPr/>
        </p:nvSpPr>
        <p:spPr>
          <a:xfrm>
            <a:off x="8942540" y="3567607"/>
            <a:ext cx="753745" cy="641350"/>
          </a:xfrm>
          <a:custGeom>
            <a:avLst/>
            <a:gdLst/>
            <a:ahLst/>
            <a:cxnLst/>
            <a:rect l="l" t="t" r="r" b="b"/>
            <a:pathLst>
              <a:path w="753745" h="641350">
                <a:moveTo>
                  <a:pt x="706310" y="65963"/>
                </a:moveTo>
                <a:lnTo>
                  <a:pt x="687463" y="65963"/>
                </a:lnTo>
                <a:lnTo>
                  <a:pt x="687463" y="461848"/>
                </a:lnTo>
                <a:lnTo>
                  <a:pt x="706310" y="461848"/>
                </a:lnTo>
                <a:lnTo>
                  <a:pt x="706310" y="65963"/>
                </a:lnTo>
                <a:close/>
              </a:path>
              <a:path w="753745" h="641350">
                <a:moveTo>
                  <a:pt x="706310" y="46621"/>
                </a:moveTo>
                <a:lnTo>
                  <a:pt x="47091" y="46621"/>
                </a:lnTo>
                <a:lnTo>
                  <a:pt x="47091" y="65671"/>
                </a:lnTo>
                <a:lnTo>
                  <a:pt x="47091" y="462026"/>
                </a:lnTo>
                <a:lnTo>
                  <a:pt x="47091" y="481076"/>
                </a:lnTo>
                <a:lnTo>
                  <a:pt x="706310" y="481076"/>
                </a:lnTo>
                <a:lnTo>
                  <a:pt x="706310" y="462026"/>
                </a:lnTo>
                <a:lnTo>
                  <a:pt x="65925" y="462026"/>
                </a:lnTo>
                <a:lnTo>
                  <a:pt x="65925" y="65671"/>
                </a:lnTo>
                <a:lnTo>
                  <a:pt x="706310" y="65671"/>
                </a:lnTo>
                <a:lnTo>
                  <a:pt x="706310" y="46621"/>
                </a:lnTo>
                <a:close/>
              </a:path>
              <a:path w="753745" h="641350">
                <a:moveTo>
                  <a:pt x="753389" y="37693"/>
                </a:moveTo>
                <a:lnTo>
                  <a:pt x="750392" y="23037"/>
                </a:lnTo>
                <a:lnTo>
                  <a:pt x="747572" y="18846"/>
                </a:lnTo>
                <a:lnTo>
                  <a:pt x="742327" y="11074"/>
                </a:lnTo>
                <a:lnTo>
                  <a:pt x="734555" y="5829"/>
                </a:lnTo>
                <a:lnTo>
                  <a:pt x="734555" y="37693"/>
                </a:lnTo>
                <a:lnTo>
                  <a:pt x="734555" y="490156"/>
                </a:lnTo>
                <a:lnTo>
                  <a:pt x="733082" y="497497"/>
                </a:lnTo>
                <a:lnTo>
                  <a:pt x="729056" y="503478"/>
                </a:lnTo>
                <a:lnTo>
                  <a:pt x="723074" y="507530"/>
                </a:lnTo>
                <a:lnTo>
                  <a:pt x="715721" y="509003"/>
                </a:lnTo>
                <a:lnTo>
                  <a:pt x="423786" y="509003"/>
                </a:lnTo>
                <a:lnTo>
                  <a:pt x="423786" y="527850"/>
                </a:lnTo>
                <a:lnTo>
                  <a:pt x="423786" y="622071"/>
                </a:lnTo>
                <a:lnTo>
                  <a:pt x="329603" y="622071"/>
                </a:lnTo>
                <a:lnTo>
                  <a:pt x="329603" y="527850"/>
                </a:lnTo>
                <a:lnTo>
                  <a:pt x="423786" y="527850"/>
                </a:lnTo>
                <a:lnTo>
                  <a:pt x="423786" y="509003"/>
                </a:lnTo>
                <a:lnTo>
                  <a:pt x="37668" y="509003"/>
                </a:lnTo>
                <a:lnTo>
                  <a:pt x="30340" y="507530"/>
                </a:lnTo>
                <a:lnTo>
                  <a:pt x="24345" y="503478"/>
                </a:lnTo>
                <a:lnTo>
                  <a:pt x="20320" y="497497"/>
                </a:lnTo>
                <a:lnTo>
                  <a:pt x="18834" y="490156"/>
                </a:lnTo>
                <a:lnTo>
                  <a:pt x="18834" y="37693"/>
                </a:lnTo>
                <a:lnTo>
                  <a:pt x="20307" y="30365"/>
                </a:lnTo>
                <a:lnTo>
                  <a:pt x="24345" y="24371"/>
                </a:lnTo>
                <a:lnTo>
                  <a:pt x="30340" y="20332"/>
                </a:lnTo>
                <a:lnTo>
                  <a:pt x="37668" y="18846"/>
                </a:lnTo>
                <a:lnTo>
                  <a:pt x="715721" y="18846"/>
                </a:lnTo>
                <a:lnTo>
                  <a:pt x="723074" y="20332"/>
                </a:lnTo>
                <a:lnTo>
                  <a:pt x="729056" y="24371"/>
                </a:lnTo>
                <a:lnTo>
                  <a:pt x="733082" y="30365"/>
                </a:lnTo>
                <a:lnTo>
                  <a:pt x="734555" y="37693"/>
                </a:lnTo>
                <a:lnTo>
                  <a:pt x="734555" y="5829"/>
                </a:lnTo>
                <a:lnTo>
                  <a:pt x="730364" y="2997"/>
                </a:lnTo>
                <a:lnTo>
                  <a:pt x="715721" y="0"/>
                </a:lnTo>
                <a:lnTo>
                  <a:pt x="37668" y="0"/>
                </a:lnTo>
                <a:lnTo>
                  <a:pt x="23025" y="2997"/>
                </a:lnTo>
                <a:lnTo>
                  <a:pt x="11061" y="11074"/>
                </a:lnTo>
                <a:lnTo>
                  <a:pt x="2984" y="23037"/>
                </a:lnTo>
                <a:lnTo>
                  <a:pt x="0" y="37693"/>
                </a:lnTo>
                <a:lnTo>
                  <a:pt x="12" y="490156"/>
                </a:lnTo>
                <a:lnTo>
                  <a:pt x="2997" y="504774"/>
                </a:lnTo>
                <a:lnTo>
                  <a:pt x="11074" y="516737"/>
                </a:lnTo>
                <a:lnTo>
                  <a:pt x="23025" y="524814"/>
                </a:lnTo>
                <a:lnTo>
                  <a:pt x="37858" y="527850"/>
                </a:lnTo>
                <a:lnTo>
                  <a:pt x="310769" y="527850"/>
                </a:lnTo>
                <a:lnTo>
                  <a:pt x="310769" y="622071"/>
                </a:lnTo>
                <a:lnTo>
                  <a:pt x="207187" y="622071"/>
                </a:lnTo>
                <a:lnTo>
                  <a:pt x="207187" y="640880"/>
                </a:lnTo>
                <a:lnTo>
                  <a:pt x="546214" y="640880"/>
                </a:lnTo>
                <a:lnTo>
                  <a:pt x="546214" y="622071"/>
                </a:lnTo>
                <a:lnTo>
                  <a:pt x="442620" y="622071"/>
                </a:lnTo>
                <a:lnTo>
                  <a:pt x="442620" y="527850"/>
                </a:lnTo>
                <a:lnTo>
                  <a:pt x="715530" y="527850"/>
                </a:lnTo>
                <a:lnTo>
                  <a:pt x="730377" y="524814"/>
                </a:lnTo>
                <a:lnTo>
                  <a:pt x="742327" y="516737"/>
                </a:lnTo>
                <a:lnTo>
                  <a:pt x="747534" y="509003"/>
                </a:lnTo>
                <a:lnTo>
                  <a:pt x="750392" y="504774"/>
                </a:lnTo>
                <a:lnTo>
                  <a:pt x="753389" y="490156"/>
                </a:lnTo>
                <a:lnTo>
                  <a:pt x="753389" y="3769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08177" y="4463034"/>
            <a:ext cx="2378075" cy="1075055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72720" marR="208915" lvl="0" indent="0" algn="ctr" defTabSz="914400" eaLnBrk="1" fontAlgn="auto" latinLnBrk="0" hangingPunct="1">
              <a:lnSpc>
                <a:spcPts val="216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Computer</a:t>
            </a:r>
            <a:r>
              <a:rPr kumimoji="0" sz="20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0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Science Theorist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126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“The</a:t>
            </a:r>
            <a:r>
              <a:rPr kumimoji="0" sz="2000" b="0" i="0" u="none" strike="noStrike" kern="0" cap="none" spc="-15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proof</a:t>
            </a:r>
            <a:r>
              <a:rPr kumimoji="0" sz="2000" b="0" i="0" u="none" strike="noStrike" kern="0" cap="none" spc="-2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is</a:t>
            </a:r>
            <a:r>
              <a:rPr kumimoji="0" sz="2000" b="0" i="0" u="none" strike="noStrike" kern="0" cap="none" spc="-1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clear</a:t>
            </a:r>
            <a:r>
              <a:rPr kumimoji="0" sz="2000" b="0" i="0" u="none" strike="noStrike" kern="0" cap="none" spc="-35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000" b="0" i="0" u="none" strike="noStrike" kern="0" cap="none" spc="-25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Wingdings"/>
                <a:cs typeface="Wingdings"/>
              </a:rPr>
              <a:t></a:t>
            </a:r>
            <a:r>
              <a:rPr kumimoji="0" sz="2000" b="0" i="0" u="none" strike="noStrike" kern="0" cap="none" spc="-25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”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268716" y="4463034"/>
            <a:ext cx="2190115" cy="1198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Computer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  <a:p>
            <a:pPr marL="12700" marR="5080" lvl="0" indent="0" algn="ctr" defTabSz="914400" eaLnBrk="1" fontAlgn="auto" latinLnBrk="0" hangingPunct="1">
              <a:lnSpc>
                <a:spcPts val="2160"/>
              </a:lnSpc>
              <a:spcBef>
                <a:spcPts val="25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Possibly</a:t>
            </a:r>
            <a:r>
              <a:rPr kumimoji="0" sz="2000" b="0" i="0" u="none" strike="noStrike" kern="0" cap="none" spc="-75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many</a:t>
            </a:r>
            <a:r>
              <a:rPr kumimoji="0" sz="2000" b="0" i="0" u="none" strike="noStrike" kern="0" cap="none" spc="-75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000" b="0" i="0" u="none" strike="noStrike" kern="0" cap="none" spc="-1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steps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to</a:t>
            </a:r>
            <a:r>
              <a:rPr kumimoji="0" sz="2000" b="0" i="0" u="none" strike="noStrike" kern="0" cap="none" spc="-25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show</a:t>
            </a:r>
            <a:r>
              <a:rPr kumimoji="0" sz="2000" b="0" i="0" u="none" strike="noStrike" kern="0" cap="none" spc="-2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1</a:t>
            </a:r>
            <a:r>
              <a:rPr kumimoji="0" sz="2000" b="0" i="0" u="none" strike="noStrike" kern="0" cap="none" spc="-5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+</a:t>
            </a:r>
            <a:r>
              <a:rPr kumimoji="0" sz="2000" b="0" i="0" u="none" strike="noStrike" kern="0" cap="none" spc="-1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1</a:t>
            </a:r>
            <a:r>
              <a:rPr kumimoji="0" sz="2000" b="0" i="0" u="none" strike="noStrike" kern="0" cap="none" spc="10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=</a:t>
            </a:r>
            <a:r>
              <a:rPr kumimoji="0" sz="2000" b="0" i="0" u="none" strike="noStrike" kern="0" cap="none" spc="10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-5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2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cs typeface="Cambria Math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15">
              <a:lnSpc>
                <a:spcPct val="100000"/>
              </a:lnSpc>
              <a:spcBef>
                <a:spcPts val="100"/>
              </a:spcBef>
            </a:pPr>
            <a:r>
              <a:rPr spc="80"/>
              <a:t>Computer-</a:t>
            </a:r>
            <a:r>
              <a:rPr spc="50"/>
              <a:t>Verifiable</a:t>
            </a:r>
            <a:r>
              <a:rPr spc="285"/>
              <a:t> </a:t>
            </a:r>
            <a:r>
              <a:rPr spc="40"/>
              <a:t>Proofs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08482" y="1260963"/>
            <a:ext cx="9091930" cy="3960495"/>
          </a:xfrm>
          <a:prstGeom prst="rect">
            <a:avLst/>
          </a:prstGeom>
        </p:spPr>
        <p:txBody>
          <a:bodyPr vert="horz" wrap="square" lIns="0" tIns="19685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5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How</a:t>
            </a:r>
            <a:r>
              <a:rPr kumimoji="0" sz="2800" b="0" i="0" u="none" strike="noStrike" kern="0" cap="none" spc="-6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do</a:t>
            </a:r>
            <a:r>
              <a:rPr kumimoji="0" sz="28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they</a:t>
            </a:r>
            <a:r>
              <a:rPr kumimoji="0" sz="2800" b="0" i="0" u="none" strike="noStrike" kern="0" cap="none" spc="-4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-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work?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  <a:p>
            <a:pPr marL="563880" marR="0" lvl="0" indent="-514984" defTabSz="914400" eaLnBrk="1" fontAlgn="auto" latinLnBrk="0" hangingPunct="1">
              <a:lnSpc>
                <a:spcPct val="100000"/>
              </a:lnSpc>
              <a:spcBef>
                <a:spcPts val="1450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563880" algn="l"/>
              </a:tabLst>
              <a:defRPr/>
            </a:pP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Write</a:t>
            </a:r>
            <a:r>
              <a:rPr kumimoji="0" sz="2800" b="0" i="0" u="none" strike="noStrike" kern="0" cap="none" spc="-4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down</a:t>
            </a:r>
            <a:r>
              <a:rPr kumimoji="0" sz="2800" b="0" i="0" u="none" strike="noStrike" kern="0" cap="none" spc="-4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all</a:t>
            </a:r>
            <a:r>
              <a:rPr kumimoji="0" sz="2800" b="0" i="0" u="none" strike="noStrike" kern="0" cap="none" spc="-4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the</a:t>
            </a:r>
            <a:r>
              <a:rPr kumimoji="0" sz="28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facts</a:t>
            </a:r>
            <a:r>
              <a:rPr kumimoji="0" sz="2800" b="0" i="0" u="none" strike="noStrike" kern="0" cap="none" spc="-4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that</a:t>
            </a:r>
            <a:r>
              <a:rPr kumimoji="0" sz="2800" b="0" i="0" u="none" strike="noStrike" kern="0" cap="none" spc="-5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we</a:t>
            </a:r>
            <a:r>
              <a:rPr kumimoji="0" sz="2800" b="0" i="0" u="none" strike="noStrike" kern="0" cap="none" spc="-4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know.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  <a:p>
            <a:pPr marL="563880" marR="5080" lvl="0" indent="-515620" defTabSz="91440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563880" algn="l"/>
              </a:tabLst>
              <a:defRPr/>
            </a:pP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Combine</a:t>
            </a:r>
            <a:r>
              <a:rPr kumimoji="0" sz="2800" b="0" i="0" u="none" strike="noStrike" kern="0" cap="none" spc="-4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facts</a:t>
            </a:r>
            <a:r>
              <a:rPr kumimoji="0" sz="2800" b="0" i="0" u="none" strike="noStrike" kern="0" cap="none" spc="-5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into</a:t>
            </a:r>
            <a:r>
              <a:rPr kumimoji="0" sz="28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new</a:t>
            </a:r>
            <a:r>
              <a:rPr kumimoji="0" sz="2800" b="0" i="0" u="none" strike="noStrike" kern="0" cap="none" spc="-4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facts</a:t>
            </a:r>
            <a:r>
              <a:rPr kumimoji="0" sz="2800" b="0" i="0" u="none" strike="noStrike" kern="0" cap="none" spc="-4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using</a:t>
            </a:r>
            <a:r>
              <a:rPr kumimoji="0" sz="28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a</a:t>
            </a:r>
            <a:r>
              <a:rPr kumimoji="0" sz="28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set</a:t>
            </a:r>
            <a:r>
              <a:rPr kumimoji="0" sz="2800" b="0" i="0" u="none" strike="noStrike" kern="0" cap="none" spc="-4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of</a:t>
            </a:r>
            <a:r>
              <a:rPr kumimoji="0" sz="28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known</a:t>
            </a:r>
            <a:r>
              <a:rPr kumimoji="0" sz="2800" b="0" i="0" u="none" strike="noStrike" kern="0" cap="none" spc="-4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rules.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Example</a:t>
            </a:r>
            <a:r>
              <a:rPr kumimoji="0" sz="2800" b="0" i="0" u="none" strike="noStrike" kern="0" cap="none" spc="-65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Rule:</a:t>
            </a:r>
            <a:r>
              <a:rPr kumimoji="0" sz="2800" b="0" i="0" u="none" strike="noStrike" kern="0" cap="none" spc="-7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Modus</a:t>
            </a:r>
            <a:r>
              <a:rPr kumimoji="0" sz="2800" b="0" i="0" u="none" strike="noStrike" kern="0" cap="none" spc="-75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-1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Ponens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  <a:p>
            <a:pPr marL="563880" marR="0" lvl="0" indent="0" defTabSz="914400" eaLnBrk="1" fontAlgn="auto" latinLnBrk="0" hangingPunct="1">
              <a:lnSpc>
                <a:spcPct val="100000"/>
              </a:lnSpc>
              <a:spcBef>
                <a:spcPts val="16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If</a:t>
            </a:r>
            <a:r>
              <a:rPr kumimoji="0" sz="2800" b="0" i="0" u="none" strike="noStrike" kern="0" cap="none" spc="-4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𝑝</a:t>
            </a:r>
            <a:r>
              <a:rPr kumimoji="0" sz="2800" b="0" i="0" u="none" strike="noStrike" kern="0" cap="none" spc="17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→</a:t>
            </a:r>
            <a:r>
              <a:rPr kumimoji="0" sz="2800" b="0" i="0" u="none" strike="noStrike" kern="0" cap="none" spc="145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𝑞</a:t>
            </a:r>
            <a:r>
              <a:rPr kumimoji="0" sz="2800" b="0" i="0" u="none" strike="noStrike" kern="0" cap="none" spc="21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and</a:t>
            </a:r>
            <a:r>
              <a:rPr kumimoji="0" sz="2800" b="0" i="0" u="none" strike="noStrike" kern="0" cap="none" spc="-35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𝑝</a:t>
            </a:r>
            <a:r>
              <a:rPr kumimoji="0" sz="2800" b="0" i="0" u="none" strike="noStrike" kern="0" cap="none" spc="16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are</a:t>
            </a:r>
            <a:r>
              <a:rPr kumimoji="0" sz="2800" b="0" i="0" u="none" strike="noStrike" kern="0" cap="none" spc="-5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known,</a:t>
            </a:r>
            <a:r>
              <a:rPr kumimoji="0" sz="2800" b="0" i="0" u="none" strike="noStrike" kern="0" cap="none" spc="-3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then</a:t>
            </a:r>
            <a:r>
              <a:rPr kumimoji="0" sz="2800" b="0" i="0" u="none" strike="noStrike" kern="0" cap="none" spc="-35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𝑞</a:t>
            </a:r>
            <a:r>
              <a:rPr kumimoji="0" sz="2800" b="0" i="0" u="none" strike="noStrike" kern="0" cap="none" spc="204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is</a:t>
            </a:r>
            <a:r>
              <a:rPr kumimoji="0" sz="2800" b="0" i="0" u="none" strike="noStrike" kern="0" cap="none" spc="-3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-1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known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  <a:p>
            <a:pPr marL="563880" marR="0" lvl="0" indent="-514984" defTabSz="914400" eaLnBrk="1" fontAlgn="auto" latinLnBrk="0" hangingPunct="1">
              <a:lnSpc>
                <a:spcPct val="100000"/>
              </a:lnSpc>
              <a:spcBef>
                <a:spcPts val="2280"/>
              </a:spcBef>
              <a:spcAft>
                <a:spcPts val="0"/>
              </a:spcAft>
              <a:buClrTx/>
              <a:buSzTx/>
              <a:buFontTx/>
              <a:buAutoNum type="arabicPeriod" startAt="3"/>
              <a:tabLst>
                <a:tab pos="563880" algn="l"/>
              </a:tabLst>
              <a:defRPr/>
            </a:pP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Continue</a:t>
            </a:r>
            <a:r>
              <a:rPr kumimoji="0" sz="2800" b="0" i="0" u="none" strike="noStrike" kern="0" cap="none" spc="-4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until</a:t>
            </a:r>
            <a:r>
              <a:rPr kumimoji="0" sz="2800" b="0" i="0" u="none" strike="noStrike" kern="0" cap="none" spc="-4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we</a:t>
            </a:r>
            <a:r>
              <a:rPr kumimoji="0" sz="2800" b="0" i="0" u="none" strike="noStrike" kern="0" cap="none" spc="-4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reach</a:t>
            </a:r>
            <a:r>
              <a:rPr kumimoji="0" sz="2800" b="0" i="0" u="none" strike="noStrike" kern="0" cap="none" spc="-6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what</a:t>
            </a:r>
            <a:r>
              <a:rPr kumimoji="0" sz="2800" b="0" i="0" u="none" strike="noStrike" kern="0" cap="none" spc="-4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we</a:t>
            </a:r>
            <a:r>
              <a:rPr kumimoji="0" sz="2800" b="0" i="0" u="none" strike="noStrike" kern="0" cap="none" spc="-4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want</a:t>
            </a:r>
            <a:r>
              <a:rPr kumimoji="0" sz="2800" b="0" i="0" u="none" strike="noStrike" kern="0" cap="none" spc="-4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to</a:t>
            </a:r>
            <a:r>
              <a:rPr kumimoji="0" sz="28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show.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80"/>
              <a:t>Computer-</a:t>
            </a:r>
            <a:r>
              <a:rPr spc="50"/>
              <a:t>Verifiable</a:t>
            </a:r>
            <a:r>
              <a:rPr spc="285"/>
              <a:t> </a:t>
            </a:r>
            <a:r>
              <a:rPr spc="40"/>
              <a:t>Proofs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08482" y="1445513"/>
            <a:ext cx="600075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If</a:t>
            </a:r>
            <a:r>
              <a:rPr kumimoji="0" sz="2800" b="0" i="0" u="none" strike="noStrike" kern="0" cap="none" spc="-4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𝑛</a:t>
            </a:r>
            <a:r>
              <a:rPr kumimoji="0" sz="2800" b="0" i="0" u="none" strike="noStrike" kern="0" cap="none" spc="17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and</a:t>
            </a:r>
            <a:r>
              <a:rPr kumimoji="0" sz="2800" b="0" i="0" u="none" strike="noStrike" kern="0" cap="none" spc="-4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𝑚</a:t>
            </a:r>
            <a:r>
              <a:rPr kumimoji="0" sz="2800" b="0" i="0" u="none" strike="noStrike" kern="0" cap="none" spc="17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are</a:t>
            </a:r>
            <a:r>
              <a:rPr kumimoji="0" sz="2800" b="0" i="0" u="none" strike="noStrike" kern="0" cap="none" spc="-4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odd,</a:t>
            </a:r>
            <a:r>
              <a:rPr kumimoji="0" sz="2800" b="0" i="0" u="none" strike="noStrike" kern="0" cap="none" spc="-3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then</a:t>
            </a:r>
            <a:r>
              <a:rPr kumimoji="0" sz="2800" b="0" i="0" u="none" strike="noStrike" kern="0" cap="none" spc="-1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𝑛</a:t>
            </a:r>
            <a:r>
              <a:rPr kumimoji="0" sz="2800" b="0" i="0" u="none" strike="noStrike" kern="0" cap="none" spc="3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+</a:t>
            </a:r>
            <a:r>
              <a:rPr kumimoji="0" sz="2800" b="0" i="0" u="none" strike="noStrike" kern="0" cap="none" spc="-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𝑚</a:t>
            </a:r>
            <a:r>
              <a:rPr kumimoji="0" sz="2800" b="0" i="0" u="none" strike="noStrike" kern="0" cap="none" spc="16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is</a:t>
            </a:r>
            <a:r>
              <a:rPr kumimoji="0" sz="2800" b="0" i="0" u="none" strike="noStrike" kern="0" cap="none" spc="-3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even.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4548" y="2021109"/>
            <a:ext cx="7316308" cy="445386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3BA6C4-5CB8-EACE-1C28-BFDBE8830E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B9FEA02-E132-830F-B742-7010A5113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Review</a:t>
            </a:r>
          </a:p>
        </p:txBody>
      </p:sp>
    </p:spTree>
    <p:extLst>
      <p:ext uri="{BB962C8B-B14F-4D97-AF65-F5344CB8AC3E}">
        <p14:creationId xmlns:p14="http://schemas.microsoft.com/office/powerpoint/2010/main" val="42880364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Number Theory</a:t>
            </a:r>
          </a:p>
        </p:txBody>
      </p:sp>
    </p:spTree>
    <p:extLst>
      <p:ext uri="{BB962C8B-B14F-4D97-AF65-F5344CB8AC3E}">
        <p14:creationId xmlns:p14="http://schemas.microsoft.com/office/powerpoint/2010/main" val="3482537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031575-05F5-4D85-99F6-00E283B24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Number Theory?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4189AC-DE3B-4A52-AB3F-2744647901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Applicable in Computer Science</a:t>
            </a:r>
          </a:p>
          <a:p>
            <a:endParaRPr lang="en-US"/>
          </a:p>
          <a:p>
            <a:pPr lvl="1"/>
            <a:r>
              <a:rPr lang="en-US"/>
              <a:t>“hash functions” (you’ll see them in 332) commonly use modular arithmetic</a:t>
            </a:r>
          </a:p>
          <a:p>
            <a:pPr lvl="1"/>
            <a:r>
              <a:rPr lang="en-US"/>
              <a:t>Much of classical cryptography is based on prime numbers. </a:t>
            </a:r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r>
              <a:rPr lang="en-US" sz="2800"/>
              <a:t>More importantly, a great playground for writing English proofs. </a:t>
            </a:r>
          </a:p>
        </p:txBody>
      </p:sp>
    </p:spTree>
    <p:extLst>
      <p:ext uri="{BB962C8B-B14F-4D97-AF65-F5344CB8AC3E}">
        <p14:creationId xmlns:p14="http://schemas.microsoft.com/office/powerpoint/2010/main" val="28635621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60"/>
              <a:t>Modular</a:t>
            </a:r>
            <a:r>
              <a:rPr spc="225"/>
              <a:t> </a:t>
            </a:r>
            <a:r>
              <a:rPr spc="60"/>
              <a:t>Arithmetic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45058" y="1475993"/>
            <a:ext cx="10042525" cy="13404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265" indent="-456565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469265" algn="l"/>
              </a:tabLst>
            </a:pPr>
            <a:r>
              <a:rPr sz="2800" b="0">
                <a:latin typeface="Segoe UI Semilight"/>
                <a:cs typeface="Segoe UI Semilight"/>
              </a:rPr>
              <a:t>Arithmetic</a:t>
            </a:r>
            <a:r>
              <a:rPr sz="2800" b="0" spc="-50">
                <a:latin typeface="Segoe UI Semilight"/>
                <a:cs typeface="Segoe UI Semilight"/>
              </a:rPr>
              <a:t> </a:t>
            </a:r>
            <a:r>
              <a:rPr sz="2800" b="0">
                <a:latin typeface="Segoe UI Semilight"/>
                <a:cs typeface="Segoe UI Semilight"/>
              </a:rPr>
              <a:t>over</a:t>
            </a:r>
            <a:r>
              <a:rPr sz="2800" b="0" spc="-70">
                <a:latin typeface="Segoe UI Semilight"/>
                <a:cs typeface="Segoe UI Semilight"/>
              </a:rPr>
              <a:t> </a:t>
            </a:r>
            <a:r>
              <a:rPr sz="2800" b="0">
                <a:latin typeface="Segoe UI Semilight"/>
                <a:cs typeface="Segoe UI Semilight"/>
              </a:rPr>
              <a:t>a</a:t>
            </a:r>
            <a:r>
              <a:rPr sz="2800" b="0" spc="-45">
                <a:latin typeface="Segoe UI Semilight"/>
                <a:cs typeface="Segoe UI Semilight"/>
              </a:rPr>
              <a:t> </a:t>
            </a:r>
            <a:r>
              <a:rPr sz="2800" b="0">
                <a:latin typeface="Segoe UI Semilight"/>
                <a:cs typeface="Segoe UI Semilight"/>
              </a:rPr>
              <a:t>finite</a:t>
            </a:r>
            <a:r>
              <a:rPr sz="2800" b="0" spc="-45">
                <a:latin typeface="Segoe UI Semilight"/>
                <a:cs typeface="Segoe UI Semilight"/>
              </a:rPr>
              <a:t> </a:t>
            </a:r>
            <a:r>
              <a:rPr sz="2800" b="0" spc="-10">
                <a:latin typeface="Segoe UI Semilight"/>
                <a:cs typeface="Segoe UI Semilight"/>
              </a:rPr>
              <a:t>domain</a:t>
            </a:r>
            <a:endParaRPr sz="2800">
              <a:latin typeface="Segoe UI Semilight"/>
              <a:cs typeface="Segoe UI Semilight"/>
            </a:endParaRPr>
          </a:p>
          <a:p>
            <a:pPr marL="469265" indent="-456565">
              <a:lnSpc>
                <a:spcPct val="100000"/>
              </a:lnSpc>
              <a:spcBef>
                <a:spcPts val="3635"/>
              </a:spcBef>
              <a:buFont typeface="Arial"/>
              <a:buChar char="•"/>
              <a:tabLst>
                <a:tab pos="469265" algn="l"/>
              </a:tabLst>
            </a:pPr>
            <a:r>
              <a:rPr sz="2800" b="0">
                <a:latin typeface="Segoe UI Semilight"/>
                <a:cs typeface="Segoe UI Semilight"/>
              </a:rPr>
              <a:t>In</a:t>
            </a:r>
            <a:r>
              <a:rPr sz="2800" b="0" spc="-35">
                <a:latin typeface="Segoe UI Semilight"/>
                <a:cs typeface="Segoe UI Semilight"/>
              </a:rPr>
              <a:t> </a:t>
            </a:r>
            <a:r>
              <a:rPr sz="2800" b="0">
                <a:latin typeface="Segoe UI Semilight"/>
                <a:cs typeface="Segoe UI Semilight"/>
              </a:rPr>
              <a:t>computing,</a:t>
            </a:r>
            <a:r>
              <a:rPr sz="2800" b="0" spc="-25">
                <a:latin typeface="Segoe UI Semilight"/>
                <a:cs typeface="Segoe UI Semilight"/>
              </a:rPr>
              <a:t> </a:t>
            </a:r>
            <a:r>
              <a:rPr sz="2800" b="0">
                <a:latin typeface="Segoe UI Semilight"/>
                <a:cs typeface="Segoe UI Semilight"/>
              </a:rPr>
              <a:t>almost</a:t>
            </a:r>
            <a:r>
              <a:rPr sz="2800" b="0" spc="-50">
                <a:latin typeface="Segoe UI Semilight"/>
                <a:cs typeface="Segoe UI Semilight"/>
              </a:rPr>
              <a:t> </a:t>
            </a:r>
            <a:r>
              <a:rPr sz="2800" b="0">
                <a:latin typeface="Segoe UI Semilight"/>
                <a:cs typeface="Segoe UI Semilight"/>
              </a:rPr>
              <a:t>all</a:t>
            </a:r>
            <a:r>
              <a:rPr sz="2800" b="0" spc="-20">
                <a:latin typeface="Segoe UI Semilight"/>
                <a:cs typeface="Segoe UI Semilight"/>
              </a:rPr>
              <a:t> </a:t>
            </a:r>
            <a:r>
              <a:rPr sz="2800" b="0">
                <a:latin typeface="Segoe UI Semilight"/>
                <a:cs typeface="Segoe UI Semilight"/>
              </a:rPr>
              <a:t>computations</a:t>
            </a:r>
            <a:r>
              <a:rPr sz="2800" b="0" spc="-45">
                <a:latin typeface="Segoe UI Semilight"/>
                <a:cs typeface="Segoe UI Semilight"/>
              </a:rPr>
              <a:t> </a:t>
            </a:r>
            <a:r>
              <a:rPr sz="2800" b="0">
                <a:latin typeface="Segoe UI Semilight"/>
                <a:cs typeface="Segoe UI Semilight"/>
              </a:rPr>
              <a:t>are</a:t>
            </a:r>
            <a:r>
              <a:rPr sz="2800" b="0" spc="-30">
                <a:latin typeface="Segoe UI Semilight"/>
                <a:cs typeface="Segoe UI Semilight"/>
              </a:rPr>
              <a:t> </a:t>
            </a:r>
            <a:r>
              <a:rPr sz="2800" b="0">
                <a:latin typeface="Segoe UI Semilight"/>
                <a:cs typeface="Segoe UI Semilight"/>
              </a:rPr>
              <a:t>over</a:t>
            </a:r>
            <a:r>
              <a:rPr sz="2800" b="0" spc="-45">
                <a:latin typeface="Segoe UI Semilight"/>
                <a:cs typeface="Segoe UI Semilight"/>
              </a:rPr>
              <a:t> </a:t>
            </a:r>
            <a:r>
              <a:rPr sz="2800" b="0">
                <a:latin typeface="Segoe UI Semilight"/>
                <a:cs typeface="Segoe UI Semilight"/>
              </a:rPr>
              <a:t>a</a:t>
            </a:r>
            <a:r>
              <a:rPr sz="2800" b="0" spc="-30">
                <a:latin typeface="Segoe UI Semilight"/>
                <a:cs typeface="Segoe UI Semilight"/>
              </a:rPr>
              <a:t> </a:t>
            </a:r>
            <a:r>
              <a:rPr sz="2800" b="0">
                <a:latin typeface="Segoe UI Semilight"/>
                <a:cs typeface="Segoe UI Semilight"/>
              </a:rPr>
              <a:t>finite</a:t>
            </a:r>
            <a:r>
              <a:rPr sz="2800" b="0" spc="-40">
                <a:latin typeface="Segoe UI Semilight"/>
                <a:cs typeface="Segoe UI Semilight"/>
              </a:rPr>
              <a:t> </a:t>
            </a:r>
            <a:r>
              <a:rPr sz="2800" b="0" spc="-10">
                <a:latin typeface="Segoe UI Semilight"/>
                <a:cs typeface="Segoe UI Semilight"/>
              </a:rPr>
              <a:t>domain</a:t>
            </a:r>
            <a:endParaRPr sz="2800">
              <a:latin typeface="Segoe UI Semilight"/>
              <a:cs typeface="Segoe UI Semilight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60"/>
              <a:t>Modular</a:t>
            </a:r>
            <a:r>
              <a:rPr spc="225"/>
              <a:t> </a:t>
            </a:r>
            <a:r>
              <a:rPr spc="60"/>
              <a:t>Arithmetic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1368" y="1438503"/>
            <a:ext cx="11414760" cy="2691765"/>
          </a:xfrm>
          <a:prstGeom prst="rect">
            <a:avLst/>
          </a:prstGeom>
        </p:spPr>
        <p:txBody>
          <a:bodyPr vert="horz" wrap="square" lIns="0" tIns="1511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90"/>
              </a:spcBef>
            </a:pPr>
            <a:r>
              <a:rPr sz="2000" spc="120">
                <a:latin typeface="Calibri"/>
                <a:cs typeface="Calibri"/>
              </a:rPr>
              <a:t>public</a:t>
            </a:r>
            <a:r>
              <a:rPr sz="2000" spc="45">
                <a:latin typeface="Calibri"/>
                <a:cs typeface="Calibri"/>
              </a:rPr>
              <a:t> </a:t>
            </a:r>
            <a:r>
              <a:rPr sz="2000" spc="85">
                <a:latin typeface="Calibri"/>
                <a:cs typeface="Calibri"/>
              </a:rPr>
              <a:t>class</a:t>
            </a:r>
            <a:r>
              <a:rPr sz="2000" spc="5">
                <a:latin typeface="Calibri"/>
                <a:cs typeface="Calibri"/>
              </a:rPr>
              <a:t> </a:t>
            </a:r>
            <a:r>
              <a:rPr sz="2000">
                <a:latin typeface="Calibri"/>
                <a:cs typeface="Calibri"/>
              </a:rPr>
              <a:t>Test</a:t>
            </a:r>
            <a:r>
              <a:rPr sz="2000" spc="65">
                <a:latin typeface="Calibri"/>
                <a:cs typeface="Calibri"/>
              </a:rPr>
              <a:t> </a:t>
            </a:r>
            <a:r>
              <a:rPr sz="2000" spc="-50">
                <a:latin typeface="Calibri"/>
                <a:cs typeface="Calibri"/>
              </a:rPr>
              <a:t>{</a:t>
            </a:r>
            <a:endParaRPr sz="2000">
              <a:latin typeface="Calibri"/>
              <a:cs typeface="Calibri"/>
            </a:endParaRPr>
          </a:p>
          <a:p>
            <a:pPr marL="890269">
              <a:lnSpc>
                <a:spcPct val="100000"/>
              </a:lnSpc>
              <a:spcBef>
                <a:spcPts val="1090"/>
              </a:spcBef>
            </a:pPr>
            <a:r>
              <a:rPr sz="2000">
                <a:latin typeface="Calibri"/>
                <a:cs typeface="Calibri"/>
              </a:rPr>
              <a:t>final</a:t>
            </a:r>
            <a:r>
              <a:rPr sz="2000" spc="114">
                <a:latin typeface="Calibri"/>
                <a:cs typeface="Calibri"/>
              </a:rPr>
              <a:t> </a:t>
            </a:r>
            <a:r>
              <a:rPr sz="2000">
                <a:latin typeface="Calibri"/>
                <a:cs typeface="Calibri"/>
              </a:rPr>
              <a:t>static</a:t>
            </a:r>
            <a:r>
              <a:rPr sz="2000" spc="130">
                <a:latin typeface="Calibri"/>
                <a:cs typeface="Calibri"/>
              </a:rPr>
              <a:t> </a:t>
            </a:r>
            <a:r>
              <a:rPr sz="2000">
                <a:latin typeface="Calibri"/>
                <a:cs typeface="Calibri"/>
              </a:rPr>
              <a:t>int</a:t>
            </a:r>
            <a:r>
              <a:rPr sz="2000" spc="120">
                <a:latin typeface="Calibri"/>
                <a:cs typeface="Calibri"/>
              </a:rPr>
              <a:t> </a:t>
            </a:r>
            <a:r>
              <a:rPr sz="2000" spc="155">
                <a:latin typeface="Calibri"/>
                <a:cs typeface="Calibri"/>
              </a:rPr>
              <a:t>SEC_IN_YEAR</a:t>
            </a:r>
            <a:r>
              <a:rPr sz="2000" spc="135">
                <a:latin typeface="Calibri"/>
                <a:cs typeface="Calibri"/>
              </a:rPr>
              <a:t> </a:t>
            </a:r>
            <a:r>
              <a:rPr sz="2000" spc="330">
                <a:latin typeface="Calibri"/>
                <a:cs typeface="Calibri"/>
              </a:rPr>
              <a:t>=</a:t>
            </a:r>
            <a:r>
              <a:rPr sz="2000" spc="175">
                <a:latin typeface="Calibri"/>
                <a:cs typeface="Calibri"/>
              </a:rPr>
              <a:t> </a:t>
            </a:r>
            <a:r>
              <a:rPr sz="2000" spc="60">
                <a:latin typeface="Calibri"/>
                <a:cs typeface="Calibri"/>
              </a:rPr>
              <a:t>365*24*60*60;</a:t>
            </a:r>
            <a:endParaRPr sz="2000">
              <a:latin typeface="Calibri"/>
              <a:cs typeface="Calibri"/>
            </a:endParaRPr>
          </a:p>
          <a:p>
            <a:pPr marL="890269">
              <a:lnSpc>
                <a:spcPct val="100000"/>
              </a:lnSpc>
              <a:spcBef>
                <a:spcPts val="1105"/>
              </a:spcBef>
            </a:pPr>
            <a:r>
              <a:rPr sz="2000" spc="114">
                <a:latin typeface="Calibri"/>
                <a:cs typeface="Calibri"/>
              </a:rPr>
              <a:t>public</a:t>
            </a:r>
            <a:r>
              <a:rPr sz="2000" spc="60">
                <a:latin typeface="Calibri"/>
                <a:cs typeface="Calibri"/>
              </a:rPr>
              <a:t> </a:t>
            </a:r>
            <a:r>
              <a:rPr sz="2000">
                <a:latin typeface="Calibri"/>
                <a:cs typeface="Calibri"/>
              </a:rPr>
              <a:t>static</a:t>
            </a:r>
            <a:r>
              <a:rPr sz="2000" spc="80">
                <a:latin typeface="Calibri"/>
                <a:cs typeface="Calibri"/>
              </a:rPr>
              <a:t> </a:t>
            </a:r>
            <a:r>
              <a:rPr sz="2000" spc="114">
                <a:latin typeface="Calibri"/>
                <a:cs typeface="Calibri"/>
              </a:rPr>
              <a:t>void</a:t>
            </a:r>
            <a:r>
              <a:rPr sz="2000" spc="85">
                <a:latin typeface="Calibri"/>
                <a:cs typeface="Calibri"/>
              </a:rPr>
              <a:t> </a:t>
            </a:r>
            <a:r>
              <a:rPr sz="2000" spc="80">
                <a:latin typeface="Calibri"/>
                <a:cs typeface="Calibri"/>
              </a:rPr>
              <a:t>main(String</a:t>
            </a:r>
            <a:r>
              <a:rPr sz="2000" spc="55">
                <a:latin typeface="Calibri"/>
                <a:cs typeface="Calibri"/>
              </a:rPr>
              <a:t> </a:t>
            </a:r>
            <a:r>
              <a:rPr sz="2000" spc="60">
                <a:latin typeface="Calibri"/>
                <a:cs typeface="Calibri"/>
              </a:rPr>
              <a:t>args[])</a:t>
            </a:r>
            <a:r>
              <a:rPr sz="2000" spc="70">
                <a:latin typeface="Calibri"/>
                <a:cs typeface="Calibri"/>
              </a:rPr>
              <a:t> </a:t>
            </a:r>
            <a:r>
              <a:rPr sz="2000" spc="-50">
                <a:latin typeface="Calibri"/>
                <a:cs typeface="Calibri"/>
              </a:rPr>
              <a:t>{</a:t>
            </a:r>
            <a:endParaRPr sz="2000">
              <a:latin typeface="Calibri"/>
              <a:cs typeface="Calibri"/>
            </a:endParaRPr>
          </a:p>
          <a:p>
            <a:pPr marL="1804670">
              <a:lnSpc>
                <a:spcPct val="100000"/>
              </a:lnSpc>
              <a:spcBef>
                <a:spcPts val="1105"/>
              </a:spcBef>
              <a:tabLst>
                <a:tab pos="7341870" algn="l"/>
              </a:tabLst>
            </a:pPr>
            <a:r>
              <a:rPr sz="2000" spc="65">
                <a:latin typeface="Calibri"/>
                <a:cs typeface="Calibri"/>
              </a:rPr>
              <a:t>System.out.println(</a:t>
            </a:r>
            <a:r>
              <a:rPr sz="2000" spc="-5">
                <a:latin typeface="Calibri"/>
                <a:cs typeface="Calibri"/>
              </a:rPr>
              <a:t> </a:t>
            </a:r>
            <a:r>
              <a:rPr sz="2000">
                <a:latin typeface="Calibri"/>
                <a:cs typeface="Calibri"/>
              </a:rPr>
              <a:t>“I</a:t>
            </a:r>
            <a:r>
              <a:rPr sz="2000" spc="15">
                <a:latin typeface="Calibri"/>
                <a:cs typeface="Calibri"/>
              </a:rPr>
              <a:t> </a:t>
            </a:r>
            <a:r>
              <a:rPr sz="2000">
                <a:latin typeface="Calibri"/>
                <a:cs typeface="Calibri"/>
              </a:rPr>
              <a:t>will</a:t>
            </a:r>
            <a:r>
              <a:rPr sz="2000" spc="15">
                <a:latin typeface="Calibri"/>
                <a:cs typeface="Calibri"/>
              </a:rPr>
              <a:t> </a:t>
            </a:r>
            <a:r>
              <a:rPr sz="2000" spc="175">
                <a:latin typeface="Calibri"/>
                <a:cs typeface="Calibri"/>
              </a:rPr>
              <a:t>be</a:t>
            </a:r>
            <a:r>
              <a:rPr sz="2000" spc="10">
                <a:latin typeface="Calibri"/>
                <a:cs typeface="Calibri"/>
              </a:rPr>
              <a:t> </a:t>
            </a:r>
            <a:r>
              <a:rPr sz="2000" spc="65">
                <a:latin typeface="Calibri"/>
                <a:cs typeface="Calibri"/>
              </a:rPr>
              <a:t>alive</a:t>
            </a:r>
            <a:r>
              <a:rPr sz="2000" spc="10">
                <a:latin typeface="Calibri"/>
                <a:cs typeface="Calibri"/>
              </a:rPr>
              <a:t> </a:t>
            </a:r>
            <a:r>
              <a:rPr sz="2000" spc="50">
                <a:latin typeface="Calibri"/>
                <a:cs typeface="Calibri"/>
              </a:rPr>
              <a:t>for</a:t>
            </a:r>
            <a:r>
              <a:rPr sz="2000" spc="20">
                <a:latin typeface="Calibri"/>
                <a:cs typeface="Calibri"/>
              </a:rPr>
              <a:t> </a:t>
            </a:r>
            <a:r>
              <a:rPr sz="2000">
                <a:latin typeface="Calibri"/>
                <a:cs typeface="Calibri"/>
              </a:rPr>
              <a:t>at</a:t>
            </a:r>
            <a:r>
              <a:rPr sz="2000" spc="15">
                <a:latin typeface="Calibri"/>
                <a:cs typeface="Calibri"/>
              </a:rPr>
              <a:t> </a:t>
            </a:r>
            <a:r>
              <a:rPr sz="2000" spc="55">
                <a:latin typeface="Calibri"/>
                <a:cs typeface="Calibri"/>
              </a:rPr>
              <a:t>least</a:t>
            </a:r>
            <a:r>
              <a:rPr sz="2000" spc="5">
                <a:latin typeface="Calibri"/>
                <a:cs typeface="Calibri"/>
              </a:rPr>
              <a:t> </a:t>
            </a:r>
            <a:r>
              <a:rPr sz="2000">
                <a:latin typeface="Calibri"/>
                <a:cs typeface="Calibri"/>
              </a:rPr>
              <a:t>”</a:t>
            </a:r>
            <a:r>
              <a:rPr sz="2000" spc="35">
                <a:latin typeface="Calibri"/>
                <a:cs typeface="Calibri"/>
              </a:rPr>
              <a:t> </a:t>
            </a:r>
            <a:r>
              <a:rPr sz="2000" spc="280">
                <a:latin typeface="Calibri"/>
                <a:cs typeface="Calibri"/>
              </a:rPr>
              <a:t>+</a:t>
            </a:r>
            <a:r>
              <a:rPr sz="2000">
                <a:latin typeface="Calibri"/>
                <a:cs typeface="Calibri"/>
              </a:rPr>
              <a:t>	</a:t>
            </a:r>
            <a:r>
              <a:rPr sz="2000" spc="155">
                <a:latin typeface="Calibri"/>
                <a:cs typeface="Calibri"/>
              </a:rPr>
              <a:t>SEC_IN_YEAR</a:t>
            </a:r>
            <a:r>
              <a:rPr sz="2000" spc="-15">
                <a:latin typeface="Calibri"/>
                <a:cs typeface="Calibri"/>
              </a:rPr>
              <a:t> </a:t>
            </a:r>
            <a:r>
              <a:rPr sz="2000">
                <a:latin typeface="Calibri"/>
                <a:cs typeface="Calibri"/>
              </a:rPr>
              <a:t>*</a:t>
            </a:r>
            <a:r>
              <a:rPr sz="2000" spc="15">
                <a:latin typeface="Calibri"/>
                <a:cs typeface="Calibri"/>
              </a:rPr>
              <a:t> </a:t>
            </a:r>
            <a:r>
              <a:rPr sz="2000" spc="135">
                <a:latin typeface="Calibri"/>
                <a:cs typeface="Calibri"/>
              </a:rPr>
              <a:t>100</a:t>
            </a:r>
            <a:r>
              <a:rPr sz="2000" spc="-10">
                <a:latin typeface="Calibri"/>
                <a:cs typeface="Calibri"/>
              </a:rPr>
              <a:t> </a:t>
            </a:r>
            <a:r>
              <a:rPr sz="2000" spc="330">
                <a:latin typeface="Calibri"/>
                <a:cs typeface="Calibri"/>
              </a:rPr>
              <a:t>+</a:t>
            </a:r>
            <a:r>
              <a:rPr sz="2000" spc="15">
                <a:latin typeface="Calibri"/>
                <a:cs typeface="Calibri"/>
              </a:rPr>
              <a:t> </a:t>
            </a:r>
            <a:r>
              <a:rPr sz="2000">
                <a:latin typeface="Calibri"/>
                <a:cs typeface="Calibri"/>
              </a:rPr>
              <a:t>“</a:t>
            </a:r>
            <a:r>
              <a:rPr sz="2000" spc="15">
                <a:latin typeface="Calibri"/>
                <a:cs typeface="Calibri"/>
              </a:rPr>
              <a:t> </a:t>
            </a:r>
            <a:r>
              <a:rPr sz="2000" spc="75">
                <a:latin typeface="Calibri"/>
                <a:cs typeface="Calibri"/>
              </a:rPr>
              <a:t>seconds.”</a:t>
            </a:r>
            <a:r>
              <a:rPr sz="2000" spc="-15">
                <a:latin typeface="Calibri"/>
                <a:cs typeface="Calibri"/>
              </a:rPr>
              <a:t> </a:t>
            </a:r>
            <a:r>
              <a:rPr sz="2000" spc="-25">
                <a:latin typeface="Calibri"/>
                <a:cs typeface="Calibri"/>
              </a:rPr>
              <a:t>);</a:t>
            </a:r>
            <a:endParaRPr sz="2000">
              <a:latin typeface="Calibri"/>
              <a:cs typeface="Calibri"/>
            </a:endParaRPr>
          </a:p>
          <a:p>
            <a:pPr marL="890269">
              <a:lnSpc>
                <a:spcPct val="100000"/>
              </a:lnSpc>
              <a:spcBef>
                <a:spcPts val="1095"/>
              </a:spcBef>
            </a:pPr>
            <a:r>
              <a:rPr sz="2000" spc="-50">
                <a:latin typeface="Calibri"/>
                <a:cs typeface="Calibri"/>
              </a:rPr>
              <a:t>}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105"/>
              </a:spcBef>
            </a:pPr>
            <a:r>
              <a:rPr sz="2000" spc="-50">
                <a:latin typeface="Calibri"/>
                <a:cs typeface="Calibri"/>
              </a:rPr>
              <a:t>}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4548" y="4957286"/>
            <a:ext cx="5146548" cy="1077753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Framing Device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830610"/>
          </a:xfrm>
        </p:spPr>
        <p:txBody>
          <a:bodyPr>
            <a:normAutofit lnSpcReduction="10000"/>
          </a:bodyPr>
          <a:lstStyle/>
          <a:p>
            <a:r>
              <a:rPr lang="en-US"/>
              <a:t>We’re going to give you enough background to (mostly) understand the RSA encryption system.</a:t>
            </a:r>
          </a:p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379" y="2294467"/>
            <a:ext cx="11877607" cy="4431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85829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Framing Device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830610"/>
          </a:xfrm>
        </p:spPr>
        <p:txBody>
          <a:bodyPr>
            <a:normAutofit lnSpcReduction="10000"/>
          </a:bodyPr>
          <a:lstStyle/>
          <a:p>
            <a:r>
              <a:rPr lang="en-US"/>
              <a:t>We’re going to give you enough background to (mostly) understand the RSA encryption system.</a:t>
            </a:r>
          </a:p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379" y="2294467"/>
            <a:ext cx="11877607" cy="4431786"/>
          </a:xfrm>
          <a:prstGeom prst="rect">
            <a:avLst/>
          </a:prstGeom>
        </p:spPr>
      </p:pic>
      <p:sp>
        <p:nvSpPr>
          <p:cNvPr id="5" name="Rectangular Callout 4"/>
          <p:cNvSpPr/>
          <p:nvPr/>
        </p:nvSpPr>
        <p:spPr>
          <a:xfrm>
            <a:off x="2456953" y="2294467"/>
            <a:ext cx="2488758" cy="492981"/>
          </a:xfrm>
          <a:prstGeom prst="wedgeRectCallout">
            <a:avLst>
              <a:gd name="adj1" fmla="val -49268"/>
              <a:gd name="adj2" fmla="val 67339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Prime Numbers</a:t>
            </a:r>
          </a:p>
        </p:txBody>
      </p:sp>
      <p:sp>
        <p:nvSpPr>
          <p:cNvPr id="6" name="Rectangular Callout 5"/>
          <p:cNvSpPr/>
          <p:nvPr/>
        </p:nvSpPr>
        <p:spPr>
          <a:xfrm>
            <a:off x="2116372" y="3310991"/>
            <a:ext cx="2488758" cy="492981"/>
          </a:xfrm>
          <a:prstGeom prst="wedgeRectCallout">
            <a:avLst>
              <a:gd name="adj1" fmla="val -49268"/>
              <a:gd name="adj2" fmla="val 67339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Modular Arithmetic</a:t>
            </a:r>
          </a:p>
        </p:txBody>
      </p:sp>
      <p:sp>
        <p:nvSpPr>
          <p:cNvPr id="8" name="Rectangular Callout 7"/>
          <p:cNvSpPr/>
          <p:nvPr/>
        </p:nvSpPr>
        <p:spPr>
          <a:xfrm>
            <a:off x="4605129" y="4388091"/>
            <a:ext cx="3020171" cy="492981"/>
          </a:xfrm>
          <a:prstGeom prst="wedgeRectCallout">
            <a:avLst>
              <a:gd name="adj1" fmla="val -58533"/>
              <a:gd name="adj2" fmla="val 194758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Modular Multiplicative Inverse</a:t>
            </a:r>
          </a:p>
        </p:txBody>
      </p:sp>
      <p:sp>
        <p:nvSpPr>
          <p:cNvPr id="9" name="Rectangular Callout 8"/>
          <p:cNvSpPr/>
          <p:nvPr/>
        </p:nvSpPr>
        <p:spPr>
          <a:xfrm>
            <a:off x="7728751" y="5159615"/>
            <a:ext cx="2488758" cy="492981"/>
          </a:xfrm>
          <a:prstGeom prst="wedgeRectCallout">
            <a:avLst>
              <a:gd name="adj1" fmla="val 71289"/>
              <a:gd name="adj2" fmla="val 65407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err="1"/>
              <a:t>Bezout’s</a:t>
            </a:r>
            <a:r>
              <a:rPr lang="en-US"/>
              <a:t> Theorem</a:t>
            </a:r>
          </a:p>
        </p:txBody>
      </p:sp>
      <p:sp>
        <p:nvSpPr>
          <p:cNvPr id="10" name="Rectangular Callout 9"/>
          <p:cNvSpPr/>
          <p:nvPr/>
        </p:nvSpPr>
        <p:spPr>
          <a:xfrm>
            <a:off x="6823875" y="6176139"/>
            <a:ext cx="3072599" cy="492981"/>
          </a:xfrm>
          <a:prstGeom prst="wedgeRectCallout">
            <a:avLst>
              <a:gd name="adj1" fmla="val -55774"/>
              <a:gd name="adj2" fmla="val -93027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Extended Euclidian Algorithm</a:t>
            </a:r>
          </a:p>
        </p:txBody>
      </p:sp>
    </p:spTree>
    <p:extLst>
      <p:ext uri="{BB962C8B-B14F-4D97-AF65-F5344CB8AC3E}">
        <p14:creationId xmlns:p14="http://schemas.microsoft.com/office/powerpoint/2010/main" val="83401193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80381"/>
            <a:ext cx="12058650" cy="27356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Framing Device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830610"/>
          </a:xfrm>
        </p:spPr>
        <p:txBody>
          <a:bodyPr>
            <a:normAutofit lnSpcReduction="10000"/>
          </a:bodyPr>
          <a:lstStyle/>
          <a:p>
            <a:r>
              <a:rPr lang="en-US"/>
              <a:t>We’re going to give you enough background to (mostly) understand the RSA encryption system.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71652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80381"/>
            <a:ext cx="12058650" cy="27356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Framing Device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830610"/>
          </a:xfrm>
        </p:spPr>
        <p:txBody>
          <a:bodyPr>
            <a:normAutofit lnSpcReduction="10000"/>
          </a:bodyPr>
          <a:lstStyle/>
          <a:p>
            <a:r>
              <a:rPr lang="en-US"/>
              <a:t>We’re going to give you enough background to (mostly) understand the RSA encryption system.</a:t>
            </a:r>
          </a:p>
          <a:p>
            <a:endParaRPr lang="en-US"/>
          </a:p>
        </p:txBody>
      </p:sp>
      <p:sp>
        <p:nvSpPr>
          <p:cNvPr id="9" name="Rectangular Callout 8"/>
          <p:cNvSpPr/>
          <p:nvPr/>
        </p:nvSpPr>
        <p:spPr>
          <a:xfrm>
            <a:off x="5357026" y="4007090"/>
            <a:ext cx="2488758" cy="492981"/>
          </a:xfrm>
          <a:prstGeom prst="wedgeRectCallout">
            <a:avLst>
              <a:gd name="adj1" fmla="val -75293"/>
              <a:gd name="adj2" fmla="val -75639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Modular Exponentiation</a:t>
            </a:r>
          </a:p>
        </p:txBody>
      </p:sp>
    </p:spTree>
    <p:extLst>
      <p:ext uri="{BB962C8B-B14F-4D97-AF65-F5344CB8AC3E}">
        <p14:creationId xmlns:p14="http://schemas.microsoft.com/office/powerpoint/2010/main" val="219712177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B3DF3F-8EA2-4EEB-B2C5-62BEA4B33A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7ED2368-C010-2EEF-CB3C-434EA4737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Divisibility</a:t>
            </a:r>
          </a:p>
        </p:txBody>
      </p:sp>
    </p:spTree>
    <p:extLst>
      <p:ext uri="{BB962C8B-B14F-4D97-AF65-F5344CB8AC3E}">
        <p14:creationId xmlns:p14="http://schemas.microsoft.com/office/powerpoint/2010/main" val="7928948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AF14CB-6FCF-4794-B3C6-4B51280C5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Divides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7F8B6D-BBB2-43C5-966C-BEF019DD3D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3774491"/>
            <a:ext cx="11187258" cy="2534869"/>
          </a:xfrm>
        </p:spPr>
        <p:txBody>
          <a:bodyPr>
            <a:normAutofit/>
          </a:bodyPr>
          <a:lstStyle/>
          <a:p>
            <a:pPr marL="12700">
              <a:lnSpc>
                <a:spcPct val="100000"/>
              </a:lnSpc>
            </a:pPr>
            <a:r>
              <a:rPr lang="en-US">
                <a:latin typeface="Segoe UI Semilight"/>
                <a:cs typeface="Segoe UI Semilight"/>
              </a:rPr>
              <a:t>Informally:</a:t>
            </a:r>
            <a:r>
              <a:rPr lang="en-US" spc="-55">
                <a:latin typeface="Segoe UI Semilight"/>
                <a:cs typeface="Segoe UI Semilight"/>
              </a:rPr>
              <a:t> </a:t>
            </a:r>
            <a:r>
              <a:rPr lang="en-US">
                <a:latin typeface="Segoe UI Semilight"/>
                <a:cs typeface="Segoe UI Semilight"/>
              </a:rPr>
              <a:t>“</a:t>
            </a:r>
            <a:r>
              <a:rPr lang="en-US">
                <a:latin typeface="Cambria Math"/>
                <a:cs typeface="Cambria Math"/>
              </a:rPr>
              <a:t>𝑎</a:t>
            </a:r>
            <a:r>
              <a:rPr lang="en-US" spc="195">
                <a:latin typeface="Cambria Math"/>
                <a:cs typeface="Cambria Math"/>
              </a:rPr>
              <a:t> </a:t>
            </a:r>
            <a:r>
              <a:rPr lang="en-US">
                <a:latin typeface="Segoe UI Semilight"/>
                <a:cs typeface="Segoe UI Semilight"/>
              </a:rPr>
              <a:t>fits</a:t>
            </a:r>
            <a:r>
              <a:rPr lang="en-US" spc="-25">
                <a:latin typeface="Segoe UI Semilight"/>
                <a:cs typeface="Segoe UI Semilight"/>
              </a:rPr>
              <a:t> </a:t>
            </a:r>
            <a:r>
              <a:rPr lang="en-US">
                <a:latin typeface="Segoe UI Semilight"/>
                <a:cs typeface="Segoe UI Semilight"/>
              </a:rPr>
              <a:t>into</a:t>
            </a:r>
            <a:r>
              <a:rPr lang="en-US" spc="-45">
                <a:latin typeface="Segoe UI Semilight"/>
                <a:cs typeface="Segoe UI Semilight"/>
              </a:rPr>
              <a:t> </a:t>
            </a:r>
            <a:r>
              <a:rPr lang="en-US">
                <a:latin typeface="Cambria Math"/>
                <a:cs typeface="Cambria Math"/>
              </a:rPr>
              <a:t>𝑏</a:t>
            </a:r>
            <a:r>
              <a:rPr lang="en-US">
                <a:latin typeface="Segoe UI Semilight"/>
                <a:cs typeface="Segoe UI Semilight"/>
              </a:rPr>
              <a:t>”</a:t>
            </a:r>
            <a:r>
              <a:rPr lang="en-US" spc="-30">
                <a:latin typeface="Segoe UI Semilight"/>
                <a:cs typeface="Segoe UI Semilight"/>
              </a:rPr>
              <a:t> </a:t>
            </a:r>
            <a:r>
              <a:rPr lang="en-US">
                <a:latin typeface="Segoe UI Semilight"/>
                <a:cs typeface="Segoe UI Semilight"/>
              </a:rPr>
              <a:t>or</a:t>
            </a:r>
            <a:r>
              <a:rPr lang="en-US" spc="-35">
                <a:latin typeface="Segoe UI Semilight"/>
                <a:cs typeface="Segoe UI Semilight"/>
              </a:rPr>
              <a:t> </a:t>
            </a:r>
            <a:r>
              <a:rPr lang="en-US">
                <a:latin typeface="Segoe UI Semilight"/>
                <a:cs typeface="Segoe UI Semilight"/>
              </a:rPr>
              <a:t>“</a:t>
            </a:r>
            <a:r>
              <a:rPr lang="en-US">
                <a:latin typeface="Cambria Math"/>
                <a:cs typeface="Cambria Math"/>
              </a:rPr>
              <a:t>𝑎</a:t>
            </a:r>
            <a:r>
              <a:rPr lang="en-US" spc="195">
                <a:latin typeface="Cambria Math"/>
                <a:cs typeface="Cambria Math"/>
              </a:rPr>
              <a:t> </a:t>
            </a:r>
            <a:r>
              <a:rPr lang="en-US">
                <a:latin typeface="Segoe UI Semilight"/>
                <a:cs typeface="Segoe UI Semilight"/>
              </a:rPr>
              <a:t>is</a:t>
            </a:r>
            <a:r>
              <a:rPr lang="en-US" spc="-30">
                <a:latin typeface="Segoe UI Semilight"/>
                <a:cs typeface="Segoe UI Semilight"/>
              </a:rPr>
              <a:t> </a:t>
            </a:r>
            <a:r>
              <a:rPr lang="en-US">
                <a:latin typeface="Segoe UI Semilight"/>
                <a:cs typeface="Segoe UI Semilight"/>
              </a:rPr>
              <a:t>a</a:t>
            </a:r>
            <a:r>
              <a:rPr lang="en-US" spc="-40">
                <a:latin typeface="Segoe UI Semilight"/>
                <a:cs typeface="Segoe UI Semilight"/>
              </a:rPr>
              <a:t> </a:t>
            </a:r>
            <a:r>
              <a:rPr lang="en-US">
                <a:latin typeface="Segoe UI Semilight"/>
                <a:cs typeface="Segoe UI Semilight"/>
              </a:rPr>
              <a:t>factor</a:t>
            </a:r>
            <a:r>
              <a:rPr lang="en-US" spc="-30">
                <a:latin typeface="Segoe UI Semilight"/>
                <a:cs typeface="Segoe UI Semilight"/>
              </a:rPr>
              <a:t> </a:t>
            </a:r>
            <a:r>
              <a:rPr lang="en-US">
                <a:latin typeface="Segoe UI Semilight"/>
                <a:cs typeface="Segoe UI Semilight"/>
              </a:rPr>
              <a:t>of</a:t>
            </a:r>
            <a:r>
              <a:rPr lang="en-US" spc="-30">
                <a:latin typeface="Segoe UI Semilight"/>
                <a:cs typeface="Segoe UI Semilight"/>
              </a:rPr>
              <a:t> </a:t>
            </a:r>
            <a:r>
              <a:rPr lang="en-US" spc="-25">
                <a:latin typeface="Cambria Math"/>
                <a:cs typeface="Cambria Math"/>
              </a:rPr>
              <a:t>𝑏</a:t>
            </a:r>
            <a:r>
              <a:rPr lang="en-US" spc="-25">
                <a:latin typeface="Segoe UI Semilight"/>
                <a:cs typeface="Segoe UI Semilight"/>
              </a:rPr>
              <a:t>”</a:t>
            </a:r>
            <a:endParaRPr lang="en-US">
              <a:latin typeface="Segoe UI Semilight"/>
              <a:cs typeface="Segoe UI Semilight"/>
            </a:endParaRPr>
          </a:p>
          <a:p>
            <a:endParaRPr lang="en-US"/>
          </a:p>
          <a:p>
            <a:r>
              <a:rPr lang="en-US"/>
              <a:t>“The small number goes first*”</a:t>
            </a:r>
            <a:r>
              <a:rPr lang="en-US" sz="2000"/>
              <a:t> *when both are positive integers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B8E1FDC-9FAD-4BF4-9068-726D58FFA8C8}"/>
              </a:ext>
            </a:extLst>
          </p:cNvPr>
          <p:cNvGrpSpPr/>
          <p:nvPr/>
        </p:nvGrpSpPr>
        <p:grpSpPr>
          <a:xfrm>
            <a:off x="2358192" y="1280338"/>
            <a:ext cx="7768500" cy="2217439"/>
            <a:chOff x="1185842" y="3429000"/>
            <a:chExt cx="6111311" cy="1927846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591131CA-7ADB-4F1A-82C7-9E1409C1B494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For integers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𝑦</m:t>
                      </m:r>
                    </m:oMath>
                  </a14:m>
                  <a:r>
                    <a:rPr lang="en-US" sz="2800" b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we say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𝒙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|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𝒚</m:t>
                      </m:r>
                    </m:oMath>
                  </a14:m>
                  <a:r>
                    <a:rPr lang="en-US" sz="2800" b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(“</a:t>
                  </a:r>
                  <a14:m>
                    <m:oMath xmlns:m="http://schemas.openxmlformats.org/officeDocument/2006/math">
                      <m:r>
                        <a:rPr lang="en-US" sz="2800" b="1" i="1" dirty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𝒙</m:t>
                      </m:r>
                    </m:oMath>
                  </a14:m>
                  <a:r>
                    <a:rPr lang="en-US" sz="2800" b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divides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𝒚</m:t>
                      </m:r>
                    </m:oMath>
                  </a14:m>
                  <a:r>
                    <a:rPr lang="en-US" sz="2800" b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”) </a:t>
                  </a:r>
                  <a:r>
                    <a:rPr lang="en-US" sz="2800" b="1" err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iff</a:t>
                  </a:r>
                  <a:r>
                    <a:rPr lang="en-US" sz="2800" b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there is an integer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𝒛</m:t>
                      </m:r>
                    </m:oMath>
                  </a14:m>
                  <a:r>
                    <a:rPr lang="en-US" sz="2800" b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such that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𝒙𝒛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𝒚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.</m:t>
                      </m:r>
                    </m:oMath>
                  </a14:m>
                  <a:endParaRPr lang="en-US" sz="2800" b="1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591131CA-7ADB-4F1A-82C7-9E1409C1B49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CF2B51F-9694-4FD0-9B6F-D72D67F30D81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Divides</a:t>
              </a:r>
            </a:p>
          </p:txBody>
        </p:sp>
      </p:grpSp>
      <p:sp>
        <p:nvSpPr>
          <p:cNvPr id="7" name="object 5">
            <a:extLst>
              <a:ext uri="{FF2B5EF4-FFF2-40B4-BE49-F238E27FC236}">
                <a16:creationId xmlns:a16="http://schemas.microsoft.com/office/drawing/2014/main" id="{F4AC1AC5-FD46-C00E-47A8-993BAA3F6D52}"/>
              </a:ext>
            </a:extLst>
          </p:cNvPr>
          <p:cNvSpPr txBox="1"/>
          <p:nvPr/>
        </p:nvSpPr>
        <p:spPr>
          <a:xfrm>
            <a:off x="812698" y="5857240"/>
            <a:ext cx="248285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0">
                <a:latin typeface="Segoe UI Semilight"/>
                <a:cs typeface="Segoe UI Semilight"/>
              </a:rPr>
              <a:t>Examples:</a:t>
            </a:r>
            <a:r>
              <a:rPr sz="2800" b="0" spc="-65">
                <a:latin typeface="Segoe UI Semilight"/>
                <a:cs typeface="Segoe UI Semilight"/>
              </a:rPr>
              <a:t> </a:t>
            </a:r>
            <a:r>
              <a:rPr sz="2800">
                <a:latin typeface="Cambria Math"/>
                <a:cs typeface="Cambria Math"/>
              </a:rPr>
              <a:t>5</a:t>
            </a:r>
            <a:r>
              <a:rPr sz="2800" spc="-65">
                <a:latin typeface="Cambria Math"/>
                <a:cs typeface="Cambria Math"/>
              </a:rPr>
              <a:t> </a:t>
            </a:r>
            <a:r>
              <a:rPr sz="2800">
                <a:latin typeface="Cambria Math"/>
                <a:cs typeface="Cambria Math"/>
              </a:rPr>
              <a:t>|</a:t>
            </a:r>
            <a:r>
              <a:rPr sz="2800" spc="-60">
                <a:latin typeface="Cambria Math"/>
                <a:cs typeface="Cambria Math"/>
              </a:rPr>
              <a:t> </a:t>
            </a:r>
            <a:r>
              <a:rPr sz="2800" spc="-25">
                <a:latin typeface="Cambria Math"/>
                <a:cs typeface="Cambria Math"/>
              </a:rPr>
              <a:t>15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8" name="object 6">
            <a:extLst>
              <a:ext uri="{FF2B5EF4-FFF2-40B4-BE49-F238E27FC236}">
                <a16:creationId xmlns:a16="http://schemas.microsoft.com/office/drawing/2014/main" id="{3D1448F6-E4F3-85D1-F8C9-0D4DE6D94814}"/>
              </a:ext>
            </a:extLst>
          </p:cNvPr>
          <p:cNvSpPr txBox="1"/>
          <p:nvPr/>
        </p:nvSpPr>
        <p:spPr>
          <a:xfrm>
            <a:off x="4434078" y="5857240"/>
            <a:ext cx="9525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>
                <a:latin typeface="Cambria Math"/>
                <a:cs typeface="Cambria Math"/>
              </a:rPr>
              <a:t>−3</a:t>
            </a:r>
            <a:r>
              <a:rPr sz="2800" spc="-25">
                <a:latin typeface="Cambria Math"/>
                <a:cs typeface="Cambria Math"/>
              </a:rPr>
              <a:t> </a:t>
            </a:r>
            <a:r>
              <a:rPr sz="2800">
                <a:latin typeface="Cambria Math"/>
                <a:cs typeface="Cambria Math"/>
              </a:rPr>
              <a:t>|</a:t>
            </a:r>
            <a:r>
              <a:rPr sz="2800" spc="-20">
                <a:latin typeface="Cambria Math"/>
                <a:cs typeface="Cambria Math"/>
              </a:rPr>
              <a:t> </a:t>
            </a:r>
            <a:r>
              <a:rPr sz="2800" spc="-50">
                <a:latin typeface="Cambria Math"/>
                <a:cs typeface="Cambria Math"/>
              </a:rPr>
              <a:t>9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9" name="object 7">
            <a:extLst>
              <a:ext uri="{FF2B5EF4-FFF2-40B4-BE49-F238E27FC236}">
                <a16:creationId xmlns:a16="http://schemas.microsoft.com/office/drawing/2014/main" id="{ADB14742-3856-42A3-5F59-5A5B1F2E6C6F}"/>
              </a:ext>
            </a:extLst>
          </p:cNvPr>
          <p:cNvSpPr txBox="1"/>
          <p:nvPr/>
        </p:nvSpPr>
        <p:spPr>
          <a:xfrm>
            <a:off x="7177532" y="5857240"/>
            <a:ext cx="102425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85445" algn="l"/>
              </a:tabLst>
            </a:pPr>
            <a:r>
              <a:rPr sz="2800" spc="-50">
                <a:latin typeface="Cambria Math"/>
                <a:cs typeface="Cambria Math"/>
              </a:rPr>
              <a:t>5</a:t>
            </a:r>
            <a:r>
              <a:rPr sz="2800">
                <a:latin typeface="Cambria Math"/>
                <a:cs typeface="Cambria Math"/>
              </a:rPr>
              <a:t>	∤</a:t>
            </a:r>
            <a:r>
              <a:rPr sz="2800" spc="145">
                <a:latin typeface="Cambria Math"/>
                <a:cs typeface="Cambria Math"/>
              </a:rPr>
              <a:t> </a:t>
            </a:r>
            <a:r>
              <a:rPr sz="2800" spc="-25">
                <a:latin typeface="Cambria Math"/>
                <a:cs typeface="Cambria Math"/>
              </a:rPr>
              <a:t>21</a:t>
            </a:r>
            <a:endParaRPr sz="2800">
              <a:latin typeface="Cambria Math"/>
              <a:cs typeface="Cambria Math"/>
            </a:endParaRPr>
          </a:p>
        </p:txBody>
      </p:sp>
    </p:spTree>
    <p:extLst>
      <p:ext uri="{BB962C8B-B14F-4D97-AF65-F5344CB8AC3E}">
        <p14:creationId xmlns:p14="http://schemas.microsoft.com/office/powerpoint/2010/main" val="15867616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D30998-3917-146B-D7A9-014107F118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BBEEE2-5F3B-5BF3-E327-C89FAC97A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/>
              <a:t>Direct Proof Steps</a:t>
            </a:r>
            <a:br>
              <a:rPr lang="en-US" sz="3600"/>
            </a:br>
            <a:endParaRPr lang="en-US" sz="36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7D9E74F-0BC3-9872-DD19-D44D1AD0289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6"/>
                <a:ext cx="11187258" cy="5032477"/>
              </a:xfrm>
            </p:spPr>
            <p:txBody>
              <a:bodyPr>
                <a:normAutofit/>
              </a:bodyPr>
              <a:lstStyle/>
              <a:p>
                <a:pPr marL="36576" lvl="1">
                  <a:lnSpc>
                    <a:spcPct val="100000"/>
                  </a:lnSpc>
                  <a:buClrTx/>
                </a:pPr>
                <a:r>
                  <a:rPr lang="en-US" sz="2800"/>
                  <a:t>These are the usual steps. We’ll see different outlines in the future!!</a:t>
                </a:r>
              </a:p>
              <a:p>
                <a:pPr marL="493776" lvl="1" indent="-457200">
                  <a:lnSpc>
                    <a:spcPct val="100000"/>
                  </a:lnSpc>
                  <a:buClrTx/>
                  <a:buFont typeface="Arial" panose="020B0604020202020204" pitchFamily="34" charset="0"/>
                  <a:buChar char="•"/>
                </a:pPr>
                <a:r>
                  <a:rPr lang="en-US" sz="2800"/>
                  <a:t>Introduction</a:t>
                </a:r>
              </a:p>
              <a:p>
                <a:pPr marL="813816" lvl="2" indent="-457200">
                  <a:lnSpc>
                    <a:spcPct val="100000"/>
                  </a:lnSpc>
                  <a:buClrTx/>
                  <a:buFont typeface="Arial" panose="020B0604020202020204" pitchFamily="34" charset="0"/>
                  <a:buChar char="•"/>
                </a:pPr>
                <a:r>
                  <a:rPr lang="en-US" sz="2800"/>
                  <a:t>Declare an arbitrary variable for each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sz="2800"/>
                  <a:t> quantifier</a:t>
                </a:r>
              </a:p>
              <a:p>
                <a:pPr marL="813816" lvl="2" indent="-457200">
                  <a:lnSpc>
                    <a:spcPct val="100000"/>
                  </a:lnSpc>
                  <a:buClrTx/>
                  <a:buFont typeface="Arial" panose="020B0604020202020204" pitchFamily="34" charset="0"/>
                  <a:buChar char="•"/>
                </a:pPr>
                <a:r>
                  <a:rPr lang="en-US" sz="2800"/>
                  <a:t>Assume the left side of the implication</a:t>
                </a:r>
              </a:p>
              <a:p>
                <a:pPr marL="493776" lvl="1" indent="-457200">
                  <a:lnSpc>
                    <a:spcPct val="100000"/>
                  </a:lnSpc>
                  <a:buClrTx/>
                  <a:buFont typeface="Arial" panose="020B0604020202020204" pitchFamily="34" charset="0"/>
                  <a:buChar char="•"/>
                </a:pPr>
                <a:r>
                  <a:rPr lang="en-US" sz="2800"/>
                  <a:t>Core of the proof</a:t>
                </a:r>
              </a:p>
              <a:p>
                <a:pPr marL="813816" lvl="2" indent="-457200">
                  <a:lnSpc>
                    <a:spcPct val="100000"/>
                  </a:lnSpc>
                  <a:buClrTx/>
                  <a:buFont typeface="Arial" panose="020B0604020202020204" pitchFamily="34" charset="0"/>
                  <a:buChar char="•"/>
                </a:pPr>
                <a:r>
                  <a:rPr lang="en-US" sz="2800"/>
                  <a:t>Unroll the predicate definitions</a:t>
                </a:r>
              </a:p>
              <a:p>
                <a:pPr marL="813816" lvl="2" indent="-457200">
                  <a:lnSpc>
                    <a:spcPct val="100000"/>
                  </a:lnSpc>
                  <a:buClrTx/>
                  <a:buFont typeface="Arial" panose="020B0604020202020204" pitchFamily="34" charset="0"/>
                  <a:buChar char="•"/>
                </a:pPr>
                <a:r>
                  <a:rPr lang="en-US" sz="2800"/>
                  <a:t>Manipulate towards the goal (using creativity, algebra, etc.)</a:t>
                </a:r>
              </a:p>
              <a:p>
                <a:pPr marL="813816" lvl="2" indent="-457200">
                  <a:lnSpc>
                    <a:spcPct val="100000"/>
                  </a:lnSpc>
                  <a:buClrTx/>
                  <a:buFont typeface="Arial" panose="020B0604020202020204" pitchFamily="34" charset="0"/>
                  <a:buChar char="•"/>
                </a:pPr>
                <a:r>
                  <a:rPr lang="en-US" sz="2800"/>
                  <a:t>Reroll definitions into the right side of the implication</a:t>
                </a:r>
              </a:p>
              <a:p>
                <a:pPr marL="493776" lvl="1" indent="-457200">
                  <a:lnSpc>
                    <a:spcPct val="100000"/>
                  </a:lnSpc>
                  <a:buClrTx/>
                  <a:buFont typeface="Arial" panose="020B0604020202020204" pitchFamily="34" charset="0"/>
                  <a:buChar char="•"/>
                </a:pPr>
                <a:r>
                  <a:rPr lang="en-US" sz="2800"/>
                  <a:t>Conclude that you have proved the claim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7D9E74F-0BC3-9872-DD19-D44D1AD0289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6"/>
                <a:ext cx="11187258" cy="5032477"/>
              </a:xfrm>
              <a:blipFill>
                <a:blip r:embed="rId3"/>
                <a:stretch>
                  <a:fillRect l="-1198" t="-1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7011282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AF14CB-6FCF-4794-B3C6-4B51280C5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Divides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27F8B6D-BBB2-43C5-966C-BEF019DD3D4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3774491"/>
                <a:ext cx="11187258" cy="253486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/>
                  <a:t>Which of these are true?</a:t>
                </a:r>
              </a:p>
              <a:p>
                <a:pPr marL="0" indent="0">
                  <a:buNone/>
                </a:pPr>
                <a:r>
                  <a:rPr lang="en-US"/>
                  <a:t>  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             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2|4</m:t>
                    </m:r>
                  </m:oMath>
                </a14:m>
                <a:r>
                  <a:rPr lang="en-US"/>
                  <a:t>                                 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4|2</m:t>
                    </m:r>
                  </m:oMath>
                </a14:m>
                <a:r>
                  <a:rPr lang="en-US"/>
                  <a:t>                       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2|−2</m:t>
                    </m:r>
                  </m:oMath>
                </a14:m>
                <a:endParaRPr lang="en-US"/>
              </a:p>
              <a:p>
                <a:pPr marL="0" indent="0">
                  <a:buNone/>
                </a:pPr>
                <a:endParaRPr lang="en-US"/>
              </a:p>
              <a:p>
                <a:pPr marL="0" indent="0">
                  <a:buNone/>
                </a:pPr>
                <a:r>
                  <a:rPr lang="en-US"/>
                  <a:t>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5|0</m:t>
                    </m:r>
                  </m:oMath>
                </a14:m>
                <a:r>
                  <a:rPr lang="en-US"/>
                  <a:t>                                 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0|5</m:t>
                    </m:r>
                  </m:oMath>
                </a14:m>
                <a:r>
                  <a:rPr lang="en-US"/>
                  <a:t>                        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1|5</m:t>
                    </m:r>
                  </m:oMath>
                </a14:m>
                <a:endParaRPr lang="en-US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27F8B6D-BBB2-43C5-966C-BEF019DD3D4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3774491"/>
                <a:ext cx="11187258" cy="2534869"/>
              </a:xfrm>
              <a:blipFill>
                <a:blip r:embed="rId2"/>
                <a:stretch>
                  <a:fillRect l="-1525" t="-4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8B8E1FDC-9FAD-4BF4-9068-726D58FFA8C8}"/>
              </a:ext>
            </a:extLst>
          </p:cNvPr>
          <p:cNvGrpSpPr/>
          <p:nvPr/>
        </p:nvGrpSpPr>
        <p:grpSpPr>
          <a:xfrm>
            <a:off x="2358192" y="1280338"/>
            <a:ext cx="7768500" cy="2217439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591131CA-7ADB-4F1A-82C7-9E1409C1B494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For integers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𝑦</m:t>
                      </m:r>
                    </m:oMath>
                  </a14:m>
                  <a:r>
                    <a:rPr lang="en-US" sz="2800" b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we say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𝒙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|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𝒚</m:t>
                      </m:r>
                    </m:oMath>
                  </a14:m>
                  <a:r>
                    <a:rPr lang="en-US" sz="2800" b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(“</a:t>
                  </a:r>
                  <a14:m>
                    <m:oMath xmlns:m="http://schemas.openxmlformats.org/officeDocument/2006/math">
                      <m:r>
                        <a:rPr lang="en-US" sz="2800" b="1" i="1" dirty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𝒙</m:t>
                      </m:r>
                    </m:oMath>
                  </a14:m>
                  <a:r>
                    <a:rPr lang="en-US" sz="2800" b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divides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𝒚</m:t>
                      </m:r>
                    </m:oMath>
                  </a14:m>
                  <a:r>
                    <a:rPr lang="en-US" sz="2800" b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”) </a:t>
                  </a:r>
                  <a:r>
                    <a:rPr lang="en-US" sz="2800" b="1" err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iff</a:t>
                  </a:r>
                  <a:r>
                    <a:rPr lang="en-US" sz="2800" b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there is an integer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𝒛</m:t>
                      </m:r>
                    </m:oMath>
                  </a14:m>
                  <a:r>
                    <a:rPr lang="en-US" sz="2800" b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such that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𝒙𝒛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𝒚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.</m:t>
                      </m:r>
                    </m:oMath>
                  </a14:m>
                  <a:endParaRPr lang="en-US" sz="2800" b="1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591131CA-7ADB-4F1A-82C7-9E1409C1B49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CF2B51F-9694-4FD0-9B6F-D72D67F30D81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Divides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5019257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AF14CB-6FCF-4794-B3C6-4B51280C5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Divides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27F8B6D-BBB2-43C5-966C-BEF019DD3D4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3774491"/>
                <a:ext cx="11187258" cy="253486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/>
                  <a:t>Which of these are true?</a:t>
                </a:r>
              </a:p>
              <a:p>
                <a:pPr marL="0" indent="0">
                  <a:buNone/>
                </a:pPr>
                <a:r>
                  <a:rPr lang="en-US"/>
                  <a:t>  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             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2|4</m:t>
                    </m:r>
                  </m:oMath>
                </a14:m>
                <a:r>
                  <a:rPr lang="en-US"/>
                  <a:t>                                 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4|2</m:t>
                    </m:r>
                  </m:oMath>
                </a14:m>
                <a:r>
                  <a:rPr lang="en-US"/>
                  <a:t>                       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2|−2</m:t>
                    </m:r>
                  </m:oMath>
                </a14:m>
                <a:endParaRPr lang="en-US"/>
              </a:p>
              <a:p>
                <a:pPr marL="0" indent="0">
                  <a:buNone/>
                </a:pPr>
                <a:endParaRPr lang="en-US"/>
              </a:p>
              <a:p>
                <a:pPr marL="0" indent="0">
                  <a:buNone/>
                </a:pPr>
                <a:r>
                  <a:rPr lang="en-US"/>
                  <a:t>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5|0</m:t>
                    </m:r>
                  </m:oMath>
                </a14:m>
                <a:r>
                  <a:rPr lang="en-US"/>
                  <a:t>                                 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0|5</m:t>
                    </m:r>
                  </m:oMath>
                </a14:m>
                <a:r>
                  <a:rPr lang="en-US"/>
                  <a:t>                        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1|5</m:t>
                    </m:r>
                  </m:oMath>
                </a14:m>
                <a:endParaRPr lang="en-US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27F8B6D-BBB2-43C5-966C-BEF019DD3D4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3774491"/>
                <a:ext cx="11187258" cy="2534869"/>
              </a:xfrm>
              <a:blipFill>
                <a:blip r:embed="rId2"/>
                <a:stretch>
                  <a:fillRect l="-1525" t="-4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8B8E1FDC-9FAD-4BF4-9068-726D58FFA8C8}"/>
              </a:ext>
            </a:extLst>
          </p:cNvPr>
          <p:cNvGrpSpPr/>
          <p:nvPr/>
        </p:nvGrpSpPr>
        <p:grpSpPr>
          <a:xfrm>
            <a:off x="2358192" y="1280338"/>
            <a:ext cx="7768500" cy="2217439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591131CA-7ADB-4F1A-82C7-9E1409C1B494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For integers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𝑦</m:t>
                      </m:r>
                    </m:oMath>
                  </a14:m>
                  <a:r>
                    <a:rPr lang="en-US" sz="2800" b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we say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𝒙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|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𝒚</m:t>
                      </m:r>
                    </m:oMath>
                  </a14:m>
                  <a:r>
                    <a:rPr lang="en-US" sz="2800" b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(“</a:t>
                  </a:r>
                  <a14:m>
                    <m:oMath xmlns:m="http://schemas.openxmlformats.org/officeDocument/2006/math">
                      <m:r>
                        <a:rPr lang="en-US" sz="2800" b="1" i="1" dirty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𝒙</m:t>
                      </m:r>
                    </m:oMath>
                  </a14:m>
                  <a:r>
                    <a:rPr lang="en-US" sz="2800" b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divides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𝒚</m:t>
                      </m:r>
                    </m:oMath>
                  </a14:m>
                  <a:r>
                    <a:rPr lang="en-US" sz="2800" b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”) </a:t>
                  </a:r>
                  <a:r>
                    <a:rPr lang="en-US" sz="2800" b="1" err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iff</a:t>
                  </a:r>
                  <a:r>
                    <a:rPr lang="en-US" sz="2800" b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there is an integer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𝒛</m:t>
                      </m:r>
                    </m:oMath>
                  </a14:m>
                  <a:r>
                    <a:rPr lang="en-US" sz="2800" b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such that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𝒙𝒛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𝒚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.</m:t>
                      </m:r>
                    </m:oMath>
                  </a14:m>
                  <a:endParaRPr lang="en-US" sz="2800" b="1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591131CA-7ADB-4F1A-82C7-9E1409C1B49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CF2B51F-9694-4FD0-9B6F-D72D67F30D81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Divides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819400" y="4370693"/>
                <a:ext cx="7905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True</m:t>
                      </m:r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400" y="4370693"/>
                <a:ext cx="790575" cy="461665"/>
              </a:xfrm>
              <a:prstGeom prst="rect">
                <a:avLst/>
              </a:prstGeom>
              <a:blipFill>
                <a:blip r:embed="rId4"/>
                <a:stretch>
                  <a:fillRect l="-2326" r="-46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600825" y="4370692"/>
                <a:ext cx="7905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False</m:t>
                      </m:r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0825" y="4370692"/>
                <a:ext cx="790575" cy="461665"/>
              </a:xfrm>
              <a:prstGeom prst="rect">
                <a:avLst/>
              </a:prstGeom>
              <a:blipFill>
                <a:blip r:embed="rId5"/>
                <a:stretch>
                  <a:fillRect l="-2308" r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595624" y="5469858"/>
                <a:ext cx="7905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False</m:t>
                      </m:r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5624" y="5469858"/>
                <a:ext cx="790575" cy="461665"/>
              </a:xfrm>
              <a:prstGeom prst="rect">
                <a:avLst/>
              </a:prstGeom>
              <a:blipFill>
                <a:blip r:embed="rId5"/>
                <a:stretch>
                  <a:fillRect l="-2308" r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819400" y="5469858"/>
                <a:ext cx="7905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True</m:t>
                      </m:r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400" y="5469858"/>
                <a:ext cx="790575" cy="461665"/>
              </a:xfrm>
              <a:prstGeom prst="rect">
                <a:avLst/>
              </a:prstGeom>
              <a:blipFill>
                <a:blip r:embed="rId4"/>
                <a:stretch>
                  <a:fillRect l="-2326" r="-46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9976560" y="5469857"/>
                <a:ext cx="7905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True</m:t>
                      </m:r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76560" y="5469857"/>
                <a:ext cx="790575" cy="461665"/>
              </a:xfrm>
              <a:prstGeom prst="rect">
                <a:avLst/>
              </a:prstGeom>
              <a:blipFill>
                <a:blip r:embed="rId4"/>
                <a:stretch>
                  <a:fillRect l="-2326" r="-46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9976559" y="4370691"/>
                <a:ext cx="7905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True</m:t>
                      </m:r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76559" y="4370691"/>
                <a:ext cx="790575" cy="461665"/>
              </a:xfrm>
              <a:prstGeom prst="rect">
                <a:avLst/>
              </a:prstGeom>
              <a:blipFill>
                <a:blip r:embed="rId4"/>
                <a:stretch>
                  <a:fillRect l="-2326" r="-46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932569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800" spc="70"/>
              <a:t>Division</a:t>
            </a:r>
            <a:r>
              <a:rPr sz="3800" spc="240"/>
              <a:t> </a:t>
            </a:r>
            <a:r>
              <a:rPr sz="3800" spc="55"/>
              <a:t>Theorem</a:t>
            </a:r>
            <a:endParaRPr sz="3800"/>
          </a:p>
        </p:txBody>
      </p:sp>
      <p:sp>
        <p:nvSpPr>
          <p:cNvPr id="3" name="object 3"/>
          <p:cNvSpPr/>
          <p:nvPr/>
        </p:nvSpPr>
        <p:spPr>
          <a:xfrm>
            <a:off x="657529" y="1544574"/>
            <a:ext cx="2651760" cy="474345"/>
          </a:xfrm>
          <a:custGeom>
            <a:avLst/>
            <a:gdLst/>
            <a:ahLst/>
            <a:cxnLst/>
            <a:rect l="l" t="t" r="r" b="b"/>
            <a:pathLst>
              <a:path w="2651760" h="474344">
                <a:moveTo>
                  <a:pt x="2651760" y="0"/>
                </a:moveTo>
                <a:lnTo>
                  <a:pt x="0" y="0"/>
                </a:lnTo>
                <a:lnTo>
                  <a:pt x="0" y="473963"/>
                </a:lnTo>
                <a:lnTo>
                  <a:pt x="2651760" y="473963"/>
                </a:lnTo>
                <a:lnTo>
                  <a:pt x="2651760" y="0"/>
                </a:lnTo>
                <a:close/>
              </a:path>
            </a:pathLst>
          </a:custGeom>
          <a:solidFill>
            <a:srgbClr val="CC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45058" y="1425521"/>
            <a:ext cx="10866755" cy="1739900"/>
          </a:xfrm>
          <a:prstGeom prst="rect">
            <a:avLst/>
          </a:prstGeom>
        </p:spPr>
        <p:txBody>
          <a:bodyPr vert="horz" wrap="square" lIns="0" tIns="1568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35"/>
              </a:spcBef>
            </a:pPr>
            <a:r>
              <a:rPr sz="2800" b="0">
                <a:latin typeface="Segoe UI Semilight"/>
                <a:cs typeface="Segoe UI Semilight"/>
              </a:rPr>
              <a:t>Division</a:t>
            </a:r>
            <a:r>
              <a:rPr sz="2800" b="0" spc="-40">
                <a:latin typeface="Segoe UI Semilight"/>
                <a:cs typeface="Segoe UI Semilight"/>
              </a:rPr>
              <a:t> </a:t>
            </a:r>
            <a:r>
              <a:rPr sz="2800" b="0" spc="-10">
                <a:latin typeface="Segoe UI Semilight"/>
                <a:cs typeface="Segoe UI Semilight"/>
              </a:rPr>
              <a:t>Theorem:</a:t>
            </a:r>
            <a:endParaRPr sz="2800">
              <a:latin typeface="Segoe UI Semilight"/>
              <a:cs typeface="Segoe UI Semilight"/>
            </a:endParaRPr>
          </a:p>
          <a:p>
            <a:pPr marL="12700">
              <a:lnSpc>
                <a:spcPct val="100000"/>
              </a:lnSpc>
              <a:spcBef>
                <a:spcPts val="1140"/>
              </a:spcBef>
            </a:pPr>
            <a:r>
              <a:rPr sz="2800" b="0">
                <a:latin typeface="Segoe UI Semilight"/>
                <a:cs typeface="Segoe UI Semilight"/>
              </a:rPr>
              <a:t>For</a:t>
            </a:r>
            <a:r>
              <a:rPr sz="2800" b="0" spc="-65">
                <a:latin typeface="Segoe UI Semilight"/>
                <a:cs typeface="Segoe UI Semilight"/>
              </a:rPr>
              <a:t> </a:t>
            </a:r>
            <a:r>
              <a:rPr sz="2800" b="0">
                <a:latin typeface="Segoe UI Semilight"/>
                <a:cs typeface="Segoe UI Semilight"/>
              </a:rPr>
              <a:t>any</a:t>
            </a:r>
            <a:r>
              <a:rPr sz="2800" b="0" spc="-40">
                <a:latin typeface="Segoe UI Semilight"/>
                <a:cs typeface="Segoe UI Semilight"/>
              </a:rPr>
              <a:t> </a:t>
            </a:r>
            <a:r>
              <a:rPr sz="2800" b="0">
                <a:latin typeface="Segoe UI Semilight"/>
                <a:cs typeface="Segoe UI Semilight"/>
              </a:rPr>
              <a:t>integer</a:t>
            </a:r>
            <a:r>
              <a:rPr sz="2800" b="0" spc="-30">
                <a:latin typeface="Segoe UI Semilight"/>
                <a:cs typeface="Segoe UI Semilight"/>
              </a:rPr>
              <a:t> </a:t>
            </a:r>
            <a:r>
              <a:rPr sz="2800">
                <a:latin typeface="Cambria Math"/>
                <a:cs typeface="Cambria Math"/>
              </a:rPr>
              <a:t>𝑎</a:t>
            </a:r>
            <a:r>
              <a:rPr sz="2800" spc="180">
                <a:latin typeface="Cambria Math"/>
                <a:cs typeface="Cambria Math"/>
              </a:rPr>
              <a:t> </a:t>
            </a:r>
            <a:r>
              <a:rPr sz="2800" b="0">
                <a:latin typeface="Segoe UI Semilight"/>
                <a:cs typeface="Segoe UI Semilight"/>
              </a:rPr>
              <a:t>and</a:t>
            </a:r>
            <a:r>
              <a:rPr sz="2800" b="0" spc="-45">
                <a:latin typeface="Segoe UI Semilight"/>
                <a:cs typeface="Segoe UI Semilight"/>
              </a:rPr>
              <a:t> </a:t>
            </a:r>
            <a:r>
              <a:rPr sz="2800" b="0">
                <a:latin typeface="Segoe UI Semilight"/>
                <a:cs typeface="Segoe UI Semilight"/>
              </a:rPr>
              <a:t>positive</a:t>
            </a:r>
            <a:r>
              <a:rPr sz="2800" b="0" spc="-70">
                <a:latin typeface="Segoe UI Semilight"/>
                <a:cs typeface="Segoe UI Semilight"/>
              </a:rPr>
              <a:t> </a:t>
            </a:r>
            <a:r>
              <a:rPr sz="2800" b="0">
                <a:latin typeface="Segoe UI Semilight"/>
                <a:cs typeface="Segoe UI Semilight"/>
              </a:rPr>
              <a:t>integer</a:t>
            </a:r>
            <a:r>
              <a:rPr sz="2800" b="0" spc="-25">
                <a:latin typeface="Segoe UI Semilight"/>
                <a:cs typeface="Segoe UI Semilight"/>
              </a:rPr>
              <a:t> </a:t>
            </a:r>
            <a:r>
              <a:rPr sz="2800">
                <a:latin typeface="Cambria Math"/>
                <a:cs typeface="Cambria Math"/>
              </a:rPr>
              <a:t>𝑑</a:t>
            </a:r>
            <a:r>
              <a:rPr sz="2800" b="0">
                <a:latin typeface="Segoe UI Semilight"/>
                <a:cs typeface="Segoe UI Semilight"/>
              </a:rPr>
              <a:t>,</a:t>
            </a:r>
            <a:r>
              <a:rPr sz="2800" b="0" spc="-40">
                <a:latin typeface="Segoe UI Semilight"/>
                <a:cs typeface="Segoe UI Semilight"/>
              </a:rPr>
              <a:t> </a:t>
            </a:r>
            <a:r>
              <a:rPr sz="2800" b="0">
                <a:latin typeface="Segoe UI Semilight"/>
                <a:cs typeface="Segoe UI Semilight"/>
              </a:rPr>
              <a:t>there</a:t>
            </a:r>
            <a:r>
              <a:rPr sz="2800" b="0" spc="-55">
                <a:latin typeface="Segoe UI Semilight"/>
                <a:cs typeface="Segoe UI Semilight"/>
              </a:rPr>
              <a:t> </a:t>
            </a:r>
            <a:r>
              <a:rPr sz="2800" b="0">
                <a:latin typeface="Segoe UI Semilight"/>
                <a:cs typeface="Segoe UI Semilight"/>
              </a:rPr>
              <a:t>exist</a:t>
            </a:r>
            <a:r>
              <a:rPr sz="2800" b="0" spc="-35">
                <a:latin typeface="Segoe UI Semilight"/>
                <a:cs typeface="Segoe UI Semilight"/>
              </a:rPr>
              <a:t> </a:t>
            </a:r>
            <a:r>
              <a:rPr sz="2800" b="0">
                <a:latin typeface="Segoe UI Semilight"/>
                <a:cs typeface="Segoe UI Semilight"/>
              </a:rPr>
              <a:t>unique</a:t>
            </a:r>
            <a:r>
              <a:rPr sz="2800" b="0" spc="-45">
                <a:latin typeface="Segoe UI Semilight"/>
                <a:cs typeface="Segoe UI Semilight"/>
              </a:rPr>
              <a:t> </a:t>
            </a:r>
            <a:r>
              <a:rPr sz="2800" b="0">
                <a:latin typeface="Segoe UI Semilight"/>
                <a:cs typeface="Segoe UI Semilight"/>
              </a:rPr>
              <a:t>integers</a:t>
            </a:r>
            <a:r>
              <a:rPr sz="2800" b="0" spc="-45">
                <a:latin typeface="Segoe UI Semilight"/>
                <a:cs typeface="Segoe UI Semilight"/>
              </a:rPr>
              <a:t> </a:t>
            </a:r>
            <a:r>
              <a:rPr sz="2800">
                <a:latin typeface="Cambria Math"/>
                <a:cs typeface="Cambria Math"/>
              </a:rPr>
              <a:t>𝑞,</a:t>
            </a:r>
            <a:r>
              <a:rPr sz="2800" spc="-150">
                <a:latin typeface="Cambria Math"/>
                <a:cs typeface="Cambria Math"/>
              </a:rPr>
              <a:t> </a:t>
            </a:r>
            <a:r>
              <a:rPr sz="2800" spc="-50">
                <a:latin typeface="Cambria Math"/>
                <a:cs typeface="Cambria Math"/>
              </a:rPr>
              <a:t>𝑟</a:t>
            </a:r>
            <a:endParaRPr sz="2800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  <a:spcBef>
                <a:spcPts val="1145"/>
              </a:spcBef>
            </a:pPr>
            <a:r>
              <a:rPr sz="2800" b="0">
                <a:latin typeface="Segoe UI Semilight"/>
                <a:cs typeface="Segoe UI Semilight"/>
              </a:rPr>
              <a:t>with</a:t>
            </a:r>
            <a:r>
              <a:rPr sz="2800" b="0" spc="-25">
                <a:latin typeface="Segoe UI Semilight"/>
                <a:cs typeface="Segoe UI Semilight"/>
              </a:rPr>
              <a:t> </a:t>
            </a:r>
            <a:r>
              <a:rPr sz="2800">
                <a:latin typeface="Cambria Math"/>
                <a:cs typeface="Cambria Math"/>
              </a:rPr>
              <a:t>0</a:t>
            </a:r>
            <a:r>
              <a:rPr sz="2800" spc="140">
                <a:latin typeface="Cambria Math"/>
                <a:cs typeface="Cambria Math"/>
              </a:rPr>
              <a:t> </a:t>
            </a:r>
            <a:r>
              <a:rPr sz="2800">
                <a:latin typeface="Cambria Math"/>
                <a:cs typeface="Cambria Math"/>
              </a:rPr>
              <a:t>≤</a:t>
            </a:r>
            <a:r>
              <a:rPr sz="2800" spc="145">
                <a:latin typeface="Cambria Math"/>
                <a:cs typeface="Cambria Math"/>
              </a:rPr>
              <a:t> </a:t>
            </a:r>
            <a:r>
              <a:rPr sz="2800">
                <a:latin typeface="Cambria Math"/>
                <a:cs typeface="Cambria Math"/>
              </a:rPr>
              <a:t>𝑟</a:t>
            </a:r>
            <a:r>
              <a:rPr sz="2800" spc="215">
                <a:latin typeface="Cambria Math"/>
                <a:cs typeface="Cambria Math"/>
              </a:rPr>
              <a:t> </a:t>
            </a:r>
            <a:r>
              <a:rPr sz="2800">
                <a:latin typeface="Cambria Math"/>
                <a:cs typeface="Cambria Math"/>
              </a:rPr>
              <a:t>&lt;</a:t>
            </a:r>
            <a:r>
              <a:rPr sz="2800" spc="145">
                <a:latin typeface="Cambria Math"/>
                <a:cs typeface="Cambria Math"/>
              </a:rPr>
              <a:t> </a:t>
            </a:r>
            <a:r>
              <a:rPr sz="2800">
                <a:latin typeface="Cambria Math"/>
                <a:cs typeface="Cambria Math"/>
              </a:rPr>
              <a:t>𝑑</a:t>
            </a:r>
            <a:r>
              <a:rPr sz="2800" spc="215">
                <a:latin typeface="Cambria Math"/>
                <a:cs typeface="Cambria Math"/>
              </a:rPr>
              <a:t> </a:t>
            </a:r>
            <a:r>
              <a:rPr sz="2800" b="0">
                <a:latin typeface="Segoe UI Semilight"/>
                <a:cs typeface="Segoe UI Semilight"/>
              </a:rPr>
              <a:t>such</a:t>
            </a:r>
            <a:r>
              <a:rPr sz="2800" b="0" spc="-25">
                <a:latin typeface="Segoe UI Semilight"/>
                <a:cs typeface="Segoe UI Semilight"/>
              </a:rPr>
              <a:t> </a:t>
            </a:r>
            <a:r>
              <a:rPr sz="2800" b="0">
                <a:latin typeface="Segoe UI Semilight"/>
                <a:cs typeface="Segoe UI Semilight"/>
              </a:rPr>
              <a:t>that</a:t>
            </a:r>
            <a:r>
              <a:rPr sz="2800" b="0" spc="-30">
                <a:latin typeface="Segoe UI Semilight"/>
                <a:cs typeface="Segoe UI Semilight"/>
              </a:rPr>
              <a:t> </a:t>
            </a:r>
            <a:r>
              <a:rPr sz="2800">
                <a:latin typeface="Cambria Math"/>
                <a:cs typeface="Cambria Math"/>
              </a:rPr>
              <a:t>𝑎</a:t>
            </a:r>
            <a:r>
              <a:rPr sz="2800" spc="215">
                <a:latin typeface="Cambria Math"/>
                <a:cs typeface="Cambria Math"/>
              </a:rPr>
              <a:t> </a:t>
            </a:r>
            <a:r>
              <a:rPr sz="2800">
                <a:latin typeface="Cambria Math"/>
                <a:cs typeface="Cambria Math"/>
              </a:rPr>
              <a:t>=</a:t>
            </a:r>
            <a:r>
              <a:rPr sz="2800" spc="130">
                <a:latin typeface="Cambria Math"/>
                <a:cs typeface="Cambria Math"/>
              </a:rPr>
              <a:t> </a:t>
            </a:r>
            <a:r>
              <a:rPr sz="2800">
                <a:latin typeface="Cambria Math"/>
                <a:cs typeface="Cambria Math"/>
              </a:rPr>
              <a:t>𝑞𝑑</a:t>
            </a:r>
            <a:r>
              <a:rPr sz="2800" spc="80">
                <a:latin typeface="Cambria Math"/>
                <a:cs typeface="Cambria Math"/>
              </a:rPr>
              <a:t> </a:t>
            </a:r>
            <a:r>
              <a:rPr sz="2800">
                <a:latin typeface="Cambria Math"/>
                <a:cs typeface="Cambria Math"/>
              </a:rPr>
              <a:t>+</a:t>
            </a:r>
            <a:r>
              <a:rPr sz="2800" spc="-10">
                <a:latin typeface="Cambria Math"/>
                <a:cs typeface="Cambria Math"/>
              </a:rPr>
              <a:t> </a:t>
            </a:r>
            <a:r>
              <a:rPr sz="2800" spc="-25">
                <a:latin typeface="Cambria Math"/>
                <a:cs typeface="Cambria Math"/>
              </a:rPr>
              <a:t>𝑟</a:t>
            </a:r>
            <a:r>
              <a:rPr sz="2800" b="0" spc="-25">
                <a:latin typeface="Segoe UI Semilight"/>
                <a:cs typeface="Segoe UI Semilight"/>
              </a:rPr>
              <a:t>.</a:t>
            </a:r>
            <a:endParaRPr sz="2800">
              <a:latin typeface="Segoe UI Semilight"/>
              <a:cs typeface="Segoe UI Semilight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800" spc="70"/>
              <a:t>Division</a:t>
            </a:r>
            <a:r>
              <a:rPr sz="3800" spc="240"/>
              <a:t> </a:t>
            </a:r>
            <a:r>
              <a:rPr sz="3800" spc="55"/>
              <a:t>Theorem</a:t>
            </a:r>
            <a:endParaRPr sz="3800"/>
          </a:p>
        </p:txBody>
      </p:sp>
      <p:sp>
        <p:nvSpPr>
          <p:cNvPr id="3" name="object 3"/>
          <p:cNvSpPr/>
          <p:nvPr/>
        </p:nvSpPr>
        <p:spPr>
          <a:xfrm>
            <a:off x="657529" y="1544574"/>
            <a:ext cx="2651760" cy="474345"/>
          </a:xfrm>
          <a:custGeom>
            <a:avLst/>
            <a:gdLst/>
            <a:ahLst/>
            <a:cxnLst/>
            <a:rect l="l" t="t" r="r" b="b"/>
            <a:pathLst>
              <a:path w="2651760" h="474344">
                <a:moveTo>
                  <a:pt x="2651760" y="0"/>
                </a:moveTo>
                <a:lnTo>
                  <a:pt x="0" y="0"/>
                </a:lnTo>
                <a:lnTo>
                  <a:pt x="0" y="473963"/>
                </a:lnTo>
                <a:lnTo>
                  <a:pt x="2651760" y="473963"/>
                </a:lnTo>
                <a:lnTo>
                  <a:pt x="2651760" y="0"/>
                </a:lnTo>
                <a:close/>
              </a:path>
            </a:pathLst>
          </a:custGeom>
          <a:solidFill>
            <a:srgbClr val="CC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45058" y="1425521"/>
            <a:ext cx="10866755" cy="3683635"/>
          </a:xfrm>
          <a:prstGeom prst="rect">
            <a:avLst/>
          </a:prstGeom>
        </p:spPr>
        <p:txBody>
          <a:bodyPr vert="horz" wrap="square" lIns="0" tIns="1568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35"/>
              </a:spcBef>
            </a:pPr>
            <a:r>
              <a:rPr sz="2800" b="0">
                <a:latin typeface="Segoe UI Semilight"/>
                <a:cs typeface="Segoe UI Semilight"/>
              </a:rPr>
              <a:t>Division</a:t>
            </a:r>
            <a:r>
              <a:rPr sz="2800" b="0" spc="-40">
                <a:latin typeface="Segoe UI Semilight"/>
                <a:cs typeface="Segoe UI Semilight"/>
              </a:rPr>
              <a:t> </a:t>
            </a:r>
            <a:r>
              <a:rPr sz="2800" b="0" spc="-10">
                <a:latin typeface="Segoe UI Semilight"/>
                <a:cs typeface="Segoe UI Semilight"/>
              </a:rPr>
              <a:t>Theorem:</a:t>
            </a:r>
            <a:endParaRPr sz="2800">
              <a:latin typeface="Segoe UI Semilight"/>
              <a:cs typeface="Segoe UI Semilight"/>
            </a:endParaRPr>
          </a:p>
          <a:p>
            <a:pPr marL="12700">
              <a:lnSpc>
                <a:spcPct val="100000"/>
              </a:lnSpc>
              <a:spcBef>
                <a:spcPts val="1140"/>
              </a:spcBef>
            </a:pPr>
            <a:r>
              <a:rPr sz="2800" b="0">
                <a:latin typeface="Segoe UI Semilight"/>
                <a:cs typeface="Segoe UI Semilight"/>
              </a:rPr>
              <a:t>For</a:t>
            </a:r>
            <a:r>
              <a:rPr sz="2800" b="0" spc="-65">
                <a:latin typeface="Segoe UI Semilight"/>
                <a:cs typeface="Segoe UI Semilight"/>
              </a:rPr>
              <a:t> </a:t>
            </a:r>
            <a:r>
              <a:rPr sz="2800" b="0">
                <a:latin typeface="Segoe UI Semilight"/>
                <a:cs typeface="Segoe UI Semilight"/>
              </a:rPr>
              <a:t>any</a:t>
            </a:r>
            <a:r>
              <a:rPr sz="2800" b="0" spc="-40">
                <a:latin typeface="Segoe UI Semilight"/>
                <a:cs typeface="Segoe UI Semilight"/>
              </a:rPr>
              <a:t> </a:t>
            </a:r>
            <a:r>
              <a:rPr sz="2800" b="0">
                <a:latin typeface="Segoe UI Semilight"/>
                <a:cs typeface="Segoe UI Semilight"/>
              </a:rPr>
              <a:t>integer</a:t>
            </a:r>
            <a:r>
              <a:rPr sz="2800" b="0" spc="-30">
                <a:latin typeface="Segoe UI Semilight"/>
                <a:cs typeface="Segoe UI Semilight"/>
              </a:rPr>
              <a:t> </a:t>
            </a:r>
            <a:r>
              <a:rPr sz="2800">
                <a:latin typeface="Cambria Math"/>
                <a:cs typeface="Cambria Math"/>
              </a:rPr>
              <a:t>𝑎</a:t>
            </a:r>
            <a:r>
              <a:rPr sz="2800" spc="180">
                <a:latin typeface="Cambria Math"/>
                <a:cs typeface="Cambria Math"/>
              </a:rPr>
              <a:t> </a:t>
            </a:r>
            <a:r>
              <a:rPr sz="2800" b="0">
                <a:latin typeface="Segoe UI Semilight"/>
                <a:cs typeface="Segoe UI Semilight"/>
              </a:rPr>
              <a:t>and</a:t>
            </a:r>
            <a:r>
              <a:rPr sz="2800" b="0" spc="-45">
                <a:latin typeface="Segoe UI Semilight"/>
                <a:cs typeface="Segoe UI Semilight"/>
              </a:rPr>
              <a:t> </a:t>
            </a:r>
            <a:r>
              <a:rPr sz="2800" b="0">
                <a:latin typeface="Segoe UI Semilight"/>
                <a:cs typeface="Segoe UI Semilight"/>
              </a:rPr>
              <a:t>positive</a:t>
            </a:r>
            <a:r>
              <a:rPr sz="2800" b="0" spc="-70">
                <a:latin typeface="Segoe UI Semilight"/>
                <a:cs typeface="Segoe UI Semilight"/>
              </a:rPr>
              <a:t> </a:t>
            </a:r>
            <a:r>
              <a:rPr sz="2800" b="0">
                <a:latin typeface="Segoe UI Semilight"/>
                <a:cs typeface="Segoe UI Semilight"/>
              </a:rPr>
              <a:t>integer</a:t>
            </a:r>
            <a:r>
              <a:rPr sz="2800" b="0" spc="-25">
                <a:latin typeface="Segoe UI Semilight"/>
                <a:cs typeface="Segoe UI Semilight"/>
              </a:rPr>
              <a:t> </a:t>
            </a:r>
            <a:r>
              <a:rPr sz="2800">
                <a:latin typeface="Cambria Math"/>
                <a:cs typeface="Cambria Math"/>
              </a:rPr>
              <a:t>𝑑</a:t>
            </a:r>
            <a:r>
              <a:rPr sz="2800" b="0">
                <a:latin typeface="Segoe UI Semilight"/>
                <a:cs typeface="Segoe UI Semilight"/>
              </a:rPr>
              <a:t>,</a:t>
            </a:r>
            <a:r>
              <a:rPr sz="2800" b="0" spc="-40">
                <a:latin typeface="Segoe UI Semilight"/>
                <a:cs typeface="Segoe UI Semilight"/>
              </a:rPr>
              <a:t> </a:t>
            </a:r>
            <a:r>
              <a:rPr sz="2800" b="0">
                <a:latin typeface="Segoe UI Semilight"/>
                <a:cs typeface="Segoe UI Semilight"/>
              </a:rPr>
              <a:t>there</a:t>
            </a:r>
            <a:r>
              <a:rPr sz="2800" b="0" spc="-55">
                <a:latin typeface="Segoe UI Semilight"/>
                <a:cs typeface="Segoe UI Semilight"/>
              </a:rPr>
              <a:t> </a:t>
            </a:r>
            <a:r>
              <a:rPr sz="2800" b="0">
                <a:latin typeface="Segoe UI Semilight"/>
                <a:cs typeface="Segoe UI Semilight"/>
              </a:rPr>
              <a:t>exist</a:t>
            </a:r>
            <a:r>
              <a:rPr sz="2800" b="0" spc="-35">
                <a:latin typeface="Segoe UI Semilight"/>
                <a:cs typeface="Segoe UI Semilight"/>
              </a:rPr>
              <a:t> </a:t>
            </a:r>
            <a:r>
              <a:rPr sz="2800" b="0">
                <a:latin typeface="Segoe UI Semilight"/>
                <a:cs typeface="Segoe UI Semilight"/>
              </a:rPr>
              <a:t>unique</a:t>
            </a:r>
            <a:r>
              <a:rPr sz="2800" b="0" spc="-45">
                <a:latin typeface="Segoe UI Semilight"/>
                <a:cs typeface="Segoe UI Semilight"/>
              </a:rPr>
              <a:t> </a:t>
            </a:r>
            <a:r>
              <a:rPr sz="2800" b="0">
                <a:latin typeface="Segoe UI Semilight"/>
                <a:cs typeface="Segoe UI Semilight"/>
              </a:rPr>
              <a:t>integers</a:t>
            </a:r>
            <a:r>
              <a:rPr sz="2800" b="0" spc="-45">
                <a:latin typeface="Segoe UI Semilight"/>
                <a:cs typeface="Segoe UI Semilight"/>
              </a:rPr>
              <a:t> </a:t>
            </a:r>
            <a:r>
              <a:rPr sz="2800">
                <a:latin typeface="Cambria Math"/>
                <a:cs typeface="Cambria Math"/>
              </a:rPr>
              <a:t>𝑞,</a:t>
            </a:r>
            <a:r>
              <a:rPr sz="2800" spc="-150">
                <a:latin typeface="Cambria Math"/>
                <a:cs typeface="Cambria Math"/>
              </a:rPr>
              <a:t> </a:t>
            </a:r>
            <a:r>
              <a:rPr sz="2800" spc="-50">
                <a:latin typeface="Cambria Math"/>
                <a:cs typeface="Cambria Math"/>
              </a:rPr>
              <a:t>𝑟</a:t>
            </a:r>
            <a:endParaRPr sz="2800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  <a:spcBef>
                <a:spcPts val="1145"/>
              </a:spcBef>
            </a:pPr>
            <a:r>
              <a:rPr sz="2800" b="0">
                <a:latin typeface="Segoe UI Semilight"/>
                <a:cs typeface="Segoe UI Semilight"/>
              </a:rPr>
              <a:t>with</a:t>
            </a:r>
            <a:r>
              <a:rPr sz="2800" b="0" spc="-25">
                <a:latin typeface="Segoe UI Semilight"/>
                <a:cs typeface="Segoe UI Semilight"/>
              </a:rPr>
              <a:t> </a:t>
            </a:r>
            <a:r>
              <a:rPr sz="2800">
                <a:latin typeface="Cambria Math"/>
                <a:cs typeface="Cambria Math"/>
              </a:rPr>
              <a:t>0</a:t>
            </a:r>
            <a:r>
              <a:rPr sz="2800" spc="140">
                <a:latin typeface="Cambria Math"/>
                <a:cs typeface="Cambria Math"/>
              </a:rPr>
              <a:t> </a:t>
            </a:r>
            <a:r>
              <a:rPr sz="2800">
                <a:latin typeface="Cambria Math"/>
                <a:cs typeface="Cambria Math"/>
              </a:rPr>
              <a:t>≤</a:t>
            </a:r>
            <a:r>
              <a:rPr sz="2800" spc="145">
                <a:latin typeface="Cambria Math"/>
                <a:cs typeface="Cambria Math"/>
              </a:rPr>
              <a:t> </a:t>
            </a:r>
            <a:r>
              <a:rPr sz="2800">
                <a:latin typeface="Cambria Math"/>
                <a:cs typeface="Cambria Math"/>
              </a:rPr>
              <a:t>𝑟</a:t>
            </a:r>
            <a:r>
              <a:rPr sz="2800" spc="215">
                <a:latin typeface="Cambria Math"/>
                <a:cs typeface="Cambria Math"/>
              </a:rPr>
              <a:t> </a:t>
            </a:r>
            <a:r>
              <a:rPr sz="2800">
                <a:latin typeface="Cambria Math"/>
                <a:cs typeface="Cambria Math"/>
              </a:rPr>
              <a:t>&lt;</a:t>
            </a:r>
            <a:r>
              <a:rPr sz="2800" spc="145">
                <a:latin typeface="Cambria Math"/>
                <a:cs typeface="Cambria Math"/>
              </a:rPr>
              <a:t> </a:t>
            </a:r>
            <a:r>
              <a:rPr sz="2800">
                <a:latin typeface="Cambria Math"/>
                <a:cs typeface="Cambria Math"/>
              </a:rPr>
              <a:t>𝑑</a:t>
            </a:r>
            <a:r>
              <a:rPr sz="2800" spc="215">
                <a:latin typeface="Cambria Math"/>
                <a:cs typeface="Cambria Math"/>
              </a:rPr>
              <a:t> </a:t>
            </a:r>
            <a:r>
              <a:rPr sz="2800" b="0">
                <a:latin typeface="Segoe UI Semilight"/>
                <a:cs typeface="Segoe UI Semilight"/>
              </a:rPr>
              <a:t>such</a:t>
            </a:r>
            <a:r>
              <a:rPr sz="2800" b="0" spc="-25">
                <a:latin typeface="Segoe UI Semilight"/>
                <a:cs typeface="Segoe UI Semilight"/>
              </a:rPr>
              <a:t> </a:t>
            </a:r>
            <a:r>
              <a:rPr sz="2800" b="0">
                <a:latin typeface="Segoe UI Semilight"/>
                <a:cs typeface="Segoe UI Semilight"/>
              </a:rPr>
              <a:t>that</a:t>
            </a:r>
            <a:r>
              <a:rPr sz="2800" b="0" spc="-30">
                <a:latin typeface="Segoe UI Semilight"/>
                <a:cs typeface="Segoe UI Semilight"/>
              </a:rPr>
              <a:t> </a:t>
            </a:r>
            <a:r>
              <a:rPr sz="2800">
                <a:latin typeface="Cambria Math"/>
                <a:cs typeface="Cambria Math"/>
              </a:rPr>
              <a:t>𝑎</a:t>
            </a:r>
            <a:r>
              <a:rPr sz="2800" spc="215">
                <a:latin typeface="Cambria Math"/>
                <a:cs typeface="Cambria Math"/>
              </a:rPr>
              <a:t> </a:t>
            </a:r>
            <a:r>
              <a:rPr sz="2800">
                <a:latin typeface="Cambria Math"/>
                <a:cs typeface="Cambria Math"/>
              </a:rPr>
              <a:t>=</a:t>
            </a:r>
            <a:r>
              <a:rPr sz="2800" spc="130">
                <a:latin typeface="Cambria Math"/>
                <a:cs typeface="Cambria Math"/>
              </a:rPr>
              <a:t> </a:t>
            </a:r>
            <a:r>
              <a:rPr sz="2800">
                <a:latin typeface="Cambria Math"/>
                <a:cs typeface="Cambria Math"/>
              </a:rPr>
              <a:t>𝑞𝑑</a:t>
            </a:r>
            <a:r>
              <a:rPr sz="2800" spc="80">
                <a:latin typeface="Cambria Math"/>
                <a:cs typeface="Cambria Math"/>
              </a:rPr>
              <a:t> </a:t>
            </a:r>
            <a:r>
              <a:rPr sz="2800">
                <a:latin typeface="Cambria Math"/>
                <a:cs typeface="Cambria Math"/>
              </a:rPr>
              <a:t>+</a:t>
            </a:r>
            <a:r>
              <a:rPr sz="2800" spc="-10">
                <a:latin typeface="Cambria Math"/>
                <a:cs typeface="Cambria Math"/>
              </a:rPr>
              <a:t> </a:t>
            </a:r>
            <a:r>
              <a:rPr sz="2800" spc="-25">
                <a:latin typeface="Cambria Math"/>
                <a:cs typeface="Cambria Math"/>
              </a:rPr>
              <a:t>𝑟</a:t>
            </a:r>
            <a:r>
              <a:rPr sz="2800" b="0" spc="-25">
                <a:latin typeface="Segoe UI Semilight"/>
                <a:cs typeface="Segoe UI Semilight"/>
              </a:rPr>
              <a:t>.</a:t>
            </a:r>
            <a:endParaRPr sz="2800">
              <a:latin typeface="Segoe UI Semilight"/>
              <a:cs typeface="Segoe UI Semilight"/>
            </a:endParaRPr>
          </a:p>
          <a:p>
            <a:pPr>
              <a:lnSpc>
                <a:spcPct val="100000"/>
              </a:lnSpc>
              <a:spcBef>
                <a:spcPts val="3115"/>
              </a:spcBef>
            </a:pPr>
            <a:endParaRPr sz="2800">
              <a:latin typeface="Segoe UI Semilight"/>
              <a:cs typeface="Segoe UI Semilight"/>
            </a:endParaRPr>
          </a:p>
          <a:p>
            <a:pPr marL="12700">
              <a:lnSpc>
                <a:spcPct val="100000"/>
              </a:lnSpc>
            </a:pPr>
            <a:r>
              <a:rPr sz="2800">
                <a:latin typeface="Cambria Math"/>
                <a:cs typeface="Cambria Math"/>
              </a:rPr>
              <a:t>𝑞</a:t>
            </a:r>
            <a:r>
              <a:rPr sz="2800" spc="195">
                <a:latin typeface="Cambria Math"/>
                <a:cs typeface="Cambria Math"/>
              </a:rPr>
              <a:t> </a:t>
            </a:r>
            <a:r>
              <a:rPr sz="2800" b="0">
                <a:latin typeface="Segoe UI Semilight"/>
                <a:cs typeface="Segoe UI Semilight"/>
              </a:rPr>
              <a:t>is</a:t>
            </a:r>
            <a:r>
              <a:rPr sz="2800" b="0" spc="-45">
                <a:latin typeface="Segoe UI Semilight"/>
                <a:cs typeface="Segoe UI Semilight"/>
              </a:rPr>
              <a:t> </a:t>
            </a:r>
            <a:r>
              <a:rPr sz="2800" b="0" spc="-10">
                <a:latin typeface="Segoe UI Semilight"/>
                <a:cs typeface="Segoe UI Semilight"/>
              </a:rPr>
              <a:t>referred</a:t>
            </a:r>
            <a:r>
              <a:rPr sz="2800" b="0" spc="-40">
                <a:latin typeface="Segoe UI Semilight"/>
                <a:cs typeface="Segoe UI Semilight"/>
              </a:rPr>
              <a:t> </a:t>
            </a:r>
            <a:r>
              <a:rPr sz="2800" b="0">
                <a:latin typeface="Segoe UI Semilight"/>
                <a:cs typeface="Segoe UI Semilight"/>
              </a:rPr>
              <a:t>to</a:t>
            </a:r>
            <a:r>
              <a:rPr sz="2800" b="0" spc="-45">
                <a:latin typeface="Segoe UI Semilight"/>
                <a:cs typeface="Segoe UI Semilight"/>
              </a:rPr>
              <a:t> </a:t>
            </a:r>
            <a:r>
              <a:rPr sz="2800" b="0">
                <a:latin typeface="Segoe UI Semilight"/>
                <a:cs typeface="Segoe UI Semilight"/>
              </a:rPr>
              <a:t>as</a:t>
            </a:r>
            <a:r>
              <a:rPr sz="2800" b="0" spc="-40">
                <a:latin typeface="Segoe UI Semilight"/>
                <a:cs typeface="Segoe UI Semilight"/>
              </a:rPr>
              <a:t> </a:t>
            </a:r>
            <a:r>
              <a:rPr sz="2800" b="0">
                <a:latin typeface="Segoe UI Semilight"/>
                <a:cs typeface="Segoe UI Semilight"/>
              </a:rPr>
              <a:t>the</a:t>
            </a:r>
            <a:r>
              <a:rPr sz="2800" b="0" spc="-25">
                <a:latin typeface="Segoe UI Semilight"/>
                <a:cs typeface="Segoe UI Semilight"/>
              </a:rPr>
              <a:t> </a:t>
            </a:r>
            <a:r>
              <a:rPr sz="2800" b="0" spc="-10">
                <a:latin typeface="Segoe UI Semilight"/>
                <a:cs typeface="Segoe UI Semilight"/>
              </a:rPr>
              <a:t>quotient</a:t>
            </a:r>
            <a:endParaRPr sz="2800">
              <a:latin typeface="Segoe UI Semilight"/>
              <a:cs typeface="Segoe UI Semilight"/>
            </a:endParaRPr>
          </a:p>
          <a:p>
            <a:pPr marL="12700">
              <a:lnSpc>
                <a:spcPct val="100000"/>
              </a:lnSpc>
              <a:spcBef>
                <a:spcPts val="1739"/>
              </a:spcBef>
            </a:pPr>
            <a:r>
              <a:rPr sz="2800">
                <a:latin typeface="Cambria Math"/>
                <a:cs typeface="Cambria Math"/>
              </a:rPr>
              <a:t>𝑟</a:t>
            </a:r>
            <a:r>
              <a:rPr sz="2800" spc="180">
                <a:latin typeface="Cambria Math"/>
                <a:cs typeface="Cambria Math"/>
              </a:rPr>
              <a:t> </a:t>
            </a:r>
            <a:r>
              <a:rPr sz="2800" b="0">
                <a:latin typeface="Segoe UI Semilight"/>
                <a:cs typeface="Segoe UI Semilight"/>
              </a:rPr>
              <a:t>is</a:t>
            </a:r>
            <a:r>
              <a:rPr sz="2800" b="0" spc="-40">
                <a:latin typeface="Segoe UI Semilight"/>
                <a:cs typeface="Segoe UI Semilight"/>
              </a:rPr>
              <a:t> </a:t>
            </a:r>
            <a:r>
              <a:rPr sz="2800" b="0" spc="-10">
                <a:latin typeface="Segoe UI Semilight"/>
                <a:cs typeface="Segoe UI Semilight"/>
              </a:rPr>
              <a:t>referred</a:t>
            </a:r>
            <a:r>
              <a:rPr sz="2800" b="0" spc="-45">
                <a:latin typeface="Segoe UI Semilight"/>
                <a:cs typeface="Segoe UI Semilight"/>
              </a:rPr>
              <a:t> </a:t>
            </a:r>
            <a:r>
              <a:rPr sz="2800" b="0">
                <a:latin typeface="Segoe UI Semilight"/>
                <a:cs typeface="Segoe UI Semilight"/>
              </a:rPr>
              <a:t>to</a:t>
            </a:r>
            <a:r>
              <a:rPr sz="2800" b="0" spc="-45">
                <a:latin typeface="Segoe UI Semilight"/>
                <a:cs typeface="Segoe UI Semilight"/>
              </a:rPr>
              <a:t> </a:t>
            </a:r>
            <a:r>
              <a:rPr sz="2800" b="0">
                <a:latin typeface="Segoe UI Semilight"/>
                <a:cs typeface="Segoe UI Semilight"/>
              </a:rPr>
              <a:t>as</a:t>
            </a:r>
            <a:r>
              <a:rPr sz="2800" b="0" spc="-40">
                <a:latin typeface="Segoe UI Semilight"/>
                <a:cs typeface="Segoe UI Semilight"/>
              </a:rPr>
              <a:t> </a:t>
            </a:r>
            <a:r>
              <a:rPr sz="2800" b="0">
                <a:latin typeface="Segoe UI Semilight"/>
                <a:cs typeface="Segoe UI Semilight"/>
              </a:rPr>
              <a:t>the</a:t>
            </a:r>
            <a:r>
              <a:rPr sz="2800" b="0" spc="-25">
                <a:latin typeface="Segoe UI Semilight"/>
                <a:cs typeface="Segoe UI Semilight"/>
              </a:rPr>
              <a:t> </a:t>
            </a:r>
            <a:r>
              <a:rPr sz="2800" b="0" spc="-10">
                <a:latin typeface="Segoe UI Semilight"/>
                <a:cs typeface="Segoe UI Semilight"/>
              </a:rPr>
              <a:t>remainder</a:t>
            </a:r>
            <a:endParaRPr sz="2800">
              <a:latin typeface="Segoe UI Semilight"/>
              <a:cs typeface="Segoe UI Semilight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800" spc="70"/>
              <a:t>Division</a:t>
            </a:r>
            <a:r>
              <a:rPr sz="3800" spc="240"/>
              <a:t> </a:t>
            </a:r>
            <a:r>
              <a:rPr sz="3800" spc="55"/>
              <a:t>Theorem</a:t>
            </a:r>
            <a:endParaRPr sz="3800"/>
          </a:p>
        </p:txBody>
      </p:sp>
      <p:sp>
        <p:nvSpPr>
          <p:cNvPr id="3" name="object 3"/>
          <p:cNvSpPr/>
          <p:nvPr/>
        </p:nvSpPr>
        <p:spPr>
          <a:xfrm>
            <a:off x="657529" y="1544574"/>
            <a:ext cx="2651760" cy="474345"/>
          </a:xfrm>
          <a:custGeom>
            <a:avLst/>
            <a:gdLst/>
            <a:ahLst/>
            <a:cxnLst/>
            <a:rect l="l" t="t" r="r" b="b"/>
            <a:pathLst>
              <a:path w="2651760" h="474344">
                <a:moveTo>
                  <a:pt x="2651760" y="0"/>
                </a:moveTo>
                <a:lnTo>
                  <a:pt x="0" y="0"/>
                </a:lnTo>
                <a:lnTo>
                  <a:pt x="0" y="473963"/>
                </a:lnTo>
                <a:lnTo>
                  <a:pt x="2651760" y="473963"/>
                </a:lnTo>
                <a:lnTo>
                  <a:pt x="2651760" y="0"/>
                </a:lnTo>
                <a:close/>
              </a:path>
            </a:pathLst>
          </a:custGeom>
          <a:solidFill>
            <a:srgbClr val="CC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8462454" y="5255958"/>
            <a:ext cx="3215005" cy="1346835"/>
            <a:chOff x="8462454" y="5255958"/>
            <a:chExt cx="3215005" cy="1346835"/>
          </a:xfrm>
        </p:grpSpPr>
        <p:sp>
          <p:nvSpPr>
            <p:cNvPr id="5" name="object 5"/>
            <p:cNvSpPr/>
            <p:nvPr/>
          </p:nvSpPr>
          <p:spPr>
            <a:xfrm>
              <a:off x="8470392" y="5263896"/>
              <a:ext cx="3199130" cy="1330960"/>
            </a:xfrm>
            <a:custGeom>
              <a:avLst/>
              <a:gdLst/>
              <a:ahLst/>
              <a:cxnLst/>
              <a:rect l="l" t="t" r="r" b="b"/>
              <a:pathLst>
                <a:path w="3199129" h="1330959">
                  <a:moveTo>
                    <a:pt x="2977133" y="0"/>
                  </a:moveTo>
                  <a:lnTo>
                    <a:pt x="221741" y="0"/>
                  </a:lnTo>
                  <a:lnTo>
                    <a:pt x="177063" y="4506"/>
                  </a:lnTo>
                  <a:lnTo>
                    <a:pt x="135445" y="17430"/>
                  </a:lnTo>
                  <a:lnTo>
                    <a:pt x="97780" y="37879"/>
                  </a:lnTo>
                  <a:lnTo>
                    <a:pt x="64960" y="64960"/>
                  </a:lnTo>
                  <a:lnTo>
                    <a:pt x="37879" y="97780"/>
                  </a:lnTo>
                  <a:lnTo>
                    <a:pt x="17430" y="135445"/>
                  </a:lnTo>
                  <a:lnTo>
                    <a:pt x="4506" y="177063"/>
                  </a:lnTo>
                  <a:lnTo>
                    <a:pt x="0" y="221741"/>
                  </a:lnTo>
                  <a:lnTo>
                    <a:pt x="0" y="1108709"/>
                  </a:lnTo>
                  <a:lnTo>
                    <a:pt x="4506" y="1153399"/>
                  </a:lnTo>
                  <a:lnTo>
                    <a:pt x="17430" y="1195022"/>
                  </a:lnTo>
                  <a:lnTo>
                    <a:pt x="37879" y="1232688"/>
                  </a:lnTo>
                  <a:lnTo>
                    <a:pt x="64960" y="1265505"/>
                  </a:lnTo>
                  <a:lnTo>
                    <a:pt x="97780" y="1292582"/>
                  </a:lnTo>
                  <a:lnTo>
                    <a:pt x="135445" y="1313026"/>
                  </a:lnTo>
                  <a:lnTo>
                    <a:pt x="177063" y="1325947"/>
                  </a:lnTo>
                  <a:lnTo>
                    <a:pt x="221741" y="1330451"/>
                  </a:lnTo>
                  <a:lnTo>
                    <a:pt x="2977133" y="1330451"/>
                  </a:lnTo>
                  <a:lnTo>
                    <a:pt x="3021812" y="1325947"/>
                  </a:lnTo>
                  <a:lnTo>
                    <a:pt x="3063430" y="1313026"/>
                  </a:lnTo>
                  <a:lnTo>
                    <a:pt x="3101095" y="1292582"/>
                  </a:lnTo>
                  <a:lnTo>
                    <a:pt x="3133915" y="1265505"/>
                  </a:lnTo>
                  <a:lnTo>
                    <a:pt x="3160996" y="1232688"/>
                  </a:lnTo>
                  <a:lnTo>
                    <a:pt x="3181445" y="1195022"/>
                  </a:lnTo>
                  <a:lnTo>
                    <a:pt x="3194369" y="1153399"/>
                  </a:lnTo>
                  <a:lnTo>
                    <a:pt x="3198876" y="1108709"/>
                  </a:lnTo>
                  <a:lnTo>
                    <a:pt x="3198876" y="221741"/>
                  </a:lnTo>
                  <a:lnTo>
                    <a:pt x="3194369" y="177063"/>
                  </a:lnTo>
                  <a:lnTo>
                    <a:pt x="3181445" y="135445"/>
                  </a:lnTo>
                  <a:lnTo>
                    <a:pt x="3160996" y="97780"/>
                  </a:lnTo>
                  <a:lnTo>
                    <a:pt x="3133915" y="64960"/>
                  </a:lnTo>
                  <a:lnTo>
                    <a:pt x="3101095" y="37879"/>
                  </a:lnTo>
                  <a:lnTo>
                    <a:pt x="3063430" y="17430"/>
                  </a:lnTo>
                  <a:lnTo>
                    <a:pt x="3021812" y="4506"/>
                  </a:lnTo>
                  <a:lnTo>
                    <a:pt x="2977133" y="0"/>
                  </a:lnTo>
                  <a:close/>
                </a:path>
              </a:pathLst>
            </a:custGeom>
            <a:solidFill>
              <a:srgbClr val="E4E4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470392" y="5263896"/>
              <a:ext cx="3199130" cy="1330960"/>
            </a:xfrm>
            <a:custGeom>
              <a:avLst/>
              <a:gdLst/>
              <a:ahLst/>
              <a:cxnLst/>
              <a:rect l="l" t="t" r="r" b="b"/>
              <a:pathLst>
                <a:path w="3199129" h="1330959">
                  <a:moveTo>
                    <a:pt x="0" y="221741"/>
                  </a:moveTo>
                  <a:lnTo>
                    <a:pt x="4506" y="177063"/>
                  </a:lnTo>
                  <a:lnTo>
                    <a:pt x="17430" y="135445"/>
                  </a:lnTo>
                  <a:lnTo>
                    <a:pt x="37879" y="97780"/>
                  </a:lnTo>
                  <a:lnTo>
                    <a:pt x="64960" y="64960"/>
                  </a:lnTo>
                  <a:lnTo>
                    <a:pt x="97780" y="37879"/>
                  </a:lnTo>
                  <a:lnTo>
                    <a:pt x="135445" y="17430"/>
                  </a:lnTo>
                  <a:lnTo>
                    <a:pt x="177063" y="4506"/>
                  </a:lnTo>
                  <a:lnTo>
                    <a:pt x="221741" y="0"/>
                  </a:lnTo>
                  <a:lnTo>
                    <a:pt x="2977133" y="0"/>
                  </a:lnTo>
                  <a:lnTo>
                    <a:pt x="3021812" y="4506"/>
                  </a:lnTo>
                  <a:lnTo>
                    <a:pt x="3063430" y="17430"/>
                  </a:lnTo>
                  <a:lnTo>
                    <a:pt x="3101095" y="37879"/>
                  </a:lnTo>
                  <a:lnTo>
                    <a:pt x="3133915" y="64960"/>
                  </a:lnTo>
                  <a:lnTo>
                    <a:pt x="3160996" y="97780"/>
                  </a:lnTo>
                  <a:lnTo>
                    <a:pt x="3181445" y="135445"/>
                  </a:lnTo>
                  <a:lnTo>
                    <a:pt x="3194369" y="177063"/>
                  </a:lnTo>
                  <a:lnTo>
                    <a:pt x="3198876" y="221741"/>
                  </a:lnTo>
                  <a:lnTo>
                    <a:pt x="3198876" y="1108709"/>
                  </a:lnTo>
                  <a:lnTo>
                    <a:pt x="3194369" y="1153399"/>
                  </a:lnTo>
                  <a:lnTo>
                    <a:pt x="3181445" y="1195022"/>
                  </a:lnTo>
                  <a:lnTo>
                    <a:pt x="3160996" y="1232688"/>
                  </a:lnTo>
                  <a:lnTo>
                    <a:pt x="3133915" y="1265505"/>
                  </a:lnTo>
                  <a:lnTo>
                    <a:pt x="3101095" y="1292582"/>
                  </a:lnTo>
                  <a:lnTo>
                    <a:pt x="3063430" y="1313026"/>
                  </a:lnTo>
                  <a:lnTo>
                    <a:pt x="3021812" y="1325947"/>
                  </a:lnTo>
                  <a:lnTo>
                    <a:pt x="2977133" y="1330451"/>
                  </a:lnTo>
                  <a:lnTo>
                    <a:pt x="221741" y="1330451"/>
                  </a:lnTo>
                  <a:lnTo>
                    <a:pt x="177063" y="1325947"/>
                  </a:lnTo>
                  <a:lnTo>
                    <a:pt x="135445" y="1313026"/>
                  </a:lnTo>
                  <a:lnTo>
                    <a:pt x="97780" y="1292582"/>
                  </a:lnTo>
                  <a:lnTo>
                    <a:pt x="64960" y="1265505"/>
                  </a:lnTo>
                  <a:lnTo>
                    <a:pt x="37879" y="1232688"/>
                  </a:lnTo>
                  <a:lnTo>
                    <a:pt x="17430" y="1195022"/>
                  </a:lnTo>
                  <a:lnTo>
                    <a:pt x="4506" y="1153399"/>
                  </a:lnTo>
                  <a:lnTo>
                    <a:pt x="0" y="1108709"/>
                  </a:lnTo>
                  <a:lnTo>
                    <a:pt x="0" y="221741"/>
                  </a:lnTo>
                  <a:close/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645058" y="1425521"/>
            <a:ext cx="10866755" cy="5114925"/>
          </a:xfrm>
          <a:prstGeom prst="rect">
            <a:avLst/>
          </a:prstGeom>
        </p:spPr>
        <p:txBody>
          <a:bodyPr vert="horz" wrap="square" lIns="0" tIns="1568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35"/>
              </a:spcBef>
            </a:pPr>
            <a:r>
              <a:rPr sz="2800" b="0">
                <a:latin typeface="Segoe UI Semilight"/>
                <a:cs typeface="Segoe UI Semilight"/>
              </a:rPr>
              <a:t>Division</a:t>
            </a:r>
            <a:r>
              <a:rPr sz="2800" b="0" spc="-40">
                <a:latin typeface="Segoe UI Semilight"/>
                <a:cs typeface="Segoe UI Semilight"/>
              </a:rPr>
              <a:t> </a:t>
            </a:r>
            <a:r>
              <a:rPr sz="2800" b="0" spc="-10">
                <a:latin typeface="Segoe UI Semilight"/>
                <a:cs typeface="Segoe UI Semilight"/>
              </a:rPr>
              <a:t>Theorem:</a:t>
            </a:r>
            <a:endParaRPr sz="2800">
              <a:latin typeface="Segoe UI Semilight"/>
              <a:cs typeface="Segoe UI Semilight"/>
            </a:endParaRPr>
          </a:p>
          <a:p>
            <a:pPr marL="12700">
              <a:lnSpc>
                <a:spcPct val="100000"/>
              </a:lnSpc>
              <a:spcBef>
                <a:spcPts val="1140"/>
              </a:spcBef>
            </a:pPr>
            <a:r>
              <a:rPr sz="2800" b="0">
                <a:latin typeface="Segoe UI Semilight"/>
                <a:cs typeface="Segoe UI Semilight"/>
              </a:rPr>
              <a:t>For</a:t>
            </a:r>
            <a:r>
              <a:rPr sz="2800" b="0" spc="-65">
                <a:latin typeface="Segoe UI Semilight"/>
                <a:cs typeface="Segoe UI Semilight"/>
              </a:rPr>
              <a:t> </a:t>
            </a:r>
            <a:r>
              <a:rPr sz="2800" b="0">
                <a:latin typeface="Segoe UI Semilight"/>
                <a:cs typeface="Segoe UI Semilight"/>
              </a:rPr>
              <a:t>any</a:t>
            </a:r>
            <a:r>
              <a:rPr sz="2800" b="0" spc="-40">
                <a:latin typeface="Segoe UI Semilight"/>
                <a:cs typeface="Segoe UI Semilight"/>
              </a:rPr>
              <a:t> </a:t>
            </a:r>
            <a:r>
              <a:rPr sz="2800" b="0">
                <a:latin typeface="Segoe UI Semilight"/>
                <a:cs typeface="Segoe UI Semilight"/>
              </a:rPr>
              <a:t>integer</a:t>
            </a:r>
            <a:r>
              <a:rPr sz="2800" b="0" spc="-30">
                <a:latin typeface="Segoe UI Semilight"/>
                <a:cs typeface="Segoe UI Semilight"/>
              </a:rPr>
              <a:t> </a:t>
            </a:r>
            <a:r>
              <a:rPr sz="2800">
                <a:latin typeface="Cambria Math"/>
                <a:cs typeface="Cambria Math"/>
              </a:rPr>
              <a:t>𝑎</a:t>
            </a:r>
            <a:r>
              <a:rPr sz="2800" spc="180">
                <a:latin typeface="Cambria Math"/>
                <a:cs typeface="Cambria Math"/>
              </a:rPr>
              <a:t> </a:t>
            </a:r>
            <a:r>
              <a:rPr sz="2800" b="0">
                <a:latin typeface="Segoe UI Semilight"/>
                <a:cs typeface="Segoe UI Semilight"/>
              </a:rPr>
              <a:t>and</a:t>
            </a:r>
            <a:r>
              <a:rPr sz="2800" b="0" spc="-45">
                <a:latin typeface="Segoe UI Semilight"/>
                <a:cs typeface="Segoe UI Semilight"/>
              </a:rPr>
              <a:t> </a:t>
            </a:r>
            <a:r>
              <a:rPr sz="2800" b="0">
                <a:latin typeface="Segoe UI Semilight"/>
                <a:cs typeface="Segoe UI Semilight"/>
              </a:rPr>
              <a:t>positive</a:t>
            </a:r>
            <a:r>
              <a:rPr sz="2800" b="0" spc="-70">
                <a:latin typeface="Segoe UI Semilight"/>
                <a:cs typeface="Segoe UI Semilight"/>
              </a:rPr>
              <a:t> </a:t>
            </a:r>
            <a:r>
              <a:rPr sz="2800" b="0">
                <a:latin typeface="Segoe UI Semilight"/>
                <a:cs typeface="Segoe UI Semilight"/>
              </a:rPr>
              <a:t>integer</a:t>
            </a:r>
            <a:r>
              <a:rPr sz="2800" b="0" spc="-25">
                <a:latin typeface="Segoe UI Semilight"/>
                <a:cs typeface="Segoe UI Semilight"/>
              </a:rPr>
              <a:t> </a:t>
            </a:r>
            <a:r>
              <a:rPr sz="2800">
                <a:latin typeface="Cambria Math"/>
                <a:cs typeface="Cambria Math"/>
              </a:rPr>
              <a:t>𝑑</a:t>
            </a:r>
            <a:r>
              <a:rPr sz="2800" b="0">
                <a:latin typeface="Segoe UI Semilight"/>
                <a:cs typeface="Segoe UI Semilight"/>
              </a:rPr>
              <a:t>,</a:t>
            </a:r>
            <a:r>
              <a:rPr sz="2800" b="0" spc="-40">
                <a:latin typeface="Segoe UI Semilight"/>
                <a:cs typeface="Segoe UI Semilight"/>
              </a:rPr>
              <a:t> </a:t>
            </a:r>
            <a:r>
              <a:rPr sz="2800" b="0">
                <a:latin typeface="Segoe UI Semilight"/>
                <a:cs typeface="Segoe UI Semilight"/>
              </a:rPr>
              <a:t>there</a:t>
            </a:r>
            <a:r>
              <a:rPr sz="2800" b="0" spc="-55">
                <a:latin typeface="Segoe UI Semilight"/>
                <a:cs typeface="Segoe UI Semilight"/>
              </a:rPr>
              <a:t> </a:t>
            </a:r>
            <a:r>
              <a:rPr sz="2800" b="0">
                <a:latin typeface="Segoe UI Semilight"/>
                <a:cs typeface="Segoe UI Semilight"/>
              </a:rPr>
              <a:t>exist</a:t>
            </a:r>
            <a:r>
              <a:rPr sz="2800" b="0" spc="-35">
                <a:latin typeface="Segoe UI Semilight"/>
                <a:cs typeface="Segoe UI Semilight"/>
              </a:rPr>
              <a:t> </a:t>
            </a:r>
            <a:r>
              <a:rPr sz="2800" b="0">
                <a:latin typeface="Segoe UI Semilight"/>
                <a:cs typeface="Segoe UI Semilight"/>
              </a:rPr>
              <a:t>unique</a:t>
            </a:r>
            <a:r>
              <a:rPr sz="2800" b="0" spc="-45">
                <a:latin typeface="Segoe UI Semilight"/>
                <a:cs typeface="Segoe UI Semilight"/>
              </a:rPr>
              <a:t> </a:t>
            </a:r>
            <a:r>
              <a:rPr sz="2800" b="0">
                <a:latin typeface="Segoe UI Semilight"/>
                <a:cs typeface="Segoe UI Semilight"/>
              </a:rPr>
              <a:t>integers</a:t>
            </a:r>
            <a:r>
              <a:rPr sz="2800" b="0" spc="-45">
                <a:latin typeface="Segoe UI Semilight"/>
                <a:cs typeface="Segoe UI Semilight"/>
              </a:rPr>
              <a:t> </a:t>
            </a:r>
            <a:r>
              <a:rPr sz="2800">
                <a:latin typeface="Cambria Math"/>
                <a:cs typeface="Cambria Math"/>
              </a:rPr>
              <a:t>𝑞,</a:t>
            </a:r>
            <a:r>
              <a:rPr sz="2800" spc="-150">
                <a:latin typeface="Cambria Math"/>
                <a:cs typeface="Cambria Math"/>
              </a:rPr>
              <a:t> </a:t>
            </a:r>
            <a:r>
              <a:rPr sz="2800" spc="-50">
                <a:latin typeface="Cambria Math"/>
                <a:cs typeface="Cambria Math"/>
              </a:rPr>
              <a:t>𝑟</a:t>
            </a:r>
            <a:endParaRPr sz="2800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  <a:spcBef>
                <a:spcPts val="1145"/>
              </a:spcBef>
            </a:pPr>
            <a:r>
              <a:rPr sz="2800" b="0">
                <a:latin typeface="Segoe UI Semilight"/>
                <a:cs typeface="Segoe UI Semilight"/>
              </a:rPr>
              <a:t>with</a:t>
            </a:r>
            <a:r>
              <a:rPr sz="2800" b="0" spc="-25">
                <a:latin typeface="Segoe UI Semilight"/>
                <a:cs typeface="Segoe UI Semilight"/>
              </a:rPr>
              <a:t> </a:t>
            </a:r>
            <a:r>
              <a:rPr sz="2800">
                <a:latin typeface="Cambria Math"/>
                <a:cs typeface="Cambria Math"/>
              </a:rPr>
              <a:t>0</a:t>
            </a:r>
            <a:r>
              <a:rPr sz="2800" spc="140">
                <a:latin typeface="Cambria Math"/>
                <a:cs typeface="Cambria Math"/>
              </a:rPr>
              <a:t> </a:t>
            </a:r>
            <a:r>
              <a:rPr sz="2800">
                <a:latin typeface="Cambria Math"/>
                <a:cs typeface="Cambria Math"/>
              </a:rPr>
              <a:t>≤</a:t>
            </a:r>
            <a:r>
              <a:rPr sz="2800" spc="145">
                <a:latin typeface="Cambria Math"/>
                <a:cs typeface="Cambria Math"/>
              </a:rPr>
              <a:t> </a:t>
            </a:r>
            <a:r>
              <a:rPr sz="2800">
                <a:latin typeface="Cambria Math"/>
                <a:cs typeface="Cambria Math"/>
              </a:rPr>
              <a:t>𝑟</a:t>
            </a:r>
            <a:r>
              <a:rPr sz="2800" spc="215">
                <a:latin typeface="Cambria Math"/>
                <a:cs typeface="Cambria Math"/>
              </a:rPr>
              <a:t> </a:t>
            </a:r>
            <a:r>
              <a:rPr sz="2800">
                <a:latin typeface="Cambria Math"/>
                <a:cs typeface="Cambria Math"/>
              </a:rPr>
              <a:t>&lt;</a:t>
            </a:r>
            <a:r>
              <a:rPr sz="2800" spc="145">
                <a:latin typeface="Cambria Math"/>
                <a:cs typeface="Cambria Math"/>
              </a:rPr>
              <a:t> </a:t>
            </a:r>
            <a:r>
              <a:rPr sz="2800">
                <a:latin typeface="Cambria Math"/>
                <a:cs typeface="Cambria Math"/>
              </a:rPr>
              <a:t>𝑑</a:t>
            </a:r>
            <a:r>
              <a:rPr sz="2800" spc="215">
                <a:latin typeface="Cambria Math"/>
                <a:cs typeface="Cambria Math"/>
              </a:rPr>
              <a:t> </a:t>
            </a:r>
            <a:r>
              <a:rPr sz="2800" b="0">
                <a:latin typeface="Segoe UI Semilight"/>
                <a:cs typeface="Segoe UI Semilight"/>
              </a:rPr>
              <a:t>such</a:t>
            </a:r>
            <a:r>
              <a:rPr sz="2800" b="0" spc="-25">
                <a:latin typeface="Segoe UI Semilight"/>
                <a:cs typeface="Segoe UI Semilight"/>
              </a:rPr>
              <a:t> </a:t>
            </a:r>
            <a:r>
              <a:rPr sz="2800" b="0">
                <a:latin typeface="Segoe UI Semilight"/>
                <a:cs typeface="Segoe UI Semilight"/>
              </a:rPr>
              <a:t>that</a:t>
            </a:r>
            <a:r>
              <a:rPr sz="2800" b="0" spc="-30">
                <a:latin typeface="Segoe UI Semilight"/>
                <a:cs typeface="Segoe UI Semilight"/>
              </a:rPr>
              <a:t> </a:t>
            </a:r>
            <a:r>
              <a:rPr sz="2800">
                <a:latin typeface="Cambria Math"/>
                <a:cs typeface="Cambria Math"/>
              </a:rPr>
              <a:t>𝑎</a:t>
            </a:r>
            <a:r>
              <a:rPr sz="2800" spc="215">
                <a:latin typeface="Cambria Math"/>
                <a:cs typeface="Cambria Math"/>
              </a:rPr>
              <a:t> </a:t>
            </a:r>
            <a:r>
              <a:rPr sz="2800">
                <a:latin typeface="Cambria Math"/>
                <a:cs typeface="Cambria Math"/>
              </a:rPr>
              <a:t>=</a:t>
            </a:r>
            <a:r>
              <a:rPr sz="2800" spc="130">
                <a:latin typeface="Cambria Math"/>
                <a:cs typeface="Cambria Math"/>
              </a:rPr>
              <a:t> </a:t>
            </a:r>
            <a:r>
              <a:rPr sz="2800">
                <a:latin typeface="Cambria Math"/>
                <a:cs typeface="Cambria Math"/>
              </a:rPr>
              <a:t>𝑞𝑑</a:t>
            </a:r>
            <a:r>
              <a:rPr sz="2800" spc="80">
                <a:latin typeface="Cambria Math"/>
                <a:cs typeface="Cambria Math"/>
              </a:rPr>
              <a:t> </a:t>
            </a:r>
            <a:r>
              <a:rPr sz="2800">
                <a:latin typeface="Cambria Math"/>
                <a:cs typeface="Cambria Math"/>
              </a:rPr>
              <a:t>+</a:t>
            </a:r>
            <a:r>
              <a:rPr sz="2800" spc="-10">
                <a:latin typeface="Cambria Math"/>
                <a:cs typeface="Cambria Math"/>
              </a:rPr>
              <a:t> </a:t>
            </a:r>
            <a:r>
              <a:rPr sz="2800" spc="-25">
                <a:latin typeface="Cambria Math"/>
                <a:cs typeface="Cambria Math"/>
              </a:rPr>
              <a:t>𝑟</a:t>
            </a:r>
            <a:r>
              <a:rPr sz="2800" b="0" spc="-25">
                <a:latin typeface="Segoe UI Semilight"/>
                <a:cs typeface="Segoe UI Semilight"/>
              </a:rPr>
              <a:t>.</a:t>
            </a:r>
            <a:endParaRPr sz="2800">
              <a:latin typeface="Segoe UI Semilight"/>
              <a:cs typeface="Segoe UI Semilight"/>
            </a:endParaRPr>
          </a:p>
          <a:p>
            <a:pPr>
              <a:lnSpc>
                <a:spcPct val="100000"/>
              </a:lnSpc>
              <a:spcBef>
                <a:spcPts val="3115"/>
              </a:spcBef>
            </a:pPr>
            <a:endParaRPr sz="2800">
              <a:latin typeface="Segoe UI Semilight"/>
              <a:cs typeface="Segoe UI Semilight"/>
            </a:endParaRPr>
          </a:p>
          <a:p>
            <a:pPr marL="12700">
              <a:lnSpc>
                <a:spcPct val="100000"/>
              </a:lnSpc>
            </a:pPr>
            <a:r>
              <a:rPr sz="2800" b="0">
                <a:latin typeface="Segoe UI Semilight"/>
                <a:cs typeface="Segoe UI Semilight"/>
              </a:rPr>
              <a:t>In</a:t>
            </a:r>
            <a:r>
              <a:rPr sz="2800" b="0" spc="-45">
                <a:latin typeface="Segoe UI Semilight"/>
                <a:cs typeface="Segoe UI Semilight"/>
              </a:rPr>
              <a:t> </a:t>
            </a:r>
            <a:r>
              <a:rPr sz="2800" b="0">
                <a:latin typeface="Segoe UI Semilight"/>
                <a:cs typeface="Segoe UI Semilight"/>
              </a:rPr>
              <a:t>Java,</a:t>
            </a:r>
            <a:r>
              <a:rPr sz="2800" b="0" spc="-60">
                <a:latin typeface="Segoe UI Semilight"/>
                <a:cs typeface="Segoe UI Semilight"/>
              </a:rPr>
              <a:t> </a:t>
            </a:r>
            <a:r>
              <a:rPr sz="2800">
                <a:latin typeface="Cambria Math"/>
                <a:cs typeface="Cambria Math"/>
              </a:rPr>
              <a:t>𝑞</a:t>
            </a:r>
            <a:r>
              <a:rPr sz="2800" spc="200">
                <a:latin typeface="Cambria Math"/>
                <a:cs typeface="Cambria Math"/>
              </a:rPr>
              <a:t> </a:t>
            </a:r>
            <a:r>
              <a:rPr sz="2800" b="0">
                <a:latin typeface="Segoe UI Semilight"/>
                <a:cs typeface="Segoe UI Semilight"/>
              </a:rPr>
              <a:t>is</a:t>
            </a:r>
            <a:r>
              <a:rPr sz="2800" b="0" spc="-40">
                <a:latin typeface="Segoe UI Semilight"/>
                <a:cs typeface="Segoe UI Semilight"/>
              </a:rPr>
              <a:t> </a:t>
            </a:r>
            <a:r>
              <a:rPr sz="2800" b="0">
                <a:latin typeface="Segoe UI Semilight"/>
                <a:cs typeface="Segoe UI Semilight"/>
              </a:rPr>
              <a:t>the</a:t>
            </a:r>
            <a:r>
              <a:rPr sz="2800" b="0" spc="-60">
                <a:latin typeface="Segoe UI Semilight"/>
                <a:cs typeface="Segoe UI Semilight"/>
              </a:rPr>
              <a:t> </a:t>
            </a:r>
            <a:r>
              <a:rPr sz="2800" b="0">
                <a:latin typeface="Segoe UI Semilight"/>
                <a:cs typeface="Segoe UI Semilight"/>
              </a:rPr>
              <a:t>result</a:t>
            </a:r>
            <a:r>
              <a:rPr sz="2800" b="0" spc="-40">
                <a:latin typeface="Segoe UI Semilight"/>
                <a:cs typeface="Segoe UI Semilight"/>
              </a:rPr>
              <a:t> </a:t>
            </a:r>
            <a:r>
              <a:rPr sz="2800" b="0">
                <a:latin typeface="Segoe UI Semilight"/>
                <a:cs typeface="Segoe UI Semilight"/>
              </a:rPr>
              <a:t>of</a:t>
            </a:r>
            <a:r>
              <a:rPr sz="2800" b="0" spc="-55">
                <a:latin typeface="Segoe UI Semilight"/>
                <a:cs typeface="Segoe UI Semilight"/>
              </a:rPr>
              <a:t> </a:t>
            </a:r>
            <a:r>
              <a:rPr sz="2800" b="0">
                <a:latin typeface="Segoe UI Semilight"/>
                <a:cs typeface="Segoe UI Semilight"/>
              </a:rPr>
              <a:t>the</a:t>
            </a:r>
            <a:r>
              <a:rPr sz="2800" b="0" spc="-35">
                <a:latin typeface="Segoe UI Semilight"/>
                <a:cs typeface="Segoe UI Semilight"/>
              </a:rPr>
              <a:t> </a:t>
            </a:r>
            <a:r>
              <a:rPr sz="2800" b="0">
                <a:latin typeface="Segoe UI Semilight"/>
                <a:cs typeface="Segoe UI Semilight"/>
              </a:rPr>
              <a:t>operation</a:t>
            </a:r>
            <a:r>
              <a:rPr sz="2800" b="0" spc="-50">
                <a:latin typeface="Segoe UI Semilight"/>
                <a:cs typeface="Segoe UI Semilight"/>
              </a:rPr>
              <a:t> </a:t>
            </a:r>
            <a:r>
              <a:rPr sz="2800" spc="-25">
                <a:latin typeface="Cambria Math"/>
                <a:cs typeface="Cambria Math"/>
              </a:rPr>
              <a:t>𝑎/𝑑</a:t>
            </a:r>
            <a:endParaRPr sz="2800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  <a:spcBef>
                <a:spcPts val="1739"/>
              </a:spcBef>
            </a:pPr>
            <a:r>
              <a:rPr sz="2800" b="0">
                <a:latin typeface="Segoe UI Semilight"/>
                <a:cs typeface="Segoe UI Semilight"/>
              </a:rPr>
              <a:t>In</a:t>
            </a:r>
            <a:r>
              <a:rPr sz="2800" b="0" spc="-40">
                <a:latin typeface="Segoe UI Semilight"/>
                <a:cs typeface="Segoe UI Semilight"/>
              </a:rPr>
              <a:t> </a:t>
            </a:r>
            <a:r>
              <a:rPr sz="2800" b="0">
                <a:latin typeface="Segoe UI Semilight"/>
                <a:cs typeface="Segoe UI Semilight"/>
              </a:rPr>
              <a:t>Java,</a:t>
            </a:r>
            <a:r>
              <a:rPr sz="2800" b="0" spc="-55">
                <a:latin typeface="Segoe UI Semilight"/>
                <a:cs typeface="Segoe UI Semilight"/>
              </a:rPr>
              <a:t> </a:t>
            </a:r>
            <a:r>
              <a:rPr sz="2800">
                <a:latin typeface="Cambria Math"/>
                <a:cs typeface="Cambria Math"/>
              </a:rPr>
              <a:t>𝑟</a:t>
            </a:r>
            <a:r>
              <a:rPr sz="2800" spc="190">
                <a:latin typeface="Cambria Math"/>
                <a:cs typeface="Cambria Math"/>
              </a:rPr>
              <a:t> </a:t>
            </a:r>
            <a:r>
              <a:rPr sz="2800" b="0">
                <a:latin typeface="Segoe UI Semilight"/>
                <a:cs typeface="Segoe UI Semilight"/>
              </a:rPr>
              <a:t>is</a:t>
            </a:r>
            <a:r>
              <a:rPr sz="2800" b="0" spc="-40">
                <a:latin typeface="Segoe UI Semilight"/>
                <a:cs typeface="Segoe UI Semilight"/>
              </a:rPr>
              <a:t> </a:t>
            </a:r>
            <a:r>
              <a:rPr sz="2800" b="0">
                <a:latin typeface="Segoe UI Semilight"/>
                <a:cs typeface="Segoe UI Semilight"/>
              </a:rPr>
              <a:t>the</a:t>
            </a:r>
            <a:r>
              <a:rPr sz="2800" b="0" spc="-50">
                <a:latin typeface="Segoe UI Semilight"/>
                <a:cs typeface="Segoe UI Semilight"/>
              </a:rPr>
              <a:t> </a:t>
            </a:r>
            <a:r>
              <a:rPr sz="2800" b="0">
                <a:latin typeface="Segoe UI Semilight"/>
                <a:cs typeface="Segoe UI Semilight"/>
              </a:rPr>
              <a:t>result</a:t>
            </a:r>
            <a:r>
              <a:rPr sz="2800" b="0" spc="-35">
                <a:latin typeface="Segoe UI Semilight"/>
                <a:cs typeface="Segoe UI Semilight"/>
              </a:rPr>
              <a:t> </a:t>
            </a:r>
            <a:r>
              <a:rPr sz="2800" b="0">
                <a:latin typeface="Segoe UI Semilight"/>
                <a:cs typeface="Segoe UI Semilight"/>
              </a:rPr>
              <a:t>of</a:t>
            </a:r>
            <a:r>
              <a:rPr sz="2800" b="0" spc="-55">
                <a:latin typeface="Segoe UI Semilight"/>
                <a:cs typeface="Segoe UI Semilight"/>
              </a:rPr>
              <a:t> </a:t>
            </a:r>
            <a:r>
              <a:rPr sz="2800" b="0">
                <a:latin typeface="Segoe UI Semilight"/>
                <a:cs typeface="Segoe UI Semilight"/>
              </a:rPr>
              <a:t>the</a:t>
            </a:r>
            <a:r>
              <a:rPr sz="2800" b="0" spc="-30">
                <a:latin typeface="Segoe UI Semilight"/>
                <a:cs typeface="Segoe UI Semilight"/>
              </a:rPr>
              <a:t> </a:t>
            </a:r>
            <a:r>
              <a:rPr sz="2800" b="0">
                <a:latin typeface="Segoe UI Semilight"/>
                <a:cs typeface="Segoe UI Semilight"/>
              </a:rPr>
              <a:t>operation</a:t>
            </a:r>
            <a:r>
              <a:rPr sz="2800" b="0" spc="-45">
                <a:latin typeface="Segoe UI Semilight"/>
                <a:cs typeface="Segoe UI Semilight"/>
              </a:rPr>
              <a:t> </a:t>
            </a:r>
            <a:r>
              <a:rPr sz="2800">
                <a:latin typeface="Cambria Math"/>
                <a:cs typeface="Cambria Math"/>
              </a:rPr>
              <a:t>𝑎</a:t>
            </a:r>
            <a:r>
              <a:rPr sz="2800" spc="35">
                <a:latin typeface="Cambria Math"/>
                <a:cs typeface="Cambria Math"/>
              </a:rPr>
              <a:t> </a:t>
            </a:r>
            <a:r>
              <a:rPr sz="2800">
                <a:latin typeface="Cambria Math"/>
                <a:cs typeface="Cambria Math"/>
              </a:rPr>
              <a:t>%</a:t>
            </a:r>
            <a:r>
              <a:rPr sz="2800" spc="-35">
                <a:latin typeface="Cambria Math"/>
                <a:cs typeface="Cambria Math"/>
              </a:rPr>
              <a:t> </a:t>
            </a:r>
            <a:r>
              <a:rPr sz="2800" spc="-50">
                <a:latin typeface="Cambria Math"/>
                <a:cs typeface="Cambria Math"/>
              </a:rPr>
              <a:t>𝑑</a:t>
            </a:r>
            <a:endParaRPr sz="2800">
              <a:latin typeface="Cambria Math"/>
              <a:cs typeface="Cambria Math"/>
            </a:endParaRPr>
          </a:p>
          <a:p>
            <a:pPr marL="7982584">
              <a:lnSpc>
                <a:spcPct val="100000"/>
              </a:lnSpc>
              <a:spcBef>
                <a:spcPts val="1714"/>
              </a:spcBef>
            </a:pPr>
            <a:r>
              <a:rPr sz="2000" b="0" u="sng" spc="-10"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Warning</a:t>
            </a:r>
            <a:endParaRPr sz="2000">
              <a:latin typeface="Segoe UI Semilight"/>
              <a:cs typeface="Segoe UI Semilight"/>
            </a:endParaRPr>
          </a:p>
          <a:p>
            <a:pPr marL="7982584">
              <a:lnSpc>
                <a:spcPct val="100000"/>
              </a:lnSpc>
            </a:pPr>
            <a:r>
              <a:rPr sz="2000" b="0">
                <a:latin typeface="Segoe UI Semilight"/>
                <a:cs typeface="Segoe UI Semilight"/>
              </a:rPr>
              <a:t>When</a:t>
            </a:r>
            <a:r>
              <a:rPr sz="2000" b="0" spc="-20">
                <a:latin typeface="Segoe UI Semilight"/>
                <a:cs typeface="Segoe UI Semilight"/>
              </a:rPr>
              <a:t> </a:t>
            </a:r>
            <a:r>
              <a:rPr sz="2000" b="0">
                <a:latin typeface="Segoe UI Semilight"/>
                <a:cs typeface="Segoe UI Semilight"/>
              </a:rPr>
              <a:t>dealing</a:t>
            </a:r>
            <a:r>
              <a:rPr sz="2000" b="0" spc="-20">
                <a:latin typeface="Segoe UI Semilight"/>
                <a:cs typeface="Segoe UI Semilight"/>
              </a:rPr>
              <a:t> with</a:t>
            </a:r>
            <a:endParaRPr sz="2000">
              <a:latin typeface="Segoe UI Semilight"/>
              <a:cs typeface="Segoe UI Semilight"/>
            </a:endParaRPr>
          </a:p>
          <a:p>
            <a:pPr marL="7982584">
              <a:lnSpc>
                <a:spcPts val="2375"/>
              </a:lnSpc>
            </a:pPr>
            <a:r>
              <a:rPr sz="2000" b="0">
                <a:latin typeface="Segoe UI Semilight"/>
                <a:cs typeface="Segoe UI Semilight"/>
              </a:rPr>
              <a:t>negative</a:t>
            </a:r>
            <a:r>
              <a:rPr sz="2000" b="0" spc="-30">
                <a:latin typeface="Segoe UI Semilight"/>
                <a:cs typeface="Segoe UI Semilight"/>
              </a:rPr>
              <a:t> </a:t>
            </a:r>
            <a:r>
              <a:rPr sz="2000" b="0">
                <a:latin typeface="Segoe UI Semilight"/>
                <a:cs typeface="Segoe UI Semilight"/>
              </a:rPr>
              <a:t>numbers,</a:t>
            </a:r>
            <a:r>
              <a:rPr sz="2000" b="0" spc="-15">
                <a:latin typeface="Segoe UI Semilight"/>
                <a:cs typeface="Segoe UI Semilight"/>
              </a:rPr>
              <a:t> </a:t>
            </a:r>
            <a:r>
              <a:rPr sz="2000" b="0" spc="-10">
                <a:latin typeface="Segoe UI Semilight"/>
                <a:cs typeface="Segoe UI Semilight"/>
              </a:rPr>
              <a:t>Java’s</a:t>
            </a:r>
            <a:endParaRPr sz="2000">
              <a:latin typeface="Segoe UI Semilight"/>
              <a:cs typeface="Segoe UI Semilight"/>
            </a:endParaRPr>
          </a:p>
          <a:p>
            <a:pPr marL="7982584">
              <a:lnSpc>
                <a:spcPts val="2375"/>
              </a:lnSpc>
            </a:pPr>
            <a:r>
              <a:rPr sz="2000">
                <a:latin typeface="Cambria Math"/>
                <a:cs typeface="Cambria Math"/>
              </a:rPr>
              <a:t>%</a:t>
            </a:r>
            <a:r>
              <a:rPr sz="2000" spc="95">
                <a:latin typeface="Cambria Math"/>
                <a:cs typeface="Cambria Math"/>
              </a:rPr>
              <a:t> </a:t>
            </a:r>
            <a:r>
              <a:rPr sz="2000" b="0">
                <a:latin typeface="Segoe UI Semilight"/>
                <a:cs typeface="Segoe UI Semilight"/>
              </a:rPr>
              <a:t>may</a:t>
            </a:r>
            <a:r>
              <a:rPr sz="2000" b="0" spc="-40">
                <a:latin typeface="Segoe UI Semilight"/>
                <a:cs typeface="Segoe UI Semilight"/>
              </a:rPr>
              <a:t> </a:t>
            </a:r>
            <a:r>
              <a:rPr sz="2000" b="0">
                <a:latin typeface="Segoe UI Semilight"/>
                <a:cs typeface="Segoe UI Semilight"/>
              </a:rPr>
              <a:t>behave</a:t>
            </a:r>
            <a:r>
              <a:rPr sz="2000" b="0" spc="-55">
                <a:latin typeface="Segoe UI Semilight"/>
                <a:cs typeface="Segoe UI Semilight"/>
              </a:rPr>
              <a:t> </a:t>
            </a:r>
            <a:r>
              <a:rPr sz="2000" b="0" spc="-10">
                <a:latin typeface="Segoe UI Semilight"/>
                <a:cs typeface="Segoe UI Semilight"/>
              </a:rPr>
              <a:t>differently!</a:t>
            </a:r>
            <a:endParaRPr sz="2000">
              <a:latin typeface="Segoe UI Semilight"/>
              <a:cs typeface="Segoe UI Semilight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800" spc="55"/>
              <a:t>The</a:t>
            </a:r>
            <a:r>
              <a:rPr sz="3800" spc="195"/>
              <a:t> </a:t>
            </a:r>
            <a:r>
              <a:rPr sz="3800" spc="60"/>
              <a:t>mod</a:t>
            </a:r>
            <a:r>
              <a:rPr sz="3800" spc="195"/>
              <a:t> </a:t>
            </a:r>
            <a:r>
              <a:rPr sz="3800" spc="65"/>
              <a:t>(</a:t>
            </a:r>
            <a:r>
              <a:rPr sz="3800" spc="65">
                <a:latin typeface="Cambria Math"/>
                <a:cs typeface="Cambria Math"/>
              </a:rPr>
              <a:t>%</a:t>
            </a:r>
            <a:r>
              <a:rPr sz="3800" spc="65"/>
              <a:t>)</a:t>
            </a:r>
            <a:r>
              <a:rPr sz="3800" spc="200"/>
              <a:t> </a:t>
            </a:r>
            <a:r>
              <a:rPr sz="3800" spc="55"/>
              <a:t>operator</a:t>
            </a:r>
            <a:endParaRPr sz="3800">
              <a:latin typeface="Cambria Math"/>
              <a:cs typeface="Cambria Math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45058" y="1204226"/>
            <a:ext cx="8727440" cy="1320800"/>
          </a:xfrm>
          <a:prstGeom prst="rect">
            <a:avLst/>
          </a:prstGeom>
        </p:spPr>
        <p:txBody>
          <a:bodyPr vert="horz" wrap="square" lIns="0" tIns="233045" rIns="0" bIns="0" rtlCol="0">
            <a:spAutoFit/>
          </a:bodyPr>
          <a:lstStyle/>
          <a:p>
            <a:pPr marL="469265" indent="-456565">
              <a:lnSpc>
                <a:spcPct val="100000"/>
              </a:lnSpc>
              <a:spcBef>
                <a:spcPts val="1835"/>
              </a:spcBef>
              <a:buFont typeface="Arial"/>
              <a:buChar char="•"/>
              <a:tabLst>
                <a:tab pos="469265" algn="l"/>
              </a:tabLst>
            </a:pPr>
            <a:r>
              <a:rPr sz="2800" b="0">
                <a:latin typeface="Segoe UI Semilight"/>
                <a:cs typeface="Segoe UI Semilight"/>
              </a:rPr>
              <a:t>The</a:t>
            </a:r>
            <a:r>
              <a:rPr sz="2800" b="0" spc="-70">
                <a:latin typeface="Segoe UI Semilight"/>
                <a:cs typeface="Segoe UI Semilight"/>
              </a:rPr>
              <a:t> </a:t>
            </a:r>
            <a:r>
              <a:rPr sz="2800">
                <a:latin typeface="Cambria Math"/>
                <a:cs typeface="Cambria Math"/>
              </a:rPr>
              <a:t>%</a:t>
            </a:r>
            <a:r>
              <a:rPr sz="2800" spc="90">
                <a:latin typeface="Cambria Math"/>
                <a:cs typeface="Cambria Math"/>
              </a:rPr>
              <a:t> </a:t>
            </a:r>
            <a:r>
              <a:rPr sz="2800" b="0">
                <a:latin typeface="Segoe UI Semilight"/>
                <a:cs typeface="Segoe UI Semilight"/>
              </a:rPr>
              <a:t>operator</a:t>
            </a:r>
            <a:r>
              <a:rPr sz="2800" b="0" spc="-75">
                <a:latin typeface="Segoe UI Semilight"/>
                <a:cs typeface="Segoe UI Semilight"/>
              </a:rPr>
              <a:t> </a:t>
            </a:r>
            <a:r>
              <a:rPr sz="2800" b="0">
                <a:latin typeface="Segoe UI Semilight"/>
                <a:cs typeface="Segoe UI Semilight"/>
              </a:rPr>
              <a:t>is</a:t>
            </a:r>
            <a:r>
              <a:rPr sz="2800" b="0" spc="-65">
                <a:latin typeface="Segoe UI Semilight"/>
                <a:cs typeface="Segoe UI Semilight"/>
              </a:rPr>
              <a:t> </a:t>
            </a:r>
            <a:r>
              <a:rPr sz="2800" b="0">
                <a:latin typeface="Segoe UI Semilight"/>
                <a:cs typeface="Segoe UI Semilight"/>
              </a:rPr>
              <a:t>often</a:t>
            </a:r>
            <a:r>
              <a:rPr sz="2800" b="0" spc="-90">
                <a:latin typeface="Segoe UI Semilight"/>
                <a:cs typeface="Segoe UI Semilight"/>
              </a:rPr>
              <a:t> </a:t>
            </a:r>
            <a:r>
              <a:rPr sz="2800" b="0">
                <a:latin typeface="Segoe UI Semilight"/>
                <a:cs typeface="Segoe UI Semilight"/>
              </a:rPr>
              <a:t>referred</a:t>
            </a:r>
            <a:r>
              <a:rPr sz="2800" b="0" spc="-60">
                <a:latin typeface="Segoe UI Semilight"/>
                <a:cs typeface="Segoe UI Semilight"/>
              </a:rPr>
              <a:t> </a:t>
            </a:r>
            <a:r>
              <a:rPr sz="2800" b="0">
                <a:latin typeface="Segoe UI Semilight"/>
                <a:cs typeface="Segoe UI Semilight"/>
              </a:rPr>
              <a:t>to</a:t>
            </a:r>
            <a:r>
              <a:rPr sz="2800" b="0" spc="-65">
                <a:latin typeface="Segoe UI Semilight"/>
                <a:cs typeface="Segoe UI Semilight"/>
              </a:rPr>
              <a:t> </a:t>
            </a:r>
            <a:r>
              <a:rPr sz="2800" b="0">
                <a:latin typeface="Segoe UI Semilight"/>
                <a:cs typeface="Segoe UI Semilight"/>
              </a:rPr>
              <a:t>as</a:t>
            </a:r>
            <a:r>
              <a:rPr sz="2800" b="0" spc="-60">
                <a:latin typeface="Segoe UI Semilight"/>
                <a:cs typeface="Segoe UI Semilight"/>
              </a:rPr>
              <a:t> </a:t>
            </a:r>
            <a:r>
              <a:rPr sz="2800" b="0" spc="-10">
                <a:latin typeface="Segoe UI Semilight"/>
                <a:cs typeface="Segoe UI Semilight"/>
              </a:rPr>
              <a:t>“mod”</a:t>
            </a:r>
            <a:endParaRPr sz="2800">
              <a:latin typeface="Segoe UI Semilight"/>
              <a:cs typeface="Segoe UI Semilight"/>
            </a:endParaRPr>
          </a:p>
          <a:p>
            <a:pPr marL="469265" indent="-456565">
              <a:lnSpc>
                <a:spcPct val="100000"/>
              </a:lnSpc>
              <a:spcBef>
                <a:spcPts val="1739"/>
              </a:spcBef>
              <a:buFont typeface="Arial"/>
              <a:buChar char="•"/>
              <a:tabLst>
                <a:tab pos="469265" algn="l"/>
              </a:tabLst>
            </a:pPr>
            <a:r>
              <a:rPr sz="2800">
                <a:latin typeface="Cambria Math"/>
                <a:cs typeface="Cambria Math"/>
              </a:rPr>
              <a:t>𝑎</a:t>
            </a:r>
            <a:r>
              <a:rPr sz="2800" spc="35">
                <a:latin typeface="Cambria Math"/>
                <a:cs typeface="Cambria Math"/>
              </a:rPr>
              <a:t> </a:t>
            </a:r>
            <a:r>
              <a:rPr sz="2800">
                <a:latin typeface="Cambria Math"/>
                <a:cs typeface="Cambria Math"/>
              </a:rPr>
              <a:t>%</a:t>
            </a:r>
            <a:r>
              <a:rPr sz="2800" spc="-40">
                <a:latin typeface="Cambria Math"/>
                <a:cs typeface="Cambria Math"/>
              </a:rPr>
              <a:t> </a:t>
            </a:r>
            <a:r>
              <a:rPr sz="2800">
                <a:latin typeface="Cambria Math"/>
                <a:cs typeface="Cambria Math"/>
              </a:rPr>
              <a:t>𝑑</a:t>
            </a:r>
            <a:r>
              <a:rPr sz="2800" spc="210">
                <a:latin typeface="Cambria Math"/>
                <a:cs typeface="Cambria Math"/>
              </a:rPr>
              <a:t> </a:t>
            </a:r>
            <a:r>
              <a:rPr sz="2800" b="0">
                <a:latin typeface="Segoe UI Semilight"/>
                <a:cs typeface="Segoe UI Semilight"/>
              </a:rPr>
              <a:t>returns</a:t>
            </a:r>
            <a:r>
              <a:rPr sz="2800" b="0" spc="-35">
                <a:latin typeface="Segoe UI Semilight"/>
                <a:cs typeface="Segoe UI Semilight"/>
              </a:rPr>
              <a:t> </a:t>
            </a:r>
            <a:r>
              <a:rPr sz="2800" b="0">
                <a:latin typeface="Segoe UI Semilight"/>
                <a:cs typeface="Segoe UI Semilight"/>
              </a:rPr>
              <a:t>the</a:t>
            </a:r>
            <a:r>
              <a:rPr sz="2800" b="0" spc="-50">
                <a:latin typeface="Segoe UI Semilight"/>
                <a:cs typeface="Segoe UI Semilight"/>
              </a:rPr>
              <a:t> </a:t>
            </a:r>
            <a:r>
              <a:rPr sz="2800" b="0">
                <a:latin typeface="Segoe UI Semilight"/>
                <a:cs typeface="Segoe UI Semilight"/>
              </a:rPr>
              <a:t>remainder</a:t>
            </a:r>
            <a:r>
              <a:rPr sz="2800" b="0" spc="-25">
                <a:latin typeface="Segoe UI Semilight"/>
                <a:cs typeface="Segoe UI Semilight"/>
              </a:rPr>
              <a:t> </a:t>
            </a:r>
            <a:r>
              <a:rPr sz="2800">
                <a:latin typeface="Cambria Math"/>
                <a:cs typeface="Cambria Math"/>
              </a:rPr>
              <a:t>𝑟</a:t>
            </a:r>
            <a:r>
              <a:rPr sz="2800" spc="175">
                <a:latin typeface="Cambria Math"/>
                <a:cs typeface="Cambria Math"/>
              </a:rPr>
              <a:t> </a:t>
            </a:r>
            <a:r>
              <a:rPr sz="2800" b="0">
                <a:latin typeface="Segoe UI Semilight"/>
                <a:cs typeface="Segoe UI Semilight"/>
              </a:rPr>
              <a:t>when</a:t>
            </a:r>
            <a:r>
              <a:rPr sz="2800" b="0" spc="-35">
                <a:latin typeface="Segoe UI Semilight"/>
                <a:cs typeface="Segoe UI Semilight"/>
              </a:rPr>
              <a:t> </a:t>
            </a:r>
            <a:r>
              <a:rPr sz="2800" b="0">
                <a:latin typeface="Segoe UI Semilight"/>
                <a:cs typeface="Segoe UI Semilight"/>
              </a:rPr>
              <a:t>you</a:t>
            </a:r>
            <a:r>
              <a:rPr sz="2800" b="0" spc="-45">
                <a:latin typeface="Segoe UI Semilight"/>
                <a:cs typeface="Segoe UI Semilight"/>
              </a:rPr>
              <a:t> </a:t>
            </a:r>
            <a:r>
              <a:rPr sz="2800" b="0">
                <a:latin typeface="Segoe UI Semilight"/>
                <a:cs typeface="Segoe UI Semilight"/>
              </a:rPr>
              <a:t>divide</a:t>
            </a:r>
            <a:r>
              <a:rPr sz="2800" b="0" spc="-30">
                <a:latin typeface="Segoe UI Semilight"/>
                <a:cs typeface="Segoe UI Semilight"/>
              </a:rPr>
              <a:t> </a:t>
            </a:r>
            <a:r>
              <a:rPr sz="2800">
                <a:latin typeface="Cambria Math"/>
                <a:cs typeface="Cambria Math"/>
              </a:rPr>
              <a:t>𝑎</a:t>
            </a:r>
            <a:r>
              <a:rPr sz="2800" spc="185">
                <a:latin typeface="Cambria Math"/>
                <a:cs typeface="Cambria Math"/>
              </a:rPr>
              <a:t> </a:t>
            </a:r>
            <a:r>
              <a:rPr sz="2800" b="0">
                <a:latin typeface="Segoe UI Semilight"/>
                <a:cs typeface="Segoe UI Semilight"/>
              </a:rPr>
              <a:t>by</a:t>
            </a:r>
            <a:r>
              <a:rPr sz="2800" b="0" spc="-35">
                <a:latin typeface="Segoe UI Semilight"/>
                <a:cs typeface="Segoe UI Semilight"/>
              </a:rPr>
              <a:t> </a:t>
            </a:r>
            <a:r>
              <a:rPr sz="2800" spc="-50">
                <a:latin typeface="Cambria Math"/>
                <a:cs typeface="Cambria Math"/>
              </a:rPr>
              <a:t>𝑑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22857" y="3344417"/>
            <a:ext cx="1748155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>
                <a:latin typeface="Cambria Math"/>
                <a:cs typeface="Cambria Math"/>
              </a:rPr>
              <a:t>22</a:t>
            </a:r>
            <a:r>
              <a:rPr sz="2800" spc="-20">
                <a:latin typeface="Cambria Math"/>
                <a:cs typeface="Cambria Math"/>
              </a:rPr>
              <a:t> </a:t>
            </a:r>
            <a:r>
              <a:rPr sz="2800">
                <a:latin typeface="Cambria Math"/>
                <a:cs typeface="Cambria Math"/>
              </a:rPr>
              <a:t>%</a:t>
            </a:r>
            <a:r>
              <a:rPr sz="2800" spc="-10">
                <a:latin typeface="Cambria Math"/>
                <a:cs typeface="Cambria Math"/>
              </a:rPr>
              <a:t> </a:t>
            </a:r>
            <a:r>
              <a:rPr sz="2800">
                <a:latin typeface="Cambria Math"/>
                <a:cs typeface="Cambria Math"/>
              </a:rPr>
              <a:t>5</a:t>
            </a:r>
            <a:r>
              <a:rPr sz="2800" spc="145">
                <a:latin typeface="Cambria Math"/>
                <a:cs typeface="Cambria Math"/>
              </a:rPr>
              <a:t> </a:t>
            </a:r>
            <a:r>
              <a:rPr sz="2800">
                <a:latin typeface="Cambria Math"/>
                <a:cs typeface="Cambria Math"/>
              </a:rPr>
              <a:t>=</a:t>
            </a:r>
            <a:r>
              <a:rPr sz="2800" spc="150">
                <a:latin typeface="Cambria Math"/>
                <a:cs typeface="Cambria Math"/>
              </a:rPr>
              <a:t> </a:t>
            </a:r>
            <a:r>
              <a:rPr sz="2800" spc="-50">
                <a:latin typeface="Cambria Math"/>
                <a:cs typeface="Cambria Math"/>
              </a:rPr>
              <a:t>2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095491" y="3344417"/>
            <a:ext cx="1748155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>
                <a:latin typeface="Cambria Math"/>
                <a:cs typeface="Cambria Math"/>
              </a:rPr>
              <a:t>25</a:t>
            </a:r>
            <a:r>
              <a:rPr sz="2800" spc="-20">
                <a:latin typeface="Cambria Math"/>
                <a:cs typeface="Cambria Math"/>
              </a:rPr>
              <a:t> </a:t>
            </a:r>
            <a:r>
              <a:rPr sz="2800">
                <a:latin typeface="Cambria Math"/>
                <a:cs typeface="Cambria Math"/>
              </a:rPr>
              <a:t>%</a:t>
            </a:r>
            <a:r>
              <a:rPr sz="2800" spc="-10">
                <a:latin typeface="Cambria Math"/>
                <a:cs typeface="Cambria Math"/>
              </a:rPr>
              <a:t> </a:t>
            </a:r>
            <a:r>
              <a:rPr sz="2800">
                <a:latin typeface="Cambria Math"/>
                <a:cs typeface="Cambria Math"/>
              </a:rPr>
              <a:t>5</a:t>
            </a:r>
            <a:r>
              <a:rPr sz="2800" spc="145">
                <a:latin typeface="Cambria Math"/>
                <a:cs typeface="Cambria Math"/>
              </a:rPr>
              <a:t> </a:t>
            </a:r>
            <a:r>
              <a:rPr sz="2800">
                <a:latin typeface="Cambria Math"/>
                <a:cs typeface="Cambria Math"/>
              </a:rPr>
              <a:t>=</a:t>
            </a:r>
            <a:r>
              <a:rPr sz="2800" spc="145">
                <a:latin typeface="Cambria Math"/>
                <a:cs typeface="Cambria Math"/>
              </a:rPr>
              <a:t> </a:t>
            </a:r>
            <a:r>
              <a:rPr sz="2800" spc="-50">
                <a:latin typeface="Cambria Math"/>
                <a:cs typeface="Cambria Math"/>
              </a:rPr>
              <a:t>0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522857" y="5159451"/>
            <a:ext cx="155003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>
                <a:latin typeface="Cambria Math"/>
                <a:cs typeface="Cambria Math"/>
              </a:rPr>
              <a:t>0</a:t>
            </a:r>
            <a:r>
              <a:rPr sz="2800" spc="-20">
                <a:latin typeface="Cambria Math"/>
                <a:cs typeface="Cambria Math"/>
              </a:rPr>
              <a:t> </a:t>
            </a:r>
            <a:r>
              <a:rPr sz="2800">
                <a:latin typeface="Cambria Math"/>
                <a:cs typeface="Cambria Math"/>
              </a:rPr>
              <a:t>%</a:t>
            </a:r>
            <a:r>
              <a:rPr sz="2800" spc="-5">
                <a:latin typeface="Cambria Math"/>
                <a:cs typeface="Cambria Math"/>
              </a:rPr>
              <a:t> </a:t>
            </a:r>
            <a:r>
              <a:rPr sz="2800">
                <a:latin typeface="Cambria Math"/>
                <a:cs typeface="Cambria Math"/>
              </a:rPr>
              <a:t>5</a:t>
            </a:r>
            <a:r>
              <a:rPr sz="2800" spc="150">
                <a:latin typeface="Cambria Math"/>
                <a:cs typeface="Cambria Math"/>
              </a:rPr>
              <a:t> </a:t>
            </a:r>
            <a:r>
              <a:rPr sz="2800">
                <a:latin typeface="Cambria Math"/>
                <a:cs typeface="Cambria Math"/>
              </a:rPr>
              <a:t>=</a:t>
            </a:r>
            <a:r>
              <a:rPr sz="2800" spc="140">
                <a:latin typeface="Cambria Math"/>
                <a:cs typeface="Cambria Math"/>
              </a:rPr>
              <a:t> </a:t>
            </a:r>
            <a:r>
              <a:rPr sz="2800" spc="-50">
                <a:latin typeface="Cambria Math"/>
                <a:cs typeface="Cambria Math"/>
              </a:rPr>
              <a:t>0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095491" y="5159451"/>
            <a:ext cx="1815464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>
                <a:latin typeface="Cambria Math"/>
                <a:cs typeface="Cambria Math"/>
              </a:rPr>
              <a:t>−1</a:t>
            </a:r>
            <a:r>
              <a:rPr sz="2800" spc="-20">
                <a:latin typeface="Cambria Math"/>
                <a:cs typeface="Cambria Math"/>
              </a:rPr>
              <a:t> </a:t>
            </a:r>
            <a:r>
              <a:rPr sz="2800">
                <a:latin typeface="Cambria Math"/>
                <a:cs typeface="Cambria Math"/>
              </a:rPr>
              <a:t>%</a:t>
            </a:r>
            <a:r>
              <a:rPr sz="2800" spc="-10">
                <a:latin typeface="Cambria Math"/>
                <a:cs typeface="Cambria Math"/>
              </a:rPr>
              <a:t> </a:t>
            </a:r>
            <a:r>
              <a:rPr sz="2800">
                <a:latin typeface="Cambria Math"/>
                <a:cs typeface="Cambria Math"/>
              </a:rPr>
              <a:t>4</a:t>
            </a:r>
            <a:r>
              <a:rPr sz="2800" spc="150">
                <a:latin typeface="Cambria Math"/>
                <a:cs typeface="Cambria Math"/>
              </a:rPr>
              <a:t> </a:t>
            </a:r>
            <a:r>
              <a:rPr sz="2800">
                <a:latin typeface="Cambria Math"/>
                <a:cs typeface="Cambria Math"/>
              </a:rPr>
              <a:t>=</a:t>
            </a:r>
            <a:r>
              <a:rPr sz="2800" spc="140">
                <a:latin typeface="Cambria Math"/>
                <a:cs typeface="Cambria Math"/>
              </a:rPr>
              <a:t> </a:t>
            </a:r>
            <a:r>
              <a:rPr sz="2800" spc="-50">
                <a:latin typeface="Cambria Math"/>
                <a:cs typeface="Cambria Math"/>
              </a:rPr>
              <a:t>3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522856" y="5775581"/>
            <a:ext cx="1748155" cy="381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400">
                <a:solidFill>
                  <a:srgbClr val="4B3182"/>
                </a:solidFill>
                <a:latin typeface="Cambria Math"/>
                <a:cs typeface="Cambria Math"/>
              </a:rPr>
              <a:t>0</a:t>
            </a:r>
            <a:r>
              <a:rPr sz="2400" spc="114">
                <a:solidFill>
                  <a:srgbClr val="4B3182"/>
                </a:solidFill>
                <a:latin typeface="Cambria Math"/>
                <a:cs typeface="Cambria Math"/>
              </a:rPr>
              <a:t> </a:t>
            </a:r>
            <a:r>
              <a:rPr sz="2400">
                <a:solidFill>
                  <a:srgbClr val="4B3182"/>
                </a:solidFill>
                <a:latin typeface="Cambria Math"/>
                <a:cs typeface="Cambria Math"/>
              </a:rPr>
              <a:t>=</a:t>
            </a:r>
            <a:r>
              <a:rPr sz="2400" spc="114">
                <a:solidFill>
                  <a:srgbClr val="4B3182"/>
                </a:solidFill>
                <a:latin typeface="Cambria Math"/>
                <a:cs typeface="Cambria Math"/>
              </a:rPr>
              <a:t> </a:t>
            </a:r>
            <a:r>
              <a:rPr sz="2400">
                <a:solidFill>
                  <a:srgbClr val="4B3182"/>
                </a:solidFill>
                <a:latin typeface="Cambria Math"/>
                <a:cs typeface="Cambria Math"/>
              </a:rPr>
              <a:t>0 ⋅</a:t>
            </a:r>
            <a:r>
              <a:rPr sz="2400" spc="10">
                <a:solidFill>
                  <a:srgbClr val="4B3182"/>
                </a:solidFill>
                <a:latin typeface="Cambria Math"/>
                <a:cs typeface="Cambria Math"/>
              </a:rPr>
              <a:t> </a:t>
            </a:r>
            <a:r>
              <a:rPr sz="2400">
                <a:solidFill>
                  <a:srgbClr val="4B3182"/>
                </a:solidFill>
                <a:latin typeface="Cambria Math"/>
                <a:cs typeface="Cambria Math"/>
              </a:rPr>
              <a:t>5</a:t>
            </a:r>
            <a:r>
              <a:rPr sz="2400" spc="-5">
                <a:solidFill>
                  <a:srgbClr val="4B3182"/>
                </a:solidFill>
                <a:latin typeface="Cambria Math"/>
                <a:cs typeface="Cambria Math"/>
              </a:rPr>
              <a:t> </a:t>
            </a:r>
            <a:r>
              <a:rPr sz="2400">
                <a:solidFill>
                  <a:srgbClr val="4B3182"/>
                </a:solidFill>
                <a:latin typeface="Cambria Math"/>
                <a:cs typeface="Cambria Math"/>
              </a:rPr>
              <a:t>+ </a:t>
            </a:r>
            <a:r>
              <a:rPr sz="2400" spc="-50">
                <a:solidFill>
                  <a:srgbClr val="4B3182"/>
                </a:solidFill>
                <a:latin typeface="Cambria Math"/>
                <a:cs typeface="Cambria Math"/>
              </a:rPr>
              <a:t>𝟎</a:t>
            </a:r>
            <a:endParaRPr sz="2400">
              <a:latin typeface="Cambria Math"/>
              <a:cs typeface="Cambria Math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109949" y="5775581"/>
            <a:ext cx="2330052" cy="381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400">
                <a:solidFill>
                  <a:srgbClr val="4B3182"/>
                </a:solidFill>
                <a:latin typeface="Cambria Math"/>
                <a:cs typeface="Cambria Math"/>
              </a:rPr>
              <a:t>−1</a:t>
            </a:r>
            <a:r>
              <a:rPr sz="2400" spc="105">
                <a:solidFill>
                  <a:srgbClr val="4B3182"/>
                </a:solidFill>
                <a:latin typeface="Cambria Math"/>
                <a:cs typeface="Cambria Math"/>
              </a:rPr>
              <a:t> </a:t>
            </a:r>
            <a:r>
              <a:rPr sz="2400">
                <a:solidFill>
                  <a:srgbClr val="4B3182"/>
                </a:solidFill>
                <a:latin typeface="Cambria Math"/>
                <a:cs typeface="Cambria Math"/>
              </a:rPr>
              <a:t>=</a:t>
            </a:r>
            <a:r>
              <a:rPr sz="2400" spc="130">
                <a:solidFill>
                  <a:srgbClr val="4B3182"/>
                </a:solidFill>
                <a:latin typeface="Cambria Math"/>
                <a:cs typeface="Cambria Math"/>
              </a:rPr>
              <a:t> </a:t>
            </a:r>
            <a:r>
              <a:rPr sz="2400">
                <a:solidFill>
                  <a:srgbClr val="4B3182"/>
                </a:solidFill>
                <a:latin typeface="Cambria Math"/>
                <a:cs typeface="Cambria Math"/>
              </a:rPr>
              <a:t>−1</a:t>
            </a:r>
            <a:r>
              <a:rPr sz="2400" spc="-10">
                <a:solidFill>
                  <a:srgbClr val="4B3182"/>
                </a:solidFill>
                <a:latin typeface="Cambria Math"/>
                <a:cs typeface="Cambria Math"/>
              </a:rPr>
              <a:t> </a:t>
            </a:r>
            <a:r>
              <a:rPr sz="2400">
                <a:solidFill>
                  <a:srgbClr val="4B3182"/>
                </a:solidFill>
                <a:latin typeface="Cambria Math"/>
                <a:cs typeface="Cambria Math"/>
              </a:rPr>
              <a:t>⋅</a:t>
            </a:r>
            <a:r>
              <a:rPr sz="2400" spc="10">
                <a:solidFill>
                  <a:srgbClr val="4B3182"/>
                </a:solidFill>
                <a:latin typeface="Cambria Math"/>
                <a:cs typeface="Cambria Math"/>
              </a:rPr>
              <a:t> </a:t>
            </a:r>
            <a:r>
              <a:rPr sz="2400">
                <a:solidFill>
                  <a:srgbClr val="4B3182"/>
                </a:solidFill>
                <a:latin typeface="Cambria Math"/>
                <a:cs typeface="Cambria Math"/>
              </a:rPr>
              <a:t>4 +</a:t>
            </a:r>
            <a:r>
              <a:rPr sz="2400" spc="-5">
                <a:solidFill>
                  <a:srgbClr val="4B3182"/>
                </a:solidFill>
                <a:latin typeface="Cambria Math"/>
                <a:cs typeface="Cambria Math"/>
              </a:rPr>
              <a:t> </a:t>
            </a:r>
            <a:r>
              <a:rPr sz="2400" spc="-50">
                <a:solidFill>
                  <a:srgbClr val="4B3182"/>
                </a:solidFill>
                <a:latin typeface="Cambria Math"/>
                <a:cs typeface="Cambria Math"/>
              </a:rPr>
              <a:t>𝟑</a:t>
            </a:r>
            <a:endParaRPr sz="2400">
              <a:latin typeface="Cambria Math"/>
              <a:cs typeface="Cambria Math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8770302" y="220662"/>
            <a:ext cx="3215005" cy="814705"/>
            <a:chOff x="8770302" y="220662"/>
            <a:chExt cx="3215005" cy="814705"/>
          </a:xfrm>
        </p:grpSpPr>
        <p:sp>
          <p:nvSpPr>
            <p:cNvPr id="11" name="object 11"/>
            <p:cNvSpPr/>
            <p:nvPr/>
          </p:nvSpPr>
          <p:spPr>
            <a:xfrm>
              <a:off x="8778240" y="228600"/>
              <a:ext cx="3199130" cy="798830"/>
            </a:xfrm>
            <a:custGeom>
              <a:avLst/>
              <a:gdLst/>
              <a:ahLst/>
              <a:cxnLst/>
              <a:rect l="l" t="t" r="r" b="b"/>
              <a:pathLst>
                <a:path w="3199129" h="798830">
                  <a:moveTo>
                    <a:pt x="3065779" y="0"/>
                  </a:moveTo>
                  <a:lnTo>
                    <a:pt x="133095" y="0"/>
                  </a:lnTo>
                  <a:lnTo>
                    <a:pt x="91017" y="6782"/>
                  </a:lnTo>
                  <a:lnTo>
                    <a:pt x="54479" y="25672"/>
                  </a:lnTo>
                  <a:lnTo>
                    <a:pt x="25672" y="54479"/>
                  </a:lnTo>
                  <a:lnTo>
                    <a:pt x="6782" y="91017"/>
                  </a:lnTo>
                  <a:lnTo>
                    <a:pt x="0" y="133096"/>
                  </a:lnTo>
                  <a:lnTo>
                    <a:pt x="0" y="665479"/>
                  </a:lnTo>
                  <a:lnTo>
                    <a:pt x="6782" y="707558"/>
                  </a:lnTo>
                  <a:lnTo>
                    <a:pt x="25672" y="744096"/>
                  </a:lnTo>
                  <a:lnTo>
                    <a:pt x="54479" y="772903"/>
                  </a:lnTo>
                  <a:lnTo>
                    <a:pt x="91017" y="791793"/>
                  </a:lnTo>
                  <a:lnTo>
                    <a:pt x="133095" y="798576"/>
                  </a:lnTo>
                  <a:lnTo>
                    <a:pt x="3065779" y="798576"/>
                  </a:lnTo>
                  <a:lnTo>
                    <a:pt x="3107858" y="791793"/>
                  </a:lnTo>
                  <a:lnTo>
                    <a:pt x="3144396" y="772903"/>
                  </a:lnTo>
                  <a:lnTo>
                    <a:pt x="3173203" y="744096"/>
                  </a:lnTo>
                  <a:lnTo>
                    <a:pt x="3192093" y="707558"/>
                  </a:lnTo>
                  <a:lnTo>
                    <a:pt x="3198876" y="665479"/>
                  </a:lnTo>
                  <a:lnTo>
                    <a:pt x="3198876" y="133096"/>
                  </a:lnTo>
                  <a:lnTo>
                    <a:pt x="3192093" y="91017"/>
                  </a:lnTo>
                  <a:lnTo>
                    <a:pt x="3173203" y="54479"/>
                  </a:lnTo>
                  <a:lnTo>
                    <a:pt x="3144396" y="25672"/>
                  </a:lnTo>
                  <a:lnTo>
                    <a:pt x="3107858" y="6782"/>
                  </a:lnTo>
                  <a:lnTo>
                    <a:pt x="3065779" y="0"/>
                  </a:lnTo>
                  <a:close/>
                </a:path>
              </a:pathLst>
            </a:custGeom>
            <a:solidFill>
              <a:srgbClr val="E4E4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778240" y="228600"/>
              <a:ext cx="3199130" cy="798830"/>
            </a:xfrm>
            <a:custGeom>
              <a:avLst/>
              <a:gdLst/>
              <a:ahLst/>
              <a:cxnLst/>
              <a:rect l="l" t="t" r="r" b="b"/>
              <a:pathLst>
                <a:path w="3199129" h="798830">
                  <a:moveTo>
                    <a:pt x="0" y="133096"/>
                  </a:moveTo>
                  <a:lnTo>
                    <a:pt x="6782" y="91017"/>
                  </a:lnTo>
                  <a:lnTo>
                    <a:pt x="25672" y="54479"/>
                  </a:lnTo>
                  <a:lnTo>
                    <a:pt x="54479" y="25672"/>
                  </a:lnTo>
                  <a:lnTo>
                    <a:pt x="91017" y="6782"/>
                  </a:lnTo>
                  <a:lnTo>
                    <a:pt x="133095" y="0"/>
                  </a:lnTo>
                  <a:lnTo>
                    <a:pt x="3065779" y="0"/>
                  </a:lnTo>
                  <a:lnTo>
                    <a:pt x="3107858" y="6782"/>
                  </a:lnTo>
                  <a:lnTo>
                    <a:pt x="3144396" y="25672"/>
                  </a:lnTo>
                  <a:lnTo>
                    <a:pt x="3173203" y="54479"/>
                  </a:lnTo>
                  <a:lnTo>
                    <a:pt x="3192093" y="91017"/>
                  </a:lnTo>
                  <a:lnTo>
                    <a:pt x="3198876" y="133096"/>
                  </a:lnTo>
                  <a:lnTo>
                    <a:pt x="3198876" y="665479"/>
                  </a:lnTo>
                  <a:lnTo>
                    <a:pt x="3192093" y="707558"/>
                  </a:lnTo>
                  <a:lnTo>
                    <a:pt x="3173203" y="744096"/>
                  </a:lnTo>
                  <a:lnTo>
                    <a:pt x="3144396" y="772903"/>
                  </a:lnTo>
                  <a:lnTo>
                    <a:pt x="3107858" y="791793"/>
                  </a:lnTo>
                  <a:lnTo>
                    <a:pt x="3065779" y="798576"/>
                  </a:lnTo>
                  <a:lnTo>
                    <a:pt x="133095" y="798576"/>
                  </a:lnTo>
                  <a:lnTo>
                    <a:pt x="91017" y="791793"/>
                  </a:lnTo>
                  <a:lnTo>
                    <a:pt x="54479" y="772903"/>
                  </a:lnTo>
                  <a:lnTo>
                    <a:pt x="25672" y="744096"/>
                  </a:lnTo>
                  <a:lnTo>
                    <a:pt x="6782" y="707558"/>
                  </a:lnTo>
                  <a:lnTo>
                    <a:pt x="0" y="665479"/>
                  </a:lnTo>
                  <a:lnTo>
                    <a:pt x="0" y="133096"/>
                  </a:lnTo>
                  <a:close/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8897239" y="303021"/>
            <a:ext cx="290004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0" u="sng"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Division</a:t>
            </a:r>
            <a:r>
              <a:rPr sz="2000" b="0" u="sng" spc="-75"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 </a:t>
            </a:r>
            <a:r>
              <a:rPr sz="2000" b="0" u="sng" spc="-10"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Theorem</a:t>
            </a:r>
            <a:endParaRPr sz="2000">
              <a:latin typeface="Segoe UI Semilight"/>
              <a:cs typeface="Segoe UI Semilight"/>
            </a:endParaRPr>
          </a:p>
          <a:p>
            <a:pPr marL="12700">
              <a:lnSpc>
                <a:spcPct val="100000"/>
              </a:lnSpc>
            </a:pPr>
            <a:r>
              <a:rPr sz="2000">
                <a:latin typeface="Cambria Math"/>
                <a:cs typeface="Cambria Math"/>
              </a:rPr>
              <a:t>𝑎</a:t>
            </a:r>
            <a:r>
              <a:rPr sz="2000" spc="145">
                <a:latin typeface="Cambria Math"/>
                <a:cs typeface="Cambria Math"/>
              </a:rPr>
              <a:t> </a:t>
            </a:r>
            <a:r>
              <a:rPr sz="2000">
                <a:latin typeface="Cambria Math"/>
                <a:cs typeface="Cambria Math"/>
              </a:rPr>
              <a:t>=</a:t>
            </a:r>
            <a:r>
              <a:rPr sz="2000" spc="105">
                <a:latin typeface="Cambria Math"/>
                <a:cs typeface="Cambria Math"/>
              </a:rPr>
              <a:t> </a:t>
            </a:r>
            <a:r>
              <a:rPr sz="2000">
                <a:latin typeface="Cambria Math"/>
                <a:cs typeface="Cambria Math"/>
              </a:rPr>
              <a:t>𝑞𝑑</a:t>
            </a:r>
            <a:r>
              <a:rPr sz="2000" spc="60">
                <a:latin typeface="Cambria Math"/>
                <a:cs typeface="Cambria Math"/>
              </a:rPr>
              <a:t> </a:t>
            </a:r>
            <a:r>
              <a:rPr sz="2000">
                <a:latin typeface="Cambria Math"/>
                <a:cs typeface="Cambria Math"/>
              </a:rPr>
              <a:t>+ 𝑟</a:t>
            </a:r>
            <a:r>
              <a:rPr sz="2000" spc="145">
                <a:latin typeface="Cambria Math"/>
                <a:cs typeface="Cambria Math"/>
              </a:rPr>
              <a:t> </a:t>
            </a:r>
            <a:r>
              <a:rPr sz="2000" b="0">
                <a:latin typeface="Segoe UI Semilight"/>
                <a:cs typeface="Segoe UI Semilight"/>
              </a:rPr>
              <a:t>with</a:t>
            </a:r>
            <a:r>
              <a:rPr sz="2000" b="0" spc="-5">
                <a:latin typeface="Segoe UI Semilight"/>
                <a:cs typeface="Segoe UI Semilight"/>
              </a:rPr>
              <a:t> </a:t>
            </a:r>
            <a:r>
              <a:rPr sz="2000">
                <a:latin typeface="Cambria Math"/>
                <a:cs typeface="Cambria Math"/>
              </a:rPr>
              <a:t>0</a:t>
            </a:r>
            <a:r>
              <a:rPr sz="2000" spc="110">
                <a:latin typeface="Cambria Math"/>
                <a:cs typeface="Cambria Math"/>
              </a:rPr>
              <a:t> </a:t>
            </a:r>
            <a:r>
              <a:rPr sz="2000">
                <a:latin typeface="Cambria Math"/>
                <a:cs typeface="Cambria Math"/>
              </a:rPr>
              <a:t>≤</a:t>
            </a:r>
            <a:r>
              <a:rPr sz="2000" spc="105">
                <a:latin typeface="Cambria Math"/>
                <a:cs typeface="Cambria Math"/>
              </a:rPr>
              <a:t> </a:t>
            </a:r>
            <a:r>
              <a:rPr sz="2000">
                <a:latin typeface="Cambria Math"/>
                <a:cs typeface="Cambria Math"/>
              </a:rPr>
              <a:t>𝑟</a:t>
            </a:r>
            <a:r>
              <a:rPr sz="2000" spc="140">
                <a:latin typeface="Cambria Math"/>
                <a:cs typeface="Cambria Math"/>
              </a:rPr>
              <a:t> </a:t>
            </a:r>
            <a:r>
              <a:rPr sz="2000">
                <a:latin typeface="Cambria Math"/>
                <a:cs typeface="Cambria Math"/>
              </a:rPr>
              <a:t>&lt;</a:t>
            </a:r>
            <a:r>
              <a:rPr sz="2000" spc="105">
                <a:latin typeface="Cambria Math"/>
                <a:cs typeface="Cambria Math"/>
              </a:rPr>
              <a:t> </a:t>
            </a:r>
            <a:r>
              <a:rPr sz="2000" spc="-50">
                <a:latin typeface="Cambria Math"/>
                <a:cs typeface="Cambria Math"/>
              </a:rPr>
              <a:t>𝑑</a:t>
            </a:r>
            <a:endParaRPr sz="2000">
              <a:latin typeface="Cambria Math"/>
              <a:cs typeface="Cambria Math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628FCAC-727C-12EA-9065-4859B784F7B8}"/>
              </a:ext>
            </a:extLst>
          </p:cNvPr>
          <p:cNvSpPr txBox="1"/>
          <p:nvPr/>
        </p:nvSpPr>
        <p:spPr>
          <a:xfrm>
            <a:off x="1449777" y="3919471"/>
            <a:ext cx="210871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739"/>
              </a:spcBef>
            </a:pPr>
            <a:r>
              <a:rPr lang="en-US" sz="2400">
                <a:solidFill>
                  <a:srgbClr val="4B3182"/>
                </a:solidFill>
                <a:latin typeface="Cambria Math"/>
                <a:cs typeface="Cambria Math"/>
              </a:rPr>
              <a:t>22</a:t>
            </a:r>
            <a:r>
              <a:rPr lang="en-US" sz="2400" spc="114">
                <a:solidFill>
                  <a:srgbClr val="4B3182"/>
                </a:solidFill>
                <a:latin typeface="Cambria Math"/>
                <a:cs typeface="Cambria Math"/>
              </a:rPr>
              <a:t> </a:t>
            </a:r>
            <a:r>
              <a:rPr lang="en-US" sz="2400">
                <a:solidFill>
                  <a:srgbClr val="4B3182"/>
                </a:solidFill>
                <a:latin typeface="Cambria Math"/>
                <a:cs typeface="Cambria Math"/>
              </a:rPr>
              <a:t>=</a:t>
            </a:r>
            <a:r>
              <a:rPr lang="en-US" sz="2400" spc="114">
                <a:solidFill>
                  <a:srgbClr val="4B3182"/>
                </a:solidFill>
                <a:latin typeface="Cambria Math"/>
                <a:cs typeface="Cambria Math"/>
              </a:rPr>
              <a:t> </a:t>
            </a:r>
            <a:r>
              <a:rPr lang="en-US" sz="2400">
                <a:solidFill>
                  <a:srgbClr val="4B3182"/>
                </a:solidFill>
                <a:latin typeface="Cambria Math"/>
                <a:cs typeface="Cambria Math"/>
              </a:rPr>
              <a:t>4</a:t>
            </a:r>
            <a:r>
              <a:rPr lang="en-US" sz="2400" spc="-5">
                <a:solidFill>
                  <a:srgbClr val="4B3182"/>
                </a:solidFill>
                <a:latin typeface="Cambria Math"/>
                <a:cs typeface="Cambria Math"/>
              </a:rPr>
              <a:t> </a:t>
            </a:r>
            <a:r>
              <a:rPr lang="en-US" sz="2400">
                <a:solidFill>
                  <a:srgbClr val="4B3182"/>
                </a:solidFill>
                <a:latin typeface="Cambria Math"/>
                <a:cs typeface="Cambria Math"/>
              </a:rPr>
              <a:t>⋅</a:t>
            </a:r>
            <a:r>
              <a:rPr lang="en-US" sz="2400" spc="10">
                <a:solidFill>
                  <a:srgbClr val="4B3182"/>
                </a:solidFill>
                <a:latin typeface="Cambria Math"/>
                <a:cs typeface="Cambria Math"/>
              </a:rPr>
              <a:t> </a:t>
            </a:r>
            <a:r>
              <a:rPr lang="en-US" sz="2400">
                <a:solidFill>
                  <a:srgbClr val="4B3182"/>
                </a:solidFill>
                <a:latin typeface="Cambria Math"/>
                <a:cs typeface="Cambria Math"/>
              </a:rPr>
              <a:t>5 +</a:t>
            </a:r>
            <a:r>
              <a:rPr lang="en-US" sz="2400" spc="-5">
                <a:solidFill>
                  <a:srgbClr val="4B3182"/>
                </a:solidFill>
                <a:latin typeface="Cambria Math"/>
                <a:cs typeface="Cambria Math"/>
              </a:rPr>
              <a:t> </a:t>
            </a:r>
            <a:r>
              <a:rPr lang="en-US" sz="2400" b="1" spc="-50">
                <a:solidFill>
                  <a:srgbClr val="4B3182"/>
                </a:solidFill>
                <a:latin typeface="Cambria Math"/>
                <a:cs typeface="Cambria Math"/>
              </a:rPr>
              <a:t>𝟐</a:t>
            </a:r>
            <a:endParaRPr lang="en-US" sz="2400" b="1">
              <a:latin typeface="Cambria Math"/>
              <a:cs typeface="Cambria Math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D1AF755-51CD-A402-5BD1-D22B155F287B}"/>
              </a:ext>
            </a:extLst>
          </p:cNvPr>
          <p:cNvSpPr txBox="1"/>
          <p:nvPr/>
        </p:nvSpPr>
        <p:spPr>
          <a:xfrm>
            <a:off x="6036707" y="3920085"/>
            <a:ext cx="23888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739"/>
              </a:spcBef>
            </a:pPr>
            <a:r>
              <a:rPr lang="en-US" sz="2400">
                <a:solidFill>
                  <a:srgbClr val="4B3182"/>
                </a:solidFill>
                <a:latin typeface="Cambria Math"/>
                <a:cs typeface="Cambria Math"/>
              </a:rPr>
              <a:t>25</a:t>
            </a:r>
            <a:r>
              <a:rPr lang="en-US" sz="2400" spc="114">
                <a:solidFill>
                  <a:srgbClr val="4B3182"/>
                </a:solidFill>
                <a:latin typeface="Cambria Math"/>
                <a:cs typeface="Cambria Math"/>
              </a:rPr>
              <a:t> </a:t>
            </a:r>
            <a:r>
              <a:rPr lang="en-US" sz="2400">
                <a:solidFill>
                  <a:srgbClr val="4B3182"/>
                </a:solidFill>
                <a:latin typeface="Cambria Math"/>
                <a:cs typeface="Cambria Math"/>
              </a:rPr>
              <a:t>=</a:t>
            </a:r>
            <a:r>
              <a:rPr lang="en-US" sz="2400" spc="114">
                <a:solidFill>
                  <a:srgbClr val="4B3182"/>
                </a:solidFill>
                <a:latin typeface="Cambria Math"/>
                <a:cs typeface="Cambria Math"/>
              </a:rPr>
              <a:t> </a:t>
            </a:r>
            <a:r>
              <a:rPr lang="en-US" sz="2400">
                <a:solidFill>
                  <a:srgbClr val="4B3182"/>
                </a:solidFill>
                <a:latin typeface="Cambria Math"/>
                <a:cs typeface="Cambria Math"/>
              </a:rPr>
              <a:t>5</a:t>
            </a:r>
            <a:r>
              <a:rPr lang="en-US" sz="2400" spc="-5">
                <a:solidFill>
                  <a:srgbClr val="4B3182"/>
                </a:solidFill>
                <a:latin typeface="Cambria Math"/>
                <a:cs typeface="Cambria Math"/>
              </a:rPr>
              <a:t> </a:t>
            </a:r>
            <a:r>
              <a:rPr lang="en-US" sz="2400">
                <a:solidFill>
                  <a:srgbClr val="4B3182"/>
                </a:solidFill>
                <a:latin typeface="Cambria Math"/>
                <a:cs typeface="Cambria Math"/>
              </a:rPr>
              <a:t>⋅</a:t>
            </a:r>
            <a:r>
              <a:rPr lang="en-US" sz="2400" spc="10">
                <a:solidFill>
                  <a:srgbClr val="4B3182"/>
                </a:solidFill>
                <a:latin typeface="Cambria Math"/>
                <a:cs typeface="Cambria Math"/>
              </a:rPr>
              <a:t> </a:t>
            </a:r>
            <a:r>
              <a:rPr lang="en-US" sz="2400">
                <a:solidFill>
                  <a:srgbClr val="4B3182"/>
                </a:solidFill>
                <a:latin typeface="Cambria Math"/>
                <a:cs typeface="Cambria Math"/>
              </a:rPr>
              <a:t>5 +</a:t>
            </a:r>
            <a:r>
              <a:rPr lang="en-US" sz="2400" spc="-5">
                <a:solidFill>
                  <a:srgbClr val="4B3182"/>
                </a:solidFill>
                <a:latin typeface="Cambria Math"/>
                <a:cs typeface="Cambria Math"/>
              </a:rPr>
              <a:t> </a:t>
            </a:r>
            <a:r>
              <a:rPr lang="en-US" sz="2400" spc="-50">
                <a:solidFill>
                  <a:srgbClr val="4B3182"/>
                </a:solidFill>
                <a:latin typeface="Cambria Math"/>
                <a:cs typeface="Cambria Math"/>
              </a:rPr>
              <a:t>𝟎</a:t>
            </a:r>
            <a:endParaRPr lang="en-US" sz="2400">
              <a:latin typeface="Cambria Math"/>
              <a:cs typeface="Cambria Math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5" grpId="0"/>
      <p:bldP spid="17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81961" y="3242564"/>
            <a:ext cx="384492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65">
                <a:latin typeface="Segoe UI Semibold"/>
                <a:cs typeface="Segoe UI Semibold"/>
              </a:rPr>
              <a:t>Modular</a:t>
            </a:r>
            <a:r>
              <a:rPr sz="3200" b="1" spc="220">
                <a:latin typeface="Segoe UI Semibold"/>
                <a:cs typeface="Segoe UI Semibold"/>
              </a:rPr>
              <a:t> </a:t>
            </a:r>
            <a:r>
              <a:rPr sz="3200" b="1" spc="65">
                <a:latin typeface="Segoe UI Semibold"/>
                <a:cs typeface="Segoe UI Semibold"/>
              </a:rPr>
              <a:t>Arithmetic</a:t>
            </a:r>
            <a:endParaRPr sz="3200">
              <a:latin typeface="Segoe UI Semibold"/>
              <a:cs typeface="Segoe UI Semibold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F04BC1-832C-603E-F39B-934832CC39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FF4EB4-5186-150C-A04D-E9AE139EC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Terminology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8FFC6E4-7800-C8B0-0F52-270B58477F4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54202" y="1472015"/>
                <a:ext cx="10049510" cy="3447098"/>
              </a:xfrm>
            </p:spPr>
            <p:txBody>
              <a:bodyPr/>
              <a:lstStyle/>
              <a:p>
                <a:r>
                  <a:rPr lang="en-US"/>
                  <a:t>Java’s % is an operator (like + 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⋅)</m:t>
                    </m:r>
                  </m:oMath>
                </a14:m>
                <a:r>
                  <a:rPr lang="en-US"/>
                  <a:t> you give it two numbers, it produces a number. </a:t>
                </a:r>
              </a:p>
              <a:p>
                <a:endParaRPr lang="en-US"/>
              </a:p>
              <a:p>
                <a:r>
                  <a:rPr lang="en-US"/>
                  <a:t>We’re going to use the word “mod” to mean a closely related, but different thing.</a:t>
                </a:r>
              </a:p>
              <a:p>
                <a:endParaRPr lang="en-US"/>
              </a:p>
              <a:p>
                <a:endParaRPr lang="en-US"/>
              </a:p>
              <a:p>
                <a:r>
                  <a:rPr lang="en-US"/>
                  <a:t>The word “mod” in this class, refers to a set of rules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8FFC6E4-7800-C8B0-0F52-270B58477F4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54202" y="1472015"/>
                <a:ext cx="10049510" cy="3447098"/>
              </a:xfrm>
              <a:blipFill>
                <a:blip r:embed="rId2"/>
                <a:stretch>
                  <a:fillRect l="-2122" t="-3180" r="-303" b="-53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1656781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800" spc="70"/>
              <a:t>Modular</a:t>
            </a:r>
            <a:r>
              <a:rPr sz="3800" spc="250"/>
              <a:t> </a:t>
            </a:r>
            <a:r>
              <a:rPr sz="3800" spc="75"/>
              <a:t>Arithmetic:</a:t>
            </a:r>
            <a:r>
              <a:rPr sz="3800" spc="285"/>
              <a:t> </a:t>
            </a:r>
            <a:r>
              <a:rPr sz="3800"/>
              <a:t>Like</a:t>
            </a:r>
            <a:r>
              <a:rPr sz="3800" spc="229"/>
              <a:t> </a:t>
            </a:r>
            <a:r>
              <a:rPr sz="3800"/>
              <a:t>a</a:t>
            </a:r>
            <a:r>
              <a:rPr sz="3800" spc="240"/>
              <a:t> </a:t>
            </a:r>
            <a:r>
              <a:rPr sz="3800" spc="60"/>
              <a:t>Clock</a:t>
            </a:r>
            <a:endParaRPr sz="380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645058" y="1204226"/>
            <a:ext cx="10049510" cy="1886988"/>
          </a:xfrm>
          <a:prstGeom prst="rect">
            <a:avLst/>
          </a:prstGeom>
        </p:spPr>
        <p:txBody>
          <a:bodyPr vert="horz" wrap="square" lIns="0" tIns="23297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35"/>
              </a:spcBef>
            </a:pPr>
            <a:r>
              <a:rPr b="0">
                <a:latin typeface="Segoe UI Semilight"/>
                <a:cs typeface="Segoe UI Semilight"/>
              </a:rPr>
              <a:t>Imagine</a:t>
            </a:r>
            <a:r>
              <a:rPr b="0" spc="-125">
                <a:latin typeface="Segoe UI Semilight"/>
                <a:cs typeface="Segoe UI Semilight"/>
              </a:rPr>
              <a:t> </a:t>
            </a:r>
            <a:r>
              <a:rPr b="0">
                <a:latin typeface="Segoe UI Semilight"/>
                <a:cs typeface="Segoe UI Semilight"/>
              </a:rPr>
              <a:t>you</a:t>
            </a:r>
            <a:r>
              <a:rPr b="0" spc="-55">
                <a:latin typeface="Segoe UI Semilight"/>
                <a:cs typeface="Segoe UI Semilight"/>
              </a:rPr>
              <a:t> </a:t>
            </a:r>
            <a:r>
              <a:rPr b="0">
                <a:latin typeface="Segoe UI Semilight"/>
                <a:cs typeface="Segoe UI Semilight"/>
              </a:rPr>
              <a:t>can</a:t>
            </a:r>
            <a:r>
              <a:rPr b="0" spc="-50">
                <a:latin typeface="Segoe UI Semilight"/>
                <a:cs typeface="Segoe UI Semilight"/>
              </a:rPr>
              <a:t> </a:t>
            </a:r>
            <a:r>
              <a:rPr b="0">
                <a:latin typeface="Segoe UI Semilight"/>
                <a:cs typeface="Segoe UI Semilight"/>
              </a:rPr>
              <a:t>only</a:t>
            </a:r>
            <a:r>
              <a:rPr b="0" spc="-55">
                <a:latin typeface="Segoe UI Semilight"/>
                <a:cs typeface="Segoe UI Semilight"/>
              </a:rPr>
              <a:t> </a:t>
            </a:r>
            <a:r>
              <a:rPr b="0">
                <a:latin typeface="Segoe UI Semilight"/>
                <a:cs typeface="Segoe UI Semilight"/>
              </a:rPr>
              <a:t>represent</a:t>
            </a:r>
            <a:r>
              <a:rPr b="0" spc="-60">
                <a:latin typeface="Segoe UI Semilight"/>
                <a:cs typeface="Segoe UI Semilight"/>
              </a:rPr>
              <a:t> </a:t>
            </a:r>
            <a:r>
              <a:rPr b="0">
                <a:latin typeface="Segoe UI Semilight"/>
                <a:cs typeface="Segoe UI Semilight"/>
              </a:rPr>
              <a:t>numbers</a:t>
            </a:r>
            <a:r>
              <a:rPr b="0" spc="-35">
                <a:latin typeface="Segoe UI Semilight"/>
                <a:cs typeface="Segoe UI Semilight"/>
              </a:rPr>
              <a:t> </a:t>
            </a:r>
            <a:r>
              <a:rPr spc="-20"/>
              <a:t>0,</a:t>
            </a:r>
            <a:r>
              <a:rPr spc="-150"/>
              <a:t> </a:t>
            </a:r>
            <a:r>
              <a:t>…</a:t>
            </a:r>
            <a:r>
              <a:rPr spc="-155"/>
              <a:t> </a:t>
            </a:r>
            <a:r>
              <a:rPr spc="-10"/>
              <a:t>,</a:t>
            </a:r>
            <a:r>
              <a:rPr spc="-160"/>
              <a:t> </a:t>
            </a:r>
            <a:r>
              <a:t>11</a:t>
            </a:r>
            <a:r>
              <a:rPr b="0">
                <a:latin typeface="Segoe UI Semilight"/>
                <a:cs typeface="Segoe UI Semilight"/>
              </a:rPr>
              <a:t>.</a:t>
            </a:r>
            <a:r>
              <a:rPr b="0" spc="-55">
                <a:latin typeface="Segoe UI Semilight"/>
                <a:cs typeface="Segoe UI Semilight"/>
              </a:rPr>
              <a:t> </a:t>
            </a:r>
            <a:r>
              <a:rPr b="0">
                <a:latin typeface="Segoe UI Semilight"/>
                <a:cs typeface="Segoe UI Semilight"/>
              </a:rPr>
              <a:t>We</a:t>
            </a:r>
            <a:r>
              <a:rPr b="0" spc="-40">
                <a:latin typeface="Segoe UI Semilight"/>
                <a:cs typeface="Segoe UI Semilight"/>
              </a:rPr>
              <a:t> </a:t>
            </a:r>
            <a:r>
              <a:rPr b="0">
                <a:latin typeface="Segoe UI Semilight"/>
                <a:cs typeface="Segoe UI Semilight"/>
              </a:rPr>
              <a:t>call</a:t>
            </a:r>
            <a:r>
              <a:rPr b="0" spc="-60">
                <a:latin typeface="Segoe UI Semilight"/>
                <a:cs typeface="Segoe UI Semilight"/>
              </a:rPr>
              <a:t> </a:t>
            </a:r>
            <a:r>
              <a:rPr b="0" spc="-20">
                <a:latin typeface="Segoe UI Semilight"/>
                <a:cs typeface="Segoe UI Semilight"/>
              </a:rPr>
              <a:t>this</a:t>
            </a:r>
          </a:p>
          <a:p>
            <a:pPr marL="12700">
              <a:lnSpc>
                <a:spcPct val="100000"/>
              </a:lnSpc>
              <a:spcBef>
                <a:spcPts val="1140"/>
              </a:spcBef>
            </a:pPr>
            <a:r>
              <a:rPr b="0">
                <a:latin typeface="Segoe UI Semilight"/>
                <a:cs typeface="Segoe UI Semilight"/>
              </a:rPr>
              <a:t>“arithmetic</a:t>
            </a:r>
            <a:r>
              <a:rPr b="0" spc="-35">
                <a:latin typeface="Segoe UI Semilight"/>
                <a:cs typeface="Segoe UI Semilight"/>
              </a:rPr>
              <a:t> </a:t>
            </a:r>
            <a:r>
              <a:rPr b="0">
                <a:latin typeface="Segoe UI Semilight"/>
                <a:cs typeface="Segoe UI Semilight"/>
              </a:rPr>
              <a:t>mod</a:t>
            </a:r>
            <a:r>
              <a:rPr b="0" spc="-15">
                <a:latin typeface="Segoe UI Semilight"/>
                <a:cs typeface="Segoe UI Semilight"/>
              </a:rPr>
              <a:t> </a:t>
            </a:r>
            <a:r>
              <a:rPr spc="-20"/>
              <a:t>12</a:t>
            </a:r>
            <a:r>
              <a:rPr b="0" spc="-20">
                <a:latin typeface="Segoe UI Semilight"/>
                <a:cs typeface="Segoe UI Semilight"/>
              </a:rPr>
              <a:t>”.</a:t>
            </a:r>
          </a:p>
          <a:p>
            <a:pPr marL="12700">
              <a:lnSpc>
                <a:spcPct val="100000"/>
              </a:lnSpc>
              <a:spcBef>
                <a:spcPts val="1745"/>
              </a:spcBef>
            </a:pPr>
            <a:r>
              <a:rPr b="0" spc="-20">
                <a:latin typeface="Segoe UI Semilight"/>
                <a:cs typeface="Segoe UI Semilight"/>
              </a:rPr>
              <a:t>What’s</a:t>
            </a:r>
            <a:r>
              <a:rPr b="0" spc="-60">
                <a:latin typeface="Segoe UI Semilight"/>
                <a:cs typeface="Segoe UI Semilight"/>
              </a:rPr>
              <a:t> </a:t>
            </a:r>
            <a:r>
              <a:t>8</a:t>
            </a:r>
            <a:r>
              <a:rPr spc="-30"/>
              <a:t> </a:t>
            </a:r>
            <a:r>
              <a:t>+</a:t>
            </a:r>
            <a:r>
              <a:rPr spc="-45"/>
              <a:t> </a:t>
            </a:r>
            <a:r>
              <a:t>7</a:t>
            </a:r>
            <a:r>
              <a:rPr b="0">
                <a:latin typeface="Segoe UI Semilight"/>
                <a:cs typeface="Segoe UI Semilight"/>
              </a:rPr>
              <a:t>?</a:t>
            </a:r>
            <a:r>
              <a:rPr b="0" spc="-50">
                <a:latin typeface="Segoe UI Semilight"/>
                <a:cs typeface="Segoe UI Semilight"/>
              </a:rPr>
              <a:t> </a:t>
            </a:r>
            <a:endParaRPr spc="-50">
              <a:solidFill>
                <a:srgbClr val="4B3182"/>
              </a:solidFill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997452" y="2991611"/>
            <a:ext cx="3709670" cy="3583304"/>
            <a:chOff x="3997452" y="2991611"/>
            <a:chExt cx="3709670" cy="3583304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113276" y="3179063"/>
              <a:ext cx="3438814" cy="3259836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3997452" y="2991611"/>
              <a:ext cx="3709670" cy="3583304"/>
            </a:xfrm>
            <a:custGeom>
              <a:avLst/>
              <a:gdLst/>
              <a:ahLst/>
              <a:cxnLst/>
              <a:rect l="l" t="t" r="r" b="b"/>
              <a:pathLst>
                <a:path w="3709670" h="3583304">
                  <a:moveTo>
                    <a:pt x="0" y="1791462"/>
                  </a:moveTo>
                  <a:lnTo>
                    <a:pt x="645" y="1743733"/>
                  </a:lnTo>
                  <a:lnTo>
                    <a:pt x="2570" y="1696313"/>
                  </a:lnTo>
                  <a:lnTo>
                    <a:pt x="5760" y="1649217"/>
                  </a:lnTo>
                  <a:lnTo>
                    <a:pt x="10197" y="1602459"/>
                  </a:lnTo>
                  <a:lnTo>
                    <a:pt x="15866" y="1556056"/>
                  </a:lnTo>
                  <a:lnTo>
                    <a:pt x="22751" y="1510023"/>
                  </a:lnTo>
                  <a:lnTo>
                    <a:pt x="30837" y="1464376"/>
                  </a:lnTo>
                  <a:lnTo>
                    <a:pt x="40106" y="1419129"/>
                  </a:lnTo>
                  <a:lnTo>
                    <a:pt x="50543" y="1374299"/>
                  </a:lnTo>
                  <a:lnTo>
                    <a:pt x="62131" y="1329900"/>
                  </a:lnTo>
                  <a:lnTo>
                    <a:pt x="74856" y="1285949"/>
                  </a:lnTo>
                  <a:lnTo>
                    <a:pt x="88701" y="1242460"/>
                  </a:lnTo>
                  <a:lnTo>
                    <a:pt x="103649" y="1199450"/>
                  </a:lnTo>
                  <a:lnTo>
                    <a:pt x="119685" y="1156934"/>
                  </a:lnTo>
                  <a:lnTo>
                    <a:pt x="136793" y="1114926"/>
                  </a:lnTo>
                  <a:lnTo>
                    <a:pt x="154957" y="1073444"/>
                  </a:lnTo>
                  <a:lnTo>
                    <a:pt x="174160" y="1032501"/>
                  </a:lnTo>
                  <a:lnTo>
                    <a:pt x="194387" y="992114"/>
                  </a:lnTo>
                  <a:lnTo>
                    <a:pt x="215622" y="952298"/>
                  </a:lnTo>
                  <a:lnTo>
                    <a:pt x="237849" y="913069"/>
                  </a:lnTo>
                  <a:lnTo>
                    <a:pt x="261051" y="874442"/>
                  </a:lnTo>
                  <a:lnTo>
                    <a:pt x="285213" y="836432"/>
                  </a:lnTo>
                  <a:lnTo>
                    <a:pt x="310318" y="799055"/>
                  </a:lnTo>
                  <a:lnTo>
                    <a:pt x="336351" y="762327"/>
                  </a:lnTo>
                  <a:lnTo>
                    <a:pt x="363296" y="726262"/>
                  </a:lnTo>
                  <a:lnTo>
                    <a:pt x="391136" y="690877"/>
                  </a:lnTo>
                  <a:lnTo>
                    <a:pt x="419856" y="656187"/>
                  </a:lnTo>
                  <a:lnTo>
                    <a:pt x="449439" y="622207"/>
                  </a:lnTo>
                  <a:lnTo>
                    <a:pt x="479870" y="588953"/>
                  </a:lnTo>
                  <a:lnTo>
                    <a:pt x="511132" y="556440"/>
                  </a:lnTo>
                  <a:lnTo>
                    <a:pt x="543210" y="524684"/>
                  </a:lnTo>
                  <a:lnTo>
                    <a:pt x="576088" y="493700"/>
                  </a:lnTo>
                  <a:lnTo>
                    <a:pt x="609748" y="463504"/>
                  </a:lnTo>
                  <a:lnTo>
                    <a:pt x="644177" y="434111"/>
                  </a:lnTo>
                  <a:lnTo>
                    <a:pt x="679356" y="405536"/>
                  </a:lnTo>
                  <a:lnTo>
                    <a:pt x="715271" y="377796"/>
                  </a:lnTo>
                  <a:lnTo>
                    <a:pt x="751905" y="350905"/>
                  </a:lnTo>
                  <a:lnTo>
                    <a:pt x="789243" y="324880"/>
                  </a:lnTo>
                  <a:lnTo>
                    <a:pt x="827268" y="299734"/>
                  </a:lnTo>
                  <a:lnTo>
                    <a:pt x="865965" y="275485"/>
                  </a:lnTo>
                  <a:lnTo>
                    <a:pt x="905316" y="252147"/>
                  </a:lnTo>
                  <a:lnTo>
                    <a:pt x="945307" y="229736"/>
                  </a:lnTo>
                  <a:lnTo>
                    <a:pt x="985921" y="208268"/>
                  </a:lnTo>
                  <a:lnTo>
                    <a:pt x="1027143" y="187757"/>
                  </a:lnTo>
                  <a:lnTo>
                    <a:pt x="1068956" y="168220"/>
                  </a:lnTo>
                  <a:lnTo>
                    <a:pt x="1111344" y="149672"/>
                  </a:lnTo>
                  <a:lnTo>
                    <a:pt x="1154291" y="132127"/>
                  </a:lnTo>
                  <a:lnTo>
                    <a:pt x="1197781" y="115603"/>
                  </a:lnTo>
                  <a:lnTo>
                    <a:pt x="1241798" y="100114"/>
                  </a:lnTo>
                  <a:lnTo>
                    <a:pt x="1286327" y="85675"/>
                  </a:lnTo>
                  <a:lnTo>
                    <a:pt x="1331351" y="72303"/>
                  </a:lnTo>
                  <a:lnTo>
                    <a:pt x="1376853" y="60012"/>
                  </a:lnTo>
                  <a:lnTo>
                    <a:pt x="1422819" y="48819"/>
                  </a:lnTo>
                  <a:lnTo>
                    <a:pt x="1469232" y="38738"/>
                  </a:lnTo>
                  <a:lnTo>
                    <a:pt x="1516076" y="29785"/>
                  </a:lnTo>
                  <a:lnTo>
                    <a:pt x="1563335" y="21975"/>
                  </a:lnTo>
                  <a:lnTo>
                    <a:pt x="1610993" y="15325"/>
                  </a:lnTo>
                  <a:lnTo>
                    <a:pt x="1659034" y="9849"/>
                  </a:lnTo>
                  <a:lnTo>
                    <a:pt x="1707442" y="5563"/>
                  </a:lnTo>
                  <a:lnTo>
                    <a:pt x="1756201" y="2483"/>
                  </a:lnTo>
                  <a:lnTo>
                    <a:pt x="1805295" y="623"/>
                  </a:lnTo>
                  <a:lnTo>
                    <a:pt x="1854708" y="0"/>
                  </a:lnTo>
                  <a:lnTo>
                    <a:pt x="1904120" y="623"/>
                  </a:lnTo>
                  <a:lnTo>
                    <a:pt x="1953214" y="2483"/>
                  </a:lnTo>
                  <a:lnTo>
                    <a:pt x="2001973" y="5563"/>
                  </a:lnTo>
                  <a:lnTo>
                    <a:pt x="2050381" y="9849"/>
                  </a:lnTo>
                  <a:lnTo>
                    <a:pt x="2098422" y="15325"/>
                  </a:lnTo>
                  <a:lnTo>
                    <a:pt x="2146080" y="21975"/>
                  </a:lnTo>
                  <a:lnTo>
                    <a:pt x="2193339" y="29785"/>
                  </a:lnTo>
                  <a:lnTo>
                    <a:pt x="2240183" y="38738"/>
                  </a:lnTo>
                  <a:lnTo>
                    <a:pt x="2286596" y="48819"/>
                  </a:lnTo>
                  <a:lnTo>
                    <a:pt x="2332562" y="60012"/>
                  </a:lnTo>
                  <a:lnTo>
                    <a:pt x="2378064" y="72303"/>
                  </a:lnTo>
                  <a:lnTo>
                    <a:pt x="2423088" y="85675"/>
                  </a:lnTo>
                  <a:lnTo>
                    <a:pt x="2467617" y="100114"/>
                  </a:lnTo>
                  <a:lnTo>
                    <a:pt x="2511634" y="115603"/>
                  </a:lnTo>
                  <a:lnTo>
                    <a:pt x="2555124" y="132127"/>
                  </a:lnTo>
                  <a:lnTo>
                    <a:pt x="2598071" y="149672"/>
                  </a:lnTo>
                  <a:lnTo>
                    <a:pt x="2640459" y="168220"/>
                  </a:lnTo>
                  <a:lnTo>
                    <a:pt x="2682272" y="187757"/>
                  </a:lnTo>
                  <a:lnTo>
                    <a:pt x="2723494" y="208268"/>
                  </a:lnTo>
                  <a:lnTo>
                    <a:pt x="2764108" y="229736"/>
                  </a:lnTo>
                  <a:lnTo>
                    <a:pt x="2804099" y="252147"/>
                  </a:lnTo>
                  <a:lnTo>
                    <a:pt x="2843450" y="275485"/>
                  </a:lnTo>
                  <a:lnTo>
                    <a:pt x="2882147" y="299734"/>
                  </a:lnTo>
                  <a:lnTo>
                    <a:pt x="2920172" y="324880"/>
                  </a:lnTo>
                  <a:lnTo>
                    <a:pt x="2957510" y="350905"/>
                  </a:lnTo>
                  <a:lnTo>
                    <a:pt x="2994144" y="377796"/>
                  </a:lnTo>
                  <a:lnTo>
                    <a:pt x="3030059" y="405536"/>
                  </a:lnTo>
                  <a:lnTo>
                    <a:pt x="3065238" y="434111"/>
                  </a:lnTo>
                  <a:lnTo>
                    <a:pt x="3099667" y="463504"/>
                  </a:lnTo>
                  <a:lnTo>
                    <a:pt x="3133327" y="493700"/>
                  </a:lnTo>
                  <a:lnTo>
                    <a:pt x="3166205" y="524684"/>
                  </a:lnTo>
                  <a:lnTo>
                    <a:pt x="3198283" y="556440"/>
                  </a:lnTo>
                  <a:lnTo>
                    <a:pt x="3229545" y="588953"/>
                  </a:lnTo>
                  <a:lnTo>
                    <a:pt x="3259976" y="622207"/>
                  </a:lnTo>
                  <a:lnTo>
                    <a:pt x="3289559" y="656187"/>
                  </a:lnTo>
                  <a:lnTo>
                    <a:pt x="3318279" y="690877"/>
                  </a:lnTo>
                  <a:lnTo>
                    <a:pt x="3346119" y="726262"/>
                  </a:lnTo>
                  <a:lnTo>
                    <a:pt x="3373064" y="762327"/>
                  </a:lnTo>
                  <a:lnTo>
                    <a:pt x="3399097" y="799055"/>
                  </a:lnTo>
                  <a:lnTo>
                    <a:pt x="3424202" y="836432"/>
                  </a:lnTo>
                  <a:lnTo>
                    <a:pt x="3448364" y="874442"/>
                  </a:lnTo>
                  <a:lnTo>
                    <a:pt x="3471566" y="913069"/>
                  </a:lnTo>
                  <a:lnTo>
                    <a:pt x="3493793" y="952298"/>
                  </a:lnTo>
                  <a:lnTo>
                    <a:pt x="3515028" y="992114"/>
                  </a:lnTo>
                  <a:lnTo>
                    <a:pt x="3535255" y="1032501"/>
                  </a:lnTo>
                  <a:lnTo>
                    <a:pt x="3554458" y="1073444"/>
                  </a:lnTo>
                  <a:lnTo>
                    <a:pt x="3572622" y="1114926"/>
                  </a:lnTo>
                  <a:lnTo>
                    <a:pt x="3589730" y="1156934"/>
                  </a:lnTo>
                  <a:lnTo>
                    <a:pt x="3605766" y="1199450"/>
                  </a:lnTo>
                  <a:lnTo>
                    <a:pt x="3620714" y="1242460"/>
                  </a:lnTo>
                  <a:lnTo>
                    <a:pt x="3634559" y="1285949"/>
                  </a:lnTo>
                  <a:lnTo>
                    <a:pt x="3647284" y="1329900"/>
                  </a:lnTo>
                  <a:lnTo>
                    <a:pt x="3658872" y="1374299"/>
                  </a:lnTo>
                  <a:lnTo>
                    <a:pt x="3669309" y="1419129"/>
                  </a:lnTo>
                  <a:lnTo>
                    <a:pt x="3678578" y="1464376"/>
                  </a:lnTo>
                  <a:lnTo>
                    <a:pt x="3686664" y="1510023"/>
                  </a:lnTo>
                  <a:lnTo>
                    <a:pt x="3693549" y="1556056"/>
                  </a:lnTo>
                  <a:lnTo>
                    <a:pt x="3699218" y="1602459"/>
                  </a:lnTo>
                  <a:lnTo>
                    <a:pt x="3703655" y="1649217"/>
                  </a:lnTo>
                  <a:lnTo>
                    <a:pt x="3706845" y="1696313"/>
                  </a:lnTo>
                  <a:lnTo>
                    <a:pt x="3708770" y="1743733"/>
                  </a:lnTo>
                  <a:lnTo>
                    <a:pt x="3709416" y="1791462"/>
                  </a:lnTo>
                  <a:lnTo>
                    <a:pt x="3708770" y="1839187"/>
                  </a:lnTo>
                  <a:lnTo>
                    <a:pt x="3706845" y="1886604"/>
                  </a:lnTo>
                  <a:lnTo>
                    <a:pt x="3703655" y="1933698"/>
                  </a:lnTo>
                  <a:lnTo>
                    <a:pt x="3699218" y="1980453"/>
                  </a:lnTo>
                  <a:lnTo>
                    <a:pt x="3693549" y="2026854"/>
                  </a:lnTo>
                  <a:lnTo>
                    <a:pt x="3686664" y="2072885"/>
                  </a:lnTo>
                  <a:lnTo>
                    <a:pt x="3678578" y="2118530"/>
                  </a:lnTo>
                  <a:lnTo>
                    <a:pt x="3669309" y="2163775"/>
                  </a:lnTo>
                  <a:lnTo>
                    <a:pt x="3658872" y="2208604"/>
                  </a:lnTo>
                  <a:lnTo>
                    <a:pt x="3647284" y="2253001"/>
                  </a:lnTo>
                  <a:lnTo>
                    <a:pt x="3634559" y="2296951"/>
                  </a:lnTo>
                  <a:lnTo>
                    <a:pt x="3620714" y="2340439"/>
                  </a:lnTo>
                  <a:lnTo>
                    <a:pt x="3605766" y="2383448"/>
                  </a:lnTo>
                  <a:lnTo>
                    <a:pt x="3589730" y="2425964"/>
                  </a:lnTo>
                  <a:lnTo>
                    <a:pt x="3572622" y="2467970"/>
                  </a:lnTo>
                  <a:lnTo>
                    <a:pt x="3554458" y="2509452"/>
                  </a:lnTo>
                  <a:lnTo>
                    <a:pt x="3535255" y="2550394"/>
                  </a:lnTo>
                  <a:lnTo>
                    <a:pt x="3515028" y="2590781"/>
                  </a:lnTo>
                  <a:lnTo>
                    <a:pt x="3493793" y="2630597"/>
                  </a:lnTo>
                  <a:lnTo>
                    <a:pt x="3471566" y="2669826"/>
                  </a:lnTo>
                  <a:lnTo>
                    <a:pt x="3448364" y="2708453"/>
                  </a:lnTo>
                  <a:lnTo>
                    <a:pt x="3424202" y="2746463"/>
                  </a:lnTo>
                  <a:lnTo>
                    <a:pt x="3399097" y="2783840"/>
                  </a:lnTo>
                  <a:lnTo>
                    <a:pt x="3373064" y="2820568"/>
                  </a:lnTo>
                  <a:lnTo>
                    <a:pt x="3346119" y="2856633"/>
                  </a:lnTo>
                  <a:lnTo>
                    <a:pt x="3318279" y="2892019"/>
                  </a:lnTo>
                  <a:lnTo>
                    <a:pt x="3289559" y="2926709"/>
                  </a:lnTo>
                  <a:lnTo>
                    <a:pt x="3259976" y="2960690"/>
                  </a:lnTo>
                  <a:lnTo>
                    <a:pt x="3229545" y="2993945"/>
                  </a:lnTo>
                  <a:lnTo>
                    <a:pt x="3198283" y="3026458"/>
                  </a:lnTo>
                  <a:lnTo>
                    <a:pt x="3166205" y="3058215"/>
                  </a:lnTo>
                  <a:lnTo>
                    <a:pt x="3133327" y="3089200"/>
                  </a:lnTo>
                  <a:lnTo>
                    <a:pt x="3099667" y="3119397"/>
                  </a:lnTo>
                  <a:lnTo>
                    <a:pt x="3065238" y="3148791"/>
                  </a:lnTo>
                  <a:lnTo>
                    <a:pt x="3030059" y="3177366"/>
                  </a:lnTo>
                  <a:lnTo>
                    <a:pt x="2994144" y="3205107"/>
                  </a:lnTo>
                  <a:lnTo>
                    <a:pt x="2957510" y="3231999"/>
                  </a:lnTo>
                  <a:lnTo>
                    <a:pt x="2920172" y="3258026"/>
                  </a:lnTo>
                  <a:lnTo>
                    <a:pt x="2882147" y="3283172"/>
                  </a:lnTo>
                  <a:lnTo>
                    <a:pt x="2843450" y="3307422"/>
                  </a:lnTo>
                  <a:lnTo>
                    <a:pt x="2804099" y="3330761"/>
                  </a:lnTo>
                  <a:lnTo>
                    <a:pt x="2764108" y="3353173"/>
                  </a:lnTo>
                  <a:lnTo>
                    <a:pt x="2723494" y="3374643"/>
                  </a:lnTo>
                  <a:lnTo>
                    <a:pt x="2682272" y="3395154"/>
                  </a:lnTo>
                  <a:lnTo>
                    <a:pt x="2640459" y="3414693"/>
                  </a:lnTo>
                  <a:lnTo>
                    <a:pt x="2598071" y="3433242"/>
                  </a:lnTo>
                  <a:lnTo>
                    <a:pt x="2555124" y="3450787"/>
                  </a:lnTo>
                  <a:lnTo>
                    <a:pt x="2511634" y="3467312"/>
                  </a:lnTo>
                  <a:lnTo>
                    <a:pt x="2467617" y="3482803"/>
                  </a:lnTo>
                  <a:lnTo>
                    <a:pt x="2423088" y="3497242"/>
                  </a:lnTo>
                  <a:lnTo>
                    <a:pt x="2378064" y="3510615"/>
                  </a:lnTo>
                  <a:lnTo>
                    <a:pt x="2332562" y="3522907"/>
                  </a:lnTo>
                  <a:lnTo>
                    <a:pt x="2286596" y="3534101"/>
                  </a:lnTo>
                  <a:lnTo>
                    <a:pt x="2240183" y="3544182"/>
                  </a:lnTo>
                  <a:lnTo>
                    <a:pt x="2193339" y="3553136"/>
                  </a:lnTo>
                  <a:lnTo>
                    <a:pt x="2146080" y="3560946"/>
                  </a:lnTo>
                  <a:lnTo>
                    <a:pt x="2098422" y="3567597"/>
                  </a:lnTo>
                  <a:lnTo>
                    <a:pt x="2050381" y="3573073"/>
                  </a:lnTo>
                  <a:lnTo>
                    <a:pt x="2001973" y="3577359"/>
                  </a:lnTo>
                  <a:lnTo>
                    <a:pt x="1953214" y="3580440"/>
                  </a:lnTo>
                  <a:lnTo>
                    <a:pt x="1904120" y="3582300"/>
                  </a:lnTo>
                  <a:lnTo>
                    <a:pt x="1854708" y="3582924"/>
                  </a:lnTo>
                  <a:lnTo>
                    <a:pt x="1805295" y="3582300"/>
                  </a:lnTo>
                  <a:lnTo>
                    <a:pt x="1756201" y="3580440"/>
                  </a:lnTo>
                  <a:lnTo>
                    <a:pt x="1707442" y="3577359"/>
                  </a:lnTo>
                  <a:lnTo>
                    <a:pt x="1659034" y="3573073"/>
                  </a:lnTo>
                  <a:lnTo>
                    <a:pt x="1610993" y="3567597"/>
                  </a:lnTo>
                  <a:lnTo>
                    <a:pt x="1563335" y="3560946"/>
                  </a:lnTo>
                  <a:lnTo>
                    <a:pt x="1516076" y="3553136"/>
                  </a:lnTo>
                  <a:lnTo>
                    <a:pt x="1469232" y="3544182"/>
                  </a:lnTo>
                  <a:lnTo>
                    <a:pt x="1422819" y="3534101"/>
                  </a:lnTo>
                  <a:lnTo>
                    <a:pt x="1376853" y="3522907"/>
                  </a:lnTo>
                  <a:lnTo>
                    <a:pt x="1331351" y="3510615"/>
                  </a:lnTo>
                  <a:lnTo>
                    <a:pt x="1286327" y="3497242"/>
                  </a:lnTo>
                  <a:lnTo>
                    <a:pt x="1241798" y="3482803"/>
                  </a:lnTo>
                  <a:lnTo>
                    <a:pt x="1197781" y="3467312"/>
                  </a:lnTo>
                  <a:lnTo>
                    <a:pt x="1154291" y="3450787"/>
                  </a:lnTo>
                  <a:lnTo>
                    <a:pt x="1111344" y="3433242"/>
                  </a:lnTo>
                  <a:lnTo>
                    <a:pt x="1068956" y="3414693"/>
                  </a:lnTo>
                  <a:lnTo>
                    <a:pt x="1027143" y="3395154"/>
                  </a:lnTo>
                  <a:lnTo>
                    <a:pt x="985921" y="3374643"/>
                  </a:lnTo>
                  <a:lnTo>
                    <a:pt x="945307" y="3353173"/>
                  </a:lnTo>
                  <a:lnTo>
                    <a:pt x="905316" y="3330761"/>
                  </a:lnTo>
                  <a:lnTo>
                    <a:pt x="865965" y="3307422"/>
                  </a:lnTo>
                  <a:lnTo>
                    <a:pt x="827268" y="3283172"/>
                  </a:lnTo>
                  <a:lnTo>
                    <a:pt x="789243" y="3258026"/>
                  </a:lnTo>
                  <a:lnTo>
                    <a:pt x="751905" y="3231999"/>
                  </a:lnTo>
                  <a:lnTo>
                    <a:pt x="715271" y="3205107"/>
                  </a:lnTo>
                  <a:lnTo>
                    <a:pt x="679356" y="3177366"/>
                  </a:lnTo>
                  <a:lnTo>
                    <a:pt x="644177" y="3148791"/>
                  </a:lnTo>
                  <a:lnTo>
                    <a:pt x="609748" y="3119397"/>
                  </a:lnTo>
                  <a:lnTo>
                    <a:pt x="576088" y="3089200"/>
                  </a:lnTo>
                  <a:lnTo>
                    <a:pt x="543210" y="3058215"/>
                  </a:lnTo>
                  <a:lnTo>
                    <a:pt x="511132" y="3026458"/>
                  </a:lnTo>
                  <a:lnTo>
                    <a:pt x="479870" y="2993945"/>
                  </a:lnTo>
                  <a:lnTo>
                    <a:pt x="449439" y="2960690"/>
                  </a:lnTo>
                  <a:lnTo>
                    <a:pt x="419856" y="2926709"/>
                  </a:lnTo>
                  <a:lnTo>
                    <a:pt x="391136" y="2892019"/>
                  </a:lnTo>
                  <a:lnTo>
                    <a:pt x="363296" y="2856633"/>
                  </a:lnTo>
                  <a:lnTo>
                    <a:pt x="336351" y="2820568"/>
                  </a:lnTo>
                  <a:lnTo>
                    <a:pt x="310318" y="2783840"/>
                  </a:lnTo>
                  <a:lnTo>
                    <a:pt x="285213" y="2746463"/>
                  </a:lnTo>
                  <a:lnTo>
                    <a:pt x="261051" y="2708453"/>
                  </a:lnTo>
                  <a:lnTo>
                    <a:pt x="237849" y="2669826"/>
                  </a:lnTo>
                  <a:lnTo>
                    <a:pt x="215622" y="2630597"/>
                  </a:lnTo>
                  <a:lnTo>
                    <a:pt x="194387" y="2590781"/>
                  </a:lnTo>
                  <a:lnTo>
                    <a:pt x="174160" y="2550394"/>
                  </a:lnTo>
                  <a:lnTo>
                    <a:pt x="154957" y="2509452"/>
                  </a:lnTo>
                  <a:lnTo>
                    <a:pt x="136793" y="2467970"/>
                  </a:lnTo>
                  <a:lnTo>
                    <a:pt x="119685" y="2425964"/>
                  </a:lnTo>
                  <a:lnTo>
                    <a:pt x="103649" y="2383448"/>
                  </a:lnTo>
                  <a:lnTo>
                    <a:pt x="88701" y="2340439"/>
                  </a:lnTo>
                  <a:lnTo>
                    <a:pt x="74856" y="2296951"/>
                  </a:lnTo>
                  <a:lnTo>
                    <a:pt x="62131" y="2253001"/>
                  </a:lnTo>
                  <a:lnTo>
                    <a:pt x="50543" y="2208604"/>
                  </a:lnTo>
                  <a:lnTo>
                    <a:pt x="40106" y="2163775"/>
                  </a:lnTo>
                  <a:lnTo>
                    <a:pt x="30837" y="2118530"/>
                  </a:lnTo>
                  <a:lnTo>
                    <a:pt x="22751" y="2072885"/>
                  </a:lnTo>
                  <a:lnTo>
                    <a:pt x="15866" y="2026854"/>
                  </a:lnTo>
                  <a:lnTo>
                    <a:pt x="10197" y="1980453"/>
                  </a:lnTo>
                  <a:lnTo>
                    <a:pt x="5760" y="1933698"/>
                  </a:lnTo>
                  <a:lnTo>
                    <a:pt x="2570" y="1886604"/>
                  </a:lnTo>
                  <a:lnTo>
                    <a:pt x="645" y="1839187"/>
                  </a:lnTo>
                  <a:lnTo>
                    <a:pt x="0" y="1791462"/>
                  </a:lnTo>
                  <a:close/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8747442" y="5569902"/>
            <a:ext cx="3077845" cy="1032510"/>
            <a:chOff x="8747442" y="5569902"/>
            <a:chExt cx="3077845" cy="1032510"/>
          </a:xfrm>
        </p:grpSpPr>
        <p:sp>
          <p:nvSpPr>
            <p:cNvPr id="9" name="object 9"/>
            <p:cNvSpPr/>
            <p:nvPr/>
          </p:nvSpPr>
          <p:spPr>
            <a:xfrm>
              <a:off x="8755380" y="5577840"/>
              <a:ext cx="3061970" cy="1016635"/>
            </a:xfrm>
            <a:custGeom>
              <a:avLst/>
              <a:gdLst/>
              <a:ahLst/>
              <a:cxnLst/>
              <a:rect l="l" t="t" r="r" b="b"/>
              <a:pathLst>
                <a:path w="3061970" h="1016634">
                  <a:moveTo>
                    <a:pt x="2892298" y="0"/>
                  </a:moveTo>
                  <a:lnTo>
                    <a:pt x="169418" y="0"/>
                  </a:lnTo>
                  <a:lnTo>
                    <a:pt x="124368" y="6052"/>
                  </a:lnTo>
                  <a:lnTo>
                    <a:pt x="83895" y="23131"/>
                  </a:lnTo>
                  <a:lnTo>
                    <a:pt x="49609" y="49623"/>
                  </a:lnTo>
                  <a:lnTo>
                    <a:pt x="23123" y="83912"/>
                  </a:lnTo>
                  <a:lnTo>
                    <a:pt x="6049" y="124382"/>
                  </a:lnTo>
                  <a:lnTo>
                    <a:pt x="0" y="169418"/>
                  </a:lnTo>
                  <a:lnTo>
                    <a:pt x="0" y="847090"/>
                  </a:lnTo>
                  <a:lnTo>
                    <a:pt x="6049" y="892125"/>
                  </a:lnTo>
                  <a:lnTo>
                    <a:pt x="23123" y="932595"/>
                  </a:lnTo>
                  <a:lnTo>
                    <a:pt x="49609" y="966884"/>
                  </a:lnTo>
                  <a:lnTo>
                    <a:pt x="83895" y="993376"/>
                  </a:lnTo>
                  <a:lnTo>
                    <a:pt x="124368" y="1010455"/>
                  </a:lnTo>
                  <a:lnTo>
                    <a:pt x="169418" y="1016508"/>
                  </a:lnTo>
                  <a:lnTo>
                    <a:pt x="2892298" y="1016508"/>
                  </a:lnTo>
                  <a:lnTo>
                    <a:pt x="2937347" y="1010455"/>
                  </a:lnTo>
                  <a:lnTo>
                    <a:pt x="2977820" y="993376"/>
                  </a:lnTo>
                  <a:lnTo>
                    <a:pt x="3012106" y="966884"/>
                  </a:lnTo>
                  <a:lnTo>
                    <a:pt x="3038592" y="932595"/>
                  </a:lnTo>
                  <a:lnTo>
                    <a:pt x="3055666" y="892125"/>
                  </a:lnTo>
                  <a:lnTo>
                    <a:pt x="3061716" y="847090"/>
                  </a:lnTo>
                  <a:lnTo>
                    <a:pt x="3061716" y="169418"/>
                  </a:lnTo>
                  <a:lnTo>
                    <a:pt x="3055666" y="124382"/>
                  </a:lnTo>
                  <a:lnTo>
                    <a:pt x="3038592" y="83912"/>
                  </a:lnTo>
                  <a:lnTo>
                    <a:pt x="3012106" y="49623"/>
                  </a:lnTo>
                  <a:lnTo>
                    <a:pt x="2977820" y="23131"/>
                  </a:lnTo>
                  <a:lnTo>
                    <a:pt x="2937347" y="6052"/>
                  </a:lnTo>
                  <a:lnTo>
                    <a:pt x="2892298" y="0"/>
                  </a:lnTo>
                  <a:close/>
                </a:path>
              </a:pathLst>
            </a:custGeom>
            <a:solidFill>
              <a:srgbClr val="E4E4F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8755380" y="5577840"/>
              <a:ext cx="3061970" cy="1016635"/>
            </a:xfrm>
            <a:custGeom>
              <a:avLst/>
              <a:gdLst/>
              <a:ahLst/>
              <a:cxnLst/>
              <a:rect l="l" t="t" r="r" b="b"/>
              <a:pathLst>
                <a:path w="3061970" h="1016634">
                  <a:moveTo>
                    <a:pt x="0" y="169418"/>
                  </a:moveTo>
                  <a:lnTo>
                    <a:pt x="6049" y="124382"/>
                  </a:lnTo>
                  <a:lnTo>
                    <a:pt x="23123" y="83912"/>
                  </a:lnTo>
                  <a:lnTo>
                    <a:pt x="49609" y="49623"/>
                  </a:lnTo>
                  <a:lnTo>
                    <a:pt x="83895" y="23131"/>
                  </a:lnTo>
                  <a:lnTo>
                    <a:pt x="124368" y="6052"/>
                  </a:lnTo>
                  <a:lnTo>
                    <a:pt x="169418" y="0"/>
                  </a:lnTo>
                  <a:lnTo>
                    <a:pt x="2892298" y="0"/>
                  </a:lnTo>
                  <a:lnTo>
                    <a:pt x="2937347" y="6052"/>
                  </a:lnTo>
                  <a:lnTo>
                    <a:pt x="2977820" y="23131"/>
                  </a:lnTo>
                  <a:lnTo>
                    <a:pt x="3012106" y="49623"/>
                  </a:lnTo>
                  <a:lnTo>
                    <a:pt x="3038592" y="83912"/>
                  </a:lnTo>
                  <a:lnTo>
                    <a:pt x="3055666" y="124382"/>
                  </a:lnTo>
                  <a:lnTo>
                    <a:pt x="3061716" y="169418"/>
                  </a:lnTo>
                  <a:lnTo>
                    <a:pt x="3061716" y="847090"/>
                  </a:lnTo>
                  <a:lnTo>
                    <a:pt x="3055666" y="892125"/>
                  </a:lnTo>
                  <a:lnTo>
                    <a:pt x="3038592" y="932595"/>
                  </a:lnTo>
                  <a:lnTo>
                    <a:pt x="3012106" y="966884"/>
                  </a:lnTo>
                  <a:lnTo>
                    <a:pt x="2977820" y="993376"/>
                  </a:lnTo>
                  <a:lnTo>
                    <a:pt x="2937347" y="1010455"/>
                  </a:lnTo>
                  <a:lnTo>
                    <a:pt x="2892298" y="1016508"/>
                  </a:lnTo>
                  <a:lnTo>
                    <a:pt x="169418" y="1016508"/>
                  </a:lnTo>
                  <a:lnTo>
                    <a:pt x="124368" y="1010455"/>
                  </a:lnTo>
                  <a:lnTo>
                    <a:pt x="83895" y="993376"/>
                  </a:lnTo>
                  <a:lnTo>
                    <a:pt x="49609" y="966884"/>
                  </a:lnTo>
                  <a:lnTo>
                    <a:pt x="23123" y="932595"/>
                  </a:lnTo>
                  <a:lnTo>
                    <a:pt x="6049" y="892125"/>
                  </a:lnTo>
                  <a:lnTo>
                    <a:pt x="0" y="847090"/>
                  </a:lnTo>
                  <a:lnTo>
                    <a:pt x="0" y="169418"/>
                  </a:lnTo>
                  <a:close/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8884666" y="5762345"/>
            <a:ext cx="2489835" cy="629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ts val="2375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sng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Observation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  <a:p>
            <a:pPr marL="12700" marR="0" lvl="0" indent="0" defTabSz="914400" eaLnBrk="1" fontAlgn="auto" latinLnBrk="0" hangingPunct="1">
              <a:lnSpc>
                <a:spcPts val="237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The</a:t>
            </a:r>
            <a:r>
              <a:rPr kumimoji="0" sz="2000" b="0" i="0" u="none" strike="noStrike" kern="0" cap="none" spc="-3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solution</a:t>
            </a:r>
            <a:r>
              <a:rPr kumimoji="0" sz="2000" b="0" i="0" u="none" strike="noStrike" kern="0" cap="none" spc="-4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is</a:t>
            </a:r>
            <a:r>
              <a:rPr kumimoji="0" sz="2000" b="0" i="0" u="none" strike="noStrike" kern="0" cap="none" spc="1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𝑎</a:t>
            </a:r>
            <a:r>
              <a:rPr kumimoji="0" sz="2000" b="0" i="0" u="none" strike="noStrike" kern="0" cap="none" spc="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%</a:t>
            </a:r>
            <a:r>
              <a:rPr kumimoji="0" sz="2000" b="0" i="0" u="none" strike="noStrike" kern="0" cap="none" spc="-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-6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12</a:t>
            </a:r>
            <a:r>
              <a:rPr kumimoji="0" sz="2000" b="0" i="0" u="none" strike="noStrike" kern="0" cap="none" spc="-6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cs typeface="Trebuchet MS"/>
              </a:rPr>
              <a:t>.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rebuchet MS"/>
              <a:cs typeface="Trebuchet M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BC4397-2243-AE6C-EBEB-1E83BEC9A1AE}"/>
              </a:ext>
            </a:extLst>
          </p:cNvPr>
          <p:cNvSpPr txBox="1"/>
          <p:nvPr/>
        </p:nvSpPr>
        <p:spPr>
          <a:xfrm>
            <a:off x="2949194" y="2611919"/>
            <a:ext cx="60252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spc="-50">
                <a:solidFill>
                  <a:srgbClr val="4B3182"/>
                </a:solidFill>
              </a:rPr>
              <a:t>3</a:t>
            </a:r>
            <a:endParaRPr lang="en-US" sz="280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C0CCCB0-901F-92D8-3388-BF4917CEBA7D}"/>
              </a:ext>
            </a:extLst>
          </p:cNvPr>
          <p:cNvSpPr/>
          <p:nvPr/>
        </p:nvSpPr>
        <p:spPr>
          <a:xfrm>
            <a:off x="7223741" y="4565469"/>
            <a:ext cx="404965" cy="489857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800" spc="70"/>
              <a:t>Modular</a:t>
            </a:r>
            <a:r>
              <a:rPr sz="3800" spc="250"/>
              <a:t> </a:t>
            </a:r>
            <a:r>
              <a:rPr sz="3800" spc="75"/>
              <a:t>Arithmetic:</a:t>
            </a:r>
            <a:r>
              <a:rPr sz="3800" spc="285"/>
              <a:t> </a:t>
            </a:r>
            <a:r>
              <a:rPr sz="3800"/>
              <a:t>Like</a:t>
            </a:r>
            <a:r>
              <a:rPr sz="3800" spc="229"/>
              <a:t> </a:t>
            </a:r>
            <a:r>
              <a:rPr sz="3800"/>
              <a:t>a</a:t>
            </a:r>
            <a:r>
              <a:rPr sz="3800" spc="240"/>
              <a:t> </a:t>
            </a:r>
            <a:r>
              <a:rPr sz="3800" spc="60"/>
              <a:t>Clock</a:t>
            </a:r>
            <a:endParaRPr sz="380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645058" y="1204226"/>
            <a:ext cx="10049510" cy="1886988"/>
          </a:xfrm>
          <a:prstGeom prst="rect">
            <a:avLst/>
          </a:prstGeom>
        </p:spPr>
        <p:txBody>
          <a:bodyPr vert="horz" wrap="square" lIns="0" tIns="23297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35"/>
              </a:spcBef>
            </a:pPr>
            <a:r>
              <a:rPr b="0">
                <a:latin typeface="Segoe UI Semilight"/>
                <a:cs typeface="Segoe UI Semilight"/>
              </a:rPr>
              <a:t>Imagine</a:t>
            </a:r>
            <a:r>
              <a:rPr b="0" spc="-125">
                <a:latin typeface="Segoe UI Semilight"/>
                <a:cs typeface="Segoe UI Semilight"/>
              </a:rPr>
              <a:t> </a:t>
            </a:r>
            <a:r>
              <a:rPr b="0">
                <a:latin typeface="Segoe UI Semilight"/>
                <a:cs typeface="Segoe UI Semilight"/>
              </a:rPr>
              <a:t>you</a:t>
            </a:r>
            <a:r>
              <a:rPr b="0" spc="-55">
                <a:latin typeface="Segoe UI Semilight"/>
                <a:cs typeface="Segoe UI Semilight"/>
              </a:rPr>
              <a:t> </a:t>
            </a:r>
            <a:r>
              <a:rPr b="0">
                <a:latin typeface="Segoe UI Semilight"/>
                <a:cs typeface="Segoe UI Semilight"/>
              </a:rPr>
              <a:t>can</a:t>
            </a:r>
            <a:r>
              <a:rPr b="0" spc="-50">
                <a:latin typeface="Segoe UI Semilight"/>
                <a:cs typeface="Segoe UI Semilight"/>
              </a:rPr>
              <a:t> </a:t>
            </a:r>
            <a:r>
              <a:rPr b="0">
                <a:latin typeface="Segoe UI Semilight"/>
                <a:cs typeface="Segoe UI Semilight"/>
              </a:rPr>
              <a:t>only</a:t>
            </a:r>
            <a:r>
              <a:rPr b="0" spc="-55">
                <a:latin typeface="Segoe UI Semilight"/>
                <a:cs typeface="Segoe UI Semilight"/>
              </a:rPr>
              <a:t> </a:t>
            </a:r>
            <a:r>
              <a:rPr b="0">
                <a:latin typeface="Segoe UI Semilight"/>
                <a:cs typeface="Segoe UI Semilight"/>
              </a:rPr>
              <a:t>represent</a:t>
            </a:r>
            <a:r>
              <a:rPr b="0" spc="-60">
                <a:latin typeface="Segoe UI Semilight"/>
                <a:cs typeface="Segoe UI Semilight"/>
              </a:rPr>
              <a:t> </a:t>
            </a:r>
            <a:r>
              <a:rPr b="0">
                <a:latin typeface="Segoe UI Semilight"/>
                <a:cs typeface="Segoe UI Semilight"/>
              </a:rPr>
              <a:t>numbers</a:t>
            </a:r>
            <a:r>
              <a:rPr b="0" spc="-35">
                <a:latin typeface="Segoe UI Semilight"/>
                <a:cs typeface="Segoe UI Semilight"/>
              </a:rPr>
              <a:t> </a:t>
            </a:r>
            <a:r>
              <a:rPr spc="-20"/>
              <a:t>0,</a:t>
            </a:r>
            <a:r>
              <a:rPr spc="-150"/>
              <a:t> </a:t>
            </a:r>
            <a:r>
              <a:t>…</a:t>
            </a:r>
            <a:r>
              <a:rPr spc="-155"/>
              <a:t> </a:t>
            </a:r>
            <a:r>
              <a:rPr spc="-10"/>
              <a:t>,</a:t>
            </a:r>
            <a:r>
              <a:rPr spc="-160"/>
              <a:t> </a:t>
            </a:r>
            <a:r>
              <a:t>11</a:t>
            </a:r>
            <a:r>
              <a:rPr b="0">
                <a:latin typeface="Segoe UI Semilight"/>
                <a:cs typeface="Segoe UI Semilight"/>
              </a:rPr>
              <a:t>.</a:t>
            </a:r>
            <a:r>
              <a:rPr b="0" spc="-55">
                <a:latin typeface="Segoe UI Semilight"/>
                <a:cs typeface="Segoe UI Semilight"/>
              </a:rPr>
              <a:t> </a:t>
            </a:r>
            <a:r>
              <a:rPr b="0">
                <a:latin typeface="Segoe UI Semilight"/>
                <a:cs typeface="Segoe UI Semilight"/>
              </a:rPr>
              <a:t>We</a:t>
            </a:r>
            <a:r>
              <a:rPr b="0" spc="-40">
                <a:latin typeface="Segoe UI Semilight"/>
                <a:cs typeface="Segoe UI Semilight"/>
              </a:rPr>
              <a:t> </a:t>
            </a:r>
            <a:r>
              <a:rPr b="0">
                <a:latin typeface="Segoe UI Semilight"/>
                <a:cs typeface="Segoe UI Semilight"/>
              </a:rPr>
              <a:t>call</a:t>
            </a:r>
            <a:r>
              <a:rPr b="0" spc="-60">
                <a:latin typeface="Segoe UI Semilight"/>
                <a:cs typeface="Segoe UI Semilight"/>
              </a:rPr>
              <a:t> </a:t>
            </a:r>
            <a:r>
              <a:rPr b="0" spc="-20">
                <a:latin typeface="Segoe UI Semilight"/>
                <a:cs typeface="Segoe UI Semilight"/>
              </a:rPr>
              <a:t>this</a:t>
            </a:r>
          </a:p>
          <a:p>
            <a:pPr marL="12700">
              <a:lnSpc>
                <a:spcPct val="100000"/>
              </a:lnSpc>
              <a:spcBef>
                <a:spcPts val="1140"/>
              </a:spcBef>
            </a:pPr>
            <a:r>
              <a:rPr b="0">
                <a:latin typeface="Segoe UI Semilight"/>
                <a:cs typeface="Segoe UI Semilight"/>
              </a:rPr>
              <a:t>“arithmetic</a:t>
            </a:r>
            <a:r>
              <a:rPr b="0" spc="-35">
                <a:latin typeface="Segoe UI Semilight"/>
                <a:cs typeface="Segoe UI Semilight"/>
              </a:rPr>
              <a:t> </a:t>
            </a:r>
            <a:r>
              <a:rPr b="0">
                <a:latin typeface="Segoe UI Semilight"/>
                <a:cs typeface="Segoe UI Semilight"/>
              </a:rPr>
              <a:t>mod</a:t>
            </a:r>
            <a:r>
              <a:rPr b="0" spc="-15">
                <a:latin typeface="Segoe UI Semilight"/>
                <a:cs typeface="Segoe UI Semilight"/>
              </a:rPr>
              <a:t> </a:t>
            </a:r>
            <a:r>
              <a:rPr spc="-20"/>
              <a:t>12</a:t>
            </a:r>
            <a:r>
              <a:rPr b="0" spc="-20">
                <a:latin typeface="Segoe UI Semilight"/>
                <a:cs typeface="Segoe UI Semilight"/>
              </a:rPr>
              <a:t>”.</a:t>
            </a:r>
          </a:p>
          <a:p>
            <a:pPr marL="12700">
              <a:lnSpc>
                <a:spcPct val="100000"/>
              </a:lnSpc>
              <a:spcBef>
                <a:spcPts val="1745"/>
              </a:spcBef>
            </a:pPr>
            <a:r>
              <a:rPr b="0" spc="-20">
                <a:latin typeface="Segoe UI Semilight"/>
                <a:cs typeface="Segoe UI Semilight"/>
              </a:rPr>
              <a:t>What’s</a:t>
            </a:r>
            <a:r>
              <a:rPr b="0" spc="-60">
                <a:latin typeface="Segoe UI Semilight"/>
                <a:cs typeface="Segoe UI Semilight"/>
              </a:rPr>
              <a:t> </a:t>
            </a:r>
            <a:r>
              <a:t>3</a:t>
            </a:r>
            <a:r>
              <a:rPr spc="-30"/>
              <a:t> </a:t>
            </a:r>
            <a:r>
              <a:t>−</a:t>
            </a:r>
            <a:r>
              <a:rPr spc="-45"/>
              <a:t> </a:t>
            </a:r>
            <a:r>
              <a:t>5</a:t>
            </a:r>
            <a:r>
              <a:rPr b="0">
                <a:latin typeface="Segoe UI Semilight"/>
                <a:cs typeface="Segoe UI Semilight"/>
              </a:rPr>
              <a:t>?</a:t>
            </a:r>
            <a:endParaRPr spc="-25">
              <a:solidFill>
                <a:srgbClr val="4B3182"/>
              </a:solidFill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997452" y="2991611"/>
            <a:ext cx="3709670" cy="3583304"/>
            <a:chOff x="3997452" y="2991611"/>
            <a:chExt cx="3709670" cy="3583304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113276" y="3179063"/>
              <a:ext cx="3438814" cy="3259836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3997452" y="2991611"/>
              <a:ext cx="3709670" cy="3583304"/>
            </a:xfrm>
            <a:custGeom>
              <a:avLst/>
              <a:gdLst/>
              <a:ahLst/>
              <a:cxnLst/>
              <a:rect l="l" t="t" r="r" b="b"/>
              <a:pathLst>
                <a:path w="3709670" h="3583304">
                  <a:moveTo>
                    <a:pt x="0" y="1791462"/>
                  </a:moveTo>
                  <a:lnTo>
                    <a:pt x="645" y="1743733"/>
                  </a:lnTo>
                  <a:lnTo>
                    <a:pt x="2570" y="1696313"/>
                  </a:lnTo>
                  <a:lnTo>
                    <a:pt x="5760" y="1649217"/>
                  </a:lnTo>
                  <a:lnTo>
                    <a:pt x="10197" y="1602459"/>
                  </a:lnTo>
                  <a:lnTo>
                    <a:pt x="15866" y="1556056"/>
                  </a:lnTo>
                  <a:lnTo>
                    <a:pt x="22751" y="1510023"/>
                  </a:lnTo>
                  <a:lnTo>
                    <a:pt x="30837" y="1464376"/>
                  </a:lnTo>
                  <a:lnTo>
                    <a:pt x="40106" y="1419129"/>
                  </a:lnTo>
                  <a:lnTo>
                    <a:pt x="50543" y="1374299"/>
                  </a:lnTo>
                  <a:lnTo>
                    <a:pt x="62131" y="1329900"/>
                  </a:lnTo>
                  <a:lnTo>
                    <a:pt x="74856" y="1285949"/>
                  </a:lnTo>
                  <a:lnTo>
                    <a:pt x="88701" y="1242460"/>
                  </a:lnTo>
                  <a:lnTo>
                    <a:pt x="103649" y="1199450"/>
                  </a:lnTo>
                  <a:lnTo>
                    <a:pt x="119685" y="1156934"/>
                  </a:lnTo>
                  <a:lnTo>
                    <a:pt x="136793" y="1114926"/>
                  </a:lnTo>
                  <a:lnTo>
                    <a:pt x="154957" y="1073444"/>
                  </a:lnTo>
                  <a:lnTo>
                    <a:pt x="174160" y="1032501"/>
                  </a:lnTo>
                  <a:lnTo>
                    <a:pt x="194387" y="992114"/>
                  </a:lnTo>
                  <a:lnTo>
                    <a:pt x="215622" y="952298"/>
                  </a:lnTo>
                  <a:lnTo>
                    <a:pt x="237849" y="913069"/>
                  </a:lnTo>
                  <a:lnTo>
                    <a:pt x="261051" y="874442"/>
                  </a:lnTo>
                  <a:lnTo>
                    <a:pt x="285213" y="836432"/>
                  </a:lnTo>
                  <a:lnTo>
                    <a:pt x="310318" y="799055"/>
                  </a:lnTo>
                  <a:lnTo>
                    <a:pt x="336351" y="762327"/>
                  </a:lnTo>
                  <a:lnTo>
                    <a:pt x="363296" y="726262"/>
                  </a:lnTo>
                  <a:lnTo>
                    <a:pt x="391136" y="690877"/>
                  </a:lnTo>
                  <a:lnTo>
                    <a:pt x="419856" y="656187"/>
                  </a:lnTo>
                  <a:lnTo>
                    <a:pt x="449439" y="622207"/>
                  </a:lnTo>
                  <a:lnTo>
                    <a:pt x="479870" y="588953"/>
                  </a:lnTo>
                  <a:lnTo>
                    <a:pt x="511132" y="556440"/>
                  </a:lnTo>
                  <a:lnTo>
                    <a:pt x="543210" y="524684"/>
                  </a:lnTo>
                  <a:lnTo>
                    <a:pt x="576088" y="493700"/>
                  </a:lnTo>
                  <a:lnTo>
                    <a:pt x="609748" y="463504"/>
                  </a:lnTo>
                  <a:lnTo>
                    <a:pt x="644177" y="434111"/>
                  </a:lnTo>
                  <a:lnTo>
                    <a:pt x="679356" y="405536"/>
                  </a:lnTo>
                  <a:lnTo>
                    <a:pt x="715271" y="377796"/>
                  </a:lnTo>
                  <a:lnTo>
                    <a:pt x="751905" y="350905"/>
                  </a:lnTo>
                  <a:lnTo>
                    <a:pt x="789243" y="324880"/>
                  </a:lnTo>
                  <a:lnTo>
                    <a:pt x="827268" y="299734"/>
                  </a:lnTo>
                  <a:lnTo>
                    <a:pt x="865965" y="275485"/>
                  </a:lnTo>
                  <a:lnTo>
                    <a:pt x="905316" y="252147"/>
                  </a:lnTo>
                  <a:lnTo>
                    <a:pt x="945307" y="229736"/>
                  </a:lnTo>
                  <a:lnTo>
                    <a:pt x="985921" y="208268"/>
                  </a:lnTo>
                  <a:lnTo>
                    <a:pt x="1027143" y="187757"/>
                  </a:lnTo>
                  <a:lnTo>
                    <a:pt x="1068956" y="168220"/>
                  </a:lnTo>
                  <a:lnTo>
                    <a:pt x="1111344" y="149672"/>
                  </a:lnTo>
                  <a:lnTo>
                    <a:pt x="1154291" y="132127"/>
                  </a:lnTo>
                  <a:lnTo>
                    <a:pt x="1197781" y="115603"/>
                  </a:lnTo>
                  <a:lnTo>
                    <a:pt x="1241798" y="100114"/>
                  </a:lnTo>
                  <a:lnTo>
                    <a:pt x="1286327" y="85675"/>
                  </a:lnTo>
                  <a:lnTo>
                    <a:pt x="1331351" y="72303"/>
                  </a:lnTo>
                  <a:lnTo>
                    <a:pt x="1376853" y="60012"/>
                  </a:lnTo>
                  <a:lnTo>
                    <a:pt x="1422819" y="48819"/>
                  </a:lnTo>
                  <a:lnTo>
                    <a:pt x="1469232" y="38738"/>
                  </a:lnTo>
                  <a:lnTo>
                    <a:pt x="1516076" y="29785"/>
                  </a:lnTo>
                  <a:lnTo>
                    <a:pt x="1563335" y="21975"/>
                  </a:lnTo>
                  <a:lnTo>
                    <a:pt x="1610993" y="15325"/>
                  </a:lnTo>
                  <a:lnTo>
                    <a:pt x="1659034" y="9849"/>
                  </a:lnTo>
                  <a:lnTo>
                    <a:pt x="1707442" y="5563"/>
                  </a:lnTo>
                  <a:lnTo>
                    <a:pt x="1756201" y="2483"/>
                  </a:lnTo>
                  <a:lnTo>
                    <a:pt x="1805295" y="623"/>
                  </a:lnTo>
                  <a:lnTo>
                    <a:pt x="1854708" y="0"/>
                  </a:lnTo>
                  <a:lnTo>
                    <a:pt x="1904120" y="623"/>
                  </a:lnTo>
                  <a:lnTo>
                    <a:pt x="1953214" y="2483"/>
                  </a:lnTo>
                  <a:lnTo>
                    <a:pt x="2001973" y="5563"/>
                  </a:lnTo>
                  <a:lnTo>
                    <a:pt x="2050381" y="9849"/>
                  </a:lnTo>
                  <a:lnTo>
                    <a:pt x="2098422" y="15325"/>
                  </a:lnTo>
                  <a:lnTo>
                    <a:pt x="2146080" y="21975"/>
                  </a:lnTo>
                  <a:lnTo>
                    <a:pt x="2193339" y="29785"/>
                  </a:lnTo>
                  <a:lnTo>
                    <a:pt x="2240183" y="38738"/>
                  </a:lnTo>
                  <a:lnTo>
                    <a:pt x="2286596" y="48819"/>
                  </a:lnTo>
                  <a:lnTo>
                    <a:pt x="2332562" y="60012"/>
                  </a:lnTo>
                  <a:lnTo>
                    <a:pt x="2378064" y="72303"/>
                  </a:lnTo>
                  <a:lnTo>
                    <a:pt x="2423088" y="85675"/>
                  </a:lnTo>
                  <a:lnTo>
                    <a:pt x="2467617" y="100114"/>
                  </a:lnTo>
                  <a:lnTo>
                    <a:pt x="2511634" y="115603"/>
                  </a:lnTo>
                  <a:lnTo>
                    <a:pt x="2555124" y="132127"/>
                  </a:lnTo>
                  <a:lnTo>
                    <a:pt x="2598071" y="149672"/>
                  </a:lnTo>
                  <a:lnTo>
                    <a:pt x="2640459" y="168220"/>
                  </a:lnTo>
                  <a:lnTo>
                    <a:pt x="2682272" y="187757"/>
                  </a:lnTo>
                  <a:lnTo>
                    <a:pt x="2723494" y="208268"/>
                  </a:lnTo>
                  <a:lnTo>
                    <a:pt x="2764108" y="229736"/>
                  </a:lnTo>
                  <a:lnTo>
                    <a:pt x="2804099" y="252147"/>
                  </a:lnTo>
                  <a:lnTo>
                    <a:pt x="2843450" y="275485"/>
                  </a:lnTo>
                  <a:lnTo>
                    <a:pt x="2882147" y="299734"/>
                  </a:lnTo>
                  <a:lnTo>
                    <a:pt x="2920172" y="324880"/>
                  </a:lnTo>
                  <a:lnTo>
                    <a:pt x="2957510" y="350905"/>
                  </a:lnTo>
                  <a:lnTo>
                    <a:pt x="2994144" y="377796"/>
                  </a:lnTo>
                  <a:lnTo>
                    <a:pt x="3030059" y="405536"/>
                  </a:lnTo>
                  <a:lnTo>
                    <a:pt x="3065238" y="434111"/>
                  </a:lnTo>
                  <a:lnTo>
                    <a:pt x="3099667" y="463504"/>
                  </a:lnTo>
                  <a:lnTo>
                    <a:pt x="3133327" y="493700"/>
                  </a:lnTo>
                  <a:lnTo>
                    <a:pt x="3166205" y="524684"/>
                  </a:lnTo>
                  <a:lnTo>
                    <a:pt x="3198283" y="556440"/>
                  </a:lnTo>
                  <a:lnTo>
                    <a:pt x="3229545" y="588953"/>
                  </a:lnTo>
                  <a:lnTo>
                    <a:pt x="3259976" y="622207"/>
                  </a:lnTo>
                  <a:lnTo>
                    <a:pt x="3289559" y="656187"/>
                  </a:lnTo>
                  <a:lnTo>
                    <a:pt x="3318279" y="690877"/>
                  </a:lnTo>
                  <a:lnTo>
                    <a:pt x="3346119" y="726262"/>
                  </a:lnTo>
                  <a:lnTo>
                    <a:pt x="3373064" y="762327"/>
                  </a:lnTo>
                  <a:lnTo>
                    <a:pt x="3399097" y="799055"/>
                  </a:lnTo>
                  <a:lnTo>
                    <a:pt x="3424202" y="836432"/>
                  </a:lnTo>
                  <a:lnTo>
                    <a:pt x="3448364" y="874442"/>
                  </a:lnTo>
                  <a:lnTo>
                    <a:pt x="3471566" y="913069"/>
                  </a:lnTo>
                  <a:lnTo>
                    <a:pt x="3493793" y="952298"/>
                  </a:lnTo>
                  <a:lnTo>
                    <a:pt x="3515028" y="992114"/>
                  </a:lnTo>
                  <a:lnTo>
                    <a:pt x="3535255" y="1032501"/>
                  </a:lnTo>
                  <a:lnTo>
                    <a:pt x="3554458" y="1073444"/>
                  </a:lnTo>
                  <a:lnTo>
                    <a:pt x="3572622" y="1114926"/>
                  </a:lnTo>
                  <a:lnTo>
                    <a:pt x="3589730" y="1156934"/>
                  </a:lnTo>
                  <a:lnTo>
                    <a:pt x="3605766" y="1199450"/>
                  </a:lnTo>
                  <a:lnTo>
                    <a:pt x="3620714" y="1242460"/>
                  </a:lnTo>
                  <a:lnTo>
                    <a:pt x="3634559" y="1285949"/>
                  </a:lnTo>
                  <a:lnTo>
                    <a:pt x="3647284" y="1329900"/>
                  </a:lnTo>
                  <a:lnTo>
                    <a:pt x="3658872" y="1374299"/>
                  </a:lnTo>
                  <a:lnTo>
                    <a:pt x="3669309" y="1419129"/>
                  </a:lnTo>
                  <a:lnTo>
                    <a:pt x="3678578" y="1464376"/>
                  </a:lnTo>
                  <a:lnTo>
                    <a:pt x="3686664" y="1510023"/>
                  </a:lnTo>
                  <a:lnTo>
                    <a:pt x="3693549" y="1556056"/>
                  </a:lnTo>
                  <a:lnTo>
                    <a:pt x="3699218" y="1602459"/>
                  </a:lnTo>
                  <a:lnTo>
                    <a:pt x="3703655" y="1649217"/>
                  </a:lnTo>
                  <a:lnTo>
                    <a:pt x="3706845" y="1696313"/>
                  </a:lnTo>
                  <a:lnTo>
                    <a:pt x="3708770" y="1743733"/>
                  </a:lnTo>
                  <a:lnTo>
                    <a:pt x="3709416" y="1791462"/>
                  </a:lnTo>
                  <a:lnTo>
                    <a:pt x="3708770" y="1839187"/>
                  </a:lnTo>
                  <a:lnTo>
                    <a:pt x="3706845" y="1886604"/>
                  </a:lnTo>
                  <a:lnTo>
                    <a:pt x="3703655" y="1933698"/>
                  </a:lnTo>
                  <a:lnTo>
                    <a:pt x="3699218" y="1980453"/>
                  </a:lnTo>
                  <a:lnTo>
                    <a:pt x="3693549" y="2026854"/>
                  </a:lnTo>
                  <a:lnTo>
                    <a:pt x="3686664" y="2072885"/>
                  </a:lnTo>
                  <a:lnTo>
                    <a:pt x="3678578" y="2118530"/>
                  </a:lnTo>
                  <a:lnTo>
                    <a:pt x="3669309" y="2163775"/>
                  </a:lnTo>
                  <a:lnTo>
                    <a:pt x="3658872" y="2208604"/>
                  </a:lnTo>
                  <a:lnTo>
                    <a:pt x="3647284" y="2253001"/>
                  </a:lnTo>
                  <a:lnTo>
                    <a:pt x="3634559" y="2296951"/>
                  </a:lnTo>
                  <a:lnTo>
                    <a:pt x="3620714" y="2340439"/>
                  </a:lnTo>
                  <a:lnTo>
                    <a:pt x="3605766" y="2383448"/>
                  </a:lnTo>
                  <a:lnTo>
                    <a:pt x="3589730" y="2425964"/>
                  </a:lnTo>
                  <a:lnTo>
                    <a:pt x="3572622" y="2467970"/>
                  </a:lnTo>
                  <a:lnTo>
                    <a:pt x="3554458" y="2509452"/>
                  </a:lnTo>
                  <a:lnTo>
                    <a:pt x="3535255" y="2550394"/>
                  </a:lnTo>
                  <a:lnTo>
                    <a:pt x="3515028" y="2590781"/>
                  </a:lnTo>
                  <a:lnTo>
                    <a:pt x="3493793" y="2630597"/>
                  </a:lnTo>
                  <a:lnTo>
                    <a:pt x="3471566" y="2669826"/>
                  </a:lnTo>
                  <a:lnTo>
                    <a:pt x="3448364" y="2708453"/>
                  </a:lnTo>
                  <a:lnTo>
                    <a:pt x="3424202" y="2746463"/>
                  </a:lnTo>
                  <a:lnTo>
                    <a:pt x="3399097" y="2783840"/>
                  </a:lnTo>
                  <a:lnTo>
                    <a:pt x="3373064" y="2820568"/>
                  </a:lnTo>
                  <a:lnTo>
                    <a:pt x="3346119" y="2856633"/>
                  </a:lnTo>
                  <a:lnTo>
                    <a:pt x="3318279" y="2892019"/>
                  </a:lnTo>
                  <a:lnTo>
                    <a:pt x="3289559" y="2926709"/>
                  </a:lnTo>
                  <a:lnTo>
                    <a:pt x="3259976" y="2960690"/>
                  </a:lnTo>
                  <a:lnTo>
                    <a:pt x="3229545" y="2993945"/>
                  </a:lnTo>
                  <a:lnTo>
                    <a:pt x="3198283" y="3026458"/>
                  </a:lnTo>
                  <a:lnTo>
                    <a:pt x="3166205" y="3058215"/>
                  </a:lnTo>
                  <a:lnTo>
                    <a:pt x="3133327" y="3089200"/>
                  </a:lnTo>
                  <a:lnTo>
                    <a:pt x="3099667" y="3119397"/>
                  </a:lnTo>
                  <a:lnTo>
                    <a:pt x="3065238" y="3148791"/>
                  </a:lnTo>
                  <a:lnTo>
                    <a:pt x="3030059" y="3177366"/>
                  </a:lnTo>
                  <a:lnTo>
                    <a:pt x="2994144" y="3205107"/>
                  </a:lnTo>
                  <a:lnTo>
                    <a:pt x="2957510" y="3231999"/>
                  </a:lnTo>
                  <a:lnTo>
                    <a:pt x="2920172" y="3258026"/>
                  </a:lnTo>
                  <a:lnTo>
                    <a:pt x="2882147" y="3283172"/>
                  </a:lnTo>
                  <a:lnTo>
                    <a:pt x="2843450" y="3307422"/>
                  </a:lnTo>
                  <a:lnTo>
                    <a:pt x="2804099" y="3330761"/>
                  </a:lnTo>
                  <a:lnTo>
                    <a:pt x="2764108" y="3353173"/>
                  </a:lnTo>
                  <a:lnTo>
                    <a:pt x="2723494" y="3374643"/>
                  </a:lnTo>
                  <a:lnTo>
                    <a:pt x="2682272" y="3395154"/>
                  </a:lnTo>
                  <a:lnTo>
                    <a:pt x="2640459" y="3414693"/>
                  </a:lnTo>
                  <a:lnTo>
                    <a:pt x="2598071" y="3433242"/>
                  </a:lnTo>
                  <a:lnTo>
                    <a:pt x="2555124" y="3450787"/>
                  </a:lnTo>
                  <a:lnTo>
                    <a:pt x="2511634" y="3467312"/>
                  </a:lnTo>
                  <a:lnTo>
                    <a:pt x="2467617" y="3482803"/>
                  </a:lnTo>
                  <a:lnTo>
                    <a:pt x="2423088" y="3497242"/>
                  </a:lnTo>
                  <a:lnTo>
                    <a:pt x="2378064" y="3510615"/>
                  </a:lnTo>
                  <a:lnTo>
                    <a:pt x="2332562" y="3522907"/>
                  </a:lnTo>
                  <a:lnTo>
                    <a:pt x="2286596" y="3534101"/>
                  </a:lnTo>
                  <a:lnTo>
                    <a:pt x="2240183" y="3544182"/>
                  </a:lnTo>
                  <a:lnTo>
                    <a:pt x="2193339" y="3553136"/>
                  </a:lnTo>
                  <a:lnTo>
                    <a:pt x="2146080" y="3560946"/>
                  </a:lnTo>
                  <a:lnTo>
                    <a:pt x="2098422" y="3567597"/>
                  </a:lnTo>
                  <a:lnTo>
                    <a:pt x="2050381" y="3573073"/>
                  </a:lnTo>
                  <a:lnTo>
                    <a:pt x="2001973" y="3577359"/>
                  </a:lnTo>
                  <a:lnTo>
                    <a:pt x="1953214" y="3580440"/>
                  </a:lnTo>
                  <a:lnTo>
                    <a:pt x="1904120" y="3582300"/>
                  </a:lnTo>
                  <a:lnTo>
                    <a:pt x="1854708" y="3582924"/>
                  </a:lnTo>
                  <a:lnTo>
                    <a:pt x="1805295" y="3582300"/>
                  </a:lnTo>
                  <a:lnTo>
                    <a:pt x="1756201" y="3580440"/>
                  </a:lnTo>
                  <a:lnTo>
                    <a:pt x="1707442" y="3577359"/>
                  </a:lnTo>
                  <a:lnTo>
                    <a:pt x="1659034" y="3573073"/>
                  </a:lnTo>
                  <a:lnTo>
                    <a:pt x="1610993" y="3567597"/>
                  </a:lnTo>
                  <a:lnTo>
                    <a:pt x="1563335" y="3560946"/>
                  </a:lnTo>
                  <a:lnTo>
                    <a:pt x="1516076" y="3553136"/>
                  </a:lnTo>
                  <a:lnTo>
                    <a:pt x="1469232" y="3544182"/>
                  </a:lnTo>
                  <a:lnTo>
                    <a:pt x="1422819" y="3534101"/>
                  </a:lnTo>
                  <a:lnTo>
                    <a:pt x="1376853" y="3522907"/>
                  </a:lnTo>
                  <a:lnTo>
                    <a:pt x="1331351" y="3510615"/>
                  </a:lnTo>
                  <a:lnTo>
                    <a:pt x="1286327" y="3497242"/>
                  </a:lnTo>
                  <a:lnTo>
                    <a:pt x="1241798" y="3482803"/>
                  </a:lnTo>
                  <a:lnTo>
                    <a:pt x="1197781" y="3467312"/>
                  </a:lnTo>
                  <a:lnTo>
                    <a:pt x="1154291" y="3450787"/>
                  </a:lnTo>
                  <a:lnTo>
                    <a:pt x="1111344" y="3433242"/>
                  </a:lnTo>
                  <a:lnTo>
                    <a:pt x="1068956" y="3414693"/>
                  </a:lnTo>
                  <a:lnTo>
                    <a:pt x="1027143" y="3395154"/>
                  </a:lnTo>
                  <a:lnTo>
                    <a:pt x="985921" y="3374643"/>
                  </a:lnTo>
                  <a:lnTo>
                    <a:pt x="945307" y="3353173"/>
                  </a:lnTo>
                  <a:lnTo>
                    <a:pt x="905316" y="3330761"/>
                  </a:lnTo>
                  <a:lnTo>
                    <a:pt x="865965" y="3307422"/>
                  </a:lnTo>
                  <a:lnTo>
                    <a:pt x="827268" y="3283172"/>
                  </a:lnTo>
                  <a:lnTo>
                    <a:pt x="789243" y="3258026"/>
                  </a:lnTo>
                  <a:lnTo>
                    <a:pt x="751905" y="3231999"/>
                  </a:lnTo>
                  <a:lnTo>
                    <a:pt x="715271" y="3205107"/>
                  </a:lnTo>
                  <a:lnTo>
                    <a:pt x="679356" y="3177366"/>
                  </a:lnTo>
                  <a:lnTo>
                    <a:pt x="644177" y="3148791"/>
                  </a:lnTo>
                  <a:lnTo>
                    <a:pt x="609748" y="3119397"/>
                  </a:lnTo>
                  <a:lnTo>
                    <a:pt x="576088" y="3089200"/>
                  </a:lnTo>
                  <a:lnTo>
                    <a:pt x="543210" y="3058215"/>
                  </a:lnTo>
                  <a:lnTo>
                    <a:pt x="511132" y="3026458"/>
                  </a:lnTo>
                  <a:lnTo>
                    <a:pt x="479870" y="2993945"/>
                  </a:lnTo>
                  <a:lnTo>
                    <a:pt x="449439" y="2960690"/>
                  </a:lnTo>
                  <a:lnTo>
                    <a:pt x="419856" y="2926709"/>
                  </a:lnTo>
                  <a:lnTo>
                    <a:pt x="391136" y="2892019"/>
                  </a:lnTo>
                  <a:lnTo>
                    <a:pt x="363296" y="2856633"/>
                  </a:lnTo>
                  <a:lnTo>
                    <a:pt x="336351" y="2820568"/>
                  </a:lnTo>
                  <a:lnTo>
                    <a:pt x="310318" y="2783840"/>
                  </a:lnTo>
                  <a:lnTo>
                    <a:pt x="285213" y="2746463"/>
                  </a:lnTo>
                  <a:lnTo>
                    <a:pt x="261051" y="2708453"/>
                  </a:lnTo>
                  <a:lnTo>
                    <a:pt x="237849" y="2669826"/>
                  </a:lnTo>
                  <a:lnTo>
                    <a:pt x="215622" y="2630597"/>
                  </a:lnTo>
                  <a:lnTo>
                    <a:pt x="194387" y="2590781"/>
                  </a:lnTo>
                  <a:lnTo>
                    <a:pt x="174160" y="2550394"/>
                  </a:lnTo>
                  <a:lnTo>
                    <a:pt x="154957" y="2509452"/>
                  </a:lnTo>
                  <a:lnTo>
                    <a:pt x="136793" y="2467970"/>
                  </a:lnTo>
                  <a:lnTo>
                    <a:pt x="119685" y="2425964"/>
                  </a:lnTo>
                  <a:lnTo>
                    <a:pt x="103649" y="2383448"/>
                  </a:lnTo>
                  <a:lnTo>
                    <a:pt x="88701" y="2340439"/>
                  </a:lnTo>
                  <a:lnTo>
                    <a:pt x="74856" y="2296951"/>
                  </a:lnTo>
                  <a:lnTo>
                    <a:pt x="62131" y="2253001"/>
                  </a:lnTo>
                  <a:lnTo>
                    <a:pt x="50543" y="2208604"/>
                  </a:lnTo>
                  <a:lnTo>
                    <a:pt x="40106" y="2163775"/>
                  </a:lnTo>
                  <a:lnTo>
                    <a:pt x="30837" y="2118530"/>
                  </a:lnTo>
                  <a:lnTo>
                    <a:pt x="22751" y="2072885"/>
                  </a:lnTo>
                  <a:lnTo>
                    <a:pt x="15866" y="2026854"/>
                  </a:lnTo>
                  <a:lnTo>
                    <a:pt x="10197" y="1980453"/>
                  </a:lnTo>
                  <a:lnTo>
                    <a:pt x="5760" y="1933698"/>
                  </a:lnTo>
                  <a:lnTo>
                    <a:pt x="2570" y="1886604"/>
                  </a:lnTo>
                  <a:lnTo>
                    <a:pt x="645" y="1839187"/>
                  </a:lnTo>
                  <a:lnTo>
                    <a:pt x="0" y="1791462"/>
                  </a:lnTo>
                  <a:close/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8747442" y="5569902"/>
            <a:ext cx="3077845" cy="1032510"/>
            <a:chOff x="8747442" y="5569902"/>
            <a:chExt cx="3077845" cy="1032510"/>
          </a:xfrm>
        </p:grpSpPr>
        <p:sp>
          <p:nvSpPr>
            <p:cNvPr id="9" name="object 9"/>
            <p:cNvSpPr/>
            <p:nvPr/>
          </p:nvSpPr>
          <p:spPr>
            <a:xfrm>
              <a:off x="8755380" y="5577840"/>
              <a:ext cx="3061970" cy="1016635"/>
            </a:xfrm>
            <a:custGeom>
              <a:avLst/>
              <a:gdLst/>
              <a:ahLst/>
              <a:cxnLst/>
              <a:rect l="l" t="t" r="r" b="b"/>
              <a:pathLst>
                <a:path w="3061970" h="1016634">
                  <a:moveTo>
                    <a:pt x="2892298" y="0"/>
                  </a:moveTo>
                  <a:lnTo>
                    <a:pt x="169418" y="0"/>
                  </a:lnTo>
                  <a:lnTo>
                    <a:pt x="124368" y="6052"/>
                  </a:lnTo>
                  <a:lnTo>
                    <a:pt x="83895" y="23131"/>
                  </a:lnTo>
                  <a:lnTo>
                    <a:pt x="49609" y="49623"/>
                  </a:lnTo>
                  <a:lnTo>
                    <a:pt x="23123" y="83912"/>
                  </a:lnTo>
                  <a:lnTo>
                    <a:pt x="6049" y="124382"/>
                  </a:lnTo>
                  <a:lnTo>
                    <a:pt x="0" y="169418"/>
                  </a:lnTo>
                  <a:lnTo>
                    <a:pt x="0" y="847090"/>
                  </a:lnTo>
                  <a:lnTo>
                    <a:pt x="6049" y="892125"/>
                  </a:lnTo>
                  <a:lnTo>
                    <a:pt x="23123" y="932595"/>
                  </a:lnTo>
                  <a:lnTo>
                    <a:pt x="49609" y="966884"/>
                  </a:lnTo>
                  <a:lnTo>
                    <a:pt x="83895" y="993376"/>
                  </a:lnTo>
                  <a:lnTo>
                    <a:pt x="124368" y="1010455"/>
                  </a:lnTo>
                  <a:lnTo>
                    <a:pt x="169418" y="1016508"/>
                  </a:lnTo>
                  <a:lnTo>
                    <a:pt x="2892298" y="1016508"/>
                  </a:lnTo>
                  <a:lnTo>
                    <a:pt x="2937347" y="1010455"/>
                  </a:lnTo>
                  <a:lnTo>
                    <a:pt x="2977820" y="993376"/>
                  </a:lnTo>
                  <a:lnTo>
                    <a:pt x="3012106" y="966884"/>
                  </a:lnTo>
                  <a:lnTo>
                    <a:pt x="3038592" y="932595"/>
                  </a:lnTo>
                  <a:lnTo>
                    <a:pt x="3055666" y="892125"/>
                  </a:lnTo>
                  <a:lnTo>
                    <a:pt x="3061716" y="847090"/>
                  </a:lnTo>
                  <a:lnTo>
                    <a:pt x="3061716" y="169418"/>
                  </a:lnTo>
                  <a:lnTo>
                    <a:pt x="3055666" y="124382"/>
                  </a:lnTo>
                  <a:lnTo>
                    <a:pt x="3038592" y="83912"/>
                  </a:lnTo>
                  <a:lnTo>
                    <a:pt x="3012106" y="49623"/>
                  </a:lnTo>
                  <a:lnTo>
                    <a:pt x="2977820" y="23131"/>
                  </a:lnTo>
                  <a:lnTo>
                    <a:pt x="2937347" y="6052"/>
                  </a:lnTo>
                  <a:lnTo>
                    <a:pt x="2892298" y="0"/>
                  </a:lnTo>
                  <a:close/>
                </a:path>
              </a:pathLst>
            </a:custGeom>
            <a:solidFill>
              <a:srgbClr val="E4E4F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8755380" y="5577840"/>
              <a:ext cx="3061970" cy="1016635"/>
            </a:xfrm>
            <a:custGeom>
              <a:avLst/>
              <a:gdLst/>
              <a:ahLst/>
              <a:cxnLst/>
              <a:rect l="l" t="t" r="r" b="b"/>
              <a:pathLst>
                <a:path w="3061970" h="1016634">
                  <a:moveTo>
                    <a:pt x="0" y="169418"/>
                  </a:moveTo>
                  <a:lnTo>
                    <a:pt x="6049" y="124382"/>
                  </a:lnTo>
                  <a:lnTo>
                    <a:pt x="23123" y="83912"/>
                  </a:lnTo>
                  <a:lnTo>
                    <a:pt x="49609" y="49623"/>
                  </a:lnTo>
                  <a:lnTo>
                    <a:pt x="83895" y="23131"/>
                  </a:lnTo>
                  <a:lnTo>
                    <a:pt x="124368" y="6052"/>
                  </a:lnTo>
                  <a:lnTo>
                    <a:pt x="169418" y="0"/>
                  </a:lnTo>
                  <a:lnTo>
                    <a:pt x="2892298" y="0"/>
                  </a:lnTo>
                  <a:lnTo>
                    <a:pt x="2937347" y="6052"/>
                  </a:lnTo>
                  <a:lnTo>
                    <a:pt x="2977820" y="23131"/>
                  </a:lnTo>
                  <a:lnTo>
                    <a:pt x="3012106" y="49623"/>
                  </a:lnTo>
                  <a:lnTo>
                    <a:pt x="3038592" y="83912"/>
                  </a:lnTo>
                  <a:lnTo>
                    <a:pt x="3055666" y="124382"/>
                  </a:lnTo>
                  <a:lnTo>
                    <a:pt x="3061716" y="169418"/>
                  </a:lnTo>
                  <a:lnTo>
                    <a:pt x="3061716" y="847090"/>
                  </a:lnTo>
                  <a:lnTo>
                    <a:pt x="3055666" y="892125"/>
                  </a:lnTo>
                  <a:lnTo>
                    <a:pt x="3038592" y="932595"/>
                  </a:lnTo>
                  <a:lnTo>
                    <a:pt x="3012106" y="966884"/>
                  </a:lnTo>
                  <a:lnTo>
                    <a:pt x="2977820" y="993376"/>
                  </a:lnTo>
                  <a:lnTo>
                    <a:pt x="2937347" y="1010455"/>
                  </a:lnTo>
                  <a:lnTo>
                    <a:pt x="2892298" y="1016508"/>
                  </a:lnTo>
                  <a:lnTo>
                    <a:pt x="169418" y="1016508"/>
                  </a:lnTo>
                  <a:lnTo>
                    <a:pt x="124368" y="1010455"/>
                  </a:lnTo>
                  <a:lnTo>
                    <a:pt x="83895" y="993376"/>
                  </a:lnTo>
                  <a:lnTo>
                    <a:pt x="49609" y="966884"/>
                  </a:lnTo>
                  <a:lnTo>
                    <a:pt x="23123" y="932595"/>
                  </a:lnTo>
                  <a:lnTo>
                    <a:pt x="6049" y="892125"/>
                  </a:lnTo>
                  <a:lnTo>
                    <a:pt x="0" y="847090"/>
                  </a:lnTo>
                  <a:lnTo>
                    <a:pt x="0" y="169418"/>
                  </a:lnTo>
                  <a:close/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8884666" y="5762345"/>
            <a:ext cx="2489835" cy="629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ts val="2375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sng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Observation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  <a:p>
            <a:pPr marL="12700" marR="0" lvl="0" indent="0" defTabSz="914400" eaLnBrk="1" fontAlgn="auto" latinLnBrk="0" hangingPunct="1">
              <a:lnSpc>
                <a:spcPts val="237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The</a:t>
            </a:r>
            <a:r>
              <a:rPr kumimoji="0" sz="2000" b="0" i="0" u="none" strike="noStrike" kern="0" cap="none" spc="-3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solution</a:t>
            </a:r>
            <a:r>
              <a:rPr kumimoji="0" sz="2000" b="0" i="0" u="none" strike="noStrike" kern="0" cap="none" spc="-4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is</a:t>
            </a:r>
            <a:r>
              <a:rPr kumimoji="0" sz="2000" b="0" i="0" u="none" strike="noStrike" kern="0" cap="none" spc="1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𝑎</a:t>
            </a:r>
            <a:r>
              <a:rPr kumimoji="0" sz="2000" b="0" i="0" u="none" strike="noStrike" kern="0" cap="none" spc="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%</a:t>
            </a:r>
            <a:r>
              <a:rPr kumimoji="0" sz="2000" b="0" i="0" u="none" strike="noStrike" kern="0" cap="none" spc="-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-6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12</a:t>
            </a:r>
            <a:r>
              <a:rPr kumimoji="0" sz="2000" b="0" i="0" u="none" strike="noStrike" kern="0" cap="none" spc="-6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cs typeface="Trebuchet MS"/>
              </a:rPr>
              <a:t>.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rebuchet MS"/>
              <a:cs typeface="Trebuchet M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5A07EEF-7599-2B1C-A8C4-D4D7E0AC7463}"/>
              </a:ext>
            </a:extLst>
          </p:cNvPr>
          <p:cNvSpPr txBox="1"/>
          <p:nvPr/>
        </p:nvSpPr>
        <p:spPr>
          <a:xfrm>
            <a:off x="2949194" y="2611919"/>
            <a:ext cx="79387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spc="-25">
                <a:solidFill>
                  <a:srgbClr val="4B3182"/>
                </a:solidFill>
              </a:rPr>
              <a:t>10</a:t>
            </a:r>
            <a:endParaRPr lang="en-US" sz="280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F2DB43A-4A4F-7D88-179F-66269A5D5800}"/>
              </a:ext>
            </a:extLst>
          </p:cNvPr>
          <p:cNvSpPr/>
          <p:nvPr/>
        </p:nvSpPr>
        <p:spPr>
          <a:xfrm>
            <a:off x="4370621" y="3716383"/>
            <a:ext cx="404965" cy="489857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object 3"/>
              <p:cNvSpPr txBox="1">
                <a:spLocks noGrp="1"/>
              </p:cNvSpPr>
              <p:nvPr>
                <p:ph type="title"/>
              </p:nvPr>
            </p:nvSpPr>
            <p:spPr>
              <a:xfrm>
                <a:off x="645058" y="451110"/>
                <a:ext cx="11001375" cy="2228174"/>
              </a:xfrm>
              <a:prstGeom prst="rect">
                <a:avLst/>
              </a:prstGeom>
            </p:spPr>
            <p:txBody>
              <a:bodyPr vert="horz" wrap="square" lIns="0" tIns="12065" rIns="0" bIns="0" rtlCol="0">
                <a:spAutoFit/>
              </a:bodyPr>
              <a:lstStyle/>
              <a:p>
                <a:pPr marL="21590">
                  <a:lnSpc>
                    <a:spcPct val="100000"/>
                  </a:lnSpc>
                  <a:spcBef>
                    <a:spcPts val="95"/>
                  </a:spcBef>
                </a:pPr>
                <a:r>
                  <a:rPr lang="en-US"/>
                  <a:t>Proof</a:t>
                </a:r>
                <a:r>
                  <a:rPr lang="en-US" spc="340"/>
                  <a:t> </a:t>
                </a:r>
                <a:r>
                  <a:rPr lang="en-US"/>
                  <a:t>by</a:t>
                </a:r>
                <a:r>
                  <a:rPr lang="en-US" spc="325"/>
                  <a:t> </a:t>
                </a:r>
                <a:r>
                  <a:rPr lang="en-US" spc="60"/>
                  <a:t>Contrapositive</a:t>
                </a:r>
                <a:br>
                  <a:rPr lang="en-US" spc="60"/>
                </a:br>
                <a:br>
                  <a:rPr lang="en-US" spc="60"/>
                </a:br>
                <a:r>
                  <a:rPr lang="en-US" sz="2800" b="0">
                    <a:solidFill>
                      <a:srgbClr val="000000"/>
                    </a:solidFill>
                    <a:latin typeface="Segoe UI Semilight"/>
                    <a:cs typeface="Segoe UI Semilight"/>
                  </a:rPr>
                  <a:t>Proof</a:t>
                </a:r>
                <a:r>
                  <a:rPr lang="en-US" sz="2800" b="0" spc="-75">
                    <a:solidFill>
                      <a:srgbClr val="000000"/>
                    </a:solidFill>
                    <a:latin typeface="Segoe UI Semilight"/>
                    <a:cs typeface="Segoe UI Semilight"/>
                  </a:rPr>
                  <a:t> </a:t>
                </a:r>
                <a:r>
                  <a:rPr lang="en-US" sz="2800" b="0">
                    <a:solidFill>
                      <a:srgbClr val="000000"/>
                    </a:solidFill>
                    <a:latin typeface="Segoe UI Semilight"/>
                    <a:cs typeface="Segoe UI Semilight"/>
                  </a:rPr>
                  <a:t>by</a:t>
                </a:r>
                <a:r>
                  <a:rPr lang="en-US" sz="2800" b="0" spc="-55">
                    <a:solidFill>
                      <a:srgbClr val="000000"/>
                    </a:solidFill>
                    <a:latin typeface="Segoe UI Semilight"/>
                    <a:cs typeface="Segoe UI Semilight"/>
                  </a:rPr>
                  <a:t> </a:t>
                </a:r>
                <a:r>
                  <a:rPr lang="en-US" sz="2800" b="0">
                    <a:solidFill>
                      <a:srgbClr val="000000"/>
                    </a:solidFill>
                    <a:latin typeface="Segoe UI Semilight"/>
                    <a:cs typeface="Segoe UI Semilight"/>
                  </a:rPr>
                  <a:t>contrapositive</a:t>
                </a:r>
                <a:r>
                  <a:rPr lang="en-US" sz="2800" b="0" spc="-85">
                    <a:solidFill>
                      <a:srgbClr val="000000"/>
                    </a:solidFill>
                    <a:latin typeface="Segoe UI Semilight"/>
                    <a:cs typeface="Segoe UI Semilight"/>
                  </a:rPr>
                  <a:t> </a:t>
                </a:r>
                <a:r>
                  <a:rPr lang="en-US" sz="2800" b="0">
                    <a:solidFill>
                      <a:srgbClr val="000000"/>
                    </a:solidFill>
                    <a:latin typeface="Segoe UI Semilight"/>
                    <a:cs typeface="Segoe UI Semilight"/>
                  </a:rPr>
                  <a:t>is</a:t>
                </a:r>
                <a:r>
                  <a:rPr lang="en-US" sz="2800" b="0" spc="-55">
                    <a:solidFill>
                      <a:srgbClr val="000000"/>
                    </a:solidFill>
                    <a:latin typeface="Segoe UI Semilight"/>
                    <a:cs typeface="Segoe UI Semilight"/>
                  </a:rPr>
                  <a:t> </a:t>
                </a:r>
                <a:r>
                  <a:rPr lang="en-US" sz="2800" b="0">
                    <a:solidFill>
                      <a:srgbClr val="000000"/>
                    </a:solidFill>
                    <a:latin typeface="Segoe UI Semilight"/>
                    <a:cs typeface="Segoe UI Semilight"/>
                  </a:rPr>
                  <a:t>another</a:t>
                </a:r>
                <a:r>
                  <a:rPr lang="en-US" sz="2800" b="0" spc="-70">
                    <a:solidFill>
                      <a:srgbClr val="000000"/>
                    </a:solidFill>
                    <a:latin typeface="Segoe UI Semilight"/>
                    <a:cs typeface="Segoe UI Semilight"/>
                  </a:rPr>
                  <a:t> </a:t>
                </a:r>
                <a:r>
                  <a:rPr lang="en-US" sz="2800" b="0">
                    <a:solidFill>
                      <a:srgbClr val="000000"/>
                    </a:solidFill>
                    <a:latin typeface="Segoe UI Semilight"/>
                    <a:cs typeface="Segoe UI Semilight"/>
                  </a:rPr>
                  <a:t>strategy</a:t>
                </a:r>
                <a:r>
                  <a:rPr lang="en-US" sz="2800" b="0" spc="-55">
                    <a:solidFill>
                      <a:srgbClr val="000000"/>
                    </a:solidFill>
                    <a:latin typeface="Segoe UI Semilight"/>
                    <a:cs typeface="Segoe UI Semilight"/>
                  </a:rPr>
                  <a:t> </a:t>
                </a:r>
                <a:r>
                  <a:rPr lang="en-US" sz="2800" b="0">
                    <a:solidFill>
                      <a:srgbClr val="000000"/>
                    </a:solidFill>
                    <a:latin typeface="Segoe UI Semilight"/>
                    <a:cs typeface="Segoe UI Semilight"/>
                  </a:rPr>
                  <a:t>for</a:t>
                </a:r>
                <a:r>
                  <a:rPr lang="en-US" sz="2800" b="0" spc="-70">
                    <a:solidFill>
                      <a:srgbClr val="000000"/>
                    </a:solidFill>
                    <a:latin typeface="Segoe UI Semilight"/>
                    <a:cs typeface="Segoe UI Semilight"/>
                  </a:rPr>
                  <a:t> </a:t>
                </a:r>
                <a:r>
                  <a:rPr lang="en-US" sz="2800" b="0">
                    <a:solidFill>
                      <a:srgbClr val="000000"/>
                    </a:solidFill>
                    <a:latin typeface="Segoe UI Semilight"/>
                    <a:cs typeface="Segoe UI Semilight"/>
                  </a:rPr>
                  <a:t>proving</a:t>
                </a:r>
                <a:r>
                  <a:rPr lang="en-US" sz="2800" b="0" spc="-60">
                    <a:solidFill>
                      <a:srgbClr val="000000"/>
                    </a:solidFill>
                    <a:latin typeface="Segoe UI Semilight"/>
                    <a:cs typeface="Segoe UI Semilight"/>
                  </a:rPr>
                  <a:t> </a:t>
                </a:r>
                <a:r>
                  <a:rPr lang="en-US" sz="2800" b="0">
                    <a:solidFill>
                      <a:srgbClr val="000000"/>
                    </a:solidFill>
                    <a:latin typeface="Segoe UI Semilight"/>
                    <a:cs typeface="Segoe UI Semilight"/>
                  </a:rPr>
                  <a:t>statements</a:t>
                </a:r>
                <a:r>
                  <a:rPr lang="en-US" sz="2800" b="0" spc="-70">
                    <a:solidFill>
                      <a:srgbClr val="000000"/>
                    </a:solidFill>
                    <a:latin typeface="Segoe UI Semilight"/>
                    <a:cs typeface="Segoe UI Semilight"/>
                  </a:rPr>
                  <a:t> </a:t>
                </a:r>
                <a:r>
                  <a:rPr lang="en-US" sz="2800" b="0">
                    <a:solidFill>
                      <a:srgbClr val="000000"/>
                    </a:solidFill>
                    <a:latin typeface="Segoe UI Semilight"/>
                    <a:cs typeface="Segoe UI Semilight"/>
                  </a:rPr>
                  <a:t>of</a:t>
                </a:r>
                <a:r>
                  <a:rPr lang="en-US" sz="2800" b="0" spc="-75">
                    <a:solidFill>
                      <a:srgbClr val="000000"/>
                    </a:solidFill>
                    <a:latin typeface="Segoe UI Semilight"/>
                    <a:cs typeface="Segoe UI Semilight"/>
                  </a:rPr>
                  <a:t> </a:t>
                </a:r>
                <a:r>
                  <a:rPr lang="en-US" sz="2800" b="0" spc="-25">
                    <a:solidFill>
                      <a:srgbClr val="000000"/>
                    </a:solidFill>
                    <a:latin typeface="Segoe UI Semilight"/>
                    <a:cs typeface="Segoe UI Semilight"/>
                  </a:rPr>
                  <a:t>the </a:t>
                </a:r>
                <a:r>
                  <a:rPr lang="en-US" sz="2800" b="0">
                    <a:solidFill>
                      <a:srgbClr val="000000"/>
                    </a:solidFill>
                    <a:latin typeface="Segoe UI Semilight"/>
                    <a:cs typeface="Segoe UI Semilight"/>
                  </a:rPr>
                  <a:t>form</a:t>
                </a:r>
                <a:r>
                  <a:rPr lang="en-US" sz="2800" b="0" spc="-70">
                    <a:solidFill>
                      <a:srgbClr val="000000"/>
                    </a:solidFill>
                    <a:latin typeface="Segoe UI Semilight"/>
                    <a:cs typeface="Segoe UI Semiligh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spc="-25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mbria Math"/>
                      </a:rPr>
                      <m:t>∀</m:t>
                    </m:r>
                    <m:r>
                      <a:rPr lang="en-US" sz="2800" i="1" spc="-25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mbria Math"/>
                      </a:rPr>
                      <m:t>𝑥</m:t>
                    </m:r>
                    <m:r>
                      <a:rPr lang="en-US" sz="2800" i="1" spc="-25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mbria Math"/>
                      </a:rPr>
                      <m:t>(</m:t>
                    </m:r>
                    <m:r>
                      <a:rPr lang="en-US" sz="2800" i="1" spc="-25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mbria Math"/>
                      </a:rPr>
                      <m:t>𝑃</m:t>
                    </m:r>
                    <m:d>
                      <m:dPr>
                        <m:ctrlPr>
                          <a:rPr lang="en-US" sz="2800" i="1" spc="-25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mbria Math"/>
                          </a:rPr>
                        </m:ctrlPr>
                      </m:dPr>
                      <m:e>
                        <m:r>
                          <a:rPr lang="en-US" sz="2800" i="1" spc="-25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mbria Math"/>
                          </a:rPr>
                          <m:t>𝑥</m:t>
                        </m:r>
                      </m:e>
                    </m:d>
                    <m:r>
                      <a:rPr lang="en-US" sz="2800" i="1" spc="-25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mbria Math"/>
                      </a:rPr>
                      <m:t>→ </m:t>
                    </m:r>
                    <m:r>
                      <a:rPr lang="en-US" sz="2800" i="1" spc="-25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mbria Math"/>
                      </a:rPr>
                      <m:t>𝑄</m:t>
                    </m:r>
                    <m:r>
                      <a:rPr lang="en-US" sz="2800" i="1" spc="-25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mbria Math"/>
                      </a:rPr>
                      <m:t>(</m:t>
                    </m:r>
                    <m:r>
                      <a:rPr lang="en-US" sz="2800" i="1" spc="-25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mbria Math"/>
                      </a:rPr>
                      <m:t>𝑥</m:t>
                    </m:r>
                    <m:r>
                      <a:rPr lang="en-US" sz="2800" i="1" spc="-25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mbria Math"/>
                      </a:rPr>
                      <m:t>)).</m:t>
                    </m:r>
                  </m:oMath>
                </a14:m>
                <a:endParaRPr sz="2800">
                  <a:latin typeface="Segoe UI Semilight"/>
                  <a:cs typeface="Segoe UI Semilight"/>
                </a:endParaRPr>
              </a:p>
            </p:txBody>
          </p:sp>
        </mc:Choice>
        <mc:Fallback>
          <p:sp>
            <p:nvSpPr>
              <p:cNvPr id="3" name="object 3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45058" y="451110"/>
                <a:ext cx="11001375" cy="2228174"/>
              </a:xfrm>
              <a:prstGeom prst="rect">
                <a:avLst/>
              </a:prstGeom>
              <a:blipFill>
                <a:blip r:embed="rId2"/>
                <a:stretch>
                  <a:fillRect l="-2881" t="-6557" b="-90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bject 4"/>
          <p:cNvSpPr/>
          <p:nvPr/>
        </p:nvSpPr>
        <p:spPr>
          <a:xfrm>
            <a:off x="9166733" y="4558664"/>
            <a:ext cx="2706370" cy="429259"/>
          </a:xfrm>
          <a:custGeom>
            <a:avLst/>
            <a:gdLst/>
            <a:ahLst/>
            <a:cxnLst/>
            <a:rect l="l" t="t" r="r" b="b"/>
            <a:pathLst>
              <a:path w="2706370" h="429260">
                <a:moveTo>
                  <a:pt x="117094" y="14224"/>
                </a:moveTo>
                <a:lnTo>
                  <a:pt x="112776" y="0"/>
                </a:lnTo>
                <a:lnTo>
                  <a:pt x="87261" y="9956"/>
                </a:lnTo>
                <a:lnTo>
                  <a:pt x="64858" y="25552"/>
                </a:lnTo>
                <a:lnTo>
                  <a:pt x="29337" y="73660"/>
                </a:lnTo>
                <a:lnTo>
                  <a:pt x="7327" y="138607"/>
                </a:lnTo>
                <a:lnTo>
                  <a:pt x="0" y="214630"/>
                </a:lnTo>
                <a:lnTo>
                  <a:pt x="1752" y="252260"/>
                </a:lnTo>
                <a:lnTo>
                  <a:pt x="7327" y="290347"/>
                </a:lnTo>
                <a:lnTo>
                  <a:pt x="29337" y="355219"/>
                </a:lnTo>
                <a:lnTo>
                  <a:pt x="64858" y="403453"/>
                </a:lnTo>
                <a:lnTo>
                  <a:pt x="112776" y="429006"/>
                </a:lnTo>
                <a:lnTo>
                  <a:pt x="117094" y="414782"/>
                </a:lnTo>
                <a:lnTo>
                  <a:pt x="97345" y="404545"/>
                </a:lnTo>
                <a:lnTo>
                  <a:pt x="80175" y="389661"/>
                </a:lnTo>
                <a:lnTo>
                  <a:pt x="53467" y="345948"/>
                </a:lnTo>
                <a:lnTo>
                  <a:pt x="37287" y="286677"/>
                </a:lnTo>
                <a:lnTo>
                  <a:pt x="31877" y="214630"/>
                </a:lnTo>
                <a:lnTo>
                  <a:pt x="33223" y="176974"/>
                </a:lnTo>
                <a:lnTo>
                  <a:pt x="44030" y="111163"/>
                </a:lnTo>
                <a:lnTo>
                  <a:pt x="65557" y="58839"/>
                </a:lnTo>
                <a:lnTo>
                  <a:pt x="97345" y="24447"/>
                </a:lnTo>
                <a:lnTo>
                  <a:pt x="117094" y="14224"/>
                </a:lnTo>
                <a:close/>
              </a:path>
              <a:path w="2706370" h="429260">
                <a:moveTo>
                  <a:pt x="766445" y="63500"/>
                </a:moveTo>
                <a:lnTo>
                  <a:pt x="761746" y="50165"/>
                </a:lnTo>
                <a:lnTo>
                  <a:pt x="737882" y="58775"/>
                </a:lnTo>
                <a:lnTo>
                  <a:pt x="716978" y="71234"/>
                </a:lnTo>
                <a:lnTo>
                  <a:pt x="684022" y="107823"/>
                </a:lnTo>
                <a:lnTo>
                  <a:pt x="663613" y="156654"/>
                </a:lnTo>
                <a:lnTo>
                  <a:pt x="656932" y="212979"/>
                </a:lnTo>
                <a:lnTo>
                  <a:pt x="656844" y="214630"/>
                </a:lnTo>
                <a:lnTo>
                  <a:pt x="658533" y="244881"/>
                </a:lnTo>
                <a:lnTo>
                  <a:pt x="672058" y="298323"/>
                </a:lnTo>
                <a:lnTo>
                  <a:pt x="698893" y="341718"/>
                </a:lnTo>
                <a:lnTo>
                  <a:pt x="737806" y="370446"/>
                </a:lnTo>
                <a:lnTo>
                  <a:pt x="761746" y="379095"/>
                </a:lnTo>
                <a:lnTo>
                  <a:pt x="765937" y="365633"/>
                </a:lnTo>
                <a:lnTo>
                  <a:pt x="747191" y="357352"/>
                </a:lnTo>
                <a:lnTo>
                  <a:pt x="731012" y="345808"/>
                </a:lnTo>
                <a:lnTo>
                  <a:pt x="706374" y="312928"/>
                </a:lnTo>
                <a:lnTo>
                  <a:pt x="691730" y="268300"/>
                </a:lnTo>
                <a:lnTo>
                  <a:pt x="686879" y="214630"/>
                </a:lnTo>
                <a:lnTo>
                  <a:pt x="686816" y="212979"/>
                </a:lnTo>
                <a:lnTo>
                  <a:pt x="688047" y="184886"/>
                </a:lnTo>
                <a:lnTo>
                  <a:pt x="697852" y="136169"/>
                </a:lnTo>
                <a:lnTo>
                  <a:pt x="717410" y="97815"/>
                </a:lnTo>
                <a:lnTo>
                  <a:pt x="747458" y="71767"/>
                </a:lnTo>
                <a:lnTo>
                  <a:pt x="766445" y="63500"/>
                </a:lnTo>
                <a:close/>
              </a:path>
              <a:path w="2706370" h="429260">
                <a:moveTo>
                  <a:pt x="1089279" y="214630"/>
                </a:moveTo>
                <a:lnTo>
                  <a:pt x="1082497" y="156654"/>
                </a:lnTo>
                <a:lnTo>
                  <a:pt x="1062101" y="107823"/>
                </a:lnTo>
                <a:lnTo>
                  <a:pt x="1029144" y="71234"/>
                </a:lnTo>
                <a:lnTo>
                  <a:pt x="984377" y="50165"/>
                </a:lnTo>
                <a:lnTo>
                  <a:pt x="979678" y="63500"/>
                </a:lnTo>
                <a:lnTo>
                  <a:pt x="998728" y="71767"/>
                </a:lnTo>
                <a:lnTo>
                  <a:pt x="1015111" y="83210"/>
                </a:lnTo>
                <a:lnTo>
                  <a:pt x="1039876" y="115570"/>
                </a:lnTo>
                <a:lnTo>
                  <a:pt x="1054442" y="159283"/>
                </a:lnTo>
                <a:lnTo>
                  <a:pt x="1059307" y="212979"/>
                </a:lnTo>
                <a:lnTo>
                  <a:pt x="1058087" y="241960"/>
                </a:lnTo>
                <a:lnTo>
                  <a:pt x="1048321" y="291960"/>
                </a:lnTo>
                <a:lnTo>
                  <a:pt x="1028738" y="331012"/>
                </a:lnTo>
                <a:lnTo>
                  <a:pt x="998969" y="357352"/>
                </a:lnTo>
                <a:lnTo>
                  <a:pt x="980186" y="365633"/>
                </a:lnTo>
                <a:lnTo>
                  <a:pt x="984377" y="379095"/>
                </a:lnTo>
                <a:lnTo>
                  <a:pt x="1029246" y="358000"/>
                </a:lnTo>
                <a:lnTo>
                  <a:pt x="1062228" y="321564"/>
                </a:lnTo>
                <a:lnTo>
                  <a:pt x="1082509" y="272770"/>
                </a:lnTo>
                <a:lnTo>
                  <a:pt x="1087577" y="244881"/>
                </a:lnTo>
                <a:lnTo>
                  <a:pt x="1089279" y="214630"/>
                </a:lnTo>
                <a:close/>
              </a:path>
              <a:path w="2706370" h="429260">
                <a:moveTo>
                  <a:pt x="2706230" y="214630"/>
                </a:moveTo>
                <a:lnTo>
                  <a:pt x="2704401" y="175196"/>
                </a:lnTo>
                <a:lnTo>
                  <a:pt x="2689733" y="104762"/>
                </a:lnTo>
                <a:lnTo>
                  <a:pt x="2660688" y="46774"/>
                </a:lnTo>
                <a:lnTo>
                  <a:pt x="2618968" y="9956"/>
                </a:lnTo>
                <a:lnTo>
                  <a:pt x="2593467" y="0"/>
                </a:lnTo>
                <a:lnTo>
                  <a:pt x="2589149" y="14224"/>
                </a:lnTo>
                <a:lnTo>
                  <a:pt x="2608834" y="24447"/>
                </a:lnTo>
                <a:lnTo>
                  <a:pt x="2626004" y="39306"/>
                </a:lnTo>
                <a:lnTo>
                  <a:pt x="2652776" y="83058"/>
                </a:lnTo>
                <a:lnTo>
                  <a:pt x="2668943" y="142468"/>
                </a:lnTo>
                <a:lnTo>
                  <a:pt x="2674366" y="214630"/>
                </a:lnTo>
                <a:lnTo>
                  <a:pt x="2673007" y="252260"/>
                </a:lnTo>
                <a:lnTo>
                  <a:pt x="2662199" y="317893"/>
                </a:lnTo>
                <a:lnTo>
                  <a:pt x="2640647" y="370116"/>
                </a:lnTo>
                <a:lnTo>
                  <a:pt x="2608834" y="404545"/>
                </a:lnTo>
                <a:lnTo>
                  <a:pt x="2589149" y="414782"/>
                </a:lnTo>
                <a:lnTo>
                  <a:pt x="2593467" y="429006"/>
                </a:lnTo>
                <a:lnTo>
                  <a:pt x="2641371" y="403453"/>
                </a:lnTo>
                <a:lnTo>
                  <a:pt x="2676906" y="355219"/>
                </a:lnTo>
                <a:lnTo>
                  <a:pt x="2698902" y="290347"/>
                </a:lnTo>
                <a:lnTo>
                  <a:pt x="2704401" y="253796"/>
                </a:lnTo>
                <a:lnTo>
                  <a:pt x="2706230" y="2146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45058" y="4507738"/>
            <a:ext cx="949833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8651240" algn="l"/>
                <a:tab pos="9295765" algn="l"/>
              </a:tabLst>
            </a:pPr>
            <a:r>
              <a:rPr sz="2800" b="0">
                <a:latin typeface="Segoe UI Semilight"/>
                <a:cs typeface="Segoe UI Semilight"/>
              </a:rPr>
              <a:t>The</a:t>
            </a:r>
            <a:r>
              <a:rPr sz="2800" b="0" spc="-50">
                <a:latin typeface="Segoe UI Semilight"/>
                <a:cs typeface="Segoe UI Semilight"/>
              </a:rPr>
              <a:t> </a:t>
            </a:r>
            <a:r>
              <a:rPr sz="2800" b="0">
                <a:latin typeface="Segoe UI Semilight"/>
                <a:cs typeface="Segoe UI Semilight"/>
              </a:rPr>
              <a:t>strategy</a:t>
            </a:r>
            <a:r>
              <a:rPr sz="2800" b="0" spc="-55">
                <a:latin typeface="Segoe UI Semilight"/>
                <a:cs typeface="Segoe UI Semilight"/>
              </a:rPr>
              <a:t> </a:t>
            </a:r>
            <a:r>
              <a:rPr sz="2800" b="0">
                <a:latin typeface="Segoe UI Semilight"/>
                <a:cs typeface="Segoe UI Semilight"/>
              </a:rPr>
              <a:t>is</a:t>
            </a:r>
            <a:r>
              <a:rPr sz="2800" b="0" spc="-40">
                <a:latin typeface="Segoe UI Semilight"/>
                <a:cs typeface="Segoe UI Semilight"/>
              </a:rPr>
              <a:t> </a:t>
            </a:r>
            <a:r>
              <a:rPr sz="2800" b="0">
                <a:latin typeface="Segoe UI Semilight"/>
                <a:cs typeface="Segoe UI Semilight"/>
              </a:rPr>
              <a:t>to</a:t>
            </a:r>
            <a:r>
              <a:rPr sz="2800" b="0" spc="-55">
                <a:latin typeface="Segoe UI Semilight"/>
                <a:cs typeface="Segoe UI Semilight"/>
              </a:rPr>
              <a:t> </a:t>
            </a:r>
            <a:r>
              <a:rPr sz="2800" b="0">
                <a:latin typeface="Segoe UI Semilight"/>
                <a:cs typeface="Segoe UI Semilight"/>
              </a:rPr>
              <a:t>prove</a:t>
            </a:r>
            <a:r>
              <a:rPr sz="2800" b="0" spc="-65">
                <a:latin typeface="Segoe UI Semilight"/>
                <a:cs typeface="Segoe UI Semilight"/>
              </a:rPr>
              <a:t> </a:t>
            </a:r>
            <a:r>
              <a:rPr sz="2800" b="0">
                <a:latin typeface="Segoe UI Semilight"/>
                <a:cs typeface="Segoe UI Semilight"/>
              </a:rPr>
              <a:t>the</a:t>
            </a:r>
            <a:r>
              <a:rPr sz="2800" b="0" spc="-65">
                <a:latin typeface="Segoe UI Semilight"/>
                <a:cs typeface="Segoe UI Semilight"/>
              </a:rPr>
              <a:t> </a:t>
            </a:r>
            <a:r>
              <a:rPr sz="2800" b="0">
                <a:latin typeface="Segoe UI Semilight"/>
                <a:cs typeface="Segoe UI Semilight"/>
              </a:rPr>
              <a:t>contrapositive,</a:t>
            </a:r>
            <a:r>
              <a:rPr sz="2800" b="0" spc="-70">
                <a:latin typeface="Segoe UI Semilight"/>
                <a:cs typeface="Segoe UI Semilight"/>
              </a:rPr>
              <a:t> </a:t>
            </a:r>
            <a:r>
              <a:rPr sz="2800" b="0">
                <a:latin typeface="Segoe UI Semilight"/>
                <a:cs typeface="Segoe UI Semilight"/>
              </a:rPr>
              <a:t>i.e.</a:t>
            </a:r>
            <a:r>
              <a:rPr sz="2800" b="0" spc="-45">
                <a:latin typeface="Segoe UI Semilight"/>
                <a:cs typeface="Segoe UI Semilight"/>
              </a:rPr>
              <a:t> </a:t>
            </a:r>
            <a:r>
              <a:rPr sz="2800" b="0">
                <a:latin typeface="Segoe UI Semilight"/>
                <a:cs typeface="Segoe UI Semilight"/>
              </a:rPr>
              <a:t>prove</a:t>
            </a:r>
            <a:r>
              <a:rPr sz="2800" b="0" spc="-70">
                <a:latin typeface="Segoe UI Semilight"/>
                <a:cs typeface="Segoe UI Semilight"/>
              </a:rPr>
              <a:t> </a:t>
            </a:r>
            <a:r>
              <a:rPr sz="2800" spc="-25">
                <a:latin typeface="Cambria Math"/>
                <a:cs typeface="Cambria Math"/>
              </a:rPr>
              <a:t>∀𝑥</a:t>
            </a:r>
            <a:r>
              <a:rPr sz="2800">
                <a:latin typeface="Cambria Math"/>
                <a:cs typeface="Cambria Math"/>
              </a:rPr>
              <a:t>	</a:t>
            </a:r>
            <a:r>
              <a:rPr sz="2800" spc="-25">
                <a:latin typeface="Cambria Math"/>
                <a:cs typeface="Cambria Math"/>
              </a:rPr>
              <a:t>¬Q</a:t>
            </a:r>
            <a:r>
              <a:rPr sz="2800">
                <a:latin typeface="Cambria Math"/>
                <a:cs typeface="Cambria Math"/>
              </a:rPr>
              <a:t>	</a:t>
            </a:r>
            <a:r>
              <a:rPr sz="2800" spc="-50">
                <a:latin typeface="Cambria Math"/>
                <a:cs typeface="Cambria Math"/>
              </a:rPr>
              <a:t>𝑥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1280520" y="4608829"/>
            <a:ext cx="432434" cy="328930"/>
          </a:xfrm>
          <a:custGeom>
            <a:avLst/>
            <a:gdLst/>
            <a:ahLst/>
            <a:cxnLst/>
            <a:rect l="l" t="t" r="r" b="b"/>
            <a:pathLst>
              <a:path w="432434" h="328929">
                <a:moveTo>
                  <a:pt x="327532" y="0"/>
                </a:moveTo>
                <a:lnTo>
                  <a:pt x="322833" y="13335"/>
                </a:lnTo>
                <a:lnTo>
                  <a:pt x="341883" y="21595"/>
                </a:lnTo>
                <a:lnTo>
                  <a:pt x="358266" y="33035"/>
                </a:lnTo>
                <a:lnTo>
                  <a:pt x="383031" y="65405"/>
                </a:lnTo>
                <a:lnTo>
                  <a:pt x="397605" y="109108"/>
                </a:lnTo>
                <a:lnTo>
                  <a:pt x="401195" y="134346"/>
                </a:lnTo>
                <a:lnTo>
                  <a:pt x="401248" y="134717"/>
                </a:lnTo>
                <a:lnTo>
                  <a:pt x="401246" y="191789"/>
                </a:lnTo>
                <a:lnTo>
                  <a:pt x="391479" y="241788"/>
                </a:lnTo>
                <a:lnTo>
                  <a:pt x="371901" y="280838"/>
                </a:lnTo>
                <a:lnTo>
                  <a:pt x="342132" y="307179"/>
                </a:lnTo>
                <a:lnTo>
                  <a:pt x="323342" y="315468"/>
                </a:lnTo>
                <a:lnTo>
                  <a:pt x="327532" y="328930"/>
                </a:lnTo>
                <a:lnTo>
                  <a:pt x="372411" y="307832"/>
                </a:lnTo>
                <a:lnTo>
                  <a:pt x="405383" y="271399"/>
                </a:lnTo>
                <a:lnTo>
                  <a:pt x="425672" y="222599"/>
                </a:lnTo>
                <a:lnTo>
                  <a:pt x="432434" y="164465"/>
                </a:lnTo>
                <a:lnTo>
                  <a:pt x="430763" y="134717"/>
                </a:lnTo>
                <a:lnTo>
                  <a:pt x="417165" y="80918"/>
                </a:lnTo>
                <a:lnTo>
                  <a:pt x="390255" y="37415"/>
                </a:lnTo>
                <a:lnTo>
                  <a:pt x="351393" y="8598"/>
                </a:lnTo>
                <a:lnTo>
                  <a:pt x="327532" y="0"/>
                </a:lnTo>
                <a:close/>
              </a:path>
              <a:path w="432434" h="328929">
                <a:moveTo>
                  <a:pt x="104901" y="0"/>
                </a:moveTo>
                <a:lnTo>
                  <a:pt x="60134" y="21066"/>
                </a:lnTo>
                <a:lnTo>
                  <a:pt x="27177" y="57658"/>
                </a:lnTo>
                <a:lnTo>
                  <a:pt x="6778" y="106489"/>
                </a:lnTo>
                <a:lnTo>
                  <a:pt x="92" y="162814"/>
                </a:lnTo>
                <a:lnTo>
                  <a:pt x="0" y="164465"/>
                </a:lnTo>
                <a:lnTo>
                  <a:pt x="6762" y="222599"/>
                </a:lnTo>
                <a:lnTo>
                  <a:pt x="27050" y="271399"/>
                </a:lnTo>
                <a:lnTo>
                  <a:pt x="60023" y="307832"/>
                </a:lnTo>
                <a:lnTo>
                  <a:pt x="104901" y="328930"/>
                </a:lnTo>
                <a:lnTo>
                  <a:pt x="109093" y="315468"/>
                </a:lnTo>
                <a:lnTo>
                  <a:pt x="90356" y="307179"/>
                </a:lnTo>
                <a:lnTo>
                  <a:pt x="74168" y="295640"/>
                </a:lnTo>
                <a:lnTo>
                  <a:pt x="49529" y="262763"/>
                </a:lnTo>
                <a:lnTo>
                  <a:pt x="34893" y="218122"/>
                </a:lnTo>
                <a:lnTo>
                  <a:pt x="30042" y="164465"/>
                </a:lnTo>
                <a:lnTo>
                  <a:pt x="29972" y="162814"/>
                </a:lnTo>
                <a:lnTo>
                  <a:pt x="34893" y="109108"/>
                </a:lnTo>
                <a:lnTo>
                  <a:pt x="49529" y="65405"/>
                </a:lnTo>
                <a:lnTo>
                  <a:pt x="74279" y="33035"/>
                </a:lnTo>
                <a:lnTo>
                  <a:pt x="109600" y="13335"/>
                </a:lnTo>
                <a:lnTo>
                  <a:pt x="10490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0375518" y="4507738"/>
            <a:ext cx="122491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022985" algn="l"/>
              </a:tabLst>
            </a:pPr>
            <a:r>
              <a:rPr sz="2800">
                <a:latin typeface="Cambria Math"/>
                <a:cs typeface="Cambria Math"/>
              </a:rPr>
              <a:t>→</a:t>
            </a:r>
            <a:r>
              <a:rPr sz="2800" spc="135">
                <a:latin typeface="Cambria Math"/>
                <a:cs typeface="Cambria Math"/>
              </a:rPr>
              <a:t> </a:t>
            </a:r>
            <a:r>
              <a:rPr sz="2800" spc="-25">
                <a:latin typeface="Cambria Math"/>
                <a:cs typeface="Cambria Math"/>
              </a:rPr>
              <a:t>¬P</a:t>
            </a:r>
            <a:r>
              <a:rPr sz="2800">
                <a:latin typeface="Cambria Math"/>
                <a:cs typeface="Cambria Math"/>
              </a:rPr>
              <a:t>	</a:t>
            </a:r>
            <a:r>
              <a:rPr sz="2800" spc="-50">
                <a:latin typeface="Cambria Math"/>
                <a:cs typeface="Cambria Math"/>
              </a:rPr>
              <a:t>𝑥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7F0A065-33AC-EF63-F46C-D5E7381EB12D}"/>
              </a:ext>
            </a:extLst>
          </p:cNvPr>
          <p:cNvSpPr txBox="1"/>
          <p:nvPr/>
        </p:nvSpPr>
        <p:spPr>
          <a:xfrm>
            <a:off x="1288191" y="5060092"/>
            <a:ext cx="67375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4C328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Remember, an implication is equivalent to its contrapositive!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800" spc="70"/>
              <a:t>Modular</a:t>
            </a:r>
            <a:r>
              <a:rPr sz="3800" spc="250"/>
              <a:t> </a:t>
            </a:r>
            <a:r>
              <a:rPr sz="3800" spc="75"/>
              <a:t>Arithmetic:</a:t>
            </a:r>
            <a:r>
              <a:rPr sz="3800" spc="285"/>
              <a:t> </a:t>
            </a:r>
            <a:r>
              <a:rPr sz="3800"/>
              <a:t>Like</a:t>
            </a:r>
            <a:r>
              <a:rPr sz="3800" spc="229"/>
              <a:t> </a:t>
            </a:r>
            <a:r>
              <a:rPr sz="3800"/>
              <a:t>a</a:t>
            </a:r>
            <a:r>
              <a:rPr sz="3800" spc="240"/>
              <a:t> </a:t>
            </a:r>
            <a:r>
              <a:rPr sz="3800" spc="60"/>
              <a:t>Clock</a:t>
            </a:r>
            <a:endParaRPr sz="380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645058" y="1204226"/>
            <a:ext cx="10049510" cy="1886988"/>
          </a:xfrm>
          <a:prstGeom prst="rect">
            <a:avLst/>
          </a:prstGeom>
        </p:spPr>
        <p:txBody>
          <a:bodyPr vert="horz" wrap="square" lIns="0" tIns="23297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35"/>
              </a:spcBef>
            </a:pPr>
            <a:r>
              <a:rPr b="0">
                <a:latin typeface="Segoe UI Semilight"/>
                <a:cs typeface="Segoe UI Semilight"/>
              </a:rPr>
              <a:t>Imagine</a:t>
            </a:r>
            <a:r>
              <a:rPr b="0" spc="-125">
                <a:latin typeface="Segoe UI Semilight"/>
                <a:cs typeface="Segoe UI Semilight"/>
              </a:rPr>
              <a:t> </a:t>
            </a:r>
            <a:r>
              <a:rPr b="0">
                <a:latin typeface="Segoe UI Semilight"/>
                <a:cs typeface="Segoe UI Semilight"/>
              </a:rPr>
              <a:t>you</a:t>
            </a:r>
            <a:r>
              <a:rPr b="0" spc="-55">
                <a:latin typeface="Segoe UI Semilight"/>
                <a:cs typeface="Segoe UI Semilight"/>
              </a:rPr>
              <a:t> </a:t>
            </a:r>
            <a:r>
              <a:rPr b="0">
                <a:latin typeface="Segoe UI Semilight"/>
                <a:cs typeface="Segoe UI Semilight"/>
              </a:rPr>
              <a:t>can</a:t>
            </a:r>
            <a:r>
              <a:rPr b="0" spc="-50">
                <a:latin typeface="Segoe UI Semilight"/>
                <a:cs typeface="Segoe UI Semilight"/>
              </a:rPr>
              <a:t> </a:t>
            </a:r>
            <a:r>
              <a:rPr b="0">
                <a:latin typeface="Segoe UI Semilight"/>
                <a:cs typeface="Segoe UI Semilight"/>
              </a:rPr>
              <a:t>only</a:t>
            </a:r>
            <a:r>
              <a:rPr b="0" spc="-55">
                <a:latin typeface="Segoe UI Semilight"/>
                <a:cs typeface="Segoe UI Semilight"/>
              </a:rPr>
              <a:t> </a:t>
            </a:r>
            <a:r>
              <a:rPr b="0">
                <a:latin typeface="Segoe UI Semilight"/>
                <a:cs typeface="Segoe UI Semilight"/>
              </a:rPr>
              <a:t>represent</a:t>
            </a:r>
            <a:r>
              <a:rPr b="0" spc="-60">
                <a:latin typeface="Segoe UI Semilight"/>
                <a:cs typeface="Segoe UI Semilight"/>
              </a:rPr>
              <a:t> </a:t>
            </a:r>
            <a:r>
              <a:rPr b="0">
                <a:latin typeface="Segoe UI Semilight"/>
                <a:cs typeface="Segoe UI Semilight"/>
              </a:rPr>
              <a:t>numbers</a:t>
            </a:r>
            <a:r>
              <a:rPr b="0" spc="-35">
                <a:latin typeface="Segoe UI Semilight"/>
                <a:cs typeface="Segoe UI Semilight"/>
              </a:rPr>
              <a:t> </a:t>
            </a:r>
            <a:r>
              <a:rPr spc="-20"/>
              <a:t>0,</a:t>
            </a:r>
            <a:r>
              <a:rPr spc="-150"/>
              <a:t> </a:t>
            </a:r>
            <a:r>
              <a:t>…</a:t>
            </a:r>
            <a:r>
              <a:rPr spc="-155"/>
              <a:t> </a:t>
            </a:r>
            <a:r>
              <a:rPr spc="-10"/>
              <a:t>,</a:t>
            </a:r>
            <a:r>
              <a:rPr spc="-160"/>
              <a:t> </a:t>
            </a:r>
            <a:r>
              <a:t>11</a:t>
            </a:r>
            <a:r>
              <a:rPr b="0">
                <a:latin typeface="Segoe UI Semilight"/>
                <a:cs typeface="Segoe UI Semilight"/>
              </a:rPr>
              <a:t>.</a:t>
            </a:r>
            <a:r>
              <a:rPr b="0" spc="-55">
                <a:latin typeface="Segoe UI Semilight"/>
                <a:cs typeface="Segoe UI Semilight"/>
              </a:rPr>
              <a:t> </a:t>
            </a:r>
            <a:r>
              <a:rPr b="0">
                <a:latin typeface="Segoe UI Semilight"/>
                <a:cs typeface="Segoe UI Semilight"/>
              </a:rPr>
              <a:t>We</a:t>
            </a:r>
            <a:r>
              <a:rPr b="0" spc="-40">
                <a:latin typeface="Segoe UI Semilight"/>
                <a:cs typeface="Segoe UI Semilight"/>
              </a:rPr>
              <a:t> </a:t>
            </a:r>
            <a:r>
              <a:rPr b="0">
                <a:latin typeface="Segoe UI Semilight"/>
                <a:cs typeface="Segoe UI Semilight"/>
              </a:rPr>
              <a:t>call</a:t>
            </a:r>
            <a:r>
              <a:rPr b="0" spc="-60">
                <a:latin typeface="Segoe UI Semilight"/>
                <a:cs typeface="Segoe UI Semilight"/>
              </a:rPr>
              <a:t> </a:t>
            </a:r>
            <a:r>
              <a:rPr b="0" spc="-20">
                <a:latin typeface="Segoe UI Semilight"/>
                <a:cs typeface="Segoe UI Semilight"/>
              </a:rPr>
              <a:t>this</a:t>
            </a:r>
          </a:p>
          <a:p>
            <a:pPr marL="12700">
              <a:lnSpc>
                <a:spcPct val="100000"/>
              </a:lnSpc>
              <a:spcBef>
                <a:spcPts val="1140"/>
              </a:spcBef>
            </a:pPr>
            <a:r>
              <a:rPr b="0">
                <a:latin typeface="Segoe UI Semilight"/>
                <a:cs typeface="Segoe UI Semilight"/>
              </a:rPr>
              <a:t>“arithmetic</a:t>
            </a:r>
            <a:r>
              <a:rPr b="0" spc="-35">
                <a:latin typeface="Segoe UI Semilight"/>
                <a:cs typeface="Segoe UI Semilight"/>
              </a:rPr>
              <a:t> </a:t>
            </a:r>
            <a:r>
              <a:rPr b="0">
                <a:latin typeface="Segoe UI Semilight"/>
                <a:cs typeface="Segoe UI Semilight"/>
              </a:rPr>
              <a:t>mod</a:t>
            </a:r>
            <a:r>
              <a:rPr b="0" spc="-15">
                <a:latin typeface="Segoe UI Semilight"/>
                <a:cs typeface="Segoe UI Semilight"/>
              </a:rPr>
              <a:t> </a:t>
            </a:r>
            <a:r>
              <a:rPr spc="-20"/>
              <a:t>12</a:t>
            </a:r>
            <a:r>
              <a:rPr b="0" spc="-20">
                <a:latin typeface="Segoe UI Semilight"/>
                <a:cs typeface="Segoe UI Semilight"/>
              </a:rPr>
              <a:t>”.</a:t>
            </a:r>
          </a:p>
          <a:p>
            <a:pPr marL="12700">
              <a:lnSpc>
                <a:spcPct val="100000"/>
              </a:lnSpc>
              <a:spcBef>
                <a:spcPts val="1745"/>
              </a:spcBef>
            </a:pPr>
            <a:r>
              <a:rPr b="0" spc="-20">
                <a:latin typeface="Segoe UI Semilight"/>
                <a:cs typeface="Segoe UI Semilight"/>
              </a:rPr>
              <a:t>What’s</a:t>
            </a:r>
            <a:r>
              <a:rPr b="0" spc="-60">
                <a:latin typeface="Segoe UI Semilight"/>
                <a:cs typeface="Segoe UI Semilight"/>
              </a:rPr>
              <a:t> </a:t>
            </a:r>
            <a:r>
              <a:t>3</a:t>
            </a:r>
            <a:r>
              <a:rPr spc="-30"/>
              <a:t> </a:t>
            </a:r>
            <a:r>
              <a:t>⋅</a:t>
            </a:r>
            <a:r>
              <a:rPr spc="-40"/>
              <a:t> </a:t>
            </a:r>
            <a:r>
              <a:t>7</a:t>
            </a:r>
            <a:r>
              <a:rPr b="0">
                <a:latin typeface="Segoe UI Semilight"/>
                <a:cs typeface="Segoe UI Semilight"/>
              </a:rPr>
              <a:t>?</a:t>
            </a:r>
            <a:r>
              <a:rPr b="0" spc="-50">
                <a:latin typeface="Segoe UI Semilight"/>
                <a:cs typeface="Segoe UI Semilight"/>
              </a:rPr>
              <a:t> </a:t>
            </a:r>
            <a:endParaRPr spc="-50">
              <a:solidFill>
                <a:srgbClr val="4B3182"/>
              </a:solidFill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997452" y="2991611"/>
            <a:ext cx="3709670" cy="3583304"/>
            <a:chOff x="3997452" y="2991611"/>
            <a:chExt cx="3709670" cy="3583304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113276" y="3179063"/>
              <a:ext cx="3438814" cy="3259836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3997452" y="2991611"/>
              <a:ext cx="3709670" cy="3583304"/>
            </a:xfrm>
            <a:custGeom>
              <a:avLst/>
              <a:gdLst/>
              <a:ahLst/>
              <a:cxnLst/>
              <a:rect l="l" t="t" r="r" b="b"/>
              <a:pathLst>
                <a:path w="3709670" h="3583304">
                  <a:moveTo>
                    <a:pt x="0" y="1791462"/>
                  </a:moveTo>
                  <a:lnTo>
                    <a:pt x="645" y="1743733"/>
                  </a:lnTo>
                  <a:lnTo>
                    <a:pt x="2570" y="1696313"/>
                  </a:lnTo>
                  <a:lnTo>
                    <a:pt x="5760" y="1649217"/>
                  </a:lnTo>
                  <a:lnTo>
                    <a:pt x="10197" y="1602459"/>
                  </a:lnTo>
                  <a:lnTo>
                    <a:pt x="15866" y="1556056"/>
                  </a:lnTo>
                  <a:lnTo>
                    <a:pt x="22751" y="1510023"/>
                  </a:lnTo>
                  <a:lnTo>
                    <a:pt x="30837" y="1464376"/>
                  </a:lnTo>
                  <a:lnTo>
                    <a:pt x="40106" y="1419129"/>
                  </a:lnTo>
                  <a:lnTo>
                    <a:pt x="50543" y="1374299"/>
                  </a:lnTo>
                  <a:lnTo>
                    <a:pt x="62131" y="1329900"/>
                  </a:lnTo>
                  <a:lnTo>
                    <a:pt x="74856" y="1285949"/>
                  </a:lnTo>
                  <a:lnTo>
                    <a:pt x="88701" y="1242460"/>
                  </a:lnTo>
                  <a:lnTo>
                    <a:pt x="103649" y="1199450"/>
                  </a:lnTo>
                  <a:lnTo>
                    <a:pt x="119685" y="1156934"/>
                  </a:lnTo>
                  <a:lnTo>
                    <a:pt x="136793" y="1114926"/>
                  </a:lnTo>
                  <a:lnTo>
                    <a:pt x="154957" y="1073444"/>
                  </a:lnTo>
                  <a:lnTo>
                    <a:pt x="174160" y="1032501"/>
                  </a:lnTo>
                  <a:lnTo>
                    <a:pt x="194387" y="992114"/>
                  </a:lnTo>
                  <a:lnTo>
                    <a:pt x="215622" y="952298"/>
                  </a:lnTo>
                  <a:lnTo>
                    <a:pt x="237849" y="913069"/>
                  </a:lnTo>
                  <a:lnTo>
                    <a:pt x="261051" y="874442"/>
                  </a:lnTo>
                  <a:lnTo>
                    <a:pt x="285213" y="836432"/>
                  </a:lnTo>
                  <a:lnTo>
                    <a:pt x="310318" y="799055"/>
                  </a:lnTo>
                  <a:lnTo>
                    <a:pt x="336351" y="762327"/>
                  </a:lnTo>
                  <a:lnTo>
                    <a:pt x="363296" y="726262"/>
                  </a:lnTo>
                  <a:lnTo>
                    <a:pt x="391136" y="690877"/>
                  </a:lnTo>
                  <a:lnTo>
                    <a:pt x="419856" y="656187"/>
                  </a:lnTo>
                  <a:lnTo>
                    <a:pt x="449439" y="622207"/>
                  </a:lnTo>
                  <a:lnTo>
                    <a:pt x="479870" y="588953"/>
                  </a:lnTo>
                  <a:lnTo>
                    <a:pt x="511132" y="556440"/>
                  </a:lnTo>
                  <a:lnTo>
                    <a:pt x="543210" y="524684"/>
                  </a:lnTo>
                  <a:lnTo>
                    <a:pt x="576088" y="493700"/>
                  </a:lnTo>
                  <a:lnTo>
                    <a:pt x="609748" y="463504"/>
                  </a:lnTo>
                  <a:lnTo>
                    <a:pt x="644177" y="434111"/>
                  </a:lnTo>
                  <a:lnTo>
                    <a:pt x="679356" y="405536"/>
                  </a:lnTo>
                  <a:lnTo>
                    <a:pt x="715271" y="377796"/>
                  </a:lnTo>
                  <a:lnTo>
                    <a:pt x="751905" y="350905"/>
                  </a:lnTo>
                  <a:lnTo>
                    <a:pt x="789243" y="324880"/>
                  </a:lnTo>
                  <a:lnTo>
                    <a:pt x="827268" y="299734"/>
                  </a:lnTo>
                  <a:lnTo>
                    <a:pt x="865965" y="275485"/>
                  </a:lnTo>
                  <a:lnTo>
                    <a:pt x="905316" y="252147"/>
                  </a:lnTo>
                  <a:lnTo>
                    <a:pt x="945307" y="229736"/>
                  </a:lnTo>
                  <a:lnTo>
                    <a:pt x="985921" y="208268"/>
                  </a:lnTo>
                  <a:lnTo>
                    <a:pt x="1027143" y="187757"/>
                  </a:lnTo>
                  <a:lnTo>
                    <a:pt x="1068956" y="168220"/>
                  </a:lnTo>
                  <a:lnTo>
                    <a:pt x="1111344" y="149672"/>
                  </a:lnTo>
                  <a:lnTo>
                    <a:pt x="1154291" y="132127"/>
                  </a:lnTo>
                  <a:lnTo>
                    <a:pt x="1197781" y="115603"/>
                  </a:lnTo>
                  <a:lnTo>
                    <a:pt x="1241798" y="100114"/>
                  </a:lnTo>
                  <a:lnTo>
                    <a:pt x="1286327" y="85675"/>
                  </a:lnTo>
                  <a:lnTo>
                    <a:pt x="1331351" y="72303"/>
                  </a:lnTo>
                  <a:lnTo>
                    <a:pt x="1376853" y="60012"/>
                  </a:lnTo>
                  <a:lnTo>
                    <a:pt x="1422819" y="48819"/>
                  </a:lnTo>
                  <a:lnTo>
                    <a:pt x="1469232" y="38738"/>
                  </a:lnTo>
                  <a:lnTo>
                    <a:pt x="1516076" y="29785"/>
                  </a:lnTo>
                  <a:lnTo>
                    <a:pt x="1563335" y="21975"/>
                  </a:lnTo>
                  <a:lnTo>
                    <a:pt x="1610993" y="15325"/>
                  </a:lnTo>
                  <a:lnTo>
                    <a:pt x="1659034" y="9849"/>
                  </a:lnTo>
                  <a:lnTo>
                    <a:pt x="1707442" y="5563"/>
                  </a:lnTo>
                  <a:lnTo>
                    <a:pt x="1756201" y="2483"/>
                  </a:lnTo>
                  <a:lnTo>
                    <a:pt x="1805295" y="623"/>
                  </a:lnTo>
                  <a:lnTo>
                    <a:pt x="1854708" y="0"/>
                  </a:lnTo>
                  <a:lnTo>
                    <a:pt x="1904120" y="623"/>
                  </a:lnTo>
                  <a:lnTo>
                    <a:pt x="1953214" y="2483"/>
                  </a:lnTo>
                  <a:lnTo>
                    <a:pt x="2001973" y="5563"/>
                  </a:lnTo>
                  <a:lnTo>
                    <a:pt x="2050381" y="9849"/>
                  </a:lnTo>
                  <a:lnTo>
                    <a:pt x="2098422" y="15325"/>
                  </a:lnTo>
                  <a:lnTo>
                    <a:pt x="2146080" y="21975"/>
                  </a:lnTo>
                  <a:lnTo>
                    <a:pt x="2193339" y="29785"/>
                  </a:lnTo>
                  <a:lnTo>
                    <a:pt x="2240183" y="38738"/>
                  </a:lnTo>
                  <a:lnTo>
                    <a:pt x="2286596" y="48819"/>
                  </a:lnTo>
                  <a:lnTo>
                    <a:pt x="2332562" y="60012"/>
                  </a:lnTo>
                  <a:lnTo>
                    <a:pt x="2378064" y="72303"/>
                  </a:lnTo>
                  <a:lnTo>
                    <a:pt x="2423088" y="85675"/>
                  </a:lnTo>
                  <a:lnTo>
                    <a:pt x="2467617" y="100114"/>
                  </a:lnTo>
                  <a:lnTo>
                    <a:pt x="2511634" y="115603"/>
                  </a:lnTo>
                  <a:lnTo>
                    <a:pt x="2555124" y="132127"/>
                  </a:lnTo>
                  <a:lnTo>
                    <a:pt x="2598071" y="149672"/>
                  </a:lnTo>
                  <a:lnTo>
                    <a:pt x="2640459" y="168220"/>
                  </a:lnTo>
                  <a:lnTo>
                    <a:pt x="2682272" y="187757"/>
                  </a:lnTo>
                  <a:lnTo>
                    <a:pt x="2723494" y="208268"/>
                  </a:lnTo>
                  <a:lnTo>
                    <a:pt x="2764108" y="229736"/>
                  </a:lnTo>
                  <a:lnTo>
                    <a:pt x="2804099" y="252147"/>
                  </a:lnTo>
                  <a:lnTo>
                    <a:pt x="2843450" y="275485"/>
                  </a:lnTo>
                  <a:lnTo>
                    <a:pt x="2882147" y="299734"/>
                  </a:lnTo>
                  <a:lnTo>
                    <a:pt x="2920172" y="324880"/>
                  </a:lnTo>
                  <a:lnTo>
                    <a:pt x="2957510" y="350905"/>
                  </a:lnTo>
                  <a:lnTo>
                    <a:pt x="2994144" y="377796"/>
                  </a:lnTo>
                  <a:lnTo>
                    <a:pt x="3030059" y="405536"/>
                  </a:lnTo>
                  <a:lnTo>
                    <a:pt x="3065238" y="434111"/>
                  </a:lnTo>
                  <a:lnTo>
                    <a:pt x="3099667" y="463504"/>
                  </a:lnTo>
                  <a:lnTo>
                    <a:pt x="3133327" y="493700"/>
                  </a:lnTo>
                  <a:lnTo>
                    <a:pt x="3166205" y="524684"/>
                  </a:lnTo>
                  <a:lnTo>
                    <a:pt x="3198283" y="556440"/>
                  </a:lnTo>
                  <a:lnTo>
                    <a:pt x="3229545" y="588953"/>
                  </a:lnTo>
                  <a:lnTo>
                    <a:pt x="3259976" y="622207"/>
                  </a:lnTo>
                  <a:lnTo>
                    <a:pt x="3289559" y="656187"/>
                  </a:lnTo>
                  <a:lnTo>
                    <a:pt x="3318279" y="690877"/>
                  </a:lnTo>
                  <a:lnTo>
                    <a:pt x="3346119" y="726262"/>
                  </a:lnTo>
                  <a:lnTo>
                    <a:pt x="3373064" y="762327"/>
                  </a:lnTo>
                  <a:lnTo>
                    <a:pt x="3399097" y="799055"/>
                  </a:lnTo>
                  <a:lnTo>
                    <a:pt x="3424202" y="836432"/>
                  </a:lnTo>
                  <a:lnTo>
                    <a:pt x="3448364" y="874442"/>
                  </a:lnTo>
                  <a:lnTo>
                    <a:pt x="3471566" y="913069"/>
                  </a:lnTo>
                  <a:lnTo>
                    <a:pt x="3493793" y="952298"/>
                  </a:lnTo>
                  <a:lnTo>
                    <a:pt x="3515028" y="992114"/>
                  </a:lnTo>
                  <a:lnTo>
                    <a:pt x="3535255" y="1032501"/>
                  </a:lnTo>
                  <a:lnTo>
                    <a:pt x="3554458" y="1073444"/>
                  </a:lnTo>
                  <a:lnTo>
                    <a:pt x="3572622" y="1114926"/>
                  </a:lnTo>
                  <a:lnTo>
                    <a:pt x="3589730" y="1156934"/>
                  </a:lnTo>
                  <a:lnTo>
                    <a:pt x="3605766" y="1199450"/>
                  </a:lnTo>
                  <a:lnTo>
                    <a:pt x="3620714" y="1242460"/>
                  </a:lnTo>
                  <a:lnTo>
                    <a:pt x="3634559" y="1285949"/>
                  </a:lnTo>
                  <a:lnTo>
                    <a:pt x="3647284" y="1329900"/>
                  </a:lnTo>
                  <a:lnTo>
                    <a:pt x="3658872" y="1374299"/>
                  </a:lnTo>
                  <a:lnTo>
                    <a:pt x="3669309" y="1419129"/>
                  </a:lnTo>
                  <a:lnTo>
                    <a:pt x="3678578" y="1464376"/>
                  </a:lnTo>
                  <a:lnTo>
                    <a:pt x="3686664" y="1510023"/>
                  </a:lnTo>
                  <a:lnTo>
                    <a:pt x="3693549" y="1556056"/>
                  </a:lnTo>
                  <a:lnTo>
                    <a:pt x="3699218" y="1602459"/>
                  </a:lnTo>
                  <a:lnTo>
                    <a:pt x="3703655" y="1649217"/>
                  </a:lnTo>
                  <a:lnTo>
                    <a:pt x="3706845" y="1696313"/>
                  </a:lnTo>
                  <a:lnTo>
                    <a:pt x="3708770" y="1743733"/>
                  </a:lnTo>
                  <a:lnTo>
                    <a:pt x="3709416" y="1791462"/>
                  </a:lnTo>
                  <a:lnTo>
                    <a:pt x="3708770" y="1839187"/>
                  </a:lnTo>
                  <a:lnTo>
                    <a:pt x="3706845" y="1886604"/>
                  </a:lnTo>
                  <a:lnTo>
                    <a:pt x="3703655" y="1933698"/>
                  </a:lnTo>
                  <a:lnTo>
                    <a:pt x="3699218" y="1980453"/>
                  </a:lnTo>
                  <a:lnTo>
                    <a:pt x="3693549" y="2026854"/>
                  </a:lnTo>
                  <a:lnTo>
                    <a:pt x="3686664" y="2072885"/>
                  </a:lnTo>
                  <a:lnTo>
                    <a:pt x="3678578" y="2118530"/>
                  </a:lnTo>
                  <a:lnTo>
                    <a:pt x="3669309" y="2163775"/>
                  </a:lnTo>
                  <a:lnTo>
                    <a:pt x="3658872" y="2208604"/>
                  </a:lnTo>
                  <a:lnTo>
                    <a:pt x="3647284" y="2253001"/>
                  </a:lnTo>
                  <a:lnTo>
                    <a:pt x="3634559" y="2296951"/>
                  </a:lnTo>
                  <a:lnTo>
                    <a:pt x="3620714" y="2340439"/>
                  </a:lnTo>
                  <a:lnTo>
                    <a:pt x="3605766" y="2383448"/>
                  </a:lnTo>
                  <a:lnTo>
                    <a:pt x="3589730" y="2425964"/>
                  </a:lnTo>
                  <a:lnTo>
                    <a:pt x="3572622" y="2467970"/>
                  </a:lnTo>
                  <a:lnTo>
                    <a:pt x="3554458" y="2509452"/>
                  </a:lnTo>
                  <a:lnTo>
                    <a:pt x="3535255" y="2550394"/>
                  </a:lnTo>
                  <a:lnTo>
                    <a:pt x="3515028" y="2590781"/>
                  </a:lnTo>
                  <a:lnTo>
                    <a:pt x="3493793" y="2630597"/>
                  </a:lnTo>
                  <a:lnTo>
                    <a:pt x="3471566" y="2669826"/>
                  </a:lnTo>
                  <a:lnTo>
                    <a:pt x="3448364" y="2708453"/>
                  </a:lnTo>
                  <a:lnTo>
                    <a:pt x="3424202" y="2746463"/>
                  </a:lnTo>
                  <a:lnTo>
                    <a:pt x="3399097" y="2783840"/>
                  </a:lnTo>
                  <a:lnTo>
                    <a:pt x="3373064" y="2820568"/>
                  </a:lnTo>
                  <a:lnTo>
                    <a:pt x="3346119" y="2856633"/>
                  </a:lnTo>
                  <a:lnTo>
                    <a:pt x="3318279" y="2892019"/>
                  </a:lnTo>
                  <a:lnTo>
                    <a:pt x="3289559" y="2926709"/>
                  </a:lnTo>
                  <a:lnTo>
                    <a:pt x="3259976" y="2960690"/>
                  </a:lnTo>
                  <a:lnTo>
                    <a:pt x="3229545" y="2993945"/>
                  </a:lnTo>
                  <a:lnTo>
                    <a:pt x="3198283" y="3026458"/>
                  </a:lnTo>
                  <a:lnTo>
                    <a:pt x="3166205" y="3058215"/>
                  </a:lnTo>
                  <a:lnTo>
                    <a:pt x="3133327" y="3089200"/>
                  </a:lnTo>
                  <a:lnTo>
                    <a:pt x="3099667" y="3119397"/>
                  </a:lnTo>
                  <a:lnTo>
                    <a:pt x="3065238" y="3148791"/>
                  </a:lnTo>
                  <a:lnTo>
                    <a:pt x="3030059" y="3177366"/>
                  </a:lnTo>
                  <a:lnTo>
                    <a:pt x="2994144" y="3205107"/>
                  </a:lnTo>
                  <a:lnTo>
                    <a:pt x="2957510" y="3231999"/>
                  </a:lnTo>
                  <a:lnTo>
                    <a:pt x="2920172" y="3258026"/>
                  </a:lnTo>
                  <a:lnTo>
                    <a:pt x="2882147" y="3283172"/>
                  </a:lnTo>
                  <a:lnTo>
                    <a:pt x="2843450" y="3307422"/>
                  </a:lnTo>
                  <a:lnTo>
                    <a:pt x="2804099" y="3330761"/>
                  </a:lnTo>
                  <a:lnTo>
                    <a:pt x="2764108" y="3353173"/>
                  </a:lnTo>
                  <a:lnTo>
                    <a:pt x="2723494" y="3374643"/>
                  </a:lnTo>
                  <a:lnTo>
                    <a:pt x="2682272" y="3395154"/>
                  </a:lnTo>
                  <a:lnTo>
                    <a:pt x="2640459" y="3414693"/>
                  </a:lnTo>
                  <a:lnTo>
                    <a:pt x="2598071" y="3433242"/>
                  </a:lnTo>
                  <a:lnTo>
                    <a:pt x="2555124" y="3450787"/>
                  </a:lnTo>
                  <a:lnTo>
                    <a:pt x="2511634" y="3467312"/>
                  </a:lnTo>
                  <a:lnTo>
                    <a:pt x="2467617" y="3482803"/>
                  </a:lnTo>
                  <a:lnTo>
                    <a:pt x="2423088" y="3497242"/>
                  </a:lnTo>
                  <a:lnTo>
                    <a:pt x="2378064" y="3510615"/>
                  </a:lnTo>
                  <a:lnTo>
                    <a:pt x="2332562" y="3522907"/>
                  </a:lnTo>
                  <a:lnTo>
                    <a:pt x="2286596" y="3534101"/>
                  </a:lnTo>
                  <a:lnTo>
                    <a:pt x="2240183" y="3544182"/>
                  </a:lnTo>
                  <a:lnTo>
                    <a:pt x="2193339" y="3553136"/>
                  </a:lnTo>
                  <a:lnTo>
                    <a:pt x="2146080" y="3560946"/>
                  </a:lnTo>
                  <a:lnTo>
                    <a:pt x="2098422" y="3567597"/>
                  </a:lnTo>
                  <a:lnTo>
                    <a:pt x="2050381" y="3573073"/>
                  </a:lnTo>
                  <a:lnTo>
                    <a:pt x="2001973" y="3577359"/>
                  </a:lnTo>
                  <a:lnTo>
                    <a:pt x="1953214" y="3580440"/>
                  </a:lnTo>
                  <a:lnTo>
                    <a:pt x="1904120" y="3582300"/>
                  </a:lnTo>
                  <a:lnTo>
                    <a:pt x="1854708" y="3582924"/>
                  </a:lnTo>
                  <a:lnTo>
                    <a:pt x="1805295" y="3582300"/>
                  </a:lnTo>
                  <a:lnTo>
                    <a:pt x="1756201" y="3580440"/>
                  </a:lnTo>
                  <a:lnTo>
                    <a:pt x="1707442" y="3577359"/>
                  </a:lnTo>
                  <a:lnTo>
                    <a:pt x="1659034" y="3573073"/>
                  </a:lnTo>
                  <a:lnTo>
                    <a:pt x="1610993" y="3567597"/>
                  </a:lnTo>
                  <a:lnTo>
                    <a:pt x="1563335" y="3560946"/>
                  </a:lnTo>
                  <a:lnTo>
                    <a:pt x="1516076" y="3553136"/>
                  </a:lnTo>
                  <a:lnTo>
                    <a:pt x="1469232" y="3544182"/>
                  </a:lnTo>
                  <a:lnTo>
                    <a:pt x="1422819" y="3534101"/>
                  </a:lnTo>
                  <a:lnTo>
                    <a:pt x="1376853" y="3522907"/>
                  </a:lnTo>
                  <a:lnTo>
                    <a:pt x="1331351" y="3510615"/>
                  </a:lnTo>
                  <a:lnTo>
                    <a:pt x="1286327" y="3497242"/>
                  </a:lnTo>
                  <a:lnTo>
                    <a:pt x="1241798" y="3482803"/>
                  </a:lnTo>
                  <a:lnTo>
                    <a:pt x="1197781" y="3467312"/>
                  </a:lnTo>
                  <a:lnTo>
                    <a:pt x="1154291" y="3450787"/>
                  </a:lnTo>
                  <a:lnTo>
                    <a:pt x="1111344" y="3433242"/>
                  </a:lnTo>
                  <a:lnTo>
                    <a:pt x="1068956" y="3414693"/>
                  </a:lnTo>
                  <a:lnTo>
                    <a:pt x="1027143" y="3395154"/>
                  </a:lnTo>
                  <a:lnTo>
                    <a:pt x="985921" y="3374643"/>
                  </a:lnTo>
                  <a:lnTo>
                    <a:pt x="945307" y="3353173"/>
                  </a:lnTo>
                  <a:lnTo>
                    <a:pt x="905316" y="3330761"/>
                  </a:lnTo>
                  <a:lnTo>
                    <a:pt x="865965" y="3307422"/>
                  </a:lnTo>
                  <a:lnTo>
                    <a:pt x="827268" y="3283172"/>
                  </a:lnTo>
                  <a:lnTo>
                    <a:pt x="789243" y="3258026"/>
                  </a:lnTo>
                  <a:lnTo>
                    <a:pt x="751905" y="3231999"/>
                  </a:lnTo>
                  <a:lnTo>
                    <a:pt x="715271" y="3205107"/>
                  </a:lnTo>
                  <a:lnTo>
                    <a:pt x="679356" y="3177366"/>
                  </a:lnTo>
                  <a:lnTo>
                    <a:pt x="644177" y="3148791"/>
                  </a:lnTo>
                  <a:lnTo>
                    <a:pt x="609748" y="3119397"/>
                  </a:lnTo>
                  <a:lnTo>
                    <a:pt x="576088" y="3089200"/>
                  </a:lnTo>
                  <a:lnTo>
                    <a:pt x="543210" y="3058215"/>
                  </a:lnTo>
                  <a:lnTo>
                    <a:pt x="511132" y="3026458"/>
                  </a:lnTo>
                  <a:lnTo>
                    <a:pt x="479870" y="2993945"/>
                  </a:lnTo>
                  <a:lnTo>
                    <a:pt x="449439" y="2960690"/>
                  </a:lnTo>
                  <a:lnTo>
                    <a:pt x="419856" y="2926709"/>
                  </a:lnTo>
                  <a:lnTo>
                    <a:pt x="391136" y="2892019"/>
                  </a:lnTo>
                  <a:lnTo>
                    <a:pt x="363296" y="2856633"/>
                  </a:lnTo>
                  <a:lnTo>
                    <a:pt x="336351" y="2820568"/>
                  </a:lnTo>
                  <a:lnTo>
                    <a:pt x="310318" y="2783840"/>
                  </a:lnTo>
                  <a:lnTo>
                    <a:pt x="285213" y="2746463"/>
                  </a:lnTo>
                  <a:lnTo>
                    <a:pt x="261051" y="2708453"/>
                  </a:lnTo>
                  <a:lnTo>
                    <a:pt x="237849" y="2669826"/>
                  </a:lnTo>
                  <a:lnTo>
                    <a:pt x="215622" y="2630597"/>
                  </a:lnTo>
                  <a:lnTo>
                    <a:pt x="194387" y="2590781"/>
                  </a:lnTo>
                  <a:lnTo>
                    <a:pt x="174160" y="2550394"/>
                  </a:lnTo>
                  <a:lnTo>
                    <a:pt x="154957" y="2509452"/>
                  </a:lnTo>
                  <a:lnTo>
                    <a:pt x="136793" y="2467970"/>
                  </a:lnTo>
                  <a:lnTo>
                    <a:pt x="119685" y="2425964"/>
                  </a:lnTo>
                  <a:lnTo>
                    <a:pt x="103649" y="2383448"/>
                  </a:lnTo>
                  <a:lnTo>
                    <a:pt x="88701" y="2340439"/>
                  </a:lnTo>
                  <a:lnTo>
                    <a:pt x="74856" y="2296951"/>
                  </a:lnTo>
                  <a:lnTo>
                    <a:pt x="62131" y="2253001"/>
                  </a:lnTo>
                  <a:lnTo>
                    <a:pt x="50543" y="2208604"/>
                  </a:lnTo>
                  <a:lnTo>
                    <a:pt x="40106" y="2163775"/>
                  </a:lnTo>
                  <a:lnTo>
                    <a:pt x="30837" y="2118530"/>
                  </a:lnTo>
                  <a:lnTo>
                    <a:pt x="22751" y="2072885"/>
                  </a:lnTo>
                  <a:lnTo>
                    <a:pt x="15866" y="2026854"/>
                  </a:lnTo>
                  <a:lnTo>
                    <a:pt x="10197" y="1980453"/>
                  </a:lnTo>
                  <a:lnTo>
                    <a:pt x="5760" y="1933698"/>
                  </a:lnTo>
                  <a:lnTo>
                    <a:pt x="2570" y="1886604"/>
                  </a:lnTo>
                  <a:lnTo>
                    <a:pt x="645" y="1839187"/>
                  </a:lnTo>
                  <a:lnTo>
                    <a:pt x="0" y="1791462"/>
                  </a:lnTo>
                  <a:close/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8747442" y="5569902"/>
            <a:ext cx="3077845" cy="1032510"/>
            <a:chOff x="8747442" y="5569902"/>
            <a:chExt cx="3077845" cy="1032510"/>
          </a:xfrm>
        </p:grpSpPr>
        <p:sp>
          <p:nvSpPr>
            <p:cNvPr id="9" name="object 9"/>
            <p:cNvSpPr/>
            <p:nvPr/>
          </p:nvSpPr>
          <p:spPr>
            <a:xfrm>
              <a:off x="8755380" y="5577840"/>
              <a:ext cx="3061970" cy="1016635"/>
            </a:xfrm>
            <a:custGeom>
              <a:avLst/>
              <a:gdLst/>
              <a:ahLst/>
              <a:cxnLst/>
              <a:rect l="l" t="t" r="r" b="b"/>
              <a:pathLst>
                <a:path w="3061970" h="1016634">
                  <a:moveTo>
                    <a:pt x="2892298" y="0"/>
                  </a:moveTo>
                  <a:lnTo>
                    <a:pt x="169418" y="0"/>
                  </a:lnTo>
                  <a:lnTo>
                    <a:pt x="124368" y="6052"/>
                  </a:lnTo>
                  <a:lnTo>
                    <a:pt x="83895" y="23131"/>
                  </a:lnTo>
                  <a:lnTo>
                    <a:pt x="49609" y="49623"/>
                  </a:lnTo>
                  <a:lnTo>
                    <a:pt x="23123" y="83912"/>
                  </a:lnTo>
                  <a:lnTo>
                    <a:pt x="6049" y="124382"/>
                  </a:lnTo>
                  <a:lnTo>
                    <a:pt x="0" y="169418"/>
                  </a:lnTo>
                  <a:lnTo>
                    <a:pt x="0" y="847090"/>
                  </a:lnTo>
                  <a:lnTo>
                    <a:pt x="6049" y="892125"/>
                  </a:lnTo>
                  <a:lnTo>
                    <a:pt x="23123" y="932595"/>
                  </a:lnTo>
                  <a:lnTo>
                    <a:pt x="49609" y="966884"/>
                  </a:lnTo>
                  <a:lnTo>
                    <a:pt x="83895" y="993376"/>
                  </a:lnTo>
                  <a:lnTo>
                    <a:pt x="124368" y="1010455"/>
                  </a:lnTo>
                  <a:lnTo>
                    <a:pt x="169418" y="1016508"/>
                  </a:lnTo>
                  <a:lnTo>
                    <a:pt x="2892298" y="1016508"/>
                  </a:lnTo>
                  <a:lnTo>
                    <a:pt x="2937347" y="1010455"/>
                  </a:lnTo>
                  <a:lnTo>
                    <a:pt x="2977820" y="993376"/>
                  </a:lnTo>
                  <a:lnTo>
                    <a:pt x="3012106" y="966884"/>
                  </a:lnTo>
                  <a:lnTo>
                    <a:pt x="3038592" y="932595"/>
                  </a:lnTo>
                  <a:lnTo>
                    <a:pt x="3055666" y="892125"/>
                  </a:lnTo>
                  <a:lnTo>
                    <a:pt x="3061716" y="847090"/>
                  </a:lnTo>
                  <a:lnTo>
                    <a:pt x="3061716" y="169418"/>
                  </a:lnTo>
                  <a:lnTo>
                    <a:pt x="3055666" y="124382"/>
                  </a:lnTo>
                  <a:lnTo>
                    <a:pt x="3038592" y="83912"/>
                  </a:lnTo>
                  <a:lnTo>
                    <a:pt x="3012106" y="49623"/>
                  </a:lnTo>
                  <a:lnTo>
                    <a:pt x="2977820" y="23131"/>
                  </a:lnTo>
                  <a:lnTo>
                    <a:pt x="2937347" y="6052"/>
                  </a:lnTo>
                  <a:lnTo>
                    <a:pt x="2892298" y="0"/>
                  </a:lnTo>
                  <a:close/>
                </a:path>
              </a:pathLst>
            </a:custGeom>
            <a:solidFill>
              <a:srgbClr val="E4E4F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8755380" y="5577840"/>
              <a:ext cx="3061970" cy="1016635"/>
            </a:xfrm>
            <a:custGeom>
              <a:avLst/>
              <a:gdLst/>
              <a:ahLst/>
              <a:cxnLst/>
              <a:rect l="l" t="t" r="r" b="b"/>
              <a:pathLst>
                <a:path w="3061970" h="1016634">
                  <a:moveTo>
                    <a:pt x="0" y="169418"/>
                  </a:moveTo>
                  <a:lnTo>
                    <a:pt x="6049" y="124382"/>
                  </a:lnTo>
                  <a:lnTo>
                    <a:pt x="23123" y="83912"/>
                  </a:lnTo>
                  <a:lnTo>
                    <a:pt x="49609" y="49623"/>
                  </a:lnTo>
                  <a:lnTo>
                    <a:pt x="83895" y="23131"/>
                  </a:lnTo>
                  <a:lnTo>
                    <a:pt x="124368" y="6052"/>
                  </a:lnTo>
                  <a:lnTo>
                    <a:pt x="169418" y="0"/>
                  </a:lnTo>
                  <a:lnTo>
                    <a:pt x="2892298" y="0"/>
                  </a:lnTo>
                  <a:lnTo>
                    <a:pt x="2937347" y="6052"/>
                  </a:lnTo>
                  <a:lnTo>
                    <a:pt x="2977820" y="23131"/>
                  </a:lnTo>
                  <a:lnTo>
                    <a:pt x="3012106" y="49623"/>
                  </a:lnTo>
                  <a:lnTo>
                    <a:pt x="3038592" y="83912"/>
                  </a:lnTo>
                  <a:lnTo>
                    <a:pt x="3055666" y="124382"/>
                  </a:lnTo>
                  <a:lnTo>
                    <a:pt x="3061716" y="169418"/>
                  </a:lnTo>
                  <a:lnTo>
                    <a:pt x="3061716" y="847090"/>
                  </a:lnTo>
                  <a:lnTo>
                    <a:pt x="3055666" y="892125"/>
                  </a:lnTo>
                  <a:lnTo>
                    <a:pt x="3038592" y="932595"/>
                  </a:lnTo>
                  <a:lnTo>
                    <a:pt x="3012106" y="966884"/>
                  </a:lnTo>
                  <a:lnTo>
                    <a:pt x="2977820" y="993376"/>
                  </a:lnTo>
                  <a:lnTo>
                    <a:pt x="2937347" y="1010455"/>
                  </a:lnTo>
                  <a:lnTo>
                    <a:pt x="2892298" y="1016508"/>
                  </a:lnTo>
                  <a:lnTo>
                    <a:pt x="169418" y="1016508"/>
                  </a:lnTo>
                  <a:lnTo>
                    <a:pt x="124368" y="1010455"/>
                  </a:lnTo>
                  <a:lnTo>
                    <a:pt x="83895" y="993376"/>
                  </a:lnTo>
                  <a:lnTo>
                    <a:pt x="49609" y="966884"/>
                  </a:lnTo>
                  <a:lnTo>
                    <a:pt x="23123" y="932595"/>
                  </a:lnTo>
                  <a:lnTo>
                    <a:pt x="6049" y="892125"/>
                  </a:lnTo>
                  <a:lnTo>
                    <a:pt x="0" y="847090"/>
                  </a:lnTo>
                  <a:lnTo>
                    <a:pt x="0" y="169418"/>
                  </a:lnTo>
                  <a:close/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8884666" y="5762345"/>
            <a:ext cx="2489835" cy="629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ts val="2375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sng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Observation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  <a:p>
            <a:pPr marL="12700" marR="0" lvl="0" indent="0" defTabSz="914400" eaLnBrk="1" fontAlgn="auto" latinLnBrk="0" hangingPunct="1">
              <a:lnSpc>
                <a:spcPts val="237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The</a:t>
            </a:r>
            <a:r>
              <a:rPr kumimoji="0" sz="2000" b="0" i="0" u="none" strike="noStrike" kern="0" cap="none" spc="-3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solution</a:t>
            </a:r>
            <a:r>
              <a:rPr kumimoji="0" sz="2000" b="0" i="0" u="none" strike="noStrike" kern="0" cap="none" spc="-4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is</a:t>
            </a:r>
            <a:r>
              <a:rPr kumimoji="0" sz="2000" b="0" i="0" u="none" strike="noStrike" kern="0" cap="none" spc="1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𝑎</a:t>
            </a:r>
            <a:r>
              <a:rPr kumimoji="0" sz="2000" b="0" i="0" u="none" strike="noStrike" kern="0" cap="none" spc="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%</a:t>
            </a:r>
            <a:r>
              <a:rPr kumimoji="0" sz="2000" b="0" i="0" u="none" strike="noStrike" kern="0" cap="none" spc="-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-6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12</a:t>
            </a:r>
            <a:r>
              <a:rPr kumimoji="0" sz="2000" b="0" i="0" u="none" strike="noStrike" kern="0" cap="none" spc="-6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cs typeface="Trebuchet MS"/>
              </a:rPr>
              <a:t>.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rebuchet MS"/>
              <a:cs typeface="Trebuchet M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CA979AC-C013-E095-EC4F-42E35736DE18}"/>
              </a:ext>
            </a:extLst>
          </p:cNvPr>
          <p:cNvSpPr txBox="1"/>
          <p:nvPr/>
        </p:nvSpPr>
        <p:spPr>
          <a:xfrm>
            <a:off x="2765497" y="2611919"/>
            <a:ext cx="36739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spc="-50">
                <a:solidFill>
                  <a:srgbClr val="4B3182"/>
                </a:solidFill>
              </a:rPr>
              <a:t>9</a:t>
            </a:r>
            <a:endParaRPr lang="en-US" sz="280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874121D-411C-6A02-57AD-E34D92D8A4CE}"/>
              </a:ext>
            </a:extLst>
          </p:cNvPr>
          <p:cNvSpPr/>
          <p:nvPr/>
        </p:nvSpPr>
        <p:spPr>
          <a:xfrm>
            <a:off x="4062530" y="4480560"/>
            <a:ext cx="404965" cy="489857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800" spc="70"/>
              <a:t>Modular</a:t>
            </a:r>
            <a:r>
              <a:rPr sz="3800" spc="215"/>
              <a:t> </a:t>
            </a:r>
            <a:r>
              <a:rPr sz="3800" spc="75"/>
              <a:t>Arithmetic:</a:t>
            </a:r>
            <a:r>
              <a:rPr sz="3800" spc="245"/>
              <a:t> </a:t>
            </a:r>
            <a:r>
              <a:rPr sz="3800" spc="60"/>
              <a:t>Generalizing</a:t>
            </a:r>
            <a:endParaRPr sz="3800"/>
          </a:p>
        </p:txBody>
      </p:sp>
      <p:sp>
        <p:nvSpPr>
          <p:cNvPr id="3" name="object 3"/>
          <p:cNvSpPr/>
          <p:nvPr/>
        </p:nvSpPr>
        <p:spPr>
          <a:xfrm>
            <a:off x="826769" y="3387090"/>
            <a:ext cx="2952115" cy="2834640"/>
          </a:xfrm>
          <a:custGeom>
            <a:avLst/>
            <a:gdLst/>
            <a:ahLst/>
            <a:cxnLst/>
            <a:rect l="l" t="t" r="r" b="b"/>
            <a:pathLst>
              <a:path w="2952115" h="2834640">
                <a:moveTo>
                  <a:pt x="0" y="1417320"/>
                </a:moveTo>
                <a:lnTo>
                  <a:pt x="821" y="1369588"/>
                </a:lnTo>
                <a:lnTo>
                  <a:pt x="3268" y="1322252"/>
                </a:lnTo>
                <a:lnTo>
                  <a:pt x="7314" y="1275335"/>
                </a:lnTo>
                <a:lnTo>
                  <a:pt x="12934" y="1228863"/>
                </a:lnTo>
                <a:lnTo>
                  <a:pt x="20102" y="1182860"/>
                </a:lnTo>
                <a:lnTo>
                  <a:pt x="28793" y="1137351"/>
                </a:lnTo>
                <a:lnTo>
                  <a:pt x="38979" y="1092361"/>
                </a:lnTo>
                <a:lnTo>
                  <a:pt x="50636" y="1047915"/>
                </a:lnTo>
                <a:lnTo>
                  <a:pt x="63738" y="1004037"/>
                </a:lnTo>
                <a:lnTo>
                  <a:pt x="78259" y="960753"/>
                </a:lnTo>
                <a:lnTo>
                  <a:pt x="94173" y="918087"/>
                </a:lnTo>
                <a:lnTo>
                  <a:pt x="111453" y="876064"/>
                </a:lnTo>
                <a:lnTo>
                  <a:pt x="130076" y="834708"/>
                </a:lnTo>
                <a:lnTo>
                  <a:pt x="150014" y="794046"/>
                </a:lnTo>
                <a:lnTo>
                  <a:pt x="171241" y="754100"/>
                </a:lnTo>
                <a:lnTo>
                  <a:pt x="193733" y="714897"/>
                </a:lnTo>
                <a:lnTo>
                  <a:pt x="217462" y="676462"/>
                </a:lnTo>
                <a:lnTo>
                  <a:pt x="242404" y="638817"/>
                </a:lnTo>
                <a:lnTo>
                  <a:pt x="268532" y="601990"/>
                </a:lnTo>
                <a:lnTo>
                  <a:pt x="295821" y="566004"/>
                </a:lnTo>
                <a:lnTo>
                  <a:pt x="324245" y="530885"/>
                </a:lnTo>
                <a:lnTo>
                  <a:pt x="353778" y="496656"/>
                </a:lnTo>
                <a:lnTo>
                  <a:pt x="384393" y="463344"/>
                </a:lnTo>
                <a:lnTo>
                  <a:pt x="416067" y="430972"/>
                </a:lnTo>
                <a:lnTo>
                  <a:pt x="448771" y="399566"/>
                </a:lnTo>
                <a:lnTo>
                  <a:pt x="482482" y="369150"/>
                </a:lnTo>
                <a:lnTo>
                  <a:pt x="517172" y="339749"/>
                </a:lnTo>
                <a:lnTo>
                  <a:pt x="552816" y="311389"/>
                </a:lnTo>
                <a:lnTo>
                  <a:pt x="589389" y="284093"/>
                </a:lnTo>
                <a:lnTo>
                  <a:pt x="626863" y="257887"/>
                </a:lnTo>
                <a:lnTo>
                  <a:pt x="665215" y="232795"/>
                </a:lnTo>
                <a:lnTo>
                  <a:pt x="704417" y="208842"/>
                </a:lnTo>
                <a:lnTo>
                  <a:pt x="744444" y="186054"/>
                </a:lnTo>
                <a:lnTo>
                  <a:pt x="785270" y="164454"/>
                </a:lnTo>
                <a:lnTo>
                  <a:pt x="826869" y="144069"/>
                </a:lnTo>
                <a:lnTo>
                  <a:pt x="869216" y="124921"/>
                </a:lnTo>
                <a:lnTo>
                  <a:pt x="912285" y="107037"/>
                </a:lnTo>
                <a:lnTo>
                  <a:pt x="956049" y="90441"/>
                </a:lnTo>
                <a:lnTo>
                  <a:pt x="1000483" y="75158"/>
                </a:lnTo>
                <a:lnTo>
                  <a:pt x="1045562" y="61213"/>
                </a:lnTo>
                <a:lnTo>
                  <a:pt x="1091259" y="48631"/>
                </a:lnTo>
                <a:lnTo>
                  <a:pt x="1137548" y="37435"/>
                </a:lnTo>
                <a:lnTo>
                  <a:pt x="1184404" y="27652"/>
                </a:lnTo>
                <a:lnTo>
                  <a:pt x="1231800" y="19306"/>
                </a:lnTo>
                <a:lnTo>
                  <a:pt x="1279712" y="12422"/>
                </a:lnTo>
                <a:lnTo>
                  <a:pt x="1328113" y="7024"/>
                </a:lnTo>
                <a:lnTo>
                  <a:pt x="1376978" y="3138"/>
                </a:lnTo>
                <a:lnTo>
                  <a:pt x="1426280" y="788"/>
                </a:lnTo>
                <a:lnTo>
                  <a:pt x="1475994" y="0"/>
                </a:lnTo>
                <a:lnTo>
                  <a:pt x="1525707" y="788"/>
                </a:lnTo>
                <a:lnTo>
                  <a:pt x="1575009" y="3138"/>
                </a:lnTo>
                <a:lnTo>
                  <a:pt x="1623874" y="7024"/>
                </a:lnTo>
                <a:lnTo>
                  <a:pt x="1672275" y="12422"/>
                </a:lnTo>
                <a:lnTo>
                  <a:pt x="1720187" y="19306"/>
                </a:lnTo>
                <a:lnTo>
                  <a:pt x="1767583" y="27652"/>
                </a:lnTo>
                <a:lnTo>
                  <a:pt x="1814439" y="37435"/>
                </a:lnTo>
                <a:lnTo>
                  <a:pt x="1860728" y="48631"/>
                </a:lnTo>
                <a:lnTo>
                  <a:pt x="1906425" y="61213"/>
                </a:lnTo>
                <a:lnTo>
                  <a:pt x="1951504" y="75158"/>
                </a:lnTo>
                <a:lnTo>
                  <a:pt x="1995938" y="90441"/>
                </a:lnTo>
                <a:lnTo>
                  <a:pt x="2039702" y="107037"/>
                </a:lnTo>
                <a:lnTo>
                  <a:pt x="2082771" y="124921"/>
                </a:lnTo>
                <a:lnTo>
                  <a:pt x="2125118" y="144069"/>
                </a:lnTo>
                <a:lnTo>
                  <a:pt x="2166717" y="164454"/>
                </a:lnTo>
                <a:lnTo>
                  <a:pt x="2207543" y="186054"/>
                </a:lnTo>
                <a:lnTo>
                  <a:pt x="2247570" y="208842"/>
                </a:lnTo>
                <a:lnTo>
                  <a:pt x="2286772" y="232795"/>
                </a:lnTo>
                <a:lnTo>
                  <a:pt x="2325124" y="257887"/>
                </a:lnTo>
                <a:lnTo>
                  <a:pt x="2362598" y="284093"/>
                </a:lnTo>
                <a:lnTo>
                  <a:pt x="2399171" y="311389"/>
                </a:lnTo>
                <a:lnTo>
                  <a:pt x="2434815" y="339749"/>
                </a:lnTo>
                <a:lnTo>
                  <a:pt x="2469505" y="369150"/>
                </a:lnTo>
                <a:lnTo>
                  <a:pt x="2503216" y="399566"/>
                </a:lnTo>
                <a:lnTo>
                  <a:pt x="2535920" y="430972"/>
                </a:lnTo>
                <a:lnTo>
                  <a:pt x="2567594" y="463344"/>
                </a:lnTo>
                <a:lnTo>
                  <a:pt x="2598209" y="496656"/>
                </a:lnTo>
                <a:lnTo>
                  <a:pt x="2627742" y="530885"/>
                </a:lnTo>
                <a:lnTo>
                  <a:pt x="2656166" y="566004"/>
                </a:lnTo>
                <a:lnTo>
                  <a:pt x="2683455" y="601990"/>
                </a:lnTo>
                <a:lnTo>
                  <a:pt x="2709583" y="638817"/>
                </a:lnTo>
                <a:lnTo>
                  <a:pt x="2734525" y="676462"/>
                </a:lnTo>
                <a:lnTo>
                  <a:pt x="2758254" y="714897"/>
                </a:lnTo>
                <a:lnTo>
                  <a:pt x="2780746" y="754100"/>
                </a:lnTo>
                <a:lnTo>
                  <a:pt x="2801973" y="794046"/>
                </a:lnTo>
                <a:lnTo>
                  <a:pt x="2821911" y="834708"/>
                </a:lnTo>
                <a:lnTo>
                  <a:pt x="2840534" y="876064"/>
                </a:lnTo>
                <a:lnTo>
                  <a:pt x="2857814" y="918087"/>
                </a:lnTo>
                <a:lnTo>
                  <a:pt x="2873728" y="960753"/>
                </a:lnTo>
                <a:lnTo>
                  <a:pt x="2888249" y="1004037"/>
                </a:lnTo>
                <a:lnTo>
                  <a:pt x="2901351" y="1047915"/>
                </a:lnTo>
                <a:lnTo>
                  <a:pt x="2913008" y="1092361"/>
                </a:lnTo>
                <a:lnTo>
                  <a:pt x="2923194" y="1137351"/>
                </a:lnTo>
                <a:lnTo>
                  <a:pt x="2931885" y="1182860"/>
                </a:lnTo>
                <a:lnTo>
                  <a:pt x="2939053" y="1228863"/>
                </a:lnTo>
                <a:lnTo>
                  <a:pt x="2944673" y="1275335"/>
                </a:lnTo>
                <a:lnTo>
                  <a:pt x="2948719" y="1322252"/>
                </a:lnTo>
                <a:lnTo>
                  <a:pt x="2951166" y="1369588"/>
                </a:lnTo>
                <a:lnTo>
                  <a:pt x="2951988" y="1417320"/>
                </a:lnTo>
                <a:lnTo>
                  <a:pt x="2951166" y="1465051"/>
                </a:lnTo>
                <a:lnTo>
                  <a:pt x="2948719" y="1512387"/>
                </a:lnTo>
                <a:lnTo>
                  <a:pt x="2944673" y="1559304"/>
                </a:lnTo>
                <a:lnTo>
                  <a:pt x="2939053" y="1605776"/>
                </a:lnTo>
                <a:lnTo>
                  <a:pt x="2931885" y="1651779"/>
                </a:lnTo>
                <a:lnTo>
                  <a:pt x="2923194" y="1697288"/>
                </a:lnTo>
                <a:lnTo>
                  <a:pt x="2913008" y="1742278"/>
                </a:lnTo>
                <a:lnTo>
                  <a:pt x="2901351" y="1786724"/>
                </a:lnTo>
                <a:lnTo>
                  <a:pt x="2888249" y="1830602"/>
                </a:lnTo>
                <a:lnTo>
                  <a:pt x="2873728" y="1873886"/>
                </a:lnTo>
                <a:lnTo>
                  <a:pt x="2857814" y="1916552"/>
                </a:lnTo>
                <a:lnTo>
                  <a:pt x="2840534" y="1958575"/>
                </a:lnTo>
                <a:lnTo>
                  <a:pt x="2821911" y="1999931"/>
                </a:lnTo>
                <a:lnTo>
                  <a:pt x="2801973" y="2040593"/>
                </a:lnTo>
                <a:lnTo>
                  <a:pt x="2780746" y="2080539"/>
                </a:lnTo>
                <a:lnTo>
                  <a:pt x="2758254" y="2119742"/>
                </a:lnTo>
                <a:lnTo>
                  <a:pt x="2734525" y="2158177"/>
                </a:lnTo>
                <a:lnTo>
                  <a:pt x="2709583" y="2195822"/>
                </a:lnTo>
                <a:lnTo>
                  <a:pt x="2683455" y="2232649"/>
                </a:lnTo>
                <a:lnTo>
                  <a:pt x="2656166" y="2268635"/>
                </a:lnTo>
                <a:lnTo>
                  <a:pt x="2627742" y="2303754"/>
                </a:lnTo>
                <a:lnTo>
                  <a:pt x="2598209" y="2337983"/>
                </a:lnTo>
                <a:lnTo>
                  <a:pt x="2567594" y="2371295"/>
                </a:lnTo>
                <a:lnTo>
                  <a:pt x="2535920" y="2403667"/>
                </a:lnTo>
                <a:lnTo>
                  <a:pt x="2503216" y="2435073"/>
                </a:lnTo>
                <a:lnTo>
                  <a:pt x="2469505" y="2465489"/>
                </a:lnTo>
                <a:lnTo>
                  <a:pt x="2434815" y="2494890"/>
                </a:lnTo>
                <a:lnTo>
                  <a:pt x="2399171" y="2523250"/>
                </a:lnTo>
                <a:lnTo>
                  <a:pt x="2362598" y="2550546"/>
                </a:lnTo>
                <a:lnTo>
                  <a:pt x="2325124" y="2576752"/>
                </a:lnTo>
                <a:lnTo>
                  <a:pt x="2286772" y="2601844"/>
                </a:lnTo>
                <a:lnTo>
                  <a:pt x="2247570" y="2625797"/>
                </a:lnTo>
                <a:lnTo>
                  <a:pt x="2207543" y="2648585"/>
                </a:lnTo>
                <a:lnTo>
                  <a:pt x="2166717" y="2670185"/>
                </a:lnTo>
                <a:lnTo>
                  <a:pt x="2125118" y="2690570"/>
                </a:lnTo>
                <a:lnTo>
                  <a:pt x="2082771" y="2709718"/>
                </a:lnTo>
                <a:lnTo>
                  <a:pt x="2039702" y="2727602"/>
                </a:lnTo>
                <a:lnTo>
                  <a:pt x="1995938" y="2744198"/>
                </a:lnTo>
                <a:lnTo>
                  <a:pt x="1951504" y="2759481"/>
                </a:lnTo>
                <a:lnTo>
                  <a:pt x="1906425" y="2773426"/>
                </a:lnTo>
                <a:lnTo>
                  <a:pt x="1860728" y="2786008"/>
                </a:lnTo>
                <a:lnTo>
                  <a:pt x="1814439" y="2797204"/>
                </a:lnTo>
                <a:lnTo>
                  <a:pt x="1767583" y="2806987"/>
                </a:lnTo>
                <a:lnTo>
                  <a:pt x="1720187" y="2815333"/>
                </a:lnTo>
                <a:lnTo>
                  <a:pt x="1672275" y="2822217"/>
                </a:lnTo>
                <a:lnTo>
                  <a:pt x="1623874" y="2827615"/>
                </a:lnTo>
                <a:lnTo>
                  <a:pt x="1575009" y="2831501"/>
                </a:lnTo>
                <a:lnTo>
                  <a:pt x="1525707" y="2833851"/>
                </a:lnTo>
                <a:lnTo>
                  <a:pt x="1475994" y="2834640"/>
                </a:lnTo>
                <a:lnTo>
                  <a:pt x="1426280" y="2833851"/>
                </a:lnTo>
                <a:lnTo>
                  <a:pt x="1376978" y="2831501"/>
                </a:lnTo>
                <a:lnTo>
                  <a:pt x="1328113" y="2827615"/>
                </a:lnTo>
                <a:lnTo>
                  <a:pt x="1279712" y="2822217"/>
                </a:lnTo>
                <a:lnTo>
                  <a:pt x="1231800" y="2815333"/>
                </a:lnTo>
                <a:lnTo>
                  <a:pt x="1184404" y="2806987"/>
                </a:lnTo>
                <a:lnTo>
                  <a:pt x="1137548" y="2797204"/>
                </a:lnTo>
                <a:lnTo>
                  <a:pt x="1091259" y="2786008"/>
                </a:lnTo>
                <a:lnTo>
                  <a:pt x="1045562" y="2773426"/>
                </a:lnTo>
                <a:lnTo>
                  <a:pt x="1000483" y="2759481"/>
                </a:lnTo>
                <a:lnTo>
                  <a:pt x="956049" y="2744198"/>
                </a:lnTo>
                <a:lnTo>
                  <a:pt x="912285" y="2727602"/>
                </a:lnTo>
                <a:lnTo>
                  <a:pt x="869216" y="2709718"/>
                </a:lnTo>
                <a:lnTo>
                  <a:pt x="826869" y="2690570"/>
                </a:lnTo>
                <a:lnTo>
                  <a:pt x="785270" y="2670185"/>
                </a:lnTo>
                <a:lnTo>
                  <a:pt x="744444" y="2648585"/>
                </a:lnTo>
                <a:lnTo>
                  <a:pt x="704417" y="2625797"/>
                </a:lnTo>
                <a:lnTo>
                  <a:pt x="665215" y="2601844"/>
                </a:lnTo>
                <a:lnTo>
                  <a:pt x="626863" y="2576752"/>
                </a:lnTo>
                <a:lnTo>
                  <a:pt x="589389" y="2550546"/>
                </a:lnTo>
                <a:lnTo>
                  <a:pt x="552816" y="2523250"/>
                </a:lnTo>
                <a:lnTo>
                  <a:pt x="517172" y="2494890"/>
                </a:lnTo>
                <a:lnTo>
                  <a:pt x="482482" y="2465489"/>
                </a:lnTo>
                <a:lnTo>
                  <a:pt x="448771" y="2435073"/>
                </a:lnTo>
                <a:lnTo>
                  <a:pt x="416067" y="2403667"/>
                </a:lnTo>
                <a:lnTo>
                  <a:pt x="384393" y="2371295"/>
                </a:lnTo>
                <a:lnTo>
                  <a:pt x="353778" y="2337983"/>
                </a:lnTo>
                <a:lnTo>
                  <a:pt x="324245" y="2303754"/>
                </a:lnTo>
                <a:lnTo>
                  <a:pt x="295821" y="2268635"/>
                </a:lnTo>
                <a:lnTo>
                  <a:pt x="268532" y="2232649"/>
                </a:lnTo>
                <a:lnTo>
                  <a:pt x="242404" y="2195822"/>
                </a:lnTo>
                <a:lnTo>
                  <a:pt x="217462" y="2158177"/>
                </a:lnTo>
                <a:lnTo>
                  <a:pt x="193733" y="2119742"/>
                </a:lnTo>
                <a:lnTo>
                  <a:pt x="171241" y="2080539"/>
                </a:lnTo>
                <a:lnTo>
                  <a:pt x="150014" y="2040593"/>
                </a:lnTo>
                <a:lnTo>
                  <a:pt x="130076" y="1999931"/>
                </a:lnTo>
                <a:lnTo>
                  <a:pt x="111453" y="1958575"/>
                </a:lnTo>
                <a:lnTo>
                  <a:pt x="94173" y="1916552"/>
                </a:lnTo>
                <a:lnTo>
                  <a:pt x="78259" y="1873886"/>
                </a:lnTo>
                <a:lnTo>
                  <a:pt x="63738" y="1830602"/>
                </a:lnTo>
                <a:lnTo>
                  <a:pt x="50636" y="1786724"/>
                </a:lnTo>
                <a:lnTo>
                  <a:pt x="38979" y="1742278"/>
                </a:lnTo>
                <a:lnTo>
                  <a:pt x="28793" y="1697288"/>
                </a:lnTo>
                <a:lnTo>
                  <a:pt x="20102" y="1651779"/>
                </a:lnTo>
                <a:lnTo>
                  <a:pt x="12934" y="1605776"/>
                </a:lnTo>
                <a:lnTo>
                  <a:pt x="7314" y="1559304"/>
                </a:lnTo>
                <a:lnTo>
                  <a:pt x="3268" y="1512387"/>
                </a:lnTo>
                <a:lnTo>
                  <a:pt x="821" y="1465051"/>
                </a:lnTo>
                <a:lnTo>
                  <a:pt x="0" y="1417320"/>
                </a:lnTo>
                <a:close/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45058" y="1425321"/>
            <a:ext cx="10914380" cy="23253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We</a:t>
            </a:r>
            <a:r>
              <a:rPr kumimoji="0" sz="2800" b="0" i="0" u="none" strike="noStrike" kern="0" cap="none" spc="-5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can</a:t>
            </a:r>
            <a:r>
              <a:rPr kumimoji="0" sz="2800" b="0" i="0" u="none" strike="noStrike" kern="0" cap="none" spc="-6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extend</a:t>
            </a:r>
            <a:r>
              <a:rPr kumimoji="0" sz="2800" b="0" i="0" u="none" strike="noStrike" kern="0" cap="none" spc="-5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modular</a:t>
            </a:r>
            <a:r>
              <a:rPr kumimoji="0" sz="2800" b="0" i="0" u="none" strike="noStrike" kern="0" cap="none" spc="-7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arithmetic</a:t>
            </a:r>
            <a:r>
              <a:rPr kumimoji="0" sz="2800" b="0" i="0" u="none" strike="noStrike" kern="0" cap="none" spc="-7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to</a:t>
            </a:r>
            <a:r>
              <a:rPr kumimoji="0" sz="2800" b="0" i="0" u="none" strike="noStrike" kern="0" cap="none" spc="-6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clocks</a:t>
            </a:r>
            <a:r>
              <a:rPr kumimoji="0" sz="2800" b="0" i="0" u="none" strike="noStrike" kern="0" cap="none" spc="-5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of</a:t>
            </a:r>
            <a:r>
              <a:rPr kumimoji="0" sz="2800" b="0" i="0" u="none" strike="noStrike" kern="0" cap="none" spc="-7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any</a:t>
            </a:r>
            <a:r>
              <a:rPr kumimoji="0" sz="2800" b="0" i="0" u="none" strike="noStrike" kern="0" cap="none" spc="-6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positive</a:t>
            </a:r>
            <a:r>
              <a:rPr kumimoji="0" sz="2800" b="0" i="0" u="none" strike="noStrike" kern="0" cap="none" spc="-8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integer</a:t>
            </a:r>
            <a:r>
              <a:rPr kumimoji="0" sz="2800" b="0" i="0" u="none" strike="noStrike" kern="0" cap="none" spc="-6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size.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25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E.g.</a:t>
            </a:r>
            <a:r>
              <a:rPr kumimoji="0" sz="2800" b="0" i="0" u="none" strike="noStrike" kern="0" cap="none" spc="-1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3</a:t>
            </a:r>
            <a:r>
              <a:rPr kumimoji="0" sz="2800" b="0" i="0" u="none" strike="noStrike" kern="0" cap="none" spc="-1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+</a:t>
            </a:r>
            <a:r>
              <a:rPr kumimoji="0" sz="2800" b="0" i="0" u="none" strike="noStrike" kern="0" cap="none" spc="-1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6</a:t>
            </a:r>
            <a:r>
              <a:rPr kumimoji="0" sz="2800" b="0" i="0" u="none" strike="noStrike" kern="0" cap="none" spc="114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in</a:t>
            </a:r>
            <a:r>
              <a:rPr kumimoji="0" sz="2800" b="0" i="0" u="none" strike="noStrike" kern="0" cap="none" spc="-3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arithmetic</a:t>
            </a:r>
            <a:r>
              <a:rPr kumimoji="0" sz="2800" b="0" i="0" u="none" strike="noStrike" kern="0" cap="none" spc="-4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mod</a:t>
            </a:r>
            <a:r>
              <a:rPr kumimoji="0" sz="2800" b="0" i="0" u="none" strike="noStrike" kern="0" cap="none" spc="-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7</a:t>
            </a:r>
            <a:r>
              <a:rPr kumimoji="0" sz="2800" b="0" i="0" u="none" strike="noStrike" kern="0" cap="none" spc="1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is</a:t>
            </a:r>
            <a:r>
              <a:rPr kumimoji="0" sz="2800" b="0" i="0" u="none" strike="noStrike" kern="0" cap="none" spc="-35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-5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2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cs typeface="Cambria Math"/>
            </a:endParaRPr>
          </a:p>
          <a:p>
            <a:pPr marL="1592580" marR="0" lvl="0" indent="0" defTabSz="914400" eaLnBrk="1" fontAlgn="auto" latinLnBrk="0" hangingPunct="1">
              <a:lnSpc>
                <a:spcPct val="100000"/>
              </a:lnSpc>
              <a:spcBef>
                <a:spcPts val="226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cs typeface="Cambria Math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243198" y="3805554"/>
            <a:ext cx="1943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1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cs typeface="Cambria Math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515614" y="4819269"/>
            <a:ext cx="1943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2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cs typeface="Cambria Math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803651" y="5683097"/>
            <a:ext cx="1943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3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cs typeface="Cambria Math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706372" y="5705043"/>
            <a:ext cx="1943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4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cs typeface="Cambria Math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45896" y="4920233"/>
            <a:ext cx="1943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5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cs typeface="Cambria Math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47673" y="3873754"/>
            <a:ext cx="1943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6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cs typeface="Cambria Math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EB8E016-E535-B9F5-14F1-47FB2CC645C0}"/>
              </a:ext>
            </a:extLst>
          </p:cNvPr>
          <p:cNvSpPr txBox="1"/>
          <p:nvPr/>
        </p:nvSpPr>
        <p:spPr>
          <a:xfrm>
            <a:off x="531114" y="3387090"/>
            <a:ext cx="102387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592580" marR="0" lvl="0" indent="0" defTabSz="914400" eaLnBrk="1" fontAlgn="auto" latinLnBrk="0" hangingPunct="1">
              <a:lnSpc>
                <a:spcPct val="100000"/>
              </a:lnSpc>
              <a:spcBef>
                <a:spcPts val="226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0</a:t>
            </a: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cs typeface="Cambria Math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84D0DB6-5932-C474-EB54-B1E6741CC95F}"/>
              </a:ext>
            </a:extLst>
          </p:cNvPr>
          <p:cNvSpPr/>
          <p:nvPr/>
        </p:nvSpPr>
        <p:spPr>
          <a:xfrm>
            <a:off x="3410286" y="4769920"/>
            <a:ext cx="404965" cy="489857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800" spc="60"/>
              <a:t>“Sameness”</a:t>
            </a:r>
            <a:endParaRPr sz="3800"/>
          </a:p>
        </p:txBody>
      </p:sp>
      <p:sp>
        <p:nvSpPr>
          <p:cNvPr id="3" name="object 3"/>
          <p:cNvSpPr txBox="1"/>
          <p:nvPr/>
        </p:nvSpPr>
        <p:spPr>
          <a:xfrm>
            <a:off x="645058" y="1425321"/>
            <a:ext cx="101961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In</a:t>
            </a:r>
            <a:r>
              <a:rPr kumimoji="0" sz="2800" b="0" i="0" u="none" strike="noStrike" kern="0" cap="none" spc="-3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modular</a:t>
            </a:r>
            <a:r>
              <a:rPr kumimoji="0" sz="2800" b="0" i="0" u="none" strike="noStrike" kern="0" cap="none" spc="-4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arithmetic,</a:t>
            </a:r>
            <a:r>
              <a:rPr kumimoji="0" sz="2800" b="0" i="0" u="none" strike="noStrike" kern="0" cap="none" spc="-3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many</a:t>
            </a:r>
            <a:r>
              <a:rPr kumimoji="0" sz="2800" b="0" i="0" u="none" strike="noStrike" kern="0" cap="none" spc="-3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numbers</a:t>
            </a:r>
            <a:r>
              <a:rPr kumimoji="0" sz="2800" b="0" i="0" u="none" strike="noStrike" kern="0" cap="none" spc="-3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have</a:t>
            </a:r>
            <a:r>
              <a:rPr kumimoji="0" sz="28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a</a:t>
            </a:r>
            <a:r>
              <a:rPr kumimoji="0" sz="2800" b="0" i="0" u="none" strike="noStrike" kern="0" cap="none" spc="-3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notion</a:t>
            </a:r>
            <a:r>
              <a:rPr kumimoji="0" sz="2800" b="0" i="0" u="none" strike="noStrike" kern="0" cap="none" spc="-4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of</a:t>
            </a:r>
            <a:r>
              <a:rPr kumimoji="0" sz="2800" b="0" i="0" u="none" strike="noStrike" kern="0" cap="none" spc="-3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“sameness”.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950658" y="3360102"/>
            <a:ext cx="3307715" cy="3086735"/>
            <a:chOff x="950658" y="3360102"/>
            <a:chExt cx="3307715" cy="308673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60704" y="3528060"/>
              <a:ext cx="3053715" cy="2793491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958596" y="3368040"/>
              <a:ext cx="3291840" cy="3070860"/>
            </a:xfrm>
            <a:custGeom>
              <a:avLst/>
              <a:gdLst/>
              <a:ahLst/>
              <a:cxnLst/>
              <a:rect l="l" t="t" r="r" b="b"/>
              <a:pathLst>
                <a:path w="3291840" h="3070860">
                  <a:moveTo>
                    <a:pt x="0" y="1535430"/>
                  </a:moveTo>
                  <a:lnTo>
                    <a:pt x="754" y="1488488"/>
                  </a:lnTo>
                  <a:lnTo>
                    <a:pt x="3003" y="1441897"/>
                  </a:lnTo>
                  <a:lnTo>
                    <a:pt x="6725" y="1395676"/>
                  </a:lnTo>
                  <a:lnTo>
                    <a:pt x="11899" y="1349846"/>
                  </a:lnTo>
                  <a:lnTo>
                    <a:pt x="18503" y="1304427"/>
                  </a:lnTo>
                  <a:lnTo>
                    <a:pt x="26516" y="1259438"/>
                  </a:lnTo>
                  <a:lnTo>
                    <a:pt x="35915" y="1214900"/>
                  </a:lnTo>
                  <a:lnTo>
                    <a:pt x="46681" y="1170833"/>
                  </a:lnTo>
                  <a:lnTo>
                    <a:pt x="58790" y="1127257"/>
                  </a:lnTo>
                  <a:lnTo>
                    <a:pt x="72222" y="1084192"/>
                  </a:lnTo>
                  <a:lnTo>
                    <a:pt x="86954" y="1041657"/>
                  </a:lnTo>
                  <a:lnTo>
                    <a:pt x="102967" y="999675"/>
                  </a:lnTo>
                  <a:lnTo>
                    <a:pt x="120237" y="958263"/>
                  </a:lnTo>
                  <a:lnTo>
                    <a:pt x="138744" y="917442"/>
                  </a:lnTo>
                  <a:lnTo>
                    <a:pt x="158465" y="877233"/>
                  </a:lnTo>
                  <a:lnTo>
                    <a:pt x="179380" y="837656"/>
                  </a:lnTo>
                  <a:lnTo>
                    <a:pt x="201467" y="798730"/>
                  </a:lnTo>
                  <a:lnTo>
                    <a:pt x="224705" y="760476"/>
                  </a:lnTo>
                  <a:lnTo>
                    <a:pt x="249071" y="722913"/>
                  </a:lnTo>
                  <a:lnTo>
                    <a:pt x="274545" y="686062"/>
                  </a:lnTo>
                  <a:lnTo>
                    <a:pt x="301104" y="649943"/>
                  </a:lnTo>
                  <a:lnTo>
                    <a:pt x="328728" y="614576"/>
                  </a:lnTo>
                  <a:lnTo>
                    <a:pt x="357395" y="579981"/>
                  </a:lnTo>
                  <a:lnTo>
                    <a:pt x="387083" y="546178"/>
                  </a:lnTo>
                  <a:lnTo>
                    <a:pt x="417771" y="513187"/>
                  </a:lnTo>
                  <a:lnTo>
                    <a:pt x="449437" y="481029"/>
                  </a:lnTo>
                  <a:lnTo>
                    <a:pt x="482060" y="449722"/>
                  </a:lnTo>
                  <a:lnTo>
                    <a:pt x="515618" y="419289"/>
                  </a:lnTo>
                  <a:lnTo>
                    <a:pt x="550090" y="389747"/>
                  </a:lnTo>
                  <a:lnTo>
                    <a:pt x="585454" y="361119"/>
                  </a:lnTo>
                  <a:lnTo>
                    <a:pt x="621689" y="333422"/>
                  </a:lnTo>
                  <a:lnTo>
                    <a:pt x="658773" y="306679"/>
                  </a:lnTo>
                  <a:lnTo>
                    <a:pt x="696684" y="280908"/>
                  </a:lnTo>
                  <a:lnTo>
                    <a:pt x="735402" y="256131"/>
                  </a:lnTo>
                  <a:lnTo>
                    <a:pt x="774905" y="232366"/>
                  </a:lnTo>
                  <a:lnTo>
                    <a:pt x="815170" y="209634"/>
                  </a:lnTo>
                  <a:lnTo>
                    <a:pt x="856177" y="187956"/>
                  </a:lnTo>
                  <a:lnTo>
                    <a:pt x="897905" y="167350"/>
                  </a:lnTo>
                  <a:lnTo>
                    <a:pt x="940331" y="147838"/>
                  </a:lnTo>
                  <a:lnTo>
                    <a:pt x="983434" y="129439"/>
                  </a:lnTo>
                  <a:lnTo>
                    <a:pt x="1027192" y="112174"/>
                  </a:lnTo>
                  <a:lnTo>
                    <a:pt x="1071585" y="96062"/>
                  </a:lnTo>
                  <a:lnTo>
                    <a:pt x="1116590" y="81123"/>
                  </a:lnTo>
                  <a:lnTo>
                    <a:pt x="1162186" y="67379"/>
                  </a:lnTo>
                  <a:lnTo>
                    <a:pt x="1208352" y="54848"/>
                  </a:lnTo>
                  <a:lnTo>
                    <a:pt x="1255065" y="43550"/>
                  </a:lnTo>
                  <a:lnTo>
                    <a:pt x="1302305" y="33507"/>
                  </a:lnTo>
                  <a:lnTo>
                    <a:pt x="1350050" y="24738"/>
                  </a:lnTo>
                  <a:lnTo>
                    <a:pt x="1398279" y="17263"/>
                  </a:lnTo>
                  <a:lnTo>
                    <a:pt x="1446969" y="11101"/>
                  </a:lnTo>
                  <a:lnTo>
                    <a:pt x="1496100" y="6274"/>
                  </a:lnTo>
                  <a:lnTo>
                    <a:pt x="1545650" y="2802"/>
                  </a:lnTo>
                  <a:lnTo>
                    <a:pt x="1595597" y="703"/>
                  </a:lnTo>
                  <a:lnTo>
                    <a:pt x="1645920" y="0"/>
                  </a:lnTo>
                  <a:lnTo>
                    <a:pt x="1696242" y="703"/>
                  </a:lnTo>
                  <a:lnTo>
                    <a:pt x="1746189" y="2802"/>
                  </a:lnTo>
                  <a:lnTo>
                    <a:pt x="1795739" y="6274"/>
                  </a:lnTo>
                  <a:lnTo>
                    <a:pt x="1844870" y="11101"/>
                  </a:lnTo>
                  <a:lnTo>
                    <a:pt x="1893560" y="17263"/>
                  </a:lnTo>
                  <a:lnTo>
                    <a:pt x="1941789" y="24738"/>
                  </a:lnTo>
                  <a:lnTo>
                    <a:pt x="1989534" y="33507"/>
                  </a:lnTo>
                  <a:lnTo>
                    <a:pt x="2036774" y="43550"/>
                  </a:lnTo>
                  <a:lnTo>
                    <a:pt x="2083487" y="54848"/>
                  </a:lnTo>
                  <a:lnTo>
                    <a:pt x="2129653" y="67379"/>
                  </a:lnTo>
                  <a:lnTo>
                    <a:pt x="2175249" y="81123"/>
                  </a:lnTo>
                  <a:lnTo>
                    <a:pt x="2220254" y="96062"/>
                  </a:lnTo>
                  <a:lnTo>
                    <a:pt x="2264647" y="112174"/>
                  </a:lnTo>
                  <a:lnTo>
                    <a:pt x="2308405" y="129439"/>
                  </a:lnTo>
                  <a:lnTo>
                    <a:pt x="2351508" y="147838"/>
                  </a:lnTo>
                  <a:lnTo>
                    <a:pt x="2393934" y="167350"/>
                  </a:lnTo>
                  <a:lnTo>
                    <a:pt x="2435662" y="187956"/>
                  </a:lnTo>
                  <a:lnTo>
                    <a:pt x="2476669" y="209634"/>
                  </a:lnTo>
                  <a:lnTo>
                    <a:pt x="2516934" y="232366"/>
                  </a:lnTo>
                  <a:lnTo>
                    <a:pt x="2556437" y="256131"/>
                  </a:lnTo>
                  <a:lnTo>
                    <a:pt x="2595155" y="280908"/>
                  </a:lnTo>
                  <a:lnTo>
                    <a:pt x="2633066" y="306679"/>
                  </a:lnTo>
                  <a:lnTo>
                    <a:pt x="2670150" y="333422"/>
                  </a:lnTo>
                  <a:lnTo>
                    <a:pt x="2706385" y="361119"/>
                  </a:lnTo>
                  <a:lnTo>
                    <a:pt x="2741749" y="389747"/>
                  </a:lnTo>
                  <a:lnTo>
                    <a:pt x="2776221" y="419289"/>
                  </a:lnTo>
                  <a:lnTo>
                    <a:pt x="2809779" y="449722"/>
                  </a:lnTo>
                  <a:lnTo>
                    <a:pt x="2842402" y="481029"/>
                  </a:lnTo>
                  <a:lnTo>
                    <a:pt x="2874068" y="513187"/>
                  </a:lnTo>
                  <a:lnTo>
                    <a:pt x="2904756" y="546178"/>
                  </a:lnTo>
                  <a:lnTo>
                    <a:pt x="2934444" y="579981"/>
                  </a:lnTo>
                  <a:lnTo>
                    <a:pt x="2963111" y="614576"/>
                  </a:lnTo>
                  <a:lnTo>
                    <a:pt x="2990735" y="649943"/>
                  </a:lnTo>
                  <a:lnTo>
                    <a:pt x="3017294" y="686062"/>
                  </a:lnTo>
                  <a:lnTo>
                    <a:pt x="3042768" y="722913"/>
                  </a:lnTo>
                  <a:lnTo>
                    <a:pt x="3067134" y="760476"/>
                  </a:lnTo>
                  <a:lnTo>
                    <a:pt x="3090372" y="798730"/>
                  </a:lnTo>
                  <a:lnTo>
                    <a:pt x="3112459" y="837656"/>
                  </a:lnTo>
                  <a:lnTo>
                    <a:pt x="3133374" y="877233"/>
                  </a:lnTo>
                  <a:lnTo>
                    <a:pt x="3153095" y="917442"/>
                  </a:lnTo>
                  <a:lnTo>
                    <a:pt x="3171602" y="958263"/>
                  </a:lnTo>
                  <a:lnTo>
                    <a:pt x="3188872" y="999675"/>
                  </a:lnTo>
                  <a:lnTo>
                    <a:pt x="3204885" y="1041657"/>
                  </a:lnTo>
                  <a:lnTo>
                    <a:pt x="3219617" y="1084192"/>
                  </a:lnTo>
                  <a:lnTo>
                    <a:pt x="3233049" y="1127257"/>
                  </a:lnTo>
                  <a:lnTo>
                    <a:pt x="3245158" y="1170833"/>
                  </a:lnTo>
                  <a:lnTo>
                    <a:pt x="3255924" y="1214900"/>
                  </a:lnTo>
                  <a:lnTo>
                    <a:pt x="3265323" y="1259438"/>
                  </a:lnTo>
                  <a:lnTo>
                    <a:pt x="3273336" y="1304427"/>
                  </a:lnTo>
                  <a:lnTo>
                    <a:pt x="3279940" y="1349846"/>
                  </a:lnTo>
                  <a:lnTo>
                    <a:pt x="3285114" y="1395676"/>
                  </a:lnTo>
                  <a:lnTo>
                    <a:pt x="3288836" y="1441897"/>
                  </a:lnTo>
                  <a:lnTo>
                    <a:pt x="3291085" y="1488488"/>
                  </a:lnTo>
                  <a:lnTo>
                    <a:pt x="3291840" y="1535430"/>
                  </a:lnTo>
                  <a:lnTo>
                    <a:pt x="3291085" y="1582372"/>
                  </a:lnTo>
                  <a:lnTo>
                    <a:pt x="3288836" y="1628963"/>
                  </a:lnTo>
                  <a:lnTo>
                    <a:pt x="3285114" y="1675185"/>
                  </a:lnTo>
                  <a:lnTo>
                    <a:pt x="3279940" y="1721015"/>
                  </a:lnTo>
                  <a:lnTo>
                    <a:pt x="3273336" y="1766435"/>
                  </a:lnTo>
                  <a:lnTo>
                    <a:pt x="3265323" y="1811424"/>
                  </a:lnTo>
                  <a:lnTo>
                    <a:pt x="3255924" y="1855963"/>
                  </a:lnTo>
                  <a:lnTo>
                    <a:pt x="3245158" y="1900030"/>
                  </a:lnTo>
                  <a:lnTo>
                    <a:pt x="3233049" y="1943607"/>
                  </a:lnTo>
                  <a:lnTo>
                    <a:pt x="3219617" y="1986672"/>
                  </a:lnTo>
                  <a:lnTo>
                    <a:pt x="3204885" y="2029206"/>
                  </a:lnTo>
                  <a:lnTo>
                    <a:pt x="3188872" y="2071190"/>
                  </a:lnTo>
                  <a:lnTo>
                    <a:pt x="3171602" y="2112601"/>
                  </a:lnTo>
                  <a:lnTo>
                    <a:pt x="3153095" y="2153422"/>
                  </a:lnTo>
                  <a:lnTo>
                    <a:pt x="3133374" y="2193631"/>
                  </a:lnTo>
                  <a:lnTo>
                    <a:pt x="3112459" y="2233209"/>
                  </a:lnTo>
                  <a:lnTo>
                    <a:pt x="3090372" y="2272135"/>
                  </a:lnTo>
                  <a:lnTo>
                    <a:pt x="3067134" y="2310389"/>
                  </a:lnTo>
                  <a:lnTo>
                    <a:pt x="3042768" y="2347952"/>
                  </a:lnTo>
                  <a:lnTo>
                    <a:pt x="3017294" y="2384803"/>
                  </a:lnTo>
                  <a:lnTo>
                    <a:pt x="2990735" y="2420922"/>
                  </a:lnTo>
                  <a:lnTo>
                    <a:pt x="2963111" y="2456289"/>
                  </a:lnTo>
                  <a:lnTo>
                    <a:pt x="2934444" y="2490883"/>
                  </a:lnTo>
                  <a:lnTo>
                    <a:pt x="2904756" y="2524686"/>
                  </a:lnTo>
                  <a:lnTo>
                    <a:pt x="2874068" y="2557677"/>
                  </a:lnTo>
                  <a:lnTo>
                    <a:pt x="2842402" y="2589835"/>
                  </a:lnTo>
                  <a:lnTo>
                    <a:pt x="2809779" y="2621141"/>
                  </a:lnTo>
                  <a:lnTo>
                    <a:pt x="2776221" y="2651575"/>
                  </a:lnTo>
                  <a:lnTo>
                    <a:pt x="2741749" y="2681116"/>
                  </a:lnTo>
                  <a:lnTo>
                    <a:pt x="2706385" y="2709745"/>
                  </a:lnTo>
                  <a:lnTo>
                    <a:pt x="2670150" y="2737441"/>
                  </a:lnTo>
                  <a:lnTo>
                    <a:pt x="2633066" y="2764184"/>
                  </a:lnTo>
                  <a:lnTo>
                    <a:pt x="2595155" y="2789954"/>
                  </a:lnTo>
                  <a:lnTo>
                    <a:pt x="2556437" y="2814732"/>
                  </a:lnTo>
                  <a:lnTo>
                    <a:pt x="2516934" y="2838496"/>
                  </a:lnTo>
                  <a:lnTo>
                    <a:pt x="2476669" y="2861228"/>
                  </a:lnTo>
                  <a:lnTo>
                    <a:pt x="2435662" y="2882906"/>
                  </a:lnTo>
                  <a:lnTo>
                    <a:pt x="2393934" y="2903511"/>
                  </a:lnTo>
                  <a:lnTo>
                    <a:pt x="2351508" y="2923023"/>
                  </a:lnTo>
                  <a:lnTo>
                    <a:pt x="2308405" y="2941422"/>
                  </a:lnTo>
                  <a:lnTo>
                    <a:pt x="2264647" y="2958687"/>
                  </a:lnTo>
                  <a:lnTo>
                    <a:pt x="2220254" y="2974799"/>
                  </a:lnTo>
                  <a:lnTo>
                    <a:pt x="2175249" y="2989737"/>
                  </a:lnTo>
                  <a:lnTo>
                    <a:pt x="2129653" y="3003481"/>
                  </a:lnTo>
                  <a:lnTo>
                    <a:pt x="2083487" y="3016012"/>
                  </a:lnTo>
                  <a:lnTo>
                    <a:pt x="2036774" y="3027309"/>
                  </a:lnTo>
                  <a:lnTo>
                    <a:pt x="1989534" y="3037352"/>
                  </a:lnTo>
                  <a:lnTo>
                    <a:pt x="1941789" y="3046122"/>
                  </a:lnTo>
                  <a:lnTo>
                    <a:pt x="1893560" y="3053597"/>
                  </a:lnTo>
                  <a:lnTo>
                    <a:pt x="1844870" y="3059758"/>
                  </a:lnTo>
                  <a:lnTo>
                    <a:pt x="1795739" y="3064585"/>
                  </a:lnTo>
                  <a:lnTo>
                    <a:pt x="1746189" y="3068057"/>
                  </a:lnTo>
                  <a:lnTo>
                    <a:pt x="1696242" y="3070156"/>
                  </a:lnTo>
                  <a:lnTo>
                    <a:pt x="1645920" y="3070860"/>
                  </a:lnTo>
                  <a:lnTo>
                    <a:pt x="1595597" y="3070156"/>
                  </a:lnTo>
                  <a:lnTo>
                    <a:pt x="1545650" y="3068057"/>
                  </a:lnTo>
                  <a:lnTo>
                    <a:pt x="1496100" y="3064585"/>
                  </a:lnTo>
                  <a:lnTo>
                    <a:pt x="1446969" y="3059758"/>
                  </a:lnTo>
                  <a:lnTo>
                    <a:pt x="1398279" y="3053597"/>
                  </a:lnTo>
                  <a:lnTo>
                    <a:pt x="1350050" y="3046122"/>
                  </a:lnTo>
                  <a:lnTo>
                    <a:pt x="1302305" y="3037352"/>
                  </a:lnTo>
                  <a:lnTo>
                    <a:pt x="1255065" y="3027309"/>
                  </a:lnTo>
                  <a:lnTo>
                    <a:pt x="1208352" y="3016012"/>
                  </a:lnTo>
                  <a:lnTo>
                    <a:pt x="1162186" y="3003481"/>
                  </a:lnTo>
                  <a:lnTo>
                    <a:pt x="1116590" y="2989737"/>
                  </a:lnTo>
                  <a:lnTo>
                    <a:pt x="1071585" y="2974799"/>
                  </a:lnTo>
                  <a:lnTo>
                    <a:pt x="1027192" y="2958687"/>
                  </a:lnTo>
                  <a:lnTo>
                    <a:pt x="983434" y="2941422"/>
                  </a:lnTo>
                  <a:lnTo>
                    <a:pt x="940331" y="2923023"/>
                  </a:lnTo>
                  <a:lnTo>
                    <a:pt x="897905" y="2903511"/>
                  </a:lnTo>
                  <a:lnTo>
                    <a:pt x="856177" y="2882906"/>
                  </a:lnTo>
                  <a:lnTo>
                    <a:pt x="815170" y="2861228"/>
                  </a:lnTo>
                  <a:lnTo>
                    <a:pt x="774905" y="2838496"/>
                  </a:lnTo>
                  <a:lnTo>
                    <a:pt x="735402" y="2814732"/>
                  </a:lnTo>
                  <a:lnTo>
                    <a:pt x="696684" y="2789954"/>
                  </a:lnTo>
                  <a:lnTo>
                    <a:pt x="658773" y="2764184"/>
                  </a:lnTo>
                  <a:lnTo>
                    <a:pt x="621689" y="2737441"/>
                  </a:lnTo>
                  <a:lnTo>
                    <a:pt x="585454" y="2709745"/>
                  </a:lnTo>
                  <a:lnTo>
                    <a:pt x="550090" y="2681116"/>
                  </a:lnTo>
                  <a:lnTo>
                    <a:pt x="515618" y="2651575"/>
                  </a:lnTo>
                  <a:lnTo>
                    <a:pt x="482060" y="2621141"/>
                  </a:lnTo>
                  <a:lnTo>
                    <a:pt x="449437" y="2589835"/>
                  </a:lnTo>
                  <a:lnTo>
                    <a:pt x="417771" y="2557677"/>
                  </a:lnTo>
                  <a:lnTo>
                    <a:pt x="387083" y="2524686"/>
                  </a:lnTo>
                  <a:lnTo>
                    <a:pt x="357395" y="2490883"/>
                  </a:lnTo>
                  <a:lnTo>
                    <a:pt x="328728" y="2456289"/>
                  </a:lnTo>
                  <a:lnTo>
                    <a:pt x="301104" y="2420922"/>
                  </a:lnTo>
                  <a:lnTo>
                    <a:pt x="274545" y="2384803"/>
                  </a:lnTo>
                  <a:lnTo>
                    <a:pt x="249071" y="2347952"/>
                  </a:lnTo>
                  <a:lnTo>
                    <a:pt x="224705" y="2310389"/>
                  </a:lnTo>
                  <a:lnTo>
                    <a:pt x="201467" y="2272135"/>
                  </a:lnTo>
                  <a:lnTo>
                    <a:pt x="179380" y="2233209"/>
                  </a:lnTo>
                  <a:lnTo>
                    <a:pt x="158465" y="2193631"/>
                  </a:lnTo>
                  <a:lnTo>
                    <a:pt x="138744" y="2153422"/>
                  </a:lnTo>
                  <a:lnTo>
                    <a:pt x="120237" y="2112601"/>
                  </a:lnTo>
                  <a:lnTo>
                    <a:pt x="102967" y="2071190"/>
                  </a:lnTo>
                  <a:lnTo>
                    <a:pt x="86954" y="2029206"/>
                  </a:lnTo>
                  <a:lnTo>
                    <a:pt x="72222" y="1986672"/>
                  </a:lnTo>
                  <a:lnTo>
                    <a:pt x="58790" y="1943607"/>
                  </a:lnTo>
                  <a:lnTo>
                    <a:pt x="46681" y="1900030"/>
                  </a:lnTo>
                  <a:lnTo>
                    <a:pt x="35915" y="1855963"/>
                  </a:lnTo>
                  <a:lnTo>
                    <a:pt x="26516" y="1811424"/>
                  </a:lnTo>
                  <a:lnTo>
                    <a:pt x="18503" y="1766435"/>
                  </a:lnTo>
                  <a:lnTo>
                    <a:pt x="11899" y="1721015"/>
                  </a:lnTo>
                  <a:lnTo>
                    <a:pt x="6725" y="1675185"/>
                  </a:lnTo>
                  <a:lnTo>
                    <a:pt x="3003" y="1628963"/>
                  </a:lnTo>
                  <a:lnTo>
                    <a:pt x="754" y="1582372"/>
                  </a:lnTo>
                  <a:lnTo>
                    <a:pt x="0" y="1535430"/>
                  </a:lnTo>
                  <a:close/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522857" y="2669641"/>
            <a:ext cx="3089910" cy="883285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Arithmetic</a:t>
            </a:r>
            <a:r>
              <a:rPr kumimoji="0" sz="2400" b="0" i="0" u="none" strike="noStrike" kern="0" cap="none" spc="-5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mod</a:t>
            </a:r>
            <a:r>
              <a:rPr kumimoji="0" sz="2400" b="0" i="0" u="none" strike="noStrike" kern="0" cap="none" spc="-6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12: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  <a:p>
            <a:pPr marL="0" marR="5080" lvl="0" indent="0" algn="r" defTabSz="914400" eaLnBrk="1" fontAlgn="auto" latinLnBrk="0" hangingPunct="1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0" cap="none" spc="-2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1,</a:t>
            </a:r>
            <a:r>
              <a:rPr kumimoji="0" sz="2000" b="0" i="0" u="none" strike="noStrike" kern="0" cap="none" spc="-8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-2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13,</a:t>
            </a:r>
            <a:r>
              <a:rPr kumimoji="0" sz="2000" b="0" i="0" u="none" strike="noStrike" kern="0" cap="none" spc="-9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-25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25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cs typeface="Cambria Math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500621" y="3396234"/>
            <a:ext cx="3278504" cy="3049905"/>
          </a:xfrm>
          <a:custGeom>
            <a:avLst/>
            <a:gdLst/>
            <a:ahLst/>
            <a:cxnLst/>
            <a:rect l="l" t="t" r="r" b="b"/>
            <a:pathLst>
              <a:path w="3278504" h="3049904">
                <a:moveTo>
                  <a:pt x="0" y="1524761"/>
                </a:moveTo>
                <a:lnTo>
                  <a:pt x="751" y="1478144"/>
                </a:lnTo>
                <a:lnTo>
                  <a:pt x="2991" y="1431874"/>
                </a:lnTo>
                <a:lnTo>
                  <a:pt x="6698" y="1385972"/>
                </a:lnTo>
                <a:lnTo>
                  <a:pt x="11850" y="1340458"/>
                </a:lnTo>
                <a:lnTo>
                  <a:pt x="18427" y="1295352"/>
                </a:lnTo>
                <a:lnTo>
                  <a:pt x="26406" y="1250675"/>
                </a:lnTo>
                <a:lnTo>
                  <a:pt x="35767" y="1206445"/>
                </a:lnTo>
                <a:lnTo>
                  <a:pt x="46487" y="1162682"/>
                </a:lnTo>
                <a:lnTo>
                  <a:pt x="58547" y="1119407"/>
                </a:lnTo>
                <a:lnTo>
                  <a:pt x="71923" y="1076640"/>
                </a:lnTo>
                <a:lnTo>
                  <a:pt x="86594" y="1034401"/>
                </a:lnTo>
                <a:lnTo>
                  <a:pt x="102540" y="992709"/>
                </a:lnTo>
                <a:lnTo>
                  <a:pt x="119739" y="951584"/>
                </a:lnTo>
                <a:lnTo>
                  <a:pt x="138169" y="911047"/>
                </a:lnTo>
                <a:lnTo>
                  <a:pt x="157809" y="871117"/>
                </a:lnTo>
                <a:lnTo>
                  <a:pt x="178637" y="831814"/>
                </a:lnTo>
                <a:lnTo>
                  <a:pt x="200632" y="793158"/>
                </a:lnTo>
                <a:lnTo>
                  <a:pt x="223774" y="755170"/>
                </a:lnTo>
                <a:lnTo>
                  <a:pt x="248039" y="717868"/>
                </a:lnTo>
                <a:lnTo>
                  <a:pt x="273407" y="681273"/>
                </a:lnTo>
                <a:lnTo>
                  <a:pt x="299856" y="645406"/>
                </a:lnTo>
                <a:lnTo>
                  <a:pt x="327365" y="610285"/>
                </a:lnTo>
                <a:lnTo>
                  <a:pt x="355913" y="575930"/>
                </a:lnTo>
                <a:lnTo>
                  <a:pt x="385477" y="542363"/>
                </a:lnTo>
                <a:lnTo>
                  <a:pt x="416038" y="509602"/>
                </a:lnTo>
                <a:lnTo>
                  <a:pt x="447572" y="477667"/>
                </a:lnTo>
                <a:lnTo>
                  <a:pt x="480060" y="446579"/>
                </a:lnTo>
                <a:lnTo>
                  <a:pt x="513478" y="416357"/>
                </a:lnTo>
                <a:lnTo>
                  <a:pt x="547807" y="387022"/>
                </a:lnTo>
                <a:lnTo>
                  <a:pt x="583024" y="358593"/>
                </a:lnTo>
                <a:lnTo>
                  <a:pt x="619108" y="331090"/>
                </a:lnTo>
                <a:lnTo>
                  <a:pt x="656037" y="304534"/>
                </a:lnTo>
                <a:lnTo>
                  <a:pt x="693791" y="278943"/>
                </a:lnTo>
                <a:lnTo>
                  <a:pt x="732348" y="254338"/>
                </a:lnTo>
                <a:lnTo>
                  <a:pt x="771686" y="230739"/>
                </a:lnTo>
                <a:lnTo>
                  <a:pt x="811784" y="208167"/>
                </a:lnTo>
                <a:lnTo>
                  <a:pt x="852620" y="186640"/>
                </a:lnTo>
                <a:lnTo>
                  <a:pt x="894173" y="166178"/>
                </a:lnTo>
                <a:lnTo>
                  <a:pt x="936422" y="146802"/>
                </a:lnTo>
                <a:lnTo>
                  <a:pt x="979345" y="128532"/>
                </a:lnTo>
                <a:lnTo>
                  <a:pt x="1022921" y="111388"/>
                </a:lnTo>
                <a:lnTo>
                  <a:pt x="1067129" y="95389"/>
                </a:lnTo>
                <a:lnTo>
                  <a:pt x="1111946" y="80555"/>
                </a:lnTo>
                <a:lnTo>
                  <a:pt x="1157352" y="66906"/>
                </a:lnTo>
                <a:lnTo>
                  <a:pt x="1203325" y="54463"/>
                </a:lnTo>
                <a:lnTo>
                  <a:pt x="1249843" y="43245"/>
                </a:lnTo>
                <a:lnTo>
                  <a:pt x="1296886" y="33272"/>
                </a:lnTo>
                <a:lnTo>
                  <a:pt x="1344431" y="24564"/>
                </a:lnTo>
                <a:lnTo>
                  <a:pt x="1392458" y="17141"/>
                </a:lnTo>
                <a:lnTo>
                  <a:pt x="1440944" y="11024"/>
                </a:lnTo>
                <a:lnTo>
                  <a:pt x="1489869" y="6230"/>
                </a:lnTo>
                <a:lnTo>
                  <a:pt x="1539212" y="2782"/>
                </a:lnTo>
                <a:lnTo>
                  <a:pt x="1588949" y="698"/>
                </a:lnTo>
                <a:lnTo>
                  <a:pt x="1639061" y="0"/>
                </a:lnTo>
                <a:lnTo>
                  <a:pt x="1689174" y="698"/>
                </a:lnTo>
                <a:lnTo>
                  <a:pt x="1738911" y="2782"/>
                </a:lnTo>
                <a:lnTo>
                  <a:pt x="1788254" y="6230"/>
                </a:lnTo>
                <a:lnTo>
                  <a:pt x="1837179" y="11024"/>
                </a:lnTo>
                <a:lnTo>
                  <a:pt x="1885665" y="17141"/>
                </a:lnTo>
                <a:lnTo>
                  <a:pt x="1933692" y="24564"/>
                </a:lnTo>
                <a:lnTo>
                  <a:pt x="1981237" y="33272"/>
                </a:lnTo>
                <a:lnTo>
                  <a:pt x="2028280" y="43245"/>
                </a:lnTo>
                <a:lnTo>
                  <a:pt x="2074799" y="54463"/>
                </a:lnTo>
                <a:lnTo>
                  <a:pt x="2120771" y="66906"/>
                </a:lnTo>
                <a:lnTo>
                  <a:pt x="2166177" y="80555"/>
                </a:lnTo>
                <a:lnTo>
                  <a:pt x="2210994" y="95389"/>
                </a:lnTo>
                <a:lnTo>
                  <a:pt x="2255202" y="111388"/>
                </a:lnTo>
                <a:lnTo>
                  <a:pt x="2298778" y="128532"/>
                </a:lnTo>
                <a:lnTo>
                  <a:pt x="2341701" y="146802"/>
                </a:lnTo>
                <a:lnTo>
                  <a:pt x="2383950" y="166178"/>
                </a:lnTo>
                <a:lnTo>
                  <a:pt x="2425503" y="186640"/>
                </a:lnTo>
                <a:lnTo>
                  <a:pt x="2466339" y="208167"/>
                </a:lnTo>
                <a:lnTo>
                  <a:pt x="2506437" y="230739"/>
                </a:lnTo>
                <a:lnTo>
                  <a:pt x="2545775" y="254338"/>
                </a:lnTo>
                <a:lnTo>
                  <a:pt x="2584332" y="278943"/>
                </a:lnTo>
                <a:lnTo>
                  <a:pt x="2622086" y="304534"/>
                </a:lnTo>
                <a:lnTo>
                  <a:pt x="2659015" y="331090"/>
                </a:lnTo>
                <a:lnTo>
                  <a:pt x="2695099" y="358593"/>
                </a:lnTo>
                <a:lnTo>
                  <a:pt x="2730316" y="387022"/>
                </a:lnTo>
                <a:lnTo>
                  <a:pt x="2764645" y="416357"/>
                </a:lnTo>
                <a:lnTo>
                  <a:pt x="2798063" y="446579"/>
                </a:lnTo>
                <a:lnTo>
                  <a:pt x="2830551" y="477667"/>
                </a:lnTo>
                <a:lnTo>
                  <a:pt x="2862085" y="509602"/>
                </a:lnTo>
                <a:lnTo>
                  <a:pt x="2892646" y="542363"/>
                </a:lnTo>
                <a:lnTo>
                  <a:pt x="2922210" y="575930"/>
                </a:lnTo>
                <a:lnTo>
                  <a:pt x="2950758" y="610285"/>
                </a:lnTo>
                <a:lnTo>
                  <a:pt x="2978267" y="645406"/>
                </a:lnTo>
                <a:lnTo>
                  <a:pt x="3004716" y="681273"/>
                </a:lnTo>
                <a:lnTo>
                  <a:pt x="3030084" y="717868"/>
                </a:lnTo>
                <a:lnTo>
                  <a:pt x="3054350" y="755170"/>
                </a:lnTo>
                <a:lnTo>
                  <a:pt x="3077491" y="793158"/>
                </a:lnTo>
                <a:lnTo>
                  <a:pt x="3099486" y="831814"/>
                </a:lnTo>
                <a:lnTo>
                  <a:pt x="3120314" y="871117"/>
                </a:lnTo>
                <a:lnTo>
                  <a:pt x="3139954" y="911047"/>
                </a:lnTo>
                <a:lnTo>
                  <a:pt x="3158384" y="951584"/>
                </a:lnTo>
                <a:lnTo>
                  <a:pt x="3175583" y="992709"/>
                </a:lnTo>
                <a:lnTo>
                  <a:pt x="3191529" y="1034401"/>
                </a:lnTo>
                <a:lnTo>
                  <a:pt x="3206200" y="1076640"/>
                </a:lnTo>
                <a:lnTo>
                  <a:pt x="3219577" y="1119407"/>
                </a:lnTo>
                <a:lnTo>
                  <a:pt x="3231636" y="1162682"/>
                </a:lnTo>
                <a:lnTo>
                  <a:pt x="3242356" y="1206445"/>
                </a:lnTo>
                <a:lnTo>
                  <a:pt x="3251717" y="1250675"/>
                </a:lnTo>
                <a:lnTo>
                  <a:pt x="3259696" y="1295352"/>
                </a:lnTo>
                <a:lnTo>
                  <a:pt x="3266273" y="1340458"/>
                </a:lnTo>
                <a:lnTo>
                  <a:pt x="3271425" y="1385972"/>
                </a:lnTo>
                <a:lnTo>
                  <a:pt x="3275132" y="1431874"/>
                </a:lnTo>
                <a:lnTo>
                  <a:pt x="3277372" y="1478144"/>
                </a:lnTo>
                <a:lnTo>
                  <a:pt x="3278124" y="1524761"/>
                </a:lnTo>
                <a:lnTo>
                  <a:pt x="3277372" y="1571377"/>
                </a:lnTo>
                <a:lnTo>
                  <a:pt x="3275132" y="1617645"/>
                </a:lnTo>
                <a:lnTo>
                  <a:pt x="3271425" y="1663545"/>
                </a:lnTo>
                <a:lnTo>
                  <a:pt x="3266273" y="1709057"/>
                </a:lnTo>
                <a:lnTo>
                  <a:pt x="3259696" y="1754162"/>
                </a:lnTo>
                <a:lnTo>
                  <a:pt x="3251717" y="1798838"/>
                </a:lnTo>
                <a:lnTo>
                  <a:pt x="3242356" y="1843067"/>
                </a:lnTo>
                <a:lnTo>
                  <a:pt x="3231636" y="1886829"/>
                </a:lnTo>
                <a:lnTo>
                  <a:pt x="3219577" y="1930102"/>
                </a:lnTo>
                <a:lnTo>
                  <a:pt x="3206200" y="1972869"/>
                </a:lnTo>
                <a:lnTo>
                  <a:pt x="3191529" y="2015107"/>
                </a:lnTo>
                <a:lnTo>
                  <a:pt x="3175583" y="2056799"/>
                </a:lnTo>
                <a:lnTo>
                  <a:pt x="3158384" y="2097923"/>
                </a:lnTo>
                <a:lnTo>
                  <a:pt x="3139954" y="2138460"/>
                </a:lnTo>
                <a:lnTo>
                  <a:pt x="3120314" y="2178390"/>
                </a:lnTo>
                <a:lnTo>
                  <a:pt x="3099486" y="2217692"/>
                </a:lnTo>
                <a:lnTo>
                  <a:pt x="3077491" y="2256348"/>
                </a:lnTo>
                <a:lnTo>
                  <a:pt x="3054349" y="2294336"/>
                </a:lnTo>
                <a:lnTo>
                  <a:pt x="3030084" y="2331638"/>
                </a:lnTo>
                <a:lnTo>
                  <a:pt x="3004716" y="2368233"/>
                </a:lnTo>
                <a:lnTo>
                  <a:pt x="2978267" y="2404101"/>
                </a:lnTo>
                <a:lnTo>
                  <a:pt x="2950758" y="2439222"/>
                </a:lnTo>
                <a:lnTo>
                  <a:pt x="2922210" y="2473577"/>
                </a:lnTo>
                <a:lnTo>
                  <a:pt x="2892646" y="2507145"/>
                </a:lnTo>
                <a:lnTo>
                  <a:pt x="2862085" y="2539906"/>
                </a:lnTo>
                <a:lnTo>
                  <a:pt x="2830551" y="2571841"/>
                </a:lnTo>
                <a:lnTo>
                  <a:pt x="2798063" y="2602930"/>
                </a:lnTo>
                <a:lnTo>
                  <a:pt x="2764645" y="2633152"/>
                </a:lnTo>
                <a:lnTo>
                  <a:pt x="2730316" y="2662488"/>
                </a:lnTo>
                <a:lnTo>
                  <a:pt x="2695099" y="2690917"/>
                </a:lnTo>
                <a:lnTo>
                  <a:pt x="2659015" y="2718421"/>
                </a:lnTo>
                <a:lnTo>
                  <a:pt x="2622086" y="2744978"/>
                </a:lnTo>
                <a:lnTo>
                  <a:pt x="2584332" y="2770570"/>
                </a:lnTo>
                <a:lnTo>
                  <a:pt x="2545775" y="2795175"/>
                </a:lnTo>
                <a:lnTo>
                  <a:pt x="2506437" y="2818774"/>
                </a:lnTo>
                <a:lnTo>
                  <a:pt x="2466339" y="2841348"/>
                </a:lnTo>
                <a:lnTo>
                  <a:pt x="2425503" y="2862876"/>
                </a:lnTo>
                <a:lnTo>
                  <a:pt x="2383950" y="2883338"/>
                </a:lnTo>
                <a:lnTo>
                  <a:pt x="2341701" y="2902714"/>
                </a:lnTo>
                <a:lnTo>
                  <a:pt x="2298778" y="2920985"/>
                </a:lnTo>
                <a:lnTo>
                  <a:pt x="2255202" y="2938130"/>
                </a:lnTo>
                <a:lnTo>
                  <a:pt x="2210994" y="2954130"/>
                </a:lnTo>
                <a:lnTo>
                  <a:pt x="2166177" y="2968964"/>
                </a:lnTo>
                <a:lnTo>
                  <a:pt x="2120771" y="2982614"/>
                </a:lnTo>
                <a:lnTo>
                  <a:pt x="2074798" y="2995057"/>
                </a:lnTo>
                <a:lnTo>
                  <a:pt x="2028280" y="3006276"/>
                </a:lnTo>
                <a:lnTo>
                  <a:pt x="1981237" y="3016249"/>
                </a:lnTo>
                <a:lnTo>
                  <a:pt x="1933692" y="3024957"/>
                </a:lnTo>
                <a:lnTo>
                  <a:pt x="1885665" y="3032381"/>
                </a:lnTo>
                <a:lnTo>
                  <a:pt x="1837179" y="3038499"/>
                </a:lnTo>
                <a:lnTo>
                  <a:pt x="1788254" y="3043292"/>
                </a:lnTo>
                <a:lnTo>
                  <a:pt x="1738911" y="3046741"/>
                </a:lnTo>
                <a:lnTo>
                  <a:pt x="1689174" y="3048824"/>
                </a:lnTo>
                <a:lnTo>
                  <a:pt x="1639061" y="3049523"/>
                </a:lnTo>
                <a:lnTo>
                  <a:pt x="1588949" y="3048824"/>
                </a:lnTo>
                <a:lnTo>
                  <a:pt x="1539212" y="3046741"/>
                </a:lnTo>
                <a:lnTo>
                  <a:pt x="1489869" y="3043292"/>
                </a:lnTo>
                <a:lnTo>
                  <a:pt x="1440944" y="3038499"/>
                </a:lnTo>
                <a:lnTo>
                  <a:pt x="1392458" y="3032381"/>
                </a:lnTo>
                <a:lnTo>
                  <a:pt x="1344431" y="3024957"/>
                </a:lnTo>
                <a:lnTo>
                  <a:pt x="1296886" y="3016249"/>
                </a:lnTo>
                <a:lnTo>
                  <a:pt x="1249843" y="3006276"/>
                </a:lnTo>
                <a:lnTo>
                  <a:pt x="1203324" y="2995057"/>
                </a:lnTo>
                <a:lnTo>
                  <a:pt x="1157352" y="2982614"/>
                </a:lnTo>
                <a:lnTo>
                  <a:pt x="1111946" y="2968964"/>
                </a:lnTo>
                <a:lnTo>
                  <a:pt x="1067129" y="2954130"/>
                </a:lnTo>
                <a:lnTo>
                  <a:pt x="1022921" y="2938130"/>
                </a:lnTo>
                <a:lnTo>
                  <a:pt x="979345" y="2920985"/>
                </a:lnTo>
                <a:lnTo>
                  <a:pt x="936422" y="2902714"/>
                </a:lnTo>
                <a:lnTo>
                  <a:pt x="894173" y="2883338"/>
                </a:lnTo>
                <a:lnTo>
                  <a:pt x="852620" y="2862876"/>
                </a:lnTo>
                <a:lnTo>
                  <a:pt x="811783" y="2841348"/>
                </a:lnTo>
                <a:lnTo>
                  <a:pt x="771686" y="2818774"/>
                </a:lnTo>
                <a:lnTo>
                  <a:pt x="732348" y="2795175"/>
                </a:lnTo>
                <a:lnTo>
                  <a:pt x="693791" y="2770570"/>
                </a:lnTo>
                <a:lnTo>
                  <a:pt x="656037" y="2744978"/>
                </a:lnTo>
                <a:lnTo>
                  <a:pt x="619108" y="2718421"/>
                </a:lnTo>
                <a:lnTo>
                  <a:pt x="583024" y="2690917"/>
                </a:lnTo>
                <a:lnTo>
                  <a:pt x="547807" y="2662488"/>
                </a:lnTo>
                <a:lnTo>
                  <a:pt x="513478" y="2633152"/>
                </a:lnTo>
                <a:lnTo>
                  <a:pt x="480059" y="2602930"/>
                </a:lnTo>
                <a:lnTo>
                  <a:pt x="447572" y="2571841"/>
                </a:lnTo>
                <a:lnTo>
                  <a:pt x="416038" y="2539906"/>
                </a:lnTo>
                <a:lnTo>
                  <a:pt x="385477" y="2507145"/>
                </a:lnTo>
                <a:lnTo>
                  <a:pt x="355913" y="2473577"/>
                </a:lnTo>
                <a:lnTo>
                  <a:pt x="327365" y="2439222"/>
                </a:lnTo>
                <a:lnTo>
                  <a:pt x="299856" y="2404101"/>
                </a:lnTo>
                <a:lnTo>
                  <a:pt x="273407" y="2368233"/>
                </a:lnTo>
                <a:lnTo>
                  <a:pt x="248039" y="2331638"/>
                </a:lnTo>
                <a:lnTo>
                  <a:pt x="223773" y="2294336"/>
                </a:lnTo>
                <a:lnTo>
                  <a:pt x="200632" y="2256348"/>
                </a:lnTo>
                <a:lnTo>
                  <a:pt x="178637" y="2217692"/>
                </a:lnTo>
                <a:lnTo>
                  <a:pt x="157809" y="2178390"/>
                </a:lnTo>
                <a:lnTo>
                  <a:pt x="138169" y="2138460"/>
                </a:lnTo>
                <a:lnTo>
                  <a:pt x="119739" y="2097923"/>
                </a:lnTo>
                <a:lnTo>
                  <a:pt x="102540" y="2056799"/>
                </a:lnTo>
                <a:lnTo>
                  <a:pt x="86594" y="2015107"/>
                </a:lnTo>
                <a:lnTo>
                  <a:pt x="71923" y="1972869"/>
                </a:lnTo>
                <a:lnTo>
                  <a:pt x="58546" y="1930102"/>
                </a:lnTo>
                <a:lnTo>
                  <a:pt x="46487" y="1886829"/>
                </a:lnTo>
                <a:lnTo>
                  <a:pt x="35767" y="1843067"/>
                </a:lnTo>
                <a:lnTo>
                  <a:pt x="26406" y="1798838"/>
                </a:lnTo>
                <a:lnTo>
                  <a:pt x="18427" y="1754162"/>
                </a:lnTo>
                <a:lnTo>
                  <a:pt x="11850" y="1709057"/>
                </a:lnTo>
                <a:lnTo>
                  <a:pt x="6698" y="1663545"/>
                </a:lnTo>
                <a:lnTo>
                  <a:pt x="2991" y="1617645"/>
                </a:lnTo>
                <a:lnTo>
                  <a:pt x="751" y="1571377"/>
                </a:lnTo>
                <a:lnTo>
                  <a:pt x="0" y="1524761"/>
                </a:lnTo>
                <a:close/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009892" y="2771394"/>
            <a:ext cx="2368550" cy="9855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Arithmetic</a:t>
            </a:r>
            <a:r>
              <a:rPr kumimoji="0" sz="2400" b="0" i="0" u="none" strike="noStrike" kern="0" cap="none" spc="-5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mod</a:t>
            </a:r>
            <a:r>
              <a:rPr kumimoji="0" sz="2400" b="0" i="0" u="none" strike="noStrike" kern="0" cap="none" spc="-6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7: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  <a:p>
            <a:pPr marL="0" marR="56515" lvl="0" indent="0" algn="ctr" defTabSz="91440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0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cs typeface="Cambria Math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196196" y="3845128"/>
            <a:ext cx="19494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1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cs typeface="Cambria Math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498583" y="4935982"/>
            <a:ext cx="1943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2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cs typeface="Cambria Math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707628" y="5864758"/>
            <a:ext cx="19494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3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cs typeface="Cambria Math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488428" y="5888837"/>
            <a:ext cx="1943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4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cs typeface="Cambria Math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643496" y="5044566"/>
            <a:ext cx="1943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5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cs typeface="Cambria Math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867906" y="3918966"/>
            <a:ext cx="1943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6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cs typeface="Cambria Math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70687" y="6186932"/>
            <a:ext cx="96774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0" cap="none" spc="-2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−5,</a:t>
            </a:r>
            <a:r>
              <a:rPr kumimoji="0" sz="2000" b="0" i="0" u="none" strike="noStrike" kern="0" cap="none" spc="-10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-1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7,</a:t>
            </a:r>
            <a:r>
              <a:rPr kumimoji="0" sz="2000" b="0" i="0" u="none" strike="noStrike" kern="0" cap="none" spc="-95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-25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19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cs typeface="Cambria Math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207998" y="3522344"/>
            <a:ext cx="2478405" cy="2705735"/>
          </a:xfrm>
          <a:custGeom>
            <a:avLst/>
            <a:gdLst/>
            <a:ahLst/>
            <a:cxnLst/>
            <a:rect l="l" t="t" r="r" b="b"/>
            <a:pathLst>
              <a:path w="2478404" h="2705735">
                <a:moveTo>
                  <a:pt x="599973" y="2494407"/>
                </a:moveTo>
                <a:lnTo>
                  <a:pt x="515518" y="2483066"/>
                </a:lnTo>
                <a:lnTo>
                  <a:pt x="525780" y="2513114"/>
                </a:lnTo>
                <a:lnTo>
                  <a:pt x="0" y="2693238"/>
                </a:lnTo>
                <a:lnTo>
                  <a:pt x="4114" y="2705252"/>
                </a:lnTo>
                <a:lnTo>
                  <a:pt x="529882" y="2525128"/>
                </a:lnTo>
                <a:lnTo>
                  <a:pt x="540156" y="2555151"/>
                </a:lnTo>
                <a:lnTo>
                  <a:pt x="585622" y="2508974"/>
                </a:lnTo>
                <a:lnTo>
                  <a:pt x="599973" y="2494407"/>
                </a:lnTo>
                <a:close/>
              </a:path>
              <a:path w="2478404" h="2705735">
                <a:moveTo>
                  <a:pt x="2478303" y="11430"/>
                </a:moveTo>
                <a:lnTo>
                  <a:pt x="2472461" y="0"/>
                </a:lnTo>
                <a:lnTo>
                  <a:pt x="2225002" y="126517"/>
                </a:lnTo>
                <a:lnTo>
                  <a:pt x="2210587" y="98298"/>
                </a:lnTo>
                <a:lnTo>
                  <a:pt x="2160041" y="166878"/>
                </a:lnTo>
                <a:lnTo>
                  <a:pt x="2245258" y="166116"/>
                </a:lnTo>
                <a:lnTo>
                  <a:pt x="2233765" y="143637"/>
                </a:lnTo>
                <a:lnTo>
                  <a:pt x="2230805" y="137858"/>
                </a:lnTo>
                <a:lnTo>
                  <a:pt x="2478303" y="11430"/>
                </a:lnTo>
                <a:close/>
              </a:path>
            </a:pathLst>
          </a:custGeom>
          <a:solidFill>
            <a:srgbClr val="4B3182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0304526" y="4996688"/>
            <a:ext cx="120523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0" cap="none" spc="-1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−5,</a:t>
            </a:r>
            <a:r>
              <a:rPr kumimoji="0" sz="2000" b="0" i="0" u="none" strike="noStrike" kern="0" cap="none" spc="-105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-1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2,</a:t>
            </a:r>
            <a:r>
              <a:rPr kumimoji="0" sz="2000" b="0" i="0" u="none" strike="noStrike" kern="0" cap="none" spc="-10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-1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9,</a:t>
            </a:r>
            <a:r>
              <a:rPr kumimoji="0" sz="2000" b="0" i="0" u="none" strike="noStrike" kern="0" cap="none" spc="-105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-25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16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cs typeface="Cambria Math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9819131" y="5158740"/>
            <a:ext cx="408305" cy="76200"/>
          </a:xfrm>
          <a:custGeom>
            <a:avLst/>
            <a:gdLst/>
            <a:ahLst/>
            <a:cxnLst/>
            <a:rect l="l" t="t" r="r" b="b"/>
            <a:pathLst>
              <a:path w="408304" h="7620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76200" y="44450"/>
                </a:lnTo>
                <a:lnTo>
                  <a:pt x="63500" y="44450"/>
                </a:lnTo>
                <a:lnTo>
                  <a:pt x="63500" y="31750"/>
                </a:lnTo>
                <a:lnTo>
                  <a:pt x="76200" y="31750"/>
                </a:lnTo>
                <a:lnTo>
                  <a:pt x="76200" y="0"/>
                </a:lnTo>
                <a:close/>
              </a:path>
              <a:path w="408304" h="76200">
                <a:moveTo>
                  <a:pt x="76200" y="31750"/>
                </a:moveTo>
                <a:lnTo>
                  <a:pt x="63500" y="31750"/>
                </a:lnTo>
                <a:lnTo>
                  <a:pt x="63500" y="44450"/>
                </a:lnTo>
                <a:lnTo>
                  <a:pt x="76200" y="44450"/>
                </a:lnTo>
                <a:lnTo>
                  <a:pt x="76200" y="31750"/>
                </a:lnTo>
                <a:close/>
              </a:path>
              <a:path w="408304" h="76200">
                <a:moveTo>
                  <a:pt x="407924" y="31750"/>
                </a:moveTo>
                <a:lnTo>
                  <a:pt x="76200" y="31750"/>
                </a:lnTo>
                <a:lnTo>
                  <a:pt x="76200" y="44450"/>
                </a:lnTo>
                <a:lnTo>
                  <a:pt x="407924" y="44450"/>
                </a:lnTo>
                <a:lnTo>
                  <a:pt x="407924" y="31750"/>
                </a:lnTo>
                <a:close/>
              </a:path>
            </a:pathLst>
          </a:custGeom>
          <a:solidFill>
            <a:srgbClr val="4B3182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AAFA93-71E9-40ED-038B-B89241B3DD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5FDE32-CF5C-73AD-65B2-369382BF5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Modular Arithmetic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8715EAA-C5FA-D195-88D8-EF5E7FF4E7D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45058" y="1204226"/>
                <a:ext cx="10049510" cy="5016758"/>
              </a:xfrm>
            </p:spPr>
            <p:txBody>
              <a:bodyPr/>
              <a:lstStyle/>
              <a:p>
                <a:r>
                  <a:rPr lang="en-US"/>
                  <a:t>To say “the same” we don’t want to use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/>
                  <a:t> … that means the normal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/>
              </a:p>
              <a:p>
                <a:endParaRPr lang="en-US"/>
              </a:p>
              <a:p>
                <a:r>
                  <a:rPr lang="en-US"/>
                  <a:t>We’ll write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13≡1(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12)</m:t>
                    </m:r>
                  </m:oMath>
                </a14:m>
                <a:endParaRPr lang="en-US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</m:oMath>
                </a14:m>
                <a:r>
                  <a:rPr lang="en-US"/>
                  <a:t> because “equivalent” is “like equal,” and the “modulus” we’re using in parentheses at the end so we don’t forget it. </a:t>
                </a:r>
              </a:p>
              <a:p>
                <a:pPr lvl="1"/>
                <a:r>
                  <a:rPr lang="en-US"/>
                  <a:t>(we’ll also say “</a:t>
                </a:r>
                <a:r>
                  <a:rPr lang="en-US">
                    <a:solidFill>
                      <a:srgbClr val="7030A0"/>
                    </a:solidFill>
                  </a:rPr>
                  <a:t>congruent mod 12</a:t>
                </a:r>
                <a:r>
                  <a:rPr lang="en-US"/>
                  <a:t>”)</a:t>
                </a:r>
              </a:p>
              <a:p>
                <a:r>
                  <a:rPr lang="en-US"/>
                  <a:t>The notation here is bad. We all agree it’s bad. Most people still use it.</a:t>
                </a:r>
              </a:p>
              <a:p>
                <a:endParaRPr lang="en-US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13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/>
                  <a:t> would have been better. “mod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12</m:t>
                    </m:r>
                  </m:oMath>
                </a14:m>
                <a:r>
                  <a:rPr lang="en-US"/>
                  <a:t>” is giving you information about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</m:oMath>
                </a14:m>
                <a:r>
                  <a:rPr lang="en-US"/>
                  <a:t> symbol, it’s not operating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8715EAA-C5FA-D195-88D8-EF5E7FF4E7D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45058" y="1204226"/>
                <a:ext cx="10049510" cy="5016758"/>
              </a:xfrm>
              <a:blipFill>
                <a:blip r:embed="rId2"/>
                <a:stretch>
                  <a:fillRect l="-2184" t="-2187" b="-32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773535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800" spc="65"/>
              <a:t>Congruence</a:t>
            </a:r>
            <a:endParaRPr sz="3800"/>
          </a:p>
        </p:txBody>
      </p:sp>
      <p:sp>
        <p:nvSpPr>
          <p:cNvPr id="3" name="object 3"/>
          <p:cNvSpPr/>
          <p:nvPr/>
        </p:nvSpPr>
        <p:spPr>
          <a:xfrm>
            <a:off x="657529" y="3266440"/>
            <a:ext cx="1477010" cy="474345"/>
          </a:xfrm>
          <a:custGeom>
            <a:avLst/>
            <a:gdLst/>
            <a:ahLst/>
            <a:cxnLst/>
            <a:rect l="l" t="t" r="r" b="b"/>
            <a:pathLst>
              <a:path w="1477010" h="474345">
                <a:moveTo>
                  <a:pt x="1476756" y="0"/>
                </a:moveTo>
                <a:lnTo>
                  <a:pt x="0" y="0"/>
                </a:lnTo>
                <a:lnTo>
                  <a:pt x="0" y="473964"/>
                </a:lnTo>
                <a:lnTo>
                  <a:pt x="1476756" y="473964"/>
                </a:lnTo>
                <a:lnTo>
                  <a:pt x="1476756" y="0"/>
                </a:lnTo>
                <a:close/>
              </a:path>
            </a:pathLst>
          </a:custGeom>
          <a:solidFill>
            <a:srgbClr val="CCCCFF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57529" y="5133390"/>
            <a:ext cx="756285" cy="474345"/>
          </a:xfrm>
          <a:custGeom>
            <a:avLst/>
            <a:gdLst/>
            <a:ahLst/>
            <a:cxnLst/>
            <a:rect l="l" t="t" r="r" b="b"/>
            <a:pathLst>
              <a:path w="756285" h="474345">
                <a:moveTo>
                  <a:pt x="755904" y="0"/>
                </a:moveTo>
                <a:lnTo>
                  <a:pt x="0" y="0"/>
                </a:lnTo>
                <a:lnTo>
                  <a:pt x="0" y="473963"/>
                </a:lnTo>
                <a:lnTo>
                  <a:pt x="755904" y="473963"/>
                </a:lnTo>
                <a:lnTo>
                  <a:pt x="755904" y="0"/>
                </a:lnTo>
                <a:close/>
              </a:path>
            </a:pathLst>
          </a:custGeom>
          <a:solidFill>
            <a:srgbClr val="CCCCFF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81557" y="1280360"/>
            <a:ext cx="11495053" cy="5328190"/>
          </a:xfrm>
          <a:prstGeom prst="rect">
            <a:avLst/>
          </a:prstGeom>
        </p:spPr>
        <p:txBody>
          <a:bodyPr vert="horz" wrap="square" lIns="0" tIns="156845" rIns="0" bIns="0" rtlCol="0">
            <a:spAutoFit/>
          </a:bodyPr>
          <a:lstStyle/>
          <a:p>
            <a:pPr marL="76200" marR="0" lvl="0" indent="0" defTabSz="914400" eaLnBrk="1" fontAlgn="auto" latinLnBrk="0" hangingPunct="1">
              <a:lnSpc>
                <a:spcPct val="100000"/>
              </a:lnSpc>
              <a:spcBef>
                <a:spcPts val="12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We</a:t>
            </a:r>
            <a:r>
              <a:rPr kumimoji="0" sz="2800" b="0" i="0" u="none" strike="noStrike" kern="0" cap="none" spc="-4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need</a:t>
            </a:r>
            <a:r>
              <a:rPr kumimoji="0" sz="2800" b="0" i="0" u="none" strike="noStrike" kern="0" cap="none" spc="-4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a</a:t>
            </a:r>
            <a:r>
              <a:rPr kumimoji="0" sz="2800" b="0" i="0" u="none" strike="noStrike" kern="0" cap="none" spc="-4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formal</a:t>
            </a:r>
            <a:r>
              <a:rPr kumimoji="0" sz="2800" b="0" i="0" u="none" strike="noStrike" kern="0" cap="none" spc="-6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definition</a:t>
            </a:r>
            <a:r>
              <a:rPr kumimoji="0" sz="2800" b="0" i="0" u="none" strike="noStrike" kern="0" cap="none" spc="-4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of</a:t>
            </a:r>
            <a:r>
              <a:rPr kumimoji="0" sz="2800" b="0" i="0" u="none" strike="noStrike" kern="0" cap="none" spc="-3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𝑎</a:t>
            </a:r>
            <a:r>
              <a:rPr kumimoji="0" sz="2800" b="0" i="0" u="none" strike="noStrike" kern="0" cap="none" spc="19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800" b="0" i="0" u="none" strike="noStrike" kern="0" cap="none" spc="9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≡</a:t>
            </a:r>
            <a:r>
              <a:rPr kumimoji="0" sz="3075" b="0" i="0" u="none" strike="noStrike" kern="0" cap="none" spc="644" normalizeH="0" baseline="-1626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𝑏</a:t>
            </a:r>
            <a:r>
              <a:rPr kumimoji="0" lang="en-US" sz="28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(mod m)</a:t>
            </a:r>
            <a:r>
              <a:rPr kumimoji="0" sz="28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.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  <a:p>
            <a:pPr marL="76200" marR="0" lvl="0" indent="0" defTabSz="914400" eaLnBrk="1" fontAlgn="auto" latinLnBrk="0" hangingPunct="1">
              <a:lnSpc>
                <a:spcPct val="100000"/>
              </a:lnSpc>
              <a:spcBef>
                <a:spcPts val="11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We</a:t>
            </a:r>
            <a:r>
              <a:rPr kumimoji="0" sz="2800" b="0" i="0" u="none" strike="noStrike" kern="0" cap="none" spc="-3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can’t</a:t>
            </a:r>
            <a:r>
              <a:rPr kumimoji="0" sz="28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just</a:t>
            </a:r>
            <a:r>
              <a:rPr kumimoji="0" sz="2800" b="0" i="0" u="none" strike="noStrike" kern="0" cap="none" spc="-3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say</a:t>
            </a:r>
            <a:r>
              <a:rPr kumimoji="0" sz="2800" b="0" i="0" u="none" strike="noStrike" kern="0" cap="none" spc="-3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“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𝑎</a:t>
            </a:r>
            <a:r>
              <a:rPr kumimoji="0" sz="2800" b="0" i="0" u="none" strike="noStrike" kern="0" cap="none" spc="19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and</a:t>
            </a:r>
            <a:r>
              <a:rPr kumimoji="0" sz="2800" b="0" i="0" u="none" strike="noStrike" kern="0" cap="none" spc="-4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𝑏</a:t>
            </a:r>
            <a:r>
              <a:rPr kumimoji="0" sz="2800" b="0" i="0" u="none" strike="noStrike" kern="0" cap="none" spc="18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are</a:t>
            </a:r>
            <a:r>
              <a:rPr kumimoji="0" sz="2800" b="0" i="0" u="none" strike="noStrike" kern="0" cap="none" spc="-3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on</a:t>
            </a:r>
            <a:r>
              <a:rPr kumimoji="0" sz="2800" b="0" i="0" u="none" strike="noStrike" kern="0" cap="none" spc="-3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the</a:t>
            </a:r>
            <a:r>
              <a:rPr kumimoji="0" sz="2800" b="0" i="0" u="none" strike="noStrike" kern="0" cap="none" spc="-4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same</a:t>
            </a:r>
            <a:r>
              <a:rPr kumimoji="0" sz="2800" b="0" i="0" u="none" strike="noStrike" kern="0" cap="none" spc="-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place</a:t>
            </a:r>
            <a:r>
              <a:rPr kumimoji="0" sz="28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in</a:t>
            </a:r>
            <a:r>
              <a:rPr kumimoji="0" sz="2800" b="0" i="0" u="none" strike="noStrike" kern="0" cap="none" spc="-3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the</a:t>
            </a:r>
            <a:r>
              <a:rPr kumimoji="0" sz="2800" b="0" i="0" u="none" strike="noStrike" kern="0" cap="none" spc="-3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𝑚</a:t>
            </a:r>
            <a:r>
              <a:rPr kumimoji="0" sz="2800" b="0" i="0" u="none" strike="noStrike" kern="0" cap="none" spc="16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clock</a:t>
            </a:r>
            <a:r>
              <a:rPr kumimoji="0" sz="2800" b="0" i="0" u="none" strike="noStrike" kern="0" cap="none" spc="-3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Wingdings"/>
                <a:cs typeface="Wingdings"/>
              </a:rPr>
              <a:t></a:t>
            </a:r>
            <a:r>
              <a:rPr kumimoji="0" sz="28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”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31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  <a:p>
            <a:pPr marL="7620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Definition: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  <a:p>
            <a:pPr marL="76200" marR="0" lvl="0" indent="0" defTabSz="914400" eaLnBrk="1" fontAlgn="auto" latinLnBrk="0" hangingPunct="1">
              <a:lnSpc>
                <a:spcPct val="100000"/>
              </a:lnSpc>
              <a:spcBef>
                <a:spcPts val="1140"/>
              </a:spcBef>
              <a:spcAft>
                <a:spcPts val="0"/>
              </a:spcAft>
              <a:buClrTx/>
              <a:buSzTx/>
              <a:buFontTx/>
              <a:buNone/>
              <a:tabLst>
                <a:tab pos="10027285" algn="l"/>
              </a:tabLst>
              <a:defRPr/>
            </a:pPr>
            <a:r>
              <a:rPr kumimoji="0" sz="27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For</a:t>
            </a:r>
            <a:r>
              <a:rPr kumimoji="0" sz="2700" b="0" i="0" u="none" strike="noStrike" kern="0" cap="none" spc="-5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7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integers</a:t>
            </a:r>
            <a:r>
              <a:rPr kumimoji="0" sz="2700" b="0" i="0" u="none" strike="noStrike" kern="0" cap="none" spc="-1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7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𝑎,</a:t>
            </a:r>
            <a:r>
              <a:rPr kumimoji="0" sz="2700" b="0" i="0" u="none" strike="noStrike" kern="0" cap="none" spc="-15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7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𝑏</a:t>
            </a:r>
            <a:r>
              <a:rPr kumimoji="0" sz="2700" b="0" i="0" u="none" strike="noStrike" kern="0" cap="none" spc="17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7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and</a:t>
            </a:r>
            <a:r>
              <a:rPr kumimoji="0" sz="2700" b="0" i="0" u="none" strike="noStrike" kern="0" cap="none" spc="-3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7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positive</a:t>
            </a:r>
            <a:r>
              <a:rPr kumimoji="0" sz="2700" b="0" i="0" u="none" strike="noStrike" kern="0" cap="none" spc="-4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7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integer</a:t>
            </a:r>
            <a:r>
              <a:rPr kumimoji="0" sz="2700" b="0" i="0" u="none" strike="noStrike" kern="0" cap="none" spc="-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7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𝑚</a:t>
            </a:r>
            <a:r>
              <a:rPr kumimoji="0" sz="27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,</a:t>
            </a:r>
            <a:r>
              <a:rPr kumimoji="0" sz="2700" b="0" i="0" u="none" strike="noStrike" kern="0" cap="none" spc="-3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7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we</a:t>
            </a:r>
            <a:r>
              <a:rPr kumimoji="0" sz="27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7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say</a:t>
            </a:r>
            <a:r>
              <a:rPr kumimoji="0" sz="2700" b="0" i="0" u="none" strike="noStrike" kern="0" cap="none" spc="-3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7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𝑎</a:t>
            </a:r>
            <a:r>
              <a:rPr kumimoji="0" sz="2700" b="0" i="0" u="none" strike="noStrike" kern="0" cap="none" spc="19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700" b="0" i="0" u="none" strike="noStrike" kern="0" cap="none" spc="9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≡</a:t>
            </a:r>
            <a:r>
              <a:rPr kumimoji="0" sz="2700" b="0" i="0" u="none" strike="noStrike" kern="0" cap="none" spc="675" normalizeH="0" baseline="-1626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7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𝑏</a:t>
            </a:r>
            <a:r>
              <a:rPr kumimoji="0" sz="2700" b="0" i="0" u="none" strike="noStrike" kern="0" cap="none" spc="18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700" b="0" i="0" u="none" strike="noStrike" kern="0" cap="none" spc="18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(mod m)</a:t>
            </a:r>
            <a:r>
              <a:rPr kumimoji="0" sz="2700" b="0" i="0" u="none" strike="noStrike" kern="0" cap="none" spc="0" normalizeH="0" baseline="0" noProof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iff</a:t>
            </a:r>
            <a:r>
              <a:rPr kumimoji="0" sz="2700" b="0" i="0" u="none" strike="noStrike" kern="0" cap="none" spc="-3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7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𝑚</a:t>
            </a:r>
            <a:r>
              <a:rPr kumimoji="0" sz="2700" b="0" i="0" u="none" strike="noStrike" kern="0" cap="none" spc="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7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|</a:t>
            </a:r>
            <a:r>
              <a:rPr kumimoji="0" sz="2700" b="0" i="0" u="none" strike="noStrike" kern="0" cap="none" spc="-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7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(𝑎</a:t>
            </a:r>
            <a:r>
              <a:rPr kumimoji="0" sz="27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−</a:t>
            </a:r>
            <a:r>
              <a:rPr kumimoji="0" sz="2700" b="0" i="0" u="none" strike="noStrike" kern="0" cap="none" spc="-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7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𝑏)</a:t>
            </a:r>
            <a:r>
              <a:rPr kumimoji="0" sz="27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.</a:t>
            </a:r>
            <a:endParaRPr kumimoji="0" sz="27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31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  <a:p>
            <a:pPr marL="7620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Note:</a:t>
            </a:r>
            <a:r>
              <a:rPr kumimoji="0" sz="2800" b="0" i="0" u="none" strike="noStrike" kern="0" cap="none" spc="-3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𝑎</a:t>
            </a:r>
            <a:r>
              <a:rPr kumimoji="0" sz="2800" b="0" i="0" u="none" strike="noStrike" kern="0" cap="none" spc="21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9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≡</a:t>
            </a:r>
            <a:r>
              <a:rPr kumimoji="0" sz="3075" b="0" i="0" u="none" strike="noStrike" kern="0" cap="none" spc="675" normalizeH="0" baseline="-1626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𝑏</a:t>
            </a: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(mod m)</a:t>
            </a:r>
            <a:r>
              <a:rPr kumimoji="0" sz="2800" b="0" i="0" u="none" strike="noStrike" kern="0" cap="none" spc="204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is</a:t>
            </a:r>
            <a:r>
              <a:rPr kumimoji="0" sz="2800" b="0" i="0" u="none" strike="noStrike" kern="0" cap="none" spc="-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equivalent</a:t>
            </a:r>
            <a:r>
              <a:rPr kumimoji="0" sz="2800" b="0" i="0" u="none" strike="noStrike" kern="0" cap="none" spc="-3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to</a:t>
            </a:r>
            <a:r>
              <a:rPr kumimoji="0" sz="2800" b="0" i="0" u="none" strike="noStrike" kern="0" cap="none" spc="-5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𝑎</a:t>
            </a:r>
            <a:r>
              <a:rPr kumimoji="0" sz="2800" b="0" i="0" u="none" strike="noStrike" kern="0" cap="none" spc="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%</a:t>
            </a:r>
            <a:r>
              <a:rPr kumimoji="0" sz="28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𝑚</a:t>
            </a:r>
            <a:r>
              <a:rPr kumimoji="0" sz="2800" b="0" i="0" u="none" strike="noStrike" kern="0" cap="none" spc="19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=</a:t>
            </a:r>
            <a:r>
              <a:rPr kumimoji="0" sz="2800" b="0" i="0" u="none" strike="noStrike" kern="0" cap="none" spc="14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𝑏</a:t>
            </a:r>
            <a:r>
              <a:rPr kumimoji="0" sz="2800" b="0" i="0" u="none" strike="noStrike" kern="0" cap="none" spc="4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%</a:t>
            </a:r>
            <a:r>
              <a:rPr kumimoji="0" sz="2800" b="0" i="0" u="none" strike="noStrike" kern="0" cap="none" spc="-3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𝑚</a:t>
            </a:r>
            <a:r>
              <a:rPr kumimoji="0" sz="28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.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  <a:p>
            <a:pPr marL="76200" marR="17780" lvl="0" indent="0" defTabSz="914400" eaLnBrk="1" fontAlgn="auto" latinLnBrk="0" hangingPunct="1">
              <a:lnSpc>
                <a:spcPct val="1339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We</a:t>
            </a:r>
            <a:r>
              <a:rPr kumimoji="0" sz="2800" b="0" i="0" u="none" strike="noStrike" kern="0" cap="none" spc="-4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will</a:t>
            </a:r>
            <a:r>
              <a:rPr kumimoji="0" sz="2800" b="0" i="0" u="none" strike="noStrike" kern="0" cap="none" spc="-35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actually</a:t>
            </a:r>
            <a:r>
              <a:rPr kumimoji="0" sz="2800" b="0" i="0" u="none" strike="noStrike" kern="0" cap="none" spc="-5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prove</a:t>
            </a:r>
            <a:r>
              <a:rPr kumimoji="0" sz="2800" b="0" i="0" u="none" strike="noStrike" kern="0" cap="none" spc="-55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that</a:t>
            </a:r>
            <a:r>
              <a:rPr kumimoji="0" sz="2800" b="0" i="0" u="none" strike="noStrike" kern="0" cap="none" spc="-45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the</a:t>
            </a:r>
            <a:r>
              <a:rPr kumimoji="0" sz="2800" b="0" i="0" u="none" strike="noStrike" kern="0" cap="none" spc="-45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two</a:t>
            </a:r>
            <a:r>
              <a:rPr kumimoji="0" sz="2800" b="0" i="0" u="none" strike="noStrike" kern="0" cap="none" spc="-45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notions</a:t>
            </a:r>
            <a:r>
              <a:rPr kumimoji="0" sz="2800" b="0" i="0" u="none" strike="noStrike" kern="0" cap="none" spc="-55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are</a:t>
            </a:r>
            <a:r>
              <a:rPr kumimoji="0" sz="2800" b="0" i="0" u="none" strike="noStrike" kern="0" cap="none" spc="-4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the</a:t>
            </a:r>
            <a:r>
              <a:rPr kumimoji="0" sz="2800" b="0" i="0" u="none" strike="noStrike" kern="0" cap="none" spc="-35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same.</a:t>
            </a:r>
            <a:r>
              <a:rPr kumimoji="0" sz="2800" b="0" i="0" u="none" strike="noStrike" kern="0" cap="none" spc="-6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But,</a:t>
            </a:r>
            <a:r>
              <a:rPr kumimoji="0" sz="2800" b="0" i="0" u="none" strike="noStrike" kern="0" cap="none" spc="-4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the</a:t>
            </a:r>
            <a:r>
              <a:rPr kumimoji="0" sz="2800" b="0" i="0" u="none" strike="noStrike" kern="0" cap="none" spc="-4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-1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formal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definition</a:t>
            </a:r>
            <a:r>
              <a:rPr kumimoji="0" sz="2800" b="0" i="0" u="none" strike="noStrike" kern="0" cap="none" spc="-4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is</a:t>
            </a:r>
            <a:r>
              <a:rPr kumimoji="0" sz="2800" b="0" i="0" u="none" strike="noStrike" kern="0" cap="none" spc="-4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much</a:t>
            </a:r>
            <a:r>
              <a:rPr kumimoji="0" sz="2800" b="0" i="0" u="none" strike="noStrike" kern="0" cap="none" spc="-4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easier</a:t>
            </a:r>
            <a:r>
              <a:rPr kumimoji="0" sz="2800" b="0" i="0" u="none" strike="noStrike" kern="0" cap="none" spc="-6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to</a:t>
            </a:r>
            <a:r>
              <a:rPr kumimoji="0" sz="2800" b="0" i="0" u="none" strike="noStrike" kern="0" cap="none" spc="-4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use</a:t>
            </a:r>
            <a:r>
              <a:rPr kumimoji="0" sz="2800" b="0" i="0" u="none" strike="noStrike" kern="0" cap="none" spc="-3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in</a:t>
            </a:r>
            <a:r>
              <a:rPr kumimoji="0" sz="2800" b="0" i="0" u="none" strike="noStrike" kern="0" cap="none" spc="-55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-1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proofs.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54202" y="416814"/>
            <a:ext cx="181991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55"/>
              <a:t>Intuition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45058" y="2072716"/>
            <a:ext cx="1033272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Here</a:t>
            </a:r>
            <a:r>
              <a:rPr kumimoji="0" sz="2800" b="0" i="0" u="none" strike="noStrike" kern="0" cap="none" spc="-6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we</a:t>
            </a:r>
            <a:r>
              <a:rPr kumimoji="0" sz="2800" b="0" i="0" u="none" strike="noStrike" kern="0" cap="none" spc="-6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have</a:t>
            </a:r>
            <a:r>
              <a:rPr kumimoji="0" sz="2800" b="0" i="0" u="none" strike="noStrike" kern="0" cap="none" spc="-6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some</a:t>
            </a:r>
            <a:r>
              <a:rPr kumimoji="0" sz="2800" b="0" i="0" u="none" strike="noStrike" kern="0" cap="none" spc="-6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groups</a:t>
            </a:r>
            <a:r>
              <a:rPr kumimoji="0" sz="2800" b="0" i="0" u="none" strike="noStrike" kern="0" cap="none" spc="-4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of</a:t>
            </a:r>
            <a:r>
              <a:rPr kumimoji="0" sz="2800" b="0" i="0" u="none" strike="noStrike" kern="0" cap="none" spc="-4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numbers</a:t>
            </a:r>
            <a:r>
              <a:rPr kumimoji="0" sz="2800" b="0" i="0" u="none" strike="noStrike" kern="0" cap="none" spc="-4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that</a:t>
            </a:r>
            <a:r>
              <a:rPr kumimoji="0" sz="2800" b="0" i="0" u="none" strike="noStrike" kern="0" cap="none" spc="-5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are</a:t>
            </a:r>
            <a:r>
              <a:rPr kumimoji="0" sz="2800" b="0" i="0" u="none" strike="noStrike" kern="0" cap="none" spc="-4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congruent</a:t>
            </a:r>
            <a:r>
              <a:rPr kumimoji="0" sz="2800" b="0" i="0" u="none" strike="noStrike" kern="0" cap="none" spc="-5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mod</a:t>
            </a:r>
            <a:r>
              <a:rPr kumimoji="0" sz="2800" b="0" i="0" u="none" strike="noStrike" kern="0" cap="none" spc="-4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10</a:t>
            </a:r>
            <a:r>
              <a:rPr kumimoji="0" sz="28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.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539540" y="188976"/>
            <a:ext cx="3220874" cy="1302720"/>
            <a:chOff x="4753038" y="181038"/>
            <a:chExt cx="2830830" cy="1180465"/>
          </a:xfrm>
        </p:grpSpPr>
        <p:sp>
          <p:nvSpPr>
            <p:cNvPr id="5" name="object 5"/>
            <p:cNvSpPr/>
            <p:nvPr/>
          </p:nvSpPr>
          <p:spPr>
            <a:xfrm>
              <a:off x="4760976" y="188976"/>
              <a:ext cx="2814955" cy="1164590"/>
            </a:xfrm>
            <a:custGeom>
              <a:avLst/>
              <a:gdLst/>
              <a:ahLst/>
              <a:cxnLst/>
              <a:rect l="l" t="t" r="r" b="b"/>
              <a:pathLst>
                <a:path w="2814954" h="1164590">
                  <a:moveTo>
                    <a:pt x="2620772" y="0"/>
                  </a:moveTo>
                  <a:lnTo>
                    <a:pt x="194056" y="0"/>
                  </a:lnTo>
                  <a:lnTo>
                    <a:pt x="149556" y="5124"/>
                  </a:lnTo>
                  <a:lnTo>
                    <a:pt x="108709" y="19721"/>
                  </a:lnTo>
                  <a:lnTo>
                    <a:pt x="72678" y="42627"/>
                  </a:lnTo>
                  <a:lnTo>
                    <a:pt x="42627" y="72678"/>
                  </a:lnTo>
                  <a:lnTo>
                    <a:pt x="19721" y="108709"/>
                  </a:lnTo>
                  <a:lnTo>
                    <a:pt x="5124" y="149556"/>
                  </a:lnTo>
                  <a:lnTo>
                    <a:pt x="0" y="194056"/>
                  </a:lnTo>
                  <a:lnTo>
                    <a:pt x="0" y="970279"/>
                  </a:lnTo>
                  <a:lnTo>
                    <a:pt x="5124" y="1014779"/>
                  </a:lnTo>
                  <a:lnTo>
                    <a:pt x="19721" y="1055626"/>
                  </a:lnTo>
                  <a:lnTo>
                    <a:pt x="42627" y="1091657"/>
                  </a:lnTo>
                  <a:lnTo>
                    <a:pt x="72678" y="1121708"/>
                  </a:lnTo>
                  <a:lnTo>
                    <a:pt x="108709" y="1144614"/>
                  </a:lnTo>
                  <a:lnTo>
                    <a:pt x="149556" y="1159211"/>
                  </a:lnTo>
                  <a:lnTo>
                    <a:pt x="194056" y="1164336"/>
                  </a:lnTo>
                  <a:lnTo>
                    <a:pt x="2620772" y="1164336"/>
                  </a:lnTo>
                  <a:lnTo>
                    <a:pt x="2665271" y="1159211"/>
                  </a:lnTo>
                  <a:lnTo>
                    <a:pt x="2706118" y="1144614"/>
                  </a:lnTo>
                  <a:lnTo>
                    <a:pt x="2742149" y="1121708"/>
                  </a:lnTo>
                  <a:lnTo>
                    <a:pt x="2772200" y="1091657"/>
                  </a:lnTo>
                  <a:lnTo>
                    <a:pt x="2795106" y="1055626"/>
                  </a:lnTo>
                  <a:lnTo>
                    <a:pt x="2809703" y="1014779"/>
                  </a:lnTo>
                  <a:lnTo>
                    <a:pt x="2814828" y="970279"/>
                  </a:lnTo>
                  <a:lnTo>
                    <a:pt x="2814828" y="194056"/>
                  </a:lnTo>
                  <a:lnTo>
                    <a:pt x="2809703" y="149556"/>
                  </a:lnTo>
                  <a:lnTo>
                    <a:pt x="2795106" y="108709"/>
                  </a:lnTo>
                  <a:lnTo>
                    <a:pt x="2772200" y="72678"/>
                  </a:lnTo>
                  <a:lnTo>
                    <a:pt x="2742149" y="42627"/>
                  </a:lnTo>
                  <a:lnTo>
                    <a:pt x="2706118" y="19721"/>
                  </a:lnTo>
                  <a:lnTo>
                    <a:pt x="2665271" y="5124"/>
                  </a:lnTo>
                  <a:lnTo>
                    <a:pt x="2620772" y="0"/>
                  </a:lnTo>
                  <a:close/>
                </a:path>
              </a:pathLst>
            </a:custGeom>
            <a:solidFill>
              <a:srgbClr val="E4E4F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4760976" y="188976"/>
              <a:ext cx="2814955" cy="1164590"/>
            </a:xfrm>
            <a:custGeom>
              <a:avLst/>
              <a:gdLst/>
              <a:ahLst/>
              <a:cxnLst/>
              <a:rect l="l" t="t" r="r" b="b"/>
              <a:pathLst>
                <a:path w="2814954" h="1164590">
                  <a:moveTo>
                    <a:pt x="0" y="194056"/>
                  </a:moveTo>
                  <a:lnTo>
                    <a:pt x="5124" y="149556"/>
                  </a:lnTo>
                  <a:lnTo>
                    <a:pt x="19721" y="108709"/>
                  </a:lnTo>
                  <a:lnTo>
                    <a:pt x="42627" y="72678"/>
                  </a:lnTo>
                  <a:lnTo>
                    <a:pt x="72678" y="42627"/>
                  </a:lnTo>
                  <a:lnTo>
                    <a:pt x="108709" y="19721"/>
                  </a:lnTo>
                  <a:lnTo>
                    <a:pt x="149556" y="5124"/>
                  </a:lnTo>
                  <a:lnTo>
                    <a:pt x="194056" y="0"/>
                  </a:lnTo>
                  <a:lnTo>
                    <a:pt x="2620772" y="0"/>
                  </a:lnTo>
                  <a:lnTo>
                    <a:pt x="2665271" y="5124"/>
                  </a:lnTo>
                  <a:lnTo>
                    <a:pt x="2706118" y="19721"/>
                  </a:lnTo>
                  <a:lnTo>
                    <a:pt x="2742149" y="42627"/>
                  </a:lnTo>
                  <a:lnTo>
                    <a:pt x="2772200" y="72678"/>
                  </a:lnTo>
                  <a:lnTo>
                    <a:pt x="2795106" y="108709"/>
                  </a:lnTo>
                  <a:lnTo>
                    <a:pt x="2809703" y="149556"/>
                  </a:lnTo>
                  <a:lnTo>
                    <a:pt x="2814828" y="194056"/>
                  </a:lnTo>
                  <a:lnTo>
                    <a:pt x="2814828" y="970279"/>
                  </a:lnTo>
                  <a:lnTo>
                    <a:pt x="2809703" y="1014779"/>
                  </a:lnTo>
                  <a:lnTo>
                    <a:pt x="2795106" y="1055626"/>
                  </a:lnTo>
                  <a:lnTo>
                    <a:pt x="2772200" y="1091657"/>
                  </a:lnTo>
                  <a:lnTo>
                    <a:pt x="2742149" y="1121708"/>
                  </a:lnTo>
                  <a:lnTo>
                    <a:pt x="2706118" y="1144614"/>
                  </a:lnTo>
                  <a:lnTo>
                    <a:pt x="2665271" y="1159211"/>
                  </a:lnTo>
                  <a:lnTo>
                    <a:pt x="2620772" y="1164336"/>
                  </a:lnTo>
                  <a:lnTo>
                    <a:pt x="194056" y="1164336"/>
                  </a:lnTo>
                  <a:lnTo>
                    <a:pt x="149556" y="1159211"/>
                  </a:lnTo>
                  <a:lnTo>
                    <a:pt x="108709" y="1144614"/>
                  </a:lnTo>
                  <a:lnTo>
                    <a:pt x="72678" y="1121708"/>
                  </a:lnTo>
                  <a:lnTo>
                    <a:pt x="42627" y="1091657"/>
                  </a:lnTo>
                  <a:lnTo>
                    <a:pt x="19721" y="1055626"/>
                  </a:lnTo>
                  <a:lnTo>
                    <a:pt x="5124" y="1014779"/>
                  </a:lnTo>
                  <a:lnTo>
                    <a:pt x="0" y="970279"/>
                  </a:lnTo>
                  <a:lnTo>
                    <a:pt x="0" y="194056"/>
                  </a:lnTo>
                  <a:close/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3634247" y="492028"/>
            <a:ext cx="3120640" cy="6418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 marR="30480" lvl="0" indent="0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sng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Definition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:</a:t>
            </a:r>
            <a:r>
              <a:rPr kumimoji="0" sz="2000" b="0" i="0" u="none" strike="noStrike" kern="0" cap="none" spc="-4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𝑎</a:t>
            </a:r>
            <a:r>
              <a:rPr kumimoji="0" sz="2000" b="0" i="0" u="none" strike="noStrike" kern="0" cap="none" spc="14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6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≡</a:t>
            </a:r>
            <a:r>
              <a:rPr kumimoji="0" sz="2175" b="0" i="0" u="none" strike="noStrike" kern="0" cap="none" spc="509" normalizeH="0" baseline="-15325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𝑏</a:t>
            </a:r>
            <a:r>
              <a:rPr kumimoji="0" sz="2000" b="0" i="0" u="none" strike="noStrike" kern="0" cap="none" spc="14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000" b="0" i="0" u="none" strike="noStrike" kern="0" cap="none" spc="14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(mod m)</a:t>
            </a:r>
          </a:p>
          <a:p>
            <a:pPr marL="38100" marR="30480" lvl="0" indent="0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is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defined</a:t>
            </a:r>
            <a:r>
              <a:rPr kumimoji="0" sz="2000" b="0" i="0" u="none" strike="noStrike" kern="0" cap="none" spc="-3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as</a:t>
            </a:r>
            <a:r>
              <a:rPr kumimoji="0" sz="2000" b="0" i="0" u="none" strike="noStrike" kern="0" cap="none" spc="-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𝑚</a:t>
            </a:r>
            <a:r>
              <a:rPr kumimoji="0" sz="2000" b="0" i="0" u="none" strike="noStrike" kern="0" cap="none" spc="3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| (𝑎</a:t>
            </a:r>
            <a:r>
              <a:rPr kumimoji="0" sz="2000" b="0" i="0" u="none" strike="noStrike" kern="0" cap="none" spc="4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− </a:t>
            </a:r>
            <a:r>
              <a:rPr kumimoji="0" sz="20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𝑏)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cs typeface="Cambria Math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7217599" y="197736"/>
            <a:ext cx="4320199" cy="1419356"/>
            <a:chOff x="7974774" y="181038"/>
            <a:chExt cx="3587115" cy="1180465"/>
          </a:xfrm>
        </p:grpSpPr>
        <p:sp>
          <p:nvSpPr>
            <p:cNvPr id="9" name="object 9"/>
            <p:cNvSpPr/>
            <p:nvPr/>
          </p:nvSpPr>
          <p:spPr>
            <a:xfrm>
              <a:off x="7982711" y="188976"/>
              <a:ext cx="3571240" cy="1164590"/>
            </a:xfrm>
            <a:custGeom>
              <a:avLst/>
              <a:gdLst/>
              <a:ahLst/>
              <a:cxnLst/>
              <a:rect l="l" t="t" r="r" b="b"/>
              <a:pathLst>
                <a:path w="3571240" h="1164590">
                  <a:moveTo>
                    <a:pt x="3376676" y="0"/>
                  </a:moveTo>
                  <a:lnTo>
                    <a:pt x="194056" y="0"/>
                  </a:lnTo>
                  <a:lnTo>
                    <a:pt x="149556" y="5124"/>
                  </a:lnTo>
                  <a:lnTo>
                    <a:pt x="108709" y="19721"/>
                  </a:lnTo>
                  <a:lnTo>
                    <a:pt x="72678" y="42627"/>
                  </a:lnTo>
                  <a:lnTo>
                    <a:pt x="42627" y="72678"/>
                  </a:lnTo>
                  <a:lnTo>
                    <a:pt x="19721" y="108709"/>
                  </a:lnTo>
                  <a:lnTo>
                    <a:pt x="5124" y="149556"/>
                  </a:lnTo>
                  <a:lnTo>
                    <a:pt x="0" y="194056"/>
                  </a:lnTo>
                  <a:lnTo>
                    <a:pt x="0" y="970279"/>
                  </a:lnTo>
                  <a:lnTo>
                    <a:pt x="5124" y="1014779"/>
                  </a:lnTo>
                  <a:lnTo>
                    <a:pt x="19721" y="1055626"/>
                  </a:lnTo>
                  <a:lnTo>
                    <a:pt x="42627" y="1091657"/>
                  </a:lnTo>
                  <a:lnTo>
                    <a:pt x="72678" y="1121708"/>
                  </a:lnTo>
                  <a:lnTo>
                    <a:pt x="108709" y="1144614"/>
                  </a:lnTo>
                  <a:lnTo>
                    <a:pt x="149556" y="1159211"/>
                  </a:lnTo>
                  <a:lnTo>
                    <a:pt x="194056" y="1164336"/>
                  </a:lnTo>
                  <a:lnTo>
                    <a:pt x="3376676" y="1164336"/>
                  </a:lnTo>
                  <a:lnTo>
                    <a:pt x="3421175" y="1159211"/>
                  </a:lnTo>
                  <a:lnTo>
                    <a:pt x="3462022" y="1144614"/>
                  </a:lnTo>
                  <a:lnTo>
                    <a:pt x="3498053" y="1121708"/>
                  </a:lnTo>
                  <a:lnTo>
                    <a:pt x="3528104" y="1091657"/>
                  </a:lnTo>
                  <a:lnTo>
                    <a:pt x="3551010" y="1055626"/>
                  </a:lnTo>
                  <a:lnTo>
                    <a:pt x="3565607" y="1014779"/>
                  </a:lnTo>
                  <a:lnTo>
                    <a:pt x="3570732" y="970279"/>
                  </a:lnTo>
                  <a:lnTo>
                    <a:pt x="3570732" y="194056"/>
                  </a:lnTo>
                  <a:lnTo>
                    <a:pt x="3565607" y="149556"/>
                  </a:lnTo>
                  <a:lnTo>
                    <a:pt x="3551010" y="108709"/>
                  </a:lnTo>
                  <a:lnTo>
                    <a:pt x="3528104" y="72678"/>
                  </a:lnTo>
                  <a:lnTo>
                    <a:pt x="3498053" y="42627"/>
                  </a:lnTo>
                  <a:lnTo>
                    <a:pt x="3462022" y="19721"/>
                  </a:lnTo>
                  <a:lnTo>
                    <a:pt x="3421175" y="5124"/>
                  </a:lnTo>
                  <a:lnTo>
                    <a:pt x="3376676" y="0"/>
                  </a:lnTo>
                  <a:close/>
                </a:path>
              </a:pathLst>
            </a:custGeom>
            <a:solidFill>
              <a:srgbClr val="D2EEF9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7982711" y="188976"/>
              <a:ext cx="3571240" cy="1164590"/>
            </a:xfrm>
            <a:custGeom>
              <a:avLst/>
              <a:gdLst/>
              <a:ahLst/>
              <a:cxnLst/>
              <a:rect l="l" t="t" r="r" b="b"/>
              <a:pathLst>
                <a:path w="3571240" h="1164590">
                  <a:moveTo>
                    <a:pt x="0" y="194056"/>
                  </a:moveTo>
                  <a:lnTo>
                    <a:pt x="5124" y="149556"/>
                  </a:lnTo>
                  <a:lnTo>
                    <a:pt x="19721" y="108709"/>
                  </a:lnTo>
                  <a:lnTo>
                    <a:pt x="42627" y="72678"/>
                  </a:lnTo>
                  <a:lnTo>
                    <a:pt x="72678" y="42627"/>
                  </a:lnTo>
                  <a:lnTo>
                    <a:pt x="108709" y="19721"/>
                  </a:lnTo>
                  <a:lnTo>
                    <a:pt x="149556" y="5124"/>
                  </a:lnTo>
                  <a:lnTo>
                    <a:pt x="194056" y="0"/>
                  </a:lnTo>
                  <a:lnTo>
                    <a:pt x="3376676" y="0"/>
                  </a:lnTo>
                  <a:lnTo>
                    <a:pt x="3421175" y="5124"/>
                  </a:lnTo>
                  <a:lnTo>
                    <a:pt x="3462022" y="19721"/>
                  </a:lnTo>
                  <a:lnTo>
                    <a:pt x="3498053" y="42627"/>
                  </a:lnTo>
                  <a:lnTo>
                    <a:pt x="3528104" y="72678"/>
                  </a:lnTo>
                  <a:lnTo>
                    <a:pt x="3551010" y="108709"/>
                  </a:lnTo>
                  <a:lnTo>
                    <a:pt x="3565607" y="149556"/>
                  </a:lnTo>
                  <a:lnTo>
                    <a:pt x="3570732" y="194056"/>
                  </a:lnTo>
                  <a:lnTo>
                    <a:pt x="3570732" y="970279"/>
                  </a:lnTo>
                  <a:lnTo>
                    <a:pt x="3565607" y="1014779"/>
                  </a:lnTo>
                  <a:lnTo>
                    <a:pt x="3551010" y="1055626"/>
                  </a:lnTo>
                  <a:lnTo>
                    <a:pt x="3528104" y="1091657"/>
                  </a:lnTo>
                  <a:lnTo>
                    <a:pt x="3498053" y="1121708"/>
                  </a:lnTo>
                  <a:lnTo>
                    <a:pt x="3462022" y="1144614"/>
                  </a:lnTo>
                  <a:lnTo>
                    <a:pt x="3421175" y="1159211"/>
                  </a:lnTo>
                  <a:lnTo>
                    <a:pt x="3376676" y="1164336"/>
                  </a:lnTo>
                  <a:lnTo>
                    <a:pt x="194056" y="1164336"/>
                  </a:lnTo>
                  <a:lnTo>
                    <a:pt x="149556" y="1159211"/>
                  </a:lnTo>
                  <a:lnTo>
                    <a:pt x="108709" y="1144614"/>
                  </a:lnTo>
                  <a:lnTo>
                    <a:pt x="72678" y="1121708"/>
                  </a:lnTo>
                  <a:lnTo>
                    <a:pt x="42627" y="1091657"/>
                  </a:lnTo>
                  <a:lnTo>
                    <a:pt x="19721" y="1055626"/>
                  </a:lnTo>
                  <a:lnTo>
                    <a:pt x="5124" y="1014779"/>
                  </a:lnTo>
                  <a:lnTo>
                    <a:pt x="0" y="970279"/>
                  </a:lnTo>
                  <a:lnTo>
                    <a:pt x="0" y="194056"/>
                  </a:lnTo>
                  <a:close/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7297130" y="516044"/>
            <a:ext cx="4172059" cy="6418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 marR="0" lvl="0" indent="0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sng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Intuition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:</a:t>
            </a:r>
            <a:r>
              <a:rPr kumimoji="0" sz="2000" b="0" i="0" u="none" strike="noStrike" kern="0" cap="none" spc="-6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Equivalently,</a:t>
            </a:r>
            <a:r>
              <a:rPr kumimoji="0" sz="2000" b="0" i="0" u="none" strike="noStrike" kern="0" cap="none" spc="-3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𝑎</a:t>
            </a:r>
            <a:r>
              <a:rPr kumimoji="0" sz="2000" b="0" i="0" u="none" strike="noStrike" kern="0" cap="none" spc="1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6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≡</a:t>
            </a:r>
            <a:r>
              <a:rPr kumimoji="0" sz="2175" b="0" i="0" u="none" strike="noStrike" kern="0" cap="none" spc="457" normalizeH="0" baseline="-15325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-6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𝑏</a:t>
            </a:r>
            <a:r>
              <a:rPr kumimoji="0" lang="en-US" sz="2000" b="0" i="0" u="none" strike="noStrike" kern="0" cap="none" spc="-6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(mod m)</a:t>
            </a:r>
            <a:r>
              <a:rPr lang="en-US" sz="2000" kern="0">
                <a:solidFill>
                  <a:sysClr val="windowText" lastClr="000000"/>
                </a:solidFill>
                <a:latin typeface="Cambria Math"/>
                <a:cs typeface="Cambria Math"/>
              </a:rPr>
              <a:t> </a:t>
            </a:r>
          </a:p>
          <a:p>
            <a:pPr marL="38100" marR="0" lvl="0" indent="0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means</a:t>
            </a:r>
            <a:r>
              <a:rPr kumimoji="0" sz="20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𝑎</a:t>
            </a:r>
            <a:r>
              <a:rPr kumimoji="0" sz="2000" b="0" i="0" u="none" strike="noStrike" kern="0" cap="none" spc="3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%</a:t>
            </a:r>
            <a:r>
              <a:rPr kumimoji="0" sz="2000" b="0" i="0" u="none" strike="noStrike" kern="0" cap="none" spc="-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𝑚</a:t>
            </a:r>
            <a:r>
              <a:rPr kumimoji="0" sz="2000" b="0" i="0" u="none" strike="noStrike" kern="0" cap="none" spc="1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=</a:t>
            </a:r>
            <a:r>
              <a:rPr kumimoji="0" sz="2000" b="0" i="0" u="none" strike="noStrike" kern="0" cap="none" spc="10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𝑏</a:t>
            </a:r>
            <a:r>
              <a:rPr kumimoji="0" sz="2000" b="0" i="0" u="none" strike="noStrike" kern="0" cap="none" spc="3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%</a:t>
            </a:r>
            <a:r>
              <a:rPr kumimoji="0" sz="2000" b="0" i="0" u="none" strike="noStrike" kern="0" cap="none" spc="-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𝑚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cs typeface="Cambria Math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008888" y="3084576"/>
            <a:ext cx="2315210" cy="2851785"/>
          </a:xfrm>
          <a:custGeom>
            <a:avLst/>
            <a:gdLst/>
            <a:ahLst/>
            <a:cxnLst/>
            <a:rect l="l" t="t" r="r" b="b"/>
            <a:pathLst>
              <a:path w="2315210" h="2851785">
                <a:moveTo>
                  <a:pt x="0" y="1425702"/>
                </a:moveTo>
                <a:lnTo>
                  <a:pt x="798" y="1372252"/>
                </a:lnTo>
                <a:lnTo>
                  <a:pt x="3174" y="1319299"/>
                </a:lnTo>
                <a:lnTo>
                  <a:pt x="7100" y="1266877"/>
                </a:lnTo>
                <a:lnTo>
                  <a:pt x="12548" y="1215020"/>
                </a:lnTo>
                <a:lnTo>
                  <a:pt x="19490" y="1163764"/>
                </a:lnTo>
                <a:lnTo>
                  <a:pt x="27898" y="1113141"/>
                </a:lnTo>
                <a:lnTo>
                  <a:pt x="37745" y="1063188"/>
                </a:lnTo>
                <a:lnTo>
                  <a:pt x="49001" y="1013938"/>
                </a:lnTo>
                <a:lnTo>
                  <a:pt x="61640" y="965425"/>
                </a:lnTo>
                <a:lnTo>
                  <a:pt x="75632" y="917685"/>
                </a:lnTo>
                <a:lnTo>
                  <a:pt x="90951" y="870751"/>
                </a:lnTo>
                <a:lnTo>
                  <a:pt x="107569" y="824659"/>
                </a:lnTo>
                <a:lnTo>
                  <a:pt x="125456" y="779442"/>
                </a:lnTo>
                <a:lnTo>
                  <a:pt x="144586" y="735135"/>
                </a:lnTo>
                <a:lnTo>
                  <a:pt x="164930" y="691772"/>
                </a:lnTo>
                <a:lnTo>
                  <a:pt x="186461" y="649389"/>
                </a:lnTo>
                <a:lnTo>
                  <a:pt x="209150" y="608019"/>
                </a:lnTo>
                <a:lnTo>
                  <a:pt x="232970" y="567697"/>
                </a:lnTo>
                <a:lnTo>
                  <a:pt x="257892" y="528457"/>
                </a:lnTo>
                <a:lnTo>
                  <a:pt x="283889" y="490334"/>
                </a:lnTo>
                <a:lnTo>
                  <a:pt x="310932" y="453362"/>
                </a:lnTo>
                <a:lnTo>
                  <a:pt x="338994" y="417576"/>
                </a:lnTo>
                <a:lnTo>
                  <a:pt x="368047" y="383009"/>
                </a:lnTo>
                <a:lnTo>
                  <a:pt x="398062" y="349698"/>
                </a:lnTo>
                <a:lnTo>
                  <a:pt x="429013" y="317676"/>
                </a:lnTo>
                <a:lnTo>
                  <a:pt x="460869" y="286977"/>
                </a:lnTo>
                <a:lnTo>
                  <a:pt x="493605" y="257636"/>
                </a:lnTo>
                <a:lnTo>
                  <a:pt x="527192" y="229687"/>
                </a:lnTo>
                <a:lnTo>
                  <a:pt x="561601" y="203166"/>
                </a:lnTo>
                <a:lnTo>
                  <a:pt x="596806" y="178105"/>
                </a:lnTo>
                <a:lnTo>
                  <a:pt x="632777" y="154541"/>
                </a:lnTo>
                <a:lnTo>
                  <a:pt x="669488" y="132507"/>
                </a:lnTo>
                <a:lnTo>
                  <a:pt x="706909" y="112037"/>
                </a:lnTo>
                <a:lnTo>
                  <a:pt x="745014" y="93167"/>
                </a:lnTo>
                <a:lnTo>
                  <a:pt x="783774" y="75930"/>
                </a:lnTo>
                <a:lnTo>
                  <a:pt x="823160" y="60362"/>
                </a:lnTo>
                <a:lnTo>
                  <a:pt x="863147" y="46496"/>
                </a:lnTo>
                <a:lnTo>
                  <a:pt x="903704" y="34367"/>
                </a:lnTo>
                <a:lnTo>
                  <a:pt x="944804" y="24009"/>
                </a:lnTo>
                <a:lnTo>
                  <a:pt x="986420" y="15458"/>
                </a:lnTo>
                <a:lnTo>
                  <a:pt x="1028523" y="8746"/>
                </a:lnTo>
                <a:lnTo>
                  <a:pt x="1071086" y="3910"/>
                </a:lnTo>
                <a:lnTo>
                  <a:pt x="1114080" y="983"/>
                </a:lnTo>
                <a:lnTo>
                  <a:pt x="1157478" y="0"/>
                </a:lnTo>
                <a:lnTo>
                  <a:pt x="1200875" y="983"/>
                </a:lnTo>
                <a:lnTo>
                  <a:pt x="1243869" y="3910"/>
                </a:lnTo>
                <a:lnTo>
                  <a:pt x="1286432" y="8746"/>
                </a:lnTo>
                <a:lnTo>
                  <a:pt x="1328535" y="15458"/>
                </a:lnTo>
                <a:lnTo>
                  <a:pt x="1370151" y="24009"/>
                </a:lnTo>
                <a:lnTo>
                  <a:pt x="1411251" y="34367"/>
                </a:lnTo>
                <a:lnTo>
                  <a:pt x="1451808" y="46496"/>
                </a:lnTo>
                <a:lnTo>
                  <a:pt x="1491795" y="60362"/>
                </a:lnTo>
                <a:lnTo>
                  <a:pt x="1531181" y="75930"/>
                </a:lnTo>
                <a:lnTo>
                  <a:pt x="1569941" y="93167"/>
                </a:lnTo>
                <a:lnTo>
                  <a:pt x="1608046" y="112037"/>
                </a:lnTo>
                <a:lnTo>
                  <a:pt x="1645467" y="132507"/>
                </a:lnTo>
                <a:lnTo>
                  <a:pt x="1682178" y="154541"/>
                </a:lnTo>
                <a:lnTo>
                  <a:pt x="1718149" y="178105"/>
                </a:lnTo>
                <a:lnTo>
                  <a:pt x="1753354" y="203166"/>
                </a:lnTo>
                <a:lnTo>
                  <a:pt x="1787763" y="229687"/>
                </a:lnTo>
                <a:lnTo>
                  <a:pt x="1821350" y="257636"/>
                </a:lnTo>
                <a:lnTo>
                  <a:pt x="1854086" y="286977"/>
                </a:lnTo>
                <a:lnTo>
                  <a:pt x="1885942" y="317676"/>
                </a:lnTo>
                <a:lnTo>
                  <a:pt x="1916893" y="349698"/>
                </a:lnTo>
                <a:lnTo>
                  <a:pt x="1946908" y="383009"/>
                </a:lnTo>
                <a:lnTo>
                  <a:pt x="1975961" y="417575"/>
                </a:lnTo>
                <a:lnTo>
                  <a:pt x="2004023" y="453362"/>
                </a:lnTo>
                <a:lnTo>
                  <a:pt x="2031066" y="490334"/>
                </a:lnTo>
                <a:lnTo>
                  <a:pt x="2057063" y="528457"/>
                </a:lnTo>
                <a:lnTo>
                  <a:pt x="2081985" y="567697"/>
                </a:lnTo>
                <a:lnTo>
                  <a:pt x="2105805" y="608019"/>
                </a:lnTo>
                <a:lnTo>
                  <a:pt x="2128494" y="649389"/>
                </a:lnTo>
                <a:lnTo>
                  <a:pt x="2150025" y="691772"/>
                </a:lnTo>
                <a:lnTo>
                  <a:pt x="2170369" y="735135"/>
                </a:lnTo>
                <a:lnTo>
                  <a:pt x="2189499" y="779442"/>
                </a:lnTo>
                <a:lnTo>
                  <a:pt x="2207386" y="824659"/>
                </a:lnTo>
                <a:lnTo>
                  <a:pt x="2224004" y="870751"/>
                </a:lnTo>
                <a:lnTo>
                  <a:pt x="2239323" y="917685"/>
                </a:lnTo>
                <a:lnTo>
                  <a:pt x="2253315" y="965425"/>
                </a:lnTo>
                <a:lnTo>
                  <a:pt x="2265954" y="1013938"/>
                </a:lnTo>
                <a:lnTo>
                  <a:pt x="2277210" y="1063188"/>
                </a:lnTo>
                <a:lnTo>
                  <a:pt x="2287057" y="1113141"/>
                </a:lnTo>
                <a:lnTo>
                  <a:pt x="2295465" y="1163764"/>
                </a:lnTo>
                <a:lnTo>
                  <a:pt x="2302407" y="1215020"/>
                </a:lnTo>
                <a:lnTo>
                  <a:pt x="2307855" y="1266877"/>
                </a:lnTo>
                <a:lnTo>
                  <a:pt x="2311781" y="1319299"/>
                </a:lnTo>
                <a:lnTo>
                  <a:pt x="2314157" y="1372252"/>
                </a:lnTo>
                <a:lnTo>
                  <a:pt x="2314956" y="1425702"/>
                </a:lnTo>
                <a:lnTo>
                  <a:pt x="2314157" y="1479151"/>
                </a:lnTo>
                <a:lnTo>
                  <a:pt x="2311781" y="1532104"/>
                </a:lnTo>
                <a:lnTo>
                  <a:pt x="2307855" y="1584526"/>
                </a:lnTo>
                <a:lnTo>
                  <a:pt x="2302407" y="1636383"/>
                </a:lnTo>
                <a:lnTo>
                  <a:pt x="2295465" y="1687639"/>
                </a:lnTo>
                <a:lnTo>
                  <a:pt x="2287057" y="1738262"/>
                </a:lnTo>
                <a:lnTo>
                  <a:pt x="2277210" y="1788215"/>
                </a:lnTo>
                <a:lnTo>
                  <a:pt x="2265954" y="1837465"/>
                </a:lnTo>
                <a:lnTo>
                  <a:pt x="2253315" y="1885978"/>
                </a:lnTo>
                <a:lnTo>
                  <a:pt x="2239323" y="1933718"/>
                </a:lnTo>
                <a:lnTo>
                  <a:pt x="2224004" y="1980652"/>
                </a:lnTo>
                <a:lnTo>
                  <a:pt x="2207386" y="2026744"/>
                </a:lnTo>
                <a:lnTo>
                  <a:pt x="2189499" y="2071961"/>
                </a:lnTo>
                <a:lnTo>
                  <a:pt x="2170369" y="2116268"/>
                </a:lnTo>
                <a:lnTo>
                  <a:pt x="2150025" y="2159631"/>
                </a:lnTo>
                <a:lnTo>
                  <a:pt x="2128494" y="2202014"/>
                </a:lnTo>
                <a:lnTo>
                  <a:pt x="2105805" y="2243384"/>
                </a:lnTo>
                <a:lnTo>
                  <a:pt x="2081985" y="2283706"/>
                </a:lnTo>
                <a:lnTo>
                  <a:pt x="2057063" y="2322946"/>
                </a:lnTo>
                <a:lnTo>
                  <a:pt x="2031066" y="2361069"/>
                </a:lnTo>
                <a:lnTo>
                  <a:pt x="2004023" y="2398041"/>
                </a:lnTo>
                <a:lnTo>
                  <a:pt x="1975961" y="2433827"/>
                </a:lnTo>
                <a:lnTo>
                  <a:pt x="1946908" y="2468394"/>
                </a:lnTo>
                <a:lnTo>
                  <a:pt x="1916893" y="2501705"/>
                </a:lnTo>
                <a:lnTo>
                  <a:pt x="1885942" y="2533727"/>
                </a:lnTo>
                <a:lnTo>
                  <a:pt x="1854086" y="2564426"/>
                </a:lnTo>
                <a:lnTo>
                  <a:pt x="1821350" y="2593767"/>
                </a:lnTo>
                <a:lnTo>
                  <a:pt x="1787763" y="2621716"/>
                </a:lnTo>
                <a:lnTo>
                  <a:pt x="1753354" y="2648237"/>
                </a:lnTo>
                <a:lnTo>
                  <a:pt x="1718149" y="2673298"/>
                </a:lnTo>
                <a:lnTo>
                  <a:pt x="1682178" y="2696862"/>
                </a:lnTo>
                <a:lnTo>
                  <a:pt x="1645467" y="2718896"/>
                </a:lnTo>
                <a:lnTo>
                  <a:pt x="1608046" y="2739366"/>
                </a:lnTo>
                <a:lnTo>
                  <a:pt x="1569941" y="2758236"/>
                </a:lnTo>
                <a:lnTo>
                  <a:pt x="1531181" y="2775473"/>
                </a:lnTo>
                <a:lnTo>
                  <a:pt x="1491795" y="2791041"/>
                </a:lnTo>
                <a:lnTo>
                  <a:pt x="1451808" y="2804907"/>
                </a:lnTo>
                <a:lnTo>
                  <a:pt x="1411251" y="2817036"/>
                </a:lnTo>
                <a:lnTo>
                  <a:pt x="1370151" y="2827394"/>
                </a:lnTo>
                <a:lnTo>
                  <a:pt x="1328535" y="2835945"/>
                </a:lnTo>
                <a:lnTo>
                  <a:pt x="1286432" y="2842657"/>
                </a:lnTo>
                <a:lnTo>
                  <a:pt x="1243869" y="2847493"/>
                </a:lnTo>
                <a:lnTo>
                  <a:pt x="1200875" y="2850420"/>
                </a:lnTo>
                <a:lnTo>
                  <a:pt x="1157478" y="2851404"/>
                </a:lnTo>
                <a:lnTo>
                  <a:pt x="1114080" y="2850420"/>
                </a:lnTo>
                <a:lnTo>
                  <a:pt x="1071086" y="2847493"/>
                </a:lnTo>
                <a:lnTo>
                  <a:pt x="1028523" y="2842657"/>
                </a:lnTo>
                <a:lnTo>
                  <a:pt x="986420" y="2835945"/>
                </a:lnTo>
                <a:lnTo>
                  <a:pt x="944804" y="2827394"/>
                </a:lnTo>
                <a:lnTo>
                  <a:pt x="903704" y="2817036"/>
                </a:lnTo>
                <a:lnTo>
                  <a:pt x="863147" y="2804907"/>
                </a:lnTo>
                <a:lnTo>
                  <a:pt x="823160" y="2791041"/>
                </a:lnTo>
                <a:lnTo>
                  <a:pt x="783774" y="2775473"/>
                </a:lnTo>
                <a:lnTo>
                  <a:pt x="745014" y="2758236"/>
                </a:lnTo>
                <a:lnTo>
                  <a:pt x="706909" y="2739366"/>
                </a:lnTo>
                <a:lnTo>
                  <a:pt x="669488" y="2718896"/>
                </a:lnTo>
                <a:lnTo>
                  <a:pt x="632777" y="2696862"/>
                </a:lnTo>
                <a:lnTo>
                  <a:pt x="596806" y="2673298"/>
                </a:lnTo>
                <a:lnTo>
                  <a:pt x="561601" y="2648237"/>
                </a:lnTo>
                <a:lnTo>
                  <a:pt x="527192" y="2621716"/>
                </a:lnTo>
                <a:lnTo>
                  <a:pt x="493605" y="2593767"/>
                </a:lnTo>
                <a:lnTo>
                  <a:pt x="460869" y="2564426"/>
                </a:lnTo>
                <a:lnTo>
                  <a:pt x="429013" y="2533727"/>
                </a:lnTo>
                <a:lnTo>
                  <a:pt x="398062" y="2501705"/>
                </a:lnTo>
                <a:lnTo>
                  <a:pt x="368047" y="2468394"/>
                </a:lnTo>
                <a:lnTo>
                  <a:pt x="338994" y="2433828"/>
                </a:lnTo>
                <a:lnTo>
                  <a:pt x="310932" y="2398041"/>
                </a:lnTo>
                <a:lnTo>
                  <a:pt x="283889" y="2361069"/>
                </a:lnTo>
                <a:lnTo>
                  <a:pt x="257892" y="2322946"/>
                </a:lnTo>
                <a:lnTo>
                  <a:pt x="232970" y="2283706"/>
                </a:lnTo>
                <a:lnTo>
                  <a:pt x="209150" y="2243384"/>
                </a:lnTo>
                <a:lnTo>
                  <a:pt x="186461" y="2202014"/>
                </a:lnTo>
                <a:lnTo>
                  <a:pt x="164930" y="2159631"/>
                </a:lnTo>
                <a:lnTo>
                  <a:pt x="144586" y="2116268"/>
                </a:lnTo>
                <a:lnTo>
                  <a:pt x="125456" y="2071961"/>
                </a:lnTo>
                <a:lnTo>
                  <a:pt x="107569" y="2026744"/>
                </a:lnTo>
                <a:lnTo>
                  <a:pt x="90951" y="1980652"/>
                </a:lnTo>
                <a:lnTo>
                  <a:pt x="75632" y="1933718"/>
                </a:lnTo>
                <a:lnTo>
                  <a:pt x="61640" y="1885978"/>
                </a:lnTo>
                <a:lnTo>
                  <a:pt x="49001" y="1837465"/>
                </a:lnTo>
                <a:lnTo>
                  <a:pt x="37745" y="1788215"/>
                </a:lnTo>
                <a:lnTo>
                  <a:pt x="27898" y="1738262"/>
                </a:lnTo>
                <a:lnTo>
                  <a:pt x="19490" y="1687639"/>
                </a:lnTo>
                <a:lnTo>
                  <a:pt x="12548" y="1636383"/>
                </a:lnTo>
                <a:lnTo>
                  <a:pt x="7100" y="1584526"/>
                </a:lnTo>
                <a:lnTo>
                  <a:pt x="3174" y="1532104"/>
                </a:lnTo>
                <a:lnTo>
                  <a:pt x="798" y="1479151"/>
                </a:lnTo>
                <a:lnTo>
                  <a:pt x="0" y="1425702"/>
                </a:lnTo>
                <a:close/>
              </a:path>
            </a:pathLst>
          </a:custGeom>
          <a:ln w="15875">
            <a:solidFill>
              <a:srgbClr val="4B3182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397000" y="6004661"/>
            <a:ext cx="1528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Congruent</a:t>
            </a:r>
            <a:r>
              <a:rPr kumimoji="0" sz="1800" b="0" i="0" u="none" strike="noStrike" kern="0" cap="none" spc="-55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18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to</a:t>
            </a:r>
            <a:r>
              <a:rPr kumimoji="0" sz="1800" b="0" i="0" u="none" strike="noStrike" kern="0" cap="none" spc="-25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1800" b="0" i="0" u="none" strike="noStrike" kern="0" cap="none" spc="-5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0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cs typeface="Cambria Math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275333" y="3864940"/>
            <a:ext cx="30607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10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cs typeface="Cambria Math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159889" y="3358388"/>
            <a:ext cx="16637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0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cs typeface="Cambria Math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724657" y="4128896"/>
            <a:ext cx="30607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20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cs typeface="Cambria Math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461261" y="4709921"/>
            <a:ext cx="4464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130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cs typeface="Cambria Math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460117" y="4841875"/>
            <a:ext cx="49657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−10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cs typeface="Cambria Math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000504" y="5325262"/>
            <a:ext cx="30607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70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cs typeface="Cambria Math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4760976" y="3084576"/>
            <a:ext cx="2315210" cy="2851785"/>
          </a:xfrm>
          <a:custGeom>
            <a:avLst/>
            <a:gdLst/>
            <a:ahLst/>
            <a:cxnLst/>
            <a:rect l="l" t="t" r="r" b="b"/>
            <a:pathLst>
              <a:path w="2315209" h="2851785">
                <a:moveTo>
                  <a:pt x="0" y="1425702"/>
                </a:moveTo>
                <a:lnTo>
                  <a:pt x="798" y="1372252"/>
                </a:lnTo>
                <a:lnTo>
                  <a:pt x="3174" y="1319299"/>
                </a:lnTo>
                <a:lnTo>
                  <a:pt x="7100" y="1266877"/>
                </a:lnTo>
                <a:lnTo>
                  <a:pt x="12548" y="1215020"/>
                </a:lnTo>
                <a:lnTo>
                  <a:pt x="19490" y="1163764"/>
                </a:lnTo>
                <a:lnTo>
                  <a:pt x="27898" y="1113141"/>
                </a:lnTo>
                <a:lnTo>
                  <a:pt x="37745" y="1063188"/>
                </a:lnTo>
                <a:lnTo>
                  <a:pt x="49001" y="1013938"/>
                </a:lnTo>
                <a:lnTo>
                  <a:pt x="61640" y="965425"/>
                </a:lnTo>
                <a:lnTo>
                  <a:pt x="75632" y="917685"/>
                </a:lnTo>
                <a:lnTo>
                  <a:pt x="90951" y="870751"/>
                </a:lnTo>
                <a:lnTo>
                  <a:pt x="107569" y="824659"/>
                </a:lnTo>
                <a:lnTo>
                  <a:pt x="125456" y="779442"/>
                </a:lnTo>
                <a:lnTo>
                  <a:pt x="144586" y="735135"/>
                </a:lnTo>
                <a:lnTo>
                  <a:pt x="164930" y="691772"/>
                </a:lnTo>
                <a:lnTo>
                  <a:pt x="186461" y="649389"/>
                </a:lnTo>
                <a:lnTo>
                  <a:pt x="209150" y="608019"/>
                </a:lnTo>
                <a:lnTo>
                  <a:pt x="232970" y="567697"/>
                </a:lnTo>
                <a:lnTo>
                  <a:pt x="257892" y="528457"/>
                </a:lnTo>
                <a:lnTo>
                  <a:pt x="283889" y="490334"/>
                </a:lnTo>
                <a:lnTo>
                  <a:pt x="310932" y="453362"/>
                </a:lnTo>
                <a:lnTo>
                  <a:pt x="338994" y="417576"/>
                </a:lnTo>
                <a:lnTo>
                  <a:pt x="368047" y="383009"/>
                </a:lnTo>
                <a:lnTo>
                  <a:pt x="398062" y="349698"/>
                </a:lnTo>
                <a:lnTo>
                  <a:pt x="429013" y="317676"/>
                </a:lnTo>
                <a:lnTo>
                  <a:pt x="460869" y="286977"/>
                </a:lnTo>
                <a:lnTo>
                  <a:pt x="493605" y="257636"/>
                </a:lnTo>
                <a:lnTo>
                  <a:pt x="527192" y="229687"/>
                </a:lnTo>
                <a:lnTo>
                  <a:pt x="561601" y="203166"/>
                </a:lnTo>
                <a:lnTo>
                  <a:pt x="596806" y="178105"/>
                </a:lnTo>
                <a:lnTo>
                  <a:pt x="632777" y="154541"/>
                </a:lnTo>
                <a:lnTo>
                  <a:pt x="669488" y="132507"/>
                </a:lnTo>
                <a:lnTo>
                  <a:pt x="706909" y="112037"/>
                </a:lnTo>
                <a:lnTo>
                  <a:pt x="745014" y="93167"/>
                </a:lnTo>
                <a:lnTo>
                  <a:pt x="783774" y="75930"/>
                </a:lnTo>
                <a:lnTo>
                  <a:pt x="823160" y="60362"/>
                </a:lnTo>
                <a:lnTo>
                  <a:pt x="863147" y="46496"/>
                </a:lnTo>
                <a:lnTo>
                  <a:pt x="903704" y="34367"/>
                </a:lnTo>
                <a:lnTo>
                  <a:pt x="944804" y="24009"/>
                </a:lnTo>
                <a:lnTo>
                  <a:pt x="986420" y="15458"/>
                </a:lnTo>
                <a:lnTo>
                  <a:pt x="1028523" y="8746"/>
                </a:lnTo>
                <a:lnTo>
                  <a:pt x="1071086" y="3910"/>
                </a:lnTo>
                <a:lnTo>
                  <a:pt x="1114080" y="983"/>
                </a:lnTo>
                <a:lnTo>
                  <a:pt x="1157477" y="0"/>
                </a:lnTo>
                <a:lnTo>
                  <a:pt x="1200875" y="983"/>
                </a:lnTo>
                <a:lnTo>
                  <a:pt x="1243869" y="3910"/>
                </a:lnTo>
                <a:lnTo>
                  <a:pt x="1286432" y="8746"/>
                </a:lnTo>
                <a:lnTo>
                  <a:pt x="1328535" y="15458"/>
                </a:lnTo>
                <a:lnTo>
                  <a:pt x="1370151" y="24009"/>
                </a:lnTo>
                <a:lnTo>
                  <a:pt x="1411251" y="34367"/>
                </a:lnTo>
                <a:lnTo>
                  <a:pt x="1451808" y="46496"/>
                </a:lnTo>
                <a:lnTo>
                  <a:pt x="1491795" y="60362"/>
                </a:lnTo>
                <a:lnTo>
                  <a:pt x="1531181" y="75930"/>
                </a:lnTo>
                <a:lnTo>
                  <a:pt x="1569941" y="93167"/>
                </a:lnTo>
                <a:lnTo>
                  <a:pt x="1608046" y="112037"/>
                </a:lnTo>
                <a:lnTo>
                  <a:pt x="1645467" y="132507"/>
                </a:lnTo>
                <a:lnTo>
                  <a:pt x="1682178" y="154541"/>
                </a:lnTo>
                <a:lnTo>
                  <a:pt x="1718149" y="178105"/>
                </a:lnTo>
                <a:lnTo>
                  <a:pt x="1753354" y="203166"/>
                </a:lnTo>
                <a:lnTo>
                  <a:pt x="1787763" y="229687"/>
                </a:lnTo>
                <a:lnTo>
                  <a:pt x="1821350" y="257636"/>
                </a:lnTo>
                <a:lnTo>
                  <a:pt x="1854086" y="286977"/>
                </a:lnTo>
                <a:lnTo>
                  <a:pt x="1885942" y="317676"/>
                </a:lnTo>
                <a:lnTo>
                  <a:pt x="1916893" y="349698"/>
                </a:lnTo>
                <a:lnTo>
                  <a:pt x="1946908" y="383009"/>
                </a:lnTo>
                <a:lnTo>
                  <a:pt x="1975961" y="417575"/>
                </a:lnTo>
                <a:lnTo>
                  <a:pt x="2004023" y="453362"/>
                </a:lnTo>
                <a:lnTo>
                  <a:pt x="2031066" y="490334"/>
                </a:lnTo>
                <a:lnTo>
                  <a:pt x="2057063" y="528457"/>
                </a:lnTo>
                <a:lnTo>
                  <a:pt x="2081985" y="567697"/>
                </a:lnTo>
                <a:lnTo>
                  <a:pt x="2105805" y="608019"/>
                </a:lnTo>
                <a:lnTo>
                  <a:pt x="2128494" y="649389"/>
                </a:lnTo>
                <a:lnTo>
                  <a:pt x="2150025" y="691772"/>
                </a:lnTo>
                <a:lnTo>
                  <a:pt x="2170369" y="735135"/>
                </a:lnTo>
                <a:lnTo>
                  <a:pt x="2189499" y="779442"/>
                </a:lnTo>
                <a:lnTo>
                  <a:pt x="2207386" y="824659"/>
                </a:lnTo>
                <a:lnTo>
                  <a:pt x="2224004" y="870751"/>
                </a:lnTo>
                <a:lnTo>
                  <a:pt x="2239323" y="917685"/>
                </a:lnTo>
                <a:lnTo>
                  <a:pt x="2253315" y="965425"/>
                </a:lnTo>
                <a:lnTo>
                  <a:pt x="2265954" y="1013938"/>
                </a:lnTo>
                <a:lnTo>
                  <a:pt x="2277210" y="1063188"/>
                </a:lnTo>
                <a:lnTo>
                  <a:pt x="2287057" y="1113141"/>
                </a:lnTo>
                <a:lnTo>
                  <a:pt x="2295465" y="1163764"/>
                </a:lnTo>
                <a:lnTo>
                  <a:pt x="2302407" y="1215020"/>
                </a:lnTo>
                <a:lnTo>
                  <a:pt x="2307855" y="1266877"/>
                </a:lnTo>
                <a:lnTo>
                  <a:pt x="2311781" y="1319299"/>
                </a:lnTo>
                <a:lnTo>
                  <a:pt x="2314157" y="1372252"/>
                </a:lnTo>
                <a:lnTo>
                  <a:pt x="2314955" y="1425702"/>
                </a:lnTo>
                <a:lnTo>
                  <a:pt x="2314157" y="1479151"/>
                </a:lnTo>
                <a:lnTo>
                  <a:pt x="2311781" y="1532104"/>
                </a:lnTo>
                <a:lnTo>
                  <a:pt x="2307855" y="1584526"/>
                </a:lnTo>
                <a:lnTo>
                  <a:pt x="2302407" y="1636383"/>
                </a:lnTo>
                <a:lnTo>
                  <a:pt x="2295465" y="1687639"/>
                </a:lnTo>
                <a:lnTo>
                  <a:pt x="2287057" y="1738262"/>
                </a:lnTo>
                <a:lnTo>
                  <a:pt x="2277210" y="1788215"/>
                </a:lnTo>
                <a:lnTo>
                  <a:pt x="2265954" y="1837465"/>
                </a:lnTo>
                <a:lnTo>
                  <a:pt x="2253315" y="1885978"/>
                </a:lnTo>
                <a:lnTo>
                  <a:pt x="2239323" y="1933718"/>
                </a:lnTo>
                <a:lnTo>
                  <a:pt x="2224004" y="1980652"/>
                </a:lnTo>
                <a:lnTo>
                  <a:pt x="2207386" y="2026744"/>
                </a:lnTo>
                <a:lnTo>
                  <a:pt x="2189499" y="2071961"/>
                </a:lnTo>
                <a:lnTo>
                  <a:pt x="2170369" y="2116268"/>
                </a:lnTo>
                <a:lnTo>
                  <a:pt x="2150025" y="2159631"/>
                </a:lnTo>
                <a:lnTo>
                  <a:pt x="2128494" y="2202014"/>
                </a:lnTo>
                <a:lnTo>
                  <a:pt x="2105805" y="2243384"/>
                </a:lnTo>
                <a:lnTo>
                  <a:pt x="2081985" y="2283706"/>
                </a:lnTo>
                <a:lnTo>
                  <a:pt x="2057063" y="2322946"/>
                </a:lnTo>
                <a:lnTo>
                  <a:pt x="2031066" y="2361069"/>
                </a:lnTo>
                <a:lnTo>
                  <a:pt x="2004023" y="2398041"/>
                </a:lnTo>
                <a:lnTo>
                  <a:pt x="1975961" y="2433827"/>
                </a:lnTo>
                <a:lnTo>
                  <a:pt x="1946908" y="2468394"/>
                </a:lnTo>
                <a:lnTo>
                  <a:pt x="1916893" y="2501705"/>
                </a:lnTo>
                <a:lnTo>
                  <a:pt x="1885942" y="2533727"/>
                </a:lnTo>
                <a:lnTo>
                  <a:pt x="1854086" y="2564426"/>
                </a:lnTo>
                <a:lnTo>
                  <a:pt x="1821350" y="2593767"/>
                </a:lnTo>
                <a:lnTo>
                  <a:pt x="1787763" y="2621716"/>
                </a:lnTo>
                <a:lnTo>
                  <a:pt x="1753354" y="2648237"/>
                </a:lnTo>
                <a:lnTo>
                  <a:pt x="1718149" y="2673298"/>
                </a:lnTo>
                <a:lnTo>
                  <a:pt x="1682178" y="2696862"/>
                </a:lnTo>
                <a:lnTo>
                  <a:pt x="1645467" y="2718896"/>
                </a:lnTo>
                <a:lnTo>
                  <a:pt x="1608046" y="2739366"/>
                </a:lnTo>
                <a:lnTo>
                  <a:pt x="1569941" y="2758236"/>
                </a:lnTo>
                <a:lnTo>
                  <a:pt x="1531181" y="2775473"/>
                </a:lnTo>
                <a:lnTo>
                  <a:pt x="1491795" y="2791041"/>
                </a:lnTo>
                <a:lnTo>
                  <a:pt x="1451808" y="2804907"/>
                </a:lnTo>
                <a:lnTo>
                  <a:pt x="1411251" y="2817036"/>
                </a:lnTo>
                <a:lnTo>
                  <a:pt x="1370151" y="2827394"/>
                </a:lnTo>
                <a:lnTo>
                  <a:pt x="1328535" y="2835945"/>
                </a:lnTo>
                <a:lnTo>
                  <a:pt x="1286432" y="2842657"/>
                </a:lnTo>
                <a:lnTo>
                  <a:pt x="1243869" y="2847493"/>
                </a:lnTo>
                <a:lnTo>
                  <a:pt x="1200875" y="2850420"/>
                </a:lnTo>
                <a:lnTo>
                  <a:pt x="1157477" y="2851404"/>
                </a:lnTo>
                <a:lnTo>
                  <a:pt x="1114080" y="2850420"/>
                </a:lnTo>
                <a:lnTo>
                  <a:pt x="1071086" y="2847493"/>
                </a:lnTo>
                <a:lnTo>
                  <a:pt x="1028523" y="2842657"/>
                </a:lnTo>
                <a:lnTo>
                  <a:pt x="986420" y="2835945"/>
                </a:lnTo>
                <a:lnTo>
                  <a:pt x="944804" y="2827394"/>
                </a:lnTo>
                <a:lnTo>
                  <a:pt x="903704" y="2817036"/>
                </a:lnTo>
                <a:lnTo>
                  <a:pt x="863147" y="2804907"/>
                </a:lnTo>
                <a:lnTo>
                  <a:pt x="823160" y="2791041"/>
                </a:lnTo>
                <a:lnTo>
                  <a:pt x="783774" y="2775473"/>
                </a:lnTo>
                <a:lnTo>
                  <a:pt x="745014" y="2758236"/>
                </a:lnTo>
                <a:lnTo>
                  <a:pt x="706909" y="2739366"/>
                </a:lnTo>
                <a:lnTo>
                  <a:pt x="669488" y="2718896"/>
                </a:lnTo>
                <a:lnTo>
                  <a:pt x="632777" y="2696862"/>
                </a:lnTo>
                <a:lnTo>
                  <a:pt x="596806" y="2673298"/>
                </a:lnTo>
                <a:lnTo>
                  <a:pt x="561601" y="2648237"/>
                </a:lnTo>
                <a:lnTo>
                  <a:pt x="527192" y="2621716"/>
                </a:lnTo>
                <a:lnTo>
                  <a:pt x="493605" y="2593767"/>
                </a:lnTo>
                <a:lnTo>
                  <a:pt x="460869" y="2564426"/>
                </a:lnTo>
                <a:lnTo>
                  <a:pt x="429013" y="2533727"/>
                </a:lnTo>
                <a:lnTo>
                  <a:pt x="398062" y="2501705"/>
                </a:lnTo>
                <a:lnTo>
                  <a:pt x="368047" y="2468394"/>
                </a:lnTo>
                <a:lnTo>
                  <a:pt x="338994" y="2433828"/>
                </a:lnTo>
                <a:lnTo>
                  <a:pt x="310932" y="2398041"/>
                </a:lnTo>
                <a:lnTo>
                  <a:pt x="283889" y="2361069"/>
                </a:lnTo>
                <a:lnTo>
                  <a:pt x="257892" y="2322946"/>
                </a:lnTo>
                <a:lnTo>
                  <a:pt x="232970" y="2283706"/>
                </a:lnTo>
                <a:lnTo>
                  <a:pt x="209150" y="2243384"/>
                </a:lnTo>
                <a:lnTo>
                  <a:pt x="186461" y="2202014"/>
                </a:lnTo>
                <a:lnTo>
                  <a:pt x="164930" y="2159631"/>
                </a:lnTo>
                <a:lnTo>
                  <a:pt x="144586" y="2116268"/>
                </a:lnTo>
                <a:lnTo>
                  <a:pt x="125456" y="2071961"/>
                </a:lnTo>
                <a:lnTo>
                  <a:pt x="107569" y="2026744"/>
                </a:lnTo>
                <a:lnTo>
                  <a:pt x="90951" y="1980652"/>
                </a:lnTo>
                <a:lnTo>
                  <a:pt x="75632" y="1933718"/>
                </a:lnTo>
                <a:lnTo>
                  <a:pt x="61640" y="1885978"/>
                </a:lnTo>
                <a:lnTo>
                  <a:pt x="49001" y="1837465"/>
                </a:lnTo>
                <a:lnTo>
                  <a:pt x="37745" y="1788215"/>
                </a:lnTo>
                <a:lnTo>
                  <a:pt x="27898" y="1738262"/>
                </a:lnTo>
                <a:lnTo>
                  <a:pt x="19490" y="1687639"/>
                </a:lnTo>
                <a:lnTo>
                  <a:pt x="12548" y="1636383"/>
                </a:lnTo>
                <a:lnTo>
                  <a:pt x="7100" y="1584526"/>
                </a:lnTo>
                <a:lnTo>
                  <a:pt x="3174" y="1532104"/>
                </a:lnTo>
                <a:lnTo>
                  <a:pt x="798" y="1479151"/>
                </a:lnTo>
                <a:lnTo>
                  <a:pt x="0" y="1425702"/>
                </a:lnTo>
                <a:close/>
              </a:path>
            </a:pathLst>
          </a:custGeom>
          <a:ln w="15875">
            <a:solidFill>
              <a:srgbClr val="4B3182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149977" y="6004661"/>
            <a:ext cx="1528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Congruent</a:t>
            </a:r>
            <a:r>
              <a:rPr kumimoji="0" sz="1800" b="0" i="0" u="none" strike="noStrike" kern="0" cap="none" spc="-55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18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to</a:t>
            </a:r>
            <a:r>
              <a:rPr kumimoji="0" sz="1800" b="0" i="0" u="none" strike="noStrike" kern="0" cap="none" spc="-25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1800" b="0" i="0" u="none" strike="noStrike" kern="0" cap="none" spc="-5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3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cs typeface="Cambria Math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210936" y="3758565"/>
            <a:ext cx="30607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23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cs typeface="Cambria Math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154039" y="4087114"/>
            <a:ext cx="30607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13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cs typeface="Cambria Math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384672" y="4656582"/>
            <a:ext cx="30607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53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cs typeface="Cambria Math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018021" y="5157978"/>
            <a:ext cx="35687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−7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cs typeface="Cambria Math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886958" y="3290442"/>
            <a:ext cx="16637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3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cs typeface="Cambria Math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8439911" y="3043427"/>
            <a:ext cx="2313940" cy="2849880"/>
          </a:xfrm>
          <a:custGeom>
            <a:avLst/>
            <a:gdLst/>
            <a:ahLst/>
            <a:cxnLst/>
            <a:rect l="l" t="t" r="r" b="b"/>
            <a:pathLst>
              <a:path w="2313940" h="2849879">
                <a:moveTo>
                  <a:pt x="0" y="1424940"/>
                </a:moveTo>
                <a:lnTo>
                  <a:pt x="797" y="1371516"/>
                </a:lnTo>
                <a:lnTo>
                  <a:pt x="3172" y="1318589"/>
                </a:lnTo>
                <a:lnTo>
                  <a:pt x="7097" y="1266193"/>
                </a:lnTo>
                <a:lnTo>
                  <a:pt x="12542" y="1214362"/>
                </a:lnTo>
                <a:lnTo>
                  <a:pt x="19480" y="1163131"/>
                </a:lnTo>
                <a:lnTo>
                  <a:pt x="27884" y="1112534"/>
                </a:lnTo>
                <a:lnTo>
                  <a:pt x="37725" y="1062606"/>
                </a:lnTo>
                <a:lnTo>
                  <a:pt x="48976" y="1013381"/>
                </a:lnTo>
                <a:lnTo>
                  <a:pt x="61608" y="964894"/>
                </a:lnTo>
                <a:lnTo>
                  <a:pt x="75593" y="917178"/>
                </a:lnTo>
                <a:lnTo>
                  <a:pt x="90904" y="870269"/>
                </a:lnTo>
                <a:lnTo>
                  <a:pt x="107512" y="824201"/>
                </a:lnTo>
                <a:lnTo>
                  <a:pt x="125390" y="779008"/>
                </a:lnTo>
                <a:lnTo>
                  <a:pt x="144509" y="734724"/>
                </a:lnTo>
                <a:lnTo>
                  <a:pt x="164842" y="691385"/>
                </a:lnTo>
                <a:lnTo>
                  <a:pt x="186360" y="649024"/>
                </a:lnTo>
                <a:lnTo>
                  <a:pt x="209036" y="607677"/>
                </a:lnTo>
                <a:lnTo>
                  <a:pt x="232842" y="567376"/>
                </a:lnTo>
                <a:lnTo>
                  <a:pt x="257750" y="528158"/>
                </a:lnTo>
                <a:lnTo>
                  <a:pt x="283731" y="490055"/>
                </a:lnTo>
                <a:lnTo>
                  <a:pt x="310759" y="453104"/>
                </a:lnTo>
                <a:lnTo>
                  <a:pt x="338804" y="417337"/>
                </a:lnTo>
                <a:lnTo>
                  <a:pt x="367839" y="382790"/>
                </a:lnTo>
                <a:lnTo>
                  <a:pt x="397836" y="349498"/>
                </a:lnTo>
                <a:lnTo>
                  <a:pt x="428767" y="317493"/>
                </a:lnTo>
                <a:lnTo>
                  <a:pt x="460603" y="286811"/>
                </a:lnTo>
                <a:lnTo>
                  <a:pt x="493318" y="257487"/>
                </a:lnTo>
                <a:lnTo>
                  <a:pt x="526883" y="229554"/>
                </a:lnTo>
                <a:lnTo>
                  <a:pt x="561270" y="203048"/>
                </a:lnTo>
                <a:lnTo>
                  <a:pt x="596452" y="178002"/>
                </a:lnTo>
                <a:lnTo>
                  <a:pt x="632399" y="154451"/>
                </a:lnTo>
                <a:lnTo>
                  <a:pt x="669085" y="132429"/>
                </a:lnTo>
                <a:lnTo>
                  <a:pt x="706481" y="111972"/>
                </a:lnTo>
                <a:lnTo>
                  <a:pt x="744559" y="93112"/>
                </a:lnTo>
                <a:lnTo>
                  <a:pt x="783291" y="75886"/>
                </a:lnTo>
                <a:lnTo>
                  <a:pt x="822650" y="60326"/>
                </a:lnTo>
                <a:lnTo>
                  <a:pt x="862608" y="46468"/>
                </a:lnTo>
                <a:lnTo>
                  <a:pt x="903135" y="34346"/>
                </a:lnTo>
                <a:lnTo>
                  <a:pt x="944206" y="23995"/>
                </a:lnTo>
                <a:lnTo>
                  <a:pt x="985790" y="15448"/>
                </a:lnTo>
                <a:lnTo>
                  <a:pt x="1027862" y="8741"/>
                </a:lnTo>
                <a:lnTo>
                  <a:pt x="1070392" y="3908"/>
                </a:lnTo>
                <a:lnTo>
                  <a:pt x="1113352" y="982"/>
                </a:lnTo>
                <a:lnTo>
                  <a:pt x="1156716" y="0"/>
                </a:lnTo>
                <a:lnTo>
                  <a:pt x="1200079" y="982"/>
                </a:lnTo>
                <a:lnTo>
                  <a:pt x="1243039" y="3908"/>
                </a:lnTo>
                <a:lnTo>
                  <a:pt x="1285569" y="8741"/>
                </a:lnTo>
                <a:lnTo>
                  <a:pt x="1327641" y="15448"/>
                </a:lnTo>
                <a:lnTo>
                  <a:pt x="1369225" y="23995"/>
                </a:lnTo>
                <a:lnTo>
                  <a:pt x="1410296" y="34346"/>
                </a:lnTo>
                <a:lnTo>
                  <a:pt x="1450823" y="46468"/>
                </a:lnTo>
                <a:lnTo>
                  <a:pt x="1490781" y="60326"/>
                </a:lnTo>
                <a:lnTo>
                  <a:pt x="1530140" y="75886"/>
                </a:lnTo>
                <a:lnTo>
                  <a:pt x="1568872" y="93112"/>
                </a:lnTo>
                <a:lnTo>
                  <a:pt x="1606950" y="111972"/>
                </a:lnTo>
                <a:lnTo>
                  <a:pt x="1644346" y="132429"/>
                </a:lnTo>
                <a:lnTo>
                  <a:pt x="1681032" y="154451"/>
                </a:lnTo>
                <a:lnTo>
                  <a:pt x="1716979" y="178002"/>
                </a:lnTo>
                <a:lnTo>
                  <a:pt x="1752161" y="203048"/>
                </a:lnTo>
                <a:lnTo>
                  <a:pt x="1786548" y="229554"/>
                </a:lnTo>
                <a:lnTo>
                  <a:pt x="1820113" y="257487"/>
                </a:lnTo>
                <a:lnTo>
                  <a:pt x="1852828" y="286811"/>
                </a:lnTo>
                <a:lnTo>
                  <a:pt x="1884664" y="317493"/>
                </a:lnTo>
                <a:lnTo>
                  <a:pt x="1915595" y="349498"/>
                </a:lnTo>
                <a:lnTo>
                  <a:pt x="1945592" y="382790"/>
                </a:lnTo>
                <a:lnTo>
                  <a:pt x="1974627" y="417337"/>
                </a:lnTo>
                <a:lnTo>
                  <a:pt x="2002672" y="453104"/>
                </a:lnTo>
                <a:lnTo>
                  <a:pt x="2029700" y="490055"/>
                </a:lnTo>
                <a:lnTo>
                  <a:pt x="2055681" y="528158"/>
                </a:lnTo>
                <a:lnTo>
                  <a:pt x="2080589" y="567376"/>
                </a:lnTo>
                <a:lnTo>
                  <a:pt x="2104395" y="607677"/>
                </a:lnTo>
                <a:lnTo>
                  <a:pt x="2127071" y="649024"/>
                </a:lnTo>
                <a:lnTo>
                  <a:pt x="2148589" y="691385"/>
                </a:lnTo>
                <a:lnTo>
                  <a:pt x="2168922" y="734724"/>
                </a:lnTo>
                <a:lnTo>
                  <a:pt x="2188041" y="779008"/>
                </a:lnTo>
                <a:lnTo>
                  <a:pt x="2205919" y="824201"/>
                </a:lnTo>
                <a:lnTo>
                  <a:pt x="2222527" y="870269"/>
                </a:lnTo>
                <a:lnTo>
                  <a:pt x="2237838" y="917178"/>
                </a:lnTo>
                <a:lnTo>
                  <a:pt x="2251823" y="964894"/>
                </a:lnTo>
                <a:lnTo>
                  <a:pt x="2264455" y="1013381"/>
                </a:lnTo>
                <a:lnTo>
                  <a:pt x="2275706" y="1062606"/>
                </a:lnTo>
                <a:lnTo>
                  <a:pt x="2285547" y="1112534"/>
                </a:lnTo>
                <a:lnTo>
                  <a:pt x="2293951" y="1163131"/>
                </a:lnTo>
                <a:lnTo>
                  <a:pt x="2300889" y="1214362"/>
                </a:lnTo>
                <a:lnTo>
                  <a:pt x="2306334" y="1266193"/>
                </a:lnTo>
                <a:lnTo>
                  <a:pt x="2310259" y="1318589"/>
                </a:lnTo>
                <a:lnTo>
                  <a:pt x="2312634" y="1371516"/>
                </a:lnTo>
                <a:lnTo>
                  <a:pt x="2313432" y="1424940"/>
                </a:lnTo>
                <a:lnTo>
                  <a:pt x="2312634" y="1478363"/>
                </a:lnTo>
                <a:lnTo>
                  <a:pt x="2310259" y="1531290"/>
                </a:lnTo>
                <a:lnTo>
                  <a:pt x="2306334" y="1583686"/>
                </a:lnTo>
                <a:lnTo>
                  <a:pt x="2300889" y="1635517"/>
                </a:lnTo>
                <a:lnTo>
                  <a:pt x="2293951" y="1686748"/>
                </a:lnTo>
                <a:lnTo>
                  <a:pt x="2285547" y="1737345"/>
                </a:lnTo>
                <a:lnTo>
                  <a:pt x="2275706" y="1787273"/>
                </a:lnTo>
                <a:lnTo>
                  <a:pt x="2264455" y="1836498"/>
                </a:lnTo>
                <a:lnTo>
                  <a:pt x="2251823" y="1884985"/>
                </a:lnTo>
                <a:lnTo>
                  <a:pt x="2237838" y="1932701"/>
                </a:lnTo>
                <a:lnTo>
                  <a:pt x="2222527" y="1979610"/>
                </a:lnTo>
                <a:lnTo>
                  <a:pt x="2205919" y="2025678"/>
                </a:lnTo>
                <a:lnTo>
                  <a:pt x="2188041" y="2070871"/>
                </a:lnTo>
                <a:lnTo>
                  <a:pt x="2168922" y="2115155"/>
                </a:lnTo>
                <a:lnTo>
                  <a:pt x="2148589" y="2158494"/>
                </a:lnTo>
                <a:lnTo>
                  <a:pt x="2127071" y="2200855"/>
                </a:lnTo>
                <a:lnTo>
                  <a:pt x="2104395" y="2242202"/>
                </a:lnTo>
                <a:lnTo>
                  <a:pt x="2080589" y="2282503"/>
                </a:lnTo>
                <a:lnTo>
                  <a:pt x="2055681" y="2321721"/>
                </a:lnTo>
                <a:lnTo>
                  <a:pt x="2029700" y="2359824"/>
                </a:lnTo>
                <a:lnTo>
                  <a:pt x="2002672" y="2396775"/>
                </a:lnTo>
                <a:lnTo>
                  <a:pt x="1974627" y="2432542"/>
                </a:lnTo>
                <a:lnTo>
                  <a:pt x="1945592" y="2467089"/>
                </a:lnTo>
                <a:lnTo>
                  <a:pt x="1915595" y="2500381"/>
                </a:lnTo>
                <a:lnTo>
                  <a:pt x="1884664" y="2532386"/>
                </a:lnTo>
                <a:lnTo>
                  <a:pt x="1852828" y="2563068"/>
                </a:lnTo>
                <a:lnTo>
                  <a:pt x="1820113" y="2592392"/>
                </a:lnTo>
                <a:lnTo>
                  <a:pt x="1786548" y="2620325"/>
                </a:lnTo>
                <a:lnTo>
                  <a:pt x="1752161" y="2646831"/>
                </a:lnTo>
                <a:lnTo>
                  <a:pt x="1716979" y="2671877"/>
                </a:lnTo>
                <a:lnTo>
                  <a:pt x="1681032" y="2695428"/>
                </a:lnTo>
                <a:lnTo>
                  <a:pt x="1644346" y="2717450"/>
                </a:lnTo>
                <a:lnTo>
                  <a:pt x="1606950" y="2737907"/>
                </a:lnTo>
                <a:lnTo>
                  <a:pt x="1568872" y="2756767"/>
                </a:lnTo>
                <a:lnTo>
                  <a:pt x="1530140" y="2773993"/>
                </a:lnTo>
                <a:lnTo>
                  <a:pt x="1490781" y="2789553"/>
                </a:lnTo>
                <a:lnTo>
                  <a:pt x="1450823" y="2803411"/>
                </a:lnTo>
                <a:lnTo>
                  <a:pt x="1410296" y="2815533"/>
                </a:lnTo>
                <a:lnTo>
                  <a:pt x="1369225" y="2825884"/>
                </a:lnTo>
                <a:lnTo>
                  <a:pt x="1327641" y="2834431"/>
                </a:lnTo>
                <a:lnTo>
                  <a:pt x="1285569" y="2841138"/>
                </a:lnTo>
                <a:lnTo>
                  <a:pt x="1243039" y="2845971"/>
                </a:lnTo>
                <a:lnTo>
                  <a:pt x="1200079" y="2848897"/>
                </a:lnTo>
                <a:lnTo>
                  <a:pt x="1156716" y="2849880"/>
                </a:lnTo>
                <a:lnTo>
                  <a:pt x="1113352" y="2848897"/>
                </a:lnTo>
                <a:lnTo>
                  <a:pt x="1070392" y="2845971"/>
                </a:lnTo>
                <a:lnTo>
                  <a:pt x="1027862" y="2841138"/>
                </a:lnTo>
                <a:lnTo>
                  <a:pt x="985790" y="2834431"/>
                </a:lnTo>
                <a:lnTo>
                  <a:pt x="944206" y="2825884"/>
                </a:lnTo>
                <a:lnTo>
                  <a:pt x="903135" y="2815533"/>
                </a:lnTo>
                <a:lnTo>
                  <a:pt x="862608" y="2803411"/>
                </a:lnTo>
                <a:lnTo>
                  <a:pt x="822650" y="2789553"/>
                </a:lnTo>
                <a:lnTo>
                  <a:pt x="783291" y="2773993"/>
                </a:lnTo>
                <a:lnTo>
                  <a:pt x="744559" y="2756767"/>
                </a:lnTo>
                <a:lnTo>
                  <a:pt x="706481" y="2737907"/>
                </a:lnTo>
                <a:lnTo>
                  <a:pt x="669085" y="2717450"/>
                </a:lnTo>
                <a:lnTo>
                  <a:pt x="632399" y="2695428"/>
                </a:lnTo>
                <a:lnTo>
                  <a:pt x="596452" y="2671877"/>
                </a:lnTo>
                <a:lnTo>
                  <a:pt x="561270" y="2646831"/>
                </a:lnTo>
                <a:lnTo>
                  <a:pt x="526883" y="2620325"/>
                </a:lnTo>
                <a:lnTo>
                  <a:pt x="493318" y="2592392"/>
                </a:lnTo>
                <a:lnTo>
                  <a:pt x="460603" y="2563068"/>
                </a:lnTo>
                <a:lnTo>
                  <a:pt x="428767" y="2532386"/>
                </a:lnTo>
                <a:lnTo>
                  <a:pt x="397836" y="2500381"/>
                </a:lnTo>
                <a:lnTo>
                  <a:pt x="367839" y="2467089"/>
                </a:lnTo>
                <a:lnTo>
                  <a:pt x="338804" y="2432542"/>
                </a:lnTo>
                <a:lnTo>
                  <a:pt x="310759" y="2396775"/>
                </a:lnTo>
                <a:lnTo>
                  <a:pt x="283731" y="2359824"/>
                </a:lnTo>
                <a:lnTo>
                  <a:pt x="257750" y="2321721"/>
                </a:lnTo>
                <a:lnTo>
                  <a:pt x="232842" y="2282503"/>
                </a:lnTo>
                <a:lnTo>
                  <a:pt x="209036" y="2242202"/>
                </a:lnTo>
                <a:lnTo>
                  <a:pt x="186360" y="2200855"/>
                </a:lnTo>
                <a:lnTo>
                  <a:pt x="164842" y="2158494"/>
                </a:lnTo>
                <a:lnTo>
                  <a:pt x="144509" y="2115155"/>
                </a:lnTo>
                <a:lnTo>
                  <a:pt x="125390" y="2070871"/>
                </a:lnTo>
                <a:lnTo>
                  <a:pt x="107512" y="2025678"/>
                </a:lnTo>
                <a:lnTo>
                  <a:pt x="90904" y="1979610"/>
                </a:lnTo>
                <a:lnTo>
                  <a:pt x="75593" y="1932701"/>
                </a:lnTo>
                <a:lnTo>
                  <a:pt x="61608" y="1884985"/>
                </a:lnTo>
                <a:lnTo>
                  <a:pt x="48976" y="1836498"/>
                </a:lnTo>
                <a:lnTo>
                  <a:pt x="37725" y="1787273"/>
                </a:lnTo>
                <a:lnTo>
                  <a:pt x="27884" y="1737345"/>
                </a:lnTo>
                <a:lnTo>
                  <a:pt x="19480" y="1686748"/>
                </a:lnTo>
                <a:lnTo>
                  <a:pt x="12542" y="1635517"/>
                </a:lnTo>
                <a:lnTo>
                  <a:pt x="7097" y="1583686"/>
                </a:lnTo>
                <a:lnTo>
                  <a:pt x="3172" y="1531290"/>
                </a:lnTo>
                <a:lnTo>
                  <a:pt x="797" y="1478363"/>
                </a:lnTo>
                <a:lnTo>
                  <a:pt x="0" y="1424940"/>
                </a:lnTo>
                <a:close/>
              </a:path>
            </a:pathLst>
          </a:custGeom>
          <a:ln w="15875">
            <a:solidFill>
              <a:srgbClr val="4B3182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8828278" y="5962903"/>
            <a:ext cx="1528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Congruent</a:t>
            </a:r>
            <a:r>
              <a:rPr kumimoji="0" sz="1800" b="0" i="0" u="none" strike="noStrike" kern="0" cap="none" spc="-55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18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to</a:t>
            </a:r>
            <a:r>
              <a:rPr kumimoji="0" sz="1800" b="0" i="0" u="none" strike="noStrike" kern="0" cap="none" spc="-25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1800" b="0" i="0" u="none" strike="noStrike" kern="0" cap="none" spc="-5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8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cs typeface="Cambria Math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9256521" y="3224530"/>
            <a:ext cx="16637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8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cs typeface="Cambria Math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9946893" y="3660140"/>
            <a:ext cx="30607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18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cs typeface="Cambria Math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8841105" y="4065523"/>
            <a:ext cx="30607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28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cs typeface="Cambria Math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0020045" y="4641596"/>
            <a:ext cx="35687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−2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cs typeface="Cambria Math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9011157" y="4910073"/>
            <a:ext cx="30607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68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cs typeface="Cambria Math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9535414" y="5223128"/>
            <a:ext cx="4464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128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cs typeface="Cambria Math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FBA485-CF57-FD8D-B2EA-B71C717C8D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DE7F0-EDCB-8B9D-2CC9-37B2B4EB0D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Don’t lose your intuition!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59E9251-64C6-F2F0-F570-98226833539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45058" y="1204226"/>
                <a:ext cx="10049510" cy="4739759"/>
              </a:xfrm>
            </p:spPr>
            <p:txBody>
              <a:bodyPr/>
              <a:lstStyle/>
              <a:p>
                <a:r>
                  <a:rPr lang="en-US"/>
                  <a:t>Let’s check that we understand “intuitively” what mod means:</a:t>
                </a:r>
              </a:p>
              <a:p>
                <a:endParaRPr lang="en-US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≡0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mod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2)</m:t>
                      </m:r>
                    </m:oMath>
                  </m:oMathPara>
                </a14:m>
                <a:endParaRPr lang="en-US"/>
              </a:p>
              <a:p>
                <a:endParaRPr lang="en-US"/>
              </a:p>
              <a:p>
                <a:endParaRPr lang="en-US" b="0" i="1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−1≡19 (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mod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5)</m:t>
                      </m:r>
                    </m:oMath>
                  </m:oMathPara>
                </a14:m>
                <a:endParaRPr lang="en-US"/>
              </a:p>
              <a:p>
                <a:endParaRPr lang="en-US"/>
              </a:p>
              <a:p>
                <a:endParaRPr lang="en-US" b="0" i="1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≡2 (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mod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7)</m:t>
                      </m:r>
                    </m:oMath>
                  </m:oMathPara>
                </a14:m>
                <a:endParaRPr lang="en-US"/>
              </a:p>
              <a:p>
                <a:endParaRPr lang="en-US"/>
              </a:p>
              <a:p>
                <a:endParaRPr lang="en-US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59E9251-64C6-F2F0-F570-98226833539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45058" y="1204226"/>
                <a:ext cx="10049510" cy="4739759"/>
              </a:xfrm>
              <a:blipFill>
                <a:blip r:embed="rId2"/>
                <a:stretch>
                  <a:fillRect l="-2184" t="-2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FAE4120-D9C6-891C-D85C-98128DF31A5B}"/>
                  </a:ext>
                </a:extLst>
              </p:cNvPr>
              <p:cNvSpPr txBox="1"/>
              <p:nvPr/>
            </p:nvSpPr>
            <p:spPr>
              <a:xfrm>
                <a:off x="1685957" y="2629817"/>
                <a:ext cx="986098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>
                    <a:solidFill>
                      <a:schemeClr val="accent2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“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>
                    <a:solidFill>
                      <a:schemeClr val="accent2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is even” Note that negative (even)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</m:oMath>
                </a14:m>
                <a:r>
                  <a:rPr lang="en-US" sz="2400">
                    <a:solidFill>
                      <a:schemeClr val="accent2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values also make this true.</a:t>
                </a: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FAE4120-D9C6-891C-D85C-98128DF31A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5957" y="2629817"/>
                <a:ext cx="9860985" cy="461665"/>
              </a:xfrm>
              <a:prstGeom prst="rect">
                <a:avLst/>
              </a:prstGeom>
              <a:blipFill>
                <a:blip r:embed="rId3"/>
                <a:stretch>
                  <a:fillRect l="-989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2AA0AAA-C56F-6DE4-60AA-7C34DA21156F}"/>
                  </a:ext>
                </a:extLst>
              </p:cNvPr>
              <p:cNvSpPr txBox="1"/>
              <p:nvPr/>
            </p:nvSpPr>
            <p:spPr>
              <a:xfrm>
                <a:off x="2020263" y="3910963"/>
                <a:ext cx="986098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>
                    <a:solidFill>
                      <a:schemeClr val="accent2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This is true! They both have remainder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4</m:t>
                    </m:r>
                  </m:oMath>
                </a14:m>
                <a:r>
                  <a:rPr lang="en-US" sz="2400">
                    <a:solidFill>
                      <a:schemeClr val="accent2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when divided by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5</m:t>
                    </m:r>
                  </m:oMath>
                </a14:m>
                <a:r>
                  <a:rPr lang="en-US" sz="2400">
                    <a:solidFill>
                      <a:schemeClr val="accent2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2AA0AAA-C56F-6DE4-60AA-7C34DA2115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0263" y="3910963"/>
                <a:ext cx="9860985" cy="461665"/>
              </a:xfrm>
              <a:prstGeom prst="rect">
                <a:avLst/>
              </a:prstGeom>
              <a:blipFill>
                <a:blip r:embed="rId4"/>
                <a:stretch>
                  <a:fillRect l="-927" t="-9333"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B6D2F41-9B38-BED7-6AE7-B1471854568B}"/>
                  </a:ext>
                </a:extLst>
              </p:cNvPr>
              <p:cNvSpPr txBox="1"/>
              <p:nvPr/>
            </p:nvSpPr>
            <p:spPr>
              <a:xfrm>
                <a:off x="2331015" y="5192109"/>
                <a:ext cx="986098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>
                    <a:solidFill>
                      <a:schemeClr val="accent2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This is true as long as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=2+7</m:t>
                    </m:r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𝑘</m:t>
                    </m:r>
                  </m:oMath>
                </a14:m>
                <a:r>
                  <a:rPr lang="en-US" sz="2400">
                    <a:solidFill>
                      <a:schemeClr val="accent2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for some integer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𝑘</m:t>
                    </m:r>
                  </m:oMath>
                </a14:m>
                <a:endParaRPr lang="en-US" sz="2400">
                  <a:solidFill>
                    <a:schemeClr val="accent2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B6D2F41-9B38-BED7-6AE7-B147185456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1015" y="5192109"/>
                <a:ext cx="9860985" cy="461665"/>
              </a:xfrm>
              <a:prstGeom prst="rect">
                <a:avLst/>
              </a:prstGeom>
              <a:blipFill>
                <a:blip r:embed="rId5"/>
                <a:stretch>
                  <a:fillRect l="-927" t="-9333"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5467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81961" y="3242564"/>
            <a:ext cx="502729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80">
                <a:latin typeface="Segoe UI Semibold"/>
                <a:cs typeface="Segoe UI Semibold"/>
              </a:rPr>
              <a:t>Properties</a:t>
            </a:r>
            <a:r>
              <a:rPr sz="3200" b="1" spc="235">
                <a:latin typeface="Segoe UI Semibold"/>
                <a:cs typeface="Segoe UI Semibold"/>
              </a:rPr>
              <a:t> </a:t>
            </a:r>
            <a:r>
              <a:rPr sz="3200" b="1">
                <a:latin typeface="Segoe UI Semibold"/>
                <a:cs typeface="Segoe UI Semibold"/>
              </a:rPr>
              <a:t>of</a:t>
            </a:r>
            <a:r>
              <a:rPr sz="3200" b="1" spc="225">
                <a:latin typeface="Segoe UI Semibold"/>
                <a:cs typeface="Segoe UI Semibold"/>
              </a:rPr>
              <a:t> </a:t>
            </a:r>
            <a:r>
              <a:rPr sz="3200" b="1" spc="70">
                <a:latin typeface="Segoe UI Semibold"/>
                <a:cs typeface="Segoe UI Semibold"/>
              </a:rPr>
              <a:t>Congruence</a:t>
            </a:r>
            <a:endParaRPr sz="3200">
              <a:latin typeface="Segoe UI Semibold"/>
              <a:cs typeface="Segoe UI Semibold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54202" y="397001"/>
            <a:ext cx="9270365" cy="6051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800" spc="55"/>
              <a:t>Recall:</a:t>
            </a:r>
            <a:r>
              <a:rPr sz="3800" spc="235"/>
              <a:t> </a:t>
            </a:r>
            <a:r>
              <a:rPr sz="3800" spc="50"/>
              <a:t>Familiar</a:t>
            </a:r>
            <a:r>
              <a:rPr sz="3800" spc="235"/>
              <a:t> </a:t>
            </a:r>
            <a:r>
              <a:rPr sz="3800" spc="80"/>
              <a:t>Properties</a:t>
            </a:r>
            <a:r>
              <a:rPr sz="3800" spc="235"/>
              <a:t> </a:t>
            </a:r>
            <a:r>
              <a:rPr sz="3800"/>
              <a:t>of</a:t>
            </a:r>
            <a:r>
              <a:rPr sz="3800" spc="320"/>
              <a:t> </a:t>
            </a:r>
            <a:r>
              <a:rPr sz="3800">
                <a:latin typeface="Cambria Math"/>
                <a:cs typeface="Cambria Math"/>
              </a:rPr>
              <a:t>=</a:t>
            </a:r>
            <a:r>
              <a:rPr sz="3800" spc="420">
                <a:latin typeface="Cambria Math"/>
                <a:cs typeface="Cambria Math"/>
              </a:rPr>
              <a:t> </a:t>
            </a:r>
            <a:r>
              <a:rPr sz="3800"/>
              <a:t>in</a:t>
            </a:r>
            <a:r>
              <a:rPr sz="3800" spc="215"/>
              <a:t> </a:t>
            </a:r>
            <a:r>
              <a:rPr sz="3800" spc="50"/>
              <a:t>algebra</a:t>
            </a:r>
            <a:endParaRPr sz="3800">
              <a:latin typeface="Cambria Math"/>
              <a:cs typeface="Cambria Math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233045" rIns="0" bIns="0" rtlCol="0">
            <a:spAutoFit/>
          </a:bodyPr>
          <a:lstStyle/>
          <a:p>
            <a:pPr marL="469265" indent="-456565">
              <a:lnSpc>
                <a:spcPct val="100000"/>
              </a:lnSpc>
              <a:spcBef>
                <a:spcPts val="1835"/>
              </a:spcBef>
              <a:buFont typeface="Arial"/>
              <a:buChar char="•"/>
              <a:tabLst>
                <a:tab pos="469265" algn="l"/>
              </a:tabLst>
            </a:pPr>
            <a:r>
              <a:rPr b="0">
                <a:latin typeface="Segoe UI Semilight"/>
                <a:cs typeface="Segoe UI Semilight"/>
              </a:rPr>
              <a:t>If</a:t>
            </a:r>
            <a:r>
              <a:rPr b="0" spc="-10">
                <a:latin typeface="Segoe UI Semilight"/>
                <a:cs typeface="Segoe UI Semilight"/>
              </a:rPr>
              <a:t> </a:t>
            </a:r>
            <a:r>
              <a:t>𝑎</a:t>
            </a:r>
            <a:r>
              <a:rPr spc="235"/>
              <a:t> </a:t>
            </a:r>
            <a:r>
              <a:t>=</a:t>
            </a:r>
            <a:r>
              <a:rPr spc="155"/>
              <a:t> </a:t>
            </a:r>
            <a:r>
              <a:t>𝑏</a:t>
            </a:r>
            <a:r>
              <a:rPr b="0">
                <a:latin typeface="Segoe UI Semilight"/>
                <a:cs typeface="Segoe UI Semilight"/>
              </a:rPr>
              <a:t>,</a:t>
            </a:r>
            <a:r>
              <a:rPr b="0" spc="-15">
                <a:latin typeface="Segoe UI Semilight"/>
                <a:cs typeface="Segoe UI Semilight"/>
              </a:rPr>
              <a:t> </a:t>
            </a:r>
            <a:r>
              <a:rPr b="0">
                <a:latin typeface="Segoe UI Semilight"/>
                <a:cs typeface="Segoe UI Semilight"/>
              </a:rPr>
              <a:t>then</a:t>
            </a:r>
            <a:r>
              <a:rPr b="0" spc="10">
                <a:latin typeface="Segoe UI Semilight"/>
                <a:cs typeface="Segoe UI Semilight"/>
              </a:rPr>
              <a:t> </a:t>
            </a:r>
            <a:r>
              <a:t>𝑏</a:t>
            </a:r>
            <a:r>
              <a:rPr spc="225"/>
              <a:t> </a:t>
            </a:r>
            <a:r>
              <a:t>=</a:t>
            </a:r>
            <a:r>
              <a:rPr spc="150"/>
              <a:t> </a:t>
            </a:r>
            <a:r>
              <a:rPr spc="-25"/>
              <a:t>𝑎</a:t>
            </a:r>
            <a:r>
              <a:rPr b="0" spc="-25">
                <a:latin typeface="Segoe UI Semilight"/>
                <a:cs typeface="Segoe UI Semilight"/>
              </a:rPr>
              <a:t>.</a:t>
            </a:r>
          </a:p>
          <a:p>
            <a:pPr marL="469265" indent="-456565">
              <a:lnSpc>
                <a:spcPct val="100000"/>
              </a:lnSpc>
              <a:spcBef>
                <a:spcPts val="1739"/>
              </a:spcBef>
              <a:buFont typeface="Arial"/>
              <a:buChar char="•"/>
              <a:tabLst>
                <a:tab pos="469265" algn="l"/>
              </a:tabLst>
            </a:pPr>
            <a:r>
              <a:rPr b="0">
                <a:latin typeface="Segoe UI Semilight"/>
                <a:cs typeface="Segoe UI Semilight"/>
              </a:rPr>
              <a:t>If</a:t>
            </a:r>
            <a:r>
              <a:rPr b="0" spc="-20">
                <a:latin typeface="Segoe UI Semilight"/>
                <a:cs typeface="Segoe UI Semilight"/>
              </a:rPr>
              <a:t> </a:t>
            </a:r>
            <a:r>
              <a:t>𝑎</a:t>
            </a:r>
            <a:r>
              <a:rPr spc="229"/>
              <a:t> </a:t>
            </a:r>
            <a:r>
              <a:t>=</a:t>
            </a:r>
            <a:r>
              <a:rPr spc="140"/>
              <a:t> </a:t>
            </a:r>
            <a:r>
              <a:t>𝑏</a:t>
            </a:r>
            <a:r>
              <a:rPr spc="220"/>
              <a:t> </a:t>
            </a:r>
            <a:r>
              <a:rPr b="0">
                <a:latin typeface="Segoe UI Semilight"/>
                <a:cs typeface="Segoe UI Semilight"/>
              </a:rPr>
              <a:t>and</a:t>
            </a:r>
            <a:r>
              <a:rPr b="0" spc="-15">
                <a:latin typeface="Segoe UI Semilight"/>
                <a:cs typeface="Segoe UI Semilight"/>
              </a:rPr>
              <a:t> </a:t>
            </a:r>
            <a:r>
              <a:t>𝑐</a:t>
            </a:r>
            <a:r>
              <a:rPr spc="229"/>
              <a:t> </a:t>
            </a:r>
            <a:r>
              <a:t>=</a:t>
            </a:r>
            <a:r>
              <a:rPr spc="155"/>
              <a:t> </a:t>
            </a:r>
            <a:r>
              <a:t>𝑑</a:t>
            </a:r>
            <a:r>
              <a:rPr b="0">
                <a:latin typeface="Segoe UI Semilight"/>
                <a:cs typeface="Segoe UI Semilight"/>
              </a:rPr>
              <a:t>,</a:t>
            </a:r>
            <a:r>
              <a:rPr b="0" spc="-20">
                <a:latin typeface="Segoe UI Semilight"/>
                <a:cs typeface="Segoe UI Semilight"/>
              </a:rPr>
              <a:t> </a:t>
            </a:r>
            <a:r>
              <a:rPr b="0">
                <a:latin typeface="Segoe UI Semilight"/>
                <a:cs typeface="Segoe UI Semilight"/>
              </a:rPr>
              <a:t>then</a:t>
            </a:r>
            <a:r>
              <a:rPr b="0" spc="-10">
                <a:latin typeface="Segoe UI Semilight"/>
                <a:cs typeface="Segoe UI Semilight"/>
              </a:rPr>
              <a:t> </a:t>
            </a:r>
            <a:r>
              <a:t>𝑎</a:t>
            </a:r>
            <a:r>
              <a:rPr spc="75"/>
              <a:t> </a:t>
            </a:r>
            <a:r>
              <a:t>+ 𝑐</a:t>
            </a:r>
            <a:r>
              <a:rPr spc="235"/>
              <a:t> </a:t>
            </a:r>
            <a:r>
              <a:t>=</a:t>
            </a:r>
            <a:r>
              <a:rPr spc="155"/>
              <a:t> </a:t>
            </a:r>
            <a:r>
              <a:t>𝑏</a:t>
            </a:r>
            <a:r>
              <a:rPr spc="65"/>
              <a:t> </a:t>
            </a:r>
            <a:r>
              <a:t>+</a:t>
            </a:r>
            <a:r>
              <a:rPr spc="-5"/>
              <a:t> </a:t>
            </a:r>
            <a:r>
              <a:rPr spc="-25"/>
              <a:t>𝑑</a:t>
            </a:r>
            <a:r>
              <a:rPr b="0" spc="-25">
                <a:latin typeface="Segoe UI Semilight"/>
                <a:cs typeface="Segoe UI Semilight"/>
              </a:rPr>
              <a:t>.</a:t>
            </a:r>
          </a:p>
          <a:p>
            <a:pPr marL="469265" indent="-456565">
              <a:lnSpc>
                <a:spcPct val="100000"/>
              </a:lnSpc>
              <a:spcBef>
                <a:spcPts val="1745"/>
              </a:spcBef>
              <a:buFont typeface="Arial"/>
              <a:buChar char="•"/>
              <a:tabLst>
                <a:tab pos="469265" algn="l"/>
              </a:tabLst>
            </a:pPr>
            <a:r>
              <a:rPr b="0">
                <a:latin typeface="Segoe UI Semilight"/>
                <a:cs typeface="Segoe UI Semilight"/>
              </a:rPr>
              <a:t>If</a:t>
            </a:r>
            <a:r>
              <a:rPr b="0" spc="-20">
                <a:latin typeface="Segoe UI Semilight"/>
                <a:cs typeface="Segoe UI Semilight"/>
              </a:rPr>
              <a:t> </a:t>
            </a:r>
            <a:r>
              <a:t>𝑎</a:t>
            </a:r>
            <a:r>
              <a:rPr spc="229"/>
              <a:t> </a:t>
            </a:r>
            <a:r>
              <a:t>=</a:t>
            </a:r>
            <a:r>
              <a:rPr spc="145"/>
              <a:t> </a:t>
            </a:r>
            <a:r>
              <a:t>𝑏</a:t>
            </a:r>
            <a:r>
              <a:rPr spc="220"/>
              <a:t> </a:t>
            </a:r>
            <a:r>
              <a:rPr b="0">
                <a:latin typeface="Segoe UI Semilight"/>
                <a:cs typeface="Segoe UI Semilight"/>
              </a:rPr>
              <a:t>and</a:t>
            </a:r>
            <a:r>
              <a:rPr b="0" spc="-10">
                <a:latin typeface="Segoe UI Semilight"/>
                <a:cs typeface="Segoe UI Semilight"/>
              </a:rPr>
              <a:t> </a:t>
            </a:r>
            <a:r>
              <a:t>𝑐</a:t>
            </a:r>
            <a:r>
              <a:rPr spc="235"/>
              <a:t> </a:t>
            </a:r>
            <a:r>
              <a:t>=</a:t>
            </a:r>
            <a:r>
              <a:rPr spc="155"/>
              <a:t> </a:t>
            </a:r>
            <a:r>
              <a:t>𝑑</a:t>
            </a:r>
            <a:r>
              <a:rPr b="0">
                <a:latin typeface="Segoe UI Semilight"/>
                <a:cs typeface="Segoe UI Semilight"/>
              </a:rPr>
              <a:t>,</a:t>
            </a:r>
            <a:r>
              <a:rPr b="0" spc="-20">
                <a:latin typeface="Segoe UI Semilight"/>
                <a:cs typeface="Segoe UI Semilight"/>
              </a:rPr>
              <a:t> </a:t>
            </a:r>
            <a:r>
              <a:rPr b="0">
                <a:latin typeface="Segoe UI Semilight"/>
                <a:cs typeface="Segoe UI Semilight"/>
              </a:rPr>
              <a:t>then</a:t>
            </a:r>
            <a:r>
              <a:rPr b="0" spc="-5">
                <a:latin typeface="Segoe UI Semilight"/>
                <a:cs typeface="Segoe UI Semilight"/>
              </a:rPr>
              <a:t> </a:t>
            </a:r>
            <a:r>
              <a:t>𝑎𝑐</a:t>
            </a:r>
            <a:r>
              <a:rPr spc="250"/>
              <a:t> </a:t>
            </a:r>
            <a:r>
              <a:t>=</a:t>
            </a:r>
            <a:r>
              <a:rPr spc="155"/>
              <a:t> </a:t>
            </a:r>
            <a:r>
              <a:rPr spc="-25"/>
              <a:t>𝑏𝑑</a:t>
            </a:r>
            <a:r>
              <a:rPr b="0" spc="-25">
                <a:latin typeface="Segoe UI Semilight"/>
                <a:cs typeface="Segoe UI Semilight"/>
              </a:rPr>
              <a:t>.</a:t>
            </a:r>
          </a:p>
          <a:p>
            <a:pPr marL="469265" indent="-456565">
              <a:lnSpc>
                <a:spcPct val="100000"/>
              </a:lnSpc>
              <a:spcBef>
                <a:spcPts val="1740"/>
              </a:spcBef>
              <a:buFont typeface="Arial"/>
              <a:buChar char="•"/>
              <a:tabLst>
                <a:tab pos="469265" algn="l"/>
              </a:tabLst>
            </a:pPr>
            <a:r>
              <a:rPr b="0">
                <a:latin typeface="Segoe UI Semilight"/>
                <a:cs typeface="Segoe UI Semilight"/>
              </a:rPr>
              <a:t>If</a:t>
            </a:r>
            <a:r>
              <a:rPr b="0" spc="-15">
                <a:latin typeface="Segoe UI Semilight"/>
                <a:cs typeface="Segoe UI Semilight"/>
              </a:rPr>
              <a:t> </a:t>
            </a:r>
            <a:r>
              <a:t>𝑎</a:t>
            </a:r>
            <a:r>
              <a:rPr spc="225"/>
              <a:t> </a:t>
            </a:r>
            <a:r>
              <a:t>=</a:t>
            </a:r>
            <a:r>
              <a:rPr spc="145"/>
              <a:t> </a:t>
            </a:r>
            <a:r>
              <a:t>𝑏</a:t>
            </a:r>
            <a:r>
              <a:rPr spc="215"/>
              <a:t> </a:t>
            </a:r>
            <a:r>
              <a:rPr b="0">
                <a:latin typeface="Segoe UI Semilight"/>
                <a:cs typeface="Segoe UI Semilight"/>
              </a:rPr>
              <a:t>and</a:t>
            </a:r>
            <a:r>
              <a:rPr b="0" spc="-10">
                <a:latin typeface="Segoe UI Semilight"/>
                <a:cs typeface="Segoe UI Semilight"/>
              </a:rPr>
              <a:t> </a:t>
            </a:r>
            <a:r>
              <a:t>𝑏</a:t>
            </a:r>
            <a:r>
              <a:rPr spc="215"/>
              <a:t> </a:t>
            </a:r>
            <a:r>
              <a:t>=</a:t>
            </a:r>
            <a:r>
              <a:rPr spc="155"/>
              <a:t> </a:t>
            </a:r>
            <a:r>
              <a:t>𝑐</a:t>
            </a:r>
            <a:r>
              <a:rPr b="0">
                <a:latin typeface="Segoe UI Semilight"/>
                <a:cs typeface="Segoe UI Semilight"/>
              </a:rPr>
              <a:t>,</a:t>
            </a:r>
            <a:r>
              <a:rPr b="0" spc="-15">
                <a:latin typeface="Segoe UI Semilight"/>
                <a:cs typeface="Segoe UI Semilight"/>
              </a:rPr>
              <a:t> </a:t>
            </a:r>
            <a:r>
              <a:rPr b="0">
                <a:latin typeface="Segoe UI Semilight"/>
                <a:cs typeface="Segoe UI Semilight"/>
              </a:rPr>
              <a:t>then</a:t>
            </a:r>
            <a:r>
              <a:rPr b="0" spc="-10">
                <a:latin typeface="Segoe UI Semilight"/>
                <a:cs typeface="Segoe UI Semilight"/>
              </a:rPr>
              <a:t> </a:t>
            </a:r>
            <a:r>
              <a:t>𝑎</a:t>
            </a:r>
            <a:r>
              <a:rPr spc="229"/>
              <a:t> </a:t>
            </a:r>
            <a:r>
              <a:t>=</a:t>
            </a:r>
            <a:r>
              <a:rPr spc="155"/>
              <a:t> </a:t>
            </a:r>
            <a:r>
              <a:rPr spc="-25"/>
              <a:t>𝑐</a:t>
            </a:r>
            <a:r>
              <a:rPr b="0" spc="-25">
                <a:latin typeface="Segoe UI Semilight"/>
                <a:cs typeface="Segoe UI Semilight"/>
              </a:rPr>
              <a:t>.</a:t>
            </a:r>
          </a:p>
          <a:p>
            <a:pPr>
              <a:lnSpc>
                <a:spcPct val="100000"/>
              </a:lnSpc>
              <a:spcBef>
                <a:spcPts val="1975"/>
              </a:spcBef>
            </a:pPr>
            <a:endParaRPr b="0" spc="-25">
              <a:latin typeface="Segoe UI Semilight"/>
              <a:cs typeface="Segoe UI Semilight"/>
            </a:endParaRPr>
          </a:p>
          <a:p>
            <a:pPr marL="12700" marR="5080">
              <a:lnSpc>
                <a:spcPct val="133900"/>
              </a:lnSpc>
            </a:pPr>
            <a:r>
              <a:rPr b="0">
                <a:latin typeface="Segoe UI Semilight"/>
                <a:cs typeface="Segoe UI Semilight"/>
              </a:rPr>
              <a:t>These</a:t>
            </a:r>
            <a:r>
              <a:rPr b="0" spc="-45">
                <a:latin typeface="Segoe UI Semilight"/>
                <a:cs typeface="Segoe UI Semilight"/>
              </a:rPr>
              <a:t> </a:t>
            </a:r>
            <a:r>
              <a:rPr b="0">
                <a:latin typeface="Segoe UI Semilight"/>
                <a:cs typeface="Segoe UI Semilight"/>
              </a:rPr>
              <a:t>are</a:t>
            </a:r>
            <a:r>
              <a:rPr b="0" spc="-40">
                <a:latin typeface="Segoe UI Semilight"/>
                <a:cs typeface="Segoe UI Semilight"/>
              </a:rPr>
              <a:t> </a:t>
            </a:r>
            <a:r>
              <a:rPr b="0">
                <a:latin typeface="Segoe UI Semilight"/>
                <a:cs typeface="Segoe UI Semilight"/>
              </a:rPr>
              <a:t>the</a:t>
            </a:r>
            <a:r>
              <a:rPr b="0" spc="-40">
                <a:latin typeface="Segoe UI Semilight"/>
                <a:cs typeface="Segoe UI Semilight"/>
              </a:rPr>
              <a:t> </a:t>
            </a:r>
            <a:r>
              <a:rPr b="0">
                <a:latin typeface="Segoe UI Semilight"/>
                <a:cs typeface="Segoe UI Semilight"/>
              </a:rPr>
              <a:t>facts</a:t>
            </a:r>
            <a:r>
              <a:rPr b="0" spc="-60">
                <a:latin typeface="Segoe UI Semilight"/>
                <a:cs typeface="Segoe UI Semilight"/>
              </a:rPr>
              <a:t> </a:t>
            </a:r>
            <a:r>
              <a:rPr b="0">
                <a:latin typeface="Segoe UI Semilight"/>
                <a:cs typeface="Segoe UI Semilight"/>
              </a:rPr>
              <a:t>that</a:t>
            </a:r>
            <a:r>
              <a:rPr b="0" spc="-45">
                <a:latin typeface="Segoe UI Semilight"/>
                <a:cs typeface="Segoe UI Semilight"/>
              </a:rPr>
              <a:t> </a:t>
            </a:r>
            <a:r>
              <a:rPr b="0">
                <a:latin typeface="Segoe UI Semilight"/>
                <a:cs typeface="Segoe UI Semilight"/>
              </a:rPr>
              <a:t>allow</a:t>
            </a:r>
            <a:r>
              <a:rPr b="0" spc="-40">
                <a:latin typeface="Segoe UI Semilight"/>
                <a:cs typeface="Segoe UI Semilight"/>
              </a:rPr>
              <a:t> </a:t>
            </a:r>
            <a:r>
              <a:rPr b="0">
                <a:latin typeface="Segoe UI Semilight"/>
                <a:cs typeface="Segoe UI Semilight"/>
              </a:rPr>
              <a:t>us</a:t>
            </a:r>
            <a:r>
              <a:rPr b="0" spc="-50">
                <a:latin typeface="Segoe UI Semilight"/>
                <a:cs typeface="Segoe UI Semilight"/>
              </a:rPr>
              <a:t> </a:t>
            </a:r>
            <a:r>
              <a:rPr b="0">
                <a:latin typeface="Segoe UI Semilight"/>
                <a:cs typeface="Segoe UI Semilight"/>
              </a:rPr>
              <a:t>to</a:t>
            </a:r>
            <a:r>
              <a:rPr b="0" spc="-45">
                <a:latin typeface="Segoe UI Semilight"/>
                <a:cs typeface="Segoe UI Semilight"/>
              </a:rPr>
              <a:t> </a:t>
            </a:r>
            <a:r>
              <a:rPr b="0">
                <a:latin typeface="Segoe UI Semilight"/>
                <a:cs typeface="Segoe UI Semilight"/>
              </a:rPr>
              <a:t>use</a:t>
            </a:r>
            <a:r>
              <a:rPr b="0" spc="-35">
                <a:latin typeface="Segoe UI Semilight"/>
                <a:cs typeface="Segoe UI Semilight"/>
              </a:rPr>
              <a:t> </a:t>
            </a:r>
            <a:r>
              <a:rPr b="0">
                <a:latin typeface="Segoe UI Semilight"/>
                <a:cs typeface="Segoe UI Semilight"/>
              </a:rPr>
              <a:t>algebra</a:t>
            </a:r>
            <a:r>
              <a:rPr b="0" spc="-50">
                <a:latin typeface="Segoe UI Semilight"/>
                <a:cs typeface="Segoe UI Semilight"/>
              </a:rPr>
              <a:t> </a:t>
            </a:r>
            <a:r>
              <a:rPr b="0">
                <a:latin typeface="Segoe UI Semilight"/>
                <a:cs typeface="Segoe UI Semilight"/>
              </a:rPr>
              <a:t>to</a:t>
            </a:r>
            <a:r>
              <a:rPr b="0" spc="-45">
                <a:latin typeface="Segoe UI Semilight"/>
                <a:cs typeface="Segoe UI Semilight"/>
              </a:rPr>
              <a:t> </a:t>
            </a:r>
            <a:r>
              <a:rPr b="0">
                <a:latin typeface="Segoe UI Semilight"/>
                <a:cs typeface="Segoe UI Semilight"/>
              </a:rPr>
              <a:t>solve</a:t>
            </a:r>
            <a:r>
              <a:rPr b="0" spc="-65">
                <a:latin typeface="Segoe UI Semilight"/>
                <a:cs typeface="Segoe UI Semilight"/>
              </a:rPr>
              <a:t> </a:t>
            </a:r>
            <a:r>
              <a:rPr b="0" spc="-10">
                <a:latin typeface="Segoe UI Semilight"/>
                <a:cs typeface="Segoe UI Semilight"/>
              </a:rPr>
              <a:t>problems. </a:t>
            </a:r>
            <a:r>
              <a:rPr b="0">
                <a:latin typeface="Segoe UI Semilight"/>
                <a:cs typeface="Segoe UI Semilight"/>
              </a:rPr>
              <a:t>We</a:t>
            </a:r>
            <a:r>
              <a:rPr b="0" spc="-55">
                <a:latin typeface="Segoe UI Semilight"/>
                <a:cs typeface="Segoe UI Semilight"/>
              </a:rPr>
              <a:t> </a:t>
            </a:r>
            <a:r>
              <a:rPr b="0">
                <a:latin typeface="Segoe UI Semilight"/>
                <a:cs typeface="Segoe UI Semilight"/>
              </a:rPr>
              <a:t>will</a:t>
            </a:r>
            <a:r>
              <a:rPr b="0" spc="-40">
                <a:latin typeface="Segoe UI Semilight"/>
                <a:cs typeface="Segoe UI Semilight"/>
              </a:rPr>
              <a:t> </a:t>
            </a:r>
            <a:r>
              <a:rPr b="0">
                <a:latin typeface="Segoe UI Semilight"/>
                <a:cs typeface="Segoe UI Semilight"/>
              </a:rPr>
              <a:t>prove</a:t>
            </a:r>
            <a:r>
              <a:rPr b="0" spc="-65">
                <a:latin typeface="Segoe UI Semilight"/>
                <a:cs typeface="Segoe UI Semilight"/>
              </a:rPr>
              <a:t> </a:t>
            </a:r>
            <a:r>
              <a:rPr b="0">
                <a:latin typeface="Segoe UI Semilight"/>
                <a:cs typeface="Segoe UI Semilight"/>
              </a:rPr>
              <a:t>analogous</a:t>
            </a:r>
            <a:r>
              <a:rPr b="0" spc="-70">
                <a:latin typeface="Segoe UI Semilight"/>
                <a:cs typeface="Segoe UI Semilight"/>
              </a:rPr>
              <a:t> </a:t>
            </a:r>
            <a:r>
              <a:rPr b="0">
                <a:latin typeface="Segoe UI Semilight"/>
                <a:cs typeface="Segoe UI Semilight"/>
              </a:rPr>
              <a:t>facts</a:t>
            </a:r>
            <a:r>
              <a:rPr b="0" spc="-50">
                <a:latin typeface="Segoe UI Semilight"/>
                <a:cs typeface="Segoe UI Semilight"/>
              </a:rPr>
              <a:t> </a:t>
            </a:r>
            <a:r>
              <a:rPr b="0">
                <a:latin typeface="Segoe UI Semilight"/>
                <a:cs typeface="Segoe UI Semilight"/>
              </a:rPr>
              <a:t>for</a:t>
            </a:r>
            <a:r>
              <a:rPr b="0" spc="-65">
                <a:latin typeface="Segoe UI Semilight"/>
                <a:cs typeface="Segoe UI Semilight"/>
              </a:rPr>
              <a:t> </a:t>
            </a:r>
            <a:r>
              <a:rPr b="0">
                <a:latin typeface="Segoe UI Semilight"/>
                <a:cs typeface="Segoe UI Semilight"/>
              </a:rPr>
              <a:t>modular</a:t>
            </a:r>
            <a:r>
              <a:rPr b="0" spc="-40">
                <a:latin typeface="Segoe UI Semilight"/>
                <a:cs typeface="Segoe UI Semilight"/>
              </a:rPr>
              <a:t> </a:t>
            </a:r>
            <a:r>
              <a:rPr b="0" spc="-10">
                <a:latin typeface="Segoe UI Semilight"/>
                <a:cs typeface="Segoe UI Semilight"/>
              </a:rPr>
              <a:t>arithmetic.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D06673-7E69-07E8-4FA0-F59553095B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5449D1E-5E77-39D7-8307-DF9FEC83730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257175"/>
                <a:ext cx="11407210" cy="3447098"/>
              </a:xfrm>
            </p:spPr>
            <p:txBody>
              <a:bodyPr/>
              <a:lstStyle/>
              <a:p>
                <a:pPr/>
                <a:r>
                  <a:rPr lang="en-US"/>
                  <a:t>Claim 1: for all 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with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&gt;0:</m:t>
                    </m:r>
                  </m:oMath>
                </a14:m>
                <a:r>
                  <a:rPr lang="en-US"/>
                  <a:t> </a:t>
                </a:r>
                <a:br>
                  <a:rPr lang="en-US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i="1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≡</m:t>
                      </m:r>
                      <m:r>
                        <a:rPr lang="en-US" i="1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𝑏</m:t>
                      </m:r>
                      <m:r>
                        <a:rPr lang="en-US" i="1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 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mod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𝑚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→</m:t>
                      </m:r>
                      <m:r>
                        <a:rPr lang="en-US" i="1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i="1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𝑐</m:t>
                      </m:r>
                      <m:r>
                        <a:rPr lang="en-US" i="1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≡</m:t>
                      </m:r>
                      <m:r>
                        <a:rPr lang="en-US" i="1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𝑏</m:t>
                      </m:r>
                      <m:r>
                        <a:rPr lang="en-US" i="1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𝑐</m:t>
                      </m:r>
                      <m:r>
                        <a:rPr lang="en-US" i="1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 (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mod</m:t>
                      </m:r>
                      <m:r>
                        <a:rPr lang="en-US" i="1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𝑚</m:t>
                      </m:r>
                      <m:r>
                        <a:rPr lang="en-US" i="1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)</m:t>
                      </m:r>
                    </m:oMath>
                  </m:oMathPara>
                </a14:m>
                <a:endParaRPr lang="en-US"/>
              </a:p>
              <a:p>
                <a:r>
                  <a:rPr lang="en-US"/>
                  <a:t>Before we start, we must know:</a:t>
                </a:r>
              </a:p>
              <a:p>
                <a:r>
                  <a:rPr lang="en-US"/>
                  <a:t>1. What every word in the statement means.</a:t>
                </a:r>
              </a:p>
              <a:p>
                <a:r>
                  <a:rPr lang="en-US"/>
                  <a:t>2. What the statement as a whole means.</a:t>
                </a:r>
              </a:p>
              <a:p>
                <a:r>
                  <a:rPr lang="en-US"/>
                  <a:t>3. Where to start.</a:t>
                </a:r>
              </a:p>
              <a:p>
                <a:r>
                  <a:rPr lang="en-US"/>
                  <a:t>4. What your target is.</a:t>
                </a:r>
              </a:p>
              <a:p>
                <a:endParaRPr lang="en-US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5449D1E-5E77-39D7-8307-DF9FEC8373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257175"/>
                <a:ext cx="11407210" cy="3447098"/>
              </a:xfrm>
              <a:blipFill>
                <a:blip r:embed="rId2"/>
                <a:stretch>
                  <a:fillRect l="-1870" t="-31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968C96FD-1367-8F46-4A7D-7652079DF074}"/>
              </a:ext>
            </a:extLst>
          </p:cNvPr>
          <p:cNvGrpSpPr/>
          <p:nvPr/>
        </p:nvGrpSpPr>
        <p:grpSpPr>
          <a:xfrm>
            <a:off x="4278086" y="5019916"/>
            <a:ext cx="7793790" cy="1756099"/>
            <a:chOff x="1185842" y="3429000"/>
            <a:chExt cx="6111311" cy="152675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DF41C19E-F4FA-4B03-0183-21145973E007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52675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Let </a:t>
                  </a:r>
                  <a14:m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sz="2800" i="1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r>
                        <a:rPr lang="en-US" sz="2800" i="1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𝑏</m:t>
                      </m:r>
                      <m:r>
                        <a:rPr lang="en-US" sz="2800" i="1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𝑚</m:t>
                      </m:r>
                    </m:oMath>
                  </a14:m>
                  <a:r>
                    <a:rPr lang="en-US" sz="280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be integers with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𝑚</m:t>
                      </m:r>
                      <m:r>
                        <a:rPr lang="en-US" sz="2800" i="1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&gt;0</m:t>
                      </m:r>
                    </m:oMath>
                  </a14:m>
                  <a:r>
                    <a:rPr lang="en-US" sz="280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.</a:t>
                  </a:r>
                </a:p>
                <a:p>
                  <a:pPr algn="ctr"/>
                  <a:r>
                    <a:rPr lang="en-US" sz="280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We say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≡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𝑏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 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𝑚𝑜𝑑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𝑚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)</m:t>
                      </m:r>
                    </m:oMath>
                  </a14:m>
                  <a:r>
                    <a:rPr lang="en-US" sz="280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if and only if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𝑚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|(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𝑏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)</m:t>
                      </m:r>
                    </m:oMath>
                  </a14:m>
                  <a:endParaRPr lang="en-US" sz="280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DF41C19E-F4FA-4B03-0183-21145973E00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526756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C4049B9-86D1-C6F6-C270-C10C046CFE4A}"/>
                </a:ext>
              </a:extLst>
            </p:cNvPr>
            <p:cNvSpPr/>
            <p:nvPr/>
          </p:nvSpPr>
          <p:spPr>
            <a:xfrm>
              <a:off x="1195367" y="3429001"/>
              <a:ext cx="6101786" cy="52977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Equivalence in modular arithmetic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B1B67972-45F9-5462-052E-19931B93888A}"/>
              </a:ext>
            </a:extLst>
          </p:cNvPr>
          <p:cNvGrpSpPr/>
          <p:nvPr/>
        </p:nvGrpSpPr>
        <p:grpSpPr>
          <a:xfrm>
            <a:off x="4552948" y="3204641"/>
            <a:ext cx="7518927" cy="1756099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31E33D5D-EE09-6075-C592-E84C9B6FE5E2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For integers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𝑦</m:t>
                      </m:r>
                    </m:oMath>
                  </a14:m>
                  <a:r>
                    <a:rPr lang="en-US" sz="2800" b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we say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𝒙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|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𝒚</m:t>
                      </m:r>
                    </m:oMath>
                  </a14:m>
                  <a:r>
                    <a:rPr lang="en-US" sz="2800" b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(“</a:t>
                  </a:r>
                  <a14:m>
                    <m:oMath xmlns:m="http://schemas.openxmlformats.org/officeDocument/2006/math">
                      <m:r>
                        <a:rPr lang="en-US" sz="2800" b="1" i="1" dirty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𝒙</m:t>
                      </m:r>
                    </m:oMath>
                  </a14:m>
                  <a:r>
                    <a:rPr lang="en-US" sz="2800" b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divides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𝒚</m:t>
                      </m:r>
                    </m:oMath>
                  </a14:m>
                  <a:r>
                    <a:rPr lang="en-US" sz="2800" b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”) </a:t>
                  </a:r>
                  <a:r>
                    <a:rPr lang="en-US" sz="2800" b="1" err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iff</a:t>
                  </a:r>
                  <a:r>
                    <a:rPr lang="en-US" sz="2800" b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there is an integer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𝒛</m:t>
                      </m:r>
                    </m:oMath>
                  </a14:m>
                  <a:r>
                    <a:rPr lang="en-US" sz="2800" b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such that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𝒙𝒛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𝒚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.</m:t>
                      </m:r>
                    </m:oMath>
                  </a14:m>
                  <a:endParaRPr lang="en-US" sz="2800" b="1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31E33D5D-EE09-6075-C592-E84C9B6FE5E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4"/>
                  <a:stretch>
                    <a:fillRect l="-811" r="-73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4C347DF-838C-E8F7-E09C-4BEDC710927A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Divides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533450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6B56B-297B-482C-B0E1-C671C5B5D8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Signs you might want to </a:t>
            </a:r>
            <a:br>
              <a:rPr lang="en-US"/>
            </a:br>
            <a:r>
              <a:rPr lang="en-US"/>
              <a:t>use proof by contrapositive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59538F-B099-4638-BD1E-BBE86A639F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6"/>
            <a:ext cx="11187258" cy="5130867"/>
          </a:xfrm>
        </p:spPr>
        <p:txBody>
          <a:bodyPr>
            <a:normAutofit/>
          </a:bodyPr>
          <a:lstStyle/>
          <a:p>
            <a:r>
              <a:rPr lang="en-US"/>
              <a:t>1. The hypothesis of the implication you’re proving has a “not” in it (that you think is making things difficult)</a:t>
            </a:r>
          </a:p>
          <a:p>
            <a:r>
              <a:rPr lang="en-US"/>
              <a:t>2. The target of the implication you’re proving has an “or” or “not” in it.</a:t>
            </a:r>
          </a:p>
          <a:p>
            <a:r>
              <a:rPr lang="en-US"/>
              <a:t>3. There’s a step that is difficult forward, but easy backwards</a:t>
            </a:r>
          </a:p>
          <a:p>
            <a:pPr lvl="1"/>
            <a:r>
              <a:rPr lang="en-US"/>
              <a:t>e.g., taking a square-root forward, squaring backwards.</a:t>
            </a:r>
          </a:p>
          <a:p>
            <a:r>
              <a:rPr lang="en-US"/>
              <a:t>4. You get halfway through the proof and you can’t “get ahold of” what you’re trying to show.</a:t>
            </a:r>
          </a:p>
          <a:p>
            <a:pPr lvl="1"/>
            <a:r>
              <a:rPr lang="en-US"/>
              <a:t>e.g., you’re working with a “not equal” instead of an “equals” or “every thing doesn’t have this property” instead of “some thing does have that property”</a:t>
            </a:r>
          </a:p>
          <a:p>
            <a:pPr lvl="1"/>
            <a:r>
              <a:rPr lang="en-US" sz="2800"/>
              <a:t>All of these are reasons you </a:t>
            </a:r>
            <a:r>
              <a:rPr lang="en-US" sz="2800" b="1"/>
              <a:t>might </a:t>
            </a:r>
            <a:r>
              <a:rPr lang="en-US" sz="2800"/>
              <a:t>want contrapositive. Sometimes you just have to try and see what happens!</a:t>
            </a:r>
            <a:endParaRPr lang="en-US" sz="2800" b="1"/>
          </a:p>
        </p:txBody>
      </p:sp>
    </p:spTree>
    <p:extLst>
      <p:ext uri="{BB962C8B-B14F-4D97-AF65-F5344CB8AC3E}">
        <p14:creationId xmlns:p14="http://schemas.microsoft.com/office/powerpoint/2010/main" val="154202756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8F63B1-6D4A-F161-388F-98A77BC480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7DA9D52F-3BDA-9723-DA90-9F106A2C980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65"/>
              <a:t>Claim</a:t>
            </a:r>
            <a:r>
              <a:rPr spc="215"/>
              <a:t> </a:t>
            </a:r>
            <a:r>
              <a:rPr spc="-50"/>
              <a:t>1</a:t>
            </a: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665585E3-4CDB-7C24-E452-6B5CB60A20E9}"/>
              </a:ext>
            </a:extLst>
          </p:cNvPr>
          <p:cNvSpPr/>
          <p:nvPr/>
        </p:nvSpPr>
        <p:spPr>
          <a:xfrm>
            <a:off x="507306" y="1553399"/>
            <a:ext cx="932815" cy="405765"/>
          </a:xfrm>
          <a:custGeom>
            <a:avLst/>
            <a:gdLst/>
            <a:ahLst/>
            <a:cxnLst/>
            <a:rect l="l" t="t" r="r" b="b"/>
            <a:pathLst>
              <a:path w="932815" h="405764">
                <a:moveTo>
                  <a:pt x="932688" y="0"/>
                </a:moveTo>
                <a:lnTo>
                  <a:pt x="0" y="0"/>
                </a:lnTo>
                <a:lnTo>
                  <a:pt x="0" y="405384"/>
                </a:lnTo>
                <a:lnTo>
                  <a:pt x="932688" y="405384"/>
                </a:lnTo>
                <a:lnTo>
                  <a:pt x="932688" y="0"/>
                </a:lnTo>
                <a:close/>
              </a:path>
            </a:pathLst>
          </a:custGeom>
          <a:solidFill>
            <a:srgbClr val="CC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E7F50746-D062-B267-FAF1-694397E6BC20}"/>
              </a:ext>
            </a:extLst>
          </p:cNvPr>
          <p:cNvSpPr txBox="1"/>
          <p:nvPr/>
        </p:nvSpPr>
        <p:spPr>
          <a:xfrm>
            <a:off x="443673" y="1553399"/>
            <a:ext cx="11585042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00"/>
              </a:spcBef>
            </a:pPr>
            <a:r>
              <a:rPr sz="2400" b="0">
                <a:latin typeface="Segoe UI Semilight"/>
                <a:cs typeface="Segoe UI Semilight"/>
              </a:rPr>
              <a:t>Claim</a:t>
            </a:r>
            <a:r>
              <a:rPr sz="2400" b="0" spc="-45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1:</a:t>
            </a:r>
            <a:r>
              <a:rPr sz="2400" b="0" spc="-25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For</a:t>
            </a:r>
            <a:r>
              <a:rPr sz="2400" b="0" spc="-10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integers</a:t>
            </a:r>
            <a:r>
              <a:rPr sz="2400" b="0" spc="-15">
                <a:latin typeface="Segoe UI Semilight"/>
                <a:cs typeface="Segoe UI Semilight"/>
              </a:rPr>
              <a:t> </a:t>
            </a:r>
            <a:r>
              <a:rPr sz="2400">
                <a:latin typeface="Cambria Math"/>
                <a:cs typeface="Cambria Math"/>
              </a:rPr>
              <a:t>𝑎,</a:t>
            </a:r>
            <a:r>
              <a:rPr sz="2400" spc="-135">
                <a:latin typeface="Cambria Math"/>
                <a:cs typeface="Cambria Math"/>
              </a:rPr>
              <a:t> </a:t>
            </a:r>
            <a:r>
              <a:rPr sz="2400">
                <a:latin typeface="Cambria Math"/>
                <a:cs typeface="Cambria Math"/>
              </a:rPr>
              <a:t>𝑏</a:t>
            </a:r>
            <a:r>
              <a:rPr sz="2400" spc="180">
                <a:latin typeface="Cambria Math"/>
                <a:cs typeface="Cambria Math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and</a:t>
            </a:r>
            <a:r>
              <a:rPr sz="2400" b="0" spc="-30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positive</a:t>
            </a:r>
            <a:r>
              <a:rPr sz="2400" b="0" spc="-40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integer</a:t>
            </a:r>
            <a:r>
              <a:rPr sz="2400" b="0" spc="-10">
                <a:latin typeface="Segoe UI Semilight"/>
                <a:cs typeface="Segoe UI Semilight"/>
              </a:rPr>
              <a:t> </a:t>
            </a:r>
            <a:r>
              <a:rPr sz="2400">
                <a:latin typeface="Cambria Math"/>
                <a:cs typeface="Cambria Math"/>
              </a:rPr>
              <a:t>𝑚</a:t>
            </a:r>
            <a:r>
              <a:rPr sz="2400" b="0">
                <a:latin typeface="Segoe UI Semilight"/>
                <a:cs typeface="Segoe UI Semilight"/>
              </a:rPr>
              <a:t>,</a:t>
            </a:r>
            <a:r>
              <a:rPr sz="2400" b="0" spc="-20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if</a:t>
            </a:r>
            <a:r>
              <a:rPr sz="2400" b="0" spc="-20">
                <a:latin typeface="Segoe UI Semilight"/>
                <a:cs typeface="Segoe UI Semilight"/>
              </a:rPr>
              <a:t> </a:t>
            </a:r>
            <a:r>
              <a:rPr sz="2400">
                <a:latin typeface="Cambria Math"/>
                <a:cs typeface="Cambria Math"/>
              </a:rPr>
              <a:t>𝑎</a:t>
            </a:r>
            <a:r>
              <a:rPr sz="2400" spc="170">
                <a:latin typeface="Cambria Math"/>
                <a:cs typeface="Cambria Math"/>
              </a:rPr>
              <a:t> </a:t>
            </a:r>
            <a:r>
              <a:rPr sz="2400" spc="85">
                <a:latin typeface="Cambria Math"/>
                <a:cs typeface="Cambria Math"/>
              </a:rPr>
              <a:t>≡</a:t>
            </a:r>
            <a:r>
              <a:rPr sz="2625" spc="562" baseline="-15873">
                <a:latin typeface="Cambria Math"/>
                <a:cs typeface="Cambria Math"/>
              </a:rPr>
              <a:t> </a:t>
            </a:r>
            <a:r>
              <a:rPr sz="2400">
                <a:latin typeface="Cambria Math"/>
                <a:cs typeface="Cambria Math"/>
              </a:rPr>
              <a:t>𝑏</a:t>
            </a:r>
            <a:r>
              <a:rPr lang="en-US" sz="2400">
                <a:latin typeface="Cambria Math"/>
                <a:cs typeface="Cambria Math"/>
              </a:rPr>
              <a:t> (mod m)</a:t>
            </a:r>
            <a:r>
              <a:rPr sz="2400" spc="180">
                <a:latin typeface="Cambria Math"/>
                <a:cs typeface="Cambria Math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then</a:t>
            </a:r>
            <a:r>
              <a:rPr sz="2400" b="0" spc="-20">
                <a:latin typeface="Segoe UI Semilight"/>
                <a:cs typeface="Segoe UI Semilight"/>
              </a:rPr>
              <a:t> </a:t>
            </a:r>
            <a:r>
              <a:rPr sz="2400">
                <a:latin typeface="Cambria Math"/>
                <a:cs typeface="Cambria Math"/>
              </a:rPr>
              <a:t>𝑏</a:t>
            </a:r>
            <a:r>
              <a:rPr sz="2400" spc="165">
                <a:latin typeface="Cambria Math"/>
                <a:cs typeface="Cambria Math"/>
              </a:rPr>
              <a:t> </a:t>
            </a:r>
            <a:r>
              <a:rPr sz="2400" spc="85">
                <a:latin typeface="Cambria Math"/>
                <a:cs typeface="Cambria Math"/>
              </a:rPr>
              <a:t>≡</a:t>
            </a:r>
            <a:r>
              <a:rPr sz="2625" spc="569" baseline="-15873">
                <a:latin typeface="Cambria Math"/>
                <a:cs typeface="Cambria Math"/>
              </a:rPr>
              <a:t> </a:t>
            </a:r>
            <a:r>
              <a:rPr sz="2400" spc="-25">
                <a:latin typeface="Cambria Math"/>
                <a:cs typeface="Cambria Math"/>
              </a:rPr>
              <a:t>𝑎</a:t>
            </a:r>
            <a:r>
              <a:rPr lang="en-US" sz="2400" spc="-25">
                <a:latin typeface="Cambria Math"/>
                <a:cs typeface="Cambria Math"/>
              </a:rPr>
              <a:t> (mod m)</a:t>
            </a:r>
            <a:r>
              <a:rPr sz="2400" b="0" spc="-25">
                <a:latin typeface="Segoe UI Semilight"/>
                <a:cs typeface="Segoe UI Semilight"/>
              </a:rPr>
              <a:t>.</a:t>
            </a:r>
            <a:endParaRPr sz="2400">
              <a:latin typeface="Segoe UI Semilight"/>
              <a:cs typeface="Segoe UI Semilight"/>
            </a:endParaRPr>
          </a:p>
        </p:txBody>
      </p:sp>
      <p:grpSp>
        <p:nvGrpSpPr>
          <p:cNvPr id="5" name="object 5">
            <a:extLst>
              <a:ext uri="{FF2B5EF4-FFF2-40B4-BE49-F238E27FC236}">
                <a16:creationId xmlns:a16="http://schemas.microsoft.com/office/drawing/2014/main" id="{E4CACF6F-93DB-867F-B738-0071F7601FA4}"/>
              </a:ext>
            </a:extLst>
          </p:cNvPr>
          <p:cNvGrpSpPr/>
          <p:nvPr/>
        </p:nvGrpSpPr>
        <p:grpSpPr>
          <a:xfrm>
            <a:off x="8058158" y="146486"/>
            <a:ext cx="3822510" cy="1235592"/>
            <a:chOff x="9031223" y="102107"/>
            <a:chExt cx="3056230" cy="1248410"/>
          </a:xfrm>
        </p:grpSpPr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A27370EE-F01E-E555-CBE8-255474E2605A}"/>
                </a:ext>
              </a:extLst>
            </p:cNvPr>
            <p:cNvSpPr/>
            <p:nvPr/>
          </p:nvSpPr>
          <p:spPr>
            <a:xfrm>
              <a:off x="9041993" y="102107"/>
              <a:ext cx="3045460" cy="1248410"/>
            </a:xfrm>
            <a:custGeom>
              <a:avLst/>
              <a:gdLst/>
              <a:ahLst/>
              <a:cxnLst/>
              <a:rect l="l" t="t" r="r" b="b"/>
              <a:pathLst>
                <a:path w="3045459" h="1248410">
                  <a:moveTo>
                    <a:pt x="2836926" y="0"/>
                  </a:moveTo>
                  <a:lnTo>
                    <a:pt x="208025" y="0"/>
                  </a:lnTo>
                  <a:lnTo>
                    <a:pt x="160313" y="5491"/>
                  </a:lnTo>
                  <a:lnTo>
                    <a:pt x="116521" y="21136"/>
                  </a:lnTo>
                  <a:lnTo>
                    <a:pt x="77897" y="45686"/>
                  </a:lnTo>
                  <a:lnTo>
                    <a:pt x="45686" y="77897"/>
                  </a:lnTo>
                  <a:lnTo>
                    <a:pt x="21136" y="116521"/>
                  </a:lnTo>
                  <a:lnTo>
                    <a:pt x="5491" y="160313"/>
                  </a:lnTo>
                  <a:lnTo>
                    <a:pt x="0" y="208025"/>
                  </a:lnTo>
                  <a:lnTo>
                    <a:pt x="0" y="1040130"/>
                  </a:lnTo>
                  <a:lnTo>
                    <a:pt x="5491" y="1087842"/>
                  </a:lnTo>
                  <a:lnTo>
                    <a:pt x="21136" y="1131634"/>
                  </a:lnTo>
                  <a:lnTo>
                    <a:pt x="45686" y="1170258"/>
                  </a:lnTo>
                  <a:lnTo>
                    <a:pt x="77897" y="1202469"/>
                  </a:lnTo>
                  <a:lnTo>
                    <a:pt x="116521" y="1227019"/>
                  </a:lnTo>
                  <a:lnTo>
                    <a:pt x="160313" y="1242664"/>
                  </a:lnTo>
                  <a:lnTo>
                    <a:pt x="208025" y="1248156"/>
                  </a:lnTo>
                  <a:lnTo>
                    <a:pt x="2836926" y="1248156"/>
                  </a:lnTo>
                  <a:lnTo>
                    <a:pt x="2884638" y="1242664"/>
                  </a:lnTo>
                  <a:lnTo>
                    <a:pt x="2928430" y="1227019"/>
                  </a:lnTo>
                  <a:lnTo>
                    <a:pt x="2967054" y="1202469"/>
                  </a:lnTo>
                  <a:lnTo>
                    <a:pt x="2999265" y="1170258"/>
                  </a:lnTo>
                  <a:lnTo>
                    <a:pt x="3023815" y="1131634"/>
                  </a:lnTo>
                  <a:lnTo>
                    <a:pt x="3039460" y="1087842"/>
                  </a:lnTo>
                  <a:lnTo>
                    <a:pt x="3044952" y="1040130"/>
                  </a:lnTo>
                  <a:lnTo>
                    <a:pt x="3044952" y="208025"/>
                  </a:lnTo>
                  <a:lnTo>
                    <a:pt x="3039460" y="160313"/>
                  </a:lnTo>
                  <a:lnTo>
                    <a:pt x="3023815" y="116521"/>
                  </a:lnTo>
                  <a:lnTo>
                    <a:pt x="2999265" y="77897"/>
                  </a:lnTo>
                  <a:lnTo>
                    <a:pt x="2967054" y="45686"/>
                  </a:lnTo>
                  <a:lnTo>
                    <a:pt x="2928430" y="21136"/>
                  </a:lnTo>
                  <a:lnTo>
                    <a:pt x="2884638" y="5491"/>
                  </a:lnTo>
                  <a:lnTo>
                    <a:pt x="2836926" y="0"/>
                  </a:lnTo>
                  <a:close/>
                </a:path>
              </a:pathLst>
            </a:custGeom>
            <a:solidFill>
              <a:srgbClr val="E4E4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>
              <a:extLst>
                <a:ext uri="{FF2B5EF4-FFF2-40B4-BE49-F238E27FC236}">
                  <a16:creationId xmlns:a16="http://schemas.microsoft.com/office/drawing/2014/main" id="{8264CE89-1A8A-F29C-905E-2393228534DD}"/>
                </a:ext>
              </a:extLst>
            </p:cNvPr>
            <p:cNvSpPr/>
            <p:nvPr/>
          </p:nvSpPr>
          <p:spPr>
            <a:xfrm>
              <a:off x="9031223" y="102107"/>
              <a:ext cx="3045460" cy="1248410"/>
            </a:xfrm>
            <a:custGeom>
              <a:avLst/>
              <a:gdLst/>
              <a:ahLst/>
              <a:cxnLst/>
              <a:rect l="l" t="t" r="r" b="b"/>
              <a:pathLst>
                <a:path w="3045459" h="1248410">
                  <a:moveTo>
                    <a:pt x="0" y="208025"/>
                  </a:moveTo>
                  <a:lnTo>
                    <a:pt x="5491" y="160313"/>
                  </a:lnTo>
                  <a:lnTo>
                    <a:pt x="21136" y="116521"/>
                  </a:lnTo>
                  <a:lnTo>
                    <a:pt x="45686" y="77897"/>
                  </a:lnTo>
                  <a:lnTo>
                    <a:pt x="77897" y="45686"/>
                  </a:lnTo>
                  <a:lnTo>
                    <a:pt x="116521" y="21136"/>
                  </a:lnTo>
                  <a:lnTo>
                    <a:pt x="160313" y="5491"/>
                  </a:lnTo>
                  <a:lnTo>
                    <a:pt x="208025" y="0"/>
                  </a:lnTo>
                  <a:lnTo>
                    <a:pt x="2836926" y="0"/>
                  </a:lnTo>
                  <a:lnTo>
                    <a:pt x="2884638" y="5491"/>
                  </a:lnTo>
                  <a:lnTo>
                    <a:pt x="2928430" y="21136"/>
                  </a:lnTo>
                  <a:lnTo>
                    <a:pt x="2967054" y="45686"/>
                  </a:lnTo>
                  <a:lnTo>
                    <a:pt x="2999265" y="77897"/>
                  </a:lnTo>
                  <a:lnTo>
                    <a:pt x="3023815" y="116521"/>
                  </a:lnTo>
                  <a:lnTo>
                    <a:pt x="3039460" y="160313"/>
                  </a:lnTo>
                  <a:lnTo>
                    <a:pt x="3044952" y="208025"/>
                  </a:lnTo>
                  <a:lnTo>
                    <a:pt x="3044952" y="1040130"/>
                  </a:lnTo>
                  <a:lnTo>
                    <a:pt x="3039460" y="1087842"/>
                  </a:lnTo>
                  <a:lnTo>
                    <a:pt x="3023815" y="1131634"/>
                  </a:lnTo>
                  <a:lnTo>
                    <a:pt x="2999265" y="1170258"/>
                  </a:lnTo>
                  <a:lnTo>
                    <a:pt x="2967054" y="1202469"/>
                  </a:lnTo>
                  <a:lnTo>
                    <a:pt x="2928430" y="1227019"/>
                  </a:lnTo>
                  <a:lnTo>
                    <a:pt x="2884638" y="1242664"/>
                  </a:lnTo>
                  <a:lnTo>
                    <a:pt x="2836926" y="1248156"/>
                  </a:lnTo>
                  <a:lnTo>
                    <a:pt x="208025" y="1248156"/>
                  </a:lnTo>
                  <a:lnTo>
                    <a:pt x="160313" y="1242664"/>
                  </a:lnTo>
                  <a:lnTo>
                    <a:pt x="116521" y="1227019"/>
                  </a:lnTo>
                  <a:lnTo>
                    <a:pt x="77897" y="1202469"/>
                  </a:lnTo>
                  <a:lnTo>
                    <a:pt x="45686" y="1170258"/>
                  </a:lnTo>
                  <a:lnTo>
                    <a:pt x="21136" y="1131634"/>
                  </a:lnTo>
                  <a:lnTo>
                    <a:pt x="5491" y="1087842"/>
                  </a:lnTo>
                  <a:lnTo>
                    <a:pt x="0" y="1040130"/>
                  </a:lnTo>
                  <a:lnTo>
                    <a:pt x="0" y="208025"/>
                  </a:lnTo>
                  <a:close/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>
            <a:extLst>
              <a:ext uri="{FF2B5EF4-FFF2-40B4-BE49-F238E27FC236}">
                <a16:creationId xmlns:a16="http://schemas.microsoft.com/office/drawing/2014/main" id="{56BB3F5C-DB73-95DE-14F3-309CE24AC616}"/>
              </a:ext>
            </a:extLst>
          </p:cNvPr>
          <p:cNvSpPr txBox="1"/>
          <p:nvPr/>
        </p:nvSpPr>
        <p:spPr>
          <a:xfrm>
            <a:off x="8419011" y="58267"/>
            <a:ext cx="3461657" cy="124393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700"/>
              </a:spcBef>
            </a:pPr>
            <a:r>
              <a:rPr sz="2000" b="0" u="sng" spc="-10"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Definitions</a:t>
            </a:r>
            <a:r>
              <a:rPr sz="2000" b="0" u="none" spc="-10">
                <a:latin typeface="Segoe UI Semilight"/>
                <a:cs typeface="Segoe UI Semilight"/>
              </a:rPr>
              <a:t>:</a:t>
            </a:r>
            <a:endParaRPr sz="2000">
              <a:latin typeface="Segoe UI Semilight"/>
              <a:cs typeface="Segoe UI Semilight"/>
            </a:endParaRPr>
          </a:p>
          <a:p>
            <a:pPr marL="50800">
              <a:lnSpc>
                <a:spcPct val="100000"/>
              </a:lnSpc>
              <a:spcBef>
                <a:spcPts val="600"/>
              </a:spcBef>
              <a:tabLst>
                <a:tab pos="1774189" algn="l"/>
              </a:tabLst>
            </a:pPr>
            <a:r>
              <a:rPr sz="2000">
                <a:latin typeface="Cambria Math"/>
                <a:cs typeface="Cambria Math"/>
              </a:rPr>
              <a:t>𝑎</a:t>
            </a:r>
            <a:r>
              <a:rPr sz="2000" spc="40">
                <a:latin typeface="Cambria Math"/>
                <a:cs typeface="Cambria Math"/>
              </a:rPr>
              <a:t> </a:t>
            </a:r>
            <a:r>
              <a:rPr sz="2000">
                <a:latin typeface="Cambria Math"/>
                <a:cs typeface="Cambria Math"/>
              </a:rPr>
              <a:t>| 𝑏</a:t>
            </a:r>
            <a:r>
              <a:rPr sz="2000" spc="20">
                <a:latin typeface="Cambria Math"/>
                <a:cs typeface="Cambria Math"/>
              </a:rPr>
              <a:t> </a:t>
            </a:r>
            <a:r>
              <a:rPr sz="2000" b="0">
                <a:latin typeface="Segoe UI Semilight"/>
                <a:cs typeface="Segoe UI Semilight"/>
              </a:rPr>
              <a:t>iff</a:t>
            </a:r>
            <a:r>
              <a:rPr sz="2000" b="0" spc="-5">
                <a:latin typeface="Segoe UI Semilight"/>
                <a:cs typeface="Segoe UI Semilight"/>
              </a:rPr>
              <a:t> </a:t>
            </a:r>
            <a:r>
              <a:rPr sz="2000">
                <a:latin typeface="Cambria Math"/>
                <a:cs typeface="Cambria Math"/>
              </a:rPr>
              <a:t>∃𝑘</a:t>
            </a:r>
            <a:r>
              <a:rPr sz="2000" spc="155">
                <a:latin typeface="Cambria Math"/>
                <a:cs typeface="Cambria Math"/>
              </a:rPr>
              <a:t> </a:t>
            </a:r>
            <a:r>
              <a:rPr sz="2000">
                <a:latin typeface="Cambria Math"/>
                <a:cs typeface="Cambria Math"/>
              </a:rPr>
              <a:t>∈</a:t>
            </a:r>
            <a:r>
              <a:rPr sz="2000" spc="105">
                <a:latin typeface="Cambria Math"/>
                <a:cs typeface="Cambria Math"/>
              </a:rPr>
              <a:t> </a:t>
            </a:r>
            <a:r>
              <a:rPr sz="2000" spc="-50">
                <a:latin typeface="Cambria Math"/>
                <a:cs typeface="Cambria Math"/>
              </a:rPr>
              <a:t>ℤ</a:t>
            </a:r>
            <a:r>
              <a:rPr sz="2000">
                <a:latin typeface="Cambria Math"/>
                <a:cs typeface="Cambria Math"/>
              </a:rPr>
              <a:t>	𝑏</a:t>
            </a:r>
            <a:r>
              <a:rPr sz="2000" spc="125">
                <a:latin typeface="Cambria Math"/>
                <a:cs typeface="Cambria Math"/>
              </a:rPr>
              <a:t> </a:t>
            </a:r>
            <a:r>
              <a:rPr sz="2000">
                <a:latin typeface="Cambria Math"/>
                <a:cs typeface="Cambria Math"/>
              </a:rPr>
              <a:t>=</a:t>
            </a:r>
            <a:r>
              <a:rPr sz="2000" spc="105">
                <a:latin typeface="Cambria Math"/>
                <a:cs typeface="Cambria Math"/>
              </a:rPr>
              <a:t> </a:t>
            </a:r>
            <a:r>
              <a:rPr sz="2000" spc="-25">
                <a:latin typeface="Cambria Math"/>
                <a:cs typeface="Cambria Math"/>
              </a:rPr>
              <a:t>𝑘𝑎</a:t>
            </a:r>
            <a:endParaRPr sz="2000">
              <a:latin typeface="Cambria Math"/>
              <a:cs typeface="Cambria Math"/>
            </a:endParaRPr>
          </a:p>
          <a:p>
            <a:pPr marL="50800">
              <a:lnSpc>
                <a:spcPct val="100000"/>
              </a:lnSpc>
              <a:spcBef>
                <a:spcPts val="1200"/>
              </a:spcBef>
            </a:pPr>
            <a:r>
              <a:rPr sz="2000">
                <a:latin typeface="Cambria Math"/>
                <a:cs typeface="Cambria Math"/>
              </a:rPr>
              <a:t>𝑎</a:t>
            </a:r>
            <a:r>
              <a:rPr sz="2000" spc="145">
                <a:latin typeface="Cambria Math"/>
                <a:cs typeface="Cambria Math"/>
              </a:rPr>
              <a:t> </a:t>
            </a:r>
            <a:r>
              <a:rPr sz="2000" spc="65">
                <a:latin typeface="Cambria Math"/>
                <a:cs typeface="Cambria Math"/>
              </a:rPr>
              <a:t>≡</a:t>
            </a:r>
            <a:r>
              <a:rPr sz="2175" spc="502" baseline="-15325">
                <a:latin typeface="Cambria Math"/>
                <a:cs typeface="Cambria Math"/>
              </a:rPr>
              <a:t> </a:t>
            </a:r>
            <a:r>
              <a:rPr sz="2000">
                <a:latin typeface="Cambria Math"/>
                <a:cs typeface="Cambria Math"/>
              </a:rPr>
              <a:t>𝑏</a:t>
            </a:r>
            <a:r>
              <a:rPr lang="en-US" sz="2000">
                <a:latin typeface="Cambria Math"/>
                <a:cs typeface="Cambria Math"/>
              </a:rPr>
              <a:t> (mod m)</a:t>
            </a:r>
            <a:r>
              <a:rPr sz="2000" spc="140">
                <a:latin typeface="Cambria Math"/>
                <a:cs typeface="Cambria Math"/>
              </a:rPr>
              <a:t> </a:t>
            </a:r>
            <a:r>
              <a:rPr sz="2000" b="0">
                <a:latin typeface="Segoe UI Semilight"/>
                <a:cs typeface="Segoe UI Semilight"/>
              </a:rPr>
              <a:t>iff</a:t>
            </a:r>
            <a:r>
              <a:rPr sz="2000" b="0" spc="-5">
                <a:latin typeface="Segoe UI Semilight"/>
                <a:cs typeface="Segoe UI Semilight"/>
              </a:rPr>
              <a:t> </a:t>
            </a:r>
            <a:r>
              <a:rPr sz="2000">
                <a:latin typeface="Cambria Math"/>
                <a:cs typeface="Cambria Math"/>
              </a:rPr>
              <a:t>𝑚</a:t>
            </a:r>
            <a:r>
              <a:rPr sz="2000" spc="30">
                <a:latin typeface="Cambria Math"/>
                <a:cs typeface="Cambria Math"/>
              </a:rPr>
              <a:t> </a:t>
            </a:r>
            <a:r>
              <a:rPr sz="2000">
                <a:latin typeface="Cambria Math"/>
                <a:cs typeface="Cambria Math"/>
              </a:rPr>
              <a:t>|</a:t>
            </a:r>
            <a:r>
              <a:rPr sz="2000" spc="-5">
                <a:latin typeface="Cambria Math"/>
                <a:cs typeface="Cambria Math"/>
              </a:rPr>
              <a:t> </a:t>
            </a:r>
            <a:r>
              <a:rPr sz="2000">
                <a:latin typeface="Cambria Math"/>
                <a:cs typeface="Cambria Math"/>
              </a:rPr>
              <a:t>(𝑎</a:t>
            </a:r>
            <a:r>
              <a:rPr sz="2000" spc="459">
                <a:latin typeface="Cambria Math"/>
                <a:cs typeface="Cambria Math"/>
              </a:rPr>
              <a:t> </a:t>
            </a:r>
            <a:r>
              <a:rPr sz="2000">
                <a:latin typeface="Cambria Math"/>
                <a:cs typeface="Cambria Math"/>
              </a:rPr>
              <a:t>−</a:t>
            </a:r>
            <a:r>
              <a:rPr sz="2000" spc="-5">
                <a:latin typeface="Cambria Math"/>
                <a:cs typeface="Cambria Math"/>
              </a:rPr>
              <a:t> </a:t>
            </a:r>
            <a:r>
              <a:rPr sz="2000" spc="-25">
                <a:latin typeface="Cambria Math"/>
                <a:cs typeface="Cambria Math"/>
              </a:rPr>
              <a:t>𝑏)</a:t>
            </a:r>
            <a:endParaRPr sz="2000">
              <a:latin typeface="Cambria Math"/>
              <a:cs typeface="Cambria Math"/>
            </a:endParaRPr>
          </a:p>
        </p:txBody>
      </p:sp>
    </p:spTree>
    <p:extLst>
      <p:ext uri="{BB962C8B-B14F-4D97-AF65-F5344CB8AC3E}">
        <p14:creationId xmlns:p14="http://schemas.microsoft.com/office/powerpoint/2010/main" val="401020936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ED8F57-9499-C8F9-3CEC-0428A0DD6B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125ACE30-7212-7F1A-C736-2DB92136D1B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65"/>
              <a:t>Claim</a:t>
            </a:r>
            <a:r>
              <a:rPr spc="215"/>
              <a:t> </a:t>
            </a:r>
            <a:r>
              <a:rPr spc="-50"/>
              <a:t>1</a:t>
            </a: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C31A17D8-7A27-8DBE-0C2D-A639E96AB26F}"/>
              </a:ext>
            </a:extLst>
          </p:cNvPr>
          <p:cNvSpPr/>
          <p:nvPr/>
        </p:nvSpPr>
        <p:spPr>
          <a:xfrm>
            <a:off x="507306" y="1553399"/>
            <a:ext cx="932815" cy="405765"/>
          </a:xfrm>
          <a:custGeom>
            <a:avLst/>
            <a:gdLst/>
            <a:ahLst/>
            <a:cxnLst/>
            <a:rect l="l" t="t" r="r" b="b"/>
            <a:pathLst>
              <a:path w="932815" h="405764">
                <a:moveTo>
                  <a:pt x="932688" y="0"/>
                </a:moveTo>
                <a:lnTo>
                  <a:pt x="0" y="0"/>
                </a:lnTo>
                <a:lnTo>
                  <a:pt x="0" y="405384"/>
                </a:lnTo>
                <a:lnTo>
                  <a:pt x="932688" y="405384"/>
                </a:lnTo>
                <a:lnTo>
                  <a:pt x="932688" y="0"/>
                </a:lnTo>
                <a:close/>
              </a:path>
            </a:pathLst>
          </a:custGeom>
          <a:solidFill>
            <a:srgbClr val="CC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E2951211-B6E9-F5E3-AB87-16C89C348E8A}"/>
              </a:ext>
            </a:extLst>
          </p:cNvPr>
          <p:cNvSpPr txBox="1"/>
          <p:nvPr/>
        </p:nvSpPr>
        <p:spPr>
          <a:xfrm>
            <a:off x="443673" y="1553399"/>
            <a:ext cx="11585042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00"/>
              </a:spcBef>
            </a:pPr>
            <a:r>
              <a:rPr sz="2400" b="0">
                <a:latin typeface="Segoe UI Semilight"/>
                <a:cs typeface="Segoe UI Semilight"/>
              </a:rPr>
              <a:t>Claim</a:t>
            </a:r>
            <a:r>
              <a:rPr sz="2400" b="0" spc="-45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1:</a:t>
            </a:r>
            <a:r>
              <a:rPr sz="2400" b="0" spc="-25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For</a:t>
            </a:r>
            <a:r>
              <a:rPr sz="2400" b="0" spc="-10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integers</a:t>
            </a:r>
            <a:r>
              <a:rPr sz="2400" b="0" spc="-15">
                <a:latin typeface="Segoe UI Semilight"/>
                <a:cs typeface="Segoe UI Semilight"/>
              </a:rPr>
              <a:t> </a:t>
            </a:r>
            <a:r>
              <a:rPr sz="2400">
                <a:latin typeface="Cambria Math"/>
                <a:cs typeface="Cambria Math"/>
              </a:rPr>
              <a:t>𝑎,</a:t>
            </a:r>
            <a:r>
              <a:rPr sz="2400" spc="-135">
                <a:latin typeface="Cambria Math"/>
                <a:cs typeface="Cambria Math"/>
              </a:rPr>
              <a:t> </a:t>
            </a:r>
            <a:r>
              <a:rPr sz="2400">
                <a:latin typeface="Cambria Math"/>
                <a:cs typeface="Cambria Math"/>
              </a:rPr>
              <a:t>𝑏</a:t>
            </a:r>
            <a:r>
              <a:rPr sz="2400" spc="180">
                <a:latin typeface="Cambria Math"/>
                <a:cs typeface="Cambria Math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and</a:t>
            </a:r>
            <a:r>
              <a:rPr sz="2400" b="0" spc="-30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positive</a:t>
            </a:r>
            <a:r>
              <a:rPr sz="2400" b="0" spc="-40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integer</a:t>
            </a:r>
            <a:r>
              <a:rPr sz="2400" b="0" spc="-10">
                <a:latin typeface="Segoe UI Semilight"/>
                <a:cs typeface="Segoe UI Semilight"/>
              </a:rPr>
              <a:t> </a:t>
            </a:r>
            <a:r>
              <a:rPr sz="2400">
                <a:latin typeface="Cambria Math"/>
                <a:cs typeface="Cambria Math"/>
              </a:rPr>
              <a:t>𝑚</a:t>
            </a:r>
            <a:r>
              <a:rPr sz="2400" b="0">
                <a:latin typeface="Segoe UI Semilight"/>
                <a:cs typeface="Segoe UI Semilight"/>
              </a:rPr>
              <a:t>,</a:t>
            </a:r>
            <a:r>
              <a:rPr sz="2400" b="0" spc="-20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if</a:t>
            </a:r>
            <a:r>
              <a:rPr sz="2400" b="0" spc="-20">
                <a:latin typeface="Segoe UI Semilight"/>
                <a:cs typeface="Segoe UI Semilight"/>
              </a:rPr>
              <a:t> </a:t>
            </a:r>
            <a:r>
              <a:rPr sz="2400">
                <a:latin typeface="Cambria Math"/>
                <a:cs typeface="Cambria Math"/>
              </a:rPr>
              <a:t>𝑎</a:t>
            </a:r>
            <a:r>
              <a:rPr sz="2400" spc="170">
                <a:latin typeface="Cambria Math"/>
                <a:cs typeface="Cambria Math"/>
              </a:rPr>
              <a:t> </a:t>
            </a:r>
            <a:r>
              <a:rPr sz="2400" spc="85">
                <a:latin typeface="Cambria Math"/>
                <a:cs typeface="Cambria Math"/>
              </a:rPr>
              <a:t>≡</a:t>
            </a:r>
            <a:r>
              <a:rPr sz="2625" spc="562" baseline="-15873">
                <a:latin typeface="Cambria Math"/>
                <a:cs typeface="Cambria Math"/>
              </a:rPr>
              <a:t> </a:t>
            </a:r>
            <a:r>
              <a:rPr sz="2400">
                <a:latin typeface="Cambria Math"/>
                <a:cs typeface="Cambria Math"/>
              </a:rPr>
              <a:t>𝑏</a:t>
            </a:r>
            <a:r>
              <a:rPr lang="en-US" sz="2400">
                <a:latin typeface="Cambria Math"/>
                <a:cs typeface="Cambria Math"/>
              </a:rPr>
              <a:t> (mod m)</a:t>
            </a:r>
            <a:r>
              <a:rPr sz="2400" spc="180">
                <a:latin typeface="Cambria Math"/>
                <a:cs typeface="Cambria Math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then</a:t>
            </a:r>
            <a:r>
              <a:rPr sz="2400" b="0" spc="-20">
                <a:latin typeface="Segoe UI Semilight"/>
                <a:cs typeface="Segoe UI Semilight"/>
              </a:rPr>
              <a:t> </a:t>
            </a:r>
            <a:r>
              <a:rPr sz="2400">
                <a:latin typeface="Cambria Math"/>
                <a:cs typeface="Cambria Math"/>
              </a:rPr>
              <a:t>𝑏</a:t>
            </a:r>
            <a:r>
              <a:rPr sz="2400" spc="165">
                <a:latin typeface="Cambria Math"/>
                <a:cs typeface="Cambria Math"/>
              </a:rPr>
              <a:t> </a:t>
            </a:r>
            <a:r>
              <a:rPr sz="2400" spc="85">
                <a:latin typeface="Cambria Math"/>
                <a:cs typeface="Cambria Math"/>
              </a:rPr>
              <a:t>≡</a:t>
            </a:r>
            <a:r>
              <a:rPr sz="2625" spc="569" baseline="-15873">
                <a:latin typeface="Cambria Math"/>
                <a:cs typeface="Cambria Math"/>
              </a:rPr>
              <a:t> </a:t>
            </a:r>
            <a:r>
              <a:rPr sz="2400" spc="-25">
                <a:latin typeface="Cambria Math"/>
                <a:cs typeface="Cambria Math"/>
              </a:rPr>
              <a:t>𝑎</a:t>
            </a:r>
            <a:r>
              <a:rPr lang="en-US" sz="2400" spc="-25">
                <a:latin typeface="Cambria Math"/>
                <a:cs typeface="Cambria Math"/>
              </a:rPr>
              <a:t> (mod m)</a:t>
            </a:r>
            <a:r>
              <a:rPr sz="2400" b="0" spc="-25">
                <a:latin typeface="Segoe UI Semilight"/>
                <a:cs typeface="Segoe UI Semilight"/>
              </a:rPr>
              <a:t>.</a:t>
            </a:r>
            <a:endParaRPr sz="2400">
              <a:latin typeface="Segoe UI Semilight"/>
              <a:cs typeface="Segoe UI Semilight"/>
            </a:endParaRPr>
          </a:p>
        </p:txBody>
      </p:sp>
      <p:grpSp>
        <p:nvGrpSpPr>
          <p:cNvPr id="5" name="object 5">
            <a:extLst>
              <a:ext uri="{FF2B5EF4-FFF2-40B4-BE49-F238E27FC236}">
                <a16:creationId xmlns:a16="http://schemas.microsoft.com/office/drawing/2014/main" id="{E9EAAE74-3A5E-D755-32F9-183C88B0D6C1}"/>
              </a:ext>
            </a:extLst>
          </p:cNvPr>
          <p:cNvGrpSpPr/>
          <p:nvPr/>
        </p:nvGrpSpPr>
        <p:grpSpPr>
          <a:xfrm>
            <a:off x="8058158" y="146486"/>
            <a:ext cx="3822510" cy="1235592"/>
            <a:chOff x="9031223" y="102107"/>
            <a:chExt cx="3056230" cy="1248410"/>
          </a:xfrm>
        </p:grpSpPr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8647C317-CF39-45D9-3CEC-FF0CA21A3011}"/>
                </a:ext>
              </a:extLst>
            </p:cNvPr>
            <p:cNvSpPr/>
            <p:nvPr/>
          </p:nvSpPr>
          <p:spPr>
            <a:xfrm>
              <a:off x="9041993" y="102107"/>
              <a:ext cx="3045460" cy="1248410"/>
            </a:xfrm>
            <a:custGeom>
              <a:avLst/>
              <a:gdLst/>
              <a:ahLst/>
              <a:cxnLst/>
              <a:rect l="l" t="t" r="r" b="b"/>
              <a:pathLst>
                <a:path w="3045459" h="1248410">
                  <a:moveTo>
                    <a:pt x="2836926" y="0"/>
                  </a:moveTo>
                  <a:lnTo>
                    <a:pt x="208025" y="0"/>
                  </a:lnTo>
                  <a:lnTo>
                    <a:pt x="160313" y="5491"/>
                  </a:lnTo>
                  <a:lnTo>
                    <a:pt x="116521" y="21136"/>
                  </a:lnTo>
                  <a:lnTo>
                    <a:pt x="77897" y="45686"/>
                  </a:lnTo>
                  <a:lnTo>
                    <a:pt x="45686" y="77897"/>
                  </a:lnTo>
                  <a:lnTo>
                    <a:pt x="21136" y="116521"/>
                  </a:lnTo>
                  <a:lnTo>
                    <a:pt x="5491" y="160313"/>
                  </a:lnTo>
                  <a:lnTo>
                    <a:pt x="0" y="208025"/>
                  </a:lnTo>
                  <a:lnTo>
                    <a:pt x="0" y="1040130"/>
                  </a:lnTo>
                  <a:lnTo>
                    <a:pt x="5491" y="1087842"/>
                  </a:lnTo>
                  <a:lnTo>
                    <a:pt x="21136" y="1131634"/>
                  </a:lnTo>
                  <a:lnTo>
                    <a:pt x="45686" y="1170258"/>
                  </a:lnTo>
                  <a:lnTo>
                    <a:pt x="77897" y="1202469"/>
                  </a:lnTo>
                  <a:lnTo>
                    <a:pt x="116521" y="1227019"/>
                  </a:lnTo>
                  <a:lnTo>
                    <a:pt x="160313" y="1242664"/>
                  </a:lnTo>
                  <a:lnTo>
                    <a:pt x="208025" y="1248156"/>
                  </a:lnTo>
                  <a:lnTo>
                    <a:pt x="2836926" y="1248156"/>
                  </a:lnTo>
                  <a:lnTo>
                    <a:pt x="2884638" y="1242664"/>
                  </a:lnTo>
                  <a:lnTo>
                    <a:pt x="2928430" y="1227019"/>
                  </a:lnTo>
                  <a:lnTo>
                    <a:pt x="2967054" y="1202469"/>
                  </a:lnTo>
                  <a:lnTo>
                    <a:pt x="2999265" y="1170258"/>
                  </a:lnTo>
                  <a:lnTo>
                    <a:pt x="3023815" y="1131634"/>
                  </a:lnTo>
                  <a:lnTo>
                    <a:pt x="3039460" y="1087842"/>
                  </a:lnTo>
                  <a:lnTo>
                    <a:pt x="3044952" y="1040130"/>
                  </a:lnTo>
                  <a:lnTo>
                    <a:pt x="3044952" y="208025"/>
                  </a:lnTo>
                  <a:lnTo>
                    <a:pt x="3039460" y="160313"/>
                  </a:lnTo>
                  <a:lnTo>
                    <a:pt x="3023815" y="116521"/>
                  </a:lnTo>
                  <a:lnTo>
                    <a:pt x="2999265" y="77897"/>
                  </a:lnTo>
                  <a:lnTo>
                    <a:pt x="2967054" y="45686"/>
                  </a:lnTo>
                  <a:lnTo>
                    <a:pt x="2928430" y="21136"/>
                  </a:lnTo>
                  <a:lnTo>
                    <a:pt x="2884638" y="5491"/>
                  </a:lnTo>
                  <a:lnTo>
                    <a:pt x="2836926" y="0"/>
                  </a:lnTo>
                  <a:close/>
                </a:path>
              </a:pathLst>
            </a:custGeom>
            <a:solidFill>
              <a:srgbClr val="E4E4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>
              <a:extLst>
                <a:ext uri="{FF2B5EF4-FFF2-40B4-BE49-F238E27FC236}">
                  <a16:creationId xmlns:a16="http://schemas.microsoft.com/office/drawing/2014/main" id="{443843E6-5820-6D3A-E81D-988E4128DC59}"/>
                </a:ext>
              </a:extLst>
            </p:cNvPr>
            <p:cNvSpPr/>
            <p:nvPr/>
          </p:nvSpPr>
          <p:spPr>
            <a:xfrm>
              <a:off x="9031223" y="102107"/>
              <a:ext cx="3045460" cy="1248410"/>
            </a:xfrm>
            <a:custGeom>
              <a:avLst/>
              <a:gdLst/>
              <a:ahLst/>
              <a:cxnLst/>
              <a:rect l="l" t="t" r="r" b="b"/>
              <a:pathLst>
                <a:path w="3045459" h="1248410">
                  <a:moveTo>
                    <a:pt x="0" y="208025"/>
                  </a:moveTo>
                  <a:lnTo>
                    <a:pt x="5491" y="160313"/>
                  </a:lnTo>
                  <a:lnTo>
                    <a:pt x="21136" y="116521"/>
                  </a:lnTo>
                  <a:lnTo>
                    <a:pt x="45686" y="77897"/>
                  </a:lnTo>
                  <a:lnTo>
                    <a:pt x="77897" y="45686"/>
                  </a:lnTo>
                  <a:lnTo>
                    <a:pt x="116521" y="21136"/>
                  </a:lnTo>
                  <a:lnTo>
                    <a:pt x="160313" y="5491"/>
                  </a:lnTo>
                  <a:lnTo>
                    <a:pt x="208025" y="0"/>
                  </a:lnTo>
                  <a:lnTo>
                    <a:pt x="2836926" y="0"/>
                  </a:lnTo>
                  <a:lnTo>
                    <a:pt x="2884638" y="5491"/>
                  </a:lnTo>
                  <a:lnTo>
                    <a:pt x="2928430" y="21136"/>
                  </a:lnTo>
                  <a:lnTo>
                    <a:pt x="2967054" y="45686"/>
                  </a:lnTo>
                  <a:lnTo>
                    <a:pt x="2999265" y="77897"/>
                  </a:lnTo>
                  <a:lnTo>
                    <a:pt x="3023815" y="116521"/>
                  </a:lnTo>
                  <a:lnTo>
                    <a:pt x="3039460" y="160313"/>
                  </a:lnTo>
                  <a:lnTo>
                    <a:pt x="3044952" y="208025"/>
                  </a:lnTo>
                  <a:lnTo>
                    <a:pt x="3044952" y="1040130"/>
                  </a:lnTo>
                  <a:lnTo>
                    <a:pt x="3039460" y="1087842"/>
                  </a:lnTo>
                  <a:lnTo>
                    <a:pt x="3023815" y="1131634"/>
                  </a:lnTo>
                  <a:lnTo>
                    <a:pt x="2999265" y="1170258"/>
                  </a:lnTo>
                  <a:lnTo>
                    <a:pt x="2967054" y="1202469"/>
                  </a:lnTo>
                  <a:lnTo>
                    <a:pt x="2928430" y="1227019"/>
                  </a:lnTo>
                  <a:lnTo>
                    <a:pt x="2884638" y="1242664"/>
                  </a:lnTo>
                  <a:lnTo>
                    <a:pt x="2836926" y="1248156"/>
                  </a:lnTo>
                  <a:lnTo>
                    <a:pt x="208025" y="1248156"/>
                  </a:lnTo>
                  <a:lnTo>
                    <a:pt x="160313" y="1242664"/>
                  </a:lnTo>
                  <a:lnTo>
                    <a:pt x="116521" y="1227019"/>
                  </a:lnTo>
                  <a:lnTo>
                    <a:pt x="77897" y="1202469"/>
                  </a:lnTo>
                  <a:lnTo>
                    <a:pt x="45686" y="1170258"/>
                  </a:lnTo>
                  <a:lnTo>
                    <a:pt x="21136" y="1131634"/>
                  </a:lnTo>
                  <a:lnTo>
                    <a:pt x="5491" y="1087842"/>
                  </a:lnTo>
                  <a:lnTo>
                    <a:pt x="0" y="1040130"/>
                  </a:lnTo>
                  <a:lnTo>
                    <a:pt x="0" y="208025"/>
                  </a:lnTo>
                  <a:close/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>
            <a:extLst>
              <a:ext uri="{FF2B5EF4-FFF2-40B4-BE49-F238E27FC236}">
                <a16:creationId xmlns:a16="http://schemas.microsoft.com/office/drawing/2014/main" id="{6A2AE41C-119C-8F8A-9133-0F6C3BC98BBA}"/>
              </a:ext>
            </a:extLst>
          </p:cNvPr>
          <p:cNvSpPr txBox="1"/>
          <p:nvPr/>
        </p:nvSpPr>
        <p:spPr>
          <a:xfrm>
            <a:off x="8419011" y="58267"/>
            <a:ext cx="3461657" cy="124393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700"/>
              </a:spcBef>
            </a:pPr>
            <a:r>
              <a:rPr sz="2000" b="0" u="sng" spc="-10"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Definitions</a:t>
            </a:r>
            <a:r>
              <a:rPr sz="2000" b="0" u="none" spc="-10">
                <a:latin typeface="Segoe UI Semilight"/>
                <a:cs typeface="Segoe UI Semilight"/>
              </a:rPr>
              <a:t>:</a:t>
            </a:r>
            <a:endParaRPr sz="2000">
              <a:latin typeface="Segoe UI Semilight"/>
              <a:cs typeface="Segoe UI Semilight"/>
            </a:endParaRPr>
          </a:p>
          <a:p>
            <a:pPr marL="50800">
              <a:lnSpc>
                <a:spcPct val="100000"/>
              </a:lnSpc>
              <a:spcBef>
                <a:spcPts val="600"/>
              </a:spcBef>
              <a:tabLst>
                <a:tab pos="1774189" algn="l"/>
              </a:tabLst>
            </a:pPr>
            <a:r>
              <a:rPr sz="2000">
                <a:latin typeface="Cambria Math"/>
                <a:cs typeface="Cambria Math"/>
              </a:rPr>
              <a:t>𝑎</a:t>
            </a:r>
            <a:r>
              <a:rPr sz="2000" spc="40">
                <a:latin typeface="Cambria Math"/>
                <a:cs typeface="Cambria Math"/>
              </a:rPr>
              <a:t> </a:t>
            </a:r>
            <a:r>
              <a:rPr sz="2000">
                <a:latin typeface="Cambria Math"/>
                <a:cs typeface="Cambria Math"/>
              </a:rPr>
              <a:t>| 𝑏</a:t>
            </a:r>
            <a:r>
              <a:rPr sz="2000" spc="20">
                <a:latin typeface="Cambria Math"/>
                <a:cs typeface="Cambria Math"/>
              </a:rPr>
              <a:t> </a:t>
            </a:r>
            <a:r>
              <a:rPr sz="2000" b="0">
                <a:latin typeface="Segoe UI Semilight"/>
                <a:cs typeface="Segoe UI Semilight"/>
              </a:rPr>
              <a:t>iff</a:t>
            </a:r>
            <a:r>
              <a:rPr sz="2000" b="0" spc="-5">
                <a:latin typeface="Segoe UI Semilight"/>
                <a:cs typeface="Segoe UI Semilight"/>
              </a:rPr>
              <a:t> </a:t>
            </a:r>
            <a:r>
              <a:rPr sz="2000">
                <a:latin typeface="Cambria Math"/>
                <a:cs typeface="Cambria Math"/>
              </a:rPr>
              <a:t>∃𝑘</a:t>
            </a:r>
            <a:r>
              <a:rPr sz="2000" spc="155">
                <a:latin typeface="Cambria Math"/>
                <a:cs typeface="Cambria Math"/>
              </a:rPr>
              <a:t> </a:t>
            </a:r>
            <a:r>
              <a:rPr sz="2000">
                <a:latin typeface="Cambria Math"/>
                <a:cs typeface="Cambria Math"/>
              </a:rPr>
              <a:t>∈</a:t>
            </a:r>
            <a:r>
              <a:rPr sz="2000" spc="105">
                <a:latin typeface="Cambria Math"/>
                <a:cs typeface="Cambria Math"/>
              </a:rPr>
              <a:t> </a:t>
            </a:r>
            <a:r>
              <a:rPr sz="2000" spc="-50">
                <a:latin typeface="Cambria Math"/>
                <a:cs typeface="Cambria Math"/>
              </a:rPr>
              <a:t>ℤ</a:t>
            </a:r>
            <a:r>
              <a:rPr sz="2000">
                <a:latin typeface="Cambria Math"/>
                <a:cs typeface="Cambria Math"/>
              </a:rPr>
              <a:t>	𝑏</a:t>
            </a:r>
            <a:r>
              <a:rPr sz="2000" spc="125">
                <a:latin typeface="Cambria Math"/>
                <a:cs typeface="Cambria Math"/>
              </a:rPr>
              <a:t> </a:t>
            </a:r>
            <a:r>
              <a:rPr sz="2000">
                <a:latin typeface="Cambria Math"/>
                <a:cs typeface="Cambria Math"/>
              </a:rPr>
              <a:t>=</a:t>
            </a:r>
            <a:r>
              <a:rPr sz="2000" spc="105">
                <a:latin typeface="Cambria Math"/>
                <a:cs typeface="Cambria Math"/>
              </a:rPr>
              <a:t> </a:t>
            </a:r>
            <a:r>
              <a:rPr sz="2000" spc="-25">
                <a:latin typeface="Cambria Math"/>
                <a:cs typeface="Cambria Math"/>
              </a:rPr>
              <a:t>𝑘𝑎</a:t>
            </a:r>
            <a:endParaRPr sz="2000">
              <a:latin typeface="Cambria Math"/>
              <a:cs typeface="Cambria Math"/>
            </a:endParaRPr>
          </a:p>
          <a:p>
            <a:pPr marL="50800">
              <a:lnSpc>
                <a:spcPct val="100000"/>
              </a:lnSpc>
              <a:spcBef>
                <a:spcPts val="1200"/>
              </a:spcBef>
            </a:pPr>
            <a:r>
              <a:rPr sz="2000">
                <a:latin typeface="Cambria Math"/>
                <a:cs typeface="Cambria Math"/>
              </a:rPr>
              <a:t>𝑎</a:t>
            </a:r>
            <a:r>
              <a:rPr sz="2000" spc="145">
                <a:latin typeface="Cambria Math"/>
                <a:cs typeface="Cambria Math"/>
              </a:rPr>
              <a:t> </a:t>
            </a:r>
            <a:r>
              <a:rPr sz="2000" spc="65">
                <a:latin typeface="Cambria Math"/>
                <a:cs typeface="Cambria Math"/>
              </a:rPr>
              <a:t>≡</a:t>
            </a:r>
            <a:r>
              <a:rPr sz="2175" spc="502" baseline="-15325">
                <a:latin typeface="Cambria Math"/>
                <a:cs typeface="Cambria Math"/>
              </a:rPr>
              <a:t> </a:t>
            </a:r>
            <a:r>
              <a:rPr sz="2000">
                <a:latin typeface="Cambria Math"/>
                <a:cs typeface="Cambria Math"/>
              </a:rPr>
              <a:t>𝑏</a:t>
            </a:r>
            <a:r>
              <a:rPr lang="en-US" sz="2000">
                <a:latin typeface="Cambria Math"/>
                <a:cs typeface="Cambria Math"/>
              </a:rPr>
              <a:t> (mod m)</a:t>
            </a:r>
            <a:r>
              <a:rPr sz="2000" spc="140">
                <a:latin typeface="Cambria Math"/>
                <a:cs typeface="Cambria Math"/>
              </a:rPr>
              <a:t> </a:t>
            </a:r>
            <a:r>
              <a:rPr sz="2000" b="0">
                <a:latin typeface="Segoe UI Semilight"/>
                <a:cs typeface="Segoe UI Semilight"/>
              </a:rPr>
              <a:t>iff</a:t>
            </a:r>
            <a:r>
              <a:rPr sz="2000" b="0" spc="-5">
                <a:latin typeface="Segoe UI Semilight"/>
                <a:cs typeface="Segoe UI Semilight"/>
              </a:rPr>
              <a:t> </a:t>
            </a:r>
            <a:r>
              <a:rPr sz="2000">
                <a:latin typeface="Cambria Math"/>
                <a:cs typeface="Cambria Math"/>
              </a:rPr>
              <a:t>𝑚</a:t>
            </a:r>
            <a:r>
              <a:rPr sz="2000" spc="30">
                <a:latin typeface="Cambria Math"/>
                <a:cs typeface="Cambria Math"/>
              </a:rPr>
              <a:t> </a:t>
            </a:r>
            <a:r>
              <a:rPr sz="2000">
                <a:latin typeface="Cambria Math"/>
                <a:cs typeface="Cambria Math"/>
              </a:rPr>
              <a:t>|</a:t>
            </a:r>
            <a:r>
              <a:rPr sz="2000" spc="-5">
                <a:latin typeface="Cambria Math"/>
                <a:cs typeface="Cambria Math"/>
              </a:rPr>
              <a:t> </a:t>
            </a:r>
            <a:r>
              <a:rPr sz="2000">
                <a:latin typeface="Cambria Math"/>
                <a:cs typeface="Cambria Math"/>
              </a:rPr>
              <a:t>(𝑎</a:t>
            </a:r>
            <a:r>
              <a:rPr sz="2000" spc="459">
                <a:latin typeface="Cambria Math"/>
                <a:cs typeface="Cambria Math"/>
              </a:rPr>
              <a:t> </a:t>
            </a:r>
            <a:r>
              <a:rPr sz="2000">
                <a:latin typeface="Cambria Math"/>
                <a:cs typeface="Cambria Math"/>
              </a:rPr>
              <a:t>−</a:t>
            </a:r>
            <a:r>
              <a:rPr sz="2000" spc="-5">
                <a:latin typeface="Cambria Math"/>
                <a:cs typeface="Cambria Math"/>
              </a:rPr>
              <a:t> </a:t>
            </a:r>
            <a:r>
              <a:rPr sz="2000" spc="-25">
                <a:latin typeface="Cambria Math"/>
                <a:cs typeface="Cambria Math"/>
              </a:rPr>
              <a:t>𝑏)</a:t>
            </a:r>
            <a:endParaRPr sz="2000">
              <a:latin typeface="Cambria Math"/>
              <a:cs typeface="Cambria Math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704647D-5178-E099-E220-562A43F26BE0}"/>
              </a:ext>
            </a:extLst>
          </p:cNvPr>
          <p:cNvSpPr txBox="1"/>
          <p:nvPr/>
        </p:nvSpPr>
        <p:spPr>
          <a:xfrm>
            <a:off x="507306" y="6158927"/>
            <a:ext cx="12680056" cy="5525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0800" marR="43180">
              <a:lnSpc>
                <a:spcPct val="156200"/>
              </a:lnSpc>
              <a:tabLst>
                <a:tab pos="6724015" algn="l"/>
              </a:tabLst>
            </a:pPr>
            <a:r>
              <a:rPr lang="en-US" sz="2200" b="0">
                <a:latin typeface="Segoe UI Semilight"/>
                <a:cs typeface="Segoe UI Semilight"/>
              </a:rPr>
              <a:t>Then</a:t>
            </a:r>
            <a:r>
              <a:rPr lang="en-US" sz="2200" b="0" spc="-35">
                <a:latin typeface="Segoe UI Semilight"/>
                <a:cs typeface="Segoe UI Semilight"/>
              </a:rPr>
              <a:t> </a:t>
            </a:r>
            <a:r>
              <a:rPr lang="en-US" sz="2200" b="0">
                <a:latin typeface="Segoe UI Semilight"/>
                <a:cs typeface="Segoe UI Semilight"/>
              </a:rPr>
              <a:t>by</a:t>
            </a:r>
            <a:r>
              <a:rPr lang="en-US" sz="2200" b="0" spc="-30">
                <a:latin typeface="Segoe UI Semilight"/>
                <a:cs typeface="Segoe UI Semilight"/>
              </a:rPr>
              <a:t> </a:t>
            </a:r>
            <a:r>
              <a:rPr lang="en-US" sz="2200" b="0">
                <a:latin typeface="Segoe UI Semilight"/>
                <a:cs typeface="Segoe UI Semilight"/>
              </a:rPr>
              <a:t>definition</a:t>
            </a:r>
            <a:r>
              <a:rPr lang="en-US" sz="2200" b="0" spc="-35">
                <a:latin typeface="Segoe UI Semilight"/>
                <a:cs typeface="Segoe UI Semilight"/>
              </a:rPr>
              <a:t> </a:t>
            </a:r>
            <a:r>
              <a:rPr lang="en-US" sz="2200" b="0">
                <a:latin typeface="Segoe UI Semilight"/>
                <a:cs typeface="Segoe UI Semilight"/>
              </a:rPr>
              <a:t>of</a:t>
            </a:r>
            <a:r>
              <a:rPr lang="en-US" sz="2200" b="0" spc="-20">
                <a:latin typeface="Segoe UI Semilight"/>
                <a:cs typeface="Segoe UI Semilight"/>
              </a:rPr>
              <a:t> </a:t>
            </a:r>
            <a:r>
              <a:rPr lang="en-US" sz="2200" b="0">
                <a:latin typeface="Segoe UI Semilight"/>
                <a:cs typeface="Segoe UI Semilight"/>
              </a:rPr>
              <a:t>congruence,</a:t>
            </a:r>
            <a:r>
              <a:rPr lang="en-US" sz="2200" b="0" spc="-10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𝑏</a:t>
            </a:r>
            <a:r>
              <a:rPr lang="en-US" sz="2200" spc="175">
                <a:latin typeface="Cambria Math"/>
                <a:cs typeface="Cambria Math"/>
              </a:rPr>
              <a:t> </a:t>
            </a:r>
            <a:r>
              <a:rPr lang="en-US" sz="2200" spc="85">
                <a:latin typeface="Cambria Math"/>
                <a:cs typeface="Cambria Math"/>
              </a:rPr>
              <a:t>≡</a:t>
            </a:r>
            <a:r>
              <a:rPr lang="en-US" sz="2200" spc="540" baseline="-15873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𝑎 (mod m)</a:t>
            </a:r>
            <a:r>
              <a:rPr lang="en-US" sz="2200" b="0">
                <a:latin typeface="Segoe UI Semilight"/>
                <a:cs typeface="Segoe UI Semilight"/>
              </a:rPr>
              <a:t>.</a:t>
            </a:r>
            <a:r>
              <a:rPr lang="en-US" sz="2200" b="0" spc="-35">
                <a:latin typeface="Segoe UI Semilight"/>
                <a:cs typeface="Segoe UI Semilight"/>
              </a:rPr>
              <a:t> </a:t>
            </a:r>
            <a:r>
              <a:rPr lang="en-US" sz="2200" b="0" spc="-10">
                <a:latin typeface="Segoe UI Semilight"/>
                <a:cs typeface="Segoe UI Semilight"/>
              </a:rPr>
              <a:t>Since </a:t>
            </a:r>
            <a:r>
              <a:rPr lang="en-US" sz="2200">
                <a:latin typeface="Cambria Math"/>
                <a:cs typeface="Cambria Math"/>
              </a:rPr>
              <a:t>𝑎,</a:t>
            </a:r>
            <a:r>
              <a:rPr lang="en-US" sz="2200" spc="-145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𝑏,</a:t>
            </a:r>
            <a:r>
              <a:rPr lang="en-US" sz="2200" spc="-135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𝑚</a:t>
            </a:r>
            <a:r>
              <a:rPr lang="en-US" sz="2200" spc="120">
                <a:latin typeface="Cambria Math"/>
                <a:cs typeface="Cambria Math"/>
              </a:rPr>
              <a:t> </a:t>
            </a:r>
            <a:r>
              <a:rPr lang="en-US" sz="2200" b="0">
                <a:latin typeface="Segoe UI Semilight"/>
                <a:cs typeface="Segoe UI Semilight"/>
              </a:rPr>
              <a:t>were</a:t>
            </a:r>
            <a:r>
              <a:rPr lang="en-US" sz="2200" b="0" spc="-20">
                <a:latin typeface="Segoe UI Semilight"/>
                <a:cs typeface="Segoe UI Semilight"/>
              </a:rPr>
              <a:t> </a:t>
            </a:r>
            <a:r>
              <a:rPr lang="en-US" sz="2200" b="0">
                <a:latin typeface="Segoe UI Semilight"/>
                <a:cs typeface="Segoe UI Semilight"/>
              </a:rPr>
              <a:t>arbitrary,</a:t>
            </a:r>
            <a:r>
              <a:rPr lang="en-US" sz="2200" b="0" spc="-40">
                <a:latin typeface="Segoe UI Semilight"/>
                <a:cs typeface="Segoe UI Semilight"/>
              </a:rPr>
              <a:t> </a:t>
            </a:r>
            <a:r>
              <a:rPr lang="en-US" sz="2200" b="0">
                <a:latin typeface="Segoe UI Semilight"/>
                <a:cs typeface="Segoe UI Semilight"/>
              </a:rPr>
              <a:t>the</a:t>
            </a:r>
            <a:r>
              <a:rPr lang="en-US" sz="2200" b="0" spc="-20">
                <a:latin typeface="Segoe UI Semilight"/>
                <a:cs typeface="Segoe UI Semilight"/>
              </a:rPr>
              <a:t> </a:t>
            </a:r>
            <a:r>
              <a:rPr lang="en-US" sz="2200" b="0">
                <a:latin typeface="Segoe UI Semilight"/>
                <a:cs typeface="Segoe UI Semilight"/>
              </a:rPr>
              <a:t>claim</a:t>
            </a:r>
            <a:r>
              <a:rPr lang="en-US" sz="2200" b="0" spc="-10">
                <a:latin typeface="Segoe UI Semilight"/>
                <a:cs typeface="Segoe UI Semilight"/>
              </a:rPr>
              <a:t> holds.</a:t>
            </a:r>
            <a:endParaRPr lang="en-US" sz="2200">
              <a:latin typeface="Segoe UI Semilight"/>
              <a:cs typeface="Segoe UI Semiligh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611AE93-7FF5-7C4B-6052-75FB8E287B88}"/>
              </a:ext>
            </a:extLst>
          </p:cNvPr>
          <p:cNvSpPr txBox="1"/>
          <p:nvPr/>
        </p:nvSpPr>
        <p:spPr>
          <a:xfrm>
            <a:off x="443672" y="2106876"/>
            <a:ext cx="1103204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0800">
              <a:lnSpc>
                <a:spcPct val="100000"/>
              </a:lnSpc>
              <a:spcBef>
                <a:spcPts val="2220"/>
              </a:spcBef>
            </a:pPr>
            <a:r>
              <a:rPr lang="en-US" sz="2200" b="0" u="sng" spc="-10"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Proof</a:t>
            </a:r>
            <a:r>
              <a:rPr lang="en-US" sz="2200" u="sng" spc="-10"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: </a:t>
            </a:r>
            <a:r>
              <a:rPr lang="en-US" sz="2200" b="0">
                <a:latin typeface="Segoe UI Semilight"/>
                <a:cs typeface="Segoe UI Semilight"/>
              </a:rPr>
              <a:t>Let</a:t>
            </a:r>
            <a:r>
              <a:rPr lang="en-US" sz="2200" b="0" spc="-15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𝑎,</a:t>
            </a:r>
            <a:r>
              <a:rPr lang="en-US" sz="2200" spc="-135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𝑏</a:t>
            </a:r>
            <a:r>
              <a:rPr lang="en-US" sz="2200" spc="170">
                <a:latin typeface="Cambria Math"/>
                <a:cs typeface="Cambria Math"/>
              </a:rPr>
              <a:t> </a:t>
            </a:r>
            <a:r>
              <a:rPr lang="en-US" sz="2200" b="0">
                <a:latin typeface="Segoe UI Semilight"/>
                <a:cs typeface="Segoe UI Semilight"/>
              </a:rPr>
              <a:t>be</a:t>
            </a:r>
            <a:r>
              <a:rPr lang="en-US" sz="2200" b="0" spc="-15">
                <a:latin typeface="Segoe UI Semilight"/>
                <a:cs typeface="Segoe UI Semilight"/>
              </a:rPr>
              <a:t> </a:t>
            </a:r>
            <a:r>
              <a:rPr lang="en-US" sz="2200" b="0">
                <a:latin typeface="Segoe UI Semilight"/>
                <a:cs typeface="Segoe UI Semilight"/>
              </a:rPr>
              <a:t>arbitrary</a:t>
            </a:r>
            <a:r>
              <a:rPr lang="en-US" sz="2200" b="0" spc="-30">
                <a:latin typeface="Segoe UI Semilight"/>
                <a:cs typeface="Segoe UI Semilight"/>
              </a:rPr>
              <a:t> </a:t>
            </a:r>
            <a:r>
              <a:rPr lang="en-US" sz="2200" b="0">
                <a:latin typeface="Segoe UI Semilight"/>
                <a:cs typeface="Segoe UI Semilight"/>
              </a:rPr>
              <a:t>integers</a:t>
            </a:r>
            <a:r>
              <a:rPr lang="en-US" sz="2200" b="0" spc="-20">
                <a:latin typeface="Segoe UI Semilight"/>
                <a:cs typeface="Segoe UI Semilight"/>
              </a:rPr>
              <a:t> </a:t>
            </a:r>
            <a:r>
              <a:rPr lang="en-US" sz="2200" b="0">
                <a:latin typeface="Segoe UI Semilight"/>
                <a:cs typeface="Segoe UI Semilight"/>
              </a:rPr>
              <a:t>and</a:t>
            </a:r>
            <a:r>
              <a:rPr lang="en-US" sz="2200" b="0" spc="-20">
                <a:latin typeface="Segoe UI Semilight"/>
                <a:cs typeface="Segoe UI Semilight"/>
              </a:rPr>
              <a:t> </a:t>
            </a:r>
            <a:r>
              <a:rPr lang="en-US" sz="2200" b="0">
                <a:latin typeface="Segoe UI Semilight"/>
                <a:cs typeface="Segoe UI Semilight"/>
              </a:rPr>
              <a:t>let</a:t>
            </a:r>
            <a:r>
              <a:rPr lang="en-US" sz="2200" b="0" spc="10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𝑚</a:t>
            </a:r>
            <a:r>
              <a:rPr lang="en-US" sz="2200" spc="150">
                <a:latin typeface="Cambria Math"/>
                <a:cs typeface="Cambria Math"/>
              </a:rPr>
              <a:t> </a:t>
            </a:r>
            <a:r>
              <a:rPr lang="en-US" sz="2200" b="0">
                <a:latin typeface="Segoe UI Semilight"/>
                <a:cs typeface="Segoe UI Semilight"/>
              </a:rPr>
              <a:t>be</a:t>
            </a:r>
            <a:r>
              <a:rPr lang="en-US" sz="2200" b="0" spc="-15">
                <a:latin typeface="Segoe UI Semilight"/>
                <a:cs typeface="Segoe UI Semilight"/>
              </a:rPr>
              <a:t> </a:t>
            </a:r>
            <a:r>
              <a:rPr lang="en-US" sz="2200" b="0">
                <a:latin typeface="Segoe UI Semilight"/>
                <a:cs typeface="Segoe UI Semilight"/>
              </a:rPr>
              <a:t>an arbitrary</a:t>
            </a:r>
            <a:r>
              <a:rPr lang="en-US" sz="2200" b="0" spc="-35">
                <a:latin typeface="Segoe UI Semilight"/>
                <a:cs typeface="Segoe UI Semilight"/>
              </a:rPr>
              <a:t> </a:t>
            </a:r>
            <a:r>
              <a:rPr lang="en-US" sz="2200" b="0">
                <a:latin typeface="Segoe UI Semilight"/>
                <a:cs typeface="Segoe UI Semilight"/>
              </a:rPr>
              <a:t>positive</a:t>
            </a:r>
            <a:r>
              <a:rPr lang="en-US" sz="2200" b="0" spc="-30">
                <a:latin typeface="Segoe UI Semilight"/>
                <a:cs typeface="Segoe UI Semilight"/>
              </a:rPr>
              <a:t> </a:t>
            </a:r>
            <a:r>
              <a:rPr lang="en-US" sz="2200" b="0" spc="-20">
                <a:latin typeface="Segoe UI Semilight"/>
                <a:cs typeface="Segoe UI Semilight"/>
              </a:rPr>
              <a:t>integer. </a:t>
            </a:r>
            <a:r>
              <a:rPr lang="en-US" sz="2200" b="0">
                <a:latin typeface="Segoe UI Semilight"/>
                <a:cs typeface="Segoe UI Semilight"/>
              </a:rPr>
              <a:t>Suppose</a:t>
            </a:r>
            <a:r>
              <a:rPr lang="en-US" sz="2200" b="0" spc="-15">
                <a:latin typeface="Segoe UI Semilight"/>
                <a:cs typeface="Segoe UI Semilight"/>
              </a:rPr>
              <a:t> </a:t>
            </a:r>
            <a:r>
              <a:rPr lang="en-US" sz="2200" b="0" spc="-20">
                <a:latin typeface="Segoe UI Semilight"/>
                <a:cs typeface="Segoe UI Semilight"/>
              </a:rPr>
              <a:t>that </a:t>
            </a:r>
            <a:r>
              <a:rPr lang="en-US" sz="2200">
                <a:latin typeface="Cambria Math"/>
                <a:cs typeface="Cambria Math"/>
              </a:rPr>
              <a:t>𝑎</a:t>
            </a:r>
            <a:r>
              <a:rPr lang="en-US" sz="2200" spc="160">
                <a:latin typeface="Cambria Math"/>
                <a:cs typeface="Cambria Math"/>
              </a:rPr>
              <a:t> </a:t>
            </a:r>
            <a:r>
              <a:rPr lang="en-US" sz="2200" spc="85">
                <a:latin typeface="Cambria Math"/>
                <a:cs typeface="Cambria Math"/>
              </a:rPr>
              <a:t>≡</a:t>
            </a:r>
            <a:r>
              <a:rPr lang="en-US" sz="2200" spc="562" baseline="-15873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𝑏 (mod m)</a:t>
            </a:r>
            <a:r>
              <a:rPr lang="en-US" sz="2200" b="0">
                <a:latin typeface="Segoe UI Semilight"/>
                <a:cs typeface="Segoe UI Semilight"/>
              </a:rPr>
              <a:t>.</a:t>
            </a:r>
            <a:r>
              <a:rPr lang="en-US" sz="2200" b="0" spc="-35">
                <a:latin typeface="Segoe UI Semilight"/>
                <a:cs typeface="Segoe UI Semiligh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2044289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3D3513-6412-27DB-E9E7-484F803A0B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49A907A2-38FF-EB3B-1999-60CB3DD8FBE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65"/>
              <a:t>Claim</a:t>
            </a:r>
            <a:r>
              <a:rPr spc="215"/>
              <a:t> </a:t>
            </a:r>
            <a:r>
              <a:rPr spc="-50"/>
              <a:t>1</a:t>
            </a: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C7FB276D-5D18-5FF5-995A-67E952C3E828}"/>
              </a:ext>
            </a:extLst>
          </p:cNvPr>
          <p:cNvSpPr/>
          <p:nvPr/>
        </p:nvSpPr>
        <p:spPr>
          <a:xfrm>
            <a:off x="507306" y="1553399"/>
            <a:ext cx="932815" cy="405765"/>
          </a:xfrm>
          <a:custGeom>
            <a:avLst/>
            <a:gdLst/>
            <a:ahLst/>
            <a:cxnLst/>
            <a:rect l="l" t="t" r="r" b="b"/>
            <a:pathLst>
              <a:path w="932815" h="405764">
                <a:moveTo>
                  <a:pt x="932688" y="0"/>
                </a:moveTo>
                <a:lnTo>
                  <a:pt x="0" y="0"/>
                </a:lnTo>
                <a:lnTo>
                  <a:pt x="0" y="405384"/>
                </a:lnTo>
                <a:lnTo>
                  <a:pt x="932688" y="405384"/>
                </a:lnTo>
                <a:lnTo>
                  <a:pt x="932688" y="0"/>
                </a:lnTo>
                <a:close/>
              </a:path>
            </a:pathLst>
          </a:custGeom>
          <a:solidFill>
            <a:srgbClr val="CC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B436F463-9E99-AADF-B649-E7C8674038D3}"/>
              </a:ext>
            </a:extLst>
          </p:cNvPr>
          <p:cNvSpPr txBox="1"/>
          <p:nvPr/>
        </p:nvSpPr>
        <p:spPr>
          <a:xfrm>
            <a:off x="443673" y="1553399"/>
            <a:ext cx="11585042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00"/>
              </a:spcBef>
            </a:pPr>
            <a:r>
              <a:rPr sz="2400" b="0">
                <a:latin typeface="Segoe UI Semilight"/>
                <a:cs typeface="Segoe UI Semilight"/>
              </a:rPr>
              <a:t>Claim</a:t>
            </a:r>
            <a:r>
              <a:rPr sz="2400" b="0" spc="-45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1:</a:t>
            </a:r>
            <a:r>
              <a:rPr sz="2400" b="0" spc="-25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For</a:t>
            </a:r>
            <a:r>
              <a:rPr sz="2400" b="0" spc="-10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integers</a:t>
            </a:r>
            <a:r>
              <a:rPr sz="2400" b="0" spc="-15">
                <a:latin typeface="Segoe UI Semilight"/>
                <a:cs typeface="Segoe UI Semilight"/>
              </a:rPr>
              <a:t> </a:t>
            </a:r>
            <a:r>
              <a:rPr sz="2400">
                <a:latin typeface="Cambria Math"/>
                <a:cs typeface="Cambria Math"/>
              </a:rPr>
              <a:t>𝑎,</a:t>
            </a:r>
            <a:r>
              <a:rPr sz="2400" spc="-135">
                <a:latin typeface="Cambria Math"/>
                <a:cs typeface="Cambria Math"/>
              </a:rPr>
              <a:t> </a:t>
            </a:r>
            <a:r>
              <a:rPr sz="2400">
                <a:latin typeface="Cambria Math"/>
                <a:cs typeface="Cambria Math"/>
              </a:rPr>
              <a:t>𝑏</a:t>
            </a:r>
            <a:r>
              <a:rPr sz="2400" spc="180">
                <a:latin typeface="Cambria Math"/>
                <a:cs typeface="Cambria Math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and</a:t>
            </a:r>
            <a:r>
              <a:rPr sz="2400" b="0" spc="-30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positive</a:t>
            </a:r>
            <a:r>
              <a:rPr sz="2400" b="0" spc="-40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integer</a:t>
            </a:r>
            <a:r>
              <a:rPr sz="2400" b="0" spc="-10">
                <a:latin typeface="Segoe UI Semilight"/>
                <a:cs typeface="Segoe UI Semilight"/>
              </a:rPr>
              <a:t> </a:t>
            </a:r>
            <a:r>
              <a:rPr sz="2400">
                <a:latin typeface="Cambria Math"/>
                <a:cs typeface="Cambria Math"/>
              </a:rPr>
              <a:t>𝑚</a:t>
            </a:r>
            <a:r>
              <a:rPr sz="2400" b="0">
                <a:latin typeface="Segoe UI Semilight"/>
                <a:cs typeface="Segoe UI Semilight"/>
              </a:rPr>
              <a:t>,</a:t>
            </a:r>
            <a:r>
              <a:rPr sz="2400" b="0" spc="-20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if</a:t>
            </a:r>
            <a:r>
              <a:rPr sz="2400" b="0" spc="-20">
                <a:latin typeface="Segoe UI Semilight"/>
                <a:cs typeface="Segoe UI Semilight"/>
              </a:rPr>
              <a:t> </a:t>
            </a:r>
            <a:r>
              <a:rPr sz="2400">
                <a:latin typeface="Cambria Math"/>
                <a:cs typeface="Cambria Math"/>
              </a:rPr>
              <a:t>𝑎</a:t>
            </a:r>
            <a:r>
              <a:rPr sz="2400" spc="170">
                <a:latin typeface="Cambria Math"/>
                <a:cs typeface="Cambria Math"/>
              </a:rPr>
              <a:t> </a:t>
            </a:r>
            <a:r>
              <a:rPr sz="2400" spc="85">
                <a:latin typeface="Cambria Math"/>
                <a:cs typeface="Cambria Math"/>
              </a:rPr>
              <a:t>≡</a:t>
            </a:r>
            <a:r>
              <a:rPr sz="2625" spc="562" baseline="-15873">
                <a:latin typeface="Cambria Math"/>
                <a:cs typeface="Cambria Math"/>
              </a:rPr>
              <a:t> </a:t>
            </a:r>
            <a:r>
              <a:rPr sz="2400">
                <a:latin typeface="Cambria Math"/>
                <a:cs typeface="Cambria Math"/>
              </a:rPr>
              <a:t>𝑏</a:t>
            </a:r>
            <a:r>
              <a:rPr lang="en-US" sz="2400">
                <a:latin typeface="Cambria Math"/>
                <a:cs typeface="Cambria Math"/>
              </a:rPr>
              <a:t> (mod m)</a:t>
            </a:r>
            <a:r>
              <a:rPr sz="2400" spc="180">
                <a:latin typeface="Cambria Math"/>
                <a:cs typeface="Cambria Math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then</a:t>
            </a:r>
            <a:r>
              <a:rPr sz="2400" b="0" spc="-20">
                <a:latin typeface="Segoe UI Semilight"/>
                <a:cs typeface="Segoe UI Semilight"/>
              </a:rPr>
              <a:t> </a:t>
            </a:r>
            <a:r>
              <a:rPr sz="2400">
                <a:latin typeface="Cambria Math"/>
                <a:cs typeface="Cambria Math"/>
              </a:rPr>
              <a:t>𝑏</a:t>
            </a:r>
            <a:r>
              <a:rPr sz="2400" spc="165">
                <a:latin typeface="Cambria Math"/>
                <a:cs typeface="Cambria Math"/>
              </a:rPr>
              <a:t> </a:t>
            </a:r>
            <a:r>
              <a:rPr sz="2400" spc="85">
                <a:latin typeface="Cambria Math"/>
                <a:cs typeface="Cambria Math"/>
              </a:rPr>
              <a:t>≡</a:t>
            </a:r>
            <a:r>
              <a:rPr sz="2625" spc="569" baseline="-15873">
                <a:latin typeface="Cambria Math"/>
                <a:cs typeface="Cambria Math"/>
              </a:rPr>
              <a:t> </a:t>
            </a:r>
            <a:r>
              <a:rPr sz="2400" spc="-25">
                <a:latin typeface="Cambria Math"/>
                <a:cs typeface="Cambria Math"/>
              </a:rPr>
              <a:t>𝑎</a:t>
            </a:r>
            <a:r>
              <a:rPr lang="en-US" sz="2400" spc="-25">
                <a:latin typeface="Cambria Math"/>
                <a:cs typeface="Cambria Math"/>
              </a:rPr>
              <a:t> (mod m)</a:t>
            </a:r>
            <a:r>
              <a:rPr sz="2400" b="0" spc="-25">
                <a:latin typeface="Segoe UI Semilight"/>
                <a:cs typeface="Segoe UI Semilight"/>
              </a:rPr>
              <a:t>.</a:t>
            </a:r>
            <a:endParaRPr sz="2400">
              <a:latin typeface="Segoe UI Semilight"/>
              <a:cs typeface="Segoe UI Semilight"/>
            </a:endParaRPr>
          </a:p>
        </p:txBody>
      </p:sp>
      <p:grpSp>
        <p:nvGrpSpPr>
          <p:cNvPr id="5" name="object 5">
            <a:extLst>
              <a:ext uri="{FF2B5EF4-FFF2-40B4-BE49-F238E27FC236}">
                <a16:creationId xmlns:a16="http://schemas.microsoft.com/office/drawing/2014/main" id="{C9CCEDD6-3CF3-0EA3-7304-DD1A1492ECA4}"/>
              </a:ext>
            </a:extLst>
          </p:cNvPr>
          <p:cNvGrpSpPr/>
          <p:nvPr/>
        </p:nvGrpSpPr>
        <p:grpSpPr>
          <a:xfrm>
            <a:off x="8058158" y="146486"/>
            <a:ext cx="3822510" cy="1235592"/>
            <a:chOff x="9031223" y="102107"/>
            <a:chExt cx="3056230" cy="1248410"/>
          </a:xfrm>
        </p:grpSpPr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16BE2E3A-099B-D0FB-9F48-E71B0763D7A2}"/>
                </a:ext>
              </a:extLst>
            </p:cNvPr>
            <p:cNvSpPr/>
            <p:nvPr/>
          </p:nvSpPr>
          <p:spPr>
            <a:xfrm>
              <a:off x="9041993" y="102107"/>
              <a:ext cx="3045460" cy="1248410"/>
            </a:xfrm>
            <a:custGeom>
              <a:avLst/>
              <a:gdLst/>
              <a:ahLst/>
              <a:cxnLst/>
              <a:rect l="l" t="t" r="r" b="b"/>
              <a:pathLst>
                <a:path w="3045459" h="1248410">
                  <a:moveTo>
                    <a:pt x="2836926" y="0"/>
                  </a:moveTo>
                  <a:lnTo>
                    <a:pt x="208025" y="0"/>
                  </a:lnTo>
                  <a:lnTo>
                    <a:pt x="160313" y="5491"/>
                  </a:lnTo>
                  <a:lnTo>
                    <a:pt x="116521" y="21136"/>
                  </a:lnTo>
                  <a:lnTo>
                    <a:pt x="77897" y="45686"/>
                  </a:lnTo>
                  <a:lnTo>
                    <a:pt x="45686" y="77897"/>
                  </a:lnTo>
                  <a:lnTo>
                    <a:pt x="21136" y="116521"/>
                  </a:lnTo>
                  <a:lnTo>
                    <a:pt x="5491" y="160313"/>
                  </a:lnTo>
                  <a:lnTo>
                    <a:pt x="0" y="208025"/>
                  </a:lnTo>
                  <a:lnTo>
                    <a:pt x="0" y="1040130"/>
                  </a:lnTo>
                  <a:lnTo>
                    <a:pt x="5491" y="1087842"/>
                  </a:lnTo>
                  <a:lnTo>
                    <a:pt x="21136" y="1131634"/>
                  </a:lnTo>
                  <a:lnTo>
                    <a:pt x="45686" y="1170258"/>
                  </a:lnTo>
                  <a:lnTo>
                    <a:pt x="77897" y="1202469"/>
                  </a:lnTo>
                  <a:lnTo>
                    <a:pt x="116521" y="1227019"/>
                  </a:lnTo>
                  <a:lnTo>
                    <a:pt x="160313" y="1242664"/>
                  </a:lnTo>
                  <a:lnTo>
                    <a:pt x="208025" y="1248156"/>
                  </a:lnTo>
                  <a:lnTo>
                    <a:pt x="2836926" y="1248156"/>
                  </a:lnTo>
                  <a:lnTo>
                    <a:pt x="2884638" y="1242664"/>
                  </a:lnTo>
                  <a:lnTo>
                    <a:pt x="2928430" y="1227019"/>
                  </a:lnTo>
                  <a:lnTo>
                    <a:pt x="2967054" y="1202469"/>
                  </a:lnTo>
                  <a:lnTo>
                    <a:pt x="2999265" y="1170258"/>
                  </a:lnTo>
                  <a:lnTo>
                    <a:pt x="3023815" y="1131634"/>
                  </a:lnTo>
                  <a:lnTo>
                    <a:pt x="3039460" y="1087842"/>
                  </a:lnTo>
                  <a:lnTo>
                    <a:pt x="3044952" y="1040130"/>
                  </a:lnTo>
                  <a:lnTo>
                    <a:pt x="3044952" y="208025"/>
                  </a:lnTo>
                  <a:lnTo>
                    <a:pt x="3039460" y="160313"/>
                  </a:lnTo>
                  <a:lnTo>
                    <a:pt x="3023815" y="116521"/>
                  </a:lnTo>
                  <a:lnTo>
                    <a:pt x="2999265" y="77897"/>
                  </a:lnTo>
                  <a:lnTo>
                    <a:pt x="2967054" y="45686"/>
                  </a:lnTo>
                  <a:lnTo>
                    <a:pt x="2928430" y="21136"/>
                  </a:lnTo>
                  <a:lnTo>
                    <a:pt x="2884638" y="5491"/>
                  </a:lnTo>
                  <a:lnTo>
                    <a:pt x="2836926" y="0"/>
                  </a:lnTo>
                  <a:close/>
                </a:path>
              </a:pathLst>
            </a:custGeom>
            <a:solidFill>
              <a:srgbClr val="E4E4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>
              <a:extLst>
                <a:ext uri="{FF2B5EF4-FFF2-40B4-BE49-F238E27FC236}">
                  <a16:creationId xmlns:a16="http://schemas.microsoft.com/office/drawing/2014/main" id="{E2FC7D06-A3B7-8C0D-B6E7-15247BDAF6E6}"/>
                </a:ext>
              </a:extLst>
            </p:cNvPr>
            <p:cNvSpPr/>
            <p:nvPr/>
          </p:nvSpPr>
          <p:spPr>
            <a:xfrm>
              <a:off x="9031223" y="102107"/>
              <a:ext cx="3045460" cy="1248410"/>
            </a:xfrm>
            <a:custGeom>
              <a:avLst/>
              <a:gdLst/>
              <a:ahLst/>
              <a:cxnLst/>
              <a:rect l="l" t="t" r="r" b="b"/>
              <a:pathLst>
                <a:path w="3045459" h="1248410">
                  <a:moveTo>
                    <a:pt x="0" y="208025"/>
                  </a:moveTo>
                  <a:lnTo>
                    <a:pt x="5491" y="160313"/>
                  </a:lnTo>
                  <a:lnTo>
                    <a:pt x="21136" y="116521"/>
                  </a:lnTo>
                  <a:lnTo>
                    <a:pt x="45686" y="77897"/>
                  </a:lnTo>
                  <a:lnTo>
                    <a:pt x="77897" y="45686"/>
                  </a:lnTo>
                  <a:lnTo>
                    <a:pt x="116521" y="21136"/>
                  </a:lnTo>
                  <a:lnTo>
                    <a:pt x="160313" y="5491"/>
                  </a:lnTo>
                  <a:lnTo>
                    <a:pt x="208025" y="0"/>
                  </a:lnTo>
                  <a:lnTo>
                    <a:pt x="2836926" y="0"/>
                  </a:lnTo>
                  <a:lnTo>
                    <a:pt x="2884638" y="5491"/>
                  </a:lnTo>
                  <a:lnTo>
                    <a:pt x="2928430" y="21136"/>
                  </a:lnTo>
                  <a:lnTo>
                    <a:pt x="2967054" y="45686"/>
                  </a:lnTo>
                  <a:lnTo>
                    <a:pt x="2999265" y="77897"/>
                  </a:lnTo>
                  <a:lnTo>
                    <a:pt x="3023815" y="116521"/>
                  </a:lnTo>
                  <a:lnTo>
                    <a:pt x="3039460" y="160313"/>
                  </a:lnTo>
                  <a:lnTo>
                    <a:pt x="3044952" y="208025"/>
                  </a:lnTo>
                  <a:lnTo>
                    <a:pt x="3044952" y="1040130"/>
                  </a:lnTo>
                  <a:lnTo>
                    <a:pt x="3039460" y="1087842"/>
                  </a:lnTo>
                  <a:lnTo>
                    <a:pt x="3023815" y="1131634"/>
                  </a:lnTo>
                  <a:lnTo>
                    <a:pt x="2999265" y="1170258"/>
                  </a:lnTo>
                  <a:lnTo>
                    <a:pt x="2967054" y="1202469"/>
                  </a:lnTo>
                  <a:lnTo>
                    <a:pt x="2928430" y="1227019"/>
                  </a:lnTo>
                  <a:lnTo>
                    <a:pt x="2884638" y="1242664"/>
                  </a:lnTo>
                  <a:lnTo>
                    <a:pt x="2836926" y="1248156"/>
                  </a:lnTo>
                  <a:lnTo>
                    <a:pt x="208025" y="1248156"/>
                  </a:lnTo>
                  <a:lnTo>
                    <a:pt x="160313" y="1242664"/>
                  </a:lnTo>
                  <a:lnTo>
                    <a:pt x="116521" y="1227019"/>
                  </a:lnTo>
                  <a:lnTo>
                    <a:pt x="77897" y="1202469"/>
                  </a:lnTo>
                  <a:lnTo>
                    <a:pt x="45686" y="1170258"/>
                  </a:lnTo>
                  <a:lnTo>
                    <a:pt x="21136" y="1131634"/>
                  </a:lnTo>
                  <a:lnTo>
                    <a:pt x="5491" y="1087842"/>
                  </a:lnTo>
                  <a:lnTo>
                    <a:pt x="0" y="1040130"/>
                  </a:lnTo>
                  <a:lnTo>
                    <a:pt x="0" y="208025"/>
                  </a:lnTo>
                  <a:close/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>
            <a:extLst>
              <a:ext uri="{FF2B5EF4-FFF2-40B4-BE49-F238E27FC236}">
                <a16:creationId xmlns:a16="http://schemas.microsoft.com/office/drawing/2014/main" id="{B626FBE2-A934-1633-F1A7-0379A5314F29}"/>
              </a:ext>
            </a:extLst>
          </p:cNvPr>
          <p:cNvSpPr txBox="1"/>
          <p:nvPr/>
        </p:nvSpPr>
        <p:spPr>
          <a:xfrm>
            <a:off x="8419011" y="58267"/>
            <a:ext cx="3461657" cy="124393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700"/>
              </a:spcBef>
            </a:pPr>
            <a:r>
              <a:rPr sz="2000" b="0" u="sng" spc="-10"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Definitions</a:t>
            </a:r>
            <a:r>
              <a:rPr sz="2000" b="0" u="none" spc="-10">
                <a:latin typeface="Segoe UI Semilight"/>
                <a:cs typeface="Segoe UI Semilight"/>
              </a:rPr>
              <a:t>:</a:t>
            </a:r>
            <a:endParaRPr sz="2000">
              <a:latin typeface="Segoe UI Semilight"/>
              <a:cs typeface="Segoe UI Semilight"/>
            </a:endParaRPr>
          </a:p>
          <a:p>
            <a:pPr marL="50800">
              <a:lnSpc>
                <a:spcPct val="100000"/>
              </a:lnSpc>
              <a:spcBef>
                <a:spcPts val="600"/>
              </a:spcBef>
              <a:tabLst>
                <a:tab pos="1774189" algn="l"/>
              </a:tabLst>
            </a:pPr>
            <a:r>
              <a:rPr sz="2000">
                <a:latin typeface="Cambria Math"/>
                <a:cs typeface="Cambria Math"/>
              </a:rPr>
              <a:t>𝑎</a:t>
            </a:r>
            <a:r>
              <a:rPr sz="2000" spc="40">
                <a:latin typeface="Cambria Math"/>
                <a:cs typeface="Cambria Math"/>
              </a:rPr>
              <a:t> </a:t>
            </a:r>
            <a:r>
              <a:rPr sz="2000">
                <a:latin typeface="Cambria Math"/>
                <a:cs typeface="Cambria Math"/>
              </a:rPr>
              <a:t>| 𝑏</a:t>
            </a:r>
            <a:r>
              <a:rPr sz="2000" spc="20">
                <a:latin typeface="Cambria Math"/>
                <a:cs typeface="Cambria Math"/>
              </a:rPr>
              <a:t> </a:t>
            </a:r>
            <a:r>
              <a:rPr sz="2000" b="0">
                <a:latin typeface="Segoe UI Semilight"/>
                <a:cs typeface="Segoe UI Semilight"/>
              </a:rPr>
              <a:t>iff</a:t>
            </a:r>
            <a:r>
              <a:rPr sz="2000" b="0" spc="-5">
                <a:latin typeface="Segoe UI Semilight"/>
                <a:cs typeface="Segoe UI Semilight"/>
              </a:rPr>
              <a:t> </a:t>
            </a:r>
            <a:r>
              <a:rPr sz="2000">
                <a:latin typeface="Cambria Math"/>
                <a:cs typeface="Cambria Math"/>
              </a:rPr>
              <a:t>∃𝑘</a:t>
            </a:r>
            <a:r>
              <a:rPr sz="2000" spc="155">
                <a:latin typeface="Cambria Math"/>
                <a:cs typeface="Cambria Math"/>
              </a:rPr>
              <a:t> </a:t>
            </a:r>
            <a:r>
              <a:rPr sz="2000">
                <a:latin typeface="Cambria Math"/>
                <a:cs typeface="Cambria Math"/>
              </a:rPr>
              <a:t>∈</a:t>
            </a:r>
            <a:r>
              <a:rPr sz="2000" spc="105">
                <a:latin typeface="Cambria Math"/>
                <a:cs typeface="Cambria Math"/>
              </a:rPr>
              <a:t> </a:t>
            </a:r>
            <a:r>
              <a:rPr sz="2000" spc="-50">
                <a:latin typeface="Cambria Math"/>
                <a:cs typeface="Cambria Math"/>
              </a:rPr>
              <a:t>ℤ</a:t>
            </a:r>
            <a:r>
              <a:rPr sz="2000">
                <a:latin typeface="Cambria Math"/>
                <a:cs typeface="Cambria Math"/>
              </a:rPr>
              <a:t>	𝑏</a:t>
            </a:r>
            <a:r>
              <a:rPr sz="2000" spc="125">
                <a:latin typeface="Cambria Math"/>
                <a:cs typeface="Cambria Math"/>
              </a:rPr>
              <a:t> </a:t>
            </a:r>
            <a:r>
              <a:rPr sz="2000">
                <a:latin typeface="Cambria Math"/>
                <a:cs typeface="Cambria Math"/>
              </a:rPr>
              <a:t>=</a:t>
            </a:r>
            <a:r>
              <a:rPr sz="2000" spc="105">
                <a:latin typeface="Cambria Math"/>
                <a:cs typeface="Cambria Math"/>
              </a:rPr>
              <a:t> </a:t>
            </a:r>
            <a:r>
              <a:rPr sz="2000" spc="-25">
                <a:latin typeface="Cambria Math"/>
                <a:cs typeface="Cambria Math"/>
              </a:rPr>
              <a:t>𝑘𝑎</a:t>
            </a:r>
            <a:endParaRPr sz="2000">
              <a:latin typeface="Cambria Math"/>
              <a:cs typeface="Cambria Math"/>
            </a:endParaRPr>
          </a:p>
          <a:p>
            <a:pPr marL="50800">
              <a:lnSpc>
                <a:spcPct val="100000"/>
              </a:lnSpc>
              <a:spcBef>
                <a:spcPts val="1200"/>
              </a:spcBef>
            </a:pPr>
            <a:r>
              <a:rPr sz="2000">
                <a:latin typeface="Cambria Math"/>
                <a:cs typeface="Cambria Math"/>
              </a:rPr>
              <a:t>𝑎</a:t>
            </a:r>
            <a:r>
              <a:rPr sz="2000" spc="145">
                <a:latin typeface="Cambria Math"/>
                <a:cs typeface="Cambria Math"/>
              </a:rPr>
              <a:t> </a:t>
            </a:r>
            <a:r>
              <a:rPr sz="2000" spc="65">
                <a:latin typeface="Cambria Math"/>
                <a:cs typeface="Cambria Math"/>
              </a:rPr>
              <a:t>≡</a:t>
            </a:r>
            <a:r>
              <a:rPr sz="2175" spc="502" baseline="-15325">
                <a:latin typeface="Cambria Math"/>
                <a:cs typeface="Cambria Math"/>
              </a:rPr>
              <a:t> </a:t>
            </a:r>
            <a:r>
              <a:rPr sz="2000">
                <a:latin typeface="Cambria Math"/>
                <a:cs typeface="Cambria Math"/>
              </a:rPr>
              <a:t>𝑏</a:t>
            </a:r>
            <a:r>
              <a:rPr lang="en-US" sz="2000">
                <a:latin typeface="Cambria Math"/>
                <a:cs typeface="Cambria Math"/>
              </a:rPr>
              <a:t> (mod m)</a:t>
            </a:r>
            <a:r>
              <a:rPr sz="2000" spc="140">
                <a:latin typeface="Cambria Math"/>
                <a:cs typeface="Cambria Math"/>
              </a:rPr>
              <a:t> </a:t>
            </a:r>
            <a:r>
              <a:rPr sz="2000" b="0">
                <a:latin typeface="Segoe UI Semilight"/>
                <a:cs typeface="Segoe UI Semilight"/>
              </a:rPr>
              <a:t>iff</a:t>
            </a:r>
            <a:r>
              <a:rPr sz="2000" b="0" spc="-5">
                <a:latin typeface="Segoe UI Semilight"/>
                <a:cs typeface="Segoe UI Semilight"/>
              </a:rPr>
              <a:t> </a:t>
            </a:r>
            <a:r>
              <a:rPr sz="2000">
                <a:latin typeface="Cambria Math"/>
                <a:cs typeface="Cambria Math"/>
              </a:rPr>
              <a:t>𝑚</a:t>
            </a:r>
            <a:r>
              <a:rPr sz="2000" spc="30">
                <a:latin typeface="Cambria Math"/>
                <a:cs typeface="Cambria Math"/>
              </a:rPr>
              <a:t> </a:t>
            </a:r>
            <a:r>
              <a:rPr sz="2000">
                <a:latin typeface="Cambria Math"/>
                <a:cs typeface="Cambria Math"/>
              </a:rPr>
              <a:t>|</a:t>
            </a:r>
            <a:r>
              <a:rPr sz="2000" spc="-5">
                <a:latin typeface="Cambria Math"/>
                <a:cs typeface="Cambria Math"/>
              </a:rPr>
              <a:t> </a:t>
            </a:r>
            <a:r>
              <a:rPr sz="2000">
                <a:latin typeface="Cambria Math"/>
                <a:cs typeface="Cambria Math"/>
              </a:rPr>
              <a:t>(𝑎</a:t>
            </a:r>
            <a:r>
              <a:rPr sz="2000" spc="459">
                <a:latin typeface="Cambria Math"/>
                <a:cs typeface="Cambria Math"/>
              </a:rPr>
              <a:t> </a:t>
            </a:r>
            <a:r>
              <a:rPr sz="2000">
                <a:latin typeface="Cambria Math"/>
                <a:cs typeface="Cambria Math"/>
              </a:rPr>
              <a:t>−</a:t>
            </a:r>
            <a:r>
              <a:rPr sz="2000" spc="-5">
                <a:latin typeface="Cambria Math"/>
                <a:cs typeface="Cambria Math"/>
              </a:rPr>
              <a:t> </a:t>
            </a:r>
            <a:r>
              <a:rPr sz="2000" spc="-25">
                <a:latin typeface="Cambria Math"/>
                <a:cs typeface="Cambria Math"/>
              </a:rPr>
              <a:t>𝑏)</a:t>
            </a:r>
            <a:endParaRPr sz="2000">
              <a:latin typeface="Cambria Math"/>
              <a:cs typeface="Cambria Math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545C880-06C9-806A-4ADF-E76B1EC16839}"/>
              </a:ext>
            </a:extLst>
          </p:cNvPr>
          <p:cNvSpPr txBox="1"/>
          <p:nvPr/>
        </p:nvSpPr>
        <p:spPr>
          <a:xfrm>
            <a:off x="507306" y="6158927"/>
            <a:ext cx="12680056" cy="5525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0800" marR="43180">
              <a:lnSpc>
                <a:spcPct val="156200"/>
              </a:lnSpc>
              <a:tabLst>
                <a:tab pos="6724015" algn="l"/>
              </a:tabLst>
            </a:pPr>
            <a:r>
              <a:rPr lang="en-US" sz="2200" b="0">
                <a:latin typeface="Segoe UI Semilight"/>
                <a:cs typeface="Segoe UI Semilight"/>
              </a:rPr>
              <a:t>Then</a:t>
            </a:r>
            <a:r>
              <a:rPr lang="en-US" sz="2200" b="0" spc="-35">
                <a:latin typeface="Segoe UI Semilight"/>
                <a:cs typeface="Segoe UI Semilight"/>
              </a:rPr>
              <a:t> </a:t>
            </a:r>
            <a:r>
              <a:rPr lang="en-US" sz="2200" b="0">
                <a:latin typeface="Segoe UI Semilight"/>
                <a:cs typeface="Segoe UI Semilight"/>
              </a:rPr>
              <a:t>by</a:t>
            </a:r>
            <a:r>
              <a:rPr lang="en-US" sz="2200" b="0" spc="-30">
                <a:latin typeface="Segoe UI Semilight"/>
                <a:cs typeface="Segoe UI Semilight"/>
              </a:rPr>
              <a:t> </a:t>
            </a:r>
            <a:r>
              <a:rPr lang="en-US" sz="2200" b="0">
                <a:latin typeface="Segoe UI Semilight"/>
                <a:cs typeface="Segoe UI Semilight"/>
              </a:rPr>
              <a:t>definition</a:t>
            </a:r>
            <a:r>
              <a:rPr lang="en-US" sz="2200" b="0" spc="-35">
                <a:latin typeface="Segoe UI Semilight"/>
                <a:cs typeface="Segoe UI Semilight"/>
              </a:rPr>
              <a:t> </a:t>
            </a:r>
            <a:r>
              <a:rPr lang="en-US" sz="2200" b="0">
                <a:latin typeface="Segoe UI Semilight"/>
                <a:cs typeface="Segoe UI Semilight"/>
              </a:rPr>
              <a:t>of</a:t>
            </a:r>
            <a:r>
              <a:rPr lang="en-US" sz="2200" b="0" spc="-20">
                <a:latin typeface="Segoe UI Semilight"/>
                <a:cs typeface="Segoe UI Semilight"/>
              </a:rPr>
              <a:t> </a:t>
            </a:r>
            <a:r>
              <a:rPr lang="en-US" sz="2200" b="0">
                <a:latin typeface="Segoe UI Semilight"/>
                <a:cs typeface="Segoe UI Semilight"/>
              </a:rPr>
              <a:t>congruence,</a:t>
            </a:r>
            <a:r>
              <a:rPr lang="en-US" sz="2200" b="0" spc="-10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𝑏</a:t>
            </a:r>
            <a:r>
              <a:rPr lang="en-US" sz="2200" spc="175">
                <a:latin typeface="Cambria Math"/>
                <a:cs typeface="Cambria Math"/>
              </a:rPr>
              <a:t> </a:t>
            </a:r>
            <a:r>
              <a:rPr lang="en-US" sz="2200" spc="85">
                <a:latin typeface="Cambria Math"/>
                <a:cs typeface="Cambria Math"/>
              </a:rPr>
              <a:t>≡</a:t>
            </a:r>
            <a:r>
              <a:rPr lang="en-US" sz="2200" spc="540" baseline="-15873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𝑎 (mod m)</a:t>
            </a:r>
            <a:r>
              <a:rPr lang="en-US" sz="2200" b="0">
                <a:latin typeface="Segoe UI Semilight"/>
                <a:cs typeface="Segoe UI Semilight"/>
              </a:rPr>
              <a:t>.</a:t>
            </a:r>
            <a:r>
              <a:rPr lang="en-US" sz="2200" b="0" spc="-35">
                <a:latin typeface="Segoe UI Semilight"/>
                <a:cs typeface="Segoe UI Semilight"/>
              </a:rPr>
              <a:t> </a:t>
            </a:r>
            <a:r>
              <a:rPr lang="en-US" sz="2200" b="0" spc="-10">
                <a:latin typeface="Segoe UI Semilight"/>
                <a:cs typeface="Segoe UI Semilight"/>
              </a:rPr>
              <a:t>Since </a:t>
            </a:r>
            <a:r>
              <a:rPr lang="en-US" sz="2200">
                <a:latin typeface="Cambria Math"/>
                <a:cs typeface="Cambria Math"/>
              </a:rPr>
              <a:t>𝑎,</a:t>
            </a:r>
            <a:r>
              <a:rPr lang="en-US" sz="2200" spc="-145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𝑏,</a:t>
            </a:r>
            <a:r>
              <a:rPr lang="en-US" sz="2200" spc="-135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𝑚</a:t>
            </a:r>
            <a:r>
              <a:rPr lang="en-US" sz="2200" spc="120">
                <a:latin typeface="Cambria Math"/>
                <a:cs typeface="Cambria Math"/>
              </a:rPr>
              <a:t> </a:t>
            </a:r>
            <a:r>
              <a:rPr lang="en-US" sz="2200" b="0">
                <a:latin typeface="Segoe UI Semilight"/>
                <a:cs typeface="Segoe UI Semilight"/>
              </a:rPr>
              <a:t>were</a:t>
            </a:r>
            <a:r>
              <a:rPr lang="en-US" sz="2200" b="0" spc="-20">
                <a:latin typeface="Segoe UI Semilight"/>
                <a:cs typeface="Segoe UI Semilight"/>
              </a:rPr>
              <a:t> </a:t>
            </a:r>
            <a:r>
              <a:rPr lang="en-US" sz="2200" b="0">
                <a:latin typeface="Segoe UI Semilight"/>
                <a:cs typeface="Segoe UI Semilight"/>
              </a:rPr>
              <a:t>arbitrary,</a:t>
            </a:r>
            <a:r>
              <a:rPr lang="en-US" sz="2200" b="0" spc="-40">
                <a:latin typeface="Segoe UI Semilight"/>
                <a:cs typeface="Segoe UI Semilight"/>
              </a:rPr>
              <a:t> </a:t>
            </a:r>
            <a:r>
              <a:rPr lang="en-US" sz="2200" b="0">
                <a:latin typeface="Segoe UI Semilight"/>
                <a:cs typeface="Segoe UI Semilight"/>
              </a:rPr>
              <a:t>the</a:t>
            </a:r>
            <a:r>
              <a:rPr lang="en-US" sz="2200" b="0" spc="-20">
                <a:latin typeface="Segoe UI Semilight"/>
                <a:cs typeface="Segoe UI Semilight"/>
              </a:rPr>
              <a:t> </a:t>
            </a:r>
            <a:r>
              <a:rPr lang="en-US" sz="2200" b="0">
                <a:latin typeface="Segoe UI Semilight"/>
                <a:cs typeface="Segoe UI Semilight"/>
              </a:rPr>
              <a:t>claim</a:t>
            </a:r>
            <a:r>
              <a:rPr lang="en-US" sz="2200" b="0" spc="-10">
                <a:latin typeface="Segoe UI Semilight"/>
                <a:cs typeface="Segoe UI Semilight"/>
              </a:rPr>
              <a:t> holds.</a:t>
            </a:r>
            <a:endParaRPr lang="en-US" sz="2200">
              <a:latin typeface="Segoe UI Semilight"/>
              <a:cs typeface="Segoe UI Semiligh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4F7996A-BFBC-BBCC-4E4C-A86BE7FBC6B3}"/>
              </a:ext>
            </a:extLst>
          </p:cNvPr>
          <p:cNvSpPr txBox="1"/>
          <p:nvPr/>
        </p:nvSpPr>
        <p:spPr>
          <a:xfrm>
            <a:off x="443672" y="2106876"/>
            <a:ext cx="1103204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0800">
              <a:lnSpc>
                <a:spcPct val="100000"/>
              </a:lnSpc>
              <a:spcBef>
                <a:spcPts val="2220"/>
              </a:spcBef>
            </a:pPr>
            <a:r>
              <a:rPr lang="en-US" sz="2200" b="0" u="sng" spc="-10"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Proof</a:t>
            </a:r>
            <a:r>
              <a:rPr lang="en-US" sz="2200" u="sng" spc="-10"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: </a:t>
            </a:r>
            <a:r>
              <a:rPr lang="en-US" sz="2200" b="0">
                <a:latin typeface="Segoe UI Semilight"/>
                <a:cs typeface="Segoe UI Semilight"/>
              </a:rPr>
              <a:t>Let</a:t>
            </a:r>
            <a:r>
              <a:rPr lang="en-US" sz="2200" b="0" spc="-15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𝑎,</a:t>
            </a:r>
            <a:r>
              <a:rPr lang="en-US" sz="2200" spc="-135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𝑏</a:t>
            </a:r>
            <a:r>
              <a:rPr lang="en-US" sz="2200" spc="170">
                <a:latin typeface="Cambria Math"/>
                <a:cs typeface="Cambria Math"/>
              </a:rPr>
              <a:t> </a:t>
            </a:r>
            <a:r>
              <a:rPr lang="en-US" sz="2200" b="0">
                <a:latin typeface="Segoe UI Semilight"/>
                <a:cs typeface="Segoe UI Semilight"/>
              </a:rPr>
              <a:t>be</a:t>
            </a:r>
            <a:r>
              <a:rPr lang="en-US" sz="2200" b="0" spc="-15">
                <a:latin typeface="Segoe UI Semilight"/>
                <a:cs typeface="Segoe UI Semilight"/>
              </a:rPr>
              <a:t> </a:t>
            </a:r>
            <a:r>
              <a:rPr lang="en-US" sz="2200" b="0">
                <a:latin typeface="Segoe UI Semilight"/>
                <a:cs typeface="Segoe UI Semilight"/>
              </a:rPr>
              <a:t>arbitrary</a:t>
            </a:r>
            <a:r>
              <a:rPr lang="en-US" sz="2200" b="0" spc="-30">
                <a:latin typeface="Segoe UI Semilight"/>
                <a:cs typeface="Segoe UI Semilight"/>
              </a:rPr>
              <a:t> </a:t>
            </a:r>
            <a:r>
              <a:rPr lang="en-US" sz="2200" b="0">
                <a:latin typeface="Segoe UI Semilight"/>
                <a:cs typeface="Segoe UI Semilight"/>
              </a:rPr>
              <a:t>integers</a:t>
            </a:r>
            <a:r>
              <a:rPr lang="en-US" sz="2200" b="0" spc="-20">
                <a:latin typeface="Segoe UI Semilight"/>
                <a:cs typeface="Segoe UI Semilight"/>
              </a:rPr>
              <a:t> </a:t>
            </a:r>
            <a:r>
              <a:rPr lang="en-US" sz="2200" b="0">
                <a:latin typeface="Segoe UI Semilight"/>
                <a:cs typeface="Segoe UI Semilight"/>
              </a:rPr>
              <a:t>and</a:t>
            </a:r>
            <a:r>
              <a:rPr lang="en-US" sz="2200" b="0" spc="-20">
                <a:latin typeface="Segoe UI Semilight"/>
                <a:cs typeface="Segoe UI Semilight"/>
              </a:rPr>
              <a:t> </a:t>
            </a:r>
            <a:r>
              <a:rPr lang="en-US" sz="2200" b="0">
                <a:latin typeface="Segoe UI Semilight"/>
                <a:cs typeface="Segoe UI Semilight"/>
              </a:rPr>
              <a:t>let</a:t>
            </a:r>
            <a:r>
              <a:rPr lang="en-US" sz="2200" b="0" spc="10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𝑚</a:t>
            </a:r>
            <a:r>
              <a:rPr lang="en-US" sz="2200" spc="150">
                <a:latin typeface="Cambria Math"/>
                <a:cs typeface="Cambria Math"/>
              </a:rPr>
              <a:t> </a:t>
            </a:r>
            <a:r>
              <a:rPr lang="en-US" sz="2200" b="0">
                <a:latin typeface="Segoe UI Semilight"/>
                <a:cs typeface="Segoe UI Semilight"/>
              </a:rPr>
              <a:t>be</a:t>
            </a:r>
            <a:r>
              <a:rPr lang="en-US" sz="2200" b="0" spc="-15">
                <a:latin typeface="Segoe UI Semilight"/>
                <a:cs typeface="Segoe UI Semilight"/>
              </a:rPr>
              <a:t> </a:t>
            </a:r>
            <a:r>
              <a:rPr lang="en-US" sz="2200" b="0">
                <a:latin typeface="Segoe UI Semilight"/>
                <a:cs typeface="Segoe UI Semilight"/>
              </a:rPr>
              <a:t>an arbitrary</a:t>
            </a:r>
            <a:r>
              <a:rPr lang="en-US" sz="2200" b="0" spc="-35">
                <a:latin typeface="Segoe UI Semilight"/>
                <a:cs typeface="Segoe UI Semilight"/>
              </a:rPr>
              <a:t> </a:t>
            </a:r>
            <a:r>
              <a:rPr lang="en-US" sz="2200" b="0">
                <a:latin typeface="Segoe UI Semilight"/>
                <a:cs typeface="Segoe UI Semilight"/>
              </a:rPr>
              <a:t>positive</a:t>
            </a:r>
            <a:r>
              <a:rPr lang="en-US" sz="2200" b="0" spc="-30">
                <a:latin typeface="Segoe UI Semilight"/>
                <a:cs typeface="Segoe UI Semilight"/>
              </a:rPr>
              <a:t> </a:t>
            </a:r>
            <a:r>
              <a:rPr lang="en-US" sz="2200" b="0" spc="-20">
                <a:latin typeface="Segoe UI Semilight"/>
                <a:cs typeface="Segoe UI Semilight"/>
              </a:rPr>
              <a:t>integer. </a:t>
            </a:r>
            <a:r>
              <a:rPr lang="en-US" sz="2200" b="0">
                <a:latin typeface="Segoe UI Semilight"/>
                <a:cs typeface="Segoe UI Semilight"/>
              </a:rPr>
              <a:t>Suppose</a:t>
            </a:r>
            <a:r>
              <a:rPr lang="en-US" sz="2200" b="0" spc="-15">
                <a:latin typeface="Segoe UI Semilight"/>
                <a:cs typeface="Segoe UI Semilight"/>
              </a:rPr>
              <a:t> </a:t>
            </a:r>
            <a:r>
              <a:rPr lang="en-US" sz="2200" b="0" spc="-20">
                <a:latin typeface="Segoe UI Semilight"/>
                <a:cs typeface="Segoe UI Semilight"/>
              </a:rPr>
              <a:t>that </a:t>
            </a:r>
            <a:r>
              <a:rPr lang="en-US" sz="2200">
                <a:latin typeface="Cambria Math"/>
                <a:cs typeface="Cambria Math"/>
              </a:rPr>
              <a:t>𝑎</a:t>
            </a:r>
            <a:r>
              <a:rPr lang="en-US" sz="2200" spc="160">
                <a:latin typeface="Cambria Math"/>
                <a:cs typeface="Cambria Math"/>
              </a:rPr>
              <a:t> </a:t>
            </a:r>
            <a:r>
              <a:rPr lang="en-US" sz="2200" spc="85">
                <a:latin typeface="Cambria Math"/>
                <a:cs typeface="Cambria Math"/>
              </a:rPr>
              <a:t>≡</a:t>
            </a:r>
            <a:r>
              <a:rPr lang="en-US" sz="2200" spc="562" baseline="-15873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𝑏 (mod m)</a:t>
            </a:r>
            <a:r>
              <a:rPr lang="en-US" sz="2200" b="0">
                <a:latin typeface="Segoe UI Semilight"/>
                <a:cs typeface="Segoe UI Semilight"/>
              </a:rPr>
              <a:t>.</a:t>
            </a:r>
            <a:r>
              <a:rPr lang="en-US" sz="2200" b="0" spc="-35">
                <a:latin typeface="Segoe UI Semilight"/>
                <a:cs typeface="Segoe UI Semilight"/>
              </a:rPr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AB322BC-5365-BF04-DD5D-B988F1C2AFE9}"/>
              </a:ext>
            </a:extLst>
          </p:cNvPr>
          <p:cNvSpPr txBox="1"/>
          <p:nvPr/>
        </p:nvSpPr>
        <p:spPr>
          <a:xfrm>
            <a:off x="507306" y="3207528"/>
            <a:ext cx="659347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0">
                <a:latin typeface="Segoe UI Semilight"/>
                <a:cs typeface="Segoe UI Semilight"/>
              </a:rPr>
              <a:t>[Unroll definitions]</a:t>
            </a:r>
            <a:endParaRPr lang="en-US" sz="220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89C191C-50DF-DC6C-C7F1-58E6778FDCAF}"/>
              </a:ext>
            </a:extLst>
          </p:cNvPr>
          <p:cNvSpPr txBox="1"/>
          <p:nvPr/>
        </p:nvSpPr>
        <p:spPr>
          <a:xfrm>
            <a:off x="507306" y="4171899"/>
            <a:ext cx="659347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0">
                <a:latin typeface="Segoe UI Semilight"/>
                <a:cs typeface="Segoe UI Semilight"/>
              </a:rPr>
              <a:t>[Manipulate towards goal]</a:t>
            </a:r>
            <a:endParaRPr lang="en-US" sz="220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D9FA1CB-9E88-CA6E-9345-BC64426D8E1D}"/>
              </a:ext>
            </a:extLst>
          </p:cNvPr>
          <p:cNvSpPr txBox="1"/>
          <p:nvPr/>
        </p:nvSpPr>
        <p:spPr>
          <a:xfrm>
            <a:off x="507306" y="5214226"/>
            <a:ext cx="659347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0">
                <a:latin typeface="Segoe UI Semilight"/>
                <a:cs typeface="Segoe UI Semilight"/>
              </a:rPr>
              <a:t>[Reroll definitions]</a:t>
            </a:r>
            <a:endParaRPr lang="en-US" sz="2200"/>
          </a:p>
        </p:txBody>
      </p:sp>
    </p:spTree>
    <p:extLst>
      <p:ext uri="{BB962C8B-B14F-4D97-AF65-F5344CB8AC3E}">
        <p14:creationId xmlns:p14="http://schemas.microsoft.com/office/powerpoint/2010/main" val="2580422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  <p:bldP spid="18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70B818-F178-5F5E-F0A0-806BECD617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B2406C78-2DEB-0F78-2A1D-F622ACF4761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65"/>
              <a:t>Claim</a:t>
            </a:r>
            <a:r>
              <a:rPr spc="215"/>
              <a:t> </a:t>
            </a:r>
            <a:r>
              <a:rPr spc="-50"/>
              <a:t>1</a:t>
            </a: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0C5D1B8E-DE06-B2DF-AB8A-F1694AFD8787}"/>
              </a:ext>
            </a:extLst>
          </p:cNvPr>
          <p:cNvSpPr/>
          <p:nvPr/>
        </p:nvSpPr>
        <p:spPr>
          <a:xfrm>
            <a:off x="507306" y="1553399"/>
            <a:ext cx="932815" cy="405765"/>
          </a:xfrm>
          <a:custGeom>
            <a:avLst/>
            <a:gdLst/>
            <a:ahLst/>
            <a:cxnLst/>
            <a:rect l="l" t="t" r="r" b="b"/>
            <a:pathLst>
              <a:path w="932815" h="405764">
                <a:moveTo>
                  <a:pt x="932688" y="0"/>
                </a:moveTo>
                <a:lnTo>
                  <a:pt x="0" y="0"/>
                </a:lnTo>
                <a:lnTo>
                  <a:pt x="0" y="405384"/>
                </a:lnTo>
                <a:lnTo>
                  <a:pt x="932688" y="405384"/>
                </a:lnTo>
                <a:lnTo>
                  <a:pt x="932688" y="0"/>
                </a:lnTo>
                <a:close/>
              </a:path>
            </a:pathLst>
          </a:custGeom>
          <a:solidFill>
            <a:srgbClr val="CC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FAFBCD38-B76E-72F1-55F0-4C3E5B4EB097}"/>
              </a:ext>
            </a:extLst>
          </p:cNvPr>
          <p:cNvSpPr txBox="1"/>
          <p:nvPr/>
        </p:nvSpPr>
        <p:spPr>
          <a:xfrm>
            <a:off x="443673" y="1553399"/>
            <a:ext cx="11585042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00"/>
              </a:spcBef>
            </a:pPr>
            <a:r>
              <a:rPr sz="2400" b="0">
                <a:latin typeface="Segoe UI Semilight"/>
                <a:cs typeface="Segoe UI Semilight"/>
              </a:rPr>
              <a:t>Claim</a:t>
            </a:r>
            <a:r>
              <a:rPr sz="2400" b="0" spc="-45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1:</a:t>
            </a:r>
            <a:r>
              <a:rPr sz="2400" b="0" spc="-25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For</a:t>
            </a:r>
            <a:r>
              <a:rPr sz="2400" b="0" spc="-10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integers</a:t>
            </a:r>
            <a:r>
              <a:rPr sz="2400" b="0" spc="-15">
                <a:latin typeface="Segoe UI Semilight"/>
                <a:cs typeface="Segoe UI Semilight"/>
              </a:rPr>
              <a:t> </a:t>
            </a:r>
            <a:r>
              <a:rPr sz="2400">
                <a:latin typeface="Cambria Math"/>
                <a:cs typeface="Cambria Math"/>
              </a:rPr>
              <a:t>𝑎,</a:t>
            </a:r>
            <a:r>
              <a:rPr sz="2400" spc="-135">
                <a:latin typeface="Cambria Math"/>
                <a:cs typeface="Cambria Math"/>
              </a:rPr>
              <a:t> </a:t>
            </a:r>
            <a:r>
              <a:rPr sz="2400">
                <a:latin typeface="Cambria Math"/>
                <a:cs typeface="Cambria Math"/>
              </a:rPr>
              <a:t>𝑏</a:t>
            </a:r>
            <a:r>
              <a:rPr sz="2400" spc="180">
                <a:latin typeface="Cambria Math"/>
                <a:cs typeface="Cambria Math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and</a:t>
            </a:r>
            <a:r>
              <a:rPr sz="2400" b="0" spc="-30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positive</a:t>
            </a:r>
            <a:r>
              <a:rPr sz="2400" b="0" spc="-40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integer</a:t>
            </a:r>
            <a:r>
              <a:rPr sz="2400" b="0" spc="-10">
                <a:latin typeface="Segoe UI Semilight"/>
                <a:cs typeface="Segoe UI Semilight"/>
              </a:rPr>
              <a:t> </a:t>
            </a:r>
            <a:r>
              <a:rPr sz="2400">
                <a:latin typeface="Cambria Math"/>
                <a:cs typeface="Cambria Math"/>
              </a:rPr>
              <a:t>𝑚</a:t>
            </a:r>
            <a:r>
              <a:rPr sz="2400" b="0">
                <a:latin typeface="Segoe UI Semilight"/>
                <a:cs typeface="Segoe UI Semilight"/>
              </a:rPr>
              <a:t>,</a:t>
            </a:r>
            <a:r>
              <a:rPr sz="2400" b="0" spc="-20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if</a:t>
            </a:r>
            <a:r>
              <a:rPr sz="2400" b="0" spc="-20">
                <a:latin typeface="Segoe UI Semilight"/>
                <a:cs typeface="Segoe UI Semilight"/>
              </a:rPr>
              <a:t> </a:t>
            </a:r>
            <a:r>
              <a:rPr sz="2400">
                <a:latin typeface="Cambria Math"/>
                <a:cs typeface="Cambria Math"/>
              </a:rPr>
              <a:t>𝑎</a:t>
            </a:r>
            <a:r>
              <a:rPr sz="2400" spc="170">
                <a:latin typeface="Cambria Math"/>
                <a:cs typeface="Cambria Math"/>
              </a:rPr>
              <a:t> </a:t>
            </a:r>
            <a:r>
              <a:rPr sz="2400" spc="85">
                <a:latin typeface="Cambria Math"/>
                <a:cs typeface="Cambria Math"/>
              </a:rPr>
              <a:t>≡</a:t>
            </a:r>
            <a:r>
              <a:rPr sz="2625" spc="562" baseline="-15873">
                <a:latin typeface="Cambria Math"/>
                <a:cs typeface="Cambria Math"/>
              </a:rPr>
              <a:t> </a:t>
            </a:r>
            <a:r>
              <a:rPr sz="2400">
                <a:latin typeface="Cambria Math"/>
                <a:cs typeface="Cambria Math"/>
              </a:rPr>
              <a:t>𝑏</a:t>
            </a:r>
            <a:r>
              <a:rPr lang="en-US" sz="2400">
                <a:latin typeface="Cambria Math"/>
                <a:cs typeface="Cambria Math"/>
              </a:rPr>
              <a:t> (mod m)</a:t>
            </a:r>
            <a:r>
              <a:rPr sz="2400" spc="180">
                <a:latin typeface="Cambria Math"/>
                <a:cs typeface="Cambria Math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then</a:t>
            </a:r>
            <a:r>
              <a:rPr sz="2400" b="0" spc="-20">
                <a:latin typeface="Segoe UI Semilight"/>
                <a:cs typeface="Segoe UI Semilight"/>
              </a:rPr>
              <a:t> </a:t>
            </a:r>
            <a:r>
              <a:rPr sz="2400">
                <a:latin typeface="Cambria Math"/>
                <a:cs typeface="Cambria Math"/>
              </a:rPr>
              <a:t>𝑏</a:t>
            </a:r>
            <a:r>
              <a:rPr sz="2400" spc="165">
                <a:latin typeface="Cambria Math"/>
                <a:cs typeface="Cambria Math"/>
              </a:rPr>
              <a:t> </a:t>
            </a:r>
            <a:r>
              <a:rPr sz="2400" spc="85">
                <a:latin typeface="Cambria Math"/>
                <a:cs typeface="Cambria Math"/>
              </a:rPr>
              <a:t>≡</a:t>
            </a:r>
            <a:r>
              <a:rPr sz="2625" spc="569" baseline="-15873">
                <a:latin typeface="Cambria Math"/>
                <a:cs typeface="Cambria Math"/>
              </a:rPr>
              <a:t> </a:t>
            </a:r>
            <a:r>
              <a:rPr sz="2400" spc="-25">
                <a:latin typeface="Cambria Math"/>
                <a:cs typeface="Cambria Math"/>
              </a:rPr>
              <a:t>𝑎</a:t>
            </a:r>
            <a:r>
              <a:rPr lang="en-US" sz="2400" spc="-25">
                <a:latin typeface="Cambria Math"/>
                <a:cs typeface="Cambria Math"/>
              </a:rPr>
              <a:t> (mod m)</a:t>
            </a:r>
            <a:r>
              <a:rPr sz="2400" b="0" spc="-25">
                <a:latin typeface="Segoe UI Semilight"/>
                <a:cs typeface="Segoe UI Semilight"/>
              </a:rPr>
              <a:t>.</a:t>
            </a:r>
            <a:endParaRPr sz="2400">
              <a:latin typeface="Segoe UI Semilight"/>
              <a:cs typeface="Segoe UI Semilight"/>
            </a:endParaRPr>
          </a:p>
        </p:txBody>
      </p:sp>
      <p:grpSp>
        <p:nvGrpSpPr>
          <p:cNvPr id="5" name="object 5">
            <a:extLst>
              <a:ext uri="{FF2B5EF4-FFF2-40B4-BE49-F238E27FC236}">
                <a16:creationId xmlns:a16="http://schemas.microsoft.com/office/drawing/2014/main" id="{D4CF1E28-A38A-238E-FA61-6760C9F35A0D}"/>
              </a:ext>
            </a:extLst>
          </p:cNvPr>
          <p:cNvGrpSpPr/>
          <p:nvPr/>
        </p:nvGrpSpPr>
        <p:grpSpPr>
          <a:xfrm>
            <a:off x="8058158" y="146486"/>
            <a:ext cx="3822510" cy="1235592"/>
            <a:chOff x="9031223" y="102107"/>
            <a:chExt cx="3056230" cy="1248410"/>
          </a:xfrm>
        </p:grpSpPr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EEBBA090-C571-EAA3-AA0F-83BA428616B4}"/>
                </a:ext>
              </a:extLst>
            </p:cNvPr>
            <p:cNvSpPr/>
            <p:nvPr/>
          </p:nvSpPr>
          <p:spPr>
            <a:xfrm>
              <a:off x="9041993" y="102107"/>
              <a:ext cx="3045460" cy="1248410"/>
            </a:xfrm>
            <a:custGeom>
              <a:avLst/>
              <a:gdLst/>
              <a:ahLst/>
              <a:cxnLst/>
              <a:rect l="l" t="t" r="r" b="b"/>
              <a:pathLst>
                <a:path w="3045459" h="1248410">
                  <a:moveTo>
                    <a:pt x="2836926" y="0"/>
                  </a:moveTo>
                  <a:lnTo>
                    <a:pt x="208025" y="0"/>
                  </a:lnTo>
                  <a:lnTo>
                    <a:pt x="160313" y="5491"/>
                  </a:lnTo>
                  <a:lnTo>
                    <a:pt x="116521" y="21136"/>
                  </a:lnTo>
                  <a:lnTo>
                    <a:pt x="77897" y="45686"/>
                  </a:lnTo>
                  <a:lnTo>
                    <a:pt x="45686" y="77897"/>
                  </a:lnTo>
                  <a:lnTo>
                    <a:pt x="21136" y="116521"/>
                  </a:lnTo>
                  <a:lnTo>
                    <a:pt x="5491" y="160313"/>
                  </a:lnTo>
                  <a:lnTo>
                    <a:pt x="0" y="208025"/>
                  </a:lnTo>
                  <a:lnTo>
                    <a:pt x="0" y="1040130"/>
                  </a:lnTo>
                  <a:lnTo>
                    <a:pt x="5491" y="1087842"/>
                  </a:lnTo>
                  <a:lnTo>
                    <a:pt x="21136" y="1131634"/>
                  </a:lnTo>
                  <a:lnTo>
                    <a:pt x="45686" y="1170258"/>
                  </a:lnTo>
                  <a:lnTo>
                    <a:pt x="77897" y="1202469"/>
                  </a:lnTo>
                  <a:lnTo>
                    <a:pt x="116521" y="1227019"/>
                  </a:lnTo>
                  <a:lnTo>
                    <a:pt x="160313" y="1242664"/>
                  </a:lnTo>
                  <a:lnTo>
                    <a:pt x="208025" y="1248156"/>
                  </a:lnTo>
                  <a:lnTo>
                    <a:pt x="2836926" y="1248156"/>
                  </a:lnTo>
                  <a:lnTo>
                    <a:pt x="2884638" y="1242664"/>
                  </a:lnTo>
                  <a:lnTo>
                    <a:pt x="2928430" y="1227019"/>
                  </a:lnTo>
                  <a:lnTo>
                    <a:pt x="2967054" y="1202469"/>
                  </a:lnTo>
                  <a:lnTo>
                    <a:pt x="2999265" y="1170258"/>
                  </a:lnTo>
                  <a:lnTo>
                    <a:pt x="3023815" y="1131634"/>
                  </a:lnTo>
                  <a:lnTo>
                    <a:pt x="3039460" y="1087842"/>
                  </a:lnTo>
                  <a:lnTo>
                    <a:pt x="3044952" y="1040130"/>
                  </a:lnTo>
                  <a:lnTo>
                    <a:pt x="3044952" y="208025"/>
                  </a:lnTo>
                  <a:lnTo>
                    <a:pt x="3039460" y="160313"/>
                  </a:lnTo>
                  <a:lnTo>
                    <a:pt x="3023815" y="116521"/>
                  </a:lnTo>
                  <a:lnTo>
                    <a:pt x="2999265" y="77897"/>
                  </a:lnTo>
                  <a:lnTo>
                    <a:pt x="2967054" y="45686"/>
                  </a:lnTo>
                  <a:lnTo>
                    <a:pt x="2928430" y="21136"/>
                  </a:lnTo>
                  <a:lnTo>
                    <a:pt x="2884638" y="5491"/>
                  </a:lnTo>
                  <a:lnTo>
                    <a:pt x="2836926" y="0"/>
                  </a:lnTo>
                  <a:close/>
                </a:path>
              </a:pathLst>
            </a:custGeom>
            <a:solidFill>
              <a:srgbClr val="E4E4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>
              <a:extLst>
                <a:ext uri="{FF2B5EF4-FFF2-40B4-BE49-F238E27FC236}">
                  <a16:creationId xmlns:a16="http://schemas.microsoft.com/office/drawing/2014/main" id="{1427A216-390C-EEE3-ECB8-E0214B023236}"/>
                </a:ext>
              </a:extLst>
            </p:cNvPr>
            <p:cNvSpPr/>
            <p:nvPr/>
          </p:nvSpPr>
          <p:spPr>
            <a:xfrm>
              <a:off x="9031223" y="102107"/>
              <a:ext cx="3045460" cy="1248410"/>
            </a:xfrm>
            <a:custGeom>
              <a:avLst/>
              <a:gdLst/>
              <a:ahLst/>
              <a:cxnLst/>
              <a:rect l="l" t="t" r="r" b="b"/>
              <a:pathLst>
                <a:path w="3045459" h="1248410">
                  <a:moveTo>
                    <a:pt x="0" y="208025"/>
                  </a:moveTo>
                  <a:lnTo>
                    <a:pt x="5491" y="160313"/>
                  </a:lnTo>
                  <a:lnTo>
                    <a:pt x="21136" y="116521"/>
                  </a:lnTo>
                  <a:lnTo>
                    <a:pt x="45686" y="77897"/>
                  </a:lnTo>
                  <a:lnTo>
                    <a:pt x="77897" y="45686"/>
                  </a:lnTo>
                  <a:lnTo>
                    <a:pt x="116521" y="21136"/>
                  </a:lnTo>
                  <a:lnTo>
                    <a:pt x="160313" y="5491"/>
                  </a:lnTo>
                  <a:lnTo>
                    <a:pt x="208025" y="0"/>
                  </a:lnTo>
                  <a:lnTo>
                    <a:pt x="2836926" y="0"/>
                  </a:lnTo>
                  <a:lnTo>
                    <a:pt x="2884638" y="5491"/>
                  </a:lnTo>
                  <a:lnTo>
                    <a:pt x="2928430" y="21136"/>
                  </a:lnTo>
                  <a:lnTo>
                    <a:pt x="2967054" y="45686"/>
                  </a:lnTo>
                  <a:lnTo>
                    <a:pt x="2999265" y="77897"/>
                  </a:lnTo>
                  <a:lnTo>
                    <a:pt x="3023815" y="116521"/>
                  </a:lnTo>
                  <a:lnTo>
                    <a:pt x="3039460" y="160313"/>
                  </a:lnTo>
                  <a:lnTo>
                    <a:pt x="3044952" y="208025"/>
                  </a:lnTo>
                  <a:lnTo>
                    <a:pt x="3044952" y="1040130"/>
                  </a:lnTo>
                  <a:lnTo>
                    <a:pt x="3039460" y="1087842"/>
                  </a:lnTo>
                  <a:lnTo>
                    <a:pt x="3023815" y="1131634"/>
                  </a:lnTo>
                  <a:lnTo>
                    <a:pt x="2999265" y="1170258"/>
                  </a:lnTo>
                  <a:lnTo>
                    <a:pt x="2967054" y="1202469"/>
                  </a:lnTo>
                  <a:lnTo>
                    <a:pt x="2928430" y="1227019"/>
                  </a:lnTo>
                  <a:lnTo>
                    <a:pt x="2884638" y="1242664"/>
                  </a:lnTo>
                  <a:lnTo>
                    <a:pt x="2836926" y="1248156"/>
                  </a:lnTo>
                  <a:lnTo>
                    <a:pt x="208025" y="1248156"/>
                  </a:lnTo>
                  <a:lnTo>
                    <a:pt x="160313" y="1242664"/>
                  </a:lnTo>
                  <a:lnTo>
                    <a:pt x="116521" y="1227019"/>
                  </a:lnTo>
                  <a:lnTo>
                    <a:pt x="77897" y="1202469"/>
                  </a:lnTo>
                  <a:lnTo>
                    <a:pt x="45686" y="1170258"/>
                  </a:lnTo>
                  <a:lnTo>
                    <a:pt x="21136" y="1131634"/>
                  </a:lnTo>
                  <a:lnTo>
                    <a:pt x="5491" y="1087842"/>
                  </a:lnTo>
                  <a:lnTo>
                    <a:pt x="0" y="1040130"/>
                  </a:lnTo>
                  <a:lnTo>
                    <a:pt x="0" y="208025"/>
                  </a:lnTo>
                  <a:close/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>
            <a:extLst>
              <a:ext uri="{FF2B5EF4-FFF2-40B4-BE49-F238E27FC236}">
                <a16:creationId xmlns:a16="http://schemas.microsoft.com/office/drawing/2014/main" id="{99D83B09-9F61-536E-8961-5D0478E8716E}"/>
              </a:ext>
            </a:extLst>
          </p:cNvPr>
          <p:cNvSpPr txBox="1"/>
          <p:nvPr/>
        </p:nvSpPr>
        <p:spPr>
          <a:xfrm>
            <a:off x="8419011" y="58267"/>
            <a:ext cx="3461657" cy="124393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700"/>
              </a:spcBef>
            </a:pPr>
            <a:r>
              <a:rPr sz="2000" b="0" u="sng" spc="-10"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Definitions</a:t>
            </a:r>
            <a:r>
              <a:rPr sz="2000" b="0" u="none" spc="-10">
                <a:latin typeface="Segoe UI Semilight"/>
                <a:cs typeface="Segoe UI Semilight"/>
              </a:rPr>
              <a:t>:</a:t>
            </a:r>
            <a:endParaRPr sz="2000">
              <a:latin typeface="Segoe UI Semilight"/>
              <a:cs typeface="Segoe UI Semilight"/>
            </a:endParaRPr>
          </a:p>
          <a:p>
            <a:pPr marL="50800">
              <a:lnSpc>
                <a:spcPct val="100000"/>
              </a:lnSpc>
              <a:spcBef>
                <a:spcPts val="600"/>
              </a:spcBef>
              <a:tabLst>
                <a:tab pos="1774189" algn="l"/>
              </a:tabLst>
            </a:pPr>
            <a:r>
              <a:rPr sz="2000">
                <a:latin typeface="Cambria Math"/>
                <a:cs typeface="Cambria Math"/>
              </a:rPr>
              <a:t>𝑎</a:t>
            </a:r>
            <a:r>
              <a:rPr sz="2000" spc="40">
                <a:latin typeface="Cambria Math"/>
                <a:cs typeface="Cambria Math"/>
              </a:rPr>
              <a:t> </a:t>
            </a:r>
            <a:r>
              <a:rPr sz="2000">
                <a:latin typeface="Cambria Math"/>
                <a:cs typeface="Cambria Math"/>
              </a:rPr>
              <a:t>| 𝑏</a:t>
            </a:r>
            <a:r>
              <a:rPr sz="2000" spc="20">
                <a:latin typeface="Cambria Math"/>
                <a:cs typeface="Cambria Math"/>
              </a:rPr>
              <a:t> </a:t>
            </a:r>
            <a:r>
              <a:rPr sz="2000" b="0">
                <a:latin typeface="Segoe UI Semilight"/>
                <a:cs typeface="Segoe UI Semilight"/>
              </a:rPr>
              <a:t>iff</a:t>
            </a:r>
            <a:r>
              <a:rPr sz="2000" b="0" spc="-5">
                <a:latin typeface="Segoe UI Semilight"/>
                <a:cs typeface="Segoe UI Semilight"/>
              </a:rPr>
              <a:t> </a:t>
            </a:r>
            <a:r>
              <a:rPr sz="2000">
                <a:latin typeface="Cambria Math"/>
                <a:cs typeface="Cambria Math"/>
              </a:rPr>
              <a:t>∃𝑘</a:t>
            </a:r>
            <a:r>
              <a:rPr sz="2000" spc="155">
                <a:latin typeface="Cambria Math"/>
                <a:cs typeface="Cambria Math"/>
              </a:rPr>
              <a:t> </a:t>
            </a:r>
            <a:r>
              <a:rPr sz="2000">
                <a:latin typeface="Cambria Math"/>
                <a:cs typeface="Cambria Math"/>
              </a:rPr>
              <a:t>∈</a:t>
            </a:r>
            <a:r>
              <a:rPr sz="2000" spc="105">
                <a:latin typeface="Cambria Math"/>
                <a:cs typeface="Cambria Math"/>
              </a:rPr>
              <a:t> </a:t>
            </a:r>
            <a:r>
              <a:rPr sz="2000" spc="-50">
                <a:latin typeface="Cambria Math"/>
                <a:cs typeface="Cambria Math"/>
              </a:rPr>
              <a:t>ℤ</a:t>
            </a:r>
            <a:r>
              <a:rPr sz="2000">
                <a:latin typeface="Cambria Math"/>
                <a:cs typeface="Cambria Math"/>
              </a:rPr>
              <a:t>	𝑏</a:t>
            </a:r>
            <a:r>
              <a:rPr sz="2000" spc="125">
                <a:latin typeface="Cambria Math"/>
                <a:cs typeface="Cambria Math"/>
              </a:rPr>
              <a:t> </a:t>
            </a:r>
            <a:r>
              <a:rPr sz="2000">
                <a:latin typeface="Cambria Math"/>
                <a:cs typeface="Cambria Math"/>
              </a:rPr>
              <a:t>=</a:t>
            </a:r>
            <a:r>
              <a:rPr sz="2000" spc="105">
                <a:latin typeface="Cambria Math"/>
                <a:cs typeface="Cambria Math"/>
              </a:rPr>
              <a:t> </a:t>
            </a:r>
            <a:r>
              <a:rPr sz="2000" spc="-25">
                <a:latin typeface="Cambria Math"/>
                <a:cs typeface="Cambria Math"/>
              </a:rPr>
              <a:t>𝑘𝑎</a:t>
            </a:r>
            <a:endParaRPr sz="2000">
              <a:latin typeface="Cambria Math"/>
              <a:cs typeface="Cambria Math"/>
            </a:endParaRPr>
          </a:p>
          <a:p>
            <a:pPr marL="50800">
              <a:lnSpc>
                <a:spcPct val="100000"/>
              </a:lnSpc>
              <a:spcBef>
                <a:spcPts val="1200"/>
              </a:spcBef>
            </a:pPr>
            <a:r>
              <a:rPr sz="2000">
                <a:latin typeface="Cambria Math"/>
                <a:cs typeface="Cambria Math"/>
              </a:rPr>
              <a:t>𝑎</a:t>
            </a:r>
            <a:r>
              <a:rPr sz="2000" spc="145">
                <a:latin typeface="Cambria Math"/>
                <a:cs typeface="Cambria Math"/>
              </a:rPr>
              <a:t> </a:t>
            </a:r>
            <a:r>
              <a:rPr sz="2000" spc="65">
                <a:latin typeface="Cambria Math"/>
                <a:cs typeface="Cambria Math"/>
              </a:rPr>
              <a:t>≡</a:t>
            </a:r>
            <a:r>
              <a:rPr sz="2175" spc="502" baseline="-15325">
                <a:latin typeface="Cambria Math"/>
                <a:cs typeface="Cambria Math"/>
              </a:rPr>
              <a:t> </a:t>
            </a:r>
            <a:r>
              <a:rPr sz="2000">
                <a:latin typeface="Cambria Math"/>
                <a:cs typeface="Cambria Math"/>
              </a:rPr>
              <a:t>𝑏</a:t>
            </a:r>
            <a:r>
              <a:rPr lang="en-US" sz="2000">
                <a:latin typeface="Cambria Math"/>
                <a:cs typeface="Cambria Math"/>
              </a:rPr>
              <a:t> (mod m)</a:t>
            </a:r>
            <a:r>
              <a:rPr sz="2000" spc="140">
                <a:latin typeface="Cambria Math"/>
                <a:cs typeface="Cambria Math"/>
              </a:rPr>
              <a:t> </a:t>
            </a:r>
            <a:r>
              <a:rPr sz="2000" b="0">
                <a:latin typeface="Segoe UI Semilight"/>
                <a:cs typeface="Segoe UI Semilight"/>
              </a:rPr>
              <a:t>iff</a:t>
            </a:r>
            <a:r>
              <a:rPr sz="2000" b="0" spc="-5">
                <a:latin typeface="Segoe UI Semilight"/>
                <a:cs typeface="Segoe UI Semilight"/>
              </a:rPr>
              <a:t> </a:t>
            </a:r>
            <a:r>
              <a:rPr sz="2000">
                <a:latin typeface="Cambria Math"/>
                <a:cs typeface="Cambria Math"/>
              </a:rPr>
              <a:t>𝑚</a:t>
            </a:r>
            <a:r>
              <a:rPr sz="2000" spc="30">
                <a:latin typeface="Cambria Math"/>
                <a:cs typeface="Cambria Math"/>
              </a:rPr>
              <a:t> </a:t>
            </a:r>
            <a:r>
              <a:rPr sz="2000">
                <a:latin typeface="Cambria Math"/>
                <a:cs typeface="Cambria Math"/>
              </a:rPr>
              <a:t>|</a:t>
            </a:r>
            <a:r>
              <a:rPr sz="2000" spc="-5">
                <a:latin typeface="Cambria Math"/>
                <a:cs typeface="Cambria Math"/>
              </a:rPr>
              <a:t> </a:t>
            </a:r>
            <a:r>
              <a:rPr sz="2000">
                <a:latin typeface="Cambria Math"/>
                <a:cs typeface="Cambria Math"/>
              </a:rPr>
              <a:t>(𝑎</a:t>
            </a:r>
            <a:r>
              <a:rPr sz="2000" spc="459">
                <a:latin typeface="Cambria Math"/>
                <a:cs typeface="Cambria Math"/>
              </a:rPr>
              <a:t> </a:t>
            </a:r>
            <a:r>
              <a:rPr sz="2000">
                <a:latin typeface="Cambria Math"/>
                <a:cs typeface="Cambria Math"/>
              </a:rPr>
              <a:t>−</a:t>
            </a:r>
            <a:r>
              <a:rPr sz="2000" spc="-5">
                <a:latin typeface="Cambria Math"/>
                <a:cs typeface="Cambria Math"/>
              </a:rPr>
              <a:t> </a:t>
            </a:r>
            <a:r>
              <a:rPr sz="2000" spc="-25">
                <a:latin typeface="Cambria Math"/>
                <a:cs typeface="Cambria Math"/>
              </a:rPr>
              <a:t>𝑏)</a:t>
            </a:r>
            <a:endParaRPr sz="2000">
              <a:latin typeface="Cambria Math"/>
              <a:cs typeface="Cambria Math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BBCDB46-2704-14D6-0670-67F5ABDEE715}"/>
              </a:ext>
            </a:extLst>
          </p:cNvPr>
          <p:cNvSpPr txBox="1"/>
          <p:nvPr/>
        </p:nvSpPr>
        <p:spPr>
          <a:xfrm>
            <a:off x="507306" y="6158927"/>
            <a:ext cx="12680056" cy="5525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0800" marR="43180">
              <a:lnSpc>
                <a:spcPct val="156200"/>
              </a:lnSpc>
              <a:tabLst>
                <a:tab pos="6724015" algn="l"/>
              </a:tabLst>
            </a:pPr>
            <a:r>
              <a:rPr lang="en-US" sz="2200" b="0">
                <a:latin typeface="Segoe UI Semilight"/>
                <a:cs typeface="Segoe UI Semilight"/>
              </a:rPr>
              <a:t>Then</a:t>
            </a:r>
            <a:r>
              <a:rPr lang="en-US" sz="2200" b="0" spc="-35">
                <a:latin typeface="Segoe UI Semilight"/>
                <a:cs typeface="Segoe UI Semilight"/>
              </a:rPr>
              <a:t> </a:t>
            </a:r>
            <a:r>
              <a:rPr lang="en-US" sz="2200" b="0">
                <a:latin typeface="Segoe UI Semilight"/>
                <a:cs typeface="Segoe UI Semilight"/>
              </a:rPr>
              <a:t>by</a:t>
            </a:r>
            <a:r>
              <a:rPr lang="en-US" sz="2200" b="0" spc="-30">
                <a:latin typeface="Segoe UI Semilight"/>
                <a:cs typeface="Segoe UI Semilight"/>
              </a:rPr>
              <a:t> </a:t>
            </a:r>
            <a:r>
              <a:rPr lang="en-US" sz="2200" b="0">
                <a:latin typeface="Segoe UI Semilight"/>
                <a:cs typeface="Segoe UI Semilight"/>
              </a:rPr>
              <a:t>definition</a:t>
            </a:r>
            <a:r>
              <a:rPr lang="en-US" sz="2200" b="0" spc="-35">
                <a:latin typeface="Segoe UI Semilight"/>
                <a:cs typeface="Segoe UI Semilight"/>
              </a:rPr>
              <a:t> </a:t>
            </a:r>
            <a:r>
              <a:rPr lang="en-US" sz="2200" b="0">
                <a:latin typeface="Segoe UI Semilight"/>
                <a:cs typeface="Segoe UI Semilight"/>
              </a:rPr>
              <a:t>of</a:t>
            </a:r>
            <a:r>
              <a:rPr lang="en-US" sz="2200" b="0" spc="-20">
                <a:latin typeface="Segoe UI Semilight"/>
                <a:cs typeface="Segoe UI Semilight"/>
              </a:rPr>
              <a:t> </a:t>
            </a:r>
            <a:r>
              <a:rPr lang="en-US" sz="2200" b="0">
                <a:latin typeface="Segoe UI Semilight"/>
                <a:cs typeface="Segoe UI Semilight"/>
              </a:rPr>
              <a:t>congruence,</a:t>
            </a:r>
            <a:r>
              <a:rPr lang="en-US" sz="2200" b="0" spc="-10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𝑏</a:t>
            </a:r>
            <a:r>
              <a:rPr lang="en-US" sz="2200" spc="175">
                <a:latin typeface="Cambria Math"/>
                <a:cs typeface="Cambria Math"/>
              </a:rPr>
              <a:t> </a:t>
            </a:r>
            <a:r>
              <a:rPr lang="en-US" sz="2200" spc="85">
                <a:latin typeface="Cambria Math"/>
                <a:cs typeface="Cambria Math"/>
              </a:rPr>
              <a:t>≡</a:t>
            </a:r>
            <a:r>
              <a:rPr lang="en-US" sz="2200" spc="540" baseline="-15873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𝑎 (mod m)</a:t>
            </a:r>
            <a:r>
              <a:rPr lang="en-US" sz="2200" b="0">
                <a:latin typeface="Segoe UI Semilight"/>
                <a:cs typeface="Segoe UI Semilight"/>
              </a:rPr>
              <a:t>.</a:t>
            </a:r>
            <a:r>
              <a:rPr lang="en-US" sz="2200" b="0" spc="-35">
                <a:latin typeface="Segoe UI Semilight"/>
                <a:cs typeface="Segoe UI Semilight"/>
              </a:rPr>
              <a:t> </a:t>
            </a:r>
            <a:r>
              <a:rPr lang="en-US" sz="2200" b="0" spc="-10">
                <a:latin typeface="Segoe UI Semilight"/>
                <a:cs typeface="Segoe UI Semilight"/>
              </a:rPr>
              <a:t>Since </a:t>
            </a:r>
            <a:r>
              <a:rPr lang="en-US" sz="2200">
                <a:latin typeface="Cambria Math"/>
                <a:cs typeface="Cambria Math"/>
              </a:rPr>
              <a:t>𝑎,</a:t>
            </a:r>
            <a:r>
              <a:rPr lang="en-US" sz="2200" spc="-145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𝑏,</a:t>
            </a:r>
            <a:r>
              <a:rPr lang="en-US" sz="2200" spc="-135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𝑚</a:t>
            </a:r>
            <a:r>
              <a:rPr lang="en-US" sz="2200" spc="120">
                <a:latin typeface="Cambria Math"/>
                <a:cs typeface="Cambria Math"/>
              </a:rPr>
              <a:t> </a:t>
            </a:r>
            <a:r>
              <a:rPr lang="en-US" sz="2200" b="0">
                <a:latin typeface="Segoe UI Semilight"/>
                <a:cs typeface="Segoe UI Semilight"/>
              </a:rPr>
              <a:t>were</a:t>
            </a:r>
            <a:r>
              <a:rPr lang="en-US" sz="2200" b="0" spc="-20">
                <a:latin typeface="Segoe UI Semilight"/>
                <a:cs typeface="Segoe UI Semilight"/>
              </a:rPr>
              <a:t> </a:t>
            </a:r>
            <a:r>
              <a:rPr lang="en-US" sz="2200" b="0">
                <a:latin typeface="Segoe UI Semilight"/>
                <a:cs typeface="Segoe UI Semilight"/>
              </a:rPr>
              <a:t>arbitrary,</a:t>
            </a:r>
            <a:r>
              <a:rPr lang="en-US" sz="2200" b="0" spc="-40">
                <a:latin typeface="Segoe UI Semilight"/>
                <a:cs typeface="Segoe UI Semilight"/>
              </a:rPr>
              <a:t> </a:t>
            </a:r>
            <a:r>
              <a:rPr lang="en-US" sz="2200" b="0">
                <a:latin typeface="Segoe UI Semilight"/>
                <a:cs typeface="Segoe UI Semilight"/>
              </a:rPr>
              <a:t>the</a:t>
            </a:r>
            <a:r>
              <a:rPr lang="en-US" sz="2200" b="0" spc="-20">
                <a:latin typeface="Segoe UI Semilight"/>
                <a:cs typeface="Segoe UI Semilight"/>
              </a:rPr>
              <a:t> </a:t>
            </a:r>
            <a:r>
              <a:rPr lang="en-US" sz="2200" b="0">
                <a:latin typeface="Segoe UI Semilight"/>
                <a:cs typeface="Segoe UI Semilight"/>
              </a:rPr>
              <a:t>claim</a:t>
            </a:r>
            <a:r>
              <a:rPr lang="en-US" sz="2200" b="0" spc="-10">
                <a:latin typeface="Segoe UI Semilight"/>
                <a:cs typeface="Segoe UI Semilight"/>
              </a:rPr>
              <a:t> holds.</a:t>
            </a:r>
            <a:endParaRPr lang="en-US" sz="2200">
              <a:latin typeface="Segoe UI Semilight"/>
              <a:cs typeface="Segoe UI Semiligh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C5B502A-4B9D-5229-90A2-5F85DA455439}"/>
              </a:ext>
            </a:extLst>
          </p:cNvPr>
          <p:cNvSpPr txBox="1"/>
          <p:nvPr/>
        </p:nvSpPr>
        <p:spPr>
          <a:xfrm>
            <a:off x="443672" y="2106876"/>
            <a:ext cx="1103204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0800">
              <a:lnSpc>
                <a:spcPct val="100000"/>
              </a:lnSpc>
              <a:spcBef>
                <a:spcPts val="2220"/>
              </a:spcBef>
            </a:pPr>
            <a:r>
              <a:rPr lang="en-US" sz="2200" b="0" u="sng" spc="-10"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Proof</a:t>
            </a:r>
            <a:r>
              <a:rPr lang="en-US" sz="2200" u="sng" spc="-10"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: </a:t>
            </a:r>
            <a:r>
              <a:rPr lang="en-US" sz="2200" b="0">
                <a:latin typeface="Segoe UI Semilight"/>
                <a:cs typeface="Segoe UI Semilight"/>
              </a:rPr>
              <a:t>Let</a:t>
            </a:r>
            <a:r>
              <a:rPr lang="en-US" sz="2200" b="0" spc="-15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𝑎,</a:t>
            </a:r>
            <a:r>
              <a:rPr lang="en-US" sz="2200" spc="-135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𝑏</a:t>
            </a:r>
            <a:r>
              <a:rPr lang="en-US" sz="2200" spc="170">
                <a:latin typeface="Cambria Math"/>
                <a:cs typeface="Cambria Math"/>
              </a:rPr>
              <a:t> </a:t>
            </a:r>
            <a:r>
              <a:rPr lang="en-US" sz="2200" b="0">
                <a:latin typeface="Segoe UI Semilight"/>
                <a:cs typeface="Segoe UI Semilight"/>
              </a:rPr>
              <a:t>be</a:t>
            </a:r>
            <a:r>
              <a:rPr lang="en-US" sz="2200" b="0" spc="-15">
                <a:latin typeface="Segoe UI Semilight"/>
                <a:cs typeface="Segoe UI Semilight"/>
              </a:rPr>
              <a:t> </a:t>
            </a:r>
            <a:r>
              <a:rPr lang="en-US" sz="2200" b="0">
                <a:latin typeface="Segoe UI Semilight"/>
                <a:cs typeface="Segoe UI Semilight"/>
              </a:rPr>
              <a:t>arbitrary</a:t>
            </a:r>
            <a:r>
              <a:rPr lang="en-US" sz="2200" b="0" spc="-30">
                <a:latin typeface="Segoe UI Semilight"/>
                <a:cs typeface="Segoe UI Semilight"/>
              </a:rPr>
              <a:t> </a:t>
            </a:r>
            <a:r>
              <a:rPr lang="en-US" sz="2200" b="0">
                <a:latin typeface="Segoe UI Semilight"/>
                <a:cs typeface="Segoe UI Semilight"/>
              </a:rPr>
              <a:t>integers</a:t>
            </a:r>
            <a:r>
              <a:rPr lang="en-US" sz="2200" b="0" spc="-20">
                <a:latin typeface="Segoe UI Semilight"/>
                <a:cs typeface="Segoe UI Semilight"/>
              </a:rPr>
              <a:t> </a:t>
            </a:r>
            <a:r>
              <a:rPr lang="en-US" sz="2200" b="0">
                <a:latin typeface="Segoe UI Semilight"/>
                <a:cs typeface="Segoe UI Semilight"/>
              </a:rPr>
              <a:t>and</a:t>
            </a:r>
            <a:r>
              <a:rPr lang="en-US" sz="2200" b="0" spc="-20">
                <a:latin typeface="Segoe UI Semilight"/>
                <a:cs typeface="Segoe UI Semilight"/>
              </a:rPr>
              <a:t> </a:t>
            </a:r>
            <a:r>
              <a:rPr lang="en-US" sz="2200" b="0">
                <a:latin typeface="Segoe UI Semilight"/>
                <a:cs typeface="Segoe UI Semilight"/>
              </a:rPr>
              <a:t>let</a:t>
            </a:r>
            <a:r>
              <a:rPr lang="en-US" sz="2200" b="0" spc="10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𝑚</a:t>
            </a:r>
            <a:r>
              <a:rPr lang="en-US" sz="2200" spc="150">
                <a:latin typeface="Cambria Math"/>
                <a:cs typeface="Cambria Math"/>
              </a:rPr>
              <a:t> </a:t>
            </a:r>
            <a:r>
              <a:rPr lang="en-US" sz="2200" b="0">
                <a:latin typeface="Segoe UI Semilight"/>
                <a:cs typeface="Segoe UI Semilight"/>
              </a:rPr>
              <a:t>be</a:t>
            </a:r>
            <a:r>
              <a:rPr lang="en-US" sz="2200" b="0" spc="-15">
                <a:latin typeface="Segoe UI Semilight"/>
                <a:cs typeface="Segoe UI Semilight"/>
              </a:rPr>
              <a:t> </a:t>
            </a:r>
            <a:r>
              <a:rPr lang="en-US" sz="2200" b="0">
                <a:latin typeface="Segoe UI Semilight"/>
                <a:cs typeface="Segoe UI Semilight"/>
              </a:rPr>
              <a:t>an arbitrary</a:t>
            </a:r>
            <a:r>
              <a:rPr lang="en-US" sz="2200" b="0" spc="-35">
                <a:latin typeface="Segoe UI Semilight"/>
                <a:cs typeface="Segoe UI Semilight"/>
              </a:rPr>
              <a:t> </a:t>
            </a:r>
            <a:r>
              <a:rPr lang="en-US" sz="2200" b="0">
                <a:latin typeface="Segoe UI Semilight"/>
                <a:cs typeface="Segoe UI Semilight"/>
              </a:rPr>
              <a:t>positive</a:t>
            </a:r>
            <a:r>
              <a:rPr lang="en-US" sz="2200" b="0" spc="-30">
                <a:latin typeface="Segoe UI Semilight"/>
                <a:cs typeface="Segoe UI Semilight"/>
              </a:rPr>
              <a:t> </a:t>
            </a:r>
            <a:r>
              <a:rPr lang="en-US" sz="2200" b="0" spc="-20">
                <a:latin typeface="Segoe UI Semilight"/>
                <a:cs typeface="Segoe UI Semilight"/>
              </a:rPr>
              <a:t>integer. </a:t>
            </a:r>
            <a:r>
              <a:rPr lang="en-US" sz="2200" b="0">
                <a:latin typeface="Segoe UI Semilight"/>
                <a:cs typeface="Segoe UI Semilight"/>
              </a:rPr>
              <a:t>Suppose</a:t>
            </a:r>
            <a:r>
              <a:rPr lang="en-US" sz="2200" b="0" spc="-15">
                <a:latin typeface="Segoe UI Semilight"/>
                <a:cs typeface="Segoe UI Semilight"/>
              </a:rPr>
              <a:t> </a:t>
            </a:r>
            <a:r>
              <a:rPr lang="en-US" sz="2200" b="0" spc="-20">
                <a:latin typeface="Segoe UI Semilight"/>
                <a:cs typeface="Segoe UI Semilight"/>
              </a:rPr>
              <a:t>that </a:t>
            </a:r>
            <a:r>
              <a:rPr lang="en-US" sz="2200">
                <a:latin typeface="Cambria Math"/>
                <a:cs typeface="Cambria Math"/>
              </a:rPr>
              <a:t>𝑎</a:t>
            </a:r>
            <a:r>
              <a:rPr lang="en-US" sz="2200" spc="160">
                <a:latin typeface="Cambria Math"/>
                <a:cs typeface="Cambria Math"/>
              </a:rPr>
              <a:t> </a:t>
            </a:r>
            <a:r>
              <a:rPr lang="en-US" sz="2200" spc="85">
                <a:latin typeface="Cambria Math"/>
                <a:cs typeface="Cambria Math"/>
              </a:rPr>
              <a:t>≡</a:t>
            </a:r>
            <a:r>
              <a:rPr lang="en-US" sz="2200" spc="562" baseline="-15873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𝑏 (mod m)</a:t>
            </a:r>
            <a:r>
              <a:rPr lang="en-US" sz="2200" b="0">
                <a:latin typeface="Segoe UI Semilight"/>
                <a:cs typeface="Segoe UI Semilight"/>
              </a:rPr>
              <a:t>.</a:t>
            </a:r>
            <a:r>
              <a:rPr lang="en-US" sz="2200" b="0" spc="-35">
                <a:latin typeface="Segoe UI Semilight"/>
                <a:cs typeface="Segoe UI Semilight"/>
              </a:rPr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62FAA2C-B1E0-0BC5-3373-345F448B7274}"/>
              </a:ext>
            </a:extLst>
          </p:cNvPr>
          <p:cNvSpPr txBox="1"/>
          <p:nvPr/>
        </p:nvSpPr>
        <p:spPr>
          <a:xfrm>
            <a:off x="507306" y="3207528"/>
            <a:ext cx="659347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>
                <a:latin typeface="Segoe UI Semilight"/>
                <a:cs typeface="Segoe UI Semilight"/>
              </a:rPr>
              <a:t>Then</a:t>
            </a:r>
            <a:r>
              <a:rPr lang="en-US" sz="2200" spc="-35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Segoe UI Semilight"/>
                <a:cs typeface="Segoe UI Semilight"/>
              </a:rPr>
              <a:t>by</a:t>
            </a:r>
            <a:r>
              <a:rPr lang="en-US" sz="2200" spc="-30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Segoe UI Semilight"/>
                <a:cs typeface="Segoe UI Semilight"/>
              </a:rPr>
              <a:t>definition</a:t>
            </a:r>
            <a:r>
              <a:rPr lang="en-US" sz="2200" spc="-35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Segoe UI Semilight"/>
                <a:cs typeface="Segoe UI Semilight"/>
              </a:rPr>
              <a:t>of</a:t>
            </a:r>
            <a:r>
              <a:rPr lang="en-US" sz="2200" spc="-20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Segoe UI Semilight"/>
                <a:cs typeface="Segoe UI Semilight"/>
              </a:rPr>
              <a:t>congruence,</a:t>
            </a:r>
            <a:r>
              <a:rPr lang="en-US" sz="2200" spc="-10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𝑚</a:t>
            </a:r>
            <a:r>
              <a:rPr lang="en-US" sz="2200" spc="10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|</a:t>
            </a:r>
            <a:r>
              <a:rPr lang="en-US" sz="2200" spc="-30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(𝑎</a:t>
            </a:r>
            <a:r>
              <a:rPr lang="en-US" sz="2200" spc="25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−</a:t>
            </a:r>
            <a:r>
              <a:rPr lang="en-US" sz="2200" spc="-20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𝑏)</a:t>
            </a:r>
            <a:r>
              <a:rPr lang="en-US" sz="2200">
                <a:latin typeface="Segoe UI Semilight"/>
                <a:cs typeface="Segoe UI Semilight"/>
              </a:rPr>
              <a:t>.</a:t>
            </a:r>
            <a:endParaRPr lang="en-US" sz="220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11C2A9B-8F26-65D0-2DB8-941BC4224E3D}"/>
              </a:ext>
            </a:extLst>
          </p:cNvPr>
          <p:cNvSpPr txBox="1"/>
          <p:nvPr/>
        </p:nvSpPr>
        <p:spPr>
          <a:xfrm>
            <a:off x="507306" y="4171899"/>
            <a:ext cx="659347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0">
                <a:latin typeface="Segoe UI Semilight"/>
                <a:cs typeface="Segoe UI Semilight"/>
              </a:rPr>
              <a:t>[Manipulate towards goal]</a:t>
            </a:r>
            <a:endParaRPr lang="en-US" sz="220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7D40033-B994-80CA-1C6C-FFE6F78B383D}"/>
              </a:ext>
            </a:extLst>
          </p:cNvPr>
          <p:cNvSpPr txBox="1"/>
          <p:nvPr/>
        </p:nvSpPr>
        <p:spPr>
          <a:xfrm>
            <a:off x="507306" y="5214226"/>
            <a:ext cx="659347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0">
                <a:latin typeface="Segoe UI Semilight"/>
                <a:cs typeface="Segoe UI Semilight"/>
              </a:rPr>
              <a:t>[Reroll definitions]</a:t>
            </a:r>
            <a:endParaRPr lang="en-US" sz="2200"/>
          </a:p>
        </p:txBody>
      </p:sp>
    </p:spTree>
    <p:extLst>
      <p:ext uri="{BB962C8B-B14F-4D97-AF65-F5344CB8AC3E}">
        <p14:creationId xmlns:p14="http://schemas.microsoft.com/office/powerpoint/2010/main" val="44271258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2B4E15-E4C5-D239-B0C9-082F7F44A4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49DEDBEB-DDE5-EFC3-C03F-BCD05C840C1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65"/>
              <a:t>Claim</a:t>
            </a:r>
            <a:r>
              <a:rPr spc="215"/>
              <a:t> </a:t>
            </a:r>
            <a:r>
              <a:rPr spc="-50"/>
              <a:t>1</a:t>
            </a: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CE21E1BA-8139-DC10-E28C-27FC2F9E82C0}"/>
              </a:ext>
            </a:extLst>
          </p:cNvPr>
          <p:cNvSpPr/>
          <p:nvPr/>
        </p:nvSpPr>
        <p:spPr>
          <a:xfrm>
            <a:off x="507306" y="1553399"/>
            <a:ext cx="932815" cy="405765"/>
          </a:xfrm>
          <a:custGeom>
            <a:avLst/>
            <a:gdLst/>
            <a:ahLst/>
            <a:cxnLst/>
            <a:rect l="l" t="t" r="r" b="b"/>
            <a:pathLst>
              <a:path w="932815" h="405764">
                <a:moveTo>
                  <a:pt x="932688" y="0"/>
                </a:moveTo>
                <a:lnTo>
                  <a:pt x="0" y="0"/>
                </a:lnTo>
                <a:lnTo>
                  <a:pt x="0" y="405384"/>
                </a:lnTo>
                <a:lnTo>
                  <a:pt x="932688" y="405384"/>
                </a:lnTo>
                <a:lnTo>
                  <a:pt x="932688" y="0"/>
                </a:lnTo>
                <a:close/>
              </a:path>
            </a:pathLst>
          </a:custGeom>
          <a:solidFill>
            <a:srgbClr val="CC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3D554418-674C-5A8B-9277-B41571232C77}"/>
              </a:ext>
            </a:extLst>
          </p:cNvPr>
          <p:cNvSpPr txBox="1"/>
          <p:nvPr/>
        </p:nvSpPr>
        <p:spPr>
          <a:xfrm>
            <a:off x="443673" y="1553399"/>
            <a:ext cx="11585042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00"/>
              </a:spcBef>
            </a:pPr>
            <a:r>
              <a:rPr sz="2400" b="0">
                <a:latin typeface="Segoe UI Semilight"/>
                <a:cs typeface="Segoe UI Semilight"/>
              </a:rPr>
              <a:t>Claim</a:t>
            </a:r>
            <a:r>
              <a:rPr sz="2400" b="0" spc="-45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1:</a:t>
            </a:r>
            <a:r>
              <a:rPr sz="2400" b="0" spc="-25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For</a:t>
            </a:r>
            <a:r>
              <a:rPr sz="2400" b="0" spc="-10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integers</a:t>
            </a:r>
            <a:r>
              <a:rPr sz="2400" b="0" spc="-15">
                <a:latin typeface="Segoe UI Semilight"/>
                <a:cs typeface="Segoe UI Semilight"/>
              </a:rPr>
              <a:t> </a:t>
            </a:r>
            <a:r>
              <a:rPr sz="2400">
                <a:latin typeface="Cambria Math"/>
                <a:cs typeface="Cambria Math"/>
              </a:rPr>
              <a:t>𝑎,</a:t>
            </a:r>
            <a:r>
              <a:rPr sz="2400" spc="-135">
                <a:latin typeface="Cambria Math"/>
                <a:cs typeface="Cambria Math"/>
              </a:rPr>
              <a:t> </a:t>
            </a:r>
            <a:r>
              <a:rPr sz="2400">
                <a:latin typeface="Cambria Math"/>
                <a:cs typeface="Cambria Math"/>
              </a:rPr>
              <a:t>𝑏</a:t>
            </a:r>
            <a:r>
              <a:rPr sz="2400" spc="180">
                <a:latin typeface="Cambria Math"/>
                <a:cs typeface="Cambria Math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and</a:t>
            </a:r>
            <a:r>
              <a:rPr sz="2400" b="0" spc="-30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positive</a:t>
            </a:r>
            <a:r>
              <a:rPr sz="2400" b="0" spc="-40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integer</a:t>
            </a:r>
            <a:r>
              <a:rPr sz="2400" b="0" spc="-10">
                <a:latin typeface="Segoe UI Semilight"/>
                <a:cs typeface="Segoe UI Semilight"/>
              </a:rPr>
              <a:t> </a:t>
            </a:r>
            <a:r>
              <a:rPr sz="2400">
                <a:latin typeface="Cambria Math"/>
                <a:cs typeface="Cambria Math"/>
              </a:rPr>
              <a:t>𝑚</a:t>
            </a:r>
            <a:r>
              <a:rPr sz="2400" b="0">
                <a:latin typeface="Segoe UI Semilight"/>
                <a:cs typeface="Segoe UI Semilight"/>
              </a:rPr>
              <a:t>,</a:t>
            </a:r>
            <a:r>
              <a:rPr sz="2400" b="0" spc="-20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if</a:t>
            </a:r>
            <a:r>
              <a:rPr sz="2400" b="0" spc="-20">
                <a:latin typeface="Segoe UI Semilight"/>
                <a:cs typeface="Segoe UI Semilight"/>
              </a:rPr>
              <a:t> </a:t>
            </a:r>
            <a:r>
              <a:rPr sz="2400">
                <a:latin typeface="Cambria Math"/>
                <a:cs typeface="Cambria Math"/>
              </a:rPr>
              <a:t>𝑎</a:t>
            </a:r>
            <a:r>
              <a:rPr sz="2400" spc="170">
                <a:latin typeface="Cambria Math"/>
                <a:cs typeface="Cambria Math"/>
              </a:rPr>
              <a:t> </a:t>
            </a:r>
            <a:r>
              <a:rPr sz="2400" spc="85">
                <a:latin typeface="Cambria Math"/>
                <a:cs typeface="Cambria Math"/>
              </a:rPr>
              <a:t>≡</a:t>
            </a:r>
            <a:r>
              <a:rPr sz="2625" spc="562" baseline="-15873">
                <a:latin typeface="Cambria Math"/>
                <a:cs typeface="Cambria Math"/>
              </a:rPr>
              <a:t> </a:t>
            </a:r>
            <a:r>
              <a:rPr sz="2400">
                <a:latin typeface="Cambria Math"/>
                <a:cs typeface="Cambria Math"/>
              </a:rPr>
              <a:t>𝑏</a:t>
            </a:r>
            <a:r>
              <a:rPr lang="en-US" sz="2400">
                <a:latin typeface="Cambria Math"/>
                <a:cs typeface="Cambria Math"/>
              </a:rPr>
              <a:t> (mod m)</a:t>
            </a:r>
            <a:r>
              <a:rPr sz="2400" spc="180">
                <a:latin typeface="Cambria Math"/>
                <a:cs typeface="Cambria Math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then</a:t>
            </a:r>
            <a:r>
              <a:rPr sz="2400" b="0" spc="-20">
                <a:latin typeface="Segoe UI Semilight"/>
                <a:cs typeface="Segoe UI Semilight"/>
              </a:rPr>
              <a:t> </a:t>
            </a:r>
            <a:r>
              <a:rPr sz="2400">
                <a:latin typeface="Cambria Math"/>
                <a:cs typeface="Cambria Math"/>
              </a:rPr>
              <a:t>𝑏</a:t>
            </a:r>
            <a:r>
              <a:rPr sz="2400" spc="165">
                <a:latin typeface="Cambria Math"/>
                <a:cs typeface="Cambria Math"/>
              </a:rPr>
              <a:t> </a:t>
            </a:r>
            <a:r>
              <a:rPr sz="2400" spc="85">
                <a:latin typeface="Cambria Math"/>
                <a:cs typeface="Cambria Math"/>
              </a:rPr>
              <a:t>≡</a:t>
            </a:r>
            <a:r>
              <a:rPr sz="2625" spc="569" baseline="-15873">
                <a:latin typeface="Cambria Math"/>
                <a:cs typeface="Cambria Math"/>
              </a:rPr>
              <a:t> </a:t>
            </a:r>
            <a:r>
              <a:rPr sz="2400" spc="-25">
                <a:latin typeface="Cambria Math"/>
                <a:cs typeface="Cambria Math"/>
              </a:rPr>
              <a:t>𝑎</a:t>
            </a:r>
            <a:r>
              <a:rPr lang="en-US" sz="2400" spc="-25">
                <a:latin typeface="Cambria Math"/>
                <a:cs typeface="Cambria Math"/>
              </a:rPr>
              <a:t> (mod m)</a:t>
            </a:r>
            <a:r>
              <a:rPr sz="2400" b="0" spc="-25">
                <a:latin typeface="Segoe UI Semilight"/>
                <a:cs typeface="Segoe UI Semilight"/>
              </a:rPr>
              <a:t>.</a:t>
            </a:r>
            <a:endParaRPr sz="2400">
              <a:latin typeface="Segoe UI Semilight"/>
              <a:cs typeface="Segoe UI Semilight"/>
            </a:endParaRPr>
          </a:p>
        </p:txBody>
      </p:sp>
      <p:grpSp>
        <p:nvGrpSpPr>
          <p:cNvPr id="5" name="object 5">
            <a:extLst>
              <a:ext uri="{FF2B5EF4-FFF2-40B4-BE49-F238E27FC236}">
                <a16:creationId xmlns:a16="http://schemas.microsoft.com/office/drawing/2014/main" id="{08D7B506-B655-A62B-4DF7-0BFBB473CF92}"/>
              </a:ext>
            </a:extLst>
          </p:cNvPr>
          <p:cNvGrpSpPr/>
          <p:nvPr/>
        </p:nvGrpSpPr>
        <p:grpSpPr>
          <a:xfrm>
            <a:off x="8058158" y="146486"/>
            <a:ext cx="3822510" cy="1235592"/>
            <a:chOff x="9031223" y="102107"/>
            <a:chExt cx="3056230" cy="1248410"/>
          </a:xfrm>
        </p:grpSpPr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D8C1D179-8FEF-670E-C62F-313B85425B0C}"/>
                </a:ext>
              </a:extLst>
            </p:cNvPr>
            <p:cNvSpPr/>
            <p:nvPr/>
          </p:nvSpPr>
          <p:spPr>
            <a:xfrm>
              <a:off x="9041993" y="102107"/>
              <a:ext cx="3045460" cy="1248410"/>
            </a:xfrm>
            <a:custGeom>
              <a:avLst/>
              <a:gdLst/>
              <a:ahLst/>
              <a:cxnLst/>
              <a:rect l="l" t="t" r="r" b="b"/>
              <a:pathLst>
                <a:path w="3045459" h="1248410">
                  <a:moveTo>
                    <a:pt x="2836926" y="0"/>
                  </a:moveTo>
                  <a:lnTo>
                    <a:pt x="208025" y="0"/>
                  </a:lnTo>
                  <a:lnTo>
                    <a:pt x="160313" y="5491"/>
                  </a:lnTo>
                  <a:lnTo>
                    <a:pt x="116521" y="21136"/>
                  </a:lnTo>
                  <a:lnTo>
                    <a:pt x="77897" y="45686"/>
                  </a:lnTo>
                  <a:lnTo>
                    <a:pt x="45686" y="77897"/>
                  </a:lnTo>
                  <a:lnTo>
                    <a:pt x="21136" y="116521"/>
                  </a:lnTo>
                  <a:lnTo>
                    <a:pt x="5491" y="160313"/>
                  </a:lnTo>
                  <a:lnTo>
                    <a:pt x="0" y="208025"/>
                  </a:lnTo>
                  <a:lnTo>
                    <a:pt x="0" y="1040130"/>
                  </a:lnTo>
                  <a:lnTo>
                    <a:pt x="5491" y="1087842"/>
                  </a:lnTo>
                  <a:lnTo>
                    <a:pt x="21136" y="1131634"/>
                  </a:lnTo>
                  <a:lnTo>
                    <a:pt x="45686" y="1170258"/>
                  </a:lnTo>
                  <a:lnTo>
                    <a:pt x="77897" y="1202469"/>
                  </a:lnTo>
                  <a:lnTo>
                    <a:pt x="116521" y="1227019"/>
                  </a:lnTo>
                  <a:lnTo>
                    <a:pt x="160313" y="1242664"/>
                  </a:lnTo>
                  <a:lnTo>
                    <a:pt x="208025" y="1248156"/>
                  </a:lnTo>
                  <a:lnTo>
                    <a:pt x="2836926" y="1248156"/>
                  </a:lnTo>
                  <a:lnTo>
                    <a:pt x="2884638" y="1242664"/>
                  </a:lnTo>
                  <a:lnTo>
                    <a:pt x="2928430" y="1227019"/>
                  </a:lnTo>
                  <a:lnTo>
                    <a:pt x="2967054" y="1202469"/>
                  </a:lnTo>
                  <a:lnTo>
                    <a:pt x="2999265" y="1170258"/>
                  </a:lnTo>
                  <a:lnTo>
                    <a:pt x="3023815" y="1131634"/>
                  </a:lnTo>
                  <a:lnTo>
                    <a:pt x="3039460" y="1087842"/>
                  </a:lnTo>
                  <a:lnTo>
                    <a:pt x="3044952" y="1040130"/>
                  </a:lnTo>
                  <a:lnTo>
                    <a:pt x="3044952" y="208025"/>
                  </a:lnTo>
                  <a:lnTo>
                    <a:pt x="3039460" y="160313"/>
                  </a:lnTo>
                  <a:lnTo>
                    <a:pt x="3023815" y="116521"/>
                  </a:lnTo>
                  <a:lnTo>
                    <a:pt x="2999265" y="77897"/>
                  </a:lnTo>
                  <a:lnTo>
                    <a:pt x="2967054" y="45686"/>
                  </a:lnTo>
                  <a:lnTo>
                    <a:pt x="2928430" y="21136"/>
                  </a:lnTo>
                  <a:lnTo>
                    <a:pt x="2884638" y="5491"/>
                  </a:lnTo>
                  <a:lnTo>
                    <a:pt x="2836926" y="0"/>
                  </a:lnTo>
                  <a:close/>
                </a:path>
              </a:pathLst>
            </a:custGeom>
            <a:solidFill>
              <a:srgbClr val="E4E4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>
              <a:extLst>
                <a:ext uri="{FF2B5EF4-FFF2-40B4-BE49-F238E27FC236}">
                  <a16:creationId xmlns:a16="http://schemas.microsoft.com/office/drawing/2014/main" id="{8AE15280-CB77-4CC8-1644-6AFA89C9A9BE}"/>
                </a:ext>
              </a:extLst>
            </p:cNvPr>
            <p:cNvSpPr/>
            <p:nvPr/>
          </p:nvSpPr>
          <p:spPr>
            <a:xfrm>
              <a:off x="9031223" y="102107"/>
              <a:ext cx="3045460" cy="1248410"/>
            </a:xfrm>
            <a:custGeom>
              <a:avLst/>
              <a:gdLst/>
              <a:ahLst/>
              <a:cxnLst/>
              <a:rect l="l" t="t" r="r" b="b"/>
              <a:pathLst>
                <a:path w="3045459" h="1248410">
                  <a:moveTo>
                    <a:pt x="0" y="208025"/>
                  </a:moveTo>
                  <a:lnTo>
                    <a:pt x="5491" y="160313"/>
                  </a:lnTo>
                  <a:lnTo>
                    <a:pt x="21136" y="116521"/>
                  </a:lnTo>
                  <a:lnTo>
                    <a:pt x="45686" y="77897"/>
                  </a:lnTo>
                  <a:lnTo>
                    <a:pt x="77897" y="45686"/>
                  </a:lnTo>
                  <a:lnTo>
                    <a:pt x="116521" y="21136"/>
                  </a:lnTo>
                  <a:lnTo>
                    <a:pt x="160313" y="5491"/>
                  </a:lnTo>
                  <a:lnTo>
                    <a:pt x="208025" y="0"/>
                  </a:lnTo>
                  <a:lnTo>
                    <a:pt x="2836926" y="0"/>
                  </a:lnTo>
                  <a:lnTo>
                    <a:pt x="2884638" y="5491"/>
                  </a:lnTo>
                  <a:lnTo>
                    <a:pt x="2928430" y="21136"/>
                  </a:lnTo>
                  <a:lnTo>
                    <a:pt x="2967054" y="45686"/>
                  </a:lnTo>
                  <a:lnTo>
                    <a:pt x="2999265" y="77897"/>
                  </a:lnTo>
                  <a:lnTo>
                    <a:pt x="3023815" y="116521"/>
                  </a:lnTo>
                  <a:lnTo>
                    <a:pt x="3039460" y="160313"/>
                  </a:lnTo>
                  <a:lnTo>
                    <a:pt x="3044952" y="208025"/>
                  </a:lnTo>
                  <a:lnTo>
                    <a:pt x="3044952" y="1040130"/>
                  </a:lnTo>
                  <a:lnTo>
                    <a:pt x="3039460" y="1087842"/>
                  </a:lnTo>
                  <a:lnTo>
                    <a:pt x="3023815" y="1131634"/>
                  </a:lnTo>
                  <a:lnTo>
                    <a:pt x="2999265" y="1170258"/>
                  </a:lnTo>
                  <a:lnTo>
                    <a:pt x="2967054" y="1202469"/>
                  </a:lnTo>
                  <a:lnTo>
                    <a:pt x="2928430" y="1227019"/>
                  </a:lnTo>
                  <a:lnTo>
                    <a:pt x="2884638" y="1242664"/>
                  </a:lnTo>
                  <a:lnTo>
                    <a:pt x="2836926" y="1248156"/>
                  </a:lnTo>
                  <a:lnTo>
                    <a:pt x="208025" y="1248156"/>
                  </a:lnTo>
                  <a:lnTo>
                    <a:pt x="160313" y="1242664"/>
                  </a:lnTo>
                  <a:lnTo>
                    <a:pt x="116521" y="1227019"/>
                  </a:lnTo>
                  <a:lnTo>
                    <a:pt x="77897" y="1202469"/>
                  </a:lnTo>
                  <a:lnTo>
                    <a:pt x="45686" y="1170258"/>
                  </a:lnTo>
                  <a:lnTo>
                    <a:pt x="21136" y="1131634"/>
                  </a:lnTo>
                  <a:lnTo>
                    <a:pt x="5491" y="1087842"/>
                  </a:lnTo>
                  <a:lnTo>
                    <a:pt x="0" y="1040130"/>
                  </a:lnTo>
                  <a:lnTo>
                    <a:pt x="0" y="208025"/>
                  </a:lnTo>
                  <a:close/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>
            <a:extLst>
              <a:ext uri="{FF2B5EF4-FFF2-40B4-BE49-F238E27FC236}">
                <a16:creationId xmlns:a16="http://schemas.microsoft.com/office/drawing/2014/main" id="{20738F2A-676F-93F3-3187-A45143DB1DFA}"/>
              </a:ext>
            </a:extLst>
          </p:cNvPr>
          <p:cNvSpPr txBox="1"/>
          <p:nvPr/>
        </p:nvSpPr>
        <p:spPr>
          <a:xfrm>
            <a:off x="8419011" y="58267"/>
            <a:ext cx="3461657" cy="124393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700"/>
              </a:spcBef>
            </a:pPr>
            <a:r>
              <a:rPr sz="2000" b="0" u="sng" spc="-10"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Definitions</a:t>
            </a:r>
            <a:r>
              <a:rPr sz="2000" b="0" u="none" spc="-10">
                <a:latin typeface="Segoe UI Semilight"/>
                <a:cs typeface="Segoe UI Semilight"/>
              </a:rPr>
              <a:t>:</a:t>
            </a:r>
            <a:endParaRPr sz="2000">
              <a:latin typeface="Segoe UI Semilight"/>
              <a:cs typeface="Segoe UI Semilight"/>
            </a:endParaRPr>
          </a:p>
          <a:p>
            <a:pPr marL="50800">
              <a:lnSpc>
                <a:spcPct val="100000"/>
              </a:lnSpc>
              <a:spcBef>
                <a:spcPts val="600"/>
              </a:spcBef>
              <a:tabLst>
                <a:tab pos="1774189" algn="l"/>
              </a:tabLst>
            </a:pPr>
            <a:r>
              <a:rPr sz="2000">
                <a:latin typeface="Cambria Math"/>
                <a:cs typeface="Cambria Math"/>
              </a:rPr>
              <a:t>𝑎</a:t>
            </a:r>
            <a:r>
              <a:rPr sz="2000" spc="40">
                <a:latin typeface="Cambria Math"/>
                <a:cs typeface="Cambria Math"/>
              </a:rPr>
              <a:t> </a:t>
            </a:r>
            <a:r>
              <a:rPr sz="2000">
                <a:latin typeface="Cambria Math"/>
                <a:cs typeface="Cambria Math"/>
              </a:rPr>
              <a:t>| 𝑏</a:t>
            </a:r>
            <a:r>
              <a:rPr sz="2000" spc="20">
                <a:latin typeface="Cambria Math"/>
                <a:cs typeface="Cambria Math"/>
              </a:rPr>
              <a:t> </a:t>
            </a:r>
            <a:r>
              <a:rPr sz="2000" b="0">
                <a:latin typeface="Segoe UI Semilight"/>
                <a:cs typeface="Segoe UI Semilight"/>
              </a:rPr>
              <a:t>iff</a:t>
            </a:r>
            <a:r>
              <a:rPr sz="2000" b="0" spc="-5">
                <a:latin typeface="Segoe UI Semilight"/>
                <a:cs typeface="Segoe UI Semilight"/>
              </a:rPr>
              <a:t> </a:t>
            </a:r>
            <a:r>
              <a:rPr sz="2000">
                <a:latin typeface="Cambria Math"/>
                <a:cs typeface="Cambria Math"/>
              </a:rPr>
              <a:t>∃𝑘</a:t>
            </a:r>
            <a:r>
              <a:rPr sz="2000" spc="155">
                <a:latin typeface="Cambria Math"/>
                <a:cs typeface="Cambria Math"/>
              </a:rPr>
              <a:t> </a:t>
            </a:r>
            <a:r>
              <a:rPr sz="2000">
                <a:latin typeface="Cambria Math"/>
                <a:cs typeface="Cambria Math"/>
              </a:rPr>
              <a:t>∈</a:t>
            </a:r>
            <a:r>
              <a:rPr sz="2000" spc="105">
                <a:latin typeface="Cambria Math"/>
                <a:cs typeface="Cambria Math"/>
              </a:rPr>
              <a:t> </a:t>
            </a:r>
            <a:r>
              <a:rPr sz="2000" spc="-50">
                <a:latin typeface="Cambria Math"/>
                <a:cs typeface="Cambria Math"/>
              </a:rPr>
              <a:t>ℤ</a:t>
            </a:r>
            <a:r>
              <a:rPr sz="2000">
                <a:latin typeface="Cambria Math"/>
                <a:cs typeface="Cambria Math"/>
              </a:rPr>
              <a:t>	𝑏</a:t>
            </a:r>
            <a:r>
              <a:rPr sz="2000" spc="125">
                <a:latin typeface="Cambria Math"/>
                <a:cs typeface="Cambria Math"/>
              </a:rPr>
              <a:t> </a:t>
            </a:r>
            <a:r>
              <a:rPr sz="2000">
                <a:latin typeface="Cambria Math"/>
                <a:cs typeface="Cambria Math"/>
              </a:rPr>
              <a:t>=</a:t>
            </a:r>
            <a:r>
              <a:rPr sz="2000" spc="105">
                <a:latin typeface="Cambria Math"/>
                <a:cs typeface="Cambria Math"/>
              </a:rPr>
              <a:t> </a:t>
            </a:r>
            <a:r>
              <a:rPr sz="2000" spc="-25">
                <a:latin typeface="Cambria Math"/>
                <a:cs typeface="Cambria Math"/>
              </a:rPr>
              <a:t>𝑘𝑎</a:t>
            </a:r>
            <a:endParaRPr sz="2000">
              <a:latin typeface="Cambria Math"/>
              <a:cs typeface="Cambria Math"/>
            </a:endParaRPr>
          </a:p>
          <a:p>
            <a:pPr marL="50800">
              <a:lnSpc>
                <a:spcPct val="100000"/>
              </a:lnSpc>
              <a:spcBef>
                <a:spcPts val="1200"/>
              </a:spcBef>
            </a:pPr>
            <a:r>
              <a:rPr sz="2000">
                <a:latin typeface="Cambria Math"/>
                <a:cs typeface="Cambria Math"/>
              </a:rPr>
              <a:t>𝑎</a:t>
            </a:r>
            <a:r>
              <a:rPr sz="2000" spc="145">
                <a:latin typeface="Cambria Math"/>
                <a:cs typeface="Cambria Math"/>
              </a:rPr>
              <a:t> </a:t>
            </a:r>
            <a:r>
              <a:rPr sz="2000" spc="65">
                <a:latin typeface="Cambria Math"/>
                <a:cs typeface="Cambria Math"/>
              </a:rPr>
              <a:t>≡</a:t>
            </a:r>
            <a:r>
              <a:rPr sz="2175" spc="502" baseline="-15325">
                <a:latin typeface="Cambria Math"/>
                <a:cs typeface="Cambria Math"/>
              </a:rPr>
              <a:t> </a:t>
            </a:r>
            <a:r>
              <a:rPr sz="2000">
                <a:latin typeface="Cambria Math"/>
                <a:cs typeface="Cambria Math"/>
              </a:rPr>
              <a:t>𝑏</a:t>
            </a:r>
            <a:r>
              <a:rPr lang="en-US" sz="2000">
                <a:latin typeface="Cambria Math"/>
                <a:cs typeface="Cambria Math"/>
              </a:rPr>
              <a:t> (mod m)</a:t>
            </a:r>
            <a:r>
              <a:rPr sz="2000" spc="140">
                <a:latin typeface="Cambria Math"/>
                <a:cs typeface="Cambria Math"/>
              </a:rPr>
              <a:t> </a:t>
            </a:r>
            <a:r>
              <a:rPr sz="2000" b="0">
                <a:latin typeface="Segoe UI Semilight"/>
                <a:cs typeface="Segoe UI Semilight"/>
              </a:rPr>
              <a:t>iff</a:t>
            </a:r>
            <a:r>
              <a:rPr sz="2000" b="0" spc="-5">
                <a:latin typeface="Segoe UI Semilight"/>
                <a:cs typeface="Segoe UI Semilight"/>
              </a:rPr>
              <a:t> </a:t>
            </a:r>
            <a:r>
              <a:rPr sz="2000">
                <a:latin typeface="Cambria Math"/>
                <a:cs typeface="Cambria Math"/>
              </a:rPr>
              <a:t>𝑚</a:t>
            </a:r>
            <a:r>
              <a:rPr sz="2000" spc="30">
                <a:latin typeface="Cambria Math"/>
                <a:cs typeface="Cambria Math"/>
              </a:rPr>
              <a:t> </a:t>
            </a:r>
            <a:r>
              <a:rPr sz="2000">
                <a:latin typeface="Cambria Math"/>
                <a:cs typeface="Cambria Math"/>
              </a:rPr>
              <a:t>|</a:t>
            </a:r>
            <a:r>
              <a:rPr sz="2000" spc="-5">
                <a:latin typeface="Cambria Math"/>
                <a:cs typeface="Cambria Math"/>
              </a:rPr>
              <a:t> </a:t>
            </a:r>
            <a:r>
              <a:rPr sz="2000">
                <a:latin typeface="Cambria Math"/>
                <a:cs typeface="Cambria Math"/>
              </a:rPr>
              <a:t>(𝑎</a:t>
            </a:r>
            <a:r>
              <a:rPr sz="2000" spc="459">
                <a:latin typeface="Cambria Math"/>
                <a:cs typeface="Cambria Math"/>
              </a:rPr>
              <a:t> </a:t>
            </a:r>
            <a:r>
              <a:rPr sz="2000">
                <a:latin typeface="Cambria Math"/>
                <a:cs typeface="Cambria Math"/>
              </a:rPr>
              <a:t>−</a:t>
            </a:r>
            <a:r>
              <a:rPr sz="2000" spc="-5">
                <a:latin typeface="Cambria Math"/>
                <a:cs typeface="Cambria Math"/>
              </a:rPr>
              <a:t> </a:t>
            </a:r>
            <a:r>
              <a:rPr sz="2000" spc="-25">
                <a:latin typeface="Cambria Math"/>
                <a:cs typeface="Cambria Math"/>
              </a:rPr>
              <a:t>𝑏)</a:t>
            </a:r>
            <a:endParaRPr sz="2000">
              <a:latin typeface="Cambria Math"/>
              <a:cs typeface="Cambria Math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B15A790-DD70-529C-B08C-F527E7DE879F}"/>
              </a:ext>
            </a:extLst>
          </p:cNvPr>
          <p:cNvSpPr txBox="1"/>
          <p:nvPr/>
        </p:nvSpPr>
        <p:spPr>
          <a:xfrm>
            <a:off x="507306" y="6158927"/>
            <a:ext cx="12680056" cy="5525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0800" marR="43180">
              <a:lnSpc>
                <a:spcPct val="156200"/>
              </a:lnSpc>
              <a:tabLst>
                <a:tab pos="6724015" algn="l"/>
              </a:tabLst>
            </a:pPr>
            <a:r>
              <a:rPr lang="en-US" sz="2200" b="0">
                <a:latin typeface="Segoe UI Semilight"/>
                <a:cs typeface="Segoe UI Semilight"/>
              </a:rPr>
              <a:t>Then</a:t>
            </a:r>
            <a:r>
              <a:rPr lang="en-US" sz="2200" b="0" spc="-35">
                <a:latin typeface="Segoe UI Semilight"/>
                <a:cs typeface="Segoe UI Semilight"/>
              </a:rPr>
              <a:t> </a:t>
            </a:r>
            <a:r>
              <a:rPr lang="en-US" sz="2200" b="0">
                <a:latin typeface="Segoe UI Semilight"/>
                <a:cs typeface="Segoe UI Semilight"/>
              </a:rPr>
              <a:t>by</a:t>
            </a:r>
            <a:r>
              <a:rPr lang="en-US" sz="2200" b="0" spc="-30">
                <a:latin typeface="Segoe UI Semilight"/>
                <a:cs typeface="Segoe UI Semilight"/>
              </a:rPr>
              <a:t> </a:t>
            </a:r>
            <a:r>
              <a:rPr lang="en-US" sz="2200" b="0">
                <a:latin typeface="Segoe UI Semilight"/>
                <a:cs typeface="Segoe UI Semilight"/>
              </a:rPr>
              <a:t>definition</a:t>
            </a:r>
            <a:r>
              <a:rPr lang="en-US" sz="2200" b="0" spc="-35">
                <a:latin typeface="Segoe UI Semilight"/>
                <a:cs typeface="Segoe UI Semilight"/>
              </a:rPr>
              <a:t> </a:t>
            </a:r>
            <a:r>
              <a:rPr lang="en-US" sz="2200" b="0">
                <a:latin typeface="Segoe UI Semilight"/>
                <a:cs typeface="Segoe UI Semilight"/>
              </a:rPr>
              <a:t>of</a:t>
            </a:r>
            <a:r>
              <a:rPr lang="en-US" sz="2200" b="0" spc="-20">
                <a:latin typeface="Segoe UI Semilight"/>
                <a:cs typeface="Segoe UI Semilight"/>
              </a:rPr>
              <a:t> </a:t>
            </a:r>
            <a:r>
              <a:rPr lang="en-US" sz="2200" b="0">
                <a:latin typeface="Segoe UI Semilight"/>
                <a:cs typeface="Segoe UI Semilight"/>
              </a:rPr>
              <a:t>congruence,</a:t>
            </a:r>
            <a:r>
              <a:rPr lang="en-US" sz="2200" b="0" spc="-10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𝑏</a:t>
            </a:r>
            <a:r>
              <a:rPr lang="en-US" sz="2200" spc="175">
                <a:latin typeface="Cambria Math"/>
                <a:cs typeface="Cambria Math"/>
              </a:rPr>
              <a:t> </a:t>
            </a:r>
            <a:r>
              <a:rPr lang="en-US" sz="2200" spc="85">
                <a:latin typeface="Cambria Math"/>
                <a:cs typeface="Cambria Math"/>
              </a:rPr>
              <a:t>≡</a:t>
            </a:r>
            <a:r>
              <a:rPr lang="en-US" sz="2200" spc="540" baseline="-15873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𝑎 (mod m)</a:t>
            </a:r>
            <a:r>
              <a:rPr lang="en-US" sz="2200" b="0">
                <a:latin typeface="Segoe UI Semilight"/>
                <a:cs typeface="Segoe UI Semilight"/>
              </a:rPr>
              <a:t>.</a:t>
            </a:r>
            <a:r>
              <a:rPr lang="en-US" sz="2200" b="0" spc="-35">
                <a:latin typeface="Segoe UI Semilight"/>
                <a:cs typeface="Segoe UI Semilight"/>
              </a:rPr>
              <a:t> </a:t>
            </a:r>
            <a:r>
              <a:rPr lang="en-US" sz="2200" b="0" spc="-10">
                <a:latin typeface="Segoe UI Semilight"/>
                <a:cs typeface="Segoe UI Semilight"/>
              </a:rPr>
              <a:t>Since </a:t>
            </a:r>
            <a:r>
              <a:rPr lang="en-US" sz="2200">
                <a:latin typeface="Cambria Math"/>
                <a:cs typeface="Cambria Math"/>
              </a:rPr>
              <a:t>𝑎,</a:t>
            </a:r>
            <a:r>
              <a:rPr lang="en-US" sz="2200" spc="-145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𝑏,</a:t>
            </a:r>
            <a:r>
              <a:rPr lang="en-US" sz="2200" spc="-135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𝑚</a:t>
            </a:r>
            <a:r>
              <a:rPr lang="en-US" sz="2200" spc="120">
                <a:latin typeface="Cambria Math"/>
                <a:cs typeface="Cambria Math"/>
              </a:rPr>
              <a:t> </a:t>
            </a:r>
            <a:r>
              <a:rPr lang="en-US" sz="2200" b="0">
                <a:latin typeface="Segoe UI Semilight"/>
                <a:cs typeface="Segoe UI Semilight"/>
              </a:rPr>
              <a:t>were</a:t>
            </a:r>
            <a:r>
              <a:rPr lang="en-US" sz="2200" b="0" spc="-20">
                <a:latin typeface="Segoe UI Semilight"/>
                <a:cs typeface="Segoe UI Semilight"/>
              </a:rPr>
              <a:t> </a:t>
            </a:r>
            <a:r>
              <a:rPr lang="en-US" sz="2200" b="0">
                <a:latin typeface="Segoe UI Semilight"/>
                <a:cs typeface="Segoe UI Semilight"/>
              </a:rPr>
              <a:t>arbitrary,</a:t>
            </a:r>
            <a:r>
              <a:rPr lang="en-US" sz="2200" b="0" spc="-40">
                <a:latin typeface="Segoe UI Semilight"/>
                <a:cs typeface="Segoe UI Semilight"/>
              </a:rPr>
              <a:t> </a:t>
            </a:r>
            <a:r>
              <a:rPr lang="en-US" sz="2200" b="0">
                <a:latin typeface="Segoe UI Semilight"/>
                <a:cs typeface="Segoe UI Semilight"/>
              </a:rPr>
              <a:t>the</a:t>
            </a:r>
            <a:r>
              <a:rPr lang="en-US" sz="2200" b="0" spc="-20">
                <a:latin typeface="Segoe UI Semilight"/>
                <a:cs typeface="Segoe UI Semilight"/>
              </a:rPr>
              <a:t> </a:t>
            </a:r>
            <a:r>
              <a:rPr lang="en-US" sz="2200" b="0">
                <a:latin typeface="Segoe UI Semilight"/>
                <a:cs typeface="Segoe UI Semilight"/>
              </a:rPr>
              <a:t>claim</a:t>
            </a:r>
            <a:r>
              <a:rPr lang="en-US" sz="2200" b="0" spc="-10">
                <a:latin typeface="Segoe UI Semilight"/>
                <a:cs typeface="Segoe UI Semilight"/>
              </a:rPr>
              <a:t> holds.</a:t>
            </a:r>
            <a:endParaRPr lang="en-US" sz="2200">
              <a:latin typeface="Segoe UI Semilight"/>
              <a:cs typeface="Segoe UI Semiligh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958597F-90CE-E8AB-04C9-0CEF025A00CF}"/>
              </a:ext>
            </a:extLst>
          </p:cNvPr>
          <p:cNvSpPr txBox="1"/>
          <p:nvPr/>
        </p:nvSpPr>
        <p:spPr>
          <a:xfrm>
            <a:off x="443672" y="2106876"/>
            <a:ext cx="1103204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0800">
              <a:lnSpc>
                <a:spcPct val="100000"/>
              </a:lnSpc>
              <a:spcBef>
                <a:spcPts val="2220"/>
              </a:spcBef>
            </a:pPr>
            <a:r>
              <a:rPr lang="en-US" sz="2200" b="0" u="sng" spc="-10"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Proof</a:t>
            </a:r>
            <a:r>
              <a:rPr lang="en-US" sz="2200" u="sng" spc="-10"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: </a:t>
            </a:r>
            <a:r>
              <a:rPr lang="en-US" sz="2200" b="0">
                <a:latin typeface="Segoe UI Semilight"/>
                <a:cs typeface="Segoe UI Semilight"/>
              </a:rPr>
              <a:t>Let</a:t>
            </a:r>
            <a:r>
              <a:rPr lang="en-US" sz="2200" b="0" spc="-15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𝑎,</a:t>
            </a:r>
            <a:r>
              <a:rPr lang="en-US" sz="2200" spc="-135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𝑏</a:t>
            </a:r>
            <a:r>
              <a:rPr lang="en-US" sz="2200" spc="170">
                <a:latin typeface="Cambria Math"/>
                <a:cs typeface="Cambria Math"/>
              </a:rPr>
              <a:t> </a:t>
            </a:r>
            <a:r>
              <a:rPr lang="en-US" sz="2200" b="0">
                <a:latin typeface="Segoe UI Semilight"/>
                <a:cs typeface="Segoe UI Semilight"/>
              </a:rPr>
              <a:t>be</a:t>
            </a:r>
            <a:r>
              <a:rPr lang="en-US" sz="2200" b="0" spc="-15">
                <a:latin typeface="Segoe UI Semilight"/>
                <a:cs typeface="Segoe UI Semilight"/>
              </a:rPr>
              <a:t> </a:t>
            </a:r>
            <a:r>
              <a:rPr lang="en-US" sz="2200" b="0">
                <a:latin typeface="Segoe UI Semilight"/>
                <a:cs typeface="Segoe UI Semilight"/>
              </a:rPr>
              <a:t>arbitrary</a:t>
            </a:r>
            <a:r>
              <a:rPr lang="en-US" sz="2200" b="0" spc="-30">
                <a:latin typeface="Segoe UI Semilight"/>
                <a:cs typeface="Segoe UI Semilight"/>
              </a:rPr>
              <a:t> </a:t>
            </a:r>
            <a:r>
              <a:rPr lang="en-US" sz="2200" b="0">
                <a:latin typeface="Segoe UI Semilight"/>
                <a:cs typeface="Segoe UI Semilight"/>
              </a:rPr>
              <a:t>integers</a:t>
            </a:r>
            <a:r>
              <a:rPr lang="en-US" sz="2200" b="0" spc="-20">
                <a:latin typeface="Segoe UI Semilight"/>
                <a:cs typeface="Segoe UI Semilight"/>
              </a:rPr>
              <a:t> </a:t>
            </a:r>
            <a:r>
              <a:rPr lang="en-US" sz="2200" b="0">
                <a:latin typeface="Segoe UI Semilight"/>
                <a:cs typeface="Segoe UI Semilight"/>
              </a:rPr>
              <a:t>and</a:t>
            </a:r>
            <a:r>
              <a:rPr lang="en-US" sz="2200" b="0" spc="-20">
                <a:latin typeface="Segoe UI Semilight"/>
                <a:cs typeface="Segoe UI Semilight"/>
              </a:rPr>
              <a:t> </a:t>
            </a:r>
            <a:r>
              <a:rPr lang="en-US" sz="2200" b="0">
                <a:latin typeface="Segoe UI Semilight"/>
                <a:cs typeface="Segoe UI Semilight"/>
              </a:rPr>
              <a:t>let</a:t>
            </a:r>
            <a:r>
              <a:rPr lang="en-US" sz="2200" b="0" spc="10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𝑚</a:t>
            </a:r>
            <a:r>
              <a:rPr lang="en-US" sz="2200" spc="150">
                <a:latin typeface="Cambria Math"/>
                <a:cs typeface="Cambria Math"/>
              </a:rPr>
              <a:t> </a:t>
            </a:r>
            <a:r>
              <a:rPr lang="en-US" sz="2200" b="0">
                <a:latin typeface="Segoe UI Semilight"/>
                <a:cs typeface="Segoe UI Semilight"/>
              </a:rPr>
              <a:t>be</a:t>
            </a:r>
            <a:r>
              <a:rPr lang="en-US" sz="2200" b="0" spc="-15">
                <a:latin typeface="Segoe UI Semilight"/>
                <a:cs typeface="Segoe UI Semilight"/>
              </a:rPr>
              <a:t> </a:t>
            </a:r>
            <a:r>
              <a:rPr lang="en-US" sz="2200" b="0">
                <a:latin typeface="Segoe UI Semilight"/>
                <a:cs typeface="Segoe UI Semilight"/>
              </a:rPr>
              <a:t>an arbitrary</a:t>
            </a:r>
            <a:r>
              <a:rPr lang="en-US" sz="2200" b="0" spc="-35">
                <a:latin typeface="Segoe UI Semilight"/>
                <a:cs typeface="Segoe UI Semilight"/>
              </a:rPr>
              <a:t> </a:t>
            </a:r>
            <a:r>
              <a:rPr lang="en-US" sz="2200" b="0">
                <a:latin typeface="Segoe UI Semilight"/>
                <a:cs typeface="Segoe UI Semilight"/>
              </a:rPr>
              <a:t>positive</a:t>
            </a:r>
            <a:r>
              <a:rPr lang="en-US" sz="2200" b="0" spc="-30">
                <a:latin typeface="Segoe UI Semilight"/>
                <a:cs typeface="Segoe UI Semilight"/>
              </a:rPr>
              <a:t> </a:t>
            </a:r>
            <a:r>
              <a:rPr lang="en-US" sz="2200" b="0" spc="-20">
                <a:latin typeface="Segoe UI Semilight"/>
                <a:cs typeface="Segoe UI Semilight"/>
              </a:rPr>
              <a:t>integer. </a:t>
            </a:r>
            <a:r>
              <a:rPr lang="en-US" sz="2200" b="0">
                <a:latin typeface="Segoe UI Semilight"/>
                <a:cs typeface="Segoe UI Semilight"/>
              </a:rPr>
              <a:t>Suppose</a:t>
            </a:r>
            <a:r>
              <a:rPr lang="en-US" sz="2200" b="0" spc="-15">
                <a:latin typeface="Segoe UI Semilight"/>
                <a:cs typeface="Segoe UI Semilight"/>
              </a:rPr>
              <a:t> </a:t>
            </a:r>
            <a:r>
              <a:rPr lang="en-US" sz="2200" b="0" spc="-20">
                <a:latin typeface="Segoe UI Semilight"/>
                <a:cs typeface="Segoe UI Semilight"/>
              </a:rPr>
              <a:t>that </a:t>
            </a:r>
            <a:r>
              <a:rPr lang="en-US" sz="2200">
                <a:latin typeface="Cambria Math"/>
                <a:cs typeface="Cambria Math"/>
              </a:rPr>
              <a:t>𝑎</a:t>
            </a:r>
            <a:r>
              <a:rPr lang="en-US" sz="2200" spc="160">
                <a:latin typeface="Cambria Math"/>
                <a:cs typeface="Cambria Math"/>
              </a:rPr>
              <a:t> </a:t>
            </a:r>
            <a:r>
              <a:rPr lang="en-US" sz="2200" spc="85">
                <a:latin typeface="Cambria Math"/>
                <a:cs typeface="Cambria Math"/>
              </a:rPr>
              <a:t>≡</a:t>
            </a:r>
            <a:r>
              <a:rPr lang="en-US" sz="2200" spc="562" baseline="-15873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𝑏 (mod m)</a:t>
            </a:r>
            <a:r>
              <a:rPr lang="en-US" sz="2200" b="0">
                <a:latin typeface="Segoe UI Semilight"/>
                <a:cs typeface="Segoe UI Semilight"/>
              </a:rPr>
              <a:t>.</a:t>
            </a:r>
            <a:r>
              <a:rPr lang="en-US" sz="2200" b="0" spc="-35">
                <a:latin typeface="Segoe UI Semilight"/>
                <a:cs typeface="Segoe UI Semilight"/>
              </a:rPr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38DAF5A-5406-0505-FDAD-F0A7B1219910}"/>
              </a:ext>
            </a:extLst>
          </p:cNvPr>
          <p:cNvSpPr txBox="1"/>
          <p:nvPr/>
        </p:nvSpPr>
        <p:spPr>
          <a:xfrm>
            <a:off x="507306" y="3018923"/>
            <a:ext cx="10694094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>
                <a:latin typeface="Segoe UI Semilight"/>
                <a:cs typeface="Segoe UI Semilight"/>
              </a:rPr>
              <a:t>Then</a:t>
            </a:r>
            <a:r>
              <a:rPr lang="en-US" sz="2200" spc="-35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Segoe UI Semilight"/>
                <a:cs typeface="Segoe UI Semilight"/>
              </a:rPr>
              <a:t>by</a:t>
            </a:r>
            <a:r>
              <a:rPr lang="en-US" sz="2200" spc="-30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Segoe UI Semilight"/>
                <a:cs typeface="Segoe UI Semilight"/>
              </a:rPr>
              <a:t>definition</a:t>
            </a:r>
            <a:r>
              <a:rPr lang="en-US" sz="2200" spc="-35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Segoe UI Semilight"/>
                <a:cs typeface="Segoe UI Semilight"/>
              </a:rPr>
              <a:t>of</a:t>
            </a:r>
            <a:r>
              <a:rPr lang="en-US" sz="2200" spc="-20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Segoe UI Semilight"/>
                <a:cs typeface="Segoe UI Semilight"/>
              </a:rPr>
              <a:t>congruence,</a:t>
            </a:r>
            <a:r>
              <a:rPr lang="en-US" sz="2200" spc="-10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𝑚</a:t>
            </a:r>
            <a:r>
              <a:rPr lang="en-US" sz="2200" spc="10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|</a:t>
            </a:r>
            <a:r>
              <a:rPr lang="en-US" sz="2200" spc="-30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(𝑎</a:t>
            </a:r>
            <a:r>
              <a:rPr lang="en-US" sz="2200" spc="25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−</a:t>
            </a:r>
            <a:r>
              <a:rPr lang="en-US" sz="2200" spc="-20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𝑏)</a:t>
            </a:r>
            <a:r>
              <a:rPr lang="en-US" sz="2200">
                <a:latin typeface="Segoe UI Semilight"/>
                <a:cs typeface="Segoe UI Semilight"/>
              </a:rPr>
              <a:t>.</a:t>
            </a:r>
          </a:p>
          <a:p>
            <a:endParaRPr lang="en-US" sz="2200">
              <a:latin typeface="Segoe UI Semilight"/>
              <a:cs typeface="Segoe UI Semilight"/>
            </a:endParaRPr>
          </a:p>
          <a:p>
            <a:r>
              <a:rPr lang="en-US" sz="2200">
                <a:latin typeface="Segoe UI Semilight"/>
                <a:cs typeface="Segoe UI Semilight"/>
              </a:rPr>
              <a:t>Then</a:t>
            </a:r>
            <a:r>
              <a:rPr lang="en-US" sz="2200" spc="-35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Segoe UI Semilight"/>
                <a:cs typeface="Segoe UI Semilight"/>
              </a:rPr>
              <a:t>by</a:t>
            </a:r>
            <a:r>
              <a:rPr lang="en-US" sz="2200" spc="-35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Segoe UI Semilight"/>
                <a:cs typeface="Segoe UI Semilight"/>
              </a:rPr>
              <a:t>definition</a:t>
            </a:r>
            <a:r>
              <a:rPr lang="en-US" sz="2200" spc="-35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Segoe UI Semilight"/>
                <a:cs typeface="Segoe UI Semilight"/>
              </a:rPr>
              <a:t>of</a:t>
            </a:r>
            <a:r>
              <a:rPr lang="en-US" sz="2200" spc="-20">
                <a:latin typeface="Segoe UI Semilight"/>
                <a:cs typeface="Segoe UI Semilight"/>
              </a:rPr>
              <a:t> </a:t>
            </a:r>
            <a:r>
              <a:rPr lang="en-US" sz="2200" spc="-10">
                <a:latin typeface="Segoe UI Semilight"/>
                <a:cs typeface="Segoe UI Semilight"/>
              </a:rPr>
              <a:t>divides, </a:t>
            </a:r>
            <a:r>
              <a:rPr lang="en-US" sz="2200">
                <a:latin typeface="Segoe UI Semilight"/>
                <a:cs typeface="Segoe UI Semilight"/>
              </a:rPr>
              <a:t>there</a:t>
            </a:r>
            <a:r>
              <a:rPr lang="en-US" sz="2200" spc="-40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Segoe UI Semilight"/>
                <a:cs typeface="Segoe UI Semilight"/>
              </a:rPr>
              <a:t>exists</a:t>
            </a:r>
            <a:r>
              <a:rPr lang="en-US" sz="2200" spc="-25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Segoe UI Semilight"/>
                <a:cs typeface="Segoe UI Semilight"/>
              </a:rPr>
              <a:t>some</a:t>
            </a:r>
            <a:r>
              <a:rPr lang="en-US" sz="2200" spc="-30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Segoe UI Semilight"/>
                <a:cs typeface="Segoe UI Semilight"/>
              </a:rPr>
              <a:t>integer</a:t>
            </a:r>
            <a:r>
              <a:rPr lang="en-US" sz="2200" spc="-30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𝑘</a:t>
            </a:r>
            <a:r>
              <a:rPr lang="en-US" sz="2200" spc="155">
                <a:latin typeface="Cambria Math"/>
                <a:cs typeface="Cambria Math"/>
              </a:rPr>
              <a:t> </a:t>
            </a:r>
            <a:r>
              <a:rPr lang="en-US" sz="2200">
                <a:latin typeface="Segoe UI Semilight"/>
                <a:cs typeface="Segoe UI Semilight"/>
              </a:rPr>
              <a:t>such</a:t>
            </a:r>
            <a:r>
              <a:rPr lang="en-US" sz="2200" spc="-30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Segoe UI Semilight"/>
                <a:cs typeface="Segoe UI Semilight"/>
              </a:rPr>
              <a:t>that</a:t>
            </a:r>
            <a:r>
              <a:rPr lang="en-US" sz="2200" spc="-25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𝑎</a:t>
            </a:r>
            <a:r>
              <a:rPr lang="en-US" sz="2200" spc="30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−</a:t>
            </a:r>
            <a:r>
              <a:rPr lang="en-US" sz="2200" spc="-25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𝑏</a:t>
            </a:r>
            <a:r>
              <a:rPr lang="en-US" sz="2200" spc="150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=</a:t>
            </a:r>
            <a:r>
              <a:rPr lang="en-US" sz="2200" spc="85">
                <a:latin typeface="Cambria Math"/>
                <a:cs typeface="Cambria Math"/>
              </a:rPr>
              <a:t> </a:t>
            </a:r>
            <a:r>
              <a:rPr lang="en-US" sz="2200" spc="-25">
                <a:latin typeface="Cambria Math"/>
                <a:cs typeface="Cambria Math"/>
              </a:rPr>
              <a:t>𝑚𝑘</a:t>
            </a:r>
            <a:r>
              <a:rPr lang="en-US" sz="2200" spc="-25">
                <a:latin typeface="Segoe UI Semilight"/>
                <a:cs typeface="Segoe UI Semilight"/>
              </a:rPr>
              <a:t>.</a:t>
            </a:r>
            <a:endParaRPr lang="en-US" sz="220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92D0748-2619-3C02-93B9-ACA0A1A3AA3D}"/>
              </a:ext>
            </a:extLst>
          </p:cNvPr>
          <p:cNvSpPr txBox="1"/>
          <p:nvPr/>
        </p:nvSpPr>
        <p:spPr>
          <a:xfrm>
            <a:off x="507306" y="4425289"/>
            <a:ext cx="659347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0">
                <a:latin typeface="Segoe UI Semilight"/>
                <a:cs typeface="Segoe UI Semilight"/>
              </a:rPr>
              <a:t>[Manipulate towards goal]</a:t>
            </a:r>
            <a:endParaRPr lang="en-US" sz="220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1904C81-7587-CC4C-44C5-693233A08319}"/>
              </a:ext>
            </a:extLst>
          </p:cNvPr>
          <p:cNvSpPr txBox="1"/>
          <p:nvPr/>
        </p:nvSpPr>
        <p:spPr>
          <a:xfrm>
            <a:off x="507306" y="5214226"/>
            <a:ext cx="659347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0">
                <a:latin typeface="Segoe UI Semilight"/>
                <a:cs typeface="Segoe UI Semilight"/>
              </a:rPr>
              <a:t>[Reroll definitions]</a:t>
            </a:r>
            <a:endParaRPr lang="en-US" sz="2200"/>
          </a:p>
        </p:txBody>
      </p:sp>
    </p:spTree>
    <p:extLst>
      <p:ext uri="{BB962C8B-B14F-4D97-AF65-F5344CB8AC3E}">
        <p14:creationId xmlns:p14="http://schemas.microsoft.com/office/powerpoint/2010/main" val="370003388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D5B00A-BBA2-AF07-35E3-4A1883A5D7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7DD52969-870A-963A-F44F-2062ADEF7C7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65"/>
              <a:t>Claim</a:t>
            </a:r>
            <a:r>
              <a:rPr spc="215"/>
              <a:t> </a:t>
            </a:r>
            <a:r>
              <a:rPr spc="-50"/>
              <a:t>1</a:t>
            </a: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9E6A1519-6AA0-1EDC-B024-C135730B66E5}"/>
              </a:ext>
            </a:extLst>
          </p:cNvPr>
          <p:cNvSpPr/>
          <p:nvPr/>
        </p:nvSpPr>
        <p:spPr>
          <a:xfrm>
            <a:off x="507306" y="1553399"/>
            <a:ext cx="932815" cy="405765"/>
          </a:xfrm>
          <a:custGeom>
            <a:avLst/>
            <a:gdLst/>
            <a:ahLst/>
            <a:cxnLst/>
            <a:rect l="l" t="t" r="r" b="b"/>
            <a:pathLst>
              <a:path w="932815" h="405764">
                <a:moveTo>
                  <a:pt x="932688" y="0"/>
                </a:moveTo>
                <a:lnTo>
                  <a:pt x="0" y="0"/>
                </a:lnTo>
                <a:lnTo>
                  <a:pt x="0" y="405384"/>
                </a:lnTo>
                <a:lnTo>
                  <a:pt x="932688" y="405384"/>
                </a:lnTo>
                <a:lnTo>
                  <a:pt x="932688" y="0"/>
                </a:lnTo>
                <a:close/>
              </a:path>
            </a:pathLst>
          </a:custGeom>
          <a:solidFill>
            <a:srgbClr val="CC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EBBBFB3F-2214-7A36-1345-D87CAB5F6995}"/>
              </a:ext>
            </a:extLst>
          </p:cNvPr>
          <p:cNvSpPr txBox="1"/>
          <p:nvPr/>
        </p:nvSpPr>
        <p:spPr>
          <a:xfrm>
            <a:off x="443673" y="1553399"/>
            <a:ext cx="11585042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00"/>
              </a:spcBef>
            </a:pPr>
            <a:r>
              <a:rPr sz="2400" b="0">
                <a:latin typeface="Segoe UI Semilight"/>
                <a:cs typeface="Segoe UI Semilight"/>
              </a:rPr>
              <a:t>Claim</a:t>
            </a:r>
            <a:r>
              <a:rPr sz="2400" b="0" spc="-45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1:</a:t>
            </a:r>
            <a:r>
              <a:rPr sz="2400" b="0" spc="-25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For</a:t>
            </a:r>
            <a:r>
              <a:rPr sz="2400" b="0" spc="-10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integers</a:t>
            </a:r>
            <a:r>
              <a:rPr sz="2400" b="0" spc="-15">
                <a:latin typeface="Segoe UI Semilight"/>
                <a:cs typeface="Segoe UI Semilight"/>
              </a:rPr>
              <a:t> </a:t>
            </a:r>
            <a:r>
              <a:rPr sz="2400">
                <a:latin typeface="Cambria Math"/>
                <a:cs typeface="Cambria Math"/>
              </a:rPr>
              <a:t>𝑎,</a:t>
            </a:r>
            <a:r>
              <a:rPr sz="2400" spc="-135">
                <a:latin typeface="Cambria Math"/>
                <a:cs typeface="Cambria Math"/>
              </a:rPr>
              <a:t> </a:t>
            </a:r>
            <a:r>
              <a:rPr sz="2400">
                <a:latin typeface="Cambria Math"/>
                <a:cs typeface="Cambria Math"/>
              </a:rPr>
              <a:t>𝑏</a:t>
            </a:r>
            <a:r>
              <a:rPr sz="2400" spc="180">
                <a:latin typeface="Cambria Math"/>
                <a:cs typeface="Cambria Math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and</a:t>
            </a:r>
            <a:r>
              <a:rPr sz="2400" b="0" spc="-30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positive</a:t>
            </a:r>
            <a:r>
              <a:rPr sz="2400" b="0" spc="-40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integer</a:t>
            </a:r>
            <a:r>
              <a:rPr sz="2400" b="0" spc="-10">
                <a:latin typeface="Segoe UI Semilight"/>
                <a:cs typeface="Segoe UI Semilight"/>
              </a:rPr>
              <a:t> </a:t>
            </a:r>
            <a:r>
              <a:rPr sz="2400">
                <a:latin typeface="Cambria Math"/>
                <a:cs typeface="Cambria Math"/>
              </a:rPr>
              <a:t>𝑚</a:t>
            </a:r>
            <a:r>
              <a:rPr sz="2400" b="0">
                <a:latin typeface="Segoe UI Semilight"/>
                <a:cs typeface="Segoe UI Semilight"/>
              </a:rPr>
              <a:t>,</a:t>
            </a:r>
            <a:r>
              <a:rPr sz="2400" b="0" spc="-20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if</a:t>
            </a:r>
            <a:r>
              <a:rPr sz="2400" b="0" spc="-20">
                <a:latin typeface="Segoe UI Semilight"/>
                <a:cs typeface="Segoe UI Semilight"/>
              </a:rPr>
              <a:t> </a:t>
            </a:r>
            <a:r>
              <a:rPr sz="2400">
                <a:latin typeface="Cambria Math"/>
                <a:cs typeface="Cambria Math"/>
              </a:rPr>
              <a:t>𝑎</a:t>
            </a:r>
            <a:r>
              <a:rPr sz="2400" spc="170">
                <a:latin typeface="Cambria Math"/>
                <a:cs typeface="Cambria Math"/>
              </a:rPr>
              <a:t> </a:t>
            </a:r>
            <a:r>
              <a:rPr sz="2400" spc="85">
                <a:latin typeface="Cambria Math"/>
                <a:cs typeface="Cambria Math"/>
              </a:rPr>
              <a:t>≡</a:t>
            </a:r>
            <a:r>
              <a:rPr sz="2625" spc="562" baseline="-15873">
                <a:latin typeface="Cambria Math"/>
                <a:cs typeface="Cambria Math"/>
              </a:rPr>
              <a:t> </a:t>
            </a:r>
            <a:r>
              <a:rPr sz="2400">
                <a:latin typeface="Cambria Math"/>
                <a:cs typeface="Cambria Math"/>
              </a:rPr>
              <a:t>𝑏</a:t>
            </a:r>
            <a:r>
              <a:rPr lang="en-US" sz="2400">
                <a:latin typeface="Cambria Math"/>
                <a:cs typeface="Cambria Math"/>
              </a:rPr>
              <a:t> (mod m)</a:t>
            </a:r>
            <a:r>
              <a:rPr sz="2400" spc="180">
                <a:latin typeface="Cambria Math"/>
                <a:cs typeface="Cambria Math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then</a:t>
            </a:r>
            <a:r>
              <a:rPr sz="2400" b="0" spc="-20">
                <a:latin typeface="Segoe UI Semilight"/>
                <a:cs typeface="Segoe UI Semilight"/>
              </a:rPr>
              <a:t> </a:t>
            </a:r>
            <a:r>
              <a:rPr sz="2400">
                <a:latin typeface="Cambria Math"/>
                <a:cs typeface="Cambria Math"/>
              </a:rPr>
              <a:t>𝑏</a:t>
            </a:r>
            <a:r>
              <a:rPr sz="2400" spc="165">
                <a:latin typeface="Cambria Math"/>
                <a:cs typeface="Cambria Math"/>
              </a:rPr>
              <a:t> </a:t>
            </a:r>
            <a:r>
              <a:rPr sz="2400" spc="85">
                <a:latin typeface="Cambria Math"/>
                <a:cs typeface="Cambria Math"/>
              </a:rPr>
              <a:t>≡</a:t>
            </a:r>
            <a:r>
              <a:rPr sz="2625" spc="569" baseline="-15873">
                <a:latin typeface="Cambria Math"/>
                <a:cs typeface="Cambria Math"/>
              </a:rPr>
              <a:t> </a:t>
            </a:r>
            <a:r>
              <a:rPr sz="2400" spc="-25">
                <a:latin typeface="Cambria Math"/>
                <a:cs typeface="Cambria Math"/>
              </a:rPr>
              <a:t>𝑎</a:t>
            </a:r>
            <a:r>
              <a:rPr lang="en-US" sz="2400" spc="-25">
                <a:latin typeface="Cambria Math"/>
                <a:cs typeface="Cambria Math"/>
              </a:rPr>
              <a:t> (mod m)</a:t>
            </a:r>
            <a:r>
              <a:rPr sz="2400" b="0" spc="-25">
                <a:latin typeface="Segoe UI Semilight"/>
                <a:cs typeface="Segoe UI Semilight"/>
              </a:rPr>
              <a:t>.</a:t>
            </a:r>
            <a:endParaRPr sz="2400">
              <a:latin typeface="Segoe UI Semilight"/>
              <a:cs typeface="Segoe UI Semilight"/>
            </a:endParaRPr>
          </a:p>
        </p:txBody>
      </p:sp>
      <p:grpSp>
        <p:nvGrpSpPr>
          <p:cNvPr id="5" name="object 5">
            <a:extLst>
              <a:ext uri="{FF2B5EF4-FFF2-40B4-BE49-F238E27FC236}">
                <a16:creationId xmlns:a16="http://schemas.microsoft.com/office/drawing/2014/main" id="{7C341DFB-21C0-B5F5-3C04-3E9F59EAF36E}"/>
              </a:ext>
            </a:extLst>
          </p:cNvPr>
          <p:cNvGrpSpPr/>
          <p:nvPr/>
        </p:nvGrpSpPr>
        <p:grpSpPr>
          <a:xfrm>
            <a:off x="8058158" y="146486"/>
            <a:ext cx="3822510" cy="1235592"/>
            <a:chOff x="9031223" y="102107"/>
            <a:chExt cx="3056230" cy="1248410"/>
          </a:xfrm>
        </p:grpSpPr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A9A4BC27-035E-A1E1-75B2-B25DC17FF77B}"/>
                </a:ext>
              </a:extLst>
            </p:cNvPr>
            <p:cNvSpPr/>
            <p:nvPr/>
          </p:nvSpPr>
          <p:spPr>
            <a:xfrm>
              <a:off x="9041993" y="102107"/>
              <a:ext cx="3045460" cy="1248410"/>
            </a:xfrm>
            <a:custGeom>
              <a:avLst/>
              <a:gdLst/>
              <a:ahLst/>
              <a:cxnLst/>
              <a:rect l="l" t="t" r="r" b="b"/>
              <a:pathLst>
                <a:path w="3045459" h="1248410">
                  <a:moveTo>
                    <a:pt x="2836926" y="0"/>
                  </a:moveTo>
                  <a:lnTo>
                    <a:pt x="208025" y="0"/>
                  </a:lnTo>
                  <a:lnTo>
                    <a:pt x="160313" y="5491"/>
                  </a:lnTo>
                  <a:lnTo>
                    <a:pt x="116521" y="21136"/>
                  </a:lnTo>
                  <a:lnTo>
                    <a:pt x="77897" y="45686"/>
                  </a:lnTo>
                  <a:lnTo>
                    <a:pt x="45686" y="77897"/>
                  </a:lnTo>
                  <a:lnTo>
                    <a:pt x="21136" y="116521"/>
                  </a:lnTo>
                  <a:lnTo>
                    <a:pt x="5491" y="160313"/>
                  </a:lnTo>
                  <a:lnTo>
                    <a:pt x="0" y="208025"/>
                  </a:lnTo>
                  <a:lnTo>
                    <a:pt x="0" y="1040130"/>
                  </a:lnTo>
                  <a:lnTo>
                    <a:pt x="5491" y="1087842"/>
                  </a:lnTo>
                  <a:lnTo>
                    <a:pt x="21136" y="1131634"/>
                  </a:lnTo>
                  <a:lnTo>
                    <a:pt x="45686" y="1170258"/>
                  </a:lnTo>
                  <a:lnTo>
                    <a:pt x="77897" y="1202469"/>
                  </a:lnTo>
                  <a:lnTo>
                    <a:pt x="116521" y="1227019"/>
                  </a:lnTo>
                  <a:lnTo>
                    <a:pt x="160313" y="1242664"/>
                  </a:lnTo>
                  <a:lnTo>
                    <a:pt x="208025" y="1248156"/>
                  </a:lnTo>
                  <a:lnTo>
                    <a:pt x="2836926" y="1248156"/>
                  </a:lnTo>
                  <a:lnTo>
                    <a:pt x="2884638" y="1242664"/>
                  </a:lnTo>
                  <a:lnTo>
                    <a:pt x="2928430" y="1227019"/>
                  </a:lnTo>
                  <a:lnTo>
                    <a:pt x="2967054" y="1202469"/>
                  </a:lnTo>
                  <a:lnTo>
                    <a:pt x="2999265" y="1170258"/>
                  </a:lnTo>
                  <a:lnTo>
                    <a:pt x="3023815" y="1131634"/>
                  </a:lnTo>
                  <a:lnTo>
                    <a:pt x="3039460" y="1087842"/>
                  </a:lnTo>
                  <a:lnTo>
                    <a:pt x="3044952" y="1040130"/>
                  </a:lnTo>
                  <a:lnTo>
                    <a:pt x="3044952" y="208025"/>
                  </a:lnTo>
                  <a:lnTo>
                    <a:pt x="3039460" y="160313"/>
                  </a:lnTo>
                  <a:lnTo>
                    <a:pt x="3023815" y="116521"/>
                  </a:lnTo>
                  <a:lnTo>
                    <a:pt x="2999265" y="77897"/>
                  </a:lnTo>
                  <a:lnTo>
                    <a:pt x="2967054" y="45686"/>
                  </a:lnTo>
                  <a:lnTo>
                    <a:pt x="2928430" y="21136"/>
                  </a:lnTo>
                  <a:lnTo>
                    <a:pt x="2884638" y="5491"/>
                  </a:lnTo>
                  <a:lnTo>
                    <a:pt x="2836926" y="0"/>
                  </a:lnTo>
                  <a:close/>
                </a:path>
              </a:pathLst>
            </a:custGeom>
            <a:solidFill>
              <a:srgbClr val="E4E4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>
              <a:extLst>
                <a:ext uri="{FF2B5EF4-FFF2-40B4-BE49-F238E27FC236}">
                  <a16:creationId xmlns:a16="http://schemas.microsoft.com/office/drawing/2014/main" id="{D59C3087-13F5-7237-36B4-2E42072F00F1}"/>
                </a:ext>
              </a:extLst>
            </p:cNvPr>
            <p:cNvSpPr/>
            <p:nvPr/>
          </p:nvSpPr>
          <p:spPr>
            <a:xfrm>
              <a:off x="9031223" y="102107"/>
              <a:ext cx="3045460" cy="1248410"/>
            </a:xfrm>
            <a:custGeom>
              <a:avLst/>
              <a:gdLst/>
              <a:ahLst/>
              <a:cxnLst/>
              <a:rect l="l" t="t" r="r" b="b"/>
              <a:pathLst>
                <a:path w="3045459" h="1248410">
                  <a:moveTo>
                    <a:pt x="0" y="208025"/>
                  </a:moveTo>
                  <a:lnTo>
                    <a:pt x="5491" y="160313"/>
                  </a:lnTo>
                  <a:lnTo>
                    <a:pt x="21136" y="116521"/>
                  </a:lnTo>
                  <a:lnTo>
                    <a:pt x="45686" y="77897"/>
                  </a:lnTo>
                  <a:lnTo>
                    <a:pt x="77897" y="45686"/>
                  </a:lnTo>
                  <a:lnTo>
                    <a:pt x="116521" y="21136"/>
                  </a:lnTo>
                  <a:lnTo>
                    <a:pt x="160313" y="5491"/>
                  </a:lnTo>
                  <a:lnTo>
                    <a:pt x="208025" y="0"/>
                  </a:lnTo>
                  <a:lnTo>
                    <a:pt x="2836926" y="0"/>
                  </a:lnTo>
                  <a:lnTo>
                    <a:pt x="2884638" y="5491"/>
                  </a:lnTo>
                  <a:lnTo>
                    <a:pt x="2928430" y="21136"/>
                  </a:lnTo>
                  <a:lnTo>
                    <a:pt x="2967054" y="45686"/>
                  </a:lnTo>
                  <a:lnTo>
                    <a:pt x="2999265" y="77897"/>
                  </a:lnTo>
                  <a:lnTo>
                    <a:pt x="3023815" y="116521"/>
                  </a:lnTo>
                  <a:lnTo>
                    <a:pt x="3039460" y="160313"/>
                  </a:lnTo>
                  <a:lnTo>
                    <a:pt x="3044952" y="208025"/>
                  </a:lnTo>
                  <a:lnTo>
                    <a:pt x="3044952" y="1040130"/>
                  </a:lnTo>
                  <a:lnTo>
                    <a:pt x="3039460" y="1087842"/>
                  </a:lnTo>
                  <a:lnTo>
                    <a:pt x="3023815" y="1131634"/>
                  </a:lnTo>
                  <a:lnTo>
                    <a:pt x="2999265" y="1170258"/>
                  </a:lnTo>
                  <a:lnTo>
                    <a:pt x="2967054" y="1202469"/>
                  </a:lnTo>
                  <a:lnTo>
                    <a:pt x="2928430" y="1227019"/>
                  </a:lnTo>
                  <a:lnTo>
                    <a:pt x="2884638" y="1242664"/>
                  </a:lnTo>
                  <a:lnTo>
                    <a:pt x="2836926" y="1248156"/>
                  </a:lnTo>
                  <a:lnTo>
                    <a:pt x="208025" y="1248156"/>
                  </a:lnTo>
                  <a:lnTo>
                    <a:pt x="160313" y="1242664"/>
                  </a:lnTo>
                  <a:lnTo>
                    <a:pt x="116521" y="1227019"/>
                  </a:lnTo>
                  <a:lnTo>
                    <a:pt x="77897" y="1202469"/>
                  </a:lnTo>
                  <a:lnTo>
                    <a:pt x="45686" y="1170258"/>
                  </a:lnTo>
                  <a:lnTo>
                    <a:pt x="21136" y="1131634"/>
                  </a:lnTo>
                  <a:lnTo>
                    <a:pt x="5491" y="1087842"/>
                  </a:lnTo>
                  <a:lnTo>
                    <a:pt x="0" y="1040130"/>
                  </a:lnTo>
                  <a:lnTo>
                    <a:pt x="0" y="208025"/>
                  </a:lnTo>
                  <a:close/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>
            <a:extLst>
              <a:ext uri="{FF2B5EF4-FFF2-40B4-BE49-F238E27FC236}">
                <a16:creationId xmlns:a16="http://schemas.microsoft.com/office/drawing/2014/main" id="{00FF5FE0-315C-FF56-F42E-E10C62AF7D29}"/>
              </a:ext>
            </a:extLst>
          </p:cNvPr>
          <p:cNvSpPr txBox="1"/>
          <p:nvPr/>
        </p:nvSpPr>
        <p:spPr>
          <a:xfrm>
            <a:off x="8419011" y="58267"/>
            <a:ext cx="3461657" cy="124393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700"/>
              </a:spcBef>
            </a:pPr>
            <a:r>
              <a:rPr sz="2000" b="0" u="sng" spc="-10"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Definitions</a:t>
            </a:r>
            <a:r>
              <a:rPr sz="2000" b="0" u="none" spc="-10">
                <a:latin typeface="Segoe UI Semilight"/>
                <a:cs typeface="Segoe UI Semilight"/>
              </a:rPr>
              <a:t>:</a:t>
            </a:r>
            <a:endParaRPr sz="2000">
              <a:latin typeface="Segoe UI Semilight"/>
              <a:cs typeface="Segoe UI Semilight"/>
            </a:endParaRPr>
          </a:p>
          <a:p>
            <a:pPr marL="50800">
              <a:lnSpc>
                <a:spcPct val="100000"/>
              </a:lnSpc>
              <a:spcBef>
                <a:spcPts val="600"/>
              </a:spcBef>
              <a:tabLst>
                <a:tab pos="1774189" algn="l"/>
              </a:tabLst>
            </a:pPr>
            <a:r>
              <a:rPr sz="2000">
                <a:latin typeface="Cambria Math"/>
                <a:cs typeface="Cambria Math"/>
              </a:rPr>
              <a:t>𝑎</a:t>
            </a:r>
            <a:r>
              <a:rPr sz="2000" spc="40">
                <a:latin typeface="Cambria Math"/>
                <a:cs typeface="Cambria Math"/>
              </a:rPr>
              <a:t> </a:t>
            </a:r>
            <a:r>
              <a:rPr sz="2000">
                <a:latin typeface="Cambria Math"/>
                <a:cs typeface="Cambria Math"/>
              </a:rPr>
              <a:t>| 𝑏</a:t>
            </a:r>
            <a:r>
              <a:rPr sz="2000" spc="20">
                <a:latin typeface="Cambria Math"/>
                <a:cs typeface="Cambria Math"/>
              </a:rPr>
              <a:t> </a:t>
            </a:r>
            <a:r>
              <a:rPr sz="2000" b="0">
                <a:latin typeface="Segoe UI Semilight"/>
                <a:cs typeface="Segoe UI Semilight"/>
              </a:rPr>
              <a:t>iff</a:t>
            </a:r>
            <a:r>
              <a:rPr sz="2000" b="0" spc="-5">
                <a:latin typeface="Segoe UI Semilight"/>
                <a:cs typeface="Segoe UI Semilight"/>
              </a:rPr>
              <a:t> </a:t>
            </a:r>
            <a:r>
              <a:rPr sz="2000">
                <a:latin typeface="Cambria Math"/>
                <a:cs typeface="Cambria Math"/>
              </a:rPr>
              <a:t>∃𝑘</a:t>
            </a:r>
            <a:r>
              <a:rPr sz="2000" spc="155">
                <a:latin typeface="Cambria Math"/>
                <a:cs typeface="Cambria Math"/>
              </a:rPr>
              <a:t> </a:t>
            </a:r>
            <a:r>
              <a:rPr sz="2000">
                <a:latin typeface="Cambria Math"/>
                <a:cs typeface="Cambria Math"/>
              </a:rPr>
              <a:t>∈</a:t>
            </a:r>
            <a:r>
              <a:rPr sz="2000" spc="105">
                <a:latin typeface="Cambria Math"/>
                <a:cs typeface="Cambria Math"/>
              </a:rPr>
              <a:t> </a:t>
            </a:r>
            <a:r>
              <a:rPr sz="2000" spc="-50">
                <a:latin typeface="Cambria Math"/>
                <a:cs typeface="Cambria Math"/>
              </a:rPr>
              <a:t>ℤ</a:t>
            </a:r>
            <a:r>
              <a:rPr sz="2000">
                <a:latin typeface="Cambria Math"/>
                <a:cs typeface="Cambria Math"/>
              </a:rPr>
              <a:t>	𝑏</a:t>
            </a:r>
            <a:r>
              <a:rPr sz="2000" spc="125">
                <a:latin typeface="Cambria Math"/>
                <a:cs typeface="Cambria Math"/>
              </a:rPr>
              <a:t> </a:t>
            </a:r>
            <a:r>
              <a:rPr sz="2000">
                <a:latin typeface="Cambria Math"/>
                <a:cs typeface="Cambria Math"/>
              </a:rPr>
              <a:t>=</a:t>
            </a:r>
            <a:r>
              <a:rPr sz="2000" spc="105">
                <a:latin typeface="Cambria Math"/>
                <a:cs typeface="Cambria Math"/>
              </a:rPr>
              <a:t> </a:t>
            </a:r>
            <a:r>
              <a:rPr sz="2000" spc="-25">
                <a:latin typeface="Cambria Math"/>
                <a:cs typeface="Cambria Math"/>
              </a:rPr>
              <a:t>𝑘𝑎</a:t>
            </a:r>
            <a:endParaRPr sz="2000">
              <a:latin typeface="Cambria Math"/>
              <a:cs typeface="Cambria Math"/>
            </a:endParaRPr>
          </a:p>
          <a:p>
            <a:pPr marL="50800">
              <a:lnSpc>
                <a:spcPct val="100000"/>
              </a:lnSpc>
              <a:spcBef>
                <a:spcPts val="1200"/>
              </a:spcBef>
            </a:pPr>
            <a:r>
              <a:rPr sz="2000">
                <a:latin typeface="Cambria Math"/>
                <a:cs typeface="Cambria Math"/>
              </a:rPr>
              <a:t>𝑎</a:t>
            </a:r>
            <a:r>
              <a:rPr sz="2000" spc="145">
                <a:latin typeface="Cambria Math"/>
                <a:cs typeface="Cambria Math"/>
              </a:rPr>
              <a:t> </a:t>
            </a:r>
            <a:r>
              <a:rPr sz="2000" spc="65">
                <a:latin typeface="Cambria Math"/>
                <a:cs typeface="Cambria Math"/>
              </a:rPr>
              <a:t>≡</a:t>
            </a:r>
            <a:r>
              <a:rPr sz="2175" spc="502" baseline="-15325">
                <a:latin typeface="Cambria Math"/>
                <a:cs typeface="Cambria Math"/>
              </a:rPr>
              <a:t> </a:t>
            </a:r>
            <a:r>
              <a:rPr sz="2000">
                <a:latin typeface="Cambria Math"/>
                <a:cs typeface="Cambria Math"/>
              </a:rPr>
              <a:t>𝑏</a:t>
            </a:r>
            <a:r>
              <a:rPr lang="en-US" sz="2000">
                <a:latin typeface="Cambria Math"/>
                <a:cs typeface="Cambria Math"/>
              </a:rPr>
              <a:t> (mod m)</a:t>
            </a:r>
            <a:r>
              <a:rPr sz="2000" spc="140">
                <a:latin typeface="Cambria Math"/>
                <a:cs typeface="Cambria Math"/>
              </a:rPr>
              <a:t> </a:t>
            </a:r>
            <a:r>
              <a:rPr sz="2000" b="0">
                <a:latin typeface="Segoe UI Semilight"/>
                <a:cs typeface="Segoe UI Semilight"/>
              </a:rPr>
              <a:t>iff</a:t>
            </a:r>
            <a:r>
              <a:rPr sz="2000" b="0" spc="-5">
                <a:latin typeface="Segoe UI Semilight"/>
                <a:cs typeface="Segoe UI Semilight"/>
              </a:rPr>
              <a:t> </a:t>
            </a:r>
            <a:r>
              <a:rPr sz="2000">
                <a:latin typeface="Cambria Math"/>
                <a:cs typeface="Cambria Math"/>
              </a:rPr>
              <a:t>𝑚</a:t>
            </a:r>
            <a:r>
              <a:rPr sz="2000" spc="30">
                <a:latin typeface="Cambria Math"/>
                <a:cs typeface="Cambria Math"/>
              </a:rPr>
              <a:t> </a:t>
            </a:r>
            <a:r>
              <a:rPr sz="2000">
                <a:latin typeface="Cambria Math"/>
                <a:cs typeface="Cambria Math"/>
              </a:rPr>
              <a:t>|</a:t>
            </a:r>
            <a:r>
              <a:rPr sz="2000" spc="-5">
                <a:latin typeface="Cambria Math"/>
                <a:cs typeface="Cambria Math"/>
              </a:rPr>
              <a:t> </a:t>
            </a:r>
            <a:r>
              <a:rPr sz="2000">
                <a:latin typeface="Cambria Math"/>
                <a:cs typeface="Cambria Math"/>
              </a:rPr>
              <a:t>(𝑎</a:t>
            </a:r>
            <a:r>
              <a:rPr sz="2000" spc="459">
                <a:latin typeface="Cambria Math"/>
                <a:cs typeface="Cambria Math"/>
              </a:rPr>
              <a:t> </a:t>
            </a:r>
            <a:r>
              <a:rPr sz="2000">
                <a:latin typeface="Cambria Math"/>
                <a:cs typeface="Cambria Math"/>
              </a:rPr>
              <a:t>−</a:t>
            </a:r>
            <a:r>
              <a:rPr sz="2000" spc="-5">
                <a:latin typeface="Cambria Math"/>
                <a:cs typeface="Cambria Math"/>
              </a:rPr>
              <a:t> </a:t>
            </a:r>
            <a:r>
              <a:rPr sz="2000" spc="-25">
                <a:latin typeface="Cambria Math"/>
                <a:cs typeface="Cambria Math"/>
              </a:rPr>
              <a:t>𝑏)</a:t>
            </a:r>
            <a:endParaRPr sz="2000">
              <a:latin typeface="Cambria Math"/>
              <a:cs typeface="Cambria Math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D21AE49-A764-5AE1-F5E1-874BEE80C580}"/>
              </a:ext>
            </a:extLst>
          </p:cNvPr>
          <p:cNvSpPr txBox="1"/>
          <p:nvPr/>
        </p:nvSpPr>
        <p:spPr>
          <a:xfrm>
            <a:off x="507306" y="6164892"/>
            <a:ext cx="12680056" cy="5525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0800" marR="43180">
              <a:lnSpc>
                <a:spcPct val="156200"/>
              </a:lnSpc>
              <a:tabLst>
                <a:tab pos="6724015" algn="l"/>
              </a:tabLst>
            </a:pPr>
            <a:r>
              <a:rPr lang="en-US" sz="2200" b="0">
                <a:latin typeface="Segoe UI Semilight"/>
                <a:cs typeface="Segoe UI Semilight"/>
              </a:rPr>
              <a:t>Then</a:t>
            </a:r>
            <a:r>
              <a:rPr lang="en-US" sz="2200" b="0" spc="-35">
                <a:latin typeface="Segoe UI Semilight"/>
                <a:cs typeface="Segoe UI Semilight"/>
              </a:rPr>
              <a:t> </a:t>
            </a:r>
            <a:r>
              <a:rPr lang="en-US" sz="2200" b="0">
                <a:latin typeface="Segoe UI Semilight"/>
                <a:cs typeface="Segoe UI Semilight"/>
              </a:rPr>
              <a:t>by</a:t>
            </a:r>
            <a:r>
              <a:rPr lang="en-US" sz="2200" b="0" spc="-30">
                <a:latin typeface="Segoe UI Semilight"/>
                <a:cs typeface="Segoe UI Semilight"/>
              </a:rPr>
              <a:t> </a:t>
            </a:r>
            <a:r>
              <a:rPr lang="en-US" sz="2200" b="0">
                <a:latin typeface="Segoe UI Semilight"/>
                <a:cs typeface="Segoe UI Semilight"/>
              </a:rPr>
              <a:t>definition</a:t>
            </a:r>
            <a:r>
              <a:rPr lang="en-US" sz="2200" b="0" spc="-35">
                <a:latin typeface="Segoe UI Semilight"/>
                <a:cs typeface="Segoe UI Semilight"/>
              </a:rPr>
              <a:t> </a:t>
            </a:r>
            <a:r>
              <a:rPr lang="en-US" sz="2200" b="0">
                <a:latin typeface="Segoe UI Semilight"/>
                <a:cs typeface="Segoe UI Semilight"/>
              </a:rPr>
              <a:t>of</a:t>
            </a:r>
            <a:r>
              <a:rPr lang="en-US" sz="2200" b="0" spc="-20">
                <a:latin typeface="Segoe UI Semilight"/>
                <a:cs typeface="Segoe UI Semilight"/>
              </a:rPr>
              <a:t> </a:t>
            </a:r>
            <a:r>
              <a:rPr lang="en-US" sz="2200" b="0">
                <a:latin typeface="Segoe UI Semilight"/>
                <a:cs typeface="Segoe UI Semilight"/>
              </a:rPr>
              <a:t>congruence,</a:t>
            </a:r>
            <a:r>
              <a:rPr lang="en-US" sz="2200" b="0" spc="-10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𝑏</a:t>
            </a:r>
            <a:r>
              <a:rPr lang="en-US" sz="2200" spc="175">
                <a:latin typeface="Cambria Math"/>
                <a:cs typeface="Cambria Math"/>
              </a:rPr>
              <a:t> </a:t>
            </a:r>
            <a:r>
              <a:rPr lang="en-US" sz="2200" spc="85">
                <a:latin typeface="Cambria Math"/>
                <a:cs typeface="Cambria Math"/>
              </a:rPr>
              <a:t>≡</a:t>
            </a:r>
            <a:r>
              <a:rPr lang="en-US" sz="2200" spc="540" baseline="-15873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𝑎 (mod m)</a:t>
            </a:r>
            <a:r>
              <a:rPr lang="en-US" sz="2200" b="0">
                <a:latin typeface="Segoe UI Semilight"/>
                <a:cs typeface="Segoe UI Semilight"/>
              </a:rPr>
              <a:t>.</a:t>
            </a:r>
            <a:r>
              <a:rPr lang="en-US" sz="2200" b="0" spc="-35">
                <a:latin typeface="Segoe UI Semilight"/>
                <a:cs typeface="Segoe UI Semilight"/>
              </a:rPr>
              <a:t> </a:t>
            </a:r>
            <a:r>
              <a:rPr lang="en-US" sz="2200" b="0" spc="-10">
                <a:latin typeface="Segoe UI Semilight"/>
                <a:cs typeface="Segoe UI Semilight"/>
              </a:rPr>
              <a:t>Since </a:t>
            </a:r>
            <a:r>
              <a:rPr lang="en-US" sz="2200">
                <a:latin typeface="Cambria Math"/>
                <a:cs typeface="Cambria Math"/>
              </a:rPr>
              <a:t>𝑎,</a:t>
            </a:r>
            <a:r>
              <a:rPr lang="en-US" sz="2200" spc="-145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𝑏,</a:t>
            </a:r>
            <a:r>
              <a:rPr lang="en-US" sz="2200" spc="-135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𝑚</a:t>
            </a:r>
            <a:r>
              <a:rPr lang="en-US" sz="2200" spc="120">
                <a:latin typeface="Cambria Math"/>
                <a:cs typeface="Cambria Math"/>
              </a:rPr>
              <a:t> </a:t>
            </a:r>
            <a:r>
              <a:rPr lang="en-US" sz="2200" b="0">
                <a:latin typeface="Segoe UI Semilight"/>
                <a:cs typeface="Segoe UI Semilight"/>
              </a:rPr>
              <a:t>were</a:t>
            </a:r>
            <a:r>
              <a:rPr lang="en-US" sz="2200" b="0" spc="-20">
                <a:latin typeface="Segoe UI Semilight"/>
                <a:cs typeface="Segoe UI Semilight"/>
              </a:rPr>
              <a:t> </a:t>
            </a:r>
            <a:r>
              <a:rPr lang="en-US" sz="2200" b="0">
                <a:latin typeface="Segoe UI Semilight"/>
                <a:cs typeface="Segoe UI Semilight"/>
              </a:rPr>
              <a:t>arbitrary,</a:t>
            </a:r>
            <a:r>
              <a:rPr lang="en-US" sz="2200" b="0" spc="-40">
                <a:latin typeface="Segoe UI Semilight"/>
                <a:cs typeface="Segoe UI Semilight"/>
              </a:rPr>
              <a:t> </a:t>
            </a:r>
            <a:r>
              <a:rPr lang="en-US" sz="2200" b="0">
                <a:latin typeface="Segoe UI Semilight"/>
                <a:cs typeface="Segoe UI Semilight"/>
              </a:rPr>
              <a:t>the</a:t>
            </a:r>
            <a:r>
              <a:rPr lang="en-US" sz="2200" b="0" spc="-20">
                <a:latin typeface="Segoe UI Semilight"/>
                <a:cs typeface="Segoe UI Semilight"/>
              </a:rPr>
              <a:t> </a:t>
            </a:r>
            <a:r>
              <a:rPr lang="en-US" sz="2200" b="0">
                <a:latin typeface="Segoe UI Semilight"/>
                <a:cs typeface="Segoe UI Semilight"/>
              </a:rPr>
              <a:t>claim</a:t>
            </a:r>
            <a:r>
              <a:rPr lang="en-US" sz="2200" b="0" spc="-10">
                <a:latin typeface="Segoe UI Semilight"/>
                <a:cs typeface="Segoe UI Semilight"/>
              </a:rPr>
              <a:t> holds.</a:t>
            </a:r>
            <a:endParaRPr lang="en-US" sz="2200">
              <a:latin typeface="Segoe UI Semilight"/>
              <a:cs typeface="Segoe UI Semiligh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551F31D-DC82-B23F-087C-018C13FC772F}"/>
              </a:ext>
            </a:extLst>
          </p:cNvPr>
          <p:cNvSpPr txBox="1"/>
          <p:nvPr/>
        </p:nvSpPr>
        <p:spPr>
          <a:xfrm>
            <a:off x="443672" y="2106876"/>
            <a:ext cx="1103204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0800">
              <a:lnSpc>
                <a:spcPct val="100000"/>
              </a:lnSpc>
              <a:spcBef>
                <a:spcPts val="2220"/>
              </a:spcBef>
            </a:pPr>
            <a:r>
              <a:rPr lang="en-US" sz="2200" b="0" u="sng" spc="-10"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Proof</a:t>
            </a:r>
            <a:r>
              <a:rPr lang="en-US" sz="2200" u="sng" spc="-10"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: </a:t>
            </a:r>
            <a:r>
              <a:rPr lang="en-US" sz="2200" b="0">
                <a:latin typeface="Segoe UI Semilight"/>
                <a:cs typeface="Segoe UI Semilight"/>
              </a:rPr>
              <a:t>Let</a:t>
            </a:r>
            <a:r>
              <a:rPr lang="en-US" sz="2200" b="0" spc="-15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𝑎,</a:t>
            </a:r>
            <a:r>
              <a:rPr lang="en-US" sz="2200" spc="-135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𝑏</a:t>
            </a:r>
            <a:r>
              <a:rPr lang="en-US" sz="2200" spc="170">
                <a:latin typeface="Cambria Math"/>
                <a:cs typeface="Cambria Math"/>
              </a:rPr>
              <a:t> </a:t>
            </a:r>
            <a:r>
              <a:rPr lang="en-US" sz="2200" b="0">
                <a:latin typeface="Segoe UI Semilight"/>
                <a:cs typeface="Segoe UI Semilight"/>
              </a:rPr>
              <a:t>be</a:t>
            </a:r>
            <a:r>
              <a:rPr lang="en-US" sz="2200" b="0" spc="-15">
                <a:latin typeface="Segoe UI Semilight"/>
                <a:cs typeface="Segoe UI Semilight"/>
              </a:rPr>
              <a:t> </a:t>
            </a:r>
            <a:r>
              <a:rPr lang="en-US" sz="2200" b="0">
                <a:latin typeface="Segoe UI Semilight"/>
                <a:cs typeface="Segoe UI Semilight"/>
              </a:rPr>
              <a:t>arbitrary</a:t>
            </a:r>
            <a:r>
              <a:rPr lang="en-US" sz="2200" b="0" spc="-30">
                <a:latin typeface="Segoe UI Semilight"/>
                <a:cs typeface="Segoe UI Semilight"/>
              </a:rPr>
              <a:t> </a:t>
            </a:r>
            <a:r>
              <a:rPr lang="en-US" sz="2200" b="0">
                <a:latin typeface="Segoe UI Semilight"/>
                <a:cs typeface="Segoe UI Semilight"/>
              </a:rPr>
              <a:t>integers</a:t>
            </a:r>
            <a:r>
              <a:rPr lang="en-US" sz="2200" b="0" spc="-20">
                <a:latin typeface="Segoe UI Semilight"/>
                <a:cs typeface="Segoe UI Semilight"/>
              </a:rPr>
              <a:t> </a:t>
            </a:r>
            <a:r>
              <a:rPr lang="en-US" sz="2200" b="0">
                <a:latin typeface="Segoe UI Semilight"/>
                <a:cs typeface="Segoe UI Semilight"/>
              </a:rPr>
              <a:t>and</a:t>
            </a:r>
            <a:r>
              <a:rPr lang="en-US" sz="2200" b="0" spc="-20">
                <a:latin typeface="Segoe UI Semilight"/>
                <a:cs typeface="Segoe UI Semilight"/>
              </a:rPr>
              <a:t> </a:t>
            </a:r>
            <a:r>
              <a:rPr lang="en-US" sz="2200" b="0">
                <a:latin typeface="Segoe UI Semilight"/>
                <a:cs typeface="Segoe UI Semilight"/>
              </a:rPr>
              <a:t>let</a:t>
            </a:r>
            <a:r>
              <a:rPr lang="en-US" sz="2200" b="0" spc="10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𝑚</a:t>
            </a:r>
            <a:r>
              <a:rPr lang="en-US" sz="2200" spc="150">
                <a:latin typeface="Cambria Math"/>
                <a:cs typeface="Cambria Math"/>
              </a:rPr>
              <a:t> </a:t>
            </a:r>
            <a:r>
              <a:rPr lang="en-US" sz="2200" b="0">
                <a:latin typeface="Segoe UI Semilight"/>
                <a:cs typeface="Segoe UI Semilight"/>
              </a:rPr>
              <a:t>be</a:t>
            </a:r>
            <a:r>
              <a:rPr lang="en-US" sz="2200" b="0" spc="-15">
                <a:latin typeface="Segoe UI Semilight"/>
                <a:cs typeface="Segoe UI Semilight"/>
              </a:rPr>
              <a:t> </a:t>
            </a:r>
            <a:r>
              <a:rPr lang="en-US" sz="2200" b="0">
                <a:latin typeface="Segoe UI Semilight"/>
                <a:cs typeface="Segoe UI Semilight"/>
              </a:rPr>
              <a:t>an arbitrary</a:t>
            </a:r>
            <a:r>
              <a:rPr lang="en-US" sz="2200" b="0" spc="-35">
                <a:latin typeface="Segoe UI Semilight"/>
                <a:cs typeface="Segoe UI Semilight"/>
              </a:rPr>
              <a:t> </a:t>
            </a:r>
            <a:r>
              <a:rPr lang="en-US" sz="2200" b="0">
                <a:latin typeface="Segoe UI Semilight"/>
                <a:cs typeface="Segoe UI Semilight"/>
              </a:rPr>
              <a:t>positive</a:t>
            </a:r>
            <a:r>
              <a:rPr lang="en-US" sz="2200" b="0" spc="-30">
                <a:latin typeface="Segoe UI Semilight"/>
                <a:cs typeface="Segoe UI Semilight"/>
              </a:rPr>
              <a:t> </a:t>
            </a:r>
            <a:r>
              <a:rPr lang="en-US" sz="2200" b="0" spc="-20">
                <a:latin typeface="Segoe UI Semilight"/>
                <a:cs typeface="Segoe UI Semilight"/>
              </a:rPr>
              <a:t>integer. </a:t>
            </a:r>
            <a:r>
              <a:rPr lang="en-US" sz="2200" b="0">
                <a:latin typeface="Segoe UI Semilight"/>
                <a:cs typeface="Segoe UI Semilight"/>
              </a:rPr>
              <a:t>Suppose</a:t>
            </a:r>
            <a:r>
              <a:rPr lang="en-US" sz="2200" b="0" spc="-15">
                <a:latin typeface="Segoe UI Semilight"/>
                <a:cs typeface="Segoe UI Semilight"/>
              </a:rPr>
              <a:t> </a:t>
            </a:r>
            <a:r>
              <a:rPr lang="en-US" sz="2200" b="0" spc="-20">
                <a:latin typeface="Segoe UI Semilight"/>
                <a:cs typeface="Segoe UI Semilight"/>
              </a:rPr>
              <a:t>that </a:t>
            </a:r>
            <a:r>
              <a:rPr lang="en-US" sz="2200">
                <a:latin typeface="Cambria Math"/>
                <a:cs typeface="Cambria Math"/>
              </a:rPr>
              <a:t>𝑎</a:t>
            </a:r>
            <a:r>
              <a:rPr lang="en-US" sz="2200" spc="160">
                <a:latin typeface="Cambria Math"/>
                <a:cs typeface="Cambria Math"/>
              </a:rPr>
              <a:t> </a:t>
            </a:r>
            <a:r>
              <a:rPr lang="en-US" sz="2200" spc="85">
                <a:latin typeface="Cambria Math"/>
                <a:cs typeface="Cambria Math"/>
              </a:rPr>
              <a:t>≡</a:t>
            </a:r>
            <a:r>
              <a:rPr lang="en-US" sz="2200" spc="562" baseline="-15873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𝑏 (mod m)</a:t>
            </a:r>
            <a:r>
              <a:rPr lang="en-US" sz="2200" b="0">
                <a:latin typeface="Segoe UI Semilight"/>
                <a:cs typeface="Segoe UI Semilight"/>
              </a:rPr>
              <a:t>.</a:t>
            </a:r>
            <a:r>
              <a:rPr lang="en-US" sz="2200" b="0" spc="-35">
                <a:latin typeface="Segoe UI Semilight"/>
                <a:cs typeface="Segoe UI Semilight"/>
              </a:rPr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E7059AA-3530-FA1E-8BFE-EDB255A18F80}"/>
              </a:ext>
            </a:extLst>
          </p:cNvPr>
          <p:cNvSpPr txBox="1"/>
          <p:nvPr/>
        </p:nvSpPr>
        <p:spPr>
          <a:xfrm>
            <a:off x="507306" y="3018923"/>
            <a:ext cx="10694094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>
                <a:latin typeface="Segoe UI Semilight"/>
                <a:cs typeface="Segoe UI Semilight"/>
              </a:rPr>
              <a:t>Then</a:t>
            </a:r>
            <a:r>
              <a:rPr lang="en-US" sz="2200" spc="-35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Segoe UI Semilight"/>
                <a:cs typeface="Segoe UI Semilight"/>
              </a:rPr>
              <a:t>by</a:t>
            </a:r>
            <a:r>
              <a:rPr lang="en-US" sz="2200" spc="-30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Segoe UI Semilight"/>
                <a:cs typeface="Segoe UI Semilight"/>
              </a:rPr>
              <a:t>definition</a:t>
            </a:r>
            <a:r>
              <a:rPr lang="en-US" sz="2200" spc="-35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Segoe UI Semilight"/>
                <a:cs typeface="Segoe UI Semilight"/>
              </a:rPr>
              <a:t>of</a:t>
            </a:r>
            <a:r>
              <a:rPr lang="en-US" sz="2200" spc="-20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Segoe UI Semilight"/>
                <a:cs typeface="Segoe UI Semilight"/>
              </a:rPr>
              <a:t>congruence,</a:t>
            </a:r>
            <a:r>
              <a:rPr lang="en-US" sz="2200" spc="-10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𝑚</a:t>
            </a:r>
            <a:r>
              <a:rPr lang="en-US" sz="2200" spc="10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|</a:t>
            </a:r>
            <a:r>
              <a:rPr lang="en-US" sz="2200" spc="-30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(𝑎</a:t>
            </a:r>
            <a:r>
              <a:rPr lang="en-US" sz="2200" spc="25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−</a:t>
            </a:r>
            <a:r>
              <a:rPr lang="en-US" sz="2200" spc="-20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𝑏)</a:t>
            </a:r>
            <a:r>
              <a:rPr lang="en-US" sz="2200">
                <a:latin typeface="Segoe UI Semilight"/>
                <a:cs typeface="Segoe UI Semilight"/>
              </a:rPr>
              <a:t>.</a:t>
            </a:r>
          </a:p>
          <a:p>
            <a:endParaRPr lang="en-US" sz="2200">
              <a:latin typeface="Segoe UI Semilight"/>
              <a:cs typeface="Segoe UI Semilight"/>
            </a:endParaRPr>
          </a:p>
          <a:p>
            <a:r>
              <a:rPr lang="en-US" sz="2200">
                <a:latin typeface="Segoe UI Semilight"/>
                <a:cs typeface="Segoe UI Semilight"/>
              </a:rPr>
              <a:t>Then</a:t>
            </a:r>
            <a:r>
              <a:rPr lang="en-US" sz="2200" spc="-35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Segoe UI Semilight"/>
                <a:cs typeface="Segoe UI Semilight"/>
              </a:rPr>
              <a:t>by</a:t>
            </a:r>
            <a:r>
              <a:rPr lang="en-US" sz="2200" spc="-35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Segoe UI Semilight"/>
                <a:cs typeface="Segoe UI Semilight"/>
              </a:rPr>
              <a:t>definition</a:t>
            </a:r>
            <a:r>
              <a:rPr lang="en-US" sz="2200" spc="-35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Segoe UI Semilight"/>
                <a:cs typeface="Segoe UI Semilight"/>
              </a:rPr>
              <a:t>of</a:t>
            </a:r>
            <a:r>
              <a:rPr lang="en-US" sz="2200" spc="-20">
                <a:latin typeface="Segoe UI Semilight"/>
                <a:cs typeface="Segoe UI Semilight"/>
              </a:rPr>
              <a:t> </a:t>
            </a:r>
            <a:r>
              <a:rPr lang="en-US" sz="2200" spc="-10">
                <a:latin typeface="Segoe UI Semilight"/>
                <a:cs typeface="Segoe UI Semilight"/>
              </a:rPr>
              <a:t>divides, </a:t>
            </a:r>
            <a:r>
              <a:rPr lang="en-US" sz="2200">
                <a:latin typeface="Segoe UI Semilight"/>
                <a:cs typeface="Segoe UI Semilight"/>
              </a:rPr>
              <a:t>there</a:t>
            </a:r>
            <a:r>
              <a:rPr lang="en-US" sz="2200" spc="-40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Segoe UI Semilight"/>
                <a:cs typeface="Segoe UI Semilight"/>
              </a:rPr>
              <a:t>exists</a:t>
            </a:r>
            <a:r>
              <a:rPr lang="en-US" sz="2200" spc="-25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Segoe UI Semilight"/>
                <a:cs typeface="Segoe UI Semilight"/>
              </a:rPr>
              <a:t>some</a:t>
            </a:r>
            <a:r>
              <a:rPr lang="en-US" sz="2200" spc="-30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Segoe UI Semilight"/>
                <a:cs typeface="Segoe UI Semilight"/>
              </a:rPr>
              <a:t>integer</a:t>
            </a:r>
            <a:r>
              <a:rPr lang="en-US" sz="2200" spc="-30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𝑘</a:t>
            </a:r>
            <a:r>
              <a:rPr lang="en-US" sz="2200" spc="155">
                <a:latin typeface="Cambria Math"/>
                <a:cs typeface="Cambria Math"/>
              </a:rPr>
              <a:t> </a:t>
            </a:r>
            <a:r>
              <a:rPr lang="en-US" sz="2200">
                <a:latin typeface="Segoe UI Semilight"/>
                <a:cs typeface="Segoe UI Semilight"/>
              </a:rPr>
              <a:t>such</a:t>
            </a:r>
            <a:r>
              <a:rPr lang="en-US" sz="2200" spc="-30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Segoe UI Semilight"/>
                <a:cs typeface="Segoe UI Semilight"/>
              </a:rPr>
              <a:t>that</a:t>
            </a:r>
            <a:r>
              <a:rPr lang="en-US" sz="2200" spc="-25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𝑎</a:t>
            </a:r>
            <a:r>
              <a:rPr lang="en-US" sz="2200" spc="30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−</a:t>
            </a:r>
            <a:r>
              <a:rPr lang="en-US" sz="2200" spc="-25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𝑏</a:t>
            </a:r>
            <a:r>
              <a:rPr lang="en-US" sz="2200" spc="150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=</a:t>
            </a:r>
            <a:r>
              <a:rPr lang="en-US" sz="2200" spc="85">
                <a:latin typeface="Cambria Math"/>
                <a:cs typeface="Cambria Math"/>
              </a:rPr>
              <a:t> </a:t>
            </a:r>
            <a:r>
              <a:rPr lang="en-US" sz="2200" spc="-25">
                <a:latin typeface="Cambria Math"/>
                <a:cs typeface="Cambria Math"/>
              </a:rPr>
              <a:t>𝑚𝑘</a:t>
            </a:r>
            <a:r>
              <a:rPr lang="en-US" sz="2200" spc="-25">
                <a:latin typeface="Segoe UI Semilight"/>
                <a:cs typeface="Segoe UI Semilight"/>
              </a:rPr>
              <a:t>.</a:t>
            </a:r>
            <a:endParaRPr lang="en-US" sz="220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D987A18-4B29-0CF1-1FF4-FB01FF87F3D3}"/>
              </a:ext>
            </a:extLst>
          </p:cNvPr>
          <p:cNvSpPr txBox="1"/>
          <p:nvPr/>
        </p:nvSpPr>
        <p:spPr>
          <a:xfrm>
            <a:off x="507306" y="4425289"/>
            <a:ext cx="1053080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spc="-25">
                <a:latin typeface="Segoe UI Semilight"/>
                <a:cs typeface="Segoe UI Semilight"/>
              </a:rPr>
              <a:t>M</a:t>
            </a:r>
            <a:r>
              <a:rPr lang="en-US" sz="2200">
                <a:latin typeface="Segoe UI Semilight"/>
                <a:cs typeface="Segoe UI Semilight"/>
              </a:rPr>
              <a:t>ultiplying</a:t>
            </a:r>
            <a:r>
              <a:rPr lang="en-US" sz="2200" spc="-30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Segoe UI Semilight"/>
                <a:cs typeface="Segoe UI Semilight"/>
              </a:rPr>
              <a:t>both</a:t>
            </a:r>
            <a:r>
              <a:rPr lang="en-US" sz="2200" spc="-40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Segoe UI Semilight"/>
                <a:cs typeface="Segoe UI Semilight"/>
              </a:rPr>
              <a:t>sides</a:t>
            </a:r>
            <a:r>
              <a:rPr lang="en-US" sz="2200" spc="-30">
                <a:latin typeface="Segoe UI Semilight"/>
                <a:cs typeface="Segoe UI Semilight"/>
              </a:rPr>
              <a:t> </a:t>
            </a:r>
            <a:r>
              <a:rPr lang="en-US" sz="2200" spc="-25">
                <a:latin typeface="Segoe UI Semilight"/>
                <a:cs typeface="Segoe UI Semilight"/>
              </a:rPr>
              <a:t>by </a:t>
            </a:r>
            <a:r>
              <a:rPr lang="en-US" sz="2200">
                <a:latin typeface="Cambria Math"/>
                <a:cs typeface="Cambria Math"/>
              </a:rPr>
              <a:t>−</a:t>
            </a:r>
            <a:r>
              <a:rPr lang="en-US" sz="2200" spc="-10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1</a:t>
            </a:r>
            <a:r>
              <a:rPr lang="en-US" sz="2200">
                <a:latin typeface="Segoe UI Semilight"/>
                <a:cs typeface="Segoe UI Semilight"/>
              </a:rPr>
              <a:t>,</a:t>
            </a:r>
            <a:r>
              <a:rPr lang="en-US" sz="2200" spc="-20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Segoe UI Semilight"/>
                <a:cs typeface="Segoe UI Semilight"/>
              </a:rPr>
              <a:t>we</a:t>
            </a:r>
            <a:r>
              <a:rPr lang="en-US" sz="2200" spc="-10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Segoe UI Semilight"/>
                <a:cs typeface="Segoe UI Semilight"/>
              </a:rPr>
              <a:t>have</a:t>
            </a:r>
            <a:r>
              <a:rPr lang="en-US" sz="2200" spc="-15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𝑏</a:t>
            </a:r>
            <a:r>
              <a:rPr lang="en-US" sz="2200" spc="45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−</a:t>
            </a:r>
            <a:r>
              <a:rPr lang="en-US" sz="2200" spc="-5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𝑎</a:t>
            </a:r>
            <a:r>
              <a:rPr lang="en-US" sz="2200" spc="180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=</a:t>
            </a:r>
            <a:r>
              <a:rPr lang="en-US" sz="2200" spc="110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−𝑚𝑘</a:t>
            </a:r>
            <a:r>
              <a:rPr lang="en-US" sz="2200" spc="190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=</a:t>
            </a:r>
            <a:r>
              <a:rPr lang="en-US" sz="2200" spc="110">
                <a:latin typeface="Cambria Math"/>
                <a:cs typeface="Cambria Math"/>
              </a:rPr>
              <a:t> </a:t>
            </a:r>
            <a:r>
              <a:rPr lang="en-US" sz="2200" spc="-10">
                <a:latin typeface="Cambria Math"/>
                <a:cs typeface="Cambria Math"/>
              </a:rPr>
              <a:t>𝑚(−𝑘)</a:t>
            </a:r>
            <a:r>
              <a:rPr lang="en-US" sz="2200" spc="-10">
                <a:latin typeface="Segoe UI Semilight"/>
                <a:cs typeface="Segoe UI Semilight"/>
              </a:rPr>
              <a:t>. </a:t>
            </a:r>
            <a:r>
              <a:rPr lang="en-US" sz="2200">
                <a:latin typeface="Segoe UI Semilight"/>
                <a:cs typeface="Segoe UI Semilight"/>
              </a:rPr>
              <a:t>Since</a:t>
            </a:r>
            <a:r>
              <a:rPr lang="en-US" sz="2200" spc="-30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𝑘</a:t>
            </a:r>
            <a:r>
              <a:rPr lang="en-US" sz="2200" spc="150">
                <a:latin typeface="Cambria Math"/>
                <a:cs typeface="Cambria Math"/>
              </a:rPr>
              <a:t> </a:t>
            </a:r>
            <a:r>
              <a:rPr lang="en-US" sz="2200">
                <a:latin typeface="Segoe UI Semilight"/>
                <a:cs typeface="Segoe UI Semilight"/>
              </a:rPr>
              <a:t>is</a:t>
            </a:r>
            <a:r>
              <a:rPr lang="en-US" sz="2200" spc="-45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Segoe UI Semilight"/>
                <a:cs typeface="Segoe UI Semilight"/>
              </a:rPr>
              <a:t>an</a:t>
            </a:r>
            <a:r>
              <a:rPr lang="en-US" sz="2200" spc="-30">
                <a:latin typeface="Segoe UI Semilight"/>
                <a:cs typeface="Segoe UI Semilight"/>
              </a:rPr>
              <a:t> </a:t>
            </a:r>
            <a:r>
              <a:rPr lang="en-US" sz="2200" spc="-20">
                <a:latin typeface="Segoe UI Semilight"/>
                <a:cs typeface="Segoe UI Semilight"/>
              </a:rPr>
              <a:t>integer,</a:t>
            </a:r>
            <a:r>
              <a:rPr lang="en-US" sz="2200" spc="-45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Cambria Math"/>
                <a:cs typeface="Cambria Math"/>
              </a:rPr>
              <a:t>−𝑘</a:t>
            </a:r>
            <a:r>
              <a:rPr lang="en-US" sz="2200" spc="150">
                <a:latin typeface="Cambria Math"/>
                <a:cs typeface="Cambria Math"/>
              </a:rPr>
              <a:t> </a:t>
            </a:r>
            <a:r>
              <a:rPr lang="en-US" sz="2200">
                <a:latin typeface="Segoe UI Semilight"/>
                <a:cs typeface="Segoe UI Semilight"/>
              </a:rPr>
              <a:t>is</a:t>
            </a:r>
            <a:r>
              <a:rPr lang="en-US" sz="2200" spc="-45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Segoe UI Semilight"/>
                <a:cs typeface="Segoe UI Semilight"/>
              </a:rPr>
              <a:t>an</a:t>
            </a:r>
            <a:r>
              <a:rPr lang="en-US" sz="2200" spc="-30">
                <a:latin typeface="Segoe UI Semilight"/>
                <a:cs typeface="Segoe UI Semilight"/>
              </a:rPr>
              <a:t> </a:t>
            </a:r>
            <a:r>
              <a:rPr lang="en-US" sz="2200" spc="-20">
                <a:latin typeface="Segoe UI Semilight"/>
                <a:cs typeface="Segoe UI Semilight"/>
              </a:rPr>
              <a:t>integer.</a:t>
            </a:r>
            <a:endParaRPr lang="en-US" sz="220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4BE5E09-C9B3-D123-F098-EFF2B82CF3BF}"/>
              </a:ext>
            </a:extLst>
          </p:cNvPr>
          <p:cNvSpPr txBox="1"/>
          <p:nvPr/>
        </p:nvSpPr>
        <p:spPr>
          <a:xfrm>
            <a:off x="507306" y="5493100"/>
            <a:ext cx="659347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>
                <a:latin typeface="Segoe UI Semilight"/>
                <a:cs typeface="Segoe UI Semilight"/>
              </a:rPr>
              <a:t>So</a:t>
            </a:r>
            <a:r>
              <a:rPr lang="en-US" sz="2200" spc="-40">
                <a:latin typeface="Segoe UI Semilight"/>
                <a:cs typeface="Segoe UI Semilight"/>
              </a:rPr>
              <a:t> </a:t>
            </a:r>
            <a:r>
              <a:rPr lang="en-US" sz="2200" spc="-25">
                <a:latin typeface="Segoe UI Semilight"/>
                <a:cs typeface="Segoe UI Semilight"/>
              </a:rPr>
              <a:t>by </a:t>
            </a:r>
            <a:r>
              <a:rPr lang="en-US" sz="2200">
                <a:latin typeface="Segoe UI Semilight"/>
                <a:cs typeface="Segoe UI Semilight"/>
              </a:rPr>
              <a:t>definition</a:t>
            </a:r>
            <a:r>
              <a:rPr lang="en-US" sz="2200" spc="-30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Segoe UI Semilight"/>
                <a:cs typeface="Segoe UI Semilight"/>
              </a:rPr>
              <a:t>of</a:t>
            </a:r>
            <a:r>
              <a:rPr lang="en-US" sz="2200" spc="-35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Segoe UI Semilight"/>
                <a:cs typeface="Segoe UI Semilight"/>
              </a:rPr>
              <a:t>divides,</a:t>
            </a:r>
            <a:r>
              <a:rPr lang="en-US" sz="2200" spc="-30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𝑚</a:t>
            </a:r>
            <a:r>
              <a:rPr lang="en-US" sz="2200" spc="10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|</a:t>
            </a:r>
            <a:r>
              <a:rPr lang="en-US" sz="2200" spc="-20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(𝑏</a:t>
            </a:r>
            <a:r>
              <a:rPr lang="en-US" sz="2200" spc="35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−</a:t>
            </a:r>
            <a:r>
              <a:rPr lang="en-US" sz="2200" spc="-35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𝑎)</a:t>
            </a:r>
            <a:r>
              <a:rPr lang="en-US" sz="2200">
                <a:latin typeface="Segoe UI Semilight"/>
                <a:cs typeface="Segoe UI Semilight"/>
              </a:rPr>
              <a:t>.</a:t>
            </a:r>
            <a:endParaRPr lang="en-US" sz="2200"/>
          </a:p>
        </p:txBody>
      </p:sp>
    </p:spTree>
    <p:extLst>
      <p:ext uri="{BB962C8B-B14F-4D97-AF65-F5344CB8AC3E}">
        <p14:creationId xmlns:p14="http://schemas.microsoft.com/office/powerpoint/2010/main" val="128074971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t>Note</a:t>
            </a:r>
            <a:r>
              <a:rPr spc="290"/>
              <a:t> </a:t>
            </a:r>
            <a:r>
              <a:t>on</a:t>
            </a:r>
            <a:r>
              <a:rPr spc="280"/>
              <a:t> </a:t>
            </a:r>
            <a:r>
              <a:rPr spc="65"/>
              <a:t>Claim</a:t>
            </a:r>
            <a:r>
              <a:rPr spc="290"/>
              <a:t> </a:t>
            </a:r>
            <a:r>
              <a:rPr spc="-50"/>
              <a:t>1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19658" y="1462277"/>
            <a:ext cx="11004550" cy="3607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0" marR="30480" indent="-342900">
              <a:lnSpc>
                <a:spcPct val="156200"/>
              </a:lnSpc>
              <a:spcBef>
                <a:spcPts val="100"/>
              </a:spcBef>
              <a:buFont typeface="Arial"/>
              <a:buChar char="•"/>
              <a:tabLst>
                <a:tab pos="381000" algn="l"/>
                <a:tab pos="5092065" algn="l"/>
              </a:tabLst>
            </a:pPr>
            <a:r>
              <a:rPr sz="2400" b="0" spc="-20">
                <a:latin typeface="Segoe UI Semilight"/>
                <a:cs typeface="Segoe UI Semilight"/>
              </a:rPr>
              <a:t>You’ll</a:t>
            </a:r>
            <a:r>
              <a:rPr sz="2400" b="0" spc="-30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see</a:t>
            </a:r>
            <a:r>
              <a:rPr sz="2400" b="0" spc="-15">
                <a:latin typeface="Segoe UI Semilight"/>
                <a:cs typeface="Segoe UI Semilight"/>
              </a:rPr>
              <a:t> </a:t>
            </a:r>
            <a:r>
              <a:rPr sz="2400">
                <a:latin typeface="Cambria Math"/>
                <a:cs typeface="Cambria Math"/>
              </a:rPr>
              <a:t>𝑎</a:t>
            </a:r>
            <a:r>
              <a:rPr sz="2400" spc="160">
                <a:latin typeface="Cambria Math"/>
                <a:cs typeface="Cambria Math"/>
              </a:rPr>
              <a:t> </a:t>
            </a:r>
            <a:r>
              <a:rPr sz="2400" spc="85">
                <a:latin typeface="Cambria Math"/>
                <a:cs typeface="Cambria Math"/>
              </a:rPr>
              <a:t>≡</a:t>
            </a:r>
            <a:r>
              <a:rPr sz="2625" spc="562" baseline="-15873">
                <a:latin typeface="Cambria Math"/>
                <a:cs typeface="Cambria Math"/>
              </a:rPr>
              <a:t> </a:t>
            </a:r>
            <a:r>
              <a:rPr sz="2400">
                <a:latin typeface="Cambria Math"/>
                <a:cs typeface="Cambria Math"/>
              </a:rPr>
              <a:t>𝑏</a:t>
            </a:r>
            <a:r>
              <a:rPr lang="en-US" sz="2400">
                <a:latin typeface="Cambria Math"/>
                <a:cs typeface="Cambria Math"/>
              </a:rPr>
              <a:t> (mod m)</a:t>
            </a:r>
            <a:r>
              <a:rPr sz="2400" spc="145">
                <a:latin typeface="Cambria Math"/>
                <a:cs typeface="Cambria Math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defined</a:t>
            </a:r>
            <a:r>
              <a:rPr sz="2400" b="0" spc="-30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as</a:t>
            </a:r>
            <a:r>
              <a:rPr sz="2400" b="0" spc="-25">
                <a:latin typeface="Segoe UI Semilight"/>
                <a:cs typeface="Segoe UI Semilight"/>
              </a:rPr>
              <a:t> </a:t>
            </a:r>
            <a:r>
              <a:rPr sz="2400">
                <a:latin typeface="Cambria Math"/>
                <a:cs typeface="Cambria Math"/>
              </a:rPr>
              <a:t>𝑚</a:t>
            </a:r>
            <a:r>
              <a:rPr sz="2400" spc="25">
                <a:latin typeface="Cambria Math"/>
                <a:cs typeface="Cambria Math"/>
              </a:rPr>
              <a:t> </a:t>
            </a:r>
            <a:r>
              <a:rPr sz="2400">
                <a:latin typeface="Cambria Math"/>
                <a:cs typeface="Cambria Math"/>
              </a:rPr>
              <a:t>|</a:t>
            </a:r>
            <a:r>
              <a:rPr sz="2400" spc="-30">
                <a:latin typeface="Cambria Math"/>
                <a:cs typeface="Cambria Math"/>
              </a:rPr>
              <a:t> </a:t>
            </a:r>
            <a:r>
              <a:rPr sz="2400" spc="-25">
                <a:latin typeface="Cambria Math"/>
                <a:cs typeface="Cambria Math"/>
              </a:rPr>
              <a:t>(𝑎</a:t>
            </a:r>
            <a:r>
              <a:rPr lang="en-US" sz="2400" spc="-25">
                <a:latin typeface="Cambria Math"/>
                <a:cs typeface="Cambria Math"/>
              </a:rPr>
              <a:t> </a:t>
            </a:r>
            <a:r>
              <a:rPr sz="2400">
                <a:latin typeface="Cambria Math"/>
                <a:cs typeface="Cambria Math"/>
              </a:rPr>
              <a:t>−</a:t>
            </a:r>
            <a:r>
              <a:rPr sz="2400" spc="-15">
                <a:latin typeface="Cambria Math"/>
                <a:cs typeface="Cambria Math"/>
              </a:rPr>
              <a:t> </a:t>
            </a:r>
            <a:r>
              <a:rPr sz="2400">
                <a:latin typeface="Cambria Math"/>
                <a:cs typeface="Cambria Math"/>
              </a:rPr>
              <a:t>𝑏)</a:t>
            </a:r>
            <a:r>
              <a:rPr sz="2400" spc="105">
                <a:latin typeface="Cambria Math"/>
                <a:cs typeface="Cambria Math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or</a:t>
            </a:r>
            <a:r>
              <a:rPr sz="2400" b="0" spc="-20">
                <a:latin typeface="Segoe UI Semilight"/>
                <a:cs typeface="Segoe UI Semilight"/>
              </a:rPr>
              <a:t> </a:t>
            </a:r>
            <a:r>
              <a:rPr sz="2400">
                <a:latin typeface="Cambria Math"/>
                <a:cs typeface="Cambria Math"/>
              </a:rPr>
              <a:t>𝑚</a:t>
            </a:r>
            <a:r>
              <a:rPr sz="2400" spc="20">
                <a:latin typeface="Cambria Math"/>
                <a:cs typeface="Cambria Math"/>
              </a:rPr>
              <a:t> </a:t>
            </a:r>
            <a:r>
              <a:rPr sz="2400">
                <a:latin typeface="Cambria Math"/>
                <a:cs typeface="Cambria Math"/>
              </a:rPr>
              <a:t>|</a:t>
            </a:r>
            <a:r>
              <a:rPr sz="2400" spc="-25">
                <a:latin typeface="Cambria Math"/>
                <a:cs typeface="Cambria Math"/>
              </a:rPr>
              <a:t> </a:t>
            </a:r>
            <a:r>
              <a:rPr sz="2400">
                <a:latin typeface="Cambria Math"/>
                <a:cs typeface="Cambria Math"/>
              </a:rPr>
              <a:t>(𝑏</a:t>
            </a:r>
            <a:r>
              <a:rPr sz="2400" spc="40">
                <a:latin typeface="Cambria Math"/>
                <a:cs typeface="Cambria Math"/>
              </a:rPr>
              <a:t> </a:t>
            </a:r>
            <a:r>
              <a:rPr sz="2400">
                <a:latin typeface="Cambria Math"/>
                <a:cs typeface="Cambria Math"/>
              </a:rPr>
              <a:t>−</a:t>
            </a:r>
            <a:r>
              <a:rPr sz="2400" spc="-15">
                <a:latin typeface="Cambria Math"/>
                <a:cs typeface="Cambria Math"/>
              </a:rPr>
              <a:t> </a:t>
            </a:r>
            <a:r>
              <a:rPr sz="2400">
                <a:latin typeface="Cambria Math"/>
                <a:cs typeface="Cambria Math"/>
              </a:rPr>
              <a:t>𝑎)</a:t>
            </a:r>
            <a:r>
              <a:rPr sz="2400" spc="114">
                <a:latin typeface="Cambria Math"/>
                <a:cs typeface="Cambria Math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depending</a:t>
            </a:r>
            <a:r>
              <a:rPr sz="2400" b="0" spc="-30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on</a:t>
            </a:r>
            <a:r>
              <a:rPr sz="2400" b="0" spc="-30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where</a:t>
            </a:r>
            <a:r>
              <a:rPr sz="2400" b="0" spc="-10">
                <a:latin typeface="Segoe UI Semilight"/>
                <a:cs typeface="Segoe UI Semilight"/>
              </a:rPr>
              <a:t> </a:t>
            </a:r>
            <a:r>
              <a:rPr sz="2400" b="0" spc="-25">
                <a:latin typeface="Segoe UI Semilight"/>
                <a:cs typeface="Segoe UI Semilight"/>
              </a:rPr>
              <a:t>you </a:t>
            </a:r>
            <a:r>
              <a:rPr sz="2400" b="0" spc="-10">
                <a:latin typeface="Segoe UI Semilight"/>
                <a:cs typeface="Segoe UI Semilight"/>
              </a:rPr>
              <a:t>look.</a:t>
            </a:r>
            <a:endParaRPr sz="2400">
              <a:latin typeface="Segoe UI Semilight"/>
              <a:cs typeface="Segoe UI Semilight"/>
            </a:endParaRPr>
          </a:p>
          <a:p>
            <a:pPr marL="381000" marR="137795" indent="-342900">
              <a:lnSpc>
                <a:spcPct val="156300"/>
              </a:lnSpc>
              <a:spcBef>
                <a:spcPts val="600"/>
              </a:spcBef>
              <a:buFont typeface="Arial"/>
              <a:buChar char="•"/>
              <a:tabLst>
                <a:tab pos="381000" algn="l"/>
              </a:tabLst>
            </a:pPr>
            <a:r>
              <a:rPr sz="2400" b="0">
                <a:latin typeface="Segoe UI Semilight"/>
                <a:cs typeface="Segoe UI Semilight"/>
              </a:rPr>
              <a:t>Claim</a:t>
            </a:r>
            <a:r>
              <a:rPr sz="2400" b="0" spc="-65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1</a:t>
            </a:r>
            <a:r>
              <a:rPr sz="2400" b="0" spc="-50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proves</a:t>
            </a:r>
            <a:r>
              <a:rPr sz="2400" b="0" spc="-70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these</a:t>
            </a:r>
            <a:r>
              <a:rPr sz="2400" b="0" spc="-50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definitions</a:t>
            </a:r>
            <a:r>
              <a:rPr sz="2400" b="0" spc="-65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are</a:t>
            </a:r>
            <a:r>
              <a:rPr sz="2400" b="0" spc="-60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equivalent.</a:t>
            </a:r>
            <a:r>
              <a:rPr sz="2400" b="0" spc="-50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From</a:t>
            </a:r>
            <a:r>
              <a:rPr sz="2400" b="0" spc="-50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now</a:t>
            </a:r>
            <a:r>
              <a:rPr sz="2400" b="0" spc="-55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on,</a:t>
            </a:r>
            <a:r>
              <a:rPr sz="2400" b="0" spc="-60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you</a:t>
            </a:r>
            <a:r>
              <a:rPr sz="2400" b="0" spc="-60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can</a:t>
            </a:r>
            <a:r>
              <a:rPr sz="2400" b="0" spc="-65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use</a:t>
            </a:r>
            <a:r>
              <a:rPr sz="2400" b="0" spc="-45">
                <a:latin typeface="Segoe UI Semilight"/>
                <a:cs typeface="Segoe UI Semilight"/>
              </a:rPr>
              <a:t> </a:t>
            </a:r>
            <a:r>
              <a:rPr sz="2400" b="0" spc="-10">
                <a:latin typeface="Segoe UI Semilight"/>
                <a:cs typeface="Segoe UI Semilight"/>
              </a:rPr>
              <a:t>either </a:t>
            </a:r>
            <a:r>
              <a:rPr sz="2400" b="0">
                <a:latin typeface="Segoe UI Semilight"/>
                <a:cs typeface="Segoe UI Semilight"/>
              </a:rPr>
              <a:t>definition</a:t>
            </a:r>
            <a:r>
              <a:rPr sz="2400" b="0" spc="-55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in</a:t>
            </a:r>
            <a:r>
              <a:rPr sz="2400" b="0" spc="-60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your</a:t>
            </a:r>
            <a:r>
              <a:rPr sz="2400" b="0" spc="-55">
                <a:latin typeface="Segoe UI Semilight"/>
                <a:cs typeface="Segoe UI Semilight"/>
              </a:rPr>
              <a:t> </a:t>
            </a:r>
            <a:r>
              <a:rPr sz="2400" b="0" spc="-10">
                <a:latin typeface="Segoe UI Semilight"/>
                <a:cs typeface="Segoe UI Semilight"/>
              </a:rPr>
              <a:t>proofs.</a:t>
            </a:r>
            <a:endParaRPr sz="2400">
              <a:latin typeface="Segoe UI Semilight"/>
              <a:cs typeface="Segoe UI Semilight"/>
            </a:endParaRPr>
          </a:p>
          <a:p>
            <a:pPr marL="380365" indent="-342265">
              <a:lnSpc>
                <a:spcPct val="100000"/>
              </a:lnSpc>
              <a:spcBef>
                <a:spcPts val="2220"/>
              </a:spcBef>
              <a:buFont typeface="Arial"/>
              <a:buChar char="•"/>
              <a:tabLst>
                <a:tab pos="380365" algn="l"/>
              </a:tabLst>
            </a:pPr>
            <a:r>
              <a:rPr sz="2400" b="0">
                <a:latin typeface="Segoe UI Semilight"/>
                <a:cs typeface="Segoe UI Semilight"/>
              </a:rPr>
              <a:t>In</a:t>
            </a:r>
            <a:r>
              <a:rPr sz="2400" b="0" spc="-35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general,</a:t>
            </a:r>
            <a:r>
              <a:rPr sz="2400" b="0" spc="-45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once</a:t>
            </a:r>
            <a:r>
              <a:rPr sz="2400" b="0" spc="-30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we</a:t>
            </a:r>
            <a:r>
              <a:rPr sz="2400" b="0" spc="-35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have</a:t>
            </a:r>
            <a:r>
              <a:rPr sz="2400" b="0" spc="-25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proved</a:t>
            </a:r>
            <a:r>
              <a:rPr sz="2400" b="0" spc="-50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claims</a:t>
            </a:r>
            <a:r>
              <a:rPr sz="2400" b="0" spc="-30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in</a:t>
            </a:r>
            <a:r>
              <a:rPr sz="2400" b="0" spc="-35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class,</a:t>
            </a:r>
            <a:r>
              <a:rPr sz="2400" b="0" spc="-35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you</a:t>
            </a:r>
            <a:r>
              <a:rPr sz="2400" b="0" spc="-35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can</a:t>
            </a:r>
            <a:r>
              <a:rPr sz="2400" b="0" spc="-35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use</a:t>
            </a:r>
            <a:r>
              <a:rPr sz="2400" b="0" spc="-25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those</a:t>
            </a:r>
            <a:r>
              <a:rPr sz="2400" b="0" spc="-35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claims</a:t>
            </a:r>
            <a:r>
              <a:rPr sz="2400" b="0" spc="-30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in</a:t>
            </a:r>
            <a:r>
              <a:rPr sz="2400" b="0" spc="-30">
                <a:latin typeface="Segoe UI Semilight"/>
                <a:cs typeface="Segoe UI Semilight"/>
              </a:rPr>
              <a:t> </a:t>
            </a:r>
            <a:r>
              <a:rPr sz="2400" b="0" spc="-20">
                <a:latin typeface="Segoe UI Semilight"/>
                <a:cs typeface="Segoe UI Semilight"/>
              </a:rPr>
              <a:t>your</a:t>
            </a:r>
            <a:endParaRPr sz="2400">
              <a:latin typeface="Segoe UI Semilight"/>
              <a:cs typeface="Segoe UI Semilight"/>
            </a:endParaRPr>
          </a:p>
          <a:p>
            <a:pPr marL="381000">
              <a:lnSpc>
                <a:spcPct val="100000"/>
              </a:lnSpc>
              <a:spcBef>
                <a:spcPts val="1620"/>
              </a:spcBef>
            </a:pPr>
            <a:r>
              <a:rPr sz="2400" b="0">
                <a:latin typeface="Segoe UI Semilight"/>
                <a:cs typeface="Segoe UI Semilight"/>
              </a:rPr>
              <a:t>homework</a:t>
            </a:r>
            <a:r>
              <a:rPr sz="2400" b="0" spc="-70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without</a:t>
            </a:r>
            <a:r>
              <a:rPr sz="2400" b="0" spc="-75">
                <a:latin typeface="Segoe UI Semilight"/>
                <a:cs typeface="Segoe UI Semilight"/>
              </a:rPr>
              <a:t> </a:t>
            </a:r>
            <a:r>
              <a:rPr sz="2400" b="0" spc="-10">
                <a:latin typeface="Segoe UI Semilight"/>
                <a:cs typeface="Segoe UI Semilight"/>
              </a:rPr>
              <a:t>proof.</a:t>
            </a:r>
            <a:endParaRPr sz="2400">
              <a:latin typeface="Segoe UI Semilight"/>
              <a:cs typeface="Segoe UI Semilight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65"/>
              <a:t>Claim</a:t>
            </a:r>
            <a:r>
              <a:rPr spc="215"/>
              <a:t> </a:t>
            </a:r>
            <a:r>
              <a:rPr spc="-50"/>
              <a:t>2</a:t>
            </a:r>
          </a:p>
        </p:txBody>
      </p:sp>
      <p:sp>
        <p:nvSpPr>
          <p:cNvPr id="3" name="object 3"/>
          <p:cNvSpPr/>
          <p:nvPr/>
        </p:nvSpPr>
        <p:spPr>
          <a:xfrm>
            <a:off x="657529" y="1347977"/>
            <a:ext cx="978535" cy="405765"/>
          </a:xfrm>
          <a:custGeom>
            <a:avLst/>
            <a:gdLst/>
            <a:ahLst/>
            <a:cxnLst/>
            <a:rect l="l" t="t" r="r" b="b"/>
            <a:pathLst>
              <a:path w="978535" h="405764">
                <a:moveTo>
                  <a:pt x="978408" y="0"/>
                </a:moveTo>
                <a:lnTo>
                  <a:pt x="0" y="0"/>
                </a:lnTo>
                <a:lnTo>
                  <a:pt x="0" y="405384"/>
                </a:lnTo>
                <a:lnTo>
                  <a:pt x="978408" y="405384"/>
                </a:lnTo>
                <a:lnTo>
                  <a:pt x="978408" y="0"/>
                </a:lnTo>
                <a:close/>
              </a:path>
            </a:pathLst>
          </a:custGeom>
          <a:solidFill>
            <a:srgbClr val="CC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19658" y="1367790"/>
            <a:ext cx="10546080" cy="7643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b="0">
                <a:latin typeface="Segoe UI Semilight"/>
                <a:cs typeface="Segoe UI Semilight"/>
              </a:rPr>
              <a:t>Claim</a:t>
            </a:r>
            <a:r>
              <a:rPr sz="2400" b="0" spc="-40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2: For</a:t>
            </a:r>
            <a:r>
              <a:rPr sz="2400" b="0" spc="-10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integers</a:t>
            </a:r>
            <a:r>
              <a:rPr sz="2400" b="0" spc="5">
                <a:latin typeface="Segoe UI Semilight"/>
                <a:cs typeface="Segoe UI Semilight"/>
              </a:rPr>
              <a:t> </a:t>
            </a:r>
            <a:r>
              <a:rPr sz="2400">
                <a:latin typeface="Cambria Math"/>
                <a:cs typeface="Cambria Math"/>
              </a:rPr>
              <a:t>𝑎,</a:t>
            </a:r>
            <a:r>
              <a:rPr sz="2400" spc="-135">
                <a:latin typeface="Cambria Math"/>
                <a:cs typeface="Cambria Math"/>
              </a:rPr>
              <a:t> </a:t>
            </a:r>
            <a:r>
              <a:rPr sz="2400">
                <a:latin typeface="Cambria Math"/>
                <a:cs typeface="Cambria Math"/>
              </a:rPr>
              <a:t>𝑏,</a:t>
            </a:r>
            <a:r>
              <a:rPr sz="2400" spc="-135">
                <a:latin typeface="Cambria Math"/>
                <a:cs typeface="Cambria Math"/>
              </a:rPr>
              <a:t> </a:t>
            </a:r>
            <a:r>
              <a:rPr sz="2400">
                <a:latin typeface="Cambria Math"/>
                <a:cs typeface="Cambria Math"/>
              </a:rPr>
              <a:t>𝑐,</a:t>
            </a:r>
            <a:r>
              <a:rPr sz="2400" spc="-135">
                <a:latin typeface="Cambria Math"/>
                <a:cs typeface="Cambria Math"/>
              </a:rPr>
              <a:t> </a:t>
            </a:r>
            <a:r>
              <a:rPr sz="2400">
                <a:latin typeface="Cambria Math"/>
                <a:cs typeface="Cambria Math"/>
              </a:rPr>
              <a:t>𝑑</a:t>
            </a:r>
            <a:r>
              <a:rPr sz="2400" spc="190">
                <a:latin typeface="Cambria Math"/>
                <a:cs typeface="Cambria Math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and</a:t>
            </a:r>
            <a:r>
              <a:rPr sz="2400" b="0" spc="-15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positive</a:t>
            </a:r>
            <a:r>
              <a:rPr sz="2400" b="0" spc="-30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integer </a:t>
            </a:r>
            <a:r>
              <a:rPr sz="2400">
                <a:latin typeface="Cambria Math"/>
                <a:cs typeface="Cambria Math"/>
              </a:rPr>
              <a:t>𝑚</a:t>
            </a:r>
            <a:r>
              <a:rPr sz="2400" b="0">
                <a:latin typeface="Segoe UI Semilight"/>
                <a:cs typeface="Segoe UI Semilight"/>
              </a:rPr>
              <a:t>,</a:t>
            </a:r>
            <a:r>
              <a:rPr sz="2400" b="0" spc="-10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if</a:t>
            </a:r>
            <a:r>
              <a:rPr sz="2400" b="0" spc="10">
                <a:latin typeface="Segoe UI Semilight"/>
                <a:cs typeface="Segoe UI Semilight"/>
              </a:rPr>
              <a:t> </a:t>
            </a:r>
            <a:r>
              <a:rPr sz="2400">
                <a:latin typeface="Cambria Math"/>
                <a:cs typeface="Cambria Math"/>
              </a:rPr>
              <a:t>𝑎</a:t>
            </a:r>
            <a:r>
              <a:rPr sz="2400" spc="180">
                <a:latin typeface="Cambria Math"/>
                <a:cs typeface="Cambria Math"/>
              </a:rPr>
              <a:t> </a:t>
            </a:r>
            <a:r>
              <a:rPr sz="2400" spc="85">
                <a:latin typeface="Cambria Math"/>
                <a:cs typeface="Cambria Math"/>
              </a:rPr>
              <a:t>≡</a:t>
            </a:r>
            <a:r>
              <a:rPr sz="2625" spc="577" baseline="-15873">
                <a:latin typeface="Cambria Math"/>
                <a:cs typeface="Cambria Math"/>
              </a:rPr>
              <a:t> </a:t>
            </a:r>
            <a:r>
              <a:rPr sz="2400">
                <a:latin typeface="Cambria Math"/>
                <a:cs typeface="Cambria Math"/>
              </a:rPr>
              <a:t>𝑏</a:t>
            </a:r>
            <a:r>
              <a:rPr lang="en-US" sz="2400">
                <a:latin typeface="Cambria Math"/>
                <a:cs typeface="Cambria Math"/>
              </a:rPr>
              <a:t> (mod m)</a:t>
            </a:r>
            <a:r>
              <a:rPr sz="2400" spc="180">
                <a:latin typeface="Cambria Math"/>
                <a:cs typeface="Cambria Math"/>
              </a:rPr>
              <a:t> </a:t>
            </a:r>
            <a:endParaRPr lang="en-US" sz="2400" spc="180">
              <a:latin typeface="Cambria Math"/>
              <a:cs typeface="Cambria Math"/>
            </a:endParaRPr>
          </a:p>
          <a:p>
            <a:pPr marL="38100">
              <a:spcBef>
                <a:spcPts val="100"/>
              </a:spcBef>
            </a:pPr>
            <a:r>
              <a:rPr sz="2400" b="0">
                <a:latin typeface="Segoe UI Semilight"/>
                <a:cs typeface="Segoe UI Semilight"/>
              </a:rPr>
              <a:t>and</a:t>
            </a:r>
            <a:r>
              <a:rPr sz="2400" b="0" spc="-10">
                <a:latin typeface="Segoe UI Semilight"/>
                <a:cs typeface="Segoe UI Semilight"/>
              </a:rPr>
              <a:t> </a:t>
            </a:r>
            <a:r>
              <a:rPr sz="2400">
                <a:latin typeface="Cambria Math"/>
                <a:cs typeface="Cambria Math"/>
              </a:rPr>
              <a:t>𝑐</a:t>
            </a:r>
            <a:r>
              <a:rPr sz="2400" spc="185">
                <a:latin typeface="Cambria Math"/>
                <a:cs typeface="Cambria Math"/>
              </a:rPr>
              <a:t> </a:t>
            </a:r>
            <a:r>
              <a:rPr sz="2400" spc="85">
                <a:latin typeface="Cambria Math"/>
                <a:cs typeface="Cambria Math"/>
              </a:rPr>
              <a:t>≡</a:t>
            </a:r>
            <a:r>
              <a:rPr sz="2625" spc="600" baseline="-15873">
                <a:latin typeface="Cambria Math"/>
                <a:cs typeface="Cambria Math"/>
              </a:rPr>
              <a:t> </a:t>
            </a:r>
            <a:r>
              <a:rPr sz="2400">
                <a:latin typeface="Cambria Math"/>
                <a:cs typeface="Cambria Math"/>
              </a:rPr>
              <a:t>𝑑</a:t>
            </a:r>
            <a:r>
              <a:rPr sz="2400" spc="185">
                <a:latin typeface="Cambria Math"/>
                <a:cs typeface="Cambria Math"/>
              </a:rPr>
              <a:t> </a:t>
            </a:r>
            <a:r>
              <a:rPr lang="en-US" sz="2400" spc="-25">
                <a:latin typeface="Cambria Math"/>
                <a:cs typeface="Cambria Math"/>
              </a:rPr>
              <a:t>(mod m)</a:t>
            </a:r>
            <a:r>
              <a:rPr lang="en-US" sz="2400" spc="-25">
                <a:latin typeface="Segoe UI Semilight"/>
                <a:cs typeface="Segoe UI Semilight"/>
              </a:rPr>
              <a:t>.</a:t>
            </a:r>
            <a:r>
              <a:rPr lang="en-US" sz="2400" spc="185">
                <a:latin typeface="Cambria Math"/>
                <a:cs typeface="Cambria Math"/>
              </a:rPr>
              <a:t> </a:t>
            </a:r>
            <a:r>
              <a:rPr sz="2400" b="0" spc="-20">
                <a:latin typeface="Segoe UI Semilight"/>
                <a:cs typeface="Segoe UI Semilight"/>
              </a:rPr>
              <a:t>then</a:t>
            </a:r>
            <a:r>
              <a:rPr lang="en-US" sz="2400" b="0" spc="-20">
                <a:latin typeface="Segoe UI Semilight"/>
                <a:cs typeface="Segoe UI Semilight"/>
              </a:rPr>
              <a:t> </a:t>
            </a:r>
            <a:r>
              <a:rPr lang="en-US" sz="2400">
                <a:latin typeface="Cambria Math"/>
                <a:cs typeface="Cambria Math"/>
              </a:rPr>
              <a:t>𝑎</a:t>
            </a:r>
            <a:r>
              <a:rPr lang="en-US" sz="2400" spc="60">
                <a:latin typeface="Cambria Math"/>
                <a:cs typeface="Cambria Math"/>
              </a:rPr>
              <a:t> </a:t>
            </a:r>
            <a:r>
              <a:rPr lang="en-US" sz="2400">
                <a:latin typeface="Cambria Math"/>
                <a:cs typeface="Cambria Math"/>
              </a:rPr>
              <a:t>+</a:t>
            </a:r>
            <a:r>
              <a:rPr lang="en-US" sz="2400" spc="-15">
                <a:latin typeface="Cambria Math"/>
                <a:cs typeface="Cambria Math"/>
              </a:rPr>
              <a:t> </a:t>
            </a:r>
            <a:r>
              <a:rPr lang="en-US" sz="2400">
                <a:latin typeface="Cambria Math"/>
                <a:cs typeface="Cambria Math"/>
              </a:rPr>
              <a:t>𝑐</a:t>
            </a:r>
            <a:r>
              <a:rPr lang="en-US" sz="2400" spc="210">
                <a:latin typeface="Cambria Math"/>
                <a:cs typeface="Cambria Math"/>
              </a:rPr>
              <a:t> </a:t>
            </a:r>
            <a:r>
              <a:rPr lang="en-US" sz="2400" spc="85">
                <a:latin typeface="Cambria Math"/>
                <a:cs typeface="Cambria Math"/>
              </a:rPr>
              <a:t>≡</a:t>
            </a:r>
            <a:r>
              <a:rPr lang="en-US" sz="2625" spc="607" baseline="-15873">
                <a:latin typeface="Cambria Math"/>
                <a:cs typeface="Cambria Math"/>
              </a:rPr>
              <a:t> </a:t>
            </a:r>
            <a:r>
              <a:rPr lang="en-US" sz="2400">
                <a:latin typeface="Cambria Math"/>
                <a:cs typeface="Cambria Math"/>
              </a:rPr>
              <a:t>𝑏</a:t>
            </a:r>
            <a:r>
              <a:rPr lang="en-US" sz="2400" spc="55">
                <a:latin typeface="Cambria Math"/>
                <a:cs typeface="Cambria Math"/>
              </a:rPr>
              <a:t> </a:t>
            </a:r>
            <a:r>
              <a:rPr lang="en-US" sz="2400">
                <a:latin typeface="Cambria Math"/>
                <a:cs typeface="Cambria Math"/>
              </a:rPr>
              <a:t>+</a:t>
            </a:r>
            <a:r>
              <a:rPr lang="en-US" sz="2400" spc="-15">
                <a:latin typeface="Cambria Math"/>
                <a:cs typeface="Cambria Math"/>
              </a:rPr>
              <a:t> </a:t>
            </a:r>
            <a:r>
              <a:rPr lang="en-US" sz="2400" spc="-25">
                <a:latin typeface="Cambria Math"/>
                <a:cs typeface="Cambria Math"/>
              </a:rPr>
              <a:t>𝑑 (mod m)</a:t>
            </a:r>
            <a:r>
              <a:rPr lang="en-US" sz="2400" spc="-25">
                <a:latin typeface="Segoe UI Semilight"/>
                <a:cs typeface="Segoe UI Semilight"/>
              </a:rPr>
              <a:t>.</a:t>
            </a:r>
            <a:endParaRPr lang="en-US" sz="2400">
              <a:latin typeface="Segoe UI Semilight"/>
              <a:cs typeface="Segoe UI Semiligh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54202" y="2592488"/>
            <a:ext cx="8241604" cy="16850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2220"/>
              </a:spcBef>
            </a:pPr>
            <a:r>
              <a:rPr sz="2400" b="0" u="sng" spc="-10"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Intuition</a:t>
            </a:r>
            <a:endParaRPr sz="2400">
              <a:latin typeface="Segoe UI Semilight"/>
              <a:cs typeface="Segoe UI Semilight"/>
            </a:endParaRPr>
          </a:p>
          <a:p>
            <a:pPr marL="50800">
              <a:spcBef>
                <a:spcPts val="2220"/>
              </a:spcBef>
              <a:tabLst>
                <a:tab pos="3671570" algn="l"/>
              </a:tabLst>
            </a:pPr>
            <a:r>
              <a:rPr sz="2400">
                <a:latin typeface="Cambria Math"/>
                <a:cs typeface="Cambria Math"/>
              </a:rPr>
              <a:t>3</a:t>
            </a:r>
            <a:r>
              <a:rPr sz="2400" spc="120">
                <a:latin typeface="Cambria Math"/>
                <a:cs typeface="Cambria Math"/>
              </a:rPr>
              <a:t> </a:t>
            </a:r>
            <a:r>
              <a:rPr sz="2400">
                <a:latin typeface="Cambria Math"/>
                <a:cs typeface="Cambria Math"/>
              </a:rPr>
              <a:t>≡</a:t>
            </a:r>
            <a:r>
              <a:rPr sz="2625" spc="569" baseline="-15873">
                <a:latin typeface="Cambria Math"/>
                <a:cs typeface="Cambria Math"/>
              </a:rPr>
              <a:t> </a:t>
            </a:r>
            <a:r>
              <a:rPr sz="2400">
                <a:latin typeface="Cambria Math"/>
                <a:cs typeface="Cambria Math"/>
              </a:rPr>
              <a:t>13</a:t>
            </a:r>
            <a:r>
              <a:rPr lang="en-US" sz="2400">
                <a:latin typeface="Cambria Math"/>
                <a:cs typeface="Cambria Math"/>
              </a:rPr>
              <a:t> (mod m)</a:t>
            </a:r>
            <a:r>
              <a:rPr sz="2400" spc="114">
                <a:latin typeface="Cambria Math"/>
                <a:cs typeface="Cambria Math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and</a:t>
            </a:r>
            <a:r>
              <a:rPr sz="2400" b="0" spc="-10">
                <a:latin typeface="Segoe UI Semilight"/>
                <a:cs typeface="Segoe UI Semilight"/>
              </a:rPr>
              <a:t> </a:t>
            </a:r>
            <a:r>
              <a:rPr sz="2400">
                <a:latin typeface="Cambria Math"/>
                <a:cs typeface="Cambria Math"/>
              </a:rPr>
              <a:t>14</a:t>
            </a:r>
            <a:r>
              <a:rPr sz="2400" spc="130">
                <a:latin typeface="Cambria Math"/>
                <a:cs typeface="Cambria Math"/>
              </a:rPr>
              <a:t> </a:t>
            </a:r>
            <a:r>
              <a:rPr sz="2400">
                <a:latin typeface="Cambria Math"/>
                <a:cs typeface="Cambria Math"/>
              </a:rPr>
              <a:t>≡</a:t>
            </a:r>
            <a:r>
              <a:rPr sz="2625" spc="569" baseline="-15873">
                <a:latin typeface="Cambria Math"/>
                <a:cs typeface="Cambria Math"/>
              </a:rPr>
              <a:t> </a:t>
            </a:r>
            <a:r>
              <a:rPr sz="2400" spc="-25">
                <a:latin typeface="Cambria Math"/>
                <a:cs typeface="Cambria Math"/>
              </a:rPr>
              <a:t>24</a:t>
            </a:r>
            <a:r>
              <a:rPr lang="en-US" sz="2400" spc="-25">
                <a:latin typeface="Cambria Math"/>
                <a:cs typeface="Cambria Math"/>
              </a:rPr>
              <a:t> (mod m) </a:t>
            </a:r>
            <a:r>
              <a:rPr sz="2400" spc="-50">
                <a:latin typeface="Cambria Math"/>
                <a:cs typeface="Cambria Math"/>
              </a:rPr>
              <a:t>⇒</a:t>
            </a:r>
            <a:r>
              <a:rPr lang="en-US" sz="2400" spc="-50">
                <a:latin typeface="Cambria Math"/>
                <a:cs typeface="Cambria Math"/>
              </a:rPr>
              <a:t> </a:t>
            </a:r>
            <a:r>
              <a:rPr lang="en-US" sz="2400">
                <a:latin typeface="Cambria Math"/>
                <a:cs typeface="Cambria Math"/>
              </a:rPr>
              <a:t>17</a:t>
            </a:r>
            <a:r>
              <a:rPr lang="en-US" sz="2400" spc="110">
                <a:latin typeface="Cambria Math"/>
                <a:cs typeface="Cambria Math"/>
              </a:rPr>
              <a:t> </a:t>
            </a:r>
            <a:r>
              <a:rPr lang="en-US" sz="2400">
                <a:latin typeface="Cambria Math"/>
                <a:cs typeface="Cambria Math"/>
              </a:rPr>
              <a:t>≡</a:t>
            </a:r>
            <a:r>
              <a:rPr lang="en-US" sz="2625" spc="577" baseline="-15873">
                <a:latin typeface="Cambria Math"/>
                <a:cs typeface="Cambria Math"/>
              </a:rPr>
              <a:t> </a:t>
            </a:r>
            <a:r>
              <a:rPr lang="en-US" sz="2400" spc="-25">
                <a:latin typeface="Cambria Math"/>
                <a:cs typeface="Cambria Math"/>
              </a:rPr>
              <a:t>37 (mod m)</a:t>
            </a:r>
            <a:endParaRPr lang="en-US" sz="2400">
              <a:latin typeface="Cambria Math"/>
              <a:cs typeface="Cambria Math"/>
            </a:endParaRPr>
          </a:p>
          <a:p>
            <a:pPr marL="50800">
              <a:lnSpc>
                <a:spcPct val="100000"/>
              </a:lnSpc>
              <a:spcBef>
                <a:spcPts val="2220"/>
              </a:spcBef>
              <a:tabLst>
                <a:tab pos="3671570" algn="l"/>
              </a:tabLst>
            </a:pPr>
            <a:endParaRPr sz="2400">
              <a:latin typeface="Cambria Math"/>
              <a:cs typeface="Cambria Math"/>
            </a:endParaRPr>
          </a:p>
        </p:txBody>
      </p:sp>
      <p:grpSp>
        <p:nvGrpSpPr>
          <p:cNvPr id="15" name="object 5">
            <a:extLst>
              <a:ext uri="{FF2B5EF4-FFF2-40B4-BE49-F238E27FC236}">
                <a16:creationId xmlns:a16="http://schemas.microsoft.com/office/drawing/2014/main" id="{7E287CA7-0FEB-E467-D52C-7519FAEDE1F2}"/>
              </a:ext>
            </a:extLst>
          </p:cNvPr>
          <p:cNvGrpSpPr/>
          <p:nvPr/>
        </p:nvGrpSpPr>
        <p:grpSpPr>
          <a:xfrm>
            <a:off x="8058158" y="146486"/>
            <a:ext cx="3822510" cy="1235592"/>
            <a:chOff x="9031223" y="102107"/>
            <a:chExt cx="3056230" cy="1248410"/>
          </a:xfrm>
        </p:grpSpPr>
        <p:sp>
          <p:nvSpPr>
            <p:cNvPr id="16" name="object 6">
              <a:extLst>
                <a:ext uri="{FF2B5EF4-FFF2-40B4-BE49-F238E27FC236}">
                  <a16:creationId xmlns:a16="http://schemas.microsoft.com/office/drawing/2014/main" id="{B5661D71-CBAD-09D4-4E95-71922601C83E}"/>
                </a:ext>
              </a:extLst>
            </p:cNvPr>
            <p:cNvSpPr/>
            <p:nvPr/>
          </p:nvSpPr>
          <p:spPr>
            <a:xfrm>
              <a:off x="9041993" y="102107"/>
              <a:ext cx="3045460" cy="1248410"/>
            </a:xfrm>
            <a:custGeom>
              <a:avLst/>
              <a:gdLst/>
              <a:ahLst/>
              <a:cxnLst/>
              <a:rect l="l" t="t" r="r" b="b"/>
              <a:pathLst>
                <a:path w="3045459" h="1248410">
                  <a:moveTo>
                    <a:pt x="2836926" y="0"/>
                  </a:moveTo>
                  <a:lnTo>
                    <a:pt x="208025" y="0"/>
                  </a:lnTo>
                  <a:lnTo>
                    <a:pt x="160313" y="5491"/>
                  </a:lnTo>
                  <a:lnTo>
                    <a:pt x="116521" y="21136"/>
                  </a:lnTo>
                  <a:lnTo>
                    <a:pt x="77897" y="45686"/>
                  </a:lnTo>
                  <a:lnTo>
                    <a:pt x="45686" y="77897"/>
                  </a:lnTo>
                  <a:lnTo>
                    <a:pt x="21136" y="116521"/>
                  </a:lnTo>
                  <a:lnTo>
                    <a:pt x="5491" y="160313"/>
                  </a:lnTo>
                  <a:lnTo>
                    <a:pt x="0" y="208025"/>
                  </a:lnTo>
                  <a:lnTo>
                    <a:pt x="0" y="1040130"/>
                  </a:lnTo>
                  <a:lnTo>
                    <a:pt x="5491" y="1087842"/>
                  </a:lnTo>
                  <a:lnTo>
                    <a:pt x="21136" y="1131634"/>
                  </a:lnTo>
                  <a:lnTo>
                    <a:pt x="45686" y="1170258"/>
                  </a:lnTo>
                  <a:lnTo>
                    <a:pt x="77897" y="1202469"/>
                  </a:lnTo>
                  <a:lnTo>
                    <a:pt x="116521" y="1227019"/>
                  </a:lnTo>
                  <a:lnTo>
                    <a:pt x="160313" y="1242664"/>
                  </a:lnTo>
                  <a:lnTo>
                    <a:pt x="208025" y="1248156"/>
                  </a:lnTo>
                  <a:lnTo>
                    <a:pt x="2836926" y="1248156"/>
                  </a:lnTo>
                  <a:lnTo>
                    <a:pt x="2884638" y="1242664"/>
                  </a:lnTo>
                  <a:lnTo>
                    <a:pt x="2928430" y="1227019"/>
                  </a:lnTo>
                  <a:lnTo>
                    <a:pt x="2967054" y="1202469"/>
                  </a:lnTo>
                  <a:lnTo>
                    <a:pt x="2999265" y="1170258"/>
                  </a:lnTo>
                  <a:lnTo>
                    <a:pt x="3023815" y="1131634"/>
                  </a:lnTo>
                  <a:lnTo>
                    <a:pt x="3039460" y="1087842"/>
                  </a:lnTo>
                  <a:lnTo>
                    <a:pt x="3044952" y="1040130"/>
                  </a:lnTo>
                  <a:lnTo>
                    <a:pt x="3044952" y="208025"/>
                  </a:lnTo>
                  <a:lnTo>
                    <a:pt x="3039460" y="160313"/>
                  </a:lnTo>
                  <a:lnTo>
                    <a:pt x="3023815" y="116521"/>
                  </a:lnTo>
                  <a:lnTo>
                    <a:pt x="2999265" y="77897"/>
                  </a:lnTo>
                  <a:lnTo>
                    <a:pt x="2967054" y="45686"/>
                  </a:lnTo>
                  <a:lnTo>
                    <a:pt x="2928430" y="21136"/>
                  </a:lnTo>
                  <a:lnTo>
                    <a:pt x="2884638" y="5491"/>
                  </a:lnTo>
                  <a:lnTo>
                    <a:pt x="2836926" y="0"/>
                  </a:lnTo>
                  <a:close/>
                </a:path>
              </a:pathLst>
            </a:custGeom>
            <a:solidFill>
              <a:srgbClr val="E4E4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7">
              <a:extLst>
                <a:ext uri="{FF2B5EF4-FFF2-40B4-BE49-F238E27FC236}">
                  <a16:creationId xmlns:a16="http://schemas.microsoft.com/office/drawing/2014/main" id="{691C022E-3BDE-5A58-BD64-F25A672448D6}"/>
                </a:ext>
              </a:extLst>
            </p:cNvPr>
            <p:cNvSpPr/>
            <p:nvPr/>
          </p:nvSpPr>
          <p:spPr>
            <a:xfrm>
              <a:off x="9031223" y="102107"/>
              <a:ext cx="3045460" cy="1248410"/>
            </a:xfrm>
            <a:custGeom>
              <a:avLst/>
              <a:gdLst/>
              <a:ahLst/>
              <a:cxnLst/>
              <a:rect l="l" t="t" r="r" b="b"/>
              <a:pathLst>
                <a:path w="3045459" h="1248410">
                  <a:moveTo>
                    <a:pt x="0" y="208025"/>
                  </a:moveTo>
                  <a:lnTo>
                    <a:pt x="5491" y="160313"/>
                  </a:lnTo>
                  <a:lnTo>
                    <a:pt x="21136" y="116521"/>
                  </a:lnTo>
                  <a:lnTo>
                    <a:pt x="45686" y="77897"/>
                  </a:lnTo>
                  <a:lnTo>
                    <a:pt x="77897" y="45686"/>
                  </a:lnTo>
                  <a:lnTo>
                    <a:pt x="116521" y="21136"/>
                  </a:lnTo>
                  <a:lnTo>
                    <a:pt x="160313" y="5491"/>
                  </a:lnTo>
                  <a:lnTo>
                    <a:pt x="208025" y="0"/>
                  </a:lnTo>
                  <a:lnTo>
                    <a:pt x="2836926" y="0"/>
                  </a:lnTo>
                  <a:lnTo>
                    <a:pt x="2884638" y="5491"/>
                  </a:lnTo>
                  <a:lnTo>
                    <a:pt x="2928430" y="21136"/>
                  </a:lnTo>
                  <a:lnTo>
                    <a:pt x="2967054" y="45686"/>
                  </a:lnTo>
                  <a:lnTo>
                    <a:pt x="2999265" y="77897"/>
                  </a:lnTo>
                  <a:lnTo>
                    <a:pt x="3023815" y="116521"/>
                  </a:lnTo>
                  <a:lnTo>
                    <a:pt x="3039460" y="160313"/>
                  </a:lnTo>
                  <a:lnTo>
                    <a:pt x="3044952" y="208025"/>
                  </a:lnTo>
                  <a:lnTo>
                    <a:pt x="3044952" y="1040130"/>
                  </a:lnTo>
                  <a:lnTo>
                    <a:pt x="3039460" y="1087842"/>
                  </a:lnTo>
                  <a:lnTo>
                    <a:pt x="3023815" y="1131634"/>
                  </a:lnTo>
                  <a:lnTo>
                    <a:pt x="2999265" y="1170258"/>
                  </a:lnTo>
                  <a:lnTo>
                    <a:pt x="2967054" y="1202469"/>
                  </a:lnTo>
                  <a:lnTo>
                    <a:pt x="2928430" y="1227019"/>
                  </a:lnTo>
                  <a:lnTo>
                    <a:pt x="2884638" y="1242664"/>
                  </a:lnTo>
                  <a:lnTo>
                    <a:pt x="2836926" y="1248156"/>
                  </a:lnTo>
                  <a:lnTo>
                    <a:pt x="208025" y="1248156"/>
                  </a:lnTo>
                  <a:lnTo>
                    <a:pt x="160313" y="1242664"/>
                  </a:lnTo>
                  <a:lnTo>
                    <a:pt x="116521" y="1227019"/>
                  </a:lnTo>
                  <a:lnTo>
                    <a:pt x="77897" y="1202469"/>
                  </a:lnTo>
                  <a:lnTo>
                    <a:pt x="45686" y="1170258"/>
                  </a:lnTo>
                  <a:lnTo>
                    <a:pt x="21136" y="1131634"/>
                  </a:lnTo>
                  <a:lnTo>
                    <a:pt x="5491" y="1087842"/>
                  </a:lnTo>
                  <a:lnTo>
                    <a:pt x="0" y="1040130"/>
                  </a:lnTo>
                  <a:lnTo>
                    <a:pt x="0" y="208025"/>
                  </a:lnTo>
                  <a:close/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9">
            <a:extLst>
              <a:ext uri="{FF2B5EF4-FFF2-40B4-BE49-F238E27FC236}">
                <a16:creationId xmlns:a16="http://schemas.microsoft.com/office/drawing/2014/main" id="{1B1BD33D-D3E5-0546-8648-370506C3DF0B}"/>
              </a:ext>
            </a:extLst>
          </p:cNvPr>
          <p:cNvSpPr txBox="1"/>
          <p:nvPr/>
        </p:nvSpPr>
        <p:spPr>
          <a:xfrm>
            <a:off x="8419011" y="58267"/>
            <a:ext cx="3461657" cy="124393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700"/>
              </a:spcBef>
            </a:pPr>
            <a:r>
              <a:rPr sz="2000" b="0" u="sng" spc="-10"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Definitions</a:t>
            </a:r>
            <a:r>
              <a:rPr sz="2000" b="0" u="none" spc="-10">
                <a:latin typeface="Segoe UI Semilight"/>
                <a:cs typeface="Segoe UI Semilight"/>
              </a:rPr>
              <a:t>:</a:t>
            </a:r>
            <a:endParaRPr sz="2000">
              <a:latin typeface="Segoe UI Semilight"/>
              <a:cs typeface="Segoe UI Semilight"/>
            </a:endParaRPr>
          </a:p>
          <a:p>
            <a:pPr marL="50800">
              <a:lnSpc>
                <a:spcPct val="100000"/>
              </a:lnSpc>
              <a:spcBef>
                <a:spcPts val="600"/>
              </a:spcBef>
              <a:tabLst>
                <a:tab pos="1774189" algn="l"/>
              </a:tabLst>
            </a:pPr>
            <a:r>
              <a:rPr sz="2000">
                <a:latin typeface="Cambria Math"/>
                <a:cs typeface="Cambria Math"/>
              </a:rPr>
              <a:t>𝑎</a:t>
            </a:r>
            <a:r>
              <a:rPr sz="2000" spc="40">
                <a:latin typeface="Cambria Math"/>
                <a:cs typeface="Cambria Math"/>
              </a:rPr>
              <a:t> </a:t>
            </a:r>
            <a:r>
              <a:rPr sz="2000">
                <a:latin typeface="Cambria Math"/>
                <a:cs typeface="Cambria Math"/>
              </a:rPr>
              <a:t>| 𝑏</a:t>
            </a:r>
            <a:r>
              <a:rPr sz="2000" spc="20">
                <a:latin typeface="Cambria Math"/>
                <a:cs typeface="Cambria Math"/>
              </a:rPr>
              <a:t> </a:t>
            </a:r>
            <a:r>
              <a:rPr sz="2000" b="0">
                <a:latin typeface="Segoe UI Semilight"/>
                <a:cs typeface="Segoe UI Semilight"/>
              </a:rPr>
              <a:t>iff</a:t>
            </a:r>
            <a:r>
              <a:rPr sz="2000" b="0" spc="-5">
                <a:latin typeface="Segoe UI Semilight"/>
                <a:cs typeface="Segoe UI Semilight"/>
              </a:rPr>
              <a:t> </a:t>
            </a:r>
            <a:r>
              <a:rPr sz="2000">
                <a:latin typeface="Cambria Math"/>
                <a:cs typeface="Cambria Math"/>
              </a:rPr>
              <a:t>∃𝑘</a:t>
            </a:r>
            <a:r>
              <a:rPr sz="2000" spc="155">
                <a:latin typeface="Cambria Math"/>
                <a:cs typeface="Cambria Math"/>
              </a:rPr>
              <a:t> </a:t>
            </a:r>
            <a:r>
              <a:rPr sz="2000">
                <a:latin typeface="Cambria Math"/>
                <a:cs typeface="Cambria Math"/>
              </a:rPr>
              <a:t>∈</a:t>
            </a:r>
            <a:r>
              <a:rPr sz="2000" spc="105">
                <a:latin typeface="Cambria Math"/>
                <a:cs typeface="Cambria Math"/>
              </a:rPr>
              <a:t> </a:t>
            </a:r>
            <a:r>
              <a:rPr sz="2000" spc="-50">
                <a:latin typeface="Cambria Math"/>
                <a:cs typeface="Cambria Math"/>
              </a:rPr>
              <a:t>ℤ</a:t>
            </a:r>
            <a:r>
              <a:rPr sz="2000">
                <a:latin typeface="Cambria Math"/>
                <a:cs typeface="Cambria Math"/>
              </a:rPr>
              <a:t>	𝑏</a:t>
            </a:r>
            <a:r>
              <a:rPr sz="2000" spc="125">
                <a:latin typeface="Cambria Math"/>
                <a:cs typeface="Cambria Math"/>
              </a:rPr>
              <a:t> </a:t>
            </a:r>
            <a:r>
              <a:rPr sz="2000">
                <a:latin typeface="Cambria Math"/>
                <a:cs typeface="Cambria Math"/>
              </a:rPr>
              <a:t>=</a:t>
            </a:r>
            <a:r>
              <a:rPr sz="2000" spc="105">
                <a:latin typeface="Cambria Math"/>
                <a:cs typeface="Cambria Math"/>
              </a:rPr>
              <a:t> </a:t>
            </a:r>
            <a:r>
              <a:rPr sz="2000" spc="-25">
                <a:latin typeface="Cambria Math"/>
                <a:cs typeface="Cambria Math"/>
              </a:rPr>
              <a:t>𝑘𝑎</a:t>
            </a:r>
            <a:endParaRPr sz="2000">
              <a:latin typeface="Cambria Math"/>
              <a:cs typeface="Cambria Math"/>
            </a:endParaRPr>
          </a:p>
          <a:p>
            <a:pPr marL="50800">
              <a:lnSpc>
                <a:spcPct val="100000"/>
              </a:lnSpc>
              <a:spcBef>
                <a:spcPts val="1200"/>
              </a:spcBef>
            </a:pPr>
            <a:r>
              <a:rPr sz="2000">
                <a:latin typeface="Cambria Math"/>
                <a:cs typeface="Cambria Math"/>
              </a:rPr>
              <a:t>𝑎</a:t>
            </a:r>
            <a:r>
              <a:rPr sz="2000" spc="145">
                <a:latin typeface="Cambria Math"/>
                <a:cs typeface="Cambria Math"/>
              </a:rPr>
              <a:t> </a:t>
            </a:r>
            <a:r>
              <a:rPr sz="2000" spc="65">
                <a:latin typeface="Cambria Math"/>
                <a:cs typeface="Cambria Math"/>
              </a:rPr>
              <a:t>≡</a:t>
            </a:r>
            <a:r>
              <a:rPr sz="2175" spc="502" baseline="-15325">
                <a:latin typeface="Cambria Math"/>
                <a:cs typeface="Cambria Math"/>
              </a:rPr>
              <a:t> </a:t>
            </a:r>
            <a:r>
              <a:rPr sz="2000">
                <a:latin typeface="Cambria Math"/>
                <a:cs typeface="Cambria Math"/>
              </a:rPr>
              <a:t>𝑏</a:t>
            </a:r>
            <a:r>
              <a:rPr lang="en-US" sz="2000">
                <a:latin typeface="Cambria Math"/>
                <a:cs typeface="Cambria Math"/>
              </a:rPr>
              <a:t> (mod m)</a:t>
            </a:r>
            <a:r>
              <a:rPr sz="2000" spc="140">
                <a:latin typeface="Cambria Math"/>
                <a:cs typeface="Cambria Math"/>
              </a:rPr>
              <a:t> </a:t>
            </a:r>
            <a:r>
              <a:rPr sz="2000" b="0">
                <a:latin typeface="Segoe UI Semilight"/>
                <a:cs typeface="Segoe UI Semilight"/>
              </a:rPr>
              <a:t>iff</a:t>
            </a:r>
            <a:r>
              <a:rPr sz="2000" b="0" spc="-5">
                <a:latin typeface="Segoe UI Semilight"/>
                <a:cs typeface="Segoe UI Semilight"/>
              </a:rPr>
              <a:t> </a:t>
            </a:r>
            <a:r>
              <a:rPr sz="2000">
                <a:latin typeface="Cambria Math"/>
                <a:cs typeface="Cambria Math"/>
              </a:rPr>
              <a:t>𝑚</a:t>
            </a:r>
            <a:r>
              <a:rPr sz="2000" spc="30">
                <a:latin typeface="Cambria Math"/>
                <a:cs typeface="Cambria Math"/>
              </a:rPr>
              <a:t> </a:t>
            </a:r>
            <a:r>
              <a:rPr sz="2000">
                <a:latin typeface="Cambria Math"/>
                <a:cs typeface="Cambria Math"/>
              </a:rPr>
              <a:t>|</a:t>
            </a:r>
            <a:r>
              <a:rPr sz="2000" spc="-5">
                <a:latin typeface="Cambria Math"/>
                <a:cs typeface="Cambria Math"/>
              </a:rPr>
              <a:t> </a:t>
            </a:r>
            <a:r>
              <a:rPr sz="2000">
                <a:latin typeface="Cambria Math"/>
                <a:cs typeface="Cambria Math"/>
              </a:rPr>
              <a:t>(𝑎</a:t>
            </a:r>
            <a:r>
              <a:rPr sz="2000" spc="459">
                <a:latin typeface="Cambria Math"/>
                <a:cs typeface="Cambria Math"/>
              </a:rPr>
              <a:t> </a:t>
            </a:r>
            <a:r>
              <a:rPr sz="2000">
                <a:latin typeface="Cambria Math"/>
                <a:cs typeface="Cambria Math"/>
              </a:rPr>
              <a:t>−</a:t>
            </a:r>
            <a:r>
              <a:rPr sz="2000" spc="-5">
                <a:latin typeface="Cambria Math"/>
                <a:cs typeface="Cambria Math"/>
              </a:rPr>
              <a:t> </a:t>
            </a:r>
            <a:r>
              <a:rPr sz="2000" spc="-25">
                <a:latin typeface="Cambria Math"/>
                <a:cs typeface="Cambria Math"/>
              </a:rPr>
              <a:t>𝑏)</a:t>
            </a:r>
            <a:endParaRPr sz="2000">
              <a:latin typeface="Cambria Math"/>
              <a:cs typeface="Cambria Math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198949-2ABE-A96D-9A3B-00A96AF53D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4411F5D6-4D2F-FA7A-8E53-BED7A30F8E8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65"/>
              <a:t>Claim</a:t>
            </a:r>
            <a:r>
              <a:rPr spc="215"/>
              <a:t> </a:t>
            </a:r>
            <a:r>
              <a:rPr spc="-50"/>
              <a:t>2</a:t>
            </a: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A81B6623-A701-0A8D-F4A2-F42D06F945A7}"/>
              </a:ext>
            </a:extLst>
          </p:cNvPr>
          <p:cNvSpPr/>
          <p:nvPr/>
        </p:nvSpPr>
        <p:spPr>
          <a:xfrm>
            <a:off x="657529" y="1360169"/>
            <a:ext cx="978535" cy="405765"/>
          </a:xfrm>
          <a:custGeom>
            <a:avLst/>
            <a:gdLst/>
            <a:ahLst/>
            <a:cxnLst/>
            <a:rect l="l" t="t" r="r" b="b"/>
            <a:pathLst>
              <a:path w="978535" h="405764">
                <a:moveTo>
                  <a:pt x="978408" y="0"/>
                </a:moveTo>
                <a:lnTo>
                  <a:pt x="0" y="0"/>
                </a:lnTo>
                <a:lnTo>
                  <a:pt x="0" y="405384"/>
                </a:lnTo>
                <a:lnTo>
                  <a:pt x="978408" y="405384"/>
                </a:lnTo>
                <a:lnTo>
                  <a:pt x="978408" y="0"/>
                </a:lnTo>
                <a:close/>
              </a:path>
            </a:pathLst>
          </a:custGeom>
          <a:solidFill>
            <a:srgbClr val="CC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4" name="object 5">
            <a:extLst>
              <a:ext uri="{FF2B5EF4-FFF2-40B4-BE49-F238E27FC236}">
                <a16:creationId xmlns:a16="http://schemas.microsoft.com/office/drawing/2014/main" id="{41AC362B-EA51-15B4-C734-2F41B5148E03}"/>
              </a:ext>
            </a:extLst>
          </p:cNvPr>
          <p:cNvGrpSpPr/>
          <p:nvPr/>
        </p:nvGrpSpPr>
        <p:grpSpPr>
          <a:xfrm>
            <a:off x="8058158" y="146486"/>
            <a:ext cx="3822510" cy="1235592"/>
            <a:chOff x="9031223" y="102107"/>
            <a:chExt cx="3056230" cy="1248410"/>
          </a:xfrm>
        </p:grpSpPr>
        <p:sp>
          <p:nvSpPr>
            <p:cNvPr id="15" name="object 6">
              <a:extLst>
                <a:ext uri="{FF2B5EF4-FFF2-40B4-BE49-F238E27FC236}">
                  <a16:creationId xmlns:a16="http://schemas.microsoft.com/office/drawing/2014/main" id="{70CDB0BB-73ED-FEDF-0166-2E1B27FB03AD}"/>
                </a:ext>
              </a:extLst>
            </p:cNvPr>
            <p:cNvSpPr/>
            <p:nvPr/>
          </p:nvSpPr>
          <p:spPr>
            <a:xfrm>
              <a:off x="9041993" y="102107"/>
              <a:ext cx="3045460" cy="1248410"/>
            </a:xfrm>
            <a:custGeom>
              <a:avLst/>
              <a:gdLst/>
              <a:ahLst/>
              <a:cxnLst/>
              <a:rect l="l" t="t" r="r" b="b"/>
              <a:pathLst>
                <a:path w="3045459" h="1248410">
                  <a:moveTo>
                    <a:pt x="2836926" y="0"/>
                  </a:moveTo>
                  <a:lnTo>
                    <a:pt x="208025" y="0"/>
                  </a:lnTo>
                  <a:lnTo>
                    <a:pt x="160313" y="5491"/>
                  </a:lnTo>
                  <a:lnTo>
                    <a:pt x="116521" y="21136"/>
                  </a:lnTo>
                  <a:lnTo>
                    <a:pt x="77897" y="45686"/>
                  </a:lnTo>
                  <a:lnTo>
                    <a:pt x="45686" y="77897"/>
                  </a:lnTo>
                  <a:lnTo>
                    <a:pt x="21136" y="116521"/>
                  </a:lnTo>
                  <a:lnTo>
                    <a:pt x="5491" y="160313"/>
                  </a:lnTo>
                  <a:lnTo>
                    <a:pt x="0" y="208025"/>
                  </a:lnTo>
                  <a:lnTo>
                    <a:pt x="0" y="1040130"/>
                  </a:lnTo>
                  <a:lnTo>
                    <a:pt x="5491" y="1087842"/>
                  </a:lnTo>
                  <a:lnTo>
                    <a:pt x="21136" y="1131634"/>
                  </a:lnTo>
                  <a:lnTo>
                    <a:pt x="45686" y="1170258"/>
                  </a:lnTo>
                  <a:lnTo>
                    <a:pt x="77897" y="1202469"/>
                  </a:lnTo>
                  <a:lnTo>
                    <a:pt x="116521" y="1227019"/>
                  </a:lnTo>
                  <a:lnTo>
                    <a:pt x="160313" y="1242664"/>
                  </a:lnTo>
                  <a:lnTo>
                    <a:pt x="208025" y="1248156"/>
                  </a:lnTo>
                  <a:lnTo>
                    <a:pt x="2836926" y="1248156"/>
                  </a:lnTo>
                  <a:lnTo>
                    <a:pt x="2884638" y="1242664"/>
                  </a:lnTo>
                  <a:lnTo>
                    <a:pt x="2928430" y="1227019"/>
                  </a:lnTo>
                  <a:lnTo>
                    <a:pt x="2967054" y="1202469"/>
                  </a:lnTo>
                  <a:lnTo>
                    <a:pt x="2999265" y="1170258"/>
                  </a:lnTo>
                  <a:lnTo>
                    <a:pt x="3023815" y="1131634"/>
                  </a:lnTo>
                  <a:lnTo>
                    <a:pt x="3039460" y="1087842"/>
                  </a:lnTo>
                  <a:lnTo>
                    <a:pt x="3044952" y="1040130"/>
                  </a:lnTo>
                  <a:lnTo>
                    <a:pt x="3044952" y="208025"/>
                  </a:lnTo>
                  <a:lnTo>
                    <a:pt x="3039460" y="160313"/>
                  </a:lnTo>
                  <a:lnTo>
                    <a:pt x="3023815" y="116521"/>
                  </a:lnTo>
                  <a:lnTo>
                    <a:pt x="2999265" y="77897"/>
                  </a:lnTo>
                  <a:lnTo>
                    <a:pt x="2967054" y="45686"/>
                  </a:lnTo>
                  <a:lnTo>
                    <a:pt x="2928430" y="21136"/>
                  </a:lnTo>
                  <a:lnTo>
                    <a:pt x="2884638" y="5491"/>
                  </a:lnTo>
                  <a:lnTo>
                    <a:pt x="2836926" y="0"/>
                  </a:lnTo>
                  <a:close/>
                </a:path>
              </a:pathLst>
            </a:custGeom>
            <a:solidFill>
              <a:srgbClr val="E4E4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7">
              <a:extLst>
                <a:ext uri="{FF2B5EF4-FFF2-40B4-BE49-F238E27FC236}">
                  <a16:creationId xmlns:a16="http://schemas.microsoft.com/office/drawing/2014/main" id="{B420AB71-9767-7E71-8D52-23AC3CBA1356}"/>
                </a:ext>
              </a:extLst>
            </p:cNvPr>
            <p:cNvSpPr/>
            <p:nvPr/>
          </p:nvSpPr>
          <p:spPr>
            <a:xfrm>
              <a:off x="9031223" y="102107"/>
              <a:ext cx="3045460" cy="1248410"/>
            </a:xfrm>
            <a:custGeom>
              <a:avLst/>
              <a:gdLst/>
              <a:ahLst/>
              <a:cxnLst/>
              <a:rect l="l" t="t" r="r" b="b"/>
              <a:pathLst>
                <a:path w="3045459" h="1248410">
                  <a:moveTo>
                    <a:pt x="0" y="208025"/>
                  </a:moveTo>
                  <a:lnTo>
                    <a:pt x="5491" y="160313"/>
                  </a:lnTo>
                  <a:lnTo>
                    <a:pt x="21136" y="116521"/>
                  </a:lnTo>
                  <a:lnTo>
                    <a:pt x="45686" y="77897"/>
                  </a:lnTo>
                  <a:lnTo>
                    <a:pt x="77897" y="45686"/>
                  </a:lnTo>
                  <a:lnTo>
                    <a:pt x="116521" y="21136"/>
                  </a:lnTo>
                  <a:lnTo>
                    <a:pt x="160313" y="5491"/>
                  </a:lnTo>
                  <a:lnTo>
                    <a:pt x="208025" y="0"/>
                  </a:lnTo>
                  <a:lnTo>
                    <a:pt x="2836926" y="0"/>
                  </a:lnTo>
                  <a:lnTo>
                    <a:pt x="2884638" y="5491"/>
                  </a:lnTo>
                  <a:lnTo>
                    <a:pt x="2928430" y="21136"/>
                  </a:lnTo>
                  <a:lnTo>
                    <a:pt x="2967054" y="45686"/>
                  </a:lnTo>
                  <a:lnTo>
                    <a:pt x="2999265" y="77897"/>
                  </a:lnTo>
                  <a:lnTo>
                    <a:pt x="3023815" y="116521"/>
                  </a:lnTo>
                  <a:lnTo>
                    <a:pt x="3039460" y="160313"/>
                  </a:lnTo>
                  <a:lnTo>
                    <a:pt x="3044952" y="208025"/>
                  </a:lnTo>
                  <a:lnTo>
                    <a:pt x="3044952" y="1040130"/>
                  </a:lnTo>
                  <a:lnTo>
                    <a:pt x="3039460" y="1087842"/>
                  </a:lnTo>
                  <a:lnTo>
                    <a:pt x="3023815" y="1131634"/>
                  </a:lnTo>
                  <a:lnTo>
                    <a:pt x="2999265" y="1170258"/>
                  </a:lnTo>
                  <a:lnTo>
                    <a:pt x="2967054" y="1202469"/>
                  </a:lnTo>
                  <a:lnTo>
                    <a:pt x="2928430" y="1227019"/>
                  </a:lnTo>
                  <a:lnTo>
                    <a:pt x="2884638" y="1242664"/>
                  </a:lnTo>
                  <a:lnTo>
                    <a:pt x="2836926" y="1248156"/>
                  </a:lnTo>
                  <a:lnTo>
                    <a:pt x="208025" y="1248156"/>
                  </a:lnTo>
                  <a:lnTo>
                    <a:pt x="160313" y="1242664"/>
                  </a:lnTo>
                  <a:lnTo>
                    <a:pt x="116521" y="1227019"/>
                  </a:lnTo>
                  <a:lnTo>
                    <a:pt x="77897" y="1202469"/>
                  </a:lnTo>
                  <a:lnTo>
                    <a:pt x="45686" y="1170258"/>
                  </a:lnTo>
                  <a:lnTo>
                    <a:pt x="21136" y="1131634"/>
                  </a:lnTo>
                  <a:lnTo>
                    <a:pt x="5491" y="1087842"/>
                  </a:lnTo>
                  <a:lnTo>
                    <a:pt x="0" y="1040130"/>
                  </a:lnTo>
                  <a:lnTo>
                    <a:pt x="0" y="208025"/>
                  </a:lnTo>
                  <a:close/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9">
            <a:extLst>
              <a:ext uri="{FF2B5EF4-FFF2-40B4-BE49-F238E27FC236}">
                <a16:creationId xmlns:a16="http://schemas.microsoft.com/office/drawing/2014/main" id="{9E858EBE-457E-112E-9AE5-3617559C39CC}"/>
              </a:ext>
            </a:extLst>
          </p:cNvPr>
          <p:cNvSpPr txBox="1"/>
          <p:nvPr/>
        </p:nvSpPr>
        <p:spPr>
          <a:xfrm>
            <a:off x="8419011" y="58267"/>
            <a:ext cx="3461657" cy="124393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700"/>
              </a:spcBef>
            </a:pPr>
            <a:r>
              <a:rPr sz="2000" b="0" u="sng" spc="-10"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Definitions</a:t>
            </a:r>
            <a:r>
              <a:rPr sz="2000" b="0" u="none" spc="-10">
                <a:latin typeface="Segoe UI Semilight"/>
                <a:cs typeface="Segoe UI Semilight"/>
              </a:rPr>
              <a:t>:</a:t>
            </a:r>
            <a:endParaRPr sz="2000">
              <a:latin typeface="Segoe UI Semilight"/>
              <a:cs typeface="Segoe UI Semilight"/>
            </a:endParaRPr>
          </a:p>
          <a:p>
            <a:pPr marL="50800">
              <a:lnSpc>
                <a:spcPct val="100000"/>
              </a:lnSpc>
              <a:spcBef>
                <a:spcPts val="600"/>
              </a:spcBef>
              <a:tabLst>
                <a:tab pos="1774189" algn="l"/>
              </a:tabLst>
            </a:pPr>
            <a:r>
              <a:rPr sz="2000">
                <a:latin typeface="Cambria Math"/>
                <a:cs typeface="Cambria Math"/>
              </a:rPr>
              <a:t>𝑎</a:t>
            </a:r>
            <a:r>
              <a:rPr sz="2000" spc="40">
                <a:latin typeface="Cambria Math"/>
                <a:cs typeface="Cambria Math"/>
              </a:rPr>
              <a:t> </a:t>
            </a:r>
            <a:r>
              <a:rPr sz="2000">
                <a:latin typeface="Cambria Math"/>
                <a:cs typeface="Cambria Math"/>
              </a:rPr>
              <a:t>| 𝑏</a:t>
            </a:r>
            <a:r>
              <a:rPr sz="2000" spc="20">
                <a:latin typeface="Cambria Math"/>
                <a:cs typeface="Cambria Math"/>
              </a:rPr>
              <a:t> </a:t>
            </a:r>
            <a:r>
              <a:rPr sz="2000" b="0">
                <a:latin typeface="Segoe UI Semilight"/>
                <a:cs typeface="Segoe UI Semilight"/>
              </a:rPr>
              <a:t>iff</a:t>
            </a:r>
            <a:r>
              <a:rPr sz="2000" b="0" spc="-5">
                <a:latin typeface="Segoe UI Semilight"/>
                <a:cs typeface="Segoe UI Semilight"/>
              </a:rPr>
              <a:t> </a:t>
            </a:r>
            <a:r>
              <a:rPr sz="2000">
                <a:latin typeface="Cambria Math"/>
                <a:cs typeface="Cambria Math"/>
              </a:rPr>
              <a:t>∃𝑘</a:t>
            </a:r>
            <a:r>
              <a:rPr sz="2000" spc="155">
                <a:latin typeface="Cambria Math"/>
                <a:cs typeface="Cambria Math"/>
              </a:rPr>
              <a:t> </a:t>
            </a:r>
            <a:r>
              <a:rPr sz="2000">
                <a:latin typeface="Cambria Math"/>
                <a:cs typeface="Cambria Math"/>
              </a:rPr>
              <a:t>∈</a:t>
            </a:r>
            <a:r>
              <a:rPr sz="2000" spc="105">
                <a:latin typeface="Cambria Math"/>
                <a:cs typeface="Cambria Math"/>
              </a:rPr>
              <a:t> </a:t>
            </a:r>
            <a:r>
              <a:rPr sz="2000" spc="-50">
                <a:latin typeface="Cambria Math"/>
                <a:cs typeface="Cambria Math"/>
              </a:rPr>
              <a:t>ℤ</a:t>
            </a:r>
            <a:r>
              <a:rPr sz="2000">
                <a:latin typeface="Cambria Math"/>
                <a:cs typeface="Cambria Math"/>
              </a:rPr>
              <a:t>	𝑏</a:t>
            </a:r>
            <a:r>
              <a:rPr sz="2000" spc="125">
                <a:latin typeface="Cambria Math"/>
                <a:cs typeface="Cambria Math"/>
              </a:rPr>
              <a:t> </a:t>
            </a:r>
            <a:r>
              <a:rPr sz="2000">
                <a:latin typeface="Cambria Math"/>
                <a:cs typeface="Cambria Math"/>
              </a:rPr>
              <a:t>=</a:t>
            </a:r>
            <a:r>
              <a:rPr sz="2000" spc="105">
                <a:latin typeface="Cambria Math"/>
                <a:cs typeface="Cambria Math"/>
              </a:rPr>
              <a:t> </a:t>
            </a:r>
            <a:r>
              <a:rPr sz="2000" spc="-25">
                <a:latin typeface="Cambria Math"/>
                <a:cs typeface="Cambria Math"/>
              </a:rPr>
              <a:t>𝑘𝑎</a:t>
            </a:r>
            <a:endParaRPr sz="2000">
              <a:latin typeface="Cambria Math"/>
              <a:cs typeface="Cambria Math"/>
            </a:endParaRPr>
          </a:p>
          <a:p>
            <a:pPr marL="50800">
              <a:lnSpc>
                <a:spcPct val="100000"/>
              </a:lnSpc>
              <a:spcBef>
                <a:spcPts val="1200"/>
              </a:spcBef>
            </a:pPr>
            <a:r>
              <a:rPr sz="2000">
                <a:latin typeface="Cambria Math"/>
                <a:cs typeface="Cambria Math"/>
              </a:rPr>
              <a:t>𝑎</a:t>
            </a:r>
            <a:r>
              <a:rPr sz="2000" spc="145">
                <a:latin typeface="Cambria Math"/>
                <a:cs typeface="Cambria Math"/>
              </a:rPr>
              <a:t> </a:t>
            </a:r>
            <a:r>
              <a:rPr sz="2000" spc="65">
                <a:latin typeface="Cambria Math"/>
                <a:cs typeface="Cambria Math"/>
              </a:rPr>
              <a:t>≡</a:t>
            </a:r>
            <a:r>
              <a:rPr sz="2175" spc="502" baseline="-15325">
                <a:latin typeface="Cambria Math"/>
                <a:cs typeface="Cambria Math"/>
              </a:rPr>
              <a:t> </a:t>
            </a:r>
            <a:r>
              <a:rPr sz="2000">
                <a:latin typeface="Cambria Math"/>
                <a:cs typeface="Cambria Math"/>
              </a:rPr>
              <a:t>𝑏</a:t>
            </a:r>
            <a:r>
              <a:rPr lang="en-US" sz="2000">
                <a:latin typeface="Cambria Math"/>
                <a:cs typeface="Cambria Math"/>
              </a:rPr>
              <a:t> (mod m)</a:t>
            </a:r>
            <a:r>
              <a:rPr sz="2000" spc="140">
                <a:latin typeface="Cambria Math"/>
                <a:cs typeface="Cambria Math"/>
              </a:rPr>
              <a:t> </a:t>
            </a:r>
            <a:r>
              <a:rPr sz="2000" b="0">
                <a:latin typeface="Segoe UI Semilight"/>
                <a:cs typeface="Segoe UI Semilight"/>
              </a:rPr>
              <a:t>iff</a:t>
            </a:r>
            <a:r>
              <a:rPr sz="2000" b="0" spc="-5">
                <a:latin typeface="Segoe UI Semilight"/>
                <a:cs typeface="Segoe UI Semilight"/>
              </a:rPr>
              <a:t> </a:t>
            </a:r>
            <a:r>
              <a:rPr sz="2000">
                <a:latin typeface="Cambria Math"/>
                <a:cs typeface="Cambria Math"/>
              </a:rPr>
              <a:t>𝑚</a:t>
            </a:r>
            <a:r>
              <a:rPr sz="2000" spc="30">
                <a:latin typeface="Cambria Math"/>
                <a:cs typeface="Cambria Math"/>
              </a:rPr>
              <a:t> </a:t>
            </a:r>
            <a:r>
              <a:rPr sz="2000">
                <a:latin typeface="Cambria Math"/>
                <a:cs typeface="Cambria Math"/>
              </a:rPr>
              <a:t>|</a:t>
            </a:r>
            <a:r>
              <a:rPr sz="2000" spc="-5">
                <a:latin typeface="Cambria Math"/>
                <a:cs typeface="Cambria Math"/>
              </a:rPr>
              <a:t> </a:t>
            </a:r>
            <a:r>
              <a:rPr sz="2000">
                <a:latin typeface="Cambria Math"/>
                <a:cs typeface="Cambria Math"/>
              </a:rPr>
              <a:t>(𝑎</a:t>
            </a:r>
            <a:r>
              <a:rPr sz="2000" spc="459">
                <a:latin typeface="Cambria Math"/>
                <a:cs typeface="Cambria Math"/>
              </a:rPr>
              <a:t> </a:t>
            </a:r>
            <a:r>
              <a:rPr sz="2000">
                <a:latin typeface="Cambria Math"/>
                <a:cs typeface="Cambria Math"/>
              </a:rPr>
              <a:t>−</a:t>
            </a:r>
            <a:r>
              <a:rPr sz="2000" spc="-5">
                <a:latin typeface="Cambria Math"/>
                <a:cs typeface="Cambria Math"/>
              </a:rPr>
              <a:t> </a:t>
            </a:r>
            <a:r>
              <a:rPr sz="2000" spc="-25">
                <a:latin typeface="Cambria Math"/>
                <a:cs typeface="Cambria Math"/>
              </a:rPr>
              <a:t>𝑏)</a:t>
            </a:r>
            <a:endParaRPr sz="2000">
              <a:latin typeface="Cambria Math"/>
              <a:cs typeface="Cambria Math"/>
            </a:endParaRPr>
          </a:p>
        </p:txBody>
      </p:sp>
      <p:sp>
        <p:nvSpPr>
          <p:cNvPr id="10" name="object 4">
            <a:extLst>
              <a:ext uri="{FF2B5EF4-FFF2-40B4-BE49-F238E27FC236}">
                <a16:creationId xmlns:a16="http://schemas.microsoft.com/office/drawing/2014/main" id="{F2CA16D4-142A-DE02-D1B0-B2F06B96A2F2}"/>
              </a:ext>
            </a:extLst>
          </p:cNvPr>
          <p:cNvSpPr txBox="1"/>
          <p:nvPr/>
        </p:nvSpPr>
        <p:spPr>
          <a:xfrm>
            <a:off x="619658" y="1367790"/>
            <a:ext cx="10546080" cy="7643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b="0">
                <a:latin typeface="Segoe UI Semilight"/>
                <a:cs typeface="Segoe UI Semilight"/>
              </a:rPr>
              <a:t>Claim</a:t>
            </a:r>
            <a:r>
              <a:rPr sz="2400" b="0" spc="-40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2: For</a:t>
            </a:r>
            <a:r>
              <a:rPr sz="2400" b="0" spc="-10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integers</a:t>
            </a:r>
            <a:r>
              <a:rPr sz="2400" b="0" spc="5">
                <a:latin typeface="Segoe UI Semilight"/>
                <a:cs typeface="Segoe UI Semilight"/>
              </a:rPr>
              <a:t> </a:t>
            </a:r>
            <a:r>
              <a:rPr sz="2400">
                <a:latin typeface="Cambria Math"/>
                <a:cs typeface="Cambria Math"/>
              </a:rPr>
              <a:t>𝑎,</a:t>
            </a:r>
            <a:r>
              <a:rPr sz="2400" spc="-135">
                <a:latin typeface="Cambria Math"/>
                <a:cs typeface="Cambria Math"/>
              </a:rPr>
              <a:t> </a:t>
            </a:r>
            <a:r>
              <a:rPr sz="2400">
                <a:latin typeface="Cambria Math"/>
                <a:cs typeface="Cambria Math"/>
              </a:rPr>
              <a:t>𝑏,</a:t>
            </a:r>
            <a:r>
              <a:rPr sz="2400" spc="-135">
                <a:latin typeface="Cambria Math"/>
                <a:cs typeface="Cambria Math"/>
              </a:rPr>
              <a:t> </a:t>
            </a:r>
            <a:r>
              <a:rPr sz="2400">
                <a:latin typeface="Cambria Math"/>
                <a:cs typeface="Cambria Math"/>
              </a:rPr>
              <a:t>𝑐,</a:t>
            </a:r>
            <a:r>
              <a:rPr sz="2400" spc="-135">
                <a:latin typeface="Cambria Math"/>
                <a:cs typeface="Cambria Math"/>
              </a:rPr>
              <a:t> </a:t>
            </a:r>
            <a:r>
              <a:rPr sz="2400">
                <a:latin typeface="Cambria Math"/>
                <a:cs typeface="Cambria Math"/>
              </a:rPr>
              <a:t>𝑑</a:t>
            </a:r>
            <a:r>
              <a:rPr sz="2400" spc="190">
                <a:latin typeface="Cambria Math"/>
                <a:cs typeface="Cambria Math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and</a:t>
            </a:r>
            <a:r>
              <a:rPr sz="2400" b="0" spc="-15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positive</a:t>
            </a:r>
            <a:r>
              <a:rPr sz="2400" b="0" spc="-30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integer </a:t>
            </a:r>
            <a:r>
              <a:rPr sz="2400">
                <a:latin typeface="Cambria Math"/>
                <a:cs typeface="Cambria Math"/>
              </a:rPr>
              <a:t>𝑚</a:t>
            </a:r>
            <a:r>
              <a:rPr sz="2400" b="0">
                <a:latin typeface="Segoe UI Semilight"/>
                <a:cs typeface="Segoe UI Semilight"/>
              </a:rPr>
              <a:t>,</a:t>
            </a:r>
            <a:r>
              <a:rPr sz="2400" b="0" spc="-10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if</a:t>
            </a:r>
            <a:r>
              <a:rPr sz="2400" b="0" spc="10">
                <a:latin typeface="Segoe UI Semilight"/>
                <a:cs typeface="Segoe UI Semilight"/>
              </a:rPr>
              <a:t> </a:t>
            </a:r>
            <a:r>
              <a:rPr sz="2400">
                <a:latin typeface="Cambria Math"/>
                <a:cs typeface="Cambria Math"/>
              </a:rPr>
              <a:t>𝑎</a:t>
            </a:r>
            <a:r>
              <a:rPr sz="2400" spc="180">
                <a:latin typeface="Cambria Math"/>
                <a:cs typeface="Cambria Math"/>
              </a:rPr>
              <a:t> </a:t>
            </a:r>
            <a:r>
              <a:rPr sz="2400" spc="85">
                <a:latin typeface="Cambria Math"/>
                <a:cs typeface="Cambria Math"/>
              </a:rPr>
              <a:t>≡</a:t>
            </a:r>
            <a:r>
              <a:rPr sz="2625" spc="577" baseline="-15873">
                <a:latin typeface="Cambria Math"/>
                <a:cs typeface="Cambria Math"/>
              </a:rPr>
              <a:t> </a:t>
            </a:r>
            <a:r>
              <a:rPr sz="2400">
                <a:latin typeface="Cambria Math"/>
                <a:cs typeface="Cambria Math"/>
              </a:rPr>
              <a:t>𝑏</a:t>
            </a:r>
            <a:r>
              <a:rPr lang="en-US" sz="2400">
                <a:latin typeface="Cambria Math"/>
                <a:cs typeface="Cambria Math"/>
              </a:rPr>
              <a:t> (mod m)</a:t>
            </a:r>
            <a:r>
              <a:rPr sz="2400" spc="180">
                <a:latin typeface="Cambria Math"/>
                <a:cs typeface="Cambria Math"/>
              </a:rPr>
              <a:t> </a:t>
            </a:r>
            <a:endParaRPr lang="en-US" sz="2400" spc="180">
              <a:latin typeface="Cambria Math"/>
              <a:cs typeface="Cambria Math"/>
            </a:endParaRPr>
          </a:p>
          <a:p>
            <a:pPr marL="38100">
              <a:spcBef>
                <a:spcPts val="100"/>
              </a:spcBef>
            </a:pPr>
            <a:r>
              <a:rPr sz="2400" b="0">
                <a:latin typeface="Segoe UI Semilight"/>
                <a:cs typeface="Segoe UI Semilight"/>
              </a:rPr>
              <a:t>and</a:t>
            </a:r>
            <a:r>
              <a:rPr sz="2400" b="0" spc="-10">
                <a:latin typeface="Segoe UI Semilight"/>
                <a:cs typeface="Segoe UI Semilight"/>
              </a:rPr>
              <a:t> </a:t>
            </a:r>
            <a:r>
              <a:rPr sz="2400">
                <a:latin typeface="Cambria Math"/>
                <a:cs typeface="Cambria Math"/>
              </a:rPr>
              <a:t>𝑐</a:t>
            </a:r>
            <a:r>
              <a:rPr sz="2400" spc="185">
                <a:latin typeface="Cambria Math"/>
                <a:cs typeface="Cambria Math"/>
              </a:rPr>
              <a:t> </a:t>
            </a:r>
            <a:r>
              <a:rPr sz="2400" spc="85">
                <a:latin typeface="Cambria Math"/>
                <a:cs typeface="Cambria Math"/>
              </a:rPr>
              <a:t>≡</a:t>
            </a:r>
            <a:r>
              <a:rPr sz="2625" spc="600" baseline="-15873">
                <a:latin typeface="Cambria Math"/>
                <a:cs typeface="Cambria Math"/>
              </a:rPr>
              <a:t> </a:t>
            </a:r>
            <a:r>
              <a:rPr sz="2400">
                <a:latin typeface="Cambria Math"/>
                <a:cs typeface="Cambria Math"/>
              </a:rPr>
              <a:t>𝑑</a:t>
            </a:r>
            <a:r>
              <a:rPr sz="2400" spc="185">
                <a:latin typeface="Cambria Math"/>
                <a:cs typeface="Cambria Math"/>
              </a:rPr>
              <a:t> </a:t>
            </a:r>
            <a:r>
              <a:rPr lang="en-US" sz="2400" spc="-25">
                <a:latin typeface="Cambria Math"/>
                <a:cs typeface="Cambria Math"/>
              </a:rPr>
              <a:t>(mod m)</a:t>
            </a:r>
            <a:r>
              <a:rPr lang="en-US" sz="2400" spc="-25">
                <a:latin typeface="Segoe UI Semilight"/>
                <a:cs typeface="Segoe UI Semilight"/>
              </a:rPr>
              <a:t>.</a:t>
            </a:r>
            <a:r>
              <a:rPr lang="en-US" sz="2400" spc="185">
                <a:latin typeface="Cambria Math"/>
                <a:cs typeface="Cambria Math"/>
              </a:rPr>
              <a:t> </a:t>
            </a:r>
            <a:r>
              <a:rPr sz="2400" b="0" spc="-20">
                <a:latin typeface="Segoe UI Semilight"/>
                <a:cs typeface="Segoe UI Semilight"/>
              </a:rPr>
              <a:t>then</a:t>
            </a:r>
            <a:r>
              <a:rPr lang="en-US" sz="2400" b="0" spc="-20">
                <a:latin typeface="Segoe UI Semilight"/>
                <a:cs typeface="Segoe UI Semilight"/>
              </a:rPr>
              <a:t> </a:t>
            </a:r>
            <a:r>
              <a:rPr lang="en-US" sz="2400">
                <a:latin typeface="Cambria Math"/>
                <a:cs typeface="Cambria Math"/>
              </a:rPr>
              <a:t>𝑎</a:t>
            </a:r>
            <a:r>
              <a:rPr lang="en-US" sz="2400" spc="60">
                <a:latin typeface="Cambria Math"/>
                <a:cs typeface="Cambria Math"/>
              </a:rPr>
              <a:t> </a:t>
            </a:r>
            <a:r>
              <a:rPr lang="en-US" sz="2400">
                <a:latin typeface="Cambria Math"/>
                <a:cs typeface="Cambria Math"/>
              </a:rPr>
              <a:t>+</a:t>
            </a:r>
            <a:r>
              <a:rPr lang="en-US" sz="2400" spc="-15">
                <a:latin typeface="Cambria Math"/>
                <a:cs typeface="Cambria Math"/>
              </a:rPr>
              <a:t> </a:t>
            </a:r>
            <a:r>
              <a:rPr lang="en-US" sz="2400">
                <a:latin typeface="Cambria Math"/>
                <a:cs typeface="Cambria Math"/>
              </a:rPr>
              <a:t>𝑐</a:t>
            </a:r>
            <a:r>
              <a:rPr lang="en-US" sz="2400" spc="210">
                <a:latin typeface="Cambria Math"/>
                <a:cs typeface="Cambria Math"/>
              </a:rPr>
              <a:t> </a:t>
            </a:r>
            <a:r>
              <a:rPr lang="en-US" sz="2400" spc="85">
                <a:latin typeface="Cambria Math"/>
                <a:cs typeface="Cambria Math"/>
              </a:rPr>
              <a:t>≡</a:t>
            </a:r>
            <a:r>
              <a:rPr lang="en-US" sz="2625" spc="607" baseline="-15873">
                <a:latin typeface="Cambria Math"/>
                <a:cs typeface="Cambria Math"/>
              </a:rPr>
              <a:t> </a:t>
            </a:r>
            <a:r>
              <a:rPr lang="en-US" sz="2400">
                <a:latin typeface="Cambria Math"/>
                <a:cs typeface="Cambria Math"/>
              </a:rPr>
              <a:t>𝑏</a:t>
            </a:r>
            <a:r>
              <a:rPr lang="en-US" sz="2400" spc="55">
                <a:latin typeface="Cambria Math"/>
                <a:cs typeface="Cambria Math"/>
              </a:rPr>
              <a:t> </a:t>
            </a:r>
            <a:r>
              <a:rPr lang="en-US" sz="2400">
                <a:latin typeface="Cambria Math"/>
                <a:cs typeface="Cambria Math"/>
              </a:rPr>
              <a:t>+</a:t>
            </a:r>
            <a:r>
              <a:rPr lang="en-US" sz="2400" spc="-15">
                <a:latin typeface="Cambria Math"/>
                <a:cs typeface="Cambria Math"/>
              </a:rPr>
              <a:t> </a:t>
            </a:r>
            <a:r>
              <a:rPr lang="en-US" sz="2400" spc="-25">
                <a:latin typeface="Cambria Math"/>
                <a:cs typeface="Cambria Math"/>
              </a:rPr>
              <a:t>𝑑 (mod m)</a:t>
            </a:r>
            <a:r>
              <a:rPr lang="en-US" sz="2400" spc="-25">
                <a:latin typeface="Segoe UI Semilight"/>
                <a:cs typeface="Segoe UI Semilight"/>
              </a:rPr>
              <a:t>.</a:t>
            </a:r>
            <a:endParaRPr lang="en-US" sz="2400">
              <a:latin typeface="Segoe UI Semilight"/>
              <a:cs typeface="Segoe UI Semilight"/>
            </a:endParaRPr>
          </a:p>
        </p:txBody>
      </p:sp>
    </p:spTree>
    <p:extLst>
      <p:ext uri="{BB962C8B-B14F-4D97-AF65-F5344CB8AC3E}">
        <p14:creationId xmlns:p14="http://schemas.microsoft.com/office/powerpoint/2010/main" val="139542116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9CC6A0-E947-6373-341D-FCCE551982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2A7656BF-5D6D-8643-4639-00D7E930FA6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65"/>
              <a:t>Claim</a:t>
            </a:r>
            <a:r>
              <a:rPr spc="215"/>
              <a:t> </a:t>
            </a:r>
            <a:r>
              <a:rPr spc="-50"/>
              <a:t>2</a:t>
            </a: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595D5D9B-8E70-2B8C-7F44-94F12CBF1116}"/>
              </a:ext>
            </a:extLst>
          </p:cNvPr>
          <p:cNvSpPr/>
          <p:nvPr/>
        </p:nvSpPr>
        <p:spPr>
          <a:xfrm>
            <a:off x="657529" y="1360169"/>
            <a:ext cx="978535" cy="405765"/>
          </a:xfrm>
          <a:custGeom>
            <a:avLst/>
            <a:gdLst/>
            <a:ahLst/>
            <a:cxnLst/>
            <a:rect l="l" t="t" r="r" b="b"/>
            <a:pathLst>
              <a:path w="978535" h="405764">
                <a:moveTo>
                  <a:pt x="978408" y="0"/>
                </a:moveTo>
                <a:lnTo>
                  <a:pt x="0" y="0"/>
                </a:lnTo>
                <a:lnTo>
                  <a:pt x="0" y="405384"/>
                </a:lnTo>
                <a:lnTo>
                  <a:pt x="978408" y="405384"/>
                </a:lnTo>
                <a:lnTo>
                  <a:pt x="978408" y="0"/>
                </a:lnTo>
                <a:close/>
              </a:path>
            </a:pathLst>
          </a:custGeom>
          <a:solidFill>
            <a:srgbClr val="CC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EDB91ADD-5DC7-199A-B3EB-A39A826B4003}"/>
              </a:ext>
            </a:extLst>
          </p:cNvPr>
          <p:cNvSpPr txBox="1"/>
          <p:nvPr/>
        </p:nvSpPr>
        <p:spPr>
          <a:xfrm>
            <a:off x="654202" y="5723886"/>
            <a:ext cx="10919489" cy="889346"/>
          </a:xfrm>
          <a:prstGeom prst="rect">
            <a:avLst/>
          </a:prstGeom>
        </p:spPr>
        <p:txBody>
          <a:bodyPr vert="horz" wrap="square" lIns="0" tIns="210185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560"/>
              </a:spcBef>
              <a:tabLst>
                <a:tab pos="4206875" algn="l"/>
                <a:tab pos="5089525" algn="l"/>
              </a:tabLst>
            </a:pPr>
            <a:r>
              <a:rPr sz="2200" b="0">
                <a:latin typeface="Segoe UI Semilight"/>
                <a:cs typeface="Segoe UI Semilight"/>
              </a:rPr>
              <a:t>Then</a:t>
            </a:r>
            <a:r>
              <a:rPr sz="2200" b="0" spc="-15">
                <a:latin typeface="Segoe UI Semilight"/>
                <a:cs typeface="Segoe UI Semilight"/>
              </a:rPr>
              <a:t> </a:t>
            </a:r>
            <a:r>
              <a:rPr sz="2200" b="0">
                <a:latin typeface="Segoe UI Semilight"/>
                <a:cs typeface="Segoe UI Semilight"/>
              </a:rPr>
              <a:t>by</a:t>
            </a:r>
            <a:r>
              <a:rPr sz="2200" b="0" spc="-25">
                <a:latin typeface="Segoe UI Semilight"/>
                <a:cs typeface="Segoe UI Semilight"/>
              </a:rPr>
              <a:t> </a:t>
            </a:r>
            <a:r>
              <a:rPr sz="2200" b="0">
                <a:latin typeface="Segoe UI Semilight"/>
                <a:cs typeface="Segoe UI Semilight"/>
              </a:rPr>
              <a:t>definition</a:t>
            </a:r>
            <a:r>
              <a:rPr sz="2200" b="0" spc="-30">
                <a:latin typeface="Segoe UI Semilight"/>
                <a:cs typeface="Segoe UI Semilight"/>
              </a:rPr>
              <a:t> </a:t>
            </a:r>
            <a:r>
              <a:rPr sz="2200" b="0" spc="-25">
                <a:latin typeface="Segoe UI Semilight"/>
                <a:cs typeface="Segoe UI Semilight"/>
              </a:rPr>
              <a:t>of</a:t>
            </a:r>
            <a:r>
              <a:rPr lang="en-US" sz="2200" spc="-25">
                <a:latin typeface="Segoe UI Semilight"/>
                <a:cs typeface="Segoe UI Semilight"/>
              </a:rPr>
              <a:t> </a:t>
            </a:r>
            <a:r>
              <a:rPr sz="2200" b="0">
                <a:latin typeface="Segoe UI Semilight"/>
                <a:cs typeface="Segoe UI Semilight"/>
              </a:rPr>
              <a:t>congruence,</a:t>
            </a:r>
            <a:r>
              <a:rPr sz="2200" b="0" spc="-35">
                <a:latin typeface="Segoe UI Semilight"/>
                <a:cs typeface="Segoe UI Semilight"/>
              </a:rPr>
              <a:t> </a:t>
            </a:r>
            <a:r>
              <a:rPr sz="2200">
                <a:latin typeface="Cambria Math"/>
                <a:cs typeface="Cambria Math"/>
              </a:rPr>
              <a:t>𝑎</a:t>
            </a:r>
            <a:r>
              <a:rPr sz="2200" spc="55">
                <a:latin typeface="Cambria Math"/>
                <a:cs typeface="Cambria Math"/>
              </a:rPr>
              <a:t> </a:t>
            </a:r>
            <a:r>
              <a:rPr sz="2200">
                <a:latin typeface="Cambria Math"/>
                <a:cs typeface="Cambria Math"/>
              </a:rPr>
              <a:t>+</a:t>
            </a:r>
            <a:r>
              <a:rPr sz="2200" spc="-10">
                <a:latin typeface="Cambria Math"/>
                <a:cs typeface="Cambria Math"/>
              </a:rPr>
              <a:t> </a:t>
            </a:r>
            <a:r>
              <a:rPr sz="2200">
                <a:latin typeface="Cambria Math"/>
                <a:cs typeface="Cambria Math"/>
              </a:rPr>
              <a:t>𝑐</a:t>
            </a:r>
            <a:r>
              <a:rPr sz="2200" spc="204">
                <a:latin typeface="Cambria Math"/>
                <a:cs typeface="Cambria Math"/>
              </a:rPr>
              <a:t> </a:t>
            </a:r>
            <a:r>
              <a:rPr sz="2200" spc="85">
                <a:latin typeface="Cambria Math"/>
                <a:cs typeface="Cambria Math"/>
              </a:rPr>
              <a:t>≡</a:t>
            </a:r>
            <a:r>
              <a:rPr sz="2200" spc="585" baseline="-15873">
                <a:latin typeface="Cambria Math"/>
                <a:cs typeface="Cambria Math"/>
              </a:rPr>
              <a:t> </a:t>
            </a:r>
            <a:r>
              <a:rPr sz="2200">
                <a:latin typeface="Cambria Math"/>
                <a:cs typeface="Cambria Math"/>
              </a:rPr>
              <a:t>𝑏</a:t>
            </a:r>
            <a:r>
              <a:rPr sz="2200" spc="50">
                <a:latin typeface="Cambria Math"/>
                <a:cs typeface="Cambria Math"/>
              </a:rPr>
              <a:t> </a:t>
            </a:r>
            <a:r>
              <a:rPr sz="2200">
                <a:latin typeface="Cambria Math"/>
                <a:cs typeface="Cambria Math"/>
              </a:rPr>
              <a:t>+ 𝑑</a:t>
            </a:r>
            <a:r>
              <a:rPr lang="en-US" sz="2200">
                <a:latin typeface="Cambria Math"/>
                <a:cs typeface="Cambria Math"/>
              </a:rPr>
              <a:t> (mod m)</a:t>
            </a:r>
            <a:r>
              <a:rPr sz="2200" b="0">
                <a:latin typeface="Segoe UI Semilight"/>
                <a:cs typeface="Segoe UI Semilight"/>
              </a:rPr>
              <a:t>.</a:t>
            </a:r>
            <a:r>
              <a:rPr sz="2200" b="0" spc="-15">
                <a:latin typeface="Segoe UI Semilight"/>
                <a:cs typeface="Segoe UI Semilight"/>
              </a:rPr>
              <a:t> </a:t>
            </a:r>
            <a:r>
              <a:rPr sz="2200" b="0">
                <a:latin typeface="Segoe UI Semilight"/>
                <a:cs typeface="Segoe UI Semilight"/>
              </a:rPr>
              <a:t>Since </a:t>
            </a:r>
            <a:r>
              <a:rPr sz="2200">
                <a:latin typeface="Cambria Math"/>
                <a:cs typeface="Cambria Math"/>
              </a:rPr>
              <a:t>𝑎,</a:t>
            </a:r>
            <a:r>
              <a:rPr sz="2200" spc="-135">
                <a:latin typeface="Cambria Math"/>
                <a:cs typeface="Cambria Math"/>
              </a:rPr>
              <a:t> </a:t>
            </a:r>
            <a:r>
              <a:rPr sz="2200">
                <a:latin typeface="Cambria Math"/>
                <a:cs typeface="Cambria Math"/>
              </a:rPr>
              <a:t>𝑏,</a:t>
            </a:r>
            <a:r>
              <a:rPr sz="2200" spc="-135">
                <a:latin typeface="Cambria Math"/>
                <a:cs typeface="Cambria Math"/>
              </a:rPr>
              <a:t> </a:t>
            </a:r>
            <a:r>
              <a:rPr sz="2200">
                <a:latin typeface="Cambria Math"/>
                <a:cs typeface="Cambria Math"/>
              </a:rPr>
              <a:t>𝑐,</a:t>
            </a:r>
            <a:r>
              <a:rPr sz="2200" spc="-135">
                <a:latin typeface="Cambria Math"/>
                <a:cs typeface="Cambria Math"/>
              </a:rPr>
              <a:t> </a:t>
            </a:r>
            <a:r>
              <a:rPr sz="2200">
                <a:latin typeface="Cambria Math"/>
                <a:cs typeface="Cambria Math"/>
              </a:rPr>
              <a:t>𝑑,</a:t>
            </a:r>
            <a:r>
              <a:rPr sz="2200" spc="-135">
                <a:latin typeface="Cambria Math"/>
                <a:cs typeface="Cambria Math"/>
              </a:rPr>
              <a:t> </a:t>
            </a:r>
            <a:r>
              <a:rPr sz="2200">
                <a:latin typeface="Cambria Math"/>
                <a:cs typeface="Cambria Math"/>
              </a:rPr>
              <a:t>𝑚</a:t>
            </a:r>
            <a:r>
              <a:rPr sz="2200" spc="160">
                <a:latin typeface="Cambria Math"/>
                <a:cs typeface="Cambria Math"/>
              </a:rPr>
              <a:t> </a:t>
            </a:r>
            <a:r>
              <a:rPr sz="2200" b="0">
                <a:latin typeface="Segoe UI Semilight"/>
                <a:cs typeface="Segoe UI Semilight"/>
              </a:rPr>
              <a:t>were</a:t>
            </a:r>
            <a:r>
              <a:rPr sz="2200" b="0" spc="-5">
                <a:latin typeface="Segoe UI Semilight"/>
                <a:cs typeface="Segoe UI Semilight"/>
              </a:rPr>
              <a:t> </a:t>
            </a:r>
            <a:r>
              <a:rPr sz="2200" b="0">
                <a:latin typeface="Segoe UI Semilight"/>
                <a:cs typeface="Segoe UI Semilight"/>
              </a:rPr>
              <a:t>arbitrary,</a:t>
            </a:r>
            <a:r>
              <a:rPr sz="2200" b="0" spc="-30">
                <a:latin typeface="Segoe UI Semilight"/>
                <a:cs typeface="Segoe UI Semilight"/>
              </a:rPr>
              <a:t> </a:t>
            </a:r>
            <a:r>
              <a:rPr sz="2200" b="0">
                <a:latin typeface="Segoe UI Semilight"/>
                <a:cs typeface="Segoe UI Semilight"/>
              </a:rPr>
              <a:t>the</a:t>
            </a:r>
            <a:r>
              <a:rPr sz="2200" b="0" spc="-5">
                <a:latin typeface="Segoe UI Semilight"/>
                <a:cs typeface="Segoe UI Semilight"/>
              </a:rPr>
              <a:t> </a:t>
            </a:r>
            <a:r>
              <a:rPr sz="2200" b="0">
                <a:latin typeface="Segoe UI Semilight"/>
                <a:cs typeface="Segoe UI Semilight"/>
              </a:rPr>
              <a:t>claim</a:t>
            </a:r>
            <a:r>
              <a:rPr sz="2200" b="0" spc="-10">
                <a:latin typeface="Segoe UI Semilight"/>
                <a:cs typeface="Segoe UI Semilight"/>
              </a:rPr>
              <a:t> holds.</a:t>
            </a:r>
            <a:endParaRPr sz="2200">
              <a:latin typeface="Segoe UI Semilight"/>
              <a:cs typeface="Segoe UI Semilight"/>
            </a:endParaRPr>
          </a:p>
        </p:txBody>
      </p:sp>
      <p:grpSp>
        <p:nvGrpSpPr>
          <p:cNvPr id="14" name="object 5">
            <a:extLst>
              <a:ext uri="{FF2B5EF4-FFF2-40B4-BE49-F238E27FC236}">
                <a16:creationId xmlns:a16="http://schemas.microsoft.com/office/drawing/2014/main" id="{71CB8F7D-6D9C-2725-D15F-5839371ECE89}"/>
              </a:ext>
            </a:extLst>
          </p:cNvPr>
          <p:cNvGrpSpPr/>
          <p:nvPr/>
        </p:nvGrpSpPr>
        <p:grpSpPr>
          <a:xfrm>
            <a:off x="8058158" y="146486"/>
            <a:ext cx="3822510" cy="1235592"/>
            <a:chOff x="9031223" y="102107"/>
            <a:chExt cx="3056230" cy="1248410"/>
          </a:xfrm>
        </p:grpSpPr>
        <p:sp>
          <p:nvSpPr>
            <p:cNvPr id="15" name="object 6">
              <a:extLst>
                <a:ext uri="{FF2B5EF4-FFF2-40B4-BE49-F238E27FC236}">
                  <a16:creationId xmlns:a16="http://schemas.microsoft.com/office/drawing/2014/main" id="{87BCE800-AA87-33AB-DE7B-80B48F4C79BA}"/>
                </a:ext>
              </a:extLst>
            </p:cNvPr>
            <p:cNvSpPr/>
            <p:nvPr/>
          </p:nvSpPr>
          <p:spPr>
            <a:xfrm>
              <a:off x="9041993" y="102107"/>
              <a:ext cx="3045460" cy="1248410"/>
            </a:xfrm>
            <a:custGeom>
              <a:avLst/>
              <a:gdLst/>
              <a:ahLst/>
              <a:cxnLst/>
              <a:rect l="l" t="t" r="r" b="b"/>
              <a:pathLst>
                <a:path w="3045459" h="1248410">
                  <a:moveTo>
                    <a:pt x="2836926" y="0"/>
                  </a:moveTo>
                  <a:lnTo>
                    <a:pt x="208025" y="0"/>
                  </a:lnTo>
                  <a:lnTo>
                    <a:pt x="160313" y="5491"/>
                  </a:lnTo>
                  <a:lnTo>
                    <a:pt x="116521" y="21136"/>
                  </a:lnTo>
                  <a:lnTo>
                    <a:pt x="77897" y="45686"/>
                  </a:lnTo>
                  <a:lnTo>
                    <a:pt x="45686" y="77897"/>
                  </a:lnTo>
                  <a:lnTo>
                    <a:pt x="21136" y="116521"/>
                  </a:lnTo>
                  <a:lnTo>
                    <a:pt x="5491" y="160313"/>
                  </a:lnTo>
                  <a:lnTo>
                    <a:pt x="0" y="208025"/>
                  </a:lnTo>
                  <a:lnTo>
                    <a:pt x="0" y="1040130"/>
                  </a:lnTo>
                  <a:lnTo>
                    <a:pt x="5491" y="1087842"/>
                  </a:lnTo>
                  <a:lnTo>
                    <a:pt x="21136" y="1131634"/>
                  </a:lnTo>
                  <a:lnTo>
                    <a:pt x="45686" y="1170258"/>
                  </a:lnTo>
                  <a:lnTo>
                    <a:pt x="77897" y="1202469"/>
                  </a:lnTo>
                  <a:lnTo>
                    <a:pt x="116521" y="1227019"/>
                  </a:lnTo>
                  <a:lnTo>
                    <a:pt x="160313" y="1242664"/>
                  </a:lnTo>
                  <a:lnTo>
                    <a:pt x="208025" y="1248156"/>
                  </a:lnTo>
                  <a:lnTo>
                    <a:pt x="2836926" y="1248156"/>
                  </a:lnTo>
                  <a:lnTo>
                    <a:pt x="2884638" y="1242664"/>
                  </a:lnTo>
                  <a:lnTo>
                    <a:pt x="2928430" y="1227019"/>
                  </a:lnTo>
                  <a:lnTo>
                    <a:pt x="2967054" y="1202469"/>
                  </a:lnTo>
                  <a:lnTo>
                    <a:pt x="2999265" y="1170258"/>
                  </a:lnTo>
                  <a:lnTo>
                    <a:pt x="3023815" y="1131634"/>
                  </a:lnTo>
                  <a:lnTo>
                    <a:pt x="3039460" y="1087842"/>
                  </a:lnTo>
                  <a:lnTo>
                    <a:pt x="3044952" y="1040130"/>
                  </a:lnTo>
                  <a:lnTo>
                    <a:pt x="3044952" y="208025"/>
                  </a:lnTo>
                  <a:lnTo>
                    <a:pt x="3039460" y="160313"/>
                  </a:lnTo>
                  <a:lnTo>
                    <a:pt x="3023815" y="116521"/>
                  </a:lnTo>
                  <a:lnTo>
                    <a:pt x="2999265" y="77897"/>
                  </a:lnTo>
                  <a:lnTo>
                    <a:pt x="2967054" y="45686"/>
                  </a:lnTo>
                  <a:lnTo>
                    <a:pt x="2928430" y="21136"/>
                  </a:lnTo>
                  <a:lnTo>
                    <a:pt x="2884638" y="5491"/>
                  </a:lnTo>
                  <a:lnTo>
                    <a:pt x="2836926" y="0"/>
                  </a:lnTo>
                  <a:close/>
                </a:path>
              </a:pathLst>
            </a:custGeom>
            <a:solidFill>
              <a:srgbClr val="E4E4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7">
              <a:extLst>
                <a:ext uri="{FF2B5EF4-FFF2-40B4-BE49-F238E27FC236}">
                  <a16:creationId xmlns:a16="http://schemas.microsoft.com/office/drawing/2014/main" id="{72F1E982-5B59-9D89-C2A9-210C6C79D1F3}"/>
                </a:ext>
              </a:extLst>
            </p:cNvPr>
            <p:cNvSpPr/>
            <p:nvPr/>
          </p:nvSpPr>
          <p:spPr>
            <a:xfrm>
              <a:off x="9031223" y="102107"/>
              <a:ext cx="3045460" cy="1248410"/>
            </a:xfrm>
            <a:custGeom>
              <a:avLst/>
              <a:gdLst/>
              <a:ahLst/>
              <a:cxnLst/>
              <a:rect l="l" t="t" r="r" b="b"/>
              <a:pathLst>
                <a:path w="3045459" h="1248410">
                  <a:moveTo>
                    <a:pt x="0" y="208025"/>
                  </a:moveTo>
                  <a:lnTo>
                    <a:pt x="5491" y="160313"/>
                  </a:lnTo>
                  <a:lnTo>
                    <a:pt x="21136" y="116521"/>
                  </a:lnTo>
                  <a:lnTo>
                    <a:pt x="45686" y="77897"/>
                  </a:lnTo>
                  <a:lnTo>
                    <a:pt x="77897" y="45686"/>
                  </a:lnTo>
                  <a:lnTo>
                    <a:pt x="116521" y="21136"/>
                  </a:lnTo>
                  <a:lnTo>
                    <a:pt x="160313" y="5491"/>
                  </a:lnTo>
                  <a:lnTo>
                    <a:pt x="208025" y="0"/>
                  </a:lnTo>
                  <a:lnTo>
                    <a:pt x="2836926" y="0"/>
                  </a:lnTo>
                  <a:lnTo>
                    <a:pt x="2884638" y="5491"/>
                  </a:lnTo>
                  <a:lnTo>
                    <a:pt x="2928430" y="21136"/>
                  </a:lnTo>
                  <a:lnTo>
                    <a:pt x="2967054" y="45686"/>
                  </a:lnTo>
                  <a:lnTo>
                    <a:pt x="2999265" y="77897"/>
                  </a:lnTo>
                  <a:lnTo>
                    <a:pt x="3023815" y="116521"/>
                  </a:lnTo>
                  <a:lnTo>
                    <a:pt x="3039460" y="160313"/>
                  </a:lnTo>
                  <a:lnTo>
                    <a:pt x="3044952" y="208025"/>
                  </a:lnTo>
                  <a:lnTo>
                    <a:pt x="3044952" y="1040130"/>
                  </a:lnTo>
                  <a:lnTo>
                    <a:pt x="3039460" y="1087842"/>
                  </a:lnTo>
                  <a:lnTo>
                    <a:pt x="3023815" y="1131634"/>
                  </a:lnTo>
                  <a:lnTo>
                    <a:pt x="2999265" y="1170258"/>
                  </a:lnTo>
                  <a:lnTo>
                    <a:pt x="2967054" y="1202469"/>
                  </a:lnTo>
                  <a:lnTo>
                    <a:pt x="2928430" y="1227019"/>
                  </a:lnTo>
                  <a:lnTo>
                    <a:pt x="2884638" y="1242664"/>
                  </a:lnTo>
                  <a:lnTo>
                    <a:pt x="2836926" y="1248156"/>
                  </a:lnTo>
                  <a:lnTo>
                    <a:pt x="208025" y="1248156"/>
                  </a:lnTo>
                  <a:lnTo>
                    <a:pt x="160313" y="1242664"/>
                  </a:lnTo>
                  <a:lnTo>
                    <a:pt x="116521" y="1227019"/>
                  </a:lnTo>
                  <a:lnTo>
                    <a:pt x="77897" y="1202469"/>
                  </a:lnTo>
                  <a:lnTo>
                    <a:pt x="45686" y="1170258"/>
                  </a:lnTo>
                  <a:lnTo>
                    <a:pt x="21136" y="1131634"/>
                  </a:lnTo>
                  <a:lnTo>
                    <a:pt x="5491" y="1087842"/>
                  </a:lnTo>
                  <a:lnTo>
                    <a:pt x="0" y="1040130"/>
                  </a:lnTo>
                  <a:lnTo>
                    <a:pt x="0" y="208025"/>
                  </a:lnTo>
                  <a:close/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9">
            <a:extLst>
              <a:ext uri="{FF2B5EF4-FFF2-40B4-BE49-F238E27FC236}">
                <a16:creationId xmlns:a16="http://schemas.microsoft.com/office/drawing/2014/main" id="{7B70620E-011D-8C88-672E-45F88944FCBE}"/>
              </a:ext>
            </a:extLst>
          </p:cNvPr>
          <p:cNvSpPr txBox="1"/>
          <p:nvPr/>
        </p:nvSpPr>
        <p:spPr>
          <a:xfrm>
            <a:off x="8419011" y="58267"/>
            <a:ext cx="3461657" cy="124393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700"/>
              </a:spcBef>
            </a:pPr>
            <a:r>
              <a:rPr sz="2000" b="0" u="sng" spc="-10"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Definitions</a:t>
            </a:r>
            <a:r>
              <a:rPr sz="2000" b="0" u="none" spc="-10">
                <a:latin typeface="Segoe UI Semilight"/>
                <a:cs typeface="Segoe UI Semilight"/>
              </a:rPr>
              <a:t>:</a:t>
            </a:r>
            <a:endParaRPr sz="2000">
              <a:latin typeface="Segoe UI Semilight"/>
              <a:cs typeface="Segoe UI Semilight"/>
            </a:endParaRPr>
          </a:p>
          <a:p>
            <a:pPr marL="50800">
              <a:lnSpc>
                <a:spcPct val="100000"/>
              </a:lnSpc>
              <a:spcBef>
                <a:spcPts val="600"/>
              </a:spcBef>
              <a:tabLst>
                <a:tab pos="1774189" algn="l"/>
              </a:tabLst>
            </a:pPr>
            <a:r>
              <a:rPr sz="2000">
                <a:latin typeface="Cambria Math"/>
                <a:cs typeface="Cambria Math"/>
              </a:rPr>
              <a:t>𝑎</a:t>
            </a:r>
            <a:r>
              <a:rPr sz="2000" spc="40">
                <a:latin typeface="Cambria Math"/>
                <a:cs typeface="Cambria Math"/>
              </a:rPr>
              <a:t> </a:t>
            </a:r>
            <a:r>
              <a:rPr sz="2000">
                <a:latin typeface="Cambria Math"/>
                <a:cs typeface="Cambria Math"/>
              </a:rPr>
              <a:t>| 𝑏</a:t>
            </a:r>
            <a:r>
              <a:rPr sz="2000" spc="20">
                <a:latin typeface="Cambria Math"/>
                <a:cs typeface="Cambria Math"/>
              </a:rPr>
              <a:t> </a:t>
            </a:r>
            <a:r>
              <a:rPr sz="2000" b="0">
                <a:latin typeface="Segoe UI Semilight"/>
                <a:cs typeface="Segoe UI Semilight"/>
              </a:rPr>
              <a:t>iff</a:t>
            </a:r>
            <a:r>
              <a:rPr sz="2000" b="0" spc="-5">
                <a:latin typeface="Segoe UI Semilight"/>
                <a:cs typeface="Segoe UI Semilight"/>
              </a:rPr>
              <a:t> </a:t>
            </a:r>
            <a:r>
              <a:rPr sz="2000">
                <a:latin typeface="Cambria Math"/>
                <a:cs typeface="Cambria Math"/>
              </a:rPr>
              <a:t>∃𝑘</a:t>
            </a:r>
            <a:r>
              <a:rPr sz="2000" spc="155">
                <a:latin typeface="Cambria Math"/>
                <a:cs typeface="Cambria Math"/>
              </a:rPr>
              <a:t> </a:t>
            </a:r>
            <a:r>
              <a:rPr sz="2000">
                <a:latin typeface="Cambria Math"/>
                <a:cs typeface="Cambria Math"/>
              </a:rPr>
              <a:t>∈</a:t>
            </a:r>
            <a:r>
              <a:rPr sz="2000" spc="105">
                <a:latin typeface="Cambria Math"/>
                <a:cs typeface="Cambria Math"/>
              </a:rPr>
              <a:t> </a:t>
            </a:r>
            <a:r>
              <a:rPr sz="2000" spc="-50">
                <a:latin typeface="Cambria Math"/>
                <a:cs typeface="Cambria Math"/>
              </a:rPr>
              <a:t>ℤ</a:t>
            </a:r>
            <a:r>
              <a:rPr sz="2000">
                <a:latin typeface="Cambria Math"/>
                <a:cs typeface="Cambria Math"/>
              </a:rPr>
              <a:t>	𝑏</a:t>
            </a:r>
            <a:r>
              <a:rPr sz="2000" spc="125">
                <a:latin typeface="Cambria Math"/>
                <a:cs typeface="Cambria Math"/>
              </a:rPr>
              <a:t> </a:t>
            </a:r>
            <a:r>
              <a:rPr sz="2000">
                <a:latin typeface="Cambria Math"/>
                <a:cs typeface="Cambria Math"/>
              </a:rPr>
              <a:t>=</a:t>
            </a:r>
            <a:r>
              <a:rPr sz="2000" spc="105">
                <a:latin typeface="Cambria Math"/>
                <a:cs typeface="Cambria Math"/>
              </a:rPr>
              <a:t> </a:t>
            </a:r>
            <a:r>
              <a:rPr sz="2000" spc="-25">
                <a:latin typeface="Cambria Math"/>
                <a:cs typeface="Cambria Math"/>
              </a:rPr>
              <a:t>𝑘𝑎</a:t>
            </a:r>
            <a:endParaRPr sz="2000">
              <a:latin typeface="Cambria Math"/>
              <a:cs typeface="Cambria Math"/>
            </a:endParaRPr>
          </a:p>
          <a:p>
            <a:pPr marL="50800">
              <a:lnSpc>
                <a:spcPct val="100000"/>
              </a:lnSpc>
              <a:spcBef>
                <a:spcPts val="1200"/>
              </a:spcBef>
            </a:pPr>
            <a:r>
              <a:rPr sz="2000">
                <a:latin typeface="Cambria Math"/>
                <a:cs typeface="Cambria Math"/>
              </a:rPr>
              <a:t>𝑎</a:t>
            </a:r>
            <a:r>
              <a:rPr sz="2000" spc="145">
                <a:latin typeface="Cambria Math"/>
                <a:cs typeface="Cambria Math"/>
              </a:rPr>
              <a:t> </a:t>
            </a:r>
            <a:r>
              <a:rPr sz="2000" spc="65">
                <a:latin typeface="Cambria Math"/>
                <a:cs typeface="Cambria Math"/>
              </a:rPr>
              <a:t>≡</a:t>
            </a:r>
            <a:r>
              <a:rPr sz="2175" spc="502" baseline="-15325">
                <a:latin typeface="Cambria Math"/>
                <a:cs typeface="Cambria Math"/>
              </a:rPr>
              <a:t> </a:t>
            </a:r>
            <a:r>
              <a:rPr sz="2000">
                <a:latin typeface="Cambria Math"/>
                <a:cs typeface="Cambria Math"/>
              </a:rPr>
              <a:t>𝑏</a:t>
            </a:r>
            <a:r>
              <a:rPr lang="en-US" sz="2000">
                <a:latin typeface="Cambria Math"/>
                <a:cs typeface="Cambria Math"/>
              </a:rPr>
              <a:t> (mod m)</a:t>
            </a:r>
            <a:r>
              <a:rPr sz="2000" spc="140">
                <a:latin typeface="Cambria Math"/>
                <a:cs typeface="Cambria Math"/>
              </a:rPr>
              <a:t> </a:t>
            </a:r>
            <a:r>
              <a:rPr sz="2000" b="0">
                <a:latin typeface="Segoe UI Semilight"/>
                <a:cs typeface="Segoe UI Semilight"/>
              </a:rPr>
              <a:t>iff</a:t>
            </a:r>
            <a:r>
              <a:rPr sz="2000" b="0" spc="-5">
                <a:latin typeface="Segoe UI Semilight"/>
                <a:cs typeface="Segoe UI Semilight"/>
              </a:rPr>
              <a:t> </a:t>
            </a:r>
            <a:r>
              <a:rPr sz="2000">
                <a:latin typeface="Cambria Math"/>
                <a:cs typeface="Cambria Math"/>
              </a:rPr>
              <a:t>𝑚</a:t>
            </a:r>
            <a:r>
              <a:rPr sz="2000" spc="30">
                <a:latin typeface="Cambria Math"/>
                <a:cs typeface="Cambria Math"/>
              </a:rPr>
              <a:t> </a:t>
            </a:r>
            <a:r>
              <a:rPr sz="2000">
                <a:latin typeface="Cambria Math"/>
                <a:cs typeface="Cambria Math"/>
              </a:rPr>
              <a:t>|</a:t>
            </a:r>
            <a:r>
              <a:rPr sz="2000" spc="-5">
                <a:latin typeface="Cambria Math"/>
                <a:cs typeface="Cambria Math"/>
              </a:rPr>
              <a:t> </a:t>
            </a:r>
            <a:r>
              <a:rPr sz="2000">
                <a:latin typeface="Cambria Math"/>
                <a:cs typeface="Cambria Math"/>
              </a:rPr>
              <a:t>(𝑎</a:t>
            </a:r>
            <a:r>
              <a:rPr sz="2000" spc="459">
                <a:latin typeface="Cambria Math"/>
                <a:cs typeface="Cambria Math"/>
              </a:rPr>
              <a:t> </a:t>
            </a:r>
            <a:r>
              <a:rPr sz="2000">
                <a:latin typeface="Cambria Math"/>
                <a:cs typeface="Cambria Math"/>
              </a:rPr>
              <a:t>−</a:t>
            </a:r>
            <a:r>
              <a:rPr sz="2000" spc="-5">
                <a:latin typeface="Cambria Math"/>
                <a:cs typeface="Cambria Math"/>
              </a:rPr>
              <a:t> </a:t>
            </a:r>
            <a:r>
              <a:rPr sz="2000" spc="-25">
                <a:latin typeface="Cambria Math"/>
                <a:cs typeface="Cambria Math"/>
              </a:rPr>
              <a:t>𝑏)</a:t>
            </a:r>
            <a:endParaRPr sz="2000">
              <a:latin typeface="Cambria Math"/>
              <a:cs typeface="Cambria Math"/>
            </a:endParaRPr>
          </a:p>
        </p:txBody>
      </p:sp>
      <p:sp>
        <p:nvSpPr>
          <p:cNvPr id="10" name="object 4">
            <a:extLst>
              <a:ext uri="{FF2B5EF4-FFF2-40B4-BE49-F238E27FC236}">
                <a16:creationId xmlns:a16="http://schemas.microsoft.com/office/drawing/2014/main" id="{2372087D-AE79-BDA6-E254-714D7D3C4775}"/>
              </a:ext>
            </a:extLst>
          </p:cNvPr>
          <p:cNvSpPr txBox="1"/>
          <p:nvPr/>
        </p:nvSpPr>
        <p:spPr>
          <a:xfrm>
            <a:off x="619658" y="1367790"/>
            <a:ext cx="10546080" cy="7643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b="0">
                <a:latin typeface="Segoe UI Semilight"/>
                <a:cs typeface="Segoe UI Semilight"/>
              </a:rPr>
              <a:t>Claim</a:t>
            </a:r>
            <a:r>
              <a:rPr sz="2400" b="0" spc="-40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2: For</a:t>
            </a:r>
            <a:r>
              <a:rPr sz="2400" b="0" spc="-10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integers</a:t>
            </a:r>
            <a:r>
              <a:rPr sz="2400" b="0" spc="5">
                <a:latin typeface="Segoe UI Semilight"/>
                <a:cs typeface="Segoe UI Semilight"/>
              </a:rPr>
              <a:t> </a:t>
            </a:r>
            <a:r>
              <a:rPr sz="2400">
                <a:latin typeface="Cambria Math"/>
                <a:cs typeface="Cambria Math"/>
              </a:rPr>
              <a:t>𝑎,</a:t>
            </a:r>
            <a:r>
              <a:rPr sz="2400" spc="-135">
                <a:latin typeface="Cambria Math"/>
                <a:cs typeface="Cambria Math"/>
              </a:rPr>
              <a:t> </a:t>
            </a:r>
            <a:r>
              <a:rPr sz="2400">
                <a:latin typeface="Cambria Math"/>
                <a:cs typeface="Cambria Math"/>
              </a:rPr>
              <a:t>𝑏,</a:t>
            </a:r>
            <a:r>
              <a:rPr sz="2400" spc="-135">
                <a:latin typeface="Cambria Math"/>
                <a:cs typeface="Cambria Math"/>
              </a:rPr>
              <a:t> </a:t>
            </a:r>
            <a:r>
              <a:rPr sz="2400">
                <a:latin typeface="Cambria Math"/>
                <a:cs typeface="Cambria Math"/>
              </a:rPr>
              <a:t>𝑐,</a:t>
            </a:r>
            <a:r>
              <a:rPr sz="2400" spc="-135">
                <a:latin typeface="Cambria Math"/>
                <a:cs typeface="Cambria Math"/>
              </a:rPr>
              <a:t> </a:t>
            </a:r>
            <a:r>
              <a:rPr sz="2400">
                <a:latin typeface="Cambria Math"/>
                <a:cs typeface="Cambria Math"/>
              </a:rPr>
              <a:t>𝑑</a:t>
            </a:r>
            <a:r>
              <a:rPr sz="2400" spc="190">
                <a:latin typeface="Cambria Math"/>
                <a:cs typeface="Cambria Math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and</a:t>
            </a:r>
            <a:r>
              <a:rPr sz="2400" b="0" spc="-15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positive</a:t>
            </a:r>
            <a:r>
              <a:rPr sz="2400" b="0" spc="-30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integer </a:t>
            </a:r>
            <a:r>
              <a:rPr sz="2400">
                <a:latin typeface="Cambria Math"/>
                <a:cs typeface="Cambria Math"/>
              </a:rPr>
              <a:t>𝑚</a:t>
            </a:r>
            <a:r>
              <a:rPr sz="2400" b="0">
                <a:latin typeface="Segoe UI Semilight"/>
                <a:cs typeface="Segoe UI Semilight"/>
              </a:rPr>
              <a:t>,</a:t>
            </a:r>
            <a:r>
              <a:rPr sz="2400" b="0" spc="-10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if</a:t>
            </a:r>
            <a:r>
              <a:rPr sz="2400" b="0" spc="10">
                <a:latin typeface="Segoe UI Semilight"/>
                <a:cs typeface="Segoe UI Semilight"/>
              </a:rPr>
              <a:t> </a:t>
            </a:r>
            <a:r>
              <a:rPr sz="2400">
                <a:latin typeface="Cambria Math"/>
                <a:cs typeface="Cambria Math"/>
              </a:rPr>
              <a:t>𝑎</a:t>
            </a:r>
            <a:r>
              <a:rPr sz="2400" spc="180">
                <a:latin typeface="Cambria Math"/>
                <a:cs typeface="Cambria Math"/>
              </a:rPr>
              <a:t> </a:t>
            </a:r>
            <a:r>
              <a:rPr sz="2400" spc="85">
                <a:latin typeface="Cambria Math"/>
                <a:cs typeface="Cambria Math"/>
              </a:rPr>
              <a:t>≡</a:t>
            </a:r>
            <a:r>
              <a:rPr sz="2625" spc="577" baseline="-15873">
                <a:latin typeface="Cambria Math"/>
                <a:cs typeface="Cambria Math"/>
              </a:rPr>
              <a:t> </a:t>
            </a:r>
            <a:r>
              <a:rPr sz="2400">
                <a:latin typeface="Cambria Math"/>
                <a:cs typeface="Cambria Math"/>
              </a:rPr>
              <a:t>𝑏</a:t>
            </a:r>
            <a:r>
              <a:rPr lang="en-US" sz="2400">
                <a:latin typeface="Cambria Math"/>
                <a:cs typeface="Cambria Math"/>
              </a:rPr>
              <a:t> (mod m)</a:t>
            </a:r>
            <a:r>
              <a:rPr sz="2400" spc="180">
                <a:latin typeface="Cambria Math"/>
                <a:cs typeface="Cambria Math"/>
              </a:rPr>
              <a:t> </a:t>
            </a:r>
            <a:endParaRPr lang="en-US" sz="2400" spc="180">
              <a:latin typeface="Cambria Math"/>
              <a:cs typeface="Cambria Math"/>
            </a:endParaRPr>
          </a:p>
          <a:p>
            <a:pPr marL="38100">
              <a:spcBef>
                <a:spcPts val="100"/>
              </a:spcBef>
            </a:pPr>
            <a:r>
              <a:rPr sz="2400" b="0">
                <a:latin typeface="Segoe UI Semilight"/>
                <a:cs typeface="Segoe UI Semilight"/>
              </a:rPr>
              <a:t>and</a:t>
            </a:r>
            <a:r>
              <a:rPr sz="2400" b="0" spc="-10">
                <a:latin typeface="Segoe UI Semilight"/>
                <a:cs typeface="Segoe UI Semilight"/>
              </a:rPr>
              <a:t> </a:t>
            </a:r>
            <a:r>
              <a:rPr sz="2400">
                <a:latin typeface="Cambria Math"/>
                <a:cs typeface="Cambria Math"/>
              </a:rPr>
              <a:t>𝑐</a:t>
            </a:r>
            <a:r>
              <a:rPr sz="2400" spc="185">
                <a:latin typeface="Cambria Math"/>
                <a:cs typeface="Cambria Math"/>
              </a:rPr>
              <a:t> </a:t>
            </a:r>
            <a:r>
              <a:rPr sz="2400" spc="85">
                <a:latin typeface="Cambria Math"/>
                <a:cs typeface="Cambria Math"/>
              </a:rPr>
              <a:t>≡</a:t>
            </a:r>
            <a:r>
              <a:rPr sz="2625" spc="600" baseline="-15873">
                <a:latin typeface="Cambria Math"/>
                <a:cs typeface="Cambria Math"/>
              </a:rPr>
              <a:t> </a:t>
            </a:r>
            <a:r>
              <a:rPr sz="2400">
                <a:latin typeface="Cambria Math"/>
                <a:cs typeface="Cambria Math"/>
              </a:rPr>
              <a:t>𝑑</a:t>
            </a:r>
            <a:r>
              <a:rPr sz="2400" spc="185">
                <a:latin typeface="Cambria Math"/>
                <a:cs typeface="Cambria Math"/>
              </a:rPr>
              <a:t> </a:t>
            </a:r>
            <a:r>
              <a:rPr lang="en-US" sz="2400" spc="-25">
                <a:latin typeface="Cambria Math"/>
                <a:cs typeface="Cambria Math"/>
              </a:rPr>
              <a:t>(mod m)</a:t>
            </a:r>
            <a:r>
              <a:rPr lang="en-US" sz="2400" spc="-25">
                <a:latin typeface="Segoe UI Semilight"/>
                <a:cs typeface="Segoe UI Semilight"/>
              </a:rPr>
              <a:t>.</a:t>
            </a:r>
            <a:r>
              <a:rPr lang="en-US" sz="2400" spc="185">
                <a:latin typeface="Cambria Math"/>
                <a:cs typeface="Cambria Math"/>
              </a:rPr>
              <a:t> </a:t>
            </a:r>
            <a:r>
              <a:rPr sz="2400" b="0" spc="-20">
                <a:latin typeface="Segoe UI Semilight"/>
                <a:cs typeface="Segoe UI Semilight"/>
              </a:rPr>
              <a:t>then</a:t>
            </a:r>
            <a:r>
              <a:rPr lang="en-US" sz="2400" b="0" spc="-20">
                <a:latin typeface="Segoe UI Semilight"/>
                <a:cs typeface="Segoe UI Semilight"/>
              </a:rPr>
              <a:t> </a:t>
            </a:r>
            <a:r>
              <a:rPr lang="en-US" sz="2400">
                <a:latin typeface="Cambria Math"/>
                <a:cs typeface="Cambria Math"/>
              </a:rPr>
              <a:t>𝑎</a:t>
            </a:r>
            <a:r>
              <a:rPr lang="en-US" sz="2400" spc="60">
                <a:latin typeface="Cambria Math"/>
                <a:cs typeface="Cambria Math"/>
              </a:rPr>
              <a:t> </a:t>
            </a:r>
            <a:r>
              <a:rPr lang="en-US" sz="2400">
                <a:latin typeface="Cambria Math"/>
                <a:cs typeface="Cambria Math"/>
              </a:rPr>
              <a:t>+</a:t>
            </a:r>
            <a:r>
              <a:rPr lang="en-US" sz="2400" spc="-15">
                <a:latin typeface="Cambria Math"/>
                <a:cs typeface="Cambria Math"/>
              </a:rPr>
              <a:t> </a:t>
            </a:r>
            <a:r>
              <a:rPr lang="en-US" sz="2400">
                <a:latin typeface="Cambria Math"/>
                <a:cs typeface="Cambria Math"/>
              </a:rPr>
              <a:t>𝑐</a:t>
            </a:r>
            <a:r>
              <a:rPr lang="en-US" sz="2400" spc="210">
                <a:latin typeface="Cambria Math"/>
                <a:cs typeface="Cambria Math"/>
              </a:rPr>
              <a:t> </a:t>
            </a:r>
            <a:r>
              <a:rPr lang="en-US" sz="2400" spc="85">
                <a:latin typeface="Cambria Math"/>
                <a:cs typeface="Cambria Math"/>
              </a:rPr>
              <a:t>≡</a:t>
            </a:r>
            <a:r>
              <a:rPr lang="en-US" sz="2625" spc="607" baseline="-15873">
                <a:latin typeface="Cambria Math"/>
                <a:cs typeface="Cambria Math"/>
              </a:rPr>
              <a:t> </a:t>
            </a:r>
            <a:r>
              <a:rPr lang="en-US" sz="2400">
                <a:latin typeface="Cambria Math"/>
                <a:cs typeface="Cambria Math"/>
              </a:rPr>
              <a:t>𝑏</a:t>
            </a:r>
            <a:r>
              <a:rPr lang="en-US" sz="2400" spc="55">
                <a:latin typeface="Cambria Math"/>
                <a:cs typeface="Cambria Math"/>
              </a:rPr>
              <a:t> </a:t>
            </a:r>
            <a:r>
              <a:rPr lang="en-US" sz="2400">
                <a:latin typeface="Cambria Math"/>
                <a:cs typeface="Cambria Math"/>
              </a:rPr>
              <a:t>+</a:t>
            </a:r>
            <a:r>
              <a:rPr lang="en-US" sz="2400" spc="-15">
                <a:latin typeface="Cambria Math"/>
                <a:cs typeface="Cambria Math"/>
              </a:rPr>
              <a:t> </a:t>
            </a:r>
            <a:r>
              <a:rPr lang="en-US" sz="2400" spc="-25">
                <a:latin typeface="Cambria Math"/>
                <a:cs typeface="Cambria Math"/>
              </a:rPr>
              <a:t>𝑑 (mod m)</a:t>
            </a:r>
            <a:r>
              <a:rPr lang="en-US" sz="2400" spc="-25">
                <a:latin typeface="Segoe UI Semilight"/>
                <a:cs typeface="Segoe UI Semilight"/>
              </a:rPr>
              <a:t>.</a:t>
            </a:r>
            <a:endParaRPr lang="en-US" sz="2400">
              <a:latin typeface="Segoe UI Semilight"/>
              <a:cs typeface="Segoe UI Semiligh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049A07D-DEED-43B5-6607-4AAE91F7AC58}"/>
              </a:ext>
            </a:extLst>
          </p:cNvPr>
          <p:cNvSpPr txBox="1"/>
          <p:nvPr/>
        </p:nvSpPr>
        <p:spPr>
          <a:xfrm>
            <a:off x="654202" y="2254319"/>
            <a:ext cx="11396284" cy="8081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100" marR="30480">
              <a:lnSpc>
                <a:spcPct val="110000"/>
              </a:lnSpc>
              <a:spcBef>
                <a:spcPts val="1200"/>
              </a:spcBef>
            </a:pPr>
            <a:r>
              <a:rPr lang="en-US" sz="2200" b="0" u="sng">
                <a:latin typeface="Segoe UI Semilight"/>
                <a:cs typeface="Segoe UI Semilight"/>
              </a:rPr>
              <a:t>Proof: </a:t>
            </a:r>
            <a:r>
              <a:rPr lang="en-US" sz="2200" b="0">
                <a:latin typeface="Segoe UI Semilight"/>
                <a:cs typeface="Segoe UI Semilight"/>
              </a:rPr>
              <a:t>Let</a:t>
            </a:r>
            <a:r>
              <a:rPr lang="en-US" sz="2200" b="0" spc="-5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𝑎,</a:t>
            </a:r>
            <a:r>
              <a:rPr lang="en-US" sz="2200" spc="-135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𝑏,</a:t>
            </a:r>
            <a:r>
              <a:rPr lang="en-US" sz="2200" spc="-135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𝑐,</a:t>
            </a:r>
            <a:r>
              <a:rPr lang="en-US" sz="2200" spc="-135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𝑑</a:t>
            </a:r>
            <a:r>
              <a:rPr lang="en-US" sz="2200" spc="195">
                <a:latin typeface="Cambria Math"/>
                <a:cs typeface="Cambria Math"/>
              </a:rPr>
              <a:t> </a:t>
            </a:r>
            <a:r>
              <a:rPr lang="en-US" sz="2200" b="0">
                <a:latin typeface="Segoe UI Semilight"/>
                <a:cs typeface="Segoe UI Semilight"/>
              </a:rPr>
              <a:t>and</a:t>
            </a:r>
            <a:r>
              <a:rPr lang="en-US" sz="2200" b="0" spc="-10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𝑚</a:t>
            </a:r>
            <a:r>
              <a:rPr lang="en-US" sz="2200" spc="180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&gt;</a:t>
            </a:r>
            <a:r>
              <a:rPr lang="en-US" sz="2200" spc="125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0</a:t>
            </a:r>
            <a:r>
              <a:rPr lang="en-US" sz="2200" spc="125">
                <a:latin typeface="Cambria Math"/>
                <a:cs typeface="Cambria Math"/>
              </a:rPr>
              <a:t> </a:t>
            </a:r>
            <a:r>
              <a:rPr lang="en-US" sz="2200" b="0">
                <a:latin typeface="Segoe UI Semilight"/>
                <a:cs typeface="Segoe UI Semilight"/>
              </a:rPr>
              <a:t>be</a:t>
            </a:r>
            <a:r>
              <a:rPr lang="en-US" sz="2200" b="0" spc="-5">
                <a:latin typeface="Segoe UI Semilight"/>
                <a:cs typeface="Segoe UI Semilight"/>
              </a:rPr>
              <a:t> </a:t>
            </a:r>
            <a:r>
              <a:rPr lang="en-US" sz="2200" b="0">
                <a:latin typeface="Segoe UI Semilight"/>
                <a:cs typeface="Segoe UI Semilight"/>
              </a:rPr>
              <a:t>arbitrary</a:t>
            </a:r>
            <a:r>
              <a:rPr lang="en-US" sz="2200" b="0" spc="-25">
                <a:latin typeface="Segoe UI Semilight"/>
                <a:cs typeface="Segoe UI Semilight"/>
              </a:rPr>
              <a:t> </a:t>
            </a:r>
            <a:r>
              <a:rPr lang="en-US" sz="2200" b="0">
                <a:latin typeface="Segoe UI Semilight"/>
                <a:cs typeface="Segoe UI Semilight"/>
              </a:rPr>
              <a:t>integers.</a:t>
            </a:r>
            <a:r>
              <a:rPr lang="en-US" sz="2200" b="0" spc="-10">
                <a:latin typeface="Segoe UI Semilight"/>
                <a:cs typeface="Segoe UI Semilight"/>
              </a:rPr>
              <a:t> </a:t>
            </a:r>
            <a:r>
              <a:rPr lang="en-US" sz="2200" b="0">
                <a:latin typeface="Segoe UI Semilight"/>
                <a:cs typeface="Segoe UI Semilight"/>
              </a:rPr>
              <a:t>Suppose that</a:t>
            </a:r>
            <a:r>
              <a:rPr lang="en-US" sz="2200" b="0" spc="15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𝑎</a:t>
            </a:r>
            <a:r>
              <a:rPr lang="en-US" sz="2200" spc="190">
                <a:latin typeface="Cambria Math"/>
                <a:cs typeface="Cambria Math"/>
              </a:rPr>
              <a:t> </a:t>
            </a:r>
            <a:r>
              <a:rPr lang="en-US" sz="2200" spc="85">
                <a:latin typeface="Cambria Math"/>
                <a:cs typeface="Cambria Math"/>
              </a:rPr>
              <a:t>≡</a:t>
            </a:r>
            <a:r>
              <a:rPr lang="en-US" sz="2200" spc="592" baseline="-15873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𝑏 (mod m)</a:t>
            </a:r>
            <a:r>
              <a:rPr lang="en-US" sz="2200" spc="185">
                <a:latin typeface="Cambria Math"/>
                <a:cs typeface="Cambria Math"/>
              </a:rPr>
              <a:t> </a:t>
            </a:r>
            <a:r>
              <a:rPr lang="en-US" sz="2200" b="0">
                <a:latin typeface="Segoe UI Semilight"/>
                <a:cs typeface="Segoe UI Semilight"/>
              </a:rPr>
              <a:t>and </a:t>
            </a:r>
            <a:r>
              <a:rPr lang="en-US" sz="2200">
                <a:latin typeface="Cambria Math"/>
                <a:cs typeface="Cambria Math"/>
              </a:rPr>
              <a:t>𝑐</a:t>
            </a:r>
            <a:r>
              <a:rPr lang="en-US" sz="2200" spc="210">
                <a:latin typeface="Cambria Math"/>
                <a:cs typeface="Cambria Math"/>
              </a:rPr>
              <a:t> </a:t>
            </a:r>
            <a:r>
              <a:rPr lang="en-US" sz="2200" spc="85">
                <a:latin typeface="Cambria Math"/>
                <a:cs typeface="Cambria Math"/>
              </a:rPr>
              <a:t>≡</a:t>
            </a:r>
            <a:r>
              <a:rPr lang="en-US" sz="2200" spc="600" baseline="-15873">
                <a:latin typeface="Cambria Math"/>
                <a:cs typeface="Cambria Math"/>
              </a:rPr>
              <a:t> </a:t>
            </a:r>
            <a:r>
              <a:rPr lang="en-US" sz="2200" spc="-25">
                <a:latin typeface="Cambria Math"/>
                <a:cs typeface="Cambria Math"/>
              </a:rPr>
              <a:t>𝑑 (mod m)</a:t>
            </a:r>
            <a:r>
              <a:rPr lang="en-US" sz="2200" b="0" spc="-25">
                <a:latin typeface="Segoe UI Semilight"/>
                <a:cs typeface="Segoe UI Semilight"/>
              </a:rPr>
              <a:t>. </a:t>
            </a:r>
            <a:endParaRPr lang="en-US" sz="2200">
              <a:latin typeface="Cambria Math"/>
              <a:cs typeface="Cambria Math"/>
            </a:endParaRPr>
          </a:p>
        </p:txBody>
      </p:sp>
    </p:spTree>
    <p:extLst>
      <p:ext uri="{BB962C8B-B14F-4D97-AF65-F5344CB8AC3E}">
        <p14:creationId xmlns:p14="http://schemas.microsoft.com/office/powerpoint/2010/main" val="30495788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t>Proof</a:t>
            </a:r>
            <a:r>
              <a:rPr spc="275"/>
              <a:t> </a:t>
            </a:r>
            <a:r>
              <a:t>of</a:t>
            </a:r>
            <a:r>
              <a:rPr spc="245"/>
              <a:t> </a:t>
            </a:r>
            <a:r>
              <a:t>a</a:t>
            </a:r>
            <a:r>
              <a:rPr spc="265"/>
              <a:t> </a:t>
            </a:r>
            <a:r>
              <a:rPr spc="60"/>
              <a:t>Biconditional</a:t>
            </a:r>
          </a:p>
        </p:txBody>
      </p:sp>
      <p:sp>
        <p:nvSpPr>
          <p:cNvPr id="3" name="object 3"/>
          <p:cNvSpPr/>
          <p:nvPr/>
        </p:nvSpPr>
        <p:spPr>
          <a:xfrm>
            <a:off x="1112418" y="1989200"/>
            <a:ext cx="2205355" cy="429259"/>
          </a:xfrm>
          <a:custGeom>
            <a:avLst/>
            <a:gdLst/>
            <a:ahLst/>
            <a:cxnLst/>
            <a:rect l="l" t="t" r="r" b="b"/>
            <a:pathLst>
              <a:path w="2205354" h="429260">
                <a:moveTo>
                  <a:pt x="117030" y="14224"/>
                </a:moveTo>
                <a:lnTo>
                  <a:pt x="112699" y="0"/>
                </a:lnTo>
                <a:lnTo>
                  <a:pt x="87198" y="9956"/>
                </a:lnTo>
                <a:lnTo>
                  <a:pt x="64795" y="25552"/>
                </a:lnTo>
                <a:lnTo>
                  <a:pt x="29298" y="73660"/>
                </a:lnTo>
                <a:lnTo>
                  <a:pt x="7315" y="138607"/>
                </a:lnTo>
                <a:lnTo>
                  <a:pt x="0" y="214630"/>
                </a:lnTo>
                <a:lnTo>
                  <a:pt x="1752" y="252260"/>
                </a:lnTo>
                <a:lnTo>
                  <a:pt x="7315" y="290347"/>
                </a:lnTo>
                <a:lnTo>
                  <a:pt x="29298" y="355219"/>
                </a:lnTo>
                <a:lnTo>
                  <a:pt x="64795" y="403453"/>
                </a:lnTo>
                <a:lnTo>
                  <a:pt x="112699" y="429006"/>
                </a:lnTo>
                <a:lnTo>
                  <a:pt x="117030" y="414782"/>
                </a:lnTo>
                <a:lnTo>
                  <a:pt x="97320" y="404545"/>
                </a:lnTo>
                <a:lnTo>
                  <a:pt x="80162" y="389661"/>
                </a:lnTo>
                <a:lnTo>
                  <a:pt x="53492" y="345948"/>
                </a:lnTo>
                <a:lnTo>
                  <a:pt x="37299" y="286677"/>
                </a:lnTo>
                <a:lnTo>
                  <a:pt x="31902" y="214630"/>
                </a:lnTo>
                <a:lnTo>
                  <a:pt x="33248" y="176974"/>
                </a:lnTo>
                <a:lnTo>
                  <a:pt x="44043" y="111163"/>
                </a:lnTo>
                <a:lnTo>
                  <a:pt x="65557" y="58839"/>
                </a:lnTo>
                <a:lnTo>
                  <a:pt x="97320" y="24447"/>
                </a:lnTo>
                <a:lnTo>
                  <a:pt x="117030" y="14224"/>
                </a:lnTo>
                <a:close/>
              </a:path>
              <a:path w="2205354" h="429260">
                <a:moveTo>
                  <a:pt x="470763" y="63500"/>
                </a:moveTo>
                <a:lnTo>
                  <a:pt x="466064" y="50165"/>
                </a:lnTo>
                <a:lnTo>
                  <a:pt x="442201" y="58775"/>
                </a:lnTo>
                <a:lnTo>
                  <a:pt x="421297" y="71234"/>
                </a:lnTo>
                <a:lnTo>
                  <a:pt x="388340" y="107823"/>
                </a:lnTo>
                <a:lnTo>
                  <a:pt x="367931" y="156654"/>
                </a:lnTo>
                <a:lnTo>
                  <a:pt x="361251" y="212979"/>
                </a:lnTo>
                <a:lnTo>
                  <a:pt x="361162" y="214630"/>
                </a:lnTo>
                <a:lnTo>
                  <a:pt x="362851" y="244881"/>
                </a:lnTo>
                <a:lnTo>
                  <a:pt x="376377" y="298323"/>
                </a:lnTo>
                <a:lnTo>
                  <a:pt x="403212" y="341718"/>
                </a:lnTo>
                <a:lnTo>
                  <a:pt x="442125" y="370446"/>
                </a:lnTo>
                <a:lnTo>
                  <a:pt x="466064" y="379095"/>
                </a:lnTo>
                <a:lnTo>
                  <a:pt x="470255" y="365633"/>
                </a:lnTo>
                <a:lnTo>
                  <a:pt x="451510" y="357352"/>
                </a:lnTo>
                <a:lnTo>
                  <a:pt x="435330" y="345808"/>
                </a:lnTo>
                <a:lnTo>
                  <a:pt x="410692" y="312928"/>
                </a:lnTo>
                <a:lnTo>
                  <a:pt x="396049" y="268287"/>
                </a:lnTo>
                <a:lnTo>
                  <a:pt x="391198" y="214630"/>
                </a:lnTo>
                <a:lnTo>
                  <a:pt x="391134" y="212979"/>
                </a:lnTo>
                <a:lnTo>
                  <a:pt x="392366" y="184886"/>
                </a:lnTo>
                <a:lnTo>
                  <a:pt x="402170" y="136169"/>
                </a:lnTo>
                <a:lnTo>
                  <a:pt x="421728" y="97815"/>
                </a:lnTo>
                <a:lnTo>
                  <a:pt x="451777" y="71767"/>
                </a:lnTo>
                <a:lnTo>
                  <a:pt x="470763" y="63500"/>
                </a:lnTo>
                <a:close/>
              </a:path>
              <a:path w="2205354" h="429260">
                <a:moveTo>
                  <a:pt x="793597" y="214630"/>
                </a:moveTo>
                <a:lnTo>
                  <a:pt x="786815" y="156667"/>
                </a:lnTo>
                <a:lnTo>
                  <a:pt x="766419" y="107823"/>
                </a:lnTo>
                <a:lnTo>
                  <a:pt x="733463" y="71234"/>
                </a:lnTo>
                <a:lnTo>
                  <a:pt x="688695" y="50165"/>
                </a:lnTo>
                <a:lnTo>
                  <a:pt x="683996" y="63500"/>
                </a:lnTo>
                <a:lnTo>
                  <a:pt x="703046" y="71767"/>
                </a:lnTo>
                <a:lnTo>
                  <a:pt x="719416" y="83210"/>
                </a:lnTo>
                <a:lnTo>
                  <a:pt x="744194" y="115570"/>
                </a:lnTo>
                <a:lnTo>
                  <a:pt x="758761" y="159283"/>
                </a:lnTo>
                <a:lnTo>
                  <a:pt x="763625" y="212979"/>
                </a:lnTo>
                <a:lnTo>
                  <a:pt x="762406" y="241960"/>
                </a:lnTo>
                <a:lnTo>
                  <a:pt x="752640" y="291960"/>
                </a:lnTo>
                <a:lnTo>
                  <a:pt x="733056" y="331012"/>
                </a:lnTo>
                <a:lnTo>
                  <a:pt x="703287" y="357352"/>
                </a:lnTo>
                <a:lnTo>
                  <a:pt x="684504" y="365633"/>
                </a:lnTo>
                <a:lnTo>
                  <a:pt x="688695" y="379095"/>
                </a:lnTo>
                <a:lnTo>
                  <a:pt x="733564" y="358000"/>
                </a:lnTo>
                <a:lnTo>
                  <a:pt x="766546" y="321564"/>
                </a:lnTo>
                <a:lnTo>
                  <a:pt x="786828" y="272770"/>
                </a:lnTo>
                <a:lnTo>
                  <a:pt x="791895" y="244881"/>
                </a:lnTo>
                <a:lnTo>
                  <a:pt x="793597" y="214630"/>
                </a:lnTo>
                <a:close/>
              </a:path>
              <a:path w="2205354" h="429260">
                <a:moveTo>
                  <a:pt x="1721967" y="63500"/>
                </a:moveTo>
                <a:lnTo>
                  <a:pt x="1717268" y="50165"/>
                </a:lnTo>
                <a:lnTo>
                  <a:pt x="1693405" y="58775"/>
                </a:lnTo>
                <a:lnTo>
                  <a:pt x="1672501" y="71234"/>
                </a:lnTo>
                <a:lnTo>
                  <a:pt x="1639544" y="107823"/>
                </a:lnTo>
                <a:lnTo>
                  <a:pt x="1619135" y="156654"/>
                </a:lnTo>
                <a:lnTo>
                  <a:pt x="1612455" y="212979"/>
                </a:lnTo>
                <a:lnTo>
                  <a:pt x="1612366" y="214630"/>
                </a:lnTo>
                <a:lnTo>
                  <a:pt x="1614055" y="244881"/>
                </a:lnTo>
                <a:lnTo>
                  <a:pt x="1627581" y="298323"/>
                </a:lnTo>
                <a:lnTo>
                  <a:pt x="1654416" y="341718"/>
                </a:lnTo>
                <a:lnTo>
                  <a:pt x="1693329" y="370446"/>
                </a:lnTo>
                <a:lnTo>
                  <a:pt x="1717268" y="379095"/>
                </a:lnTo>
                <a:lnTo>
                  <a:pt x="1721459" y="365633"/>
                </a:lnTo>
                <a:lnTo>
                  <a:pt x="1702714" y="357352"/>
                </a:lnTo>
                <a:lnTo>
                  <a:pt x="1686534" y="345808"/>
                </a:lnTo>
                <a:lnTo>
                  <a:pt x="1661896" y="312928"/>
                </a:lnTo>
                <a:lnTo>
                  <a:pt x="1647253" y="268287"/>
                </a:lnTo>
                <a:lnTo>
                  <a:pt x="1642402" y="214630"/>
                </a:lnTo>
                <a:lnTo>
                  <a:pt x="1642338" y="212979"/>
                </a:lnTo>
                <a:lnTo>
                  <a:pt x="1643570" y="184886"/>
                </a:lnTo>
                <a:lnTo>
                  <a:pt x="1653374" y="136169"/>
                </a:lnTo>
                <a:lnTo>
                  <a:pt x="1672932" y="97815"/>
                </a:lnTo>
                <a:lnTo>
                  <a:pt x="1702981" y="71767"/>
                </a:lnTo>
                <a:lnTo>
                  <a:pt x="1721967" y="63500"/>
                </a:lnTo>
                <a:close/>
              </a:path>
              <a:path w="2205354" h="429260">
                <a:moveTo>
                  <a:pt x="2044801" y="214630"/>
                </a:moveTo>
                <a:lnTo>
                  <a:pt x="2038019" y="156667"/>
                </a:lnTo>
                <a:lnTo>
                  <a:pt x="2017623" y="107823"/>
                </a:lnTo>
                <a:lnTo>
                  <a:pt x="1984667" y="71234"/>
                </a:lnTo>
                <a:lnTo>
                  <a:pt x="1939899" y="50165"/>
                </a:lnTo>
                <a:lnTo>
                  <a:pt x="1935200" y="63500"/>
                </a:lnTo>
                <a:lnTo>
                  <a:pt x="1954250" y="71767"/>
                </a:lnTo>
                <a:lnTo>
                  <a:pt x="1970633" y="83210"/>
                </a:lnTo>
                <a:lnTo>
                  <a:pt x="1995398" y="115570"/>
                </a:lnTo>
                <a:lnTo>
                  <a:pt x="2009965" y="159283"/>
                </a:lnTo>
                <a:lnTo>
                  <a:pt x="2014829" y="212979"/>
                </a:lnTo>
                <a:lnTo>
                  <a:pt x="2013610" y="241960"/>
                </a:lnTo>
                <a:lnTo>
                  <a:pt x="2003844" y="291960"/>
                </a:lnTo>
                <a:lnTo>
                  <a:pt x="1984260" y="331012"/>
                </a:lnTo>
                <a:lnTo>
                  <a:pt x="1954491" y="357352"/>
                </a:lnTo>
                <a:lnTo>
                  <a:pt x="1935708" y="365633"/>
                </a:lnTo>
                <a:lnTo>
                  <a:pt x="1939899" y="379095"/>
                </a:lnTo>
                <a:lnTo>
                  <a:pt x="1984768" y="358000"/>
                </a:lnTo>
                <a:lnTo>
                  <a:pt x="2017750" y="321564"/>
                </a:lnTo>
                <a:lnTo>
                  <a:pt x="2038032" y="272770"/>
                </a:lnTo>
                <a:lnTo>
                  <a:pt x="2043099" y="244881"/>
                </a:lnTo>
                <a:lnTo>
                  <a:pt x="2044801" y="214630"/>
                </a:lnTo>
                <a:close/>
              </a:path>
              <a:path w="2205354" h="429260">
                <a:moveTo>
                  <a:pt x="2204809" y="214630"/>
                </a:moveTo>
                <a:lnTo>
                  <a:pt x="2202980" y="175196"/>
                </a:lnTo>
                <a:lnTo>
                  <a:pt x="2188311" y="104762"/>
                </a:lnTo>
                <a:lnTo>
                  <a:pt x="2159266" y="46774"/>
                </a:lnTo>
                <a:lnTo>
                  <a:pt x="2117547" y="9956"/>
                </a:lnTo>
                <a:lnTo>
                  <a:pt x="2092045" y="0"/>
                </a:lnTo>
                <a:lnTo>
                  <a:pt x="2087727" y="14224"/>
                </a:lnTo>
                <a:lnTo>
                  <a:pt x="2107412" y="24447"/>
                </a:lnTo>
                <a:lnTo>
                  <a:pt x="2124583" y="39306"/>
                </a:lnTo>
                <a:lnTo>
                  <a:pt x="2151354" y="83058"/>
                </a:lnTo>
                <a:lnTo>
                  <a:pt x="2167521" y="142468"/>
                </a:lnTo>
                <a:lnTo>
                  <a:pt x="2172944" y="214630"/>
                </a:lnTo>
                <a:lnTo>
                  <a:pt x="2171585" y="252260"/>
                </a:lnTo>
                <a:lnTo>
                  <a:pt x="2160778" y="317893"/>
                </a:lnTo>
                <a:lnTo>
                  <a:pt x="2139226" y="370116"/>
                </a:lnTo>
                <a:lnTo>
                  <a:pt x="2107412" y="404545"/>
                </a:lnTo>
                <a:lnTo>
                  <a:pt x="2087727" y="414782"/>
                </a:lnTo>
                <a:lnTo>
                  <a:pt x="2092045" y="429006"/>
                </a:lnTo>
                <a:lnTo>
                  <a:pt x="2139950" y="403453"/>
                </a:lnTo>
                <a:lnTo>
                  <a:pt x="2175484" y="355219"/>
                </a:lnTo>
                <a:lnTo>
                  <a:pt x="2197481" y="290347"/>
                </a:lnTo>
                <a:lnTo>
                  <a:pt x="2202980" y="253796"/>
                </a:lnTo>
                <a:lnTo>
                  <a:pt x="2204809" y="2146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45058" y="1464716"/>
            <a:ext cx="8029575" cy="924560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Recall</a:t>
            </a:r>
            <a:r>
              <a:rPr kumimoji="0" sz="2800" b="0" i="0" u="none" strike="noStrike" kern="0" cap="none" spc="-7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that</a:t>
            </a:r>
            <a:r>
              <a:rPr kumimoji="0" sz="2800" b="0" i="0" u="none" strike="noStrike" kern="0" cap="none" spc="-6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biconditionals</a:t>
            </a:r>
            <a:r>
              <a:rPr kumimoji="0" sz="2800" b="0" i="0" u="none" strike="noStrike" kern="0" cap="none" spc="-5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are</a:t>
            </a:r>
            <a:r>
              <a:rPr kumimoji="0" sz="2800" b="0" i="0" u="none" strike="noStrike" kern="0" cap="none" spc="-5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statements</a:t>
            </a:r>
            <a:r>
              <a:rPr kumimoji="0" sz="2800" b="0" i="0" u="none" strike="noStrike" kern="0" cap="none" spc="-7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of</a:t>
            </a:r>
            <a:r>
              <a:rPr kumimoji="0" sz="2800" b="0" i="0" u="none" strike="noStrike" kern="0" cap="none" spc="-6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the</a:t>
            </a:r>
            <a:r>
              <a:rPr kumimoji="0" sz="2800" b="0" i="0" u="none" strike="noStrike" kern="0" cap="none" spc="-6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form: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Tx/>
              <a:buSzTx/>
              <a:buFontTx/>
              <a:buNone/>
              <a:tabLst>
                <a:tab pos="596265" algn="l"/>
                <a:tab pos="944880" algn="l"/>
                <a:tab pos="1391285" algn="l"/>
                <a:tab pos="2196465" algn="l"/>
              </a:tabLst>
              <a:defRPr/>
            </a:pPr>
            <a:r>
              <a:rPr kumimoji="0" sz="28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∀𝑥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	</a:t>
            </a:r>
            <a:r>
              <a:rPr kumimoji="0" sz="28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P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	</a:t>
            </a:r>
            <a:r>
              <a:rPr kumimoji="0" sz="28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	↔</a:t>
            </a:r>
            <a:r>
              <a:rPr kumimoji="0" sz="2800" b="0" i="0" u="none" strike="noStrike" kern="0" cap="none" spc="15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Q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	</a:t>
            </a:r>
            <a:r>
              <a:rPr kumimoji="0" sz="28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cs typeface="Cambria Math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54202" y="3274153"/>
            <a:ext cx="10454005" cy="886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 indent="0" defTabSz="914400" eaLnBrk="1" fontAlgn="auto" latinLnBrk="0" hangingPunct="1">
              <a:lnSpc>
                <a:spcPct val="1054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51045" algn="l"/>
                <a:tab pos="4900295" algn="l"/>
                <a:tab pos="5345430" algn="l"/>
                <a:tab pos="6122670" algn="l"/>
                <a:tab pos="6708140" algn="l"/>
                <a:tab pos="7581265" algn="l"/>
                <a:tab pos="7960995" algn="l"/>
                <a:tab pos="8406130" algn="l"/>
                <a:tab pos="9152890" algn="l"/>
                <a:tab pos="9660255" algn="l"/>
              </a:tabLst>
              <a:defRPr/>
            </a:pP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The</a:t>
            </a:r>
            <a:r>
              <a:rPr kumimoji="0" sz="2800" b="0" i="0" u="none" strike="noStrike" kern="0" cap="none" spc="-4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strategy</a:t>
            </a:r>
            <a:r>
              <a:rPr kumimoji="0" sz="28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is</a:t>
            </a:r>
            <a:r>
              <a:rPr kumimoji="0" sz="2800" b="0" i="0" u="none" strike="noStrike" kern="0" cap="none" spc="-4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to</a:t>
            </a:r>
            <a:r>
              <a:rPr kumimoji="0" sz="2800" b="0" i="0" u="none" strike="noStrike" kern="0" cap="none" spc="-4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prove</a:t>
            </a:r>
            <a:r>
              <a:rPr kumimoji="0" sz="2800" b="0" i="0" u="none" strike="noStrike" kern="0" cap="none" spc="-6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such</a:t>
            </a:r>
            <a:r>
              <a:rPr kumimoji="0" sz="2800" b="0" i="0" u="none" strike="noStrike" kern="0" cap="none" spc="-6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statements</a:t>
            </a:r>
            <a:r>
              <a:rPr kumimoji="0" sz="28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is</a:t>
            </a:r>
            <a:r>
              <a:rPr kumimoji="0" sz="2800" b="0" i="0" u="none" strike="noStrike" kern="0" cap="none" spc="-5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to</a:t>
            </a:r>
            <a:r>
              <a:rPr kumimoji="0" sz="2800" b="0" i="0" u="none" strike="noStrike" kern="0" cap="none" spc="-4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prove</a:t>
            </a:r>
            <a:r>
              <a:rPr kumimoji="0" sz="2800" b="0" i="0" u="none" strike="noStrike" kern="0" cap="none" spc="-6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an</a:t>
            </a:r>
            <a:r>
              <a:rPr kumimoji="0" sz="2800" b="0" i="0" u="none" strike="noStrike" kern="0" cap="none" spc="-4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implication</a:t>
            </a:r>
            <a:r>
              <a:rPr kumimoji="0" sz="2800" b="0" i="0" u="none" strike="noStrike" kern="0" cap="none" spc="-6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in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both</a:t>
            </a:r>
            <a:r>
              <a:rPr kumimoji="0" sz="2800" b="0" i="0" u="none" strike="noStrike" kern="0" cap="none" spc="-8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directions.</a:t>
            </a:r>
            <a:r>
              <a:rPr kumimoji="0" sz="2800" b="0" i="0" u="none" strike="noStrike" kern="0" cap="none" spc="-7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I.e.</a:t>
            </a:r>
            <a:r>
              <a:rPr kumimoji="0" sz="2800" b="0" i="0" u="none" strike="noStrike" kern="0" cap="none" spc="-8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prove</a:t>
            </a:r>
            <a:r>
              <a:rPr kumimoji="0" sz="2800" b="0" i="0" u="none" strike="noStrike" kern="0" cap="none" spc="-5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∀𝑥</a:t>
            </a: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(</a:t>
            </a:r>
            <a:r>
              <a:rPr kumimoji="0" sz="28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P</a:t>
            </a: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(</a:t>
            </a:r>
            <a:r>
              <a:rPr kumimoji="0" sz="28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lang="en-US" sz="28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)</a:t>
            </a:r>
            <a:r>
              <a:rPr lang="en-US" sz="2800" kern="0">
                <a:solidFill>
                  <a:sysClr val="windowText" lastClr="000000"/>
                </a:solidFill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→</a:t>
            </a:r>
            <a:r>
              <a:rPr kumimoji="0" sz="2800" b="0" i="0" u="none" strike="noStrike" kern="0" cap="none" spc="14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Q</a:t>
            </a:r>
            <a:r>
              <a:rPr lang="en-US" sz="2800" kern="0" spc="-50">
                <a:solidFill>
                  <a:sysClr val="windowText" lastClr="000000"/>
                </a:solidFill>
                <a:latin typeface="Cambria Math"/>
                <a:cs typeface="Cambria Math"/>
              </a:rPr>
              <a:t>(</a:t>
            </a:r>
            <a:r>
              <a:rPr kumimoji="0" sz="28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lang="en-US" sz="28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))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∧</a:t>
            </a:r>
            <a:r>
              <a:rPr kumimoji="0" sz="2800" b="0" i="0" u="none" strike="noStrike" kern="0" cap="none" spc="-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∀𝑥</a:t>
            </a:r>
            <a:r>
              <a:rPr lang="en-US" sz="2800" kern="0">
                <a:solidFill>
                  <a:sysClr val="windowText" lastClr="000000"/>
                </a:solidFill>
                <a:latin typeface="Cambria Math"/>
                <a:cs typeface="Cambria Math"/>
              </a:rPr>
              <a:t>(</a:t>
            </a:r>
            <a:r>
              <a:rPr kumimoji="0" sz="28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Q</a:t>
            </a:r>
            <a:r>
              <a:rPr lang="en-US" sz="2800" kern="0">
                <a:solidFill>
                  <a:sysClr val="windowText" lastClr="000000"/>
                </a:solidFill>
                <a:latin typeface="Cambria Math"/>
                <a:cs typeface="Cambria Math"/>
              </a:rPr>
              <a:t>(</a:t>
            </a:r>
            <a:r>
              <a:rPr kumimoji="0" sz="28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lang="en-US" sz="28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)</a:t>
            </a:r>
            <a:r>
              <a:rPr lang="en-US" sz="2800" kern="0">
                <a:solidFill>
                  <a:sysClr val="windowText" lastClr="000000"/>
                </a:solidFill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→</a:t>
            </a:r>
            <a:r>
              <a:rPr kumimoji="0" sz="2800" b="0" i="0" u="none" strike="noStrike" kern="0" cap="none" spc="14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P</a:t>
            </a:r>
            <a:r>
              <a:rPr lang="en-US" sz="2800" kern="0">
                <a:solidFill>
                  <a:sysClr val="windowText" lastClr="000000"/>
                </a:solidFill>
                <a:latin typeface="Cambria Math"/>
                <a:cs typeface="Cambria Math"/>
              </a:rPr>
              <a:t>(</a:t>
            </a:r>
            <a:r>
              <a:rPr kumimoji="0" sz="28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lang="en-US" sz="28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))</a:t>
            </a:r>
            <a:r>
              <a:rPr kumimoji="0" sz="28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.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1EFBB77-E7BC-D7E1-9C1F-4A021EFF9687}"/>
                  </a:ext>
                </a:extLst>
              </p:cNvPr>
              <p:cNvSpPr txBox="1"/>
              <p:nvPr/>
            </p:nvSpPr>
            <p:spPr>
              <a:xfrm>
                <a:off x="2025649" y="4327538"/>
                <a:ext cx="8914494" cy="7871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sz="2000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000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↔</m:t>
                          </m:r>
                          <m:r>
                            <a:rPr lang="en-US" sz="2000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r>
                        <a:rPr lang="en-US" sz="2000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≡∀</m:t>
                      </m:r>
                      <m:r>
                        <a:rPr lang="en-US" sz="2000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000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 sz="2000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000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∧</m:t>
                          </m:r>
                          <m:r>
                            <a:rPr lang="en-US" sz="2000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000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 sz="2000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r>
                        <a:rPr lang="en-US" sz="2000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000" b="0" i="1">
                  <a:solidFill>
                    <a:srgbClr val="4C3282"/>
                  </a:solidFill>
                  <a:latin typeface="Cambria Math" panose="02040503050406030204" pitchFamily="18" charset="0"/>
                </a:endParaRPr>
              </a:p>
              <a:p>
                <a:r>
                  <a:rPr lang="en-US" sz="2000" b="0">
                    <a:solidFill>
                      <a:srgbClr val="4C3282"/>
                    </a:solidFill>
                  </a:rPr>
                  <a:t>                                               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≡∀</m:t>
                    </m:r>
                    <m:r>
                      <a:rPr lang="en-US" sz="2000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2000" b="0" i="1" smtClean="0">
                                <a:solidFill>
                                  <a:srgbClr val="4C328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solidFill>
                                  <a:srgbClr val="4C3282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000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sz="2000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  <m:d>
                          <m:dPr>
                            <m:ctrlPr>
                              <a:rPr lang="en-US" sz="2000" b="0" i="1" smtClean="0">
                                <a:solidFill>
                                  <a:srgbClr val="4C328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solidFill>
                                  <a:srgbClr val="4C3282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US" sz="2000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∧∀</m:t>
                    </m:r>
                    <m:r>
                      <a:rPr lang="en-US" sz="2000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000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>
                  <a:solidFill>
                    <a:srgbClr val="4C3282"/>
                  </a:solidFill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1EFBB77-E7BC-D7E1-9C1F-4A021EFF96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5649" y="4327538"/>
                <a:ext cx="8914494" cy="787139"/>
              </a:xfrm>
              <a:prstGeom prst="rect">
                <a:avLst/>
              </a:prstGeom>
              <a:blipFill>
                <a:blip r:embed="rId2"/>
                <a:stretch>
                  <a:fillRect b="-5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7E7D5E-DB09-ABCB-12BE-5F535063EE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68532329-8427-3853-FB63-4534F9B11EA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65"/>
              <a:t>Claim</a:t>
            </a:r>
            <a:r>
              <a:rPr spc="215"/>
              <a:t> </a:t>
            </a:r>
            <a:r>
              <a:rPr spc="-50"/>
              <a:t>2</a:t>
            </a: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1F2BAB4A-5A27-5D64-066C-BAAAC922570E}"/>
              </a:ext>
            </a:extLst>
          </p:cNvPr>
          <p:cNvSpPr/>
          <p:nvPr/>
        </p:nvSpPr>
        <p:spPr>
          <a:xfrm>
            <a:off x="657529" y="1360169"/>
            <a:ext cx="978535" cy="405765"/>
          </a:xfrm>
          <a:custGeom>
            <a:avLst/>
            <a:gdLst/>
            <a:ahLst/>
            <a:cxnLst/>
            <a:rect l="l" t="t" r="r" b="b"/>
            <a:pathLst>
              <a:path w="978535" h="405764">
                <a:moveTo>
                  <a:pt x="978408" y="0"/>
                </a:moveTo>
                <a:lnTo>
                  <a:pt x="0" y="0"/>
                </a:lnTo>
                <a:lnTo>
                  <a:pt x="0" y="405384"/>
                </a:lnTo>
                <a:lnTo>
                  <a:pt x="978408" y="405384"/>
                </a:lnTo>
                <a:lnTo>
                  <a:pt x="978408" y="0"/>
                </a:lnTo>
                <a:close/>
              </a:path>
            </a:pathLst>
          </a:custGeom>
          <a:solidFill>
            <a:srgbClr val="CC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23332D4E-9BC4-58EB-CC16-4A4E03345A94}"/>
              </a:ext>
            </a:extLst>
          </p:cNvPr>
          <p:cNvSpPr txBox="1"/>
          <p:nvPr/>
        </p:nvSpPr>
        <p:spPr>
          <a:xfrm>
            <a:off x="654202" y="5723886"/>
            <a:ext cx="10919489" cy="889346"/>
          </a:xfrm>
          <a:prstGeom prst="rect">
            <a:avLst/>
          </a:prstGeom>
        </p:spPr>
        <p:txBody>
          <a:bodyPr vert="horz" wrap="square" lIns="0" tIns="210185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560"/>
              </a:spcBef>
              <a:tabLst>
                <a:tab pos="4206875" algn="l"/>
                <a:tab pos="5089525" algn="l"/>
              </a:tabLst>
            </a:pPr>
            <a:r>
              <a:rPr sz="2200" b="0">
                <a:latin typeface="Segoe UI Semilight"/>
                <a:cs typeface="Segoe UI Semilight"/>
              </a:rPr>
              <a:t>Then</a:t>
            </a:r>
            <a:r>
              <a:rPr sz="2200" b="0" spc="-15">
                <a:latin typeface="Segoe UI Semilight"/>
                <a:cs typeface="Segoe UI Semilight"/>
              </a:rPr>
              <a:t> </a:t>
            </a:r>
            <a:r>
              <a:rPr sz="2200" b="0">
                <a:latin typeface="Segoe UI Semilight"/>
                <a:cs typeface="Segoe UI Semilight"/>
              </a:rPr>
              <a:t>by</a:t>
            </a:r>
            <a:r>
              <a:rPr sz="2200" b="0" spc="-25">
                <a:latin typeface="Segoe UI Semilight"/>
                <a:cs typeface="Segoe UI Semilight"/>
              </a:rPr>
              <a:t> </a:t>
            </a:r>
            <a:r>
              <a:rPr sz="2200" b="0">
                <a:latin typeface="Segoe UI Semilight"/>
                <a:cs typeface="Segoe UI Semilight"/>
              </a:rPr>
              <a:t>definition</a:t>
            </a:r>
            <a:r>
              <a:rPr sz="2200" b="0" spc="-30">
                <a:latin typeface="Segoe UI Semilight"/>
                <a:cs typeface="Segoe UI Semilight"/>
              </a:rPr>
              <a:t> </a:t>
            </a:r>
            <a:r>
              <a:rPr sz="2200" b="0" spc="-25">
                <a:latin typeface="Segoe UI Semilight"/>
                <a:cs typeface="Segoe UI Semilight"/>
              </a:rPr>
              <a:t>of</a:t>
            </a:r>
            <a:r>
              <a:rPr lang="en-US" sz="2200" spc="-25">
                <a:latin typeface="Segoe UI Semilight"/>
                <a:cs typeface="Segoe UI Semilight"/>
              </a:rPr>
              <a:t> </a:t>
            </a:r>
            <a:r>
              <a:rPr sz="2200" b="0">
                <a:latin typeface="Segoe UI Semilight"/>
                <a:cs typeface="Segoe UI Semilight"/>
              </a:rPr>
              <a:t>congruence,</a:t>
            </a:r>
            <a:r>
              <a:rPr sz="2200" b="0" spc="-35">
                <a:latin typeface="Segoe UI Semilight"/>
                <a:cs typeface="Segoe UI Semilight"/>
              </a:rPr>
              <a:t> </a:t>
            </a:r>
            <a:r>
              <a:rPr sz="2200">
                <a:latin typeface="Cambria Math"/>
                <a:cs typeface="Cambria Math"/>
              </a:rPr>
              <a:t>𝑎</a:t>
            </a:r>
            <a:r>
              <a:rPr sz="2200" spc="55">
                <a:latin typeface="Cambria Math"/>
                <a:cs typeface="Cambria Math"/>
              </a:rPr>
              <a:t> </a:t>
            </a:r>
            <a:r>
              <a:rPr sz="2200">
                <a:latin typeface="Cambria Math"/>
                <a:cs typeface="Cambria Math"/>
              </a:rPr>
              <a:t>+</a:t>
            </a:r>
            <a:r>
              <a:rPr sz="2200" spc="-10">
                <a:latin typeface="Cambria Math"/>
                <a:cs typeface="Cambria Math"/>
              </a:rPr>
              <a:t> </a:t>
            </a:r>
            <a:r>
              <a:rPr sz="2200">
                <a:latin typeface="Cambria Math"/>
                <a:cs typeface="Cambria Math"/>
              </a:rPr>
              <a:t>𝑐</a:t>
            </a:r>
            <a:r>
              <a:rPr sz="2200" spc="204">
                <a:latin typeface="Cambria Math"/>
                <a:cs typeface="Cambria Math"/>
              </a:rPr>
              <a:t> </a:t>
            </a:r>
            <a:r>
              <a:rPr sz="2200" spc="85">
                <a:latin typeface="Cambria Math"/>
                <a:cs typeface="Cambria Math"/>
              </a:rPr>
              <a:t>≡</a:t>
            </a:r>
            <a:r>
              <a:rPr sz="2200" spc="585" baseline="-15873">
                <a:latin typeface="Cambria Math"/>
                <a:cs typeface="Cambria Math"/>
              </a:rPr>
              <a:t> </a:t>
            </a:r>
            <a:r>
              <a:rPr sz="2200">
                <a:latin typeface="Cambria Math"/>
                <a:cs typeface="Cambria Math"/>
              </a:rPr>
              <a:t>𝑏</a:t>
            </a:r>
            <a:r>
              <a:rPr sz="2200" spc="50">
                <a:latin typeface="Cambria Math"/>
                <a:cs typeface="Cambria Math"/>
              </a:rPr>
              <a:t> </a:t>
            </a:r>
            <a:r>
              <a:rPr sz="2200">
                <a:latin typeface="Cambria Math"/>
                <a:cs typeface="Cambria Math"/>
              </a:rPr>
              <a:t>+ 𝑑</a:t>
            </a:r>
            <a:r>
              <a:rPr lang="en-US" sz="2200">
                <a:latin typeface="Cambria Math"/>
                <a:cs typeface="Cambria Math"/>
              </a:rPr>
              <a:t> (mod m)</a:t>
            </a:r>
            <a:r>
              <a:rPr sz="2200" b="0">
                <a:latin typeface="Segoe UI Semilight"/>
                <a:cs typeface="Segoe UI Semilight"/>
              </a:rPr>
              <a:t>.</a:t>
            </a:r>
            <a:r>
              <a:rPr sz="2200" b="0" spc="-15">
                <a:latin typeface="Segoe UI Semilight"/>
                <a:cs typeface="Segoe UI Semilight"/>
              </a:rPr>
              <a:t> </a:t>
            </a:r>
            <a:r>
              <a:rPr sz="2200" b="0">
                <a:latin typeface="Segoe UI Semilight"/>
                <a:cs typeface="Segoe UI Semilight"/>
              </a:rPr>
              <a:t>Since </a:t>
            </a:r>
            <a:r>
              <a:rPr sz="2200">
                <a:latin typeface="Cambria Math"/>
                <a:cs typeface="Cambria Math"/>
              </a:rPr>
              <a:t>𝑎,</a:t>
            </a:r>
            <a:r>
              <a:rPr sz="2200" spc="-135">
                <a:latin typeface="Cambria Math"/>
                <a:cs typeface="Cambria Math"/>
              </a:rPr>
              <a:t> </a:t>
            </a:r>
            <a:r>
              <a:rPr sz="2200">
                <a:latin typeface="Cambria Math"/>
                <a:cs typeface="Cambria Math"/>
              </a:rPr>
              <a:t>𝑏,</a:t>
            </a:r>
            <a:r>
              <a:rPr sz="2200" spc="-135">
                <a:latin typeface="Cambria Math"/>
                <a:cs typeface="Cambria Math"/>
              </a:rPr>
              <a:t> </a:t>
            </a:r>
            <a:r>
              <a:rPr sz="2200">
                <a:latin typeface="Cambria Math"/>
                <a:cs typeface="Cambria Math"/>
              </a:rPr>
              <a:t>𝑐,</a:t>
            </a:r>
            <a:r>
              <a:rPr sz="2200" spc="-135">
                <a:latin typeface="Cambria Math"/>
                <a:cs typeface="Cambria Math"/>
              </a:rPr>
              <a:t> </a:t>
            </a:r>
            <a:r>
              <a:rPr sz="2200">
                <a:latin typeface="Cambria Math"/>
                <a:cs typeface="Cambria Math"/>
              </a:rPr>
              <a:t>𝑑,</a:t>
            </a:r>
            <a:r>
              <a:rPr sz="2200" spc="-135">
                <a:latin typeface="Cambria Math"/>
                <a:cs typeface="Cambria Math"/>
              </a:rPr>
              <a:t> </a:t>
            </a:r>
            <a:r>
              <a:rPr sz="2200">
                <a:latin typeface="Cambria Math"/>
                <a:cs typeface="Cambria Math"/>
              </a:rPr>
              <a:t>𝑚</a:t>
            </a:r>
            <a:r>
              <a:rPr sz="2200" spc="160">
                <a:latin typeface="Cambria Math"/>
                <a:cs typeface="Cambria Math"/>
              </a:rPr>
              <a:t> </a:t>
            </a:r>
            <a:r>
              <a:rPr sz="2200" b="0">
                <a:latin typeface="Segoe UI Semilight"/>
                <a:cs typeface="Segoe UI Semilight"/>
              </a:rPr>
              <a:t>were</a:t>
            </a:r>
            <a:r>
              <a:rPr sz="2200" b="0" spc="-5">
                <a:latin typeface="Segoe UI Semilight"/>
                <a:cs typeface="Segoe UI Semilight"/>
              </a:rPr>
              <a:t> </a:t>
            </a:r>
            <a:r>
              <a:rPr sz="2200" b="0">
                <a:latin typeface="Segoe UI Semilight"/>
                <a:cs typeface="Segoe UI Semilight"/>
              </a:rPr>
              <a:t>arbitrary,</a:t>
            </a:r>
            <a:r>
              <a:rPr sz="2200" b="0" spc="-30">
                <a:latin typeface="Segoe UI Semilight"/>
                <a:cs typeface="Segoe UI Semilight"/>
              </a:rPr>
              <a:t> </a:t>
            </a:r>
            <a:r>
              <a:rPr sz="2200" b="0">
                <a:latin typeface="Segoe UI Semilight"/>
                <a:cs typeface="Segoe UI Semilight"/>
              </a:rPr>
              <a:t>the</a:t>
            </a:r>
            <a:r>
              <a:rPr sz="2200" b="0" spc="-5">
                <a:latin typeface="Segoe UI Semilight"/>
                <a:cs typeface="Segoe UI Semilight"/>
              </a:rPr>
              <a:t> </a:t>
            </a:r>
            <a:r>
              <a:rPr sz="2200" b="0">
                <a:latin typeface="Segoe UI Semilight"/>
                <a:cs typeface="Segoe UI Semilight"/>
              </a:rPr>
              <a:t>claim</a:t>
            </a:r>
            <a:r>
              <a:rPr sz="2200" b="0" spc="-10">
                <a:latin typeface="Segoe UI Semilight"/>
                <a:cs typeface="Segoe UI Semilight"/>
              </a:rPr>
              <a:t> holds.</a:t>
            </a:r>
            <a:endParaRPr sz="2200">
              <a:latin typeface="Segoe UI Semilight"/>
              <a:cs typeface="Segoe UI Semilight"/>
            </a:endParaRPr>
          </a:p>
        </p:txBody>
      </p:sp>
      <p:grpSp>
        <p:nvGrpSpPr>
          <p:cNvPr id="14" name="object 5">
            <a:extLst>
              <a:ext uri="{FF2B5EF4-FFF2-40B4-BE49-F238E27FC236}">
                <a16:creationId xmlns:a16="http://schemas.microsoft.com/office/drawing/2014/main" id="{85A2D18D-52E9-1062-B491-1BF79948FF40}"/>
              </a:ext>
            </a:extLst>
          </p:cNvPr>
          <p:cNvGrpSpPr/>
          <p:nvPr/>
        </p:nvGrpSpPr>
        <p:grpSpPr>
          <a:xfrm>
            <a:off x="8058158" y="146486"/>
            <a:ext cx="3822510" cy="1235592"/>
            <a:chOff x="9031223" y="102107"/>
            <a:chExt cx="3056230" cy="1248410"/>
          </a:xfrm>
        </p:grpSpPr>
        <p:sp>
          <p:nvSpPr>
            <p:cNvPr id="15" name="object 6">
              <a:extLst>
                <a:ext uri="{FF2B5EF4-FFF2-40B4-BE49-F238E27FC236}">
                  <a16:creationId xmlns:a16="http://schemas.microsoft.com/office/drawing/2014/main" id="{A51AAC1D-465A-3E09-73F3-FB0ADB0EA416}"/>
                </a:ext>
              </a:extLst>
            </p:cNvPr>
            <p:cNvSpPr/>
            <p:nvPr/>
          </p:nvSpPr>
          <p:spPr>
            <a:xfrm>
              <a:off x="9041993" y="102107"/>
              <a:ext cx="3045460" cy="1248410"/>
            </a:xfrm>
            <a:custGeom>
              <a:avLst/>
              <a:gdLst/>
              <a:ahLst/>
              <a:cxnLst/>
              <a:rect l="l" t="t" r="r" b="b"/>
              <a:pathLst>
                <a:path w="3045459" h="1248410">
                  <a:moveTo>
                    <a:pt x="2836926" y="0"/>
                  </a:moveTo>
                  <a:lnTo>
                    <a:pt x="208025" y="0"/>
                  </a:lnTo>
                  <a:lnTo>
                    <a:pt x="160313" y="5491"/>
                  </a:lnTo>
                  <a:lnTo>
                    <a:pt x="116521" y="21136"/>
                  </a:lnTo>
                  <a:lnTo>
                    <a:pt x="77897" y="45686"/>
                  </a:lnTo>
                  <a:lnTo>
                    <a:pt x="45686" y="77897"/>
                  </a:lnTo>
                  <a:lnTo>
                    <a:pt x="21136" y="116521"/>
                  </a:lnTo>
                  <a:lnTo>
                    <a:pt x="5491" y="160313"/>
                  </a:lnTo>
                  <a:lnTo>
                    <a:pt x="0" y="208025"/>
                  </a:lnTo>
                  <a:lnTo>
                    <a:pt x="0" y="1040130"/>
                  </a:lnTo>
                  <a:lnTo>
                    <a:pt x="5491" y="1087842"/>
                  </a:lnTo>
                  <a:lnTo>
                    <a:pt x="21136" y="1131634"/>
                  </a:lnTo>
                  <a:lnTo>
                    <a:pt x="45686" y="1170258"/>
                  </a:lnTo>
                  <a:lnTo>
                    <a:pt x="77897" y="1202469"/>
                  </a:lnTo>
                  <a:lnTo>
                    <a:pt x="116521" y="1227019"/>
                  </a:lnTo>
                  <a:lnTo>
                    <a:pt x="160313" y="1242664"/>
                  </a:lnTo>
                  <a:lnTo>
                    <a:pt x="208025" y="1248156"/>
                  </a:lnTo>
                  <a:lnTo>
                    <a:pt x="2836926" y="1248156"/>
                  </a:lnTo>
                  <a:lnTo>
                    <a:pt x="2884638" y="1242664"/>
                  </a:lnTo>
                  <a:lnTo>
                    <a:pt x="2928430" y="1227019"/>
                  </a:lnTo>
                  <a:lnTo>
                    <a:pt x="2967054" y="1202469"/>
                  </a:lnTo>
                  <a:lnTo>
                    <a:pt x="2999265" y="1170258"/>
                  </a:lnTo>
                  <a:lnTo>
                    <a:pt x="3023815" y="1131634"/>
                  </a:lnTo>
                  <a:lnTo>
                    <a:pt x="3039460" y="1087842"/>
                  </a:lnTo>
                  <a:lnTo>
                    <a:pt x="3044952" y="1040130"/>
                  </a:lnTo>
                  <a:lnTo>
                    <a:pt x="3044952" y="208025"/>
                  </a:lnTo>
                  <a:lnTo>
                    <a:pt x="3039460" y="160313"/>
                  </a:lnTo>
                  <a:lnTo>
                    <a:pt x="3023815" y="116521"/>
                  </a:lnTo>
                  <a:lnTo>
                    <a:pt x="2999265" y="77897"/>
                  </a:lnTo>
                  <a:lnTo>
                    <a:pt x="2967054" y="45686"/>
                  </a:lnTo>
                  <a:lnTo>
                    <a:pt x="2928430" y="21136"/>
                  </a:lnTo>
                  <a:lnTo>
                    <a:pt x="2884638" y="5491"/>
                  </a:lnTo>
                  <a:lnTo>
                    <a:pt x="2836926" y="0"/>
                  </a:lnTo>
                  <a:close/>
                </a:path>
              </a:pathLst>
            </a:custGeom>
            <a:solidFill>
              <a:srgbClr val="E4E4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7">
              <a:extLst>
                <a:ext uri="{FF2B5EF4-FFF2-40B4-BE49-F238E27FC236}">
                  <a16:creationId xmlns:a16="http://schemas.microsoft.com/office/drawing/2014/main" id="{C735DFC2-F54F-2BC9-AC86-3E6486785C58}"/>
                </a:ext>
              </a:extLst>
            </p:cNvPr>
            <p:cNvSpPr/>
            <p:nvPr/>
          </p:nvSpPr>
          <p:spPr>
            <a:xfrm>
              <a:off x="9031223" y="102107"/>
              <a:ext cx="3045460" cy="1248410"/>
            </a:xfrm>
            <a:custGeom>
              <a:avLst/>
              <a:gdLst/>
              <a:ahLst/>
              <a:cxnLst/>
              <a:rect l="l" t="t" r="r" b="b"/>
              <a:pathLst>
                <a:path w="3045459" h="1248410">
                  <a:moveTo>
                    <a:pt x="0" y="208025"/>
                  </a:moveTo>
                  <a:lnTo>
                    <a:pt x="5491" y="160313"/>
                  </a:lnTo>
                  <a:lnTo>
                    <a:pt x="21136" y="116521"/>
                  </a:lnTo>
                  <a:lnTo>
                    <a:pt x="45686" y="77897"/>
                  </a:lnTo>
                  <a:lnTo>
                    <a:pt x="77897" y="45686"/>
                  </a:lnTo>
                  <a:lnTo>
                    <a:pt x="116521" y="21136"/>
                  </a:lnTo>
                  <a:lnTo>
                    <a:pt x="160313" y="5491"/>
                  </a:lnTo>
                  <a:lnTo>
                    <a:pt x="208025" y="0"/>
                  </a:lnTo>
                  <a:lnTo>
                    <a:pt x="2836926" y="0"/>
                  </a:lnTo>
                  <a:lnTo>
                    <a:pt x="2884638" y="5491"/>
                  </a:lnTo>
                  <a:lnTo>
                    <a:pt x="2928430" y="21136"/>
                  </a:lnTo>
                  <a:lnTo>
                    <a:pt x="2967054" y="45686"/>
                  </a:lnTo>
                  <a:lnTo>
                    <a:pt x="2999265" y="77897"/>
                  </a:lnTo>
                  <a:lnTo>
                    <a:pt x="3023815" y="116521"/>
                  </a:lnTo>
                  <a:lnTo>
                    <a:pt x="3039460" y="160313"/>
                  </a:lnTo>
                  <a:lnTo>
                    <a:pt x="3044952" y="208025"/>
                  </a:lnTo>
                  <a:lnTo>
                    <a:pt x="3044952" y="1040130"/>
                  </a:lnTo>
                  <a:lnTo>
                    <a:pt x="3039460" y="1087842"/>
                  </a:lnTo>
                  <a:lnTo>
                    <a:pt x="3023815" y="1131634"/>
                  </a:lnTo>
                  <a:lnTo>
                    <a:pt x="2999265" y="1170258"/>
                  </a:lnTo>
                  <a:lnTo>
                    <a:pt x="2967054" y="1202469"/>
                  </a:lnTo>
                  <a:lnTo>
                    <a:pt x="2928430" y="1227019"/>
                  </a:lnTo>
                  <a:lnTo>
                    <a:pt x="2884638" y="1242664"/>
                  </a:lnTo>
                  <a:lnTo>
                    <a:pt x="2836926" y="1248156"/>
                  </a:lnTo>
                  <a:lnTo>
                    <a:pt x="208025" y="1248156"/>
                  </a:lnTo>
                  <a:lnTo>
                    <a:pt x="160313" y="1242664"/>
                  </a:lnTo>
                  <a:lnTo>
                    <a:pt x="116521" y="1227019"/>
                  </a:lnTo>
                  <a:lnTo>
                    <a:pt x="77897" y="1202469"/>
                  </a:lnTo>
                  <a:lnTo>
                    <a:pt x="45686" y="1170258"/>
                  </a:lnTo>
                  <a:lnTo>
                    <a:pt x="21136" y="1131634"/>
                  </a:lnTo>
                  <a:lnTo>
                    <a:pt x="5491" y="1087842"/>
                  </a:lnTo>
                  <a:lnTo>
                    <a:pt x="0" y="1040130"/>
                  </a:lnTo>
                  <a:lnTo>
                    <a:pt x="0" y="208025"/>
                  </a:lnTo>
                  <a:close/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9">
            <a:extLst>
              <a:ext uri="{FF2B5EF4-FFF2-40B4-BE49-F238E27FC236}">
                <a16:creationId xmlns:a16="http://schemas.microsoft.com/office/drawing/2014/main" id="{23A093CF-064B-2DED-45C3-BF5692E13480}"/>
              </a:ext>
            </a:extLst>
          </p:cNvPr>
          <p:cNvSpPr txBox="1"/>
          <p:nvPr/>
        </p:nvSpPr>
        <p:spPr>
          <a:xfrm>
            <a:off x="8419011" y="58267"/>
            <a:ext cx="3461657" cy="124393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700"/>
              </a:spcBef>
            </a:pPr>
            <a:r>
              <a:rPr sz="2000" b="0" u="sng" spc="-10"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Definitions</a:t>
            </a:r>
            <a:r>
              <a:rPr sz="2000" b="0" u="none" spc="-10">
                <a:latin typeface="Segoe UI Semilight"/>
                <a:cs typeface="Segoe UI Semilight"/>
              </a:rPr>
              <a:t>:</a:t>
            </a:r>
            <a:endParaRPr sz="2000">
              <a:latin typeface="Segoe UI Semilight"/>
              <a:cs typeface="Segoe UI Semilight"/>
            </a:endParaRPr>
          </a:p>
          <a:p>
            <a:pPr marL="50800">
              <a:lnSpc>
                <a:spcPct val="100000"/>
              </a:lnSpc>
              <a:spcBef>
                <a:spcPts val="600"/>
              </a:spcBef>
              <a:tabLst>
                <a:tab pos="1774189" algn="l"/>
              </a:tabLst>
            </a:pPr>
            <a:r>
              <a:rPr sz="2000">
                <a:latin typeface="Cambria Math"/>
                <a:cs typeface="Cambria Math"/>
              </a:rPr>
              <a:t>𝑎</a:t>
            </a:r>
            <a:r>
              <a:rPr sz="2000" spc="40">
                <a:latin typeface="Cambria Math"/>
                <a:cs typeface="Cambria Math"/>
              </a:rPr>
              <a:t> </a:t>
            </a:r>
            <a:r>
              <a:rPr sz="2000">
                <a:latin typeface="Cambria Math"/>
                <a:cs typeface="Cambria Math"/>
              </a:rPr>
              <a:t>| 𝑏</a:t>
            </a:r>
            <a:r>
              <a:rPr sz="2000" spc="20">
                <a:latin typeface="Cambria Math"/>
                <a:cs typeface="Cambria Math"/>
              </a:rPr>
              <a:t> </a:t>
            </a:r>
            <a:r>
              <a:rPr sz="2000" b="0">
                <a:latin typeface="Segoe UI Semilight"/>
                <a:cs typeface="Segoe UI Semilight"/>
              </a:rPr>
              <a:t>iff</a:t>
            </a:r>
            <a:r>
              <a:rPr sz="2000" b="0" spc="-5">
                <a:latin typeface="Segoe UI Semilight"/>
                <a:cs typeface="Segoe UI Semilight"/>
              </a:rPr>
              <a:t> </a:t>
            </a:r>
            <a:r>
              <a:rPr sz="2000">
                <a:latin typeface="Cambria Math"/>
                <a:cs typeface="Cambria Math"/>
              </a:rPr>
              <a:t>∃𝑘</a:t>
            </a:r>
            <a:r>
              <a:rPr sz="2000" spc="155">
                <a:latin typeface="Cambria Math"/>
                <a:cs typeface="Cambria Math"/>
              </a:rPr>
              <a:t> </a:t>
            </a:r>
            <a:r>
              <a:rPr sz="2000">
                <a:latin typeface="Cambria Math"/>
                <a:cs typeface="Cambria Math"/>
              </a:rPr>
              <a:t>∈</a:t>
            </a:r>
            <a:r>
              <a:rPr sz="2000" spc="105">
                <a:latin typeface="Cambria Math"/>
                <a:cs typeface="Cambria Math"/>
              </a:rPr>
              <a:t> </a:t>
            </a:r>
            <a:r>
              <a:rPr sz="2000" spc="-50">
                <a:latin typeface="Cambria Math"/>
                <a:cs typeface="Cambria Math"/>
              </a:rPr>
              <a:t>ℤ</a:t>
            </a:r>
            <a:r>
              <a:rPr sz="2000">
                <a:latin typeface="Cambria Math"/>
                <a:cs typeface="Cambria Math"/>
              </a:rPr>
              <a:t>	𝑏</a:t>
            </a:r>
            <a:r>
              <a:rPr sz="2000" spc="125">
                <a:latin typeface="Cambria Math"/>
                <a:cs typeface="Cambria Math"/>
              </a:rPr>
              <a:t> </a:t>
            </a:r>
            <a:r>
              <a:rPr sz="2000">
                <a:latin typeface="Cambria Math"/>
                <a:cs typeface="Cambria Math"/>
              </a:rPr>
              <a:t>=</a:t>
            </a:r>
            <a:r>
              <a:rPr sz="2000" spc="105">
                <a:latin typeface="Cambria Math"/>
                <a:cs typeface="Cambria Math"/>
              </a:rPr>
              <a:t> </a:t>
            </a:r>
            <a:r>
              <a:rPr sz="2000" spc="-25">
                <a:latin typeface="Cambria Math"/>
                <a:cs typeface="Cambria Math"/>
              </a:rPr>
              <a:t>𝑘𝑎</a:t>
            </a:r>
            <a:endParaRPr sz="2000">
              <a:latin typeface="Cambria Math"/>
              <a:cs typeface="Cambria Math"/>
            </a:endParaRPr>
          </a:p>
          <a:p>
            <a:pPr marL="50800">
              <a:lnSpc>
                <a:spcPct val="100000"/>
              </a:lnSpc>
              <a:spcBef>
                <a:spcPts val="1200"/>
              </a:spcBef>
            </a:pPr>
            <a:r>
              <a:rPr sz="2000">
                <a:latin typeface="Cambria Math"/>
                <a:cs typeface="Cambria Math"/>
              </a:rPr>
              <a:t>𝑎</a:t>
            </a:r>
            <a:r>
              <a:rPr sz="2000" spc="145">
                <a:latin typeface="Cambria Math"/>
                <a:cs typeface="Cambria Math"/>
              </a:rPr>
              <a:t> </a:t>
            </a:r>
            <a:r>
              <a:rPr sz="2000" spc="65">
                <a:latin typeface="Cambria Math"/>
                <a:cs typeface="Cambria Math"/>
              </a:rPr>
              <a:t>≡</a:t>
            </a:r>
            <a:r>
              <a:rPr sz="2175" spc="502" baseline="-15325">
                <a:latin typeface="Cambria Math"/>
                <a:cs typeface="Cambria Math"/>
              </a:rPr>
              <a:t> </a:t>
            </a:r>
            <a:r>
              <a:rPr sz="2000">
                <a:latin typeface="Cambria Math"/>
                <a:cs typeface="Cambria Math"/>
              </a:rPr>
              <a:t>𝑏</a:t>
            </a:r>
            <a:r>
              <a:rPr lang="en-US" sz="2000">
                <a:latin typeface="Cambria Math"/>
                <a:cs typeface="Cambria Math"/>
              </a:rPr>
              <a:t> (mod m)</a:t>
            </a:r>
            <a:r>
              <a:rPr sz="2000" spc="140">
                <a:latin typeface="Cambria Math"/>
                <a:cs typeface="Cambria Math"/>
              </a:rPr>
              <a:t> </a:t>
            </a:r>
            <a:r>
              <a:rPr sz="2000" b="0">
                <a:latin typeface="Segoe UI Semilight"/>
                <a:cs typeface="Segoe UI Semilight"/>
              </a:rPr>
              <a:t>iff</a:t>
            </a:r>
            <a:r>
              <a:rPr sz="2000" b="0" spc="-5">
                <a:latin typeface="Segoe UI Semilight"/>
                <a:cs typeface="Segoe UI Semilight"/>
              </a:rPr>
              <a:t> </a:t>
            </a:r>
            <a:r>
              <a:rPr sz="2000">
                <a:latin typeface="Cambria Math"/>
                <a:cs typeface="Cambria Math"/>
              </a:rPr>
              <a:t>𝑚</a:t>
            </a:r>
            <a:r>
              <a:rPr sz="2000" spc="30">
                <a:latin typeface="Cambria Math"/>
                <a:cs typeface="Cambria Math"/>
              </a:rPr>
              <a:t> </a:t>
            </a:r>
            <a:r>
              <a:rPr sz="2000">
                <a:latin typeface="Cambria Math"/>
                <a:cs typeface="Cambria Math"/>
              </a:rPr>
              <a:t>|</a:t>
            </a:r>
            <a:r>
              <a:rPr sz="2000" spc="-5">
                <a:latin typeface="Cambria Math"/>
                <a:cs typeface="Cambria Math"/>
              </a:rPr>
              <a:t> </a:t>
            </a:r>
            <a:r>
              <a:rPr sz="2000">
                <a:latin typeface="Cambria Math"/>
                <a:cs typeface="Cambria Math"/>
              </a:rPr>
              <a:t>(𝑎</a:t>
            </a:r>
            <a:r>
              <a:rPr sz="2000" spc="459">
                <a:latin typeface="Cambria Math"/>
                <a:cs typeface="Cambria Math"/>
              </a:rPr>
              <a:t> </a:t>
            </a:r>
            <a:r>
              <a:rPr sz="2000">
                <a:latin typeface="Cambria Math"/>
                <a:cs typeface="Cambria Math"/>
              </a:rPr>
              <a:t>−</a:t>
            </a:r>
            <a:r>
              <a:rPr sz="2000" spc="-5">
                <a:latin typeface="Cambria Math"/>
                <a:cs typeface="Cambria Math"/>
              </a:rPr>
              <a:t> </a:t>
            </a:r>
            <a:r>
              <a:rPr sz="2000" spc="-25">
                <a:latin typeface="Cambria Math"/>
                <a:cs typeface="Cambria Math"/>
              </a:rPr>
              <a:t>𝑏)</a:t>
            </a:r>
            <a:endParaRPr sz="2000">
              <a:latin typeface="Cambria Math"/>
              <a:cs typeface="Cambria Math"/>
            </a:endParaRPr>
          </a:p>
        </p:txBody>
      </p:sp>
      <p:sp>
        <p:nvSpPr>
          <p:cNvPr id="10" name="object 4">
            <a:extLst>
              <a:ext uri="{FF2B5EF4-FFF2-40B4-BE49-F238E27FC236}">
                <a16:creationId xmlns:a16="http://schemas.microsoft.com/office/drawing/2014/main" id="{830D5670-A789-5F1C-A942-D5743D921460}"/>
              </a:ext>
            </a:extLst>
          </p:cNvPr>
          <p:cNvSpPr txBox="1"/>
          <p:nvPr/>
        </p:nvSpPr>
        <p:spPr>
          <a:xfrm>
            <a:off x="619658" y="1367790"/>
            <a:ext cx="10546080" cy="7643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b="0">
                <a:latin typeface="Segoe UI Semilight"/>
                <a:cs typeface="Segoe UI Semilight"/>
              </a:rPr>
              <a:t>Claim</a:t>
            </a:r>
            <a:r>
              <a:rPr sz="2400" b="0" spc="-40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2: For</a:t>
            </a:r>
            <a:r>
              <a:rPr sz="2400" b="0" spc="-10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integers</a:t>
            </a:r>
            <a:r>
              <a:rPr sz="2400" b="0" spc="5">
                <a:latin typeface="Segoe UI Semilight"/>
                <a:cs typeface="Segoe UI Semilight"/>
              </a:rPr>
              <a:t> </a:t>
            </a:r>
            <a:r>
              <a:rPr sz="2400">
                <a:latin typeface="Cambria Math"/>
                <a:cs typeface="Cambria Math"/>
              </a:rPr>
              <a:t>𝑎,</a:t>
            </a:r>
            <a:r>
              <a:rPr sz="2400" spc="-135">
                <a:latin typeface="Cambria Math"/>
                <a:cs typeface="Cambria Math"/>
              </a:rPr>
              <a:t> </a:t>
            </a:r>
            <a:r>
              <a:rPr sz="2400">
                <a:latin typeface="Cambria Math"/>
                <a:cs typeface="Cambria Math"/>
              </a:rPr>
              <a:t>𝑏,</a:t>
            </a:r>
            <a:r>
              <a:rPr sz="2400" spc="-135">
                <a:latin typeface="Cambria Math"/>
                <a:cs typeface="Cambria Math"/>
              </a:rPr>
              <a:t> </a:t>
            </a:r>
            <a:r>
              <a:rPr sz="2400">
                <a:latin typeface="Cambria Math"/>
                <a:cs typeface="Cambria Math"/>
              </a:rPr>
              <a:t>𝑐,</a:t>
            </a:r>
            <a:r>
              <a:rPr sz="2400" spc="-135">
                <a:latin typeface="Cambria Math"/>
                <a:cs typeface="Cambria Math"/>
              </a:rPr>
              <a:t> </a:t>
            </a:r>
            <a:r>
              <a:rPr sz="2400">
                <a:latin typeface="Cambria Math"/>
                <a:cs typeface="Cambria Math"/>
              </a:rPr>
              <a:t>𝑑</a:t>
            </a:r>
            <a:r>
              <a:rPr sz="2400" spc="190">
                <a:latin typeface="Cambria Math"/>
                <a:cs typeface="Cambria Math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and</a:t>
            </a:r>
            <a:r>
              <a:rPr sz="2400" b="0" spc="-15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positive</a:t>
            </a:r>
            <a:r>
              <a:rPr sz="2400" b="0" spc="-30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integer </a:t>
            </a:r>
            <a:r>
              <a:rPr sz="2400">
                <a:latin typeface="Cambria Math"/>
                <a:cs typeface="Cambria Math"/>
              </a:rPr>
              <a:t>𝑚</a:t>
            </a:r>
            <a:r>
              <a:rPr sz="2400" b="0">
                <a:latin typeface="Segoe UI Semilight"/>
                <a:cs typeface="Segoe UI Semilight"/>
              </a:rPr>
              <a:t>,</a:t>
            </a:r>
            <a:r>
              <a:rPr sz="2400" b="0" spc="-10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if</a:t>
            </a:r>
            <a:r>
              <a:rPr sz="2400" b="0" spc="10">
                <a:latin typeface="Segoe UI Semilight"/>
                <a:cs typeface="Segoe UI Semilight"/>
              </a:rPr>
              <a:t> </a:t>
            </a:r>
            <a:r>
              <a:rPr sz="2400">
                <a:latin typeface="Cambria Math"/>
                <a:cs typeface="Cambria Math"/>
              </a:rPr>
              <a:t>𝑎</a:t>
            </a:r>
            <a:r>
              <a:rPr sz="2400" spc="180">
                <a:latin typeface="Cambria Math"/>
                <a:cs typeface="Cambria Math"/>
              </a:rPr>
              <a:t> </a:t>
            </a:r>
            <a:r>
              <a:rPr sz="2400" spc="85">
                <a:latin typeface="Cambria Math"/>
                <a:cs typeface="Cambria Math"/>
              </a:rPr>
              <a:t>≡</a:t>
            </a:r>
            <a:r>
              <a:rPr sz="2625" spc="577" baseline="-15873">
                <a:latin typeface="Cambria Math"/>
                <a:cs typeface="Cambria Math"/>
              </a:rPr>
              <a:t> </a:t>
            </a:r>
            <a:r>
              <a:rPr sz="2400">
                <a:latin typeface="Cambria Math"/>
                <a:cs typeface="Cambria Math"/>
              </a:rPr>
              <a:t>𝑏</a:t>
            </a:r>
            <a:r>
              <a:rPr lang="en-US" sz="2400">
                <a:latin typeface="Cambria Math"/>
                <a:cs typeface="Cambria Math"/>
              </a:rPr>
              <a:t> (mod m)</a:t>
            </a:r>
            <a:r>
              <a:rPr sz="2400" spc="180">
                <a:latin typeface="Cambria Math"/>
                <a:cs typeface="Cambria Math"/>
              </a:rPr>
              <a:t> </a:t>
            </a:r>
            <a:endParaRPr lang="en-US" sz="2400" spc="180">
              <a:latin typeface="Cambria Math"/>
              <a:cs typeface="Cambria Math"/>
            </a:endParaRPr>
          </a:p>
          <a:p>
            <a:pPr marL="38100">
              <a:spcBef>
                <a:spcPts val="100"/>
              </a:spcBef>
            </a:pPr>
            <a:r>
              <a:rPr sz="2400" b="0">
                <a:latin typeface="Segoe UI Semilight"/>
                <a:cs typeface="Segoe UI Semilight"/>
              </a:rPr>
              <a:t>and</a:t>
            </a:r>
            <a:r>
              <a:rPr sz="2400" b="0" spc="-10">
                <a:latin typeface="Segoe UI Semilight"/>
                <a:cs typeface="Segoe UI Semilight"/>
              </a:rPr>
              <a:t> </a:t>
            </a:r>
            <a:r>
              <a:rPr sz="2400">
                <a:latin typeface="Cambria Math"/>
                <a:cs typeface="Cambria Math"/>
              </a:rPr>
              <a:t>𝑐</a:t>
            </a:r>
            <a:r>
              <a:rPr sz="2400" spc="185">
                <a:latin typeface="Cambria Math"/>
                <a:cs typeface="Cambria Math"/>
              </a:rPr>
              <a:t> </a:t>
            </a:r>
            <a:r>
              <a:rPr sz="2400" spc="85">
                <a:latin typeface="Cambria Math"/>
                <a:cs typeface="Cambria Math"/>
              </a:rPr>
              <a:t>≡</a:t>
            </a:r>
            <a:r>
              <a:rPr sz="2625" spc="600" baseline="-15873">
                <a:latin typeface="Cambria Math"/>
                <a:cs typeface="Cambria Math"/>
              </a:rPr>
              <a:t> </a:t>
            </a:r>
            <a:r>
              <a:rPr sz="2400">
                <a:latin typeface="Cambria Math"/>
                <a:cs typeface="Cambria Math"/>
              </a:rPr>
              <a:t>𝑑</a:t>
            </a:r>
            <a:r>
              <a:rPr sz="2400" spc="185">
                <a:latin typeface="Cambria Math"/>
                <a:cs typeface="Cambria Math"/>
              </a:rPr>
              <a:t> </a:t>
            </a:r>
            <a:r>
              <a:rPr lang="en-US" sz="2400" spc="-25">
                <a:latin typeface="Cambria Math"/>
                <a:cs typeface="Cambria Math"/>
              </a:rPr>
              <a:t>(mod m)</a:t>
            </a:r>
            <a:r>
              <a:rPr lang="en-US" sz="2400" spc="-25">
                <a:latin typeface="Segoe UI Semilight"/>
                <a:cs typeface="Segoe UI Semilight"/>
              </a:rPr>
              <a:t>.</a:t>
            </a:r>
            <a:r>
              <a:rPr lang="en-US" sz="2400" spc="185">
                <a:latin typeface="Cambria Math"/>
                <a:cs typeface="Cambria Math"/>
              </a:rPr>
              <a:t> </a:t>
            </a:r>
            <a:r>
              <a:rPr sz="2400" b="0" spc="-20">
                <a:latin typeface="Segoe UI Semilight"/>
                <a:cs typeface="Segoe UI Semilight"/>
              </a:rPr>
              <a:t>then</a:t>
            </a:r>
            <a:r>
              <a:rPr lang="en-US" sz="2400" b="0" spc="-20">
                <a:latin typeface="Segoe UI Semilight"/>
                <a:cs typeface="Segoe UI Semilight"/>
              </a:rPr>
              <a:t> </a:t>
            </a:r>
            <a:r>
              <a:rPr lang="en-US" sz="2400">
                <a:latin typeface="Cambria Math"/>
                <a:cs typeface="Cambria Math"/>
              </a:rPr>
              <a:t>𝑎</a:t>
            </a:r>
            <a:r>
              <a:rPr lang="en-US" sz="2400" spc="60">
                <a:latin typeface="Cambria Math"/>
                <a:cs typeface="Cambria Math"/>
              </a:rPr>
              <a:t> </a:t>
            </a:r>
            <a:r>
              <a:rPr lang="en-US" sz="2400">
                <a:latin typeface="Cambria Math"/>
                <a:cs typeface="Cambria Math"/>
              </a:rPr>
              <a:t>+</a:t>
            </a:r>
            <a:r>
              <a:rPr lang="en-US" sz="2400" spc="-15">
                <a:latin typeface="Cambria Math"/>
                <a:cs typeface="Cambria Math"/>
              </a:rPr>
              <a:t> </a:t>
            </a:r>
            <a:r>
              <a:rPr lang="en-US" sz="2400">
                <a:latin typeface="Cambria Math"/>
                <a:cs typeface="Cambria Math"/>
              </a:rPr>
              <a:t>𝑐</a:t>
            </a:r>
            <a:r>
              <a:rPr lang="en-US" sz="2400" spc="210">
                <a:latin typeface="Cambria Math"/>
                <a:cs typeface="Cambria Math"/>
              </a:rPr>
              <a:t> </a:t>
            </a:r>
            <a:r>
              <a:rPr lang="en-US" sz="2400" spc="85">
                <a:latin typeface="Cambria Math"/>
                <a:cs typeface="Cambria Math"/>
              </a:rPr>
              <a:t>≡</a:t>
            </a:r>
            <a:r>
              <a:rPr lang="en-US" sz="2625" spc="607" baseline="-15873">
                <a:latin typeface="Cambria Math"/>
                <a:cs typeface="Cambria Math"/>
              </a:rPr>
              <a:t> </a:t>
            </a:r>
            <a:r>
              <a:rPr lang="en-US" sz="2400">
                <a:latin typeface="Cambria Math"/>
                <a:cs typeface="Cambria Math"/>
              </a:rPr>
              <a:t>𝑏</a:t>
            </a:r>
            <a:r>
              <a:rPr lang="en-US" sz="2400" spc="55">
                <a:latin typeface="Cambria Math"/>
                <a:cs typeface="Cambria Math"/>
              </a:rPr>
              <a:t> </a:t>
            </a:r>
            <a:r>
              <a:rPr lang="en-US" sz="2400">
                <a:latin typeface="Cambria Math"/>
                <a:cs typeface="Cambria Math"/>
              </a:rPr>
              <a:t>+</a:t>
            </a:r>
            <a:r>
              <a:rPr lang="en-US" sz="2400" spc="-15">
                <a:latin typeface="Cambria Math"/>
                <a:cs typeface="Cambria Math"/>
              </a:rPr>
              <a:t> </a:t>
            </a:r>
            <a:r>
              <a:rPr lang="en-US" sz="2400" spc="-25">
                <a:latin typeface="Cambria Math"/>
                <a:cs typeface="Cambria Math"/>
              </a:rPr>
              <a:t>𝑑 (mod m)</a:t>
            </a:r>
            <a:r>
              <a:rPr lang="en-US" sz="2400" spc="-25">
                <a:latin typeface="Segoe UI Semilight"/>
                <a:cs typeface="Segoe UI Semilight"/>
              </a:rPr>
              <a:t>.</a:t>
            </a:r>
            <a:endParaRPr lang="en-US" sz="2400">
              <a:latin typeface="Segoe UI Semilight"/>
              <a:cs typeface="Segoe UI Semiligh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32E9952-4166-8091-B4B9-1A79FA786430}"/>
              </a:ext>
            </a:extLst>
          </p:cNvPr>
          <p:cNvSpPr txBox="1"/>
          <p:nvPr/>
        </p:nvSpPr>
        <p:spPr>
          <a:xfrm>
            <a:off x="654202" y="2254319"/>
            <a:ext cx="11396284" cy="8081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100" marR="30480">
              <a:lnSpc>
                <a:spcPct val="110000"/>
              </a:lnSpc>
              <a:spcBef>
                <a:spcPts val="1200"/>
              </a:spcBef>
            </a:pPr>
            <a:r>
              <a:rPr lang="en-US" sz="2200" b="0" u="sng">
                <a:latin typeface="Segoe UI Semilight"/>
                <a:cs typeface="Segoe UI Semilight"/>
              </a:rPr>
              <a:t>Proof: </a:t>
            </a:r>
            <a:r>
              <a:rPr lang="en-US" sz="2200" b="0">
                <a:latin typeface="Segoe UI Semilight"/>
                <a:cs typeface="Segoe UI Semilight"/>
              </a:rPr>
              <a:t>Let</a:t>
            </a:r>
            <a:r>
              <a:rPr lang="en-US" sz="2200" b="0" spc="-5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𝑎,</a:t>
            </a:r>
            <a:r>
              <a:rPr lang="en-US" sz="2200" spc="-135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𝑏,</a:t>
            </a:r>
            <a:r>
              <a:rPr lang="en-US" sz="2200" spc="-135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𝑐,</a:t>
            </a:r>
            <a:r>
              <a:rPr lang="en-US" sz="2200" spc="-135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𝑑</a:t>
            </a:r>
            <a:r>
              <a:rPr lang="en-US" sz="2200" spc="195">
                <a:latin typeface="Cambria Math"/>
                <a:cs typeface="Cambria Math"/>
              </a:rPr>
              <a:t> </a:t>
            </a:r>
            <a:r>
              <a:rPr lang="en-US" sz="2200" b="0">
                <a:latin typeface="Segoe UI Semilight"/>
                <a:cs typeface="Segoe UI Semilight"/>
              </a:rPr>
              <a:t>and</a:t>
            </a:r>
            <a:r>
              <a:rPr lang="en-US" sz="2200" b="0" spc="-10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𝑚</a:t>
            </a:r>
            <a:r>
              <a:rPr lang="en-US" sz="2200" spc="180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&gt;</a:t>
            </a:r>
            <a:r>
              <a:rPr lang="en-US" sz="2200" spc="125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0</a:t>
            </a:r>
            <a:r>
              <a:rPr lang="en-US" sz="2200" spc="125">
                <a:latin typeface="Cambria Math"/>
                <a:cs typeface="Cambria Math"/>
              </a:rPr>
              <a:t> </a:t>
            </a:r>
            <a:r>
              <a:rPr lang="en-US" sz="2200" b="0">
                <a:latin typeface="Segoe UI Semilight"/>
                <a:cs typeface="Segoe UI Semilight"/>
              </a:rPr>
              <a:t>be</a:t>
            </a:r>
            <a:r>
              <a:rPr lang="en-US" sz="2200" b="0" spc="-5">
                <a:latin typeface="Segoe UI Semilight"/>
                <a:cs typeface="Segoe UI Semilight"/>
              </a:rPr>
              <a:t> </a:t>
            </a:r>
            <a:r>
              <a:rPr lang="en-US" sz="2200" b="0">
                <a:latin typeface="Segoe UI Semilight"/>
                <a:cs typeface="Segoe UI Semilight"/>
              </a:rPr>
              <a:t>arbitrary</a:t>
            </a:r>
            <a:r>
              <a:rPr lang="en-US" sz="2200" b="0" spc="-25">
                <a:latin typeface="Segoe UI Semilight"/>
                <a:cs typeface="Segoe UI Semilight"/>
              </a:rPr>
              <a:t> </a:t>
            </a:r>
            <a:r>
              <a:rPr lang="en-US" sz="2200" b="0">
                <a:latin typeface="Segoe UI Semilight"/>
                <a:cs typeface="Segoe UI Semilight"/>
              </a:rPr>
              <a:t>integers.</a:t>
            </a:r>
            <a:r>
              <a:rPr lang="en-US" sz="2200" b="0" spc="-10">
                <a:latin typeface="Segoe UI Semilight"/>
                <a:cs typeface="Segoe UI Semilight"/>
              </a:rPr>
              <a:t> </a:t>
            </a:r>
            <a:r>
              <a:rPr lang="en-US" sz="2200" b="0">
                <a:latin typeface="Segoe UI Semilight"/>
                <a:cs typeface="Segoe UI Semilight"/>
              </a:rPr>
              <a:t>Suppose that</a:t>
            </a:r>
            <a:r>
              <a:rPr lang="en-US" sz="2200" b="0" spc="15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𝑎</a:t>
            </a:r>
            <a:r>
              <a:rPr lang="en-US" sz="2200" spc="190">
                <a:latin typeface="Cambria Math"/>
                <a:cs typeface="Cambria Math"/>
              </a:rPr>
              <a:t> </a:t>
            </a:r>
            <a:r>
              <a:rPr lang="en-US" sz="2200" spc="85">
                <a:latin typeface="Cambria Math"/>
                <a:cs typeface="Cambria Math"/>
              </a:rPr>
              <a:t>≡</a:t>
            </a:r>
            <a:r>
              <a:rPr lang="en-US" sz="2200" spc="592" baseline="-15873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𝑏 (mod m)</a:t>
            </a:r>
            <a:r>
              <a:rPr lang="en-US" sz="2200" spc="185">
                <a:latin typeface="Cambria Math"/>
                <a:cs typeface="Cambria Math"/>
              </a:rPr>
              <a:t> </a:t>
            </a:r>
            <a:r>
              <a:rPr lang="en-US" sz="2200" b="0">
                <a:latin typeface="Segoe UI Semilight"/>
                <a:cs typeface="Segoe UI Semilight"/>
              </a:rPr>
              <a:t>and </a:t>
            </a:r>
            <a:r>
              <a:rPr lang="en-US" sz="2200">
                <a:latin typeface="Cambria Math"/>
                <a:cs typeface="Cambria Math"/>
              </a:rPr>
              <a:t>𝑐</a:t>
            </a:r>
            <a:r>
              <a:rPr lang="en-US" sz="2200" spc="210">
                <a:latin typeface="Cambria Math"/>
                <a:cs typeface="Cambria Math"/>
              </a:rPr>
              <a:t> </a:t>
            </a:r>
            <a:r>
              <a:rPr lang="en-US" sz="2200" spc="85">
                <a:latin typeface="Cambria Math"/>
                <a:cs typeface="Cambria Math"/>
              </a:rPr>
              <a:t>≡</a:t>
            </a:r>
            <a:r>
              <a:rPr lang="en-US" sz="2200" spc="600" baseline="-15873">
                <a:latin typeface="Cambria Math"/>
                <a:cs typeface="Cambria Math"/>
              </a:rPr>
              <a:t> </a:t>
            </a:r>
            <a:r>
              <a:rPr lang="en-US" sz="2200" spc="-25">
                <a:latin typeface="Cambria Math"/>
                <a:cs typeface="Cambria Math"/>
              </a:rPr>
              <a:t>𝑑 (mod m)</a:t>
            </a:r>
            <a:r>
              <a:rPr lang="en-US" sz="2200" b="0" spc="-25">
                <a:latin typeface="Segoe UI Semilight"/>
                <a:cs typeface="Segoe UI Semilight"/>
              </a:rPr>
              <a:t>. </a:t>
            </a:r>
            <a:endParaRPr lang="en-US" sz="2200">
              <a:latin typeface="Cambria Math"/>
              <a:cs typeface="Cambria Math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63957B6-C110-F24F-3637-1A366C76E4C4}"/>
              </a:ext>
            </a:extLst>
          </p:cNvPr>
          <p:cNvSpPr txBox="1"/>
          <p:nvPr/>
        </p:nvSpPr>
        <p:spPr>
          <a:xfrm>
            <a:off x="703249" y="3174395"/>
            <a:ext cx="659347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0">
                <a:latin typeface="Segoe UI Semilight"/>
                <a:cs typeface="Segoe UI Semilight"/>
              </a:rPr>
              <a:t>[Unroll definitions]</a:t>
            </a:r>
            <a:endParaRPr lang="en-US" sz="22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56CCEE-AEA3-DCA6-7BA5-D712061384ED}"/>
              </a:ext>
            </a:extLst>
          </p:cNvPr>
          <p:cNvSpPr txBox="1"/>
          <p:nvPr/>
        </p:nvSpPr>
        <p:spPr>
          <a:xfrm>
            <a:off x="703249" y="4138766"/>
            <a:ext cx="659347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0">
                <a:latin typeface="Segoe UI Semilight"/>
                <a:cs typeface="Segoe UI Semilight"/>
              </a:rPr>
              <a:t>[Manipulate towards goal]</a:t>
            </a:r>
            <a:endParaRPr lang="en-US" sz="22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222D0E-2B06-9BF2-7715-2E52BB92352D}"/>
              </a:ext>
            </a:extLst>
          </p:cNvPr>
          <p:cNvSpPr txBox="1"/>
          <p:nvPr/>
        </p:nvSpPr>
        <p:spPr>
          <a:xfrm>
            <a:off x="703249" y="5181093"/>
            <a:ext cx="659347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0">
                <a:latin typeface="Segoe UI Semilight"/>
                <a:cs typeface="Segoe UI Semilight"/>
              </a:rPr>
              <a:t>[Reroll definitions]</a:t>
            </a:r>
            <a:endParaRPr lang="en-US" sz="2200"/>
          </a:p>
        </p:txBody>
      </p:sp>
    </p:spTree>
    <p:extLst>
      <p:ext uri="{BB962C8B-B14F-4D97-AF65-F5344CB8AC3E}">
        <p14:creationId xmlns:p14="http://schemas.microsoft.com/office/powerpoint/2010/main" val="1281638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F26E25-4A62-BC57-5367-D62184BB3A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E8ECB785-63EA-FAC1-9B60-DF8F3FE3805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65"/>
              <a:t>Claim</a:t>
            </a:r>
            <a:r>
              <a:rPr spc="215"/>
              <a:t> </a:t>
            </a:r>
            <a:r>
              <a:rPr spc="-50"/>
              <a:t>2</a:t>
            </a: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EEE00134-8DE7-14DF-1AC9-EE8C4E70ED1E}"/>
              </a:ext>
            </a:extLst>
          </p:cNvPr>
          <p:cNvSpPr/>
          <p:nvPr/>
        </p:nvSpPr>
        <p:spPr>
          <a:xfrm>
            <a:off x="657529" y="1360169"/>
            <a:ext cx="978535" cy="405765"/>
          </a:xfrm>
          <a:custGeom>
            <a:avLst/>
            <a:gdLst/>
            <a:ahLst/>
            <a:cxnLst/>
            <a:rect l="l" t="t" r="r" b="b"/>
            <a:pathLst>
              <a:path w="978535" h="405764">
                <a:moveTo>
                  <a:pt x="978408" y="0"/>
                </a:moveTo>
                <a:lnTo>
                  <a:pt x="0" y="0"/>
                </a:lnTo>
                <a:lnTo>
                  <a:pt x="0" y="405384"/>
                </a:lnTo>
                <a:lnTo>
                  <a:pt x="978408" y="405384"/>
                </a:lnTo>
                <a:lnTo>
                  <a:pt x="978408" y="0"/>
                </a:lnTo>
                <a:close/>
              </a:path>
            </a:pathLst>
          </a:custGeom>
          <a:solidFill>
            <a:srgbClr val="CC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9738FE36-CB8D-0375-E155-7FF20A6C3C09}"/>
              </a:ext>
            </a:extLst>
          </p:cNvPr>
          <p:cNvSpPr txBox="1"/>
          <p:nvPr/>
        </p:nvSpPr>
        <p:spPr>
          <a:xfrm>
            <a:off x="654202" y="5723886"/>
            <a:ext cx="10919489" cy="889346"/>
          </a:xfrm>
          <a:prstGeom prst="rect">
            <a:avLst/>
          </a:prstGeom>
        </p:spPr>
        <p:txBody>
          <a:bodyPr vert="horz" wrap="square" lIns="0" tIns="210185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560"/>
              </a:spcBef>
              <a:tabLst>
                <a:tab pos="4206875" algn="l"/>
                <a:tab pos="5089525" algn="l"/>
              </a:tabLst>
            </a:pPr>
            <a:r>
              <a:rPr sz="2200" b="0">
                <a:latin typeface="Segoe UI Semilight"/>
                <a:cs typeface="Segoe UI Semilight"/>
              </a:rPr>
              <a:t>Then</a:t>
            </a:r>
            <a:r>
              <a:rPr sz="2200" b="0" spc="-15">
                <a:latin typeface="Segoe UI Semilight"/>
                <a:cs typeface="Segoe UI Semilight"/>
              </a:rPr>
              <a:t> </a:t>
            </a:r>
            <a:r>
              <a:rPr sz="2200" b="0">
                <a:latin typeface="Segoe UI Semilight"/>
                <a:cs typeface="Segoe UI Semilight"/>
              </a:rPr>
              <a:t>by</a:t>
            </a:r>
            <a:r>
              <a:rPr sz="2200" b="0" spc="-25">
                <a:latin typeface="Segoe UI Semilight"/>
                <a:cs typeface="Segoe UI Semilight"/>
              </a:rPr>
              <a:t> </a:t>
            </a:r>
            <a:r>
              <a:rPr sz="2200" b="0">
                <a:latin typeface="Segoe UI Semilight"/>
                <a:cs typeface="Segoe UI Semilight"/>
              </a:rPr>
              <a:t>definition</a:t>
            </a:r>
            <a:r>
              <a:rPr sz="2200" b="0" spc="-30">
                <a:latin typeface="Segoe UI Semilight"/>
                <a:cs typeface="Segoe UI Semilight"/>
              </a:rPr>
              <a:t> </a:t>
            </a:r>
            <a:r>
              <a:rPr sz="2200" b="0" spc="-25">
                <a:latin typeface="Segoe UI Semilight"/>
                <a:cs typeface="Segoe UI Semilight"/>
              </a:rPr>
              <a:t>of</a:t>
            </a:r>
            <a:r>
              <a:rPr lang="en-US" sz="2200" spc="-25">
                <a:latin typeface="Segoe UI Semilight"/>
                <a:cs typeface="Segoe UI Semilight"/>
              </a:rPr>
              <a:t> </a:t>
            </a:r>
            <a:r>
              <a:rPr sz="2200" b="0">
                <a:latin typeface="Segoe UI Semilight"/>
                <a:cs typeface="Segoe UI Semilight"/>
              </a:rPr>
              <a:t>congruence,</a:t>
            </a:r>
            <a:r>
              <a:rPr sz="2200" b="0" spc="-35">
                <a:latin typeface="Segoe UI Semilight"/>
                <a:cs typeface="Segoe UI Semilight"/>
              </a:rPr>
              <a:t> </a:t>
            </a:r>
            <a:r>
              <a:rPr sz="2200">
                <a:latin typeface="Cambria Math"/>
                <a:cs typeface="Cambria Math"/>
              </a:rPr>
              <a:t>𝑎</a:t>
            </a:r>
            <a:r>
              <a:rPr sz="2200" spc="55">
                <a:latin typeface="Cambria Math"/>
                <a:cs typeface="Cambria Math"/>
              </a:rPr>
              <a:t> </a:t>
            </a:r>
            <a:r>
              <a:rPr sz="2200">
                <a:latin typeface="Cambria Math"/>
                <a:cs typeface="Cambria Math"/>
              </a:rPr>
              <a:t>+</a:t>
            </a:r>
            <a:r>
              <a:rPr sz="2200" spc="-10">
                <a:latin typeface="Cambria Math"/>
                <a:cs typeface="Cambria Math"/>
              </a:rPr>
              <a:t> </a:t>
            </a:r>
            <a:r>
              <a:rPr sz="2200">
                <a:latin typeface="Cambria Math"/>
                <a:cs typeface="Cambria Math"/>
              </a:rPr>
              <a:t>𝑐</a:t>
            </a:r>
            <a:r>
              <a:rPr sz="2200" spc="204">
                <a:latin typeface="Cambria Math"/>
                <a:cs typeface="Cambria Math"/>
              </a:rPr>
              <a:t> </a:t>
            </a:r>
            <a:r>
              <a:rPr sz="2200" spc="85">
                <a:latin typeface="Cambria Math"/>
                <a:cs typeface="Cambria Math"/>
              </a:rPr>
              <a:t>≡</a:t>
            </a:r>
            <a:r>
              <a:rPr sz="2200" spc="585" baseline="-15873">
                <a:latin typeface="Cambria Math"/>
                <a:cs typeface="Cambria Math"/>
              </a:rPr>
              <a:t> </a:t>
            </a:r>
            <a:r>
              <a:rPr sz="2200">
                <a:latin typeface="Cambria Math"/>
                <a:cs typeface="Cambria Math"/>
              </a:rPr>
              <a:t>𝑏</a:t>
            </a:r>
            <a:r>
              <a:rPr sz="2200" spc="50">
                <a:latin typeface="Cambria Math"/>
                <a:cs typeface="Cambria Math"/>
              </a:rPr>
              <a:t> </a:t>
            </a:r>
            <a:r>
              <a:rPr sz="2200">
                <a:latin typeface="Cambria Math"/>
                <a:cs typeface="Cambria Math"/>
              </a:rPr>
              <a:t>+ 𝑑</a:t>
            </a:r>
            <a:r>
              <a:rPr lang="en-US" sz="2200">
                <a:latin typeface="Cambria Math"/>
                <a:cs typeface="Cambria Math"/>
              </a:rPr>
              <a:t> (mod m)</a:t>
            </a:r>
            <a:r>
              <a:rPr sz="2200" b="0">
                <a:latin typeface="Segoe UI Semilight"/>
                <a:cs typeface="Segoe UI Semilight"/>
              </a:rPr>
              <a:t>.</a:t>
            </a:r>
            <a:r>
              <a:rPr sz="2200" b="0" spc="-15">
                <a:latin typeface="Segoe UI Semilight"/>
                <a:cs typeface="Segoe UI Semilight"/>
              </a:rPr>
              <a:t> </a:t>
            </a:r>
            <a:r>
              <a:rPr sz="2200" b="0">
                <a:latin typeface="Segoe UI Semilight"/>
                <a:cs typeface="Segoe UI Semilight"/>
              </a:rPr>
              <a:t>Since </a:t>
            </a:r>
            <a:r>
              <a:rPr sz="2200">
                <a:latin typeface="Cambria Math"/>
                <a:cs typeface="Cambria Math"/>
              </a:rPr>
              <a:t>𝑎,</a:t>
            </a:r>
            <a:r>
              <a:rPr sz="2200" spc="-135">
                <a:latin typeface="Cambria Math"/>
                <a:cs typeface="Cambria Math"/>
              </a:rPr>
              <a:t> </a:t>
            </a:r>
            <a:r>
              <a:rPr sz="2200">
                <a:latin typeface="Cambria Math"/>
                <a:cs typeface="Cambria Math"/>
              </a:rPr>
              <a:t>𝑏,</a:t>
            </a:r>
            <a:r>
              <a:rPr sz="2200" spc="-135">
                <a:latin typeface="Cambria Math"/>
                <a:cs typeface="Cambria Math"/>
              </a:rPr>
              <a:t> </a:t>
            </a:r>
            <a:r>
              <a:rPr sz="2200">
                <a:latin typeface="Cambria Math"/>
                <a:cs typeface="Cambria Math"/>
              </a:rPr>
              <a:t>𝑐,</a:t>
            </a:r>
            <a:r>
              <a:rPr sz="2200" spc="-135">
                <a:latin typeface="Cambria Math"/>
                <a:cs typeface="Cambria Math"/>
              </a:rPr>
              <a:t> </a:t>
            </a:r>
            <a:r>
              <a:rPr sz="2200">
                <a:latin typeface="Cambria Math"/>
                <a:cs typeface="Cambria Math"/>
              </a:rPr>
              <a:t>𝑑,</a:t>
            </a:r>
            <a:r>
              <a:rPr sz="2200" spc="-135">
                <a:latin typeface="Cambria Math"/>
                <a:cs typeface="Cambria Math"/>
              </a:rPr>
              <a:t> </a:t>
            </a:r>
            <a:r>
              <a:rPr sz="2200">
                <a:latin typeface="Cambria Math"/>
                <a:cs typeface="Cambria Math"/>
              </a:rPr>
              <a:t>𝑚</a:t>
            </a:r>
            <a:r>
              <a:rPr sz="2200" spc="160">
                <a:latin typeface="Cambria Math"/>
                <a:cs typeface="Cambria Math"/>
              </a:rPr>
              <a:t> </a:t>
            </a:r>
            <a:r>
              <a:rPr sz="2200" b="0">
                <a:latin typeface="Segoe UI Semilight"/>
                <a:cs typeface="Segoe UI Semilight"/>
              </a:rPr>
              <a:t>were</a:t>
            </a:r>
            <a:r>
              <a:rPr sz="2200" b="0" spc="-5">
                <a:latin typeface="Segoe UI Semilight"/>
                <a:cs typeface="Segoe UI Semilight"/>
              </a:rPr>
              <a:t> </a:t>
            </a:r>
            <a:r>
              <a:rPr sz="2200" b="0">
                <a:latin typeface="Segoe UI Semilight"/>
                <a:cs typeface="Segoe UI Semilight"/>
              </a:rPr>
              <a:t>arbitrary,</a:t>
            </a:r>
            <a:r>
              <a:rPr sz="2200" b="0" spc="-30">
                <a:latin typeface="Segoe UI Semilight"/>
                <a:cs typeface="Segoe UI Semilight"/>
              </a:rPr>
              <a:t> </a:t>
            </a:r>
            <a:r>
              <a:rPr sz="2200" b="0">
                <a:latin typeface="Segoe UI Semilight"/>
                <a:cs typeface="Segoe UI Semilight"/>
              </a:rPr>
              <a:t>the</a:t>
            </a:r>
            <a:r>
              <a:rPr sz="2200" b="0" spc="-5">
                <a:latin typeface="Segoe UI Semilight"/>
                <a:cs typeface="Segoe UI Semilight"/>
              </a:rPr>
              <a:t> </a:t>
            </a:r>
            <a:r>
              <a:rPr sz="2200" b="0">
                <a:latin typeface="Segoe UI Semilight"/>
                <a:cs typeface="Segoe UI Semilight"/>
              </a:rPr>
              <a:t>claim</a:t>
            </a:r>
            <a:r>
              <a:rPr sz="2200" b="0" spc="-10">
                <a:latin typeface="Segoe UI Semilight"/>
                <a:cs typeface="Segoe UI Semilight"/>
              </a:rPr>
              <a:t> holds.</a:t>
            </a:r>
            <a:endParaRPr sz="2200">
              <a:latin typeface="Segoe UI Semilight"/>
              <a:cs typeface="Segoe UI Semilight"/>
            </a:endParaRPr>
          </a:p>
        </p:txBody>
      </p:sp>
      <p:grpSp>
        <p:nvGrpSpPr>
          <p:cNvPr id="14" name="object 5">
            <a:extLst>
              <a:ext uri="{FF2B5EF4-FFF2-40B4-BE49-F238E27FC236}">
                <a16:creationId xmlns:a16="http://schemas.microsoft.com/office/drawing/2014/main" id="{FB4D4E98-B84B-A264-31D5-28A05E40C9CE}"/>
              </a:ext>
            </a:extLst>
          </p:cNvPr>
          <p:cNvGrpSpPr/>
          <p:nvPr/>
        </p:nvGrpSpPr>
        <p:grpSpPr>
          <a:xfrm>
            <a:off x="8058158" y="146486"/>
            <a:ext cx="3822510" cy="1235592"/>
            <a:chOff x="9031223" y="102107"/>
            <a:chExt cx="3056230" cy="1248410"/>
          </a:xfrm>
        </p:grpSpPr>
        <p:sp>
          <p:nvSpPr>
            <p:cNvPr id="15" name="object 6">
              <a:extLst>
                <a:ext uri="{FF2B5EF4-FFF2-40B4-BE49-F238E27FC236}">
                  <a16:creationId xmlns:a16="http://schemas.microsoft.com/office/drawing/2014/main" id="{ABF83708-64D2-206C-01E9-EDA4D56269FB}"/>
                </a:ext>
              </a:extLst>
            </p:cNvPr>
            <p:cNvSpPr/>
            <p:nvPr/>
          </p:nvSpPr>
          <p:spPr>
            <a:xfrm>
              <a:off x="9041993" y="102107"/>
              <a:ext cx="3045460" cy="1248410"/>
            </a:xfrm>
            <a:custGeom>
              <a:avLst/>
              <a:gdLst/>
              <a:ahLst/>
              <a:cxnLst/>
              <a:rect l="l" t="t" r="r" b="b"/>
              <a:pathLst>
                <a:path w="3045459" h="1248410">
                  <a:moveTo>
                    <a:pt x="2836926" y="0"/>
                  </a:moveTo>
                  <a:lnTo>
                    <a:pt x="208025" y="0"/>
                  </a:lnTo>
                  <a:lnTo>
                    <a:pt x="160313" y="5491"/>
                  </a:lnTo>
                  <a:lnTo>
                    <a:pt x="116521" y="21136"/>
                  </a:lnTo>
                  <a:lnTo>
                    <a:pt x="77897" y="45686"/>
                  </a:lnTo>
                  <a:lnTo>
                    <a:pt x="45686" y="77897"/>
                  </a:lnTo>
                  <a:lnTo>
                    <a:pt x="21136" y="116521"/>
                  </a:lnTo>
                  <a:lnTo>
                    <a:pt x="5491" y="160313"/>
                  </a:lnTo>
                  <a:lnTo>
                    <a:pt x="0" y="208025"/>
                  </a:lnTo>
                  <a:lnTo>
                    <a:pt x="0" y="1040130"/>
                  </a:lnTo>
                  <a:lnTo>
                    <a:pt x="5491" y="1087842"/>
                  </a:lnTo>
                  <a:lnTo>
                    <a:pt x="21136" y="1131634"/>
                  </a:lnTo>
                  <a:lnTo>
                    <a:pt x="45686" y="1170258"/>
                  </a:lnTo>
                  <a:lnTo>
                    <a:pt x="77897" y="1202469"/>
                  </a:lnTo>
                  <a:lnTo>
                    <a:pt x="116521" y="1227019"/>
                  </a:lnTo>
                  <a:lnTo>
                    <a:pt x="160313" y="1242664"/>
                  </a:lnTo>
                  <a:lnTo>
                    <a:pt x="208025" y="1248156"/>
                  </a:lnTo>
                  <a:lnTo>
                    <a:pt x="2836926" y="1248156"/>
                  </a:lnTo>
                  <a:lnTo>
                    <a:pt x="2884638" y="1242664"/>
                  </a:lnTo>
                  <a:lnTo>
                    <a:pt x="2928430" y="1227019"/>
                  </a:lnTo>
                  <a:lnTo>
                    <a:pt x="2967054" y="1202469"/>
                  </a:lnTo>
                  <a:lnTo>
                    <a:pt x="2999265" y="1170258"/>
                  </a:lnTo>
                  <a:lnTo>
                    <a:pt x="3023815" y="1131634"/>
                  </a:lnTo>
                  <a:lnTo>
                    <a:pt x="3039460" y="1087842"/>
                  </a:lnTo>
                  <a:lnTo>
                    <a:pt x="3044952" y="1040130"/>
                  </a:lnTo>
                  <a:lnTo>
                    <a:pt x="3044952" y="208025"/>
                  </a:lnTo>
                  <a:lnTo>
                    <a:pt x="3039460" y="160313"/>
                  </a:lnTo>
                  <a:lnTo>
                    <a:pt x="3023815" y="116521"/>
                  </a:lnTo>
                  <a:lnTo>
                    <a:pt x="2999265" y="77897"/>
                  </a:lnTo>
                  <a:lnTo>
                    <a:pt x="2967054" y="45686"/>
                  </a:lnTo>
                  <a:lnTo>
                    <a:pt x="2928430" y="21136"/>
                  </a:lnTo>
                  <a:lnTo>
                    <a:pt x="2884638" y="5491"/>
                  </a:lnTo>
                  <a:lnTo>
                    <a:pt x="2836926" y="0"/>
                  </a:lnTo>
                  <a:close/>
                </a:path>
              </a:pathLst>
            </a:custGeom>
            <a:solidFill>
              <a:srgbClr val="E4E4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7">
              <a:extLst>
                <a:ext uri="{FF2B5EF4-FFF2-40B4-BE49-F238E27FC236}">
                  <a16:creationId xmlns:a16="http://schemas.microsoft.com/office/drawing/2014/main" id="{07E5E2EE-137F-C06D-87E2-2E56E592471E}"/>
                </a:ext>
              </a:extLst>
            </p:cNvPr>
            <p:cNvSpPr/>
            <p:nvPr/>
          </p:nvSpPr>
          <p:spPr>
            <a:xfrm>
              <a:off x="9031223" y="102107"/>
              <a:ext cx="3045460" cy="1248410"/>
            </a:xfrm>
            <a:custGeom>
              <a:avLst/>
              <a:gdLst/>
              <a:ahLst/>
              <a:cxnLst/>
              <a:rect l="l" t="t" r="r" b="b"/>
              <a:pathLst>
                <a:path w="3045459" h="1248410">
                  <a:moveTo>
                    <a:pt x="0" y="208025"/>
                  </a:moveTo>
                  <a:lnTo>
                    <a:pt x="5491" y="160313"/>
                  </a:lnTo>
                  <a:lnTo>
                    <a:pt x="21136" y="116521"/>
                  </a:lnTo>
                  <a:lnTo>
                    <a:pt x="45686" y="77897"/>
                  </a:lnTo>
                  <a:lnTo>
                    <a:pt x="77897" y="45686"/>
                  </a:lnTo>
                  <a:lnTo>
                    <a:pt x="116521" y="21136"/>
                  </a:lnTo>
                  <a:lnTo>
                    <a:pt x="160313" y="5491"/>
                  </a:lnTo>
                  <a:lnTo>
                    <a:pt x="208025" y="0"/>
                  </a:lnTo>
                  <a:lnTo>
                    <a:pt x="2836926" y="0"/>
                  </a:lnTo>
                  <a:lnTo>
                    <a:pt x="2884638" y="5491"/>
                  </a:lnTo>
                  <a:lnTo>
                    <a:pt x="2928430" y="21136"/>
                  </a:lnTo>
                  <a:lnTo>
                    <a:pt x="2967054" y="45686"/>
                  </a:lnTo>
                  <a:lnTo>
                    <a:pt x="2999265" y="77897"/>
                  </a:lnTo>
                  <a:lnTo>
                    <a:pt x="3023815" y="116521"/>
                  </a:lnTo>
                  <a:lnTo>
                    <a:pt x="3039460" y="160313"/>
                  </a:lnTo>
                  <a:lnTo>
                    <a:pt x="3044952" y="208025"/>
                  </a:lnTo>
                  <a:lnTo>
                    <a:pt x="3044952" y="1040130"/>
                  </a:lnTo>
                  <a:lnTo>
                    <a:pt x="3039460" y="1087842"/>
                  </a:lnTo>
                  <a:lnTo>
                    <a:pt x="3023815" y="1131634"/>
                  </a:lnTo>
                  <a:lnTo>
                    <a:pt x="2999265" y="1170258"/>
                  </a:lnTo>
                  <a:lnTo>
                    <a:pt x="2967054" y="1202469"/>
                  </a:lnTo>
                  <a:lnTo>
                    <a:pt x="2928430" y="1227019"/>
                  </a:lnTo>
                  <a:lnTo>
                    <a:pt x="2884638" y="1242664"/>
                  </a:lnTo>
                  <a:lnTo>
                    <a:pt x="2836926" y="1248156"/>
                  </a:lnTo>
                  <a:lnTo>
                    <a:pt x="208025" y="1248156"/>
                  </a:lnTo>
                  <a:lnTo>
                    <a:pt x="160313" y="1242664"/>
                  </a:lnTo>
                  <a:lnTo>
                    <a:pt x="116521" y="1227019"/>
                  </a:lnTo>
                  <a:lnTo>
                    <a:pt x="77897" y="1202469"/>
                  </a:lnTo>
                  <a:lnTo>
                    <a:pt x="45686" y="1170258"/>
                  </a:lnTo>
                  <a:lnTo>
                    <a:pt x="21136" y="1131634"/>
                  </a:lnTo>
                  <a:lnTo>
                    <a:pt x="5491" y="1087842"/>
                  </a:lnTo>
                  <a:lnTo>
                    <a:pt x="0" y="1040130"/>
                  </a:lnTo>
                  <a:lnTo>
                    <a:pt x="0" y="208025"/>
                  </a:lnTo>
                  <a:close/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9">
            <a:extLst>
              <a:ext uri="{FF2B5EF4-FFF2-40B4-BE49-F238E27FC236}">
                <a16:creationId xmlns:a16="http://schemas.microsoft.com/office/drawing/2014/main" id="{E599BE8A-4837-F585-37FC-306DC5F90568}"/>
              </a:ext>
            </a:extLst>
          </p:cNvPr>
          <p:cNvSpPr txBox="1"/>
          <p:nvPr/>
        </p:nvSpPr>
        <p:spPr>
          <a:xfrm>
            <a:off x="8419011" y="58267"/>
            <a:ext cx="3461657" cy="124393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700"/>
              </a:spcBef>
            </a:pPr>
            <a:r>
              <a:rPr sz="2000" b="0" u="sng" spc="-10"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Definitions</a:t>
            </a:r>
            <a:r>
              <a:rPr sz="2000" b="0" u="none" spc="-10">
                <a:latin typeface="Segoe UI Semilight"/>
                <a:cs typeface="Segoe UI Semilight"/>
              </a:rPr>
              <a:t>:</a:t>
            </a:r>
            <a:endParaRPr sz="2000">
              <a:latin typeface="Segoe UI Semilight"/>
              <a:cs typeface="Segoe UI Semilight"/>
            </a:endParaRPr>
          </a:p>
          <a:p>
            <a:pPr marL="50800">
              <a:lnSpc>
                <a:spcPct val="100000"/>
              </a:lnSpc>
              <a:spcBef>
                <a:spcPts val="600"/>
              </a:spcBef>
              <a:tabLst>
                <a:tab pos="1774189" algn="l"/>
              </a:tabLst>
            </a:pPr>
            <a:r>
              <a:rPr sz="2000">
                <a:latin typeface="Cambria Math"/>
                <a:cs typeface="Cambria Math"/>
              </a:rPr>
              <a:t>𝑎</a:t>
            </a:r>
            <a:r>
              <a:rPr sz="2000" spc="40">
                <a:latin typeface="Cambria Math"/>
                <a:cs typeface="Cambria Math"/>
              </a:rPr>
              <a:t> </a:t>
            </a:r>
            <a:r>
              <a:rPr sz="2000">
                <a:latin typeface="Cambria Math"/>
                <a:cs typeface="Cambria Math"/>
              </a:rPr>
              <a:t>| 𝑏</a:t>
            </a:r>
            <a:r>
              <a:rPr sz="2000" spc="20">
                <a:latin typeface="Cambria Math"/>
                <a:cs typeface="Cambria Math"/>
              </a:rPr>
              <a:t> </a:t>
            </a:r>
            <a:r>
              <a:rPr sz="2000" b="0">
                <a:latin typeface="Segoe UI Semilight"/>
                <a:cs typeface="Segoe UI Semilight"/>
              </a:rPr>
              <a:t>iff</a:t>
            </a:r>
            <a:r>
              <a:rPr sz="2000" b="0" spc="-5">
                <a:latin typeface="Segoe UI Semilight"/>
                <a:cs typeface="Segoe UI Semilight"/>
              </a:rPr>
              <a:t> </a:t>
            </a:r>
            <a:r>
              <a:rPr sz="2000">
                <a:latin typeface="Cambria Math"/>
                <a:cs typeface="Cambria Math"/>
              </a:rPr>
              <a:t>∃𝑘</a:t>
            </a:r>
            <a:r>
              <a:rPr sz="2000" spc="155">
                <a:latin typeface="Cambria Math"/>
                <a:cs typeface="Cambria Math"/>
              </a:rPr>
              <a:t> </a:t>
            </a:r>
            <a:r>
              <a:rPr sz="2000">
                <a:latin typeface="Cambria Math"/>
                <a:cs typeface="Cambria Math"/>
              </a:rPr>
              <a:t>∈</a:t>
            </a:r>
            <a:r>
              <a:rPr sz="2000" spc="105">
                <a:latin typeface="Cambria Math"/>
                <a:cs typeface="Cambria Math"/>
              </a:rPr>
              <a:t> </a:t>
            </a:r>
            <a:r>
              <a:rPr sz="2000" spc="-50">
                <a:latin typeface="Cambria Math"/>
                <a:cs typeface="Cambria Math"/>
              </a:rPr>
              <a:t>ℤ</a:t>
            </a:r>
            <a:r>
              <a:rPr sz="2000">
                <a:latin typeface="Cambria Math"/>
                <a:cs typeface="Cambria Math"/>
              </a:rPr>
              <a:t>	𝑏</a:t>
            </a:r>
            <a:r>
              <a:rPr sz="2000" spc="125">
                <a:latin typeface="Cambria Math"/>
                <a:cs typeface="Cambria Math"/>
              </a:rPr>
              <a:t> </a:t>
            </a:r>
            <a:r>
              <a:rPr sz="2000">
                <a:latin typeface="Cambria Math"/>
                <a:cs typeface="Cambria Math"/>
              </a:rPr>
              <a:t>=</a:t>
            </a:r>
            <a:r>
              <a:rPr sz="2000" spc="105">
                <a:latin typeface="Cambria Math"/>
                <a:cs typeface="Cambria Math"/>
              </a:rPr>
              <a:t> </a:t>
            </a:r>
            <a:r>
              <a:rPr sz="2000" spc="-25">
                <a:latin typeface="Cambria Math"/>
                <a:cs typeface="Cambria Math"/>
              </a:rPr>
              <a:t>𝑘𝑎</a:t>
            </a:r>
            <a:endParaRPr sz="2000">
              <a:latin typeface="Cambria Math"/>
              <a:cs typeface="Cambria Math"/>
            </a:endParaRPr>
          </a:p>
          <a:p>
            <a:pPr marL="50800">
              <a:lnSpc>
                <a:spcPct val="100000"/>
              </a:lnSpc>
              <a:spcBef>
                <a:spcPts val="1200"/>
              </a:spcBef>
            </a:pPr>
            <a:r>
              <a:rPr sz="2000">
                <a:latin typeface="Cambria Math"/>
                <a:cs typeface="Cambria Math"/>
              </a:rPr>
              <a:t>𝑎</a:t>
            </a:r>
            <a:r>
              <a:rPr sz="2000" spc="145">
                <a:latin typeface="Cambria Math"/>
                <a:cs typeface="Cambria Math"/>
              </a:rPr>
              <a:t> </a:t>
            </a:r>
            <a:r>
              <a:rPr sz="2000" spc="65">
                <a:latin typeface="Cambria Math"/>
                <a:cs typeface="Cambria Math"/>
              </a:rPr>
              <a:t>≡</a:t>
            </a:r>
            <a:r>
              <a:rPr sz="2175" spc="502" baseline="-15325">
                <a:latin typeface="Cambria Math"/>
                <a:cs typeface="Cambria Math"/>
              </a:rPr>
              <a:t> </a:t>
            </a:r>
            <a:r>
              <a:rPr sz="2000">
                <a:latin typeface="Cambria Math"/>
                <a:cs typeface="Cambria Math"/>
              </a:rPr>
              <a:t>𝑏</a:t>
            </a:r>
            <a:r>
              <a:rPr lang="en-US" sz="2000">
                <a:latin typeface="Cambria Math"/>
                <a:cs typeface="Cambria Math"/>
              </a:rPr>
              <a:t> (mod m)</a:t>
            </a:r>
            <a:r>
              <a:rPr sz="2000" spc="140">
                <a:latin typeface="Cambria Math"/>
                <a:cs typeface="Cambria Math"/>
              </a:rPr>
              <a:t> </a:t>
            </a:r>
            <a:r>
              <a:rPr sz="2000" b="0">
                <a:latin typeface="Segoe UI Semilight"/>
                <a:cs typeface="Segoe UI Semilight"/>
              </a:rPr>
              <a:t>iff</a:t>
            </a:r>
            <a:r>
              <a:rPr sz="2000" b="0" spc="-5">
                <a:latin typeface="Segoe UI Semilight"/>
                <a:cs typeface="Segoe UI Semilight"/>
              </a:rPr>
              <a:t> </a:t>
            </a:r>
            <a:r>
              <a:rPr sz="2000">
                <a:latin typeface="Cambria Math"/>
                <a:cs typeface="Cambria Math"/>
              </a:rPr>
              <a:t>𝑚</a:t>
            </a:r>
            <a:r>
              <a:rPr sz="2000" spc="30">
                <a:latin typeface="Cambria Math"/>
                <a:cs typeface="Cambria Math"/>
              </a:rPr>
              <a:t> </a:t>
            </a:r>
            <a:r>
              <a:rPr sz="2000">
                <a:latin typeface="Cambria Math"/>
                <a:cs typeface="Cambria Math"/>
              </a:rPr>
              <a:t>|</a:t>
            </a:r>
            <a:r>
              <a:rPr sz="2000" spc="-5">
                <a:latin typeface="Cambria Math"/>
                <a:cs typeface="Cambria Math"/>
              </a:rPr>
              <a:t> </a:t>
            </a:r>
            <a:r>
              <a:rPr sz="2000">
                <a:latin typeface="Cambria Math"/>
                <a:cs typeface="Cambria Math"/>
              </a:rPr>
              <a:t>(𝑎</a:t>
            </a:r>
            <a:r>
              <a:rPr sz="2000" spc="459">
                <a:latin typeface="Cambria Math"/>
                <a:cs typeface="Cambria Math"/>
              </a:rPr>
              <a:t> </a:t>
            </a:r>
            <a:r>
              <a:rPr sz="2000">
                <a:latin typeface="Cambria Math"/>
                <a:cs typeface="Cambria Math"/>
              </a:rPr>
              <a:t>−</a:t>
            </a:r>
            <a:r>
              <a:rPr sz="2000" spc="-5">
                <a:latin typeface="Cambria Math"/>
                <a:cs typeface="Cambria Math"/>
              </a:rPr>
              <a:t> </a:t>
            </a:r>
            <a:r>
              <a:rPr sz="2000" spc="-25">
                <a:latin typeface="Cambria Math"/>
                <a:cs typeface="Cambria Math"/>
              </a:rPr>
              <a:t>𝑏)</a:t>
            </a:r>
            <a:endParaRPr sz="2000">
              <a:latin typeface="Cambria Math"/>
              <a:cs typeface="Cambria Math"/>
            </a:endParaRPr>
          </a:p>
        </p:txBody>
      </p:sp>
      <p:sp>
        <p:nvSpPr>
          <p:cNvPr id="10" name="object 4">
            <a:extLst>
              <a:ext uri="{FF2B5EF4-FFF2-40B4-BE49-F238E27FC236}">
                <a16:creationId xmlns:a16="http://schemas.microsoft.com/office/drawing/2014/main" id="{BDA0220F-97D2-A915-F85E-3B8221DF2035}"/>
              </a:ext>
            </a:extLst>
          </p:cNvPr>
          <p:cNvSpPr txBox="1"/>
          <p:nvPr/>
        </p:nvSpPr>
        <p:spPr>
          <a:xfrm>
            <a:off x="619658" y="1367790"/>
            <a:ext cx="10546080" cy="7643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b="0">
                <a:latin typeface="Segoe UI Semilight"/>
                <a:cs typeface="Segoe UI Semilight"/>
              </a:rPr>
              <a:t>Claim</a:t>
            </a:r>
            <a:r>
              <a:rPr sz="2400" b="0" spc="-40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2: For</a:t>
            </a:r>
            <a:r>
              <a:rPr sz="2400" b="0" spc="-10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integers</a:t>
            </a:r>
            <a:r>
              <a:rPr sz="2400" b="0" spc="5">
                <a:latin typeface="Segoe UI Semilight"/>
                <a:cs typeface="Segoe UI Semilight"/>
              </a:rPr>
              <a:t> </a:t>
            </a:r>
            <a:r>
              <a:rPr sz="2400">
                <a:latin typeface="Cambria Math"/>
                <a:cs typeface="Cambria Math"/>
              </a:rPr>
              <a:t>𝑎,</a:t>
            </a:r>
            <a:r>
              <a:rPr sz="2400" spc="-135">
                <a:latin typeface="Cambria Math"/>
                <a:cs typeface="Cambria Math"/>
              </a:rPr>
              <a:t> </a:t>
            </a:r>
            <a:r>
              <a:rPr sz="2400">
                <a:latin typeface="Cambria Math"/>
                <a:cs typeface="Cambria Math"/>
              </a:rPr>
              <a:t>𝑏,</a:t>
            </a:r>
            <a:r>
              <a:rPr sz="2400" spc="-135">
                <a:latin typeface="Cambria Math"/>
                <a:cs typeface="Cambria Math"/>
              </a:rPr>
              <a:t> </a:t>
            </a:r>
            <a:r>
              <a:rPr sz="2400">
                <a:latin typeface="Cambria Math"/>
                <a:cs typeface="Cambria Math"/>
              </a:rPr>
              <a:t>𝑐,</a:t>
            </a:r>
            <a:r>
              <a:rPr sz="2400" spc="-135">
                <a:latin typeface="Cambria Math"/>
                <a:cs typeface="Cambria Math"/>
              </a:rPr>
              <a:t> </a:t>
            </a:r>
            <a:r>
              <a:rPr sz="2400">
                <a:latin typeface="Cambria Math"/>
                <a:cs typeface="Cambria Math"/>
              </a:rPr>
              <a:t>𝑑</a:t>
            </a:r>
            <a:r>
              <a:rPr sz="2400" spc="190">
                <a:latin typeface="Cambria Math"/>
                <a:cs typeface="Cambria Math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and</a:t>
            </a:r>
            <a:r>
              <a:rPr sz="2400" b="0" spc="-15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positive</a:t>
            </a:r>
            <a:r>
              <a:rPr sz="2400" b="0" spc="-30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integer </a:t>
            </a:r>
            <a:r>
              <a:rPr sz="2400">
                <a:latin typeface="Cambria Math"/>
                <a:cs typeface="Cambria Math"/>
              </a:rPr>
              <a:t>𝑚</a:t>
            </a:r>
            <a:r>
              <a:rPr sz="2400" b="0">
                <a:latin typeface="Segoe UI Semilight"/>
                <a:cs typeface="Segoe UI Semilight"/>
              </a:rPr>
              <a:t>,</a:t>
            </a:r>
            <a:r>
              <a:rPr sz="2400" b="0" spc="-10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if</a:t>
            </a:r>
            <a:r>
              <a:rPr sz="2400" b="0" spc="10">
                <a:latin typeface="Segoe UI Semilight"/>
                <a:cs typeface="Segoe UI Semilight"/>
              </a:rPr>
              <a:t> </a:t>
            </a:r>
            <a:r>
              <a:rPr sz="2400">
                <a:latin typeface="Cambria Math"/>
                <a:cs typeface="Cambria Math"/>
              </a:rPr>
              <a:t>𝑎</a:t>
            </a:r>
            <a:r>
              <a:rPr sz="2400" spc="180">
                <a:latin typeface="Cambria Math"/>
                <a:cs typeface="Cambria Math"/>
              </a:rPr>
              <a:t> </a:t>
            </a:r>
            <a:r>
              <a:rPr sz="2400" spc="85">
                <a:latin typeface="Cambria Math"/>
                <a:cs typeface="Cambria Math"/>
              </a:rPr>
              <a:t>≡</a:t>
            </a:r>
            <a:r>
              <a:rPr sz="2625" spc="577" baseline="-15873">
                <a:latin typeface="Cambria Math"/>
                <a:cs typeface="Cambria Math"/>
              </a:rPr>
              <a:t> </a:t>
            </a:r>
            <a:r>
              <a:rPr sz="2400">
                <a:latin typeface="Cambria Math"/>
                <a:cs typeface="Cambria Math"/>
              </a:rPr>
              <a:t>𝑏</a:t>
            </a:r>
            <a:r>
              <a:rPr lang="en-US" sz="2400">
                <a:latin typeface="Cambria Math"/>
                <a:cs typeface="Cambria Math"/>
              </a:rPr>
              <a:t> (mod m)</a:t>
            </a:r>
            <a:r>
              <a:rPr sz="2400" spc="180">
                <a:latin typeface="Cambria Math"/>
                <a:cs typeface="Cambria Math"/>
              </a:rPr>
              <a:t> </a:t>
            </a:r>
            <a:endParaRPr lang="en-US" sz="2400" spc="180">
              <a:latin typeface="Cambria Math"/>
              <a:cs typeface="Cambria Math"/>
            </a:endParaRPr>
          </a:p>
          <a:p>
            <a:pPr marL="38100">
              <a:spcBef>
                <a:spcPts val="100"/>
              </a:spcBef>
            </a:pPr>
            <a:r>
              <a:rPr sz="2400" b="0">
                <a:latin typeface="Segoe UI Semilight"/>
                <a:cs typeface="Segoe UI Semilight"/>
              </a:rPr>
              <a:t>and</a:t>
            </a:r>
            <a:r>
              <a:rPr sz="2400" b="0" spc="-10">
                <a:latin typeface="Segoe UI Semilight"/>
                <a:cs typeface="Segoe UI Semilight"/>
              </a:rPr>
              <a:t> </a:t>
            </a:r>
            <a:r>
              <a:rPr sz="2400">
                <a:latin typeface="Cambria Math"/>
                <a:cs typeface="Cambria Math"/>
              </a:rPr>
              <a:t>𝑐</a:t>
            </a:r>
            <a:r>
              <a:rPr sz="2400" spc="185">
                <a:latin typeface="Cambria Math"/>
                <a:cs typeface="Cambria Math"/>
              </a:rPr>
              <a:t> </a:t>
            </a:r>
            <a:r>
              <a:rPr sz="2400" spc="85">
                <a:latin typeface="Cambria Math"/>
                <a:cs typeface="Cambria Math"/>
              </a:rPr>
              <a:t>≡</a:t>
            </a:r>
            <a:r>
              <a:rPr sz="2625" spc="600" baseline="-15873">
                <a:latin typeface="Cambria Math"/>
                <a:cs typeface="Cambria Math"/>
              </a:rPr>
              <a:t> </a:t>
            </a:r>
            <a:r>
              <a:rPr sz="2400">
                <a:latin typeface="Cambria Math"/>
                <a:cs typeface="Cambria Math"/>
              </a:rPr>
              <a:t>𝑑</a:t>
            </a:r>
            <a:r>
              <a:rPr sz="2400" spc="185">
                <a:latin typeface="Cambria Math"/>
                <a:cs typeface="Cambria Math"/>
              </a:rPr>
              <a:t> </a:t>
            </a:r>
            <a:r>
              <a:rPr lang="en-US" sz="2400" spc="-25">
                <a:latin typeface="Cambria Math"/>
                <a:cs typeface="Cambria Math"/>
              </a:rPr>
              <a:t>(mod m)</a:t>
            </a:r>
            <a:r>
              <a:rPr lang="en-US" sz="2400" spc="-25">
                <a:latin typeface="Segoe UI Semilight"/>
                <a:cs typeface="Segoe UI Semilight"/>
              </a:rPr>
              <a:t>.</a:t>
            </a:r>
            <a:r>
              <a:rPr lang="en-US" sz="2400" spc="185">
                <a:latin typeface="Cambria Math"/>
                <a:cs typeface="Cambria Math"/>
              </a:rPr>
              <a:t> </a:t>
            </a:r>
            <a:r>
              <a:rPr sz="2400" b="0" spc="-20">
                <a:latin typeface="Segoe UI Semilight"/>
                <a:cs typeface="Segoe UI Semilight"/>
              </a:rPr>
              <a:t>then</a:t>
            </a:r>
            <a:r>
              <a:rPr lang="en-US" sz="2400" b="0" spc="-20">
                <a:latin typeface="Segoe UI Semilight"/>
                <a:cs typeface="Segoe UI Semilight"/>
              </a:rPr>
              <a:t> </a:t>
            </a:r>
            <a:r>
              <a:rPr lang="en-US" sz="2400">
                <a:latin typeface="Cambria Math"/>
                <a:cs typeface="Cambria Math"/>
              </a:rPr>
              <a:t>𝑎</a:t>
            </a:r>
            <a:r>
              <a:rPr lang="en-US" sz="2400" spc="60">
                <a:latin typeface="Cambria Math"/>
                <a:cs typeface="Cambria Math"/>
              </a:rPr>
              <a:t> </a:t>
            </a:r>
            <a:r>
              <a:rPr lang="en-US" sz="2400">
                <a:latin typeface="Cambria Math"/>
                <a:cs typeface="Cambria Math"/>
              </a:rPr>
              <a:t>+</a:t>
            </a:r>
            <a:r>
              <a:rPr lang="en-US" sz="2400" spc="-15">
                <a:latin typeface="Cambria Math"/>
                <a:cs typeface="Cambria Math"/>
              </a:rPr>
              <a:t> </a:t>
            </a:r>
            <a:r>
              <a:rPr lang="en-US" sz="2400">
                <a:latin typeface="Cambria Math"/>
                <a:cs typeface="Cambria Math"/>
              </a:rPr>
              <a:t>𝑐</a:t>
            </a:r>
            <a:r>
              <a:rPr lang="en-US" sz="2400" spc="210">
                <a:latin typeface="Cambria Math"/>
                <a:cs typeface="Cambria Math"/>
              </a:rPr>
              <a:t> </a:t>
            </a:r>
            <a:r>
              <a:rPr lang="en-US" sz="2400" spc="85">
                <a:latin typeface="Cambria Math"/>
                <a:cs typeface="Cambria Math"/>
              </a:rPr>
              <a:t>≡</a:t>
            </a:r>
            <a:r>
              <a:rPr lang="en-US" sz="2625" spc="607" baseline="-15873">
                <a:latin typeface="Cambria Math"/>
                <a:cs typeface="Cambria Math"/>
              </a:rPr>
              <a:t> </a:t>
            </a:r>
            <a:r>
              <a:rPr lang="en-US" sz="2400">
                <a:latin typeface="Cambria Math"/>
                <a:cs typeface="Cambria Math"/>
              </a:rPr>
              <a:t>𝑏</a:t>
            </a:r>
            <a:r>
              <a:rPr lang="en-US" sz="2400" spc="55">
                <a:latin typeface="Cambria Math"/>
                <a:cs typeface="Cambria Math"/>
              </a:rPr>
              <a:t> </a:t>
            </a:r>
            <a:r>
              <a:rPr lang="en-US" sz="2400">
                <a:latin typeface="Cambria Math"/>
                <a:cs typeface="Cambria Math"/>
              </a:rPr>
              <a:t>+</a:t>
            </a:r>
            <a:r>
              <a:rPr lang="en-US" sz="2400" spc="-15">
                <a:latin typeface="Cambria Math"/>
                <a:cs typeface="Cambria Math"/>
              </a:rPr>
              <a:t> </a:t>
            </a:r>
            <a:r>
              <a:rPr lang="en-US" sz="2400" spc="-25">
                <a:latin typeface="Cambria Math"/>
                <a:cs typeface="Cambria Math"/>
              </a:rPr>
              <a:t>𝑑 (mod m)</a:t>
            </a:r>
            <a:r>
              <a:rPr lang="en-US" sz="2400" spc="-25">
                <a:latin typeface="Segoe UI Semilight"/>
                <a:cs typeface="Segoe UI Semilight"/>
              </a:rPr>
              <a:t>.</a:t>
            </a:r>
            <a:endParaRPr lang="en-US" sz="2400">
              <a:latin typeface="Segoe UI Semilight"/>
              <a:cs typeface="Segoe UI Semiligh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CE2E90E-F2B5-5C23-EC95-83B9C51B66BE}"/>
              </a:ext>
            </a:extLst>
          </p:cNvPr>
          <p:cNvSpPr txBox="1"/>
          <p:nvPr/>
        </p:nvSpPr>
        <p:spPr>
          <a:xfrm>
            <a:off x="654202" y="2254319"/>
            <a:ext cx="11396284" cy="8081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100" marR="30480">
              <a:lnSpc>
                <a:spcPct val="110000"/>
              </a:lnSpc>
              <a:spcBef>
                <a:spcPts val="1200"/>
              </a:spcBef>
            </a:pPr>
            <a:r>
              <a:rPr lang="en-US" sz="2200" b="0" u="sng">
                <a:latin typeface="Segoe UI Semilight"/>
                <a:cs typeface="Segoe UI Semilight"/>
              </a:rPr>
              <a:t>Proof: </a:t>
            </a:r>
            <a:r>
              <a:rPr lang="en-US" sz="2200" b="0">
                <a:latin typeface="Segoe UI Semilight"/>
                <a:cs typeface="Segoe UI Semilight"/>
              </a:rPr>
              <a:t>Let</a:t>
            </a:r>
            <a:r>
              <a:rPr lang="en-US" sz="2200" b="0" spc="-5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𝑎,</a:t>
            </a:r>
            <a:r>
              <a:rPr lang="en-US" sz="2200" spc="-135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𝑏,</a:t>
            </a:r>
            <a:r>
              <a:rPr lang="en-US" sz="2200" spc="-135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𝑐,</a:t>
            </a:r>
            <a:r>
              <a:rPr lang="en-US" sz="2200" spc="-135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𝑑</a:t>
            </a:r>
            <a:r>
              <a:rPr lang="en-US" sz="2200" spc="195">
                <a:latin typeface="Cambria Math"/>
                <a:cs typeface="Cambria Math"/>
              </a:rPr>
              <a:t> </a:t>
            </a:r>
            <a:r>
              <a:rPr lang="en-US" sz="2200" b="0">
                <a:latin typeface="Segoe UI Semilight"/>
                <a:cs typeface="Segoe UI Semilight"/>
              </a:rPr>
              <a:t>and</a:t>
            </a:r>
            <a:r>
              <a:rPr lang="en-US" sz="2200" b="0" spc="-10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𝑚</a:t>
            </a:r>
            <a:r>
              <a:rPr lang="en-US" sz="2200" spc="180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&gt;</a:t>
            </a:r>
            <a:r>
              <a:rPr lang="en-US" sz="2200" spc="125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0</a:t>
            </a:r>
            <a:r>
              <a:rPr lang="en-US" sz="2200" spc="125">
                <a:latin typeface="Cambria Math"/>
                <a:cs typeface="Cambria Math"/>
              </a:rPr>
              <a:t> </a:t>
            </a:r>
            <a:r>
              <a:rPr lang="en-US" sz="2200" b="0">
                <a:latin typeface="Segoe UI Semilight"/>
                <a:cs typeface="Segoe UI Semilight"/>
              </a:rPr>
              <a:t>be</a:t>
            </a:r>
            <a:r>
              <a:rPr lang="en-US" sz="2200" b="0" spc="-5">
                <a:latin typeface="Segoe UI Semilight"/>
                <a:cs typeface="Segoe UI Semilight"/>
              </a:rPr>
              <a:t> </a:t>
            </a:r>
            <a:r>
              <a:rPr lang="en-US" sz="2200" b="0">
                <a:latin typeface="Segoe UI Semilight"/>
                <a:cs typeface="Segoe UI Semilight"/>
              </a:rPr>
              <a:t>arbitrary</a:t>
            </a:r>
            <a:r>
              <a:rPr lang="en-US" sz="2200" b="0" spc="-25">
                <a:latin typeface="Segoe UI Semilight"/>
                <a:cs typeface="Segoe UI Semilight"/>
              </a:rPr>
              <a:t> </a:t>
            </a:r>
            <a:r>
              <a:rPr lang="en-US" sz="2200" b="0">
                <a:latin typeface="Segoe UI Semilight"/>
                <a:cs typeface="Segoe UI Semilight"/>
              </a:rPr>
              <a:t>integers.</a:t>
            </a:r>
            <a:r>
              <a:rPr lang="en-US" sz="2200" b="0" spc="-10">
                <a:latin typeface="Segoe UI Semilight"/>
                <a:cs typeface="Segoe UI Semilight"/>
              </a:rPr>
              <a:t> </a:t>
            </a:r>
            <a:r>
              <a:rPr lang="en-US" sz="2200" b="0">
                <a:latin typeface="Segoe UI Semilight"/>
                <a:cs typeface="Segoe UI Semilight"/>
              </a:rPr>
              <a:t>Suppose that</a:t>
            </a:r>
            <a:r>
              <a:rPr lang="en-US" sz="2200" b="0" spc="15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𝑎</a:t>
            </a:r>
            <a:r>
              <a:rPr lang="en-US" sz="2200" spc="190">
                <a:latin typeface="Cambria Math"/>
                <a:cs typeface="Cambria Math"/>
              </a:rPr>
              <a:t> </a:t>
            </a:r>
            <a:r>
              <a:rPr lang="en-US" sz="2200" spc="85">
                <a:latin typeface="Cambria Math"/>
                <a:cs typeface="Cambria Math"/>
              </a:rPr>
              <a:t>≡</a:t>
            </a:r>
            <a:r>
              <a:rPr lang="en-US" sz="2200" spc="592" baseline="-15873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𝑏 (mod m)</a:t>
            </a:r>
            <a:r>
              <a:rPr lang="en-US" sz="2200" spc="185">
                <a:latin typeface="Cambria Math"/>
                <a:cs typeface="Cambria Math"/>
              </a:rPr>
              <a:t> </a:t>
            </a:r>
            <a:r>
              <a:rPr lang="en-US" sz="2200" b="0">
                <a:latin typeface="Segoe UI Semilight"/>
                <a:cs typeface="Segoe UI Semilight"/>
              </a:rPr>
              <a:t>and </a:t>
            </a:r>
            <a:r>
              <a:rPr lang="en-US" sz="2200">
                <a:latin typeface="Cambria Math"/>
                <a:cs typeface="Cambria Math"/>
              </a:rPr>
              <a:t>𝑐</a:t>
            </a:r>
            <a:r>
              <a:rPr lang="en-US" sz="2200" spc="210">
                <a:latin typeface="Cambria Math"/>
                <a:cs typeface="Cambria Math"/>
              </a:rPr>
              <a:t> </a:t>
            </a:r>
            <a:r>
              <a:rPr lang="en-US" sz="2200" spc="85">
                <a:latin typeface="Cambria Math"/>
                <a:cs typeface="Cambria Math"/>
              </a:rPr>
              <a:t>≡</a:t>
            </a:r>
            <a:r>
              <a:rPr lang="en-US" sz="2200" spc="600" baseline="-15873">
                <a:latin typeface="Cambria Math"/>
                <a:cs typeface="Cambria Math"/>
              </a:rPr>
              <a:t> </a:t>
            </a:r>
            <a:r>
              <a:rPr lang="en-US" sz="2200" spc="-25">
                <a:latin typeface="Cambria Math"/>
                <a:cs typeface="Cambria Math"/>
              </a:rPr>
              <a:t>𝑑 (mod m)</a:t>
            </a:r>
            <a:r>
              <a:rPr lang="en-US" sz="2200" b="0" spc="-25">
                <a:latin typeface="Segoe UI Semilight"/>
                <a:cs typeface="Segoe UI Semilight"/>
              </a:rPr>
              <a:t>. </a:t>
            </a:r>
            <a:endParaRPr lang="en-US" sz="2200">
              <a:latin typeface="Cambria Math"/>
              <a:cs typeface="Cambria Math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46C8BD2-96EE-5F52-9D67-D6B81DD720FB}"/>
              </a:ext>
            </a:extLst>
          </p:cNvPr>
          <p:cNvSpPr txBox="1"/>
          <p:nvPr/>
        </p:nvSpPr>
        <p:spPr>
          <a:xfrm>
            <a:off x="703248" y="3174395"/>
            <a:ext cx="1116394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>
                <a:latin typeface="Segoe UI Semilight"/>
                <a:cs typeface="Segoe UI Semilight"/>
              </a:rPr>
              <a:t>Then</a:t>
            </a:r>
            <a:r>
              <a:rPr lang="en-US" sz="2200" spc="-25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Segoe UI Semilight"/>
                <a:cs typeface="Segoe UI Semilight"/>
              </a:rPr>
              <a:t>by</a:t>
            </a:r>
            <a:r>
              <a:rPr lang="en-US" sz="2200" spc="-20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Segoe UI Semilight"/>
                <a:cs typeface="Segoe UI Semilight"/>
              </a:rPr>
              <a:t>definition</a:t>
            </a:r>
            <a:r>
              <a:rPr lang="en-US" sz="2200" spc="-30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Segoe UI Semilight"/>
                <a:cs typeface="Segoe UI Semilight"/>
              </a:rPr>
              <a:t>of</a:t>
            </a:r>
            <a:r>
              <a:rPr lang="en-US" sz="2200" spc="-10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Segoe UI Semilight"/>
                <a:cs typeface="Segoe UI Semilight"/>
              </a:rPr>
              <a:t>congruence, </a:t>
            </a:r>
            <a:r>
              <a:rPr lang="en-US" sz="2200">
                <a:latin typeface="Cambria Math"/>
                <a:cs typeface="Cambria Math"/>
              </a:rPr>
              <a:t>𝑚</a:t>
            </a:r>
            <a:r>
              <a:rPr lang="en-US" sz="2200" spc="20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|</a:t>
            </a:r>
            <a:r>
              <a:rPr lang="en-US" sz="2200" spc="-25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(𝑎</a:t>
            </a:r>
            <a:r>
              <a:rPr lang="en-US" sz="2200" spc="45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−</a:t>
            </a:r>
            <a:r>
              <a:rPr lang="en-US" sz="2200" spc="-30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𝑏)</a:t>
            </a:r>
            <a:r>
              <a:rPr lang="en-US" sz="2200" spc="114">
                <a:latin typeface="Cambria Math"/>
                <a:cs typeface="Cambria Math"/>
              </a:rPr>
              <a:t> </a:t>
            </a:r>
            <a:r>
              <a:rPr lang="en-US" sz="2200">
                <a:latin typeface="Segoe UI Semilight"/>
                <a:cs typeface="Segoe UI Semilight"/>
              </a:rPr>
              <a:t>and</a:t>
            </a:r>
            <a:r>
              <a:rPr lang="en-US" sz="2200" spc="-25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𝑚</a:t>
            </a:r>
            <a:r>
              <a:rPr lang="en-US" sz="2200" spc="20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|</a:t>
            </a:r>
            <a:r>
              <a:rPr lang="en-US" sz="2200" spc="-20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(𝑐</a:t>
            </a:r>
            <a:r>
              <a:rPr lang="en-US" sz="2200" spc="55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−</a:t>
            </a:r>
            <a:r>
              <a:rPr lang="en-US" sz="2200" spc="-25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𝑑)</a:t>
            </a:r>
            <a:r>
              <a:rPr lang="en-US" sz="2200">
                <a:latin typeface="Segoe UI Semilight"/>
                <a:cs typeface="Segoe UI Semilight"/>
              </a:rPr>
              <a:t>. Then</a:t>
            </a:r>
            <a:r>
              <a:rPr lang="en-US" sz="2200" spc="-30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Segoe UI Semilight"/>
                <a:cs typeface="Segoe UI Semilight"/>
              </a:rPr>
              <a:t>by</a:t>
            </a:r>
            <a:r>
              <a:rPr lang="en-US" sz="2200" spc="-20">
                <a:latin typeface="Segoe UI Semilight"/>
                <a:cs typeface="Segoe UI Semilight"/>
              </a:rPr>
              <a:t> </a:t>
            </a:r>
            <a:r>
              <a:rPr lang="en-US" sz="2200" spc="-10">
                <a:latin typeface="Segoe UI Semilight"/>
                <a:cs typeface="Segoe UI Semilight"/>
              </a:rPr>
              <a:t>definition </a:t>
            </a:r>
            <a:r>
              <a:rPr lang="en-US" sz="2200">
                <a:latin typeface="Segoe UI Semilight"/>
                <a:cs typeface="Segoe UI Semilight"/>
              </a:rPr>
              <a:t>of</a:t>
            </a:r>
            <a:r>
              <a:rPr lang="en-US" sz="2200" spc="-30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Segoe UI Semilight"/>
                <a:cs typeface="Segoe UI Semilight"/>
              </a:rPr>
              <a:t>divides,</a:t>
            </a:r>
            <a:r>
              <a:rPr lang="en-US" sz="2200" spc="-45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Segoe UI Semilight"/>
                <a:cs typeface="Segoe UI Semilight"/>
              </a:rPr>
              <a:t>there</a:t>
            </a:r>
            <a:r>
              <a:rPr lang="en-US" sz="2200" spc="-10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Segoe UI Semilight"/>
                <a:cs typeface="Segoe UI Semilight"/>
              </a:rPr>
              <a:t>exists</a:t>
            </a:r>
            <a:r>
              <a:rPr lang="en-US" sz="2200" spc="-20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Segoe UI Semilight"/>
                <a:cs typeface="Segoe UI Semilight"/>
              </a:rPr>
              <a:t>some</a:t>
            </a:r>
            <a:r>
              <a:rPr lang="en-US" sz="2200" spc="-25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Segoe UI Semilight"/>
                <a:cs typeface="Segoe UI Semilight"/>
              </a:rPr>
              <a:t>integers</a:t>
            </a:r>
            <a:r>
              <a:rPr lang="en-US" sz="2200" spc="5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𝑘,</a:t>
            </a:r>
            <a:r>
              <a:rPr lang="en-US" sz="2200" spc="-135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𝑗</a:t>
            </a:r>
            <a:r>
              <a:rPr lang="en-US" sz="2200" spc="155">
                <a:latin typeface="Cambria Math"/>
                <a:cs typeface="Cambria Math"/>
              </a:rPr>
              <a:t> </a:t>
            </a:r>
            <a:r>
              <a:rPr lang="en-US" sz="2200">
                <a:latin typeface="Segoe UI Semilight"/>
                <a:cs typeface="Segoe UI Semilight"/>
              </a:rPr>
              <a:t>such</a:t>
            </a:r>
            <a:r>
              <a:rPr lang="en-US" sz="2200" spc="-15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Segoe UI Semilight"/>
                <a:cs typeface="Segoe UI Semilight"/>
              </a:rPr>
              <a:t>that</a:t>
            </a:r>
            <a:r>
              <a:rPr lang="en-US" sz="2200" spc="-15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𝑎</a:t>
            </a:r>
            <a:r>
              <a:rPr lang="en-US" sz="2200" spc="25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−</a:t>
            </a:r>
            <a:r>
              <a:rPr lang="en-US" sz="2200" spc="-15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𝑏</a:t>
            </a:r>
            <a:r>
              <a:rPr lang="en-US" sz="2200" spc="165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=</a:t>
            </a:r>
            <a:r>
              <a:rPr lang="en-US" sz="2200" spc="110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𝑚𝑘</a:t>
            </a:r>
            <a:r>
              <a:rPr lang="en-US" sz="2200" spc="170">
                <a:latin typeface="Cambria Math"/>
                <a:cs typeface="Cambria Math"/>
              </a:rPr>
              <a:t> </a:t>
            </a:r>
            <a:r>
              <a:rPr lang="en-US" sz="2200">
                <a:latin typeface="Segoe UI Semilight"/>
                <a:cs typeface="Segoe UI Semilight"/>
              </a:rPr>
              <a:t>and</a:t>
            </a:r>
            <a:r>
              <a:rPr lang="en-US" sz="2200" spc="-25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𝑐</a:t>
            </a:r>
            <a:r>
              <a:rPr lang="en-US" sz="2200" spc="50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−</a:t>
            </a:r>
            <a:r>
              <a:rPr lang="en-US" sz="2200" spc="-15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𝑑</a:t>
            </a:r>
            <a:r>
              <a:rPr lang="en-US" sz="2200" spc="170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=</a:t>
            </a:r>
            <a:r>
              <a:rPr lang="en-US" sz="2200" spc="110">
                <a:latin typeface="Cambria Math"/>
                <a:cs typeface="Cambria Math"/>
              </a:rPr>
              <a:t> </a:t>
            </a:r>
            <a:r>
              <a:rPr lang="en-US" sz="2200" spc="-25">
                <a:latin typeface="Cambria Math"/>
                <a:cs typeface="Cambria Math"/>
              </a:rPr>
              <a:t>𝑚𝑗</a:t>
            </a:r>
            <a:r>
              <a:rPr lang="en-US" sz="2200" spc="-25">
                <a:latin typeface="Segoe UI Semilight"/>
                <a:cs typeface="Segoe UI Semilight"/>
              </a:rPr>
              <a:t>.</a:t>
            </a:r>
            <a:endParaRPr lang="en-US" sz="22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0847A7-DB6C-8291-8578-1684657C37D2}"/>
              </a:ext>
            </a:extLst>
          </p:cNvPr>
          <p:cNvSpPr txBox="1"/>
          <p:nvPr/>
        </p:nvSpPr>
        <p:spPr>
          <a:xfrm>
            <a:off x="703249" y="4211887"/>
            <a:ext cx="659347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0">
                <a:latin typeface="Segoe UI Semilight"/>
                <a:cs typeface="Segoe UI Semilight"/>
              </a:rPr>
              <a:t>[Manipulate towards goal]</a:t>
            </a:r>
            <a:endParaRPr lang="en-US" sz="22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158241-8886-9D74-85E6-DFAE8F7BB105}"/>
              </a:ext>
            </a:extLst>
          </p:cNvPr>
          <p:cNvSpPr txBox="1"/>
          <p:nvPr/>
        </p:nvSpPr>
        <p:spPr>
          <a:xfrm>
            <a:off x="703249" y="5181093"/>
            <a:ext cx="659347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0">
                <a:latin typeface="Segoe UI Semilight"/>
                <a:cs typeface="Segoe UI Semilight"/>
              </a:rPr>
              <a:t>[Reroll definitions]</a:t>
            </a:r>
            <a:endParaRPr lang="en-US" sz="2200"/>
          </a:p>
        </p:txBody>
      </p:sp>
    </p:spTree>
    <p:extLst>
      <p:ext uri="{BB962C8B-B14F-4D97-AF65-F5344CB8AC3E}">
        <p14:creationId xmlns:p14="http://schemas.microsoft.com/office/powerpoint/2010/main" val="807335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199046-2181-1ECA-D0B8-2CD59A4696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86A750D9-95CB-08FD-3245-6E4AB1C633C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65"/>
              <a:t>Claim</a:t>
            </a:r>
            <a:r>
              <a:rPr spc="215"/>
              <a:t> </a:t>
            </a:r>
            <a:r>
              <a:rPr spc="-50"/>
              <a:t>2</a:t>
            </a: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116E3454-646C-D4D9-3901-0AC3B7DADB03}"/>
              </a:ext>
            </a:extLst>
          </p:cNvPr>
          <p:cNvSpPr/>
          <p:nvPr/>
        </p:nvSpPr>
        <p:spPr>
          <a:xfrm>
            <a:off x="657529" y="1360169"/>
            <a:ext cx="978535" cy="405765"/>
          </a:xfrm>
          <a:custGeom>
            <a:avLst/>
            <a:gdLst/>
            <a:ahLst/>
            <a:cxnLst/>
            <a:rect l="l" t="t" r="r" b="b"/>
            <a:pathLst>
              <a:path w="978535" h="405764">
                <a:moveTo>
                  <a:pt x="978408" y="0"/>
                </a:moveTo>
                <a:lnTo>
                  <a:pt x="0" y="0"/>
                </a:lnTo>
                <a:lnTo>
                  <a:pt x="0" y="405384"/>
                </a:lnTo>
                <a:lnTo>
                  <a:pt x="978408" y="405384"/>
                </a:lnTo>
                <a:lnTo>
                  <a:pt x="978408" y="0"/>
                </a:lnTo>
                <a:close/>
              </a:path>
            </a:pathLst>
          </a:custGeom>
          <a:solidFill>
            <a:srgbClr val="CC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01E98298-420C-99A5-740F-EC84C425DAF1}"/>
              </a:ext>
            </a:extLst>
          </p:cNvPr>
          <p:cNvSpPr txBox="1"/>
          <p:nvPr/>
        </p:nvSpPr>
        <p:spPr>
          <a:xfrm>
            <a:off x="654202" y="5723886"/>
            <a:ext cx="10919489" cy="889346"/>
          </a:xfrm>
          <a:prstGeom prst="rect">
            <a:avLst/>
          </a:prstGeom>
        </p:spPr>
        <p:txBody>
          <a:bodyPr vert="horz" wrap="square" lIns="0" tIns="210185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560"/>
              </a:spcBef>
              <a:tabLst>
                <a:tab pos="4206875" algn="l"/>
                <a:tab pos="5089525" algn="l"/>
              </a:tabLst>
            </a:pPr>
            <a:r>
              <a:rPr sz="2200" b="0">
                <a:latin typeface="Segoe UI Semilight"/>
                <a:cs typeface="Segoe UI Semilight"/>
              </a:rPr>
              <a:t>Then</a:t>
            </a:r>
            <a:r>
              <a:rPr sz="2200" b="0" spc="-15">
                <a:latin typeface="Segoe UI Semilight"/>
                <a:cs typeface="Segoe UI Semilight"/>
              </a:rPr>
              <a:t> </a:t>
            </a:r>
            <a:r>
              <a:rPr sz="2200" b="0">
                <a:latin typeface="Segoe UI Semilight"/>
                <a:cs typeface="Segoe UI Semilight"/>
              </a:rPr>
              <a:t>by</a:t>
            </a:r>
            <a:r>
              <a:rPr sz="2200" b="0" spc="-25">
                <a:latin typeface="Segoe UI Semilight"/>
                <a:cs typeface="Segoe UI Semilight"/>
              </a:rPr>
              <a:t> </a:t>
            </a:r>
            <a:r>
              <a:rPr sz="2200" b="0">
                <a:latin typeface="Segoe UI Semilight"/>
                <a:cs typeface="Segoe UI Semilight"/>
              </a:rPr>
              <a:t>definition</a:t>
            </a:r>
            <a:r>
              <a:rPr sz="2200" b="0" spc="-30">
                <a:latin typeface="Segoe UI Semilight"/>
                <a:cs typeface="Segoe UI Semilight"/>
              </a:rPr>
              <a:t> </a:t>
            </a:r>
            <a:r>
              <a:rPr sz="2200" b="0" spc="-25">
                <a:latin typeface="Segoe UI Semilight"/>
                <a:cs typeface="Segoe UI Semilight"/>
              </a:rPr>
              <a:t>of</a:t>
            </a:r>
            <a:r>
              <a:rPr lang="en-US" sz="2200" spc="-25">
                <a:latin typeface="Segoe UI Semilight"/>
                <a:cs typeface="Segoe UI Semilight"/>
              </a:rPr>
              <a:t> </a:t>
            </a:r>
            <a:r>
              <a:rPr sz="2200" b="0">
                <a:latin typeface="Segoe UI Semilight"/>
                <a:cs typeface="Segoe UI Semilight"/>
              </a:rPr>
              <a:t>congruence,</a:t>
            </a:r>
            <a:r>
              <a:rPr sz="2200" b="0" spc="-35">
                <a:latin typeface="Segoe UI Semilight"/>
                <a:cs typeface="Segoe UI Semilight"/>
              </a:rPr>
              <a:t> </a:t>
            </a:r>
            <a:r>
              <a:rPr sz="2200">
                <a:latin typeface="Cambria Math"/>
                <a:cs typeface="Cambria Math"/>
              </a:rPr>
              <a:t>𝑎</a:t>
            </a:r>
            <a:r>
              <a:rPr sz="2200" spc="55">
                <a:latin typeface="Cambria Math"/>
                <a:cs typeface="Cambria Math"/>
              </a:rPr>
              <a:t> </a:t>
            </a:r>
            <a:r>
              <a:rPr sz="2200">
                <a:latin typeface="Cambria Math"/>
                <a:cs typeface="Cambria Math"/>
              </a:rPr>
              <a:t>+</a:t>
            </a:r>
            <a:r>
              <a:rPr sz="2200" spc="-10">
                <a:latin typeface="Cambria Math"/>
                <a:cs typeface="Cambria Math"/>
              </a:rPr>
              <a:t> </a:t>
            </a:r>
            <a:r>
              <a:rPr sz="2200">
                <a:latin typeface="Cambria Math"/>
                <a:cs typeface="Cambria Math"/>
              </a:rPr>
              <a:t>𝑐</a:t>
            </a:r>
            <a:r>
              <a:rPr sz="2200" spc="204">
                <a:latin typeface="Cambria Math"/>
                <a:cs typeface="Cambria Math"/>
              </a:rPr>
              <a:t> </a:t>
            </a:r>
            <a:r>
              <a:rPr sz="2200" spc="85">
                <a:latin typeface="Cambria Math"/>
                <a:cs typeface="Cambria Math"/>
              </a:rPr>
              <a:t>≡</a:t>
            </a:r>
            <a:r>
              <a:rPr sz="2200" spc="585" baseline="-15873">
                <a:latin typeface="Cambria Math"/>
                <a:cs typeface="Cambria Math"/>
              </a:rPr>
              <a:t> </a:t>
            </a:r>
            <a:r>
              <a:rPr sz="2200">
                <a:latin typeface="Cambria Math"/>
                <a:cs typeface="Cambria Math"/>
              </a:rPr>
              <a:t>𝑏</a:t>
            </a:r>
            <a:r>
              <a:rPr sz="2200" spc="50">
                <a:latin typeface="Cambria Math"/>
                <a:cs typeface="Cambria Math"/>
              </a:rPr>
              <a:t> </a:t>
            </a:r>
            <a:r>
              <a:rPr sz="2200">
                <a:latin typeface="Cambria Math"/>
                <a:cs typeface="Cambria Math"/>
              </a:rPr>
              <a:t>+ 𝑑</a:t>
            </a:r>
            <a:r>
              <a:rPr lang="en-US" sz="2200">
                <a:latin typeface="Cambria Math"/>
                <a:cs typeface="Cambria Math"/>
              </a:rPr>
              <a:t> (mod m)</a:t>
            </a:r>
            <a:r>
              <a:rPr sz="2200" b="0">
                <a:latin typeface="Segoe UI Semilight"/>
                <a:cs typeface="Segoe UI Semilight"/>
              </a:rPr>
              <a:t>.</a:t>
            </a:r>
            <a:r>
              <a:rPr sz="2200" b="0" spc="-15">
                <a:latin typeface="Segoe UI Semilight"/>
                <a:cs typeface="Segoe UI Semilight"/>
              </a:rPr>
              <a:t> </a:t>
            </a:r>
            <a:r>
              <a:rPr sz="2200" b="0">
                <a:latin typeface="Segoe UI Semilight"/>
                <a:cs typeface="Segoe UI Semilight"/>
              </a:rPr>
              <a:t>Since </a:t>
            </a:r>
            <a:r>
              <a:rPr sz="2200">
                <a:latin typeface="Cambria Math"/>
                <a:cs typeface="Cambria Math"/>
              </a:rPr>
              <a:t>𝑎,</a:t>
            </a:r>
            <a:r>
              <a:rPr sz="2200" spc="-135">
                <a:latin typeface="Cambria Math"/>
                <a:cs typeface="Cambria Math"/>
              </a:rPr>
              <a:t> </a:t>
            </a:r>
            <a:r>
              <a:rPr sz="2200">
                <a:latin typeface="Cambria Math"/>
                <a:cs typeface="Cambria Math"/>
              </a:rPr>
              <a:t>𝑏,</a:t>
            </a:r>
            <a:r>
              <a:rPr sz="2200" spc="-135">
                <a:latin typeface="Cambria Math"/>
                <a:cs typeface="Cambria Math"/>
              </a:rPr>
              <a:t> </a:t>
            </a:r>
            <a:r>
              <a:rPr sz="2200">
                <a:latin typeface="Cambria Math"/>
                <a:cs typeface="Cambria Math"/>
              </a:rPr>
              <a:t>𝑐,</a:t>
            </a:r>
            <a:r>
              <a:rPr sz="2200" spc="-135">
                <a:latin typeface="Cambria Math"/>
                <a:cs typeface="Cambria Math"/>
              </a:rPr>
              <a:t> </a:t>
            </a:r>
            <a:r>
              <a:rPr sz="2200">
                <a:latin typeface="Cambria Math"/>
                <a:cs typeface="Cambria Math"/>
              </a:rPr>
              <a:t>𝑑,</a:t>
            </a:r>
            <a:r>
              <a:rPr sz="2200" spc="-135">
                <a:latin typeface="Cambria Math"/>
                <a:cs typeface="Cambria Math"/>
              </a:rPr>
              <a:t> </a:t>
            </a:r>
            <a:r>
              <a:rPr sz="2200">
                <a:latin typeface="Cambria Math"/>
                <a:cs typeface="Cambria Math"/>
              </a:rPr>
              <a:t>𝑚</a:t>
            </a:r>
            <a:r>
              <a:rPr sz="2200" spc="160">
                <a:latin typeface="Cambria Math"/>
                <a:cs typeface="Cambria Math"/>
              </a:rPr>
              <a:t> </a:t>
            </a:r>
            <a:r>
              <a:rPr sz="2200" b="0">
                <a:latin typeface="Segoe UI Semilight"/>
                <a:cs typeface="Segoe UI Semilight"/>
              </a:rPr>
              <a:t>were</a:t>
            </a:r>
            <a:r>
              <a:rPr sz="2200" b="0" spc="-5">
                <a:latin typeface="Segoe UI Semilight"/>
                <a:cs typeface="Segoe UI Semilight"/>
              </a:rPr>
              <a:t> </a:t>
            </a:r>
            <a:r>
              <a:rPr sz="2200" b="0">
                <a:latin typeface="Segoe UI Semilight"/>
                <a:cs typeface="Segoe UI Semilight"/>
              </a:rPr>
              <a:t>arbitrary,</a:t>
            </a:r>
            <a:r>
              <a:rPr sz="2200" b="0" spc="-30">
                <a:latin typeface="Segoe UI Semilight"/>
                <a:cs typeface="Segoe UI Semilight"/>
              </a:rPr>
              <a:t> </a:t>
            </a:r>
            <a:r>
              <a:rPr sz="2200" b="0">
                <a:latin typeface="Segoe UI Semilight"/>
                <a:cs typeface="Segoe UI Semilight"/>
              </a:rPr>
              <a:t>the</a:t>
            </a:r>
            <a:r>
              <a:rPr sz="2200" b="0" spc="-5">
                <a:latin typeface="Segoe UI Semilight"/>
                <a:cs typeface="Segoe UI Semilight"/>
              </a:rPr>
              <a:t> </a:t>
            </a:r>
            <a:r>
              <a:rPr sz="2200" b="0">
                <a:latin typeface="Segoe UI Semilight"/>
                <a:cs typeface="Segoe UI Semilight"/>
              </a:rPr>
              <a:t>claim</a:t>
            </a:r>
            <a:r>
              <a:rPr sz="2200" b="0" spc="-10">
                <a:latin typeface="Segoe UI Semilight"/>
                <a:cs typeface="Segoe UI Semilight"/>
              </a:rPr>
              <a:t> holds.</a:t>
            </a:r>
            <a:endParaRPr sz="2200">
              <a:latin typeface="Segoe UI Semilight"/>
              <a:cs typeface="Segoe UI Semilight"/>
            </a:endParaRPr>
          </a:p>
        </p:txBody>
      </p:sp>
      <p:grpSp>
        <p:nvGrpSpPr>
          <p:cNvPr id="14" name="object 5">
            <a:extLst>
              <a:ext uri="{FF2B5EF4-FFF2-40B4-BE49-F238E27FC236}">
                <a16:creationId xmlns:a16="http://schemas.microsoft.com/office/drawing/2014/main" id="{8743A4D4-5EBD-0E31-3583-D908DE9D3697}"/>
              </a:ext>
            </a:extLst>
          </p:cNvPr>
          <p:cNvGrpSpPr/>
          <p:nvPr/>
        </p:nvGrpSpPr>
        <p:grpSpPr>
          <a:xfrm>
            <a:off x="8058158" y="146486"/>
            <a:ext cx="3822510" cy="1235592"/>
            <a:chOff x="9031223" y="102107"/>
            <a:chExt cx="3056230" cy="1248410"/>
          </a:xfrm>
        </p:grpSpPr>
        <p:sp>
          <p:nvSpPr>
            <p:cNvPr id="15" name="object 6">
              <a:extLst>
                <a:ext uri="{FF2B5EF4-FFF2-40B4-BE49-F238E27FC236}">
                  <a16:creationId xmlns:a16="http://schemas.microsoft.com/office/drawing/2014/main" id="{3F129D09-6F06-B7BE-B02A-C579CD8758E4}"/>
                </a:ext>
              </a:extLst>
            </p:cNvPr>
            <p:cNvSpPr/>
            <p:nvPr/>
          </p:nvSpPr>
          <p:spPr>
            <a:xfrm>
              <a:off x="9041993" y="102107"/>
              <a:ext cx="3045460" cy="1248410"/>
            </a:xfrm>
            <a:custGeom>
              <a:avLst/>
              <a:gdLst/>
              <a:ahLst/>
              <a:cxnLst/>
              <a:rect l="l" t="t" r="r" b="b"/>
              <a:pathLst>
                <a:path w="3045459" h="1248410">
                  <a:moveTo>
                    <a:pt x="2836926" y="0"/>
                  </a:moveTo>
                  <a:lnTo>
                    <a:pt x="208025" y="0"/>
                  </a:lnTo>
                  <a:lnTo>
                    <a:pt x="160313" y="5491"/>
                  </a:lnTo>
                  <a:lnTo>
                    <a:pt x="116521" y="21136"/>
                  </a:lnTo>
                  <a:lnTo>
                    <a:pt x="77897" y="45686"/>
                  </a:lnTo>
                  <a:lnTo>
                    <a:pt x="45686" y="77897"/>
                  </a:lnTo>
                  <a:lnTo>
                    <a:pt x="21136" y="116521"/>
                  </a:lnTo>
                  <a:lnTo>
                    <a:pt x="5491" y="160313"/>
                  </a:lnTo>
                  <a:lnTo>
                    <a:pt x="0" y="208025"/>
                  </a:lnTo>
                  <a:lnTo>
                    <a:pt x="0" y="1040130"/>
                  </a:lnTo>
                  <a:lnTo>
                    <a:pt x="5491" y="1087842"/>
                  </a:lnTo>
                  <a:lnTo>
                    <a:pt x="21136" y="1131634"/>
                  </a:lnTo>
                  <a:lnTo>
                    <a:pt x="45686" y="1170258"/>
                  </a:lnTo>
                  <a:lnTo>
                    <a:pt x="77897" y="1202469"/>
                  </a:lnTo>
                  <a:lnTo>
                    <a:pt x="116521" y="1227019"/>
                  </a:lnTo>
                  <a:lnTo>
                    <a:pt x="160313" y="1242664"/>
                  </a:lnTo>
                  <a:lnTo>
                    <a:pt x="208025" y="1248156"/>
                  </a:lnTo>
                  <a:lnTo>
                    <a:pt x="2836926" y="1248156"/>
                  </a:lnTo>
                  <a:lnTo>
                    <a:pt x="2884638" y="1242664"/>
                  </a:lnTo>
                  <a:lnTo>
                    <a:pt x="2928430" y="1227019"/>
                  </a:lnTo>
                  <a:lnTo>
                    <a:pt x="2967054" y="1202469"/>
                  </a:lnTo>
                  <a:lnTo>
                    <a:pt x="2999265" y="1170258"/>
                  </a:lnTo>
                  <a:lnTo>
                    <a:pt x="3023815" y="1131634"/>
                  </a:lnTo>
                  <a:lnTo>
                    <a:pt x="3039460" y="1087842"/>
                  </a:lnTo>
                  <a:lnTo>
                    <a:pt x="3044952" y="1040130"/>
                  </a:lnTo>
                  <a:lnTo>
                    <a:pt x="3044952" y="208025"/>
                  </a:lnTo>
                  <a:lnTo>
                    <a:pt x="3039460" y="160313"/>
                  </a:lnTo>
                  <a:lnTo>
                    <a:pt x="3023815" y="116521"/>
                  </a:lnTo>
                  <a:lnTo>
                    <a:pt x="2999265" y="77897"/>
                  </a:lnTo>
                  <a:lnTo>
                    <a:pt x="2967054" y="45686"/>
                  </a:lnTo>
                  <a:lnTo>
                    <a:pt x="2928430" y="21136"/>
                  </a:lnTo>
                  <a:lnTo>
                    <a:pt x="2884638" y="5491"/>
                  </a:lnTo>
                  <a:lnTo>
                    <a:pt x="2836926" y="0"/>
                  </a:lnTo>
                  <a:close/>
                </a:path>
              </a:pathLst>
            </a:custGeom>
            <a:solidFill>
              <a:srgbClr val="E4E4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7">
              <a:extLst>
                <a:ext uri="{FF2B5EF4-FFF2-40B4-BE49-F238E27FC236}">
                  <a16:creationId xmlns:a16="http://schemas.microsoft.com/office/drawing/2014/main" id="{0EE4D087-287C-8E63-6911-AE9021D821FE}"/>
                </a:ext>
              </a:extLst>
            </p:cNvPr>
            <p:cNvSpPr/>
            <p:nvPr/>
          </p:nvSpPr>
          <p:spPr>
            <a:xfrm>
              <a:off x="9031223" y="102107"/>
              <a:ext cx="3045460" cy="1248410"/>
            </a:xfrm>
            <a:custGeom>
              <a:avLst/>
              <a:gdLst/>
              <a:ahLst/>
              <a:cxnLst/>
              <a:rect l="l" t="t" r="r" b="b"/>
              <a:pathLst>
                <a:path w="3045459" h="1248410">
                  <a:moveTo>
                    <a:pt x="0" y="208025"/>
                  </a:moveTo>
                  <a:lnTo>
                    <a:pt x="5491" y="160313"/>
                  </a:lnTo>
                  <a:lnTo>
                    <a:pt x="21136" y="116521"/>
                  </a:lnTo>
                  <a:lnTo>
                    <a:pt x="45686" y="77897"/>
                  </a:lnTo>
                  <a:lnTo>
                    <a:pt x="77897" y="45686"/>
                  </a:lnTo>
                  <a:lnTo>
                    <a:pt x="116521" y="21136"/>
                  </a:lnTo>
                  <a:lnTo>
                    <a:pt x="160313" y="5491"/>
                  </a:lnTo>
                  <a:lnTo>
                    <a:pt x="208025" y="0"/>
                  </a:lnTo>
                  <a:lnTo>
                    <a:pt x="2836926" y="0"/>
                  </a:lnTo>
                  <a:lnTo>
                    <a:pt x="2884638" y="5491"/>
                  </a:lnTo>
                  <a:lnTo>
                    <a:pt x="2928430" y="21136"/>
                  </a:lnTo>
                  <a:lnTo>
                    <a:pt x="2967054" y="45686"/>
                  </a:lnTo>
                  <a:lnTo>
                    <a:pt x="2999265" y="77897"/>
                  </a:lnTo>
                  <a:lnTo>
                    <a:pt x="3023815" y="116521"/>
                  </a:lnTo>
                  <a:lnTo>
                    <a:pt x="3039460" y="160313"/>
                  </a:lnTo>
                  <a:lnTo>
                    <a:pt x="3044952" y="208025"/>
                  </a:lnTo>
                  <a:lnTo>
                    <a:pt x="3044952" y="1040130"/>
                  </a:lnTo>
                  <a:lnTo>
                    <a:pt x="3039460" y="1087842"/>
                  </a:lnTo>
                  <a:lnTo>
                    <a:pt x="3023815" y="1131634"/>
                  </a:lnTo>
                  <a:lnTo>
                    <a:pt x="2999265" y="1170258"/>
                  </a:lnTo>
                  <a:lnTo>
                    <a:pt x="2967054" y="1202469"/>
                  </a:lnTo>
                  <a:lnTo>
                    <a:pt x="2928430" y="1227019"/>
                  </a:lnTo>
                  <a:lnTo>
                    <a:pt x="2884638" y="1242664"/>
                  </a:lnTo>
                  <a:lnTo>
                    <a:pt x="2836926" y="1248156"/>
                  </a:lnTo>
                  <a:lnTo>
                    <a:pt x="208025" y="1248156"/>
                  </a:lnTo>
                  <a:lnTo>
                    <a:pt x="160313" y="1242664"/>
                  </a:lnTo>
                  <a:lnTo>
                    <a:pt x="116521" y="1227019"/>
                  </a:lnTo>
                  <a:lnTo>
                    <a:pt x="77897" y="1202469"/>
                  </a:lnTo>
                  <a:lnTo>
                    <a:pt x="45686" y="1170258"/>
                  </a:lnTo>
                  <a:lnTo>
                    <a:pt x="21136" y="1131634"/>
                  </a:lnTo>
                  <a:lnTo>
                    <a:pt x="5491" y="1087842"/>
                  </a:lnTo>
                  <a:lnTo>
                    <a:pt x="0" y="1040130"/>
                  </a:lnTo>
                  <a:lnTo>
                    <a:pt x="0" y="208025"/>
                  </a:lnTo>
                  <a:close/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9">
            <a:extLst>
              <a:ext uri="{FF2B5EF4-FFF2-40B4-BE49-F238E27FC236}">
                <a16:creationId xmlns:a16="http://schemas.microsoft.com/office/drawing/2014/main" id="{09D5EFFE-FBED-F1DA-1559-948A3B0744D6}"/>
              </a:ext>
            </a:extLst>
          </p:cNvPr>
          <p:cNvSpPr txBox="1"/>
          <p:nvPr/>
        </p:nvSpPr>
        <p:spPr>
          <a:xfrm>
            <a:off x="8419011" y="58267"/>
            <a:ext cx="3461657" cy="124393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700"/>
              </a:spcBef>
            </a:pPr>
            <a:r>
              <a:rPr sz="2000" b="0" u="sng" spc="-10"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Definitions</a:t>
            </a:r>
            <a:r>
              <a:rPr sz="2000" b="0" u="none" spc="-10">
                <a:latin typeface="Segoe UI Semilight"/>
                <a:cs typeface="Segoe UI Semilight"/>
              </a:rPr>
              <a:t>:</a:t>
            </a:r>
            <a:endParaRPr sz="2000">
              <a:latin typeface="Segoe UI Semilight"/>
              <a:cs typeface="Segoe UI Semilight"/>
            </a:endParaRPr>
          </a:p>
          <a:p>
            <a:pPr marL="50800">
              <a:lnSpc>
                <a:spcPct val="100000"/>
              </a:lnSpc>
              <a:spcBef>
                <a:spcPts val="600"/>
              </a:spcBef>
              <a:tabLst>
                <a:tab pos="1774189" algn="l"/>
              </a:tabLst>
            </a:pPr>
            <a:r>
              <a:rPr sz="2000">
                <a:latin typeface="Cambria Math"/>
                <a:cs typeface="Cambria Math"/>
              </a:rPr>
              <a:t>𝑎</a:t>
            </a:r>
            <a:r>
              <a:rPr sz="2000" spc="40">
                <a:latin typeface="Cambria Math"/>
                <a:cs typeface="Cambria Math"/>
              </a:rPr>
              <a:t> </a:t>
            </a:r>
            <a:r>
              <a:rPr sz="2000">
                <a:latin typeface="Cambria Math"/>
                <a:cs typeface="Cambria Math"/>
              </a:rPr>
              <a:t>| 𝑏</a:t>
            </a:r>
            <a:r>
              <a:rPr sz="2000" spc="20">
                <a:latin typeface="Cambria Math"/>
                <a:cs typeface="Cambria Math"/>
              </a:rPr>
              <a:t> </a:t>
            </a:r>
            <a:r>
              <a:rPr sz="2000" b="0">
                <a:latin typeface="Segoe UI Semilight"/>
                <a:cs typeface="Segoe UI Semilight"/>
              </a:rPr>
              <a:t>iff</a:t>
            </a:r>
            <a:r>
              <a:rPr sz="2000" b="0" spc="-5">
                <a:latin typeface="Segoe UI Semilight"/>
                <a:cs typeface="Segoe UI Semilight"/>
              </a:rPr>
              <a:t> </a:t>
            </a:r>
            <a:r>
              <a:rPr sz="2000">
                <a:latin typeface="Cambria Math"/>
                <a:cs typeface="Cambria Math"/>
              </a:rPr>
              <a:t>∃𝑘</a:t>
            </a:r>
            <a:r>
              <a:rPr sz="2000" spc="155">
                <a:latin typeface="Cambria Math"/>
                <a:cs typeface="Cambria Math"/>
              </a:rPr>
              <a:t> </a:t>
            </a:r>
            <a:r>
              <a:rPr sz="2000">
                <a:latin typeface="Cambria Math"/>
                <a:cs typeface="Cambria Math"/>
              </a:rPr>
              <a:t>∈</a:t>
            </a:r>
            <a:r>
              <a:rPr sz="2000" spc="105">
                <a:latin typeface="Cambria Math"/>
                <a:cs typeface="Cambria Math"/>
              </a:rPr>
              <a:t> </a:t>
            </a:r>
            <a:r>
              <a:rPr sz="2000" spc="-50">
                <a:latin typeface="Cambria Math"/>
                <a:cs typeface="Cambria Math"/>
              </a:rPr>
              <a:t>ℤ</a:t>
            </a:r>
            <a:r>
              <a:rPr sz="2000">
                <a:latin typeface="Cambria Math"/>
                <a:cs typeface="Cambria Math"/>
              </a:rPr>
              <a:t>	𝑏</a:t>
            </a:r>
            <a:r>
              <a:rPr sz="2000" spc="125">
                <a:latin typeface="Cambria Math"/>
                <a:cs typeface="Cambria Math"/>
              </a:rPr>
              <a:t> </a:t>
            </a:r>
            <a:r>
              <a:rPr sz="2000">
                <a:latin typeface="Cambria Math"/>
                <a:cs typeface="Cambria Math"/>
              </a:rPr>
              <a:t>=</a:t>
            </a:r>
            <a:r>
              <a:rPr sz="2000" spc="105">
                <a:latin typeface="Cambria Math"/>
                <a:cs typeface="Cambria Math"/>
              </a:rPr>
              <a:t> </a:t>
            </a:r>
            <a:r>
              <a:rPr sz="2000" spc="-25">
                <a:latin typeface="Cambria Math"/>
                <a:cs typeface="Cambria Math"/>
              </a:rPr>
              <a:t>𝑘𝑎</a:t>
            </a:r>
            <a:endParaRPr sz="2000">
              <a:latin typeface="Cambria Math"/>
              <a:cs typeface="Cambria Math"/>
            </a:endParaRPr>
          </a:p>
          <a:p>
            <a:pPr marL="50800">
              <a:lnSpc>
                <a:spcPct val="100000"/>
              </a:lnSpc>
              <a:spcBef>
                <a:spcPts val="1200"/>
              </a:spcBef>
            </a:pPr>
            <a:r>
              <a:rPr sz="2000">
                <a:latin typeface="Cambria Math"/>
                <a:cs typeface="Cambria Math"/>
              </a:rPr>
              <a:t>𝑎</a:t>
            </a:r>
            <a:r>
              <a:rPr sz="2000" spc="145">
                <a:latin typeface="Cambria Math"/>
                <a:cs typeface="Cambria Math"/>
              </a:rPr>
              <a:t> </a:t>
            </a:r>
            <a:r>
              <a:rPr sz="2000" spc="65">
                <a:latin typeface="Cambria Math"/>
                <a:cs typeface="Cambria Math"/>
              </a:rPr>
              <a:t>≡</a:t>
            </a:r>
            <a:r>
              <a:rPr sz="2175" spc="502" baseline="-15325">
                <a:latin typeface="Cambria Math"/>
                <a:cs typeface="Cambria Math"/>
              </a:rPr>
              <a:t> </a:t>
            </a:r>
            <a:r>
              <a:rPr sz="2000">
                <a:latin typeface="Cambria Math"/>
                <a:cs typeface="Cambria Math"/>
              </a:rPr>
              <a:t>𝑏</a:t>
            </a:r>
            <a:r>
              <a:rPr lang="en-US" sz="2000">
                <a:latin typeface="Cambria Math"/>
                <a:cs typeface="Cambria Math"/>
              </a:rPr>
              <a:t> (mod m)</a:t>
            </a:r>
            <a:r>
              <a:rPr sz="2000" spc="140">
                <a:latin typeface="Cambria Math"/>
                <a:cs typeface="Cambria Math"/>
              </a:rPr>
              <a:t> </a:t>
            </a:r>
            <a:r>
              <a:rPr sz="2000" b="0">
                <a:latin typeface="Segoe UI Semilight"/>
                <a:cs typeface="Segoe UI Semilight"/>
              </a:rPr>
              <a:t>iff</a:t>
            </a:r>
            <a:r>
              <a:rPr sz="2000" b="0" spc="-5">
                <a:latin typeface="Segoe UI Semilight"/>
                <a:cs typeface="Segoe UI Semilight"/>
              </a:rPr>
              <a:t> </a:t>
            </a:r>
            <a:r>
              <a:rPr sz="2000">
                <a:latin typeface="Cambria Math"/>
                <a:cs typeface="Cambria Math"/>
              </a:rPr>
              <a:t>𝑚</a:t>
            </a:r>
            <a:r>
              <a:rPr sz="2000" spc="30">
                <a:latin typeface="Cambria Math"/>
                <a:cs typeface="Cambria Math"/>
              </a:rPr>
              <a:t> </a:t>
            </a:r>
            <a:r>
              <a:rPr sz="2000">
                <a:latin typeface="Cambria Math"/>
                <a:cs typeface="Cambria Math"/>
              </a:rPr>
              <a:t>|</a:t>
            </a:r>
            <a:r>
              <a:rPr sz="2000" spc="-5">
                <a:latin typeface="Cambria Math"/>
                <a:cs typeface="Cambria Math"/>
              </a:rPr>
              <a:t> </a:t>
            </a:r>
            <a:r>
              <a:rPr sz="2000">
                <a:latin typeface="Cambria Math"/>
                <a:cs typeface="Cambria Math"/>
              </a:rPr>
              <a:t>(𝑎</a:t>
            </a:r>
            <a:r>
              <a:rPr sz="2000" spc="459">
                <a:latin typeface="Cambria Math"/>
                <a:cs typeface="Cambria Math"/>
              </a:rPr>
              <a:t> </a:t>
            </a:r>
            <a:r>
              <a:rPr sz="2000">
                <a:latin typeface="Cambria Math"/>
                <a:cs typeface="Cambria Math"/>
              </a:rPr>
              <a:t>−</a:t>
            </a:r>
            <a:r>
              <a:rPr sz="2000" spc="-5">
                <a:latin typeface="Cambria Math"/>
                <a:cs typeface="Cambria Math"/>
              </a:rPr>
              <a:t> </a:t>
            </a:r>
            <a:r>
              <a:rPr sz="2000" spc="-25">
                <a:latin typeface="Cambria Math"/>
                <a:cs typeface="Cambria Math"/>
              </a:rPr>
              <a:t>𝑏)</a:t>
            </a:r>
            <a:endParaRPr sz="2000">
              <a:latin typeface="Cambria Math"/>
              <a:cs typeface="Cambria Math"/>
            </a:endParaRPr>
          </a:p>
        </p:txBody>
      </p:sp>
      <p:sp>
        <p:nvSpPr>
          <p:cNvPr id="10" name="object 4">
            <a:extLst>
              <a:ext uri="{FF2B5EF4-FFF2-40B4-BE49-F238E27FC236}">
                <a16:creationId xmlns:a16="http://schemas.microsoft.com/office/drawing/2014/main" id="{DDA50C5D-FE31-CB10-30E6-C4D05B2FED7F}"/>
              </a:ext>
            </a:extLst>
          </p:cNvPr>
          <p:cNvSpPr txBox="1"/>
          <p:nvPr/>
        </p:nvSpPr>
        <p:spPr>
          <a:xfrm>
            <a:off x="619658" y="1367790"/>
            <a:ext cx="10546080" cy="7643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b="0">
                <a:latin typeface="Segoe UI Semilight"/>
                <a:cs typeface="Segoe UI Semilight"/>
              </a:rPr>
              <a:t>Claim</a:t>
            </a:r>
            <a:r>
              <a:rPr sz="2400" b="0" spc="-40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2: For</a:t>
            </a:r>
            <a:r>
              <a:rPr sz="2400" b="0" spc="-10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integers</a:t>
            </a:r>
            <a:r>
              <a:rPr sz="2400" b="0" spc="5">
                <a:latin typeface="Segoe UI Semilight"/>
                <a:cs typeface="Segoe UI Semilight"/>
              </a:rPr>
              <a:t> </a:t>
            </a:r>
            <a:r>
              <a:rPr sz="2400">
                <a:latin typeface="Cambria Math"/>
                <a:cs typeface="Cambria Math"/>
              </a:rPr>
              <a:t>𝑎,</a:t>
            </a:r>
            <a:r>
              <a:rPr sz="2400" spc="-135">
                <a:latin typeface="Cambria Math"/>
                <a:cs typeface="Cambria Math"/>
              </a:rPr>
              <a:t> </a:t>
            </a:r>
            <a:r>
              <a:rPr sz="2400">
                <a:latin typeface="Cambria Math"/>
                <a:cs typeface="Cambria Math"/>
              </a:rPr>
              <a:t>𝑏,</a:t>
            </a:r>
            <a:r>
              <a:rPr sz="2400" spc="-135">
                <a:latin typeface="Cambria Math"/>
                <a:cs typeface="Cambria Math"/>
              </a:rPr>
              <a:t> </a:t>
            </a:r>
            <a:r>
              <a:rPr sz="2400">
                <a:latin typeface="Cambria Math"/>
                <a:cs typeface="Cambria Math"/>
              </a:rPr>
              <a:t>𝑐,</a:t>
            </a:r>
            <a:r>
              <a:rPr sz="2400" spc="-135">
                <a:latin typeface="Cambria Math"/>
                <a:cs typeface="Cambria Math"/>
              </a:rPr>
              <a:t> </a:t>
            </a:r>
            <a:r>
              <a:rPr sz="2400">
                <a:latin typeface="Cambria Math"/>
                <a:cs typeface="Cambria Math"/>
              </a:rPr>
              <a:t>𝑑</a:t>
            </a:r>
            <a:r>
              <a:rPr sz="2400" spc="190">
                <a:latin typeface="Cambria Math"/>
                <a:cs typeface="Cambria Math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and</a:t>
            </a:r>
            <a:r>
              <a:rPr sz="2400" b="0" spc="-15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positive</a:t>
            </a:r>
            <a:r>
              <a:rPr sz="2400" b="0" spc="-30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integer </a:t>
            </a:r>
            <a:r>
              <a:rPr sz="2400">
                <a:latin typeface="Cambria Math"/>
                <a:cs typeface="Cambria Math"/>
              </a:rPr>
              <a:t>𝑚</a:t>
            </a:r>
            <a:r>
              <a:rPr sz="2400" b="0">
                <a:latin typeface="Segoe UI Semilight"/>
                <a:cs typeface="Segoe UI Semilight"/>
              </a:rPr>
              <a:t>,</a:t>
            </a:r>
            <a:r>
              <a:rPr sz="2400" b="0" spc="-10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if</a:t>
            </a:r>
            <a:r>
              <a:rPr sz="2400" b="0" spc="10">
                <a:latin typeface="Segoe UI Semilight"/>
                <a:cs typeface="Segoe UI Semilight"/>
              </a:rPr>
              <a:t> </a:t>
            </a:r>
            <a:r>
              <a:rPr sz="2400">
                <a:latin typeface="Cambria Math"/>
                <a:cs typeface="Cambria Math"/>
              </a:rPr>
              <a:t>𝑎</a:t>
            </a:r>
            <a:r>
              <a:rPr sz="2400" spc="180">
                <a:latin typeface="Cambria Math"/>
                <a:cs typeface="Cambria Math"/>
              </a:rPr>
              <a:t> </a:t>
            </a:r>
            <a:r>
              <a:rPr sz="2400" spc="85">
                <a:latin typeface="Cambria Math"/>
                <a:cs typeface="Cambria Math"/>
              </a:rPr>
              <a:t>≡</a:t>
            </a:r>
            <a:r>
              <a:rPr sz="2625" spc="577" baseline="-15873">
                <a:latin typeface="Cambria Math"/>
                <a:cs typeface="Cambria Math"/>
              </a:rPr>
              <a:t> </a:t>
            </a:r>
            <a:r>
              <a:rPr sz="2400">
                <a:latin typeface="Cambria Math"/>
                <a:cs typeface="Cambria Math"/>
              </a:rPr>
              <a:t>𝑏</a:t>
            </a:r>
            <a:r>
              <a:rPr lang="en-US" sz="2400">
                <a:latin typeface="Cambria Math"/>
                <a:cs typeface="Cambria Math"/>
              </a:rPr>
              <a:t> (mod m)</a:t>
            </a:r>
            <a:r>
              <a:rPr sz="2400" spc="180">
                <a:latin typeface="Cambria Math"/>
                <a:cs typeface="Cambria Math"/>
              </a:rPr>
              <a:t> </a:t>
            </a:r>
            <a:endParaRPr lang="en-US" sz="2400" spc="180">
              <a:latin typeface="Cambria Math"/>
              <a:cs typeface="Cambria Math"/>
            </a:endParaRPr>
          </a:p>
          <a:p>
            <a:pPr marL="38100">
              <a:spcBef>
                <a:spcPts val="100"/>
              </a:spcBef>
            </a:pPr>
            <a:r>
              <a:rPr sz="2400" b="0">
                <a:latin typeface="Segoe UI Semilight"/>
                <a:cs typeface="Segoe UI Semilight"/>
              </a:rPr>
              <a:t>and</a:t>
            </a:r>
            <a:r>
              <a:rPr sz="2400" b="0" spc="-10">
                <a:latin typeface="Segoe UI Semilight"/>
                <a:cs typeface="Segoe UI Semilight"/>
              </a:rPr>
              <a:t> </a:t>
            </a:r>
            <a:r>
              <a:rPr sz="2400">
                <a:latin typeface="Cambria Math"/>
                <a:cs typeface="Cambria Math"/>
              </a:rPr>
              <a:t>𝑐</a:t>
            </a:r>
            <a:r>
              <a:rPr sz="2400" spc="185">
                <a:latin typeface="Cambria Math"/>
                <a:cs typeface="Cambria Math"/>
              </a:rPr>
              <a:t> </a:t>
            </a:r>
            <a:r>
              <a:rPr sz="2400" spc="85">
                <a:latin typeface="Cambria Math"/>
                <a:cs typeface="Cambria Math"/>
              </a:rPr>
              <a:t>≡</a:t>
            </a:r>
            <a:r>
              <a:rPr sz="2625" spc="600" baseline="-15873">
                <a:latin typeface="Cambria Math"/>
                <a:cs typeface="Cambria Math"/>
              </a:rPr>
              <a:t> </a:t>
            </a:r>
            <a:r>
              <a:rPr sz="2400">
                <a:latin typeface="Cambria Math"/>
                <a:cs typeface="Cambria Math"/>
              </a:rPr>
              <a:t>𝑑</a:t>
            </a:r>
            <a:r>
              <a:rPr sz="2400" spc="185">
                <a:latin typeface="Cambria Math"/>
                <a:cs typeface="Cambria Math"/>
              </a:rPr>
              <a:t> </a:t>
            </a:r>
            <a:r>
              <a:rPr lang="en-US" sz="2400" spc="-25">
                <a:latin typeface="Cambria Math"/>
                <a:cs typeface="Cambria Math"/>
              </a:rPr>
              <a:t>(mod m)</a:t>
            </a:r>
            <a:r>
              <a:rPr lang="en-US" sz="2400" spc="-25">
                <a:latin typeface="Segoe UI Semilight"/>
                <a:cs typeface="Segoe UI Semilight"/>
              </a:rPr>
              <a:t>.</a:t>
            </a:r>
            <a:r>
              <a:rPr lang="en-US" sz="2400" spc="185">
                <a:latin typeface="Cambria Math"/>
                <a:cs typeface="Cambria Math"/>
              </a:rPr>
              <a:t> </a:t>
            </a:r>
            <a:r>
              <a:rPr sz="2400" b="0" spc="-20">
                <a:latin typeface="Segoe UI Semilight"/>
                <a:cs typeface="Segoe UI Semilight"/>
              </a:rPr>
              <a:t>then</a:t>
            </a:r>
            <a:r>
              <a:rPr lang="en-US" sz="2400" b="0" spc="-20">
                <a:latin typeface="Segoe UI Semilight"/>
                <a:cs typeface="Segoe UI Semilight"/>
              </a:rPr>
              <a:t> </a:t>
            </a:r>
            <a:r>
              <a:rPr lang="en-US" sz="2400">
                <a:latin typeface="Cambria Math"/>
                <a:cs typeface="Cambria Math"/>
              </a:rPr>
              <a:t>𝑎</a:t>
            </a:r>
            <a:r>
              <a:rPr lang="en-US" sz="2400" spc="60">
                <a:latin typeface="Cambria Math"/>
                <a:cs typeface="Cambria Math"/>
              </a:rPr>
              <a:t> </a:t>
            </a:r>
            <a:r>
              <a:rPr lang="en-US" sz="2400">
                <a:latin typeface="Cambria Math"/>
                <a:cs typeface="Cambria Math"/>
              </a:rPr>
              <a:t>+</a:t>
            </a:r>
            <a:r>
              <a:rPr lang="en-US" sz="2400" spc="-15">
                <a:latin typeface="Cambria Math"/>
                <a:cs typeface="Cambria Math"/>
              </a:rPr>
              <a:t> </a:t>
            </a:r>
            <a:r>
              <a:rPr lang="en-US" sz="2400">
                <a:latin typeface="Cambria Math"/>
                <a:cs typeface="Cambria Math"/>
              </a:rPr>
              <a:t>𝑐</a:t>
            </a:r>
            <a:r>
              <a:rPr lang="en-US" sz="2400" spc="210">
                <a:latin typeface="Cambria Math"/>
                <a:cs typeface="Cambria Math"/>
              </a:rPr>
              <a:t> </a:t>
            </a:r>
            <a:r>
              <a:rPr lang="en-US" sz="2400" spc="85">
                <a:latin typeface="Cambria Math"/>
                <a:cs typeface="Cambria Math"/>
              </a:rPr>
              <a:t>≡</a:t>
            </a:r>
            <a:r>
              <a:rPr lang="en-US" sz="2625" spc="607" baseline="-15873">
                <a:latin typeface="Cambria Math"/>
                <a:cs typeface="Cambria Math"/>
              </a:rPr>
              <a:t> </a:t>
            </a:r>
            <a:r>
              <a:rPr lang="en-US" sz="2400">
                <a:latin typeface="Cambria Math"/>
                <a:cs typeface="Cambria Math"/>
              </a:rPr>
              <a:t>𝑏</a:t>
            </a:r>
            <a:r>
              <a:rPr lang="en-US" sz="2400" spc="55">
                <a:latin typeface="Cambria Math"/>
                <a:cs typeface="Cambria Math"/>
              </a:rPr>
              <a:t> </a:t>
            </a:r>
            <a:r>
              <a:rPr lang="en-US" sz="2400">
                <a:latin typeface="Cambria Math"/>
                <a:cs typeface="Cambria Math"/>
              </a:rPr>
              <a:t>+</a:t>
            </a:r>
            <a:r>
              <a:rPr lang="en-US" sz="2400" spc="-15">
                <a:latin typeface="Cambria Math"/>
                <a:cs typeface="Cambria Math"/>
              </a:rPr>
              <a:t> </a:t>
            </a:r>
            <a:r>
              <a:rPr lang="en-US" sz="2400" spc="-25">
                <a:latin typeface="Cambria Math"/>
                <a:cs typeface="Cambria Math"/>
              </a:rPr>
              <a:t>𝑑 (mod m)</a:t>
            </a:r>
            <a:r>
              <a:rPr lang="en-US" sz="2400" spc="-25">
                <a:latin typeface="Segoe UI Semilight"/>
                <a:cs typeface="Segoe UI Semilight"/>
              </a:rPr>
              <a:t>.</a:t>
            </a:r>
            <a:endParaRPr lang="en-US" sz="2400">
              <a:latin typeface="Segoe UI Semilight"/>
              <a:cs typeface="Segoe UI Semiligh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4EE766E-10DC-5711-2240-A75A4CE108A9}"/>
              </a:ext>
            </a:extLst>
          </p:cNvPr>
          <p:cNvSpPr txBox="1"/>
          <p:nvPr/>
        </p:nvSpPr>
        <p:spPr>
          <a:xfrm>
            <a:off x="654202" y="2254319"/>
            <a:ext cx="11396284" cy="8081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100" marR="30480">
              <a:lnSpc>
                <a:spcPct val="110000"/>
              </a:lnSpc>
              <a:spcBef>
                <a:spcPts val="1200"/>
              </a:spcBef>
            </a:pPr>
            <a:r>
              <a:rPr lang="en-US" sz="2200" b="0" u="sng">
                <a:latin typeface="Segoe UI Semilight"/>
                <a:cs typeface="Segoe UI Semilight"/>
              </a:rPr>
              <a:t>Proof: </a:t>
            </a:r>
            <a:r>
              <a:rPr lang="en-US" sz="2200" b="0">
                <a:latin typeface="Segoe UI Semilight"/>
                <a:cs typeface="Segoe UI Semilight"/>
              </a:rPr>
              <a:t>Let</a:t>
            </a:r>
            <a:r>
              <a:rPr lang="en-US" sz="2200" b="0" spc="-5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𝑎,</a:t>
            </a:r>
            <a:r>
              <a:rPr lang="en-US" sz="2200" spc="-135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𝑏,</a:t>
            </a:r>
            <a:r>
              <a:rPr lang="en-US" sz="2200" spc="-135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𝑐,</a:t>
            </a:r>
            <a:r>
              <a:rPr lang="en-US" sz="2200" spc="-135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𝑑</a:t>
            </a:r>
            <a:r>
              <a:rPr lang="en-US" sz="2200" spc="195">
                <a:latin typeface="Cambria Math"/>
                <a:cs typeface="Cambria Math"/>
              </a:rPr>
              <a:t> </a:t>
            </a:r>
            <a:r>
              <a:rPr lang="en-US" sz="2200" b="0">
                <a:latin typeface="Segoe UI Semilight"/>
                <a:cs typeface="Segoe UI Semilight"/>
              </a:rPr>
              <a:t>and</a:t>
            </a:r>
            <a:r>
              <a:rPr lang="en-US" sz="2200" b="0" spc="-10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𝑚</a:t>
            </a:r>
            <a:r>
              <a:rPr lang="en-US" sz="2200" spc="180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&gt;</a:t>
            </a:r>
            <a:r>
              <a:rPr lang="en-US" sz="2200" spc="125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0</a:t>
            </a:r>
            <a:r>
              <a:rPr lang="en-US" sz="2200" spc="125">
                <a:latin typeface="Cambria Math"/>
                <a:cs typeface="Cambria Math"/>
              </a:rPr>
              <a:t> </a:t>
            </a:r>
            <a:r>
              <a:rPr lang="en-US" sz="2200" b="0">
                <a:latin typeface="Segoe UI Semilight"/>
                <a:cs typeface="Segoe UI Semilight"/>
              </a:rPr>
              <a:t>be</a:t>
            </a:r>
            <a:r>
              <a:rPr lang="en-US" sz="2200" b="0" spc="-5">
                <a:latin typeface="Segoe UI Semilight"/>
                <a:cs typeface="Segoe UI Semilight"/>
              </a:rPr>
              <a:t> </a:t>
            </a:r>
            <a:r>
              <a:rPr lang="en-US" sz="2200" b="0">
                <a:latin typeface="Segoe UI Semilight"/>
                <a:cs typeface="Segoe UI Semilight"/>
              </a:rPr>
              <a:t>arbitrary</a:t>
            </a:r>
            <a:r>
              <a:rPr lang="en-US" sz="2200" b="0" spc="-25">
                <a:latin typeface="Segoe UI Semilight"/>
                <a:cs typeface="Segoe UI Semilight"/>
              </a:rPr>
              <a:t> </a:t>
            </a:r>
            <a:r>
              <a:rPr lang="en-US" sz="2200" b="0">
                <a:latin typeface="Segoe UI Semilight"/>
                <a:cs typeface="Segoe UI Semilight"/>
              </a:rPr>
              <a:t>integers.</a:t>
            </a:r>
            <a:r>
              <a:rPr lang="en-US" sz="2200" b="0" spc="-10">
                <a:latin typeface="Segoe UI Semilight"/>
                <a:cs typeface="Segoe UI Semilight"/>
              </a:rPr>
              <a:t> </a:t>
            </a:r>
            <a:r>
              <a:rPr lang="en-US" sz="2200" b="0">
                <a:latin typeface="Segoe UI Semilight"/>
                <a:cs typeface="Segoe UI Semilight"/>
              </a:rPr>
              <a:t>Suppose that</a:t>
            </a:r>
            <a:r>
              <a:rPr lang="en-US" sz="2200" b="0" spc="15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𝑎</a:t>
            </a:r>
            <a:r>
              <a:rPr lang="en-US" sz="2200" spc="190">
                <a:latin typeface="Cambria Math"/>
                <a:cs typeface="Cambria Math"/>
              </a:rPr>
              <a:t> </a:t>
            </a:r>
            <a:r>
              <a:rPr lang="en-US" sz="2200" spc="85">
                <a:latin typeface="Cambria Math"/>
                <a:cs typeface="Cambria Math"/>
              </a:rPr>
              <a:t>≡</a:t>
            </a:r>
            <a:r>
              <a:rPr lang="en-US" sz="2200" spc="592" baseline="-15873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𝑏 (mod m)</a:t>
            </a:r>
            <a:r>
              <a:rPr lang="en-US" sz="2200" spc="185">
                <a:latin typeface="Cambria Math"/>
                <a:cs typeface="Cambria Math"/>
              </a:rPr>
              <a:t> </a:t>
            </a:r>
            <a:r>
              <a:rPr lang="en-US" sz="2200" b="0">
                <a:latin typeface="Segoe UI Semilight"/>
                <a:cs typeface="Segoe UI Semilight"/>
              </a:rPr>
              <a:t>and </a:t>
            </a:r>
            <a:r>
              <a:rPr lang="en-US" sz="2200">
                <a:latin typeface="Cambria Math"/>
                <a:cs typeface="Cambria Math"/>
              </a:rPr>
              <a:t>𝑐</a:t>
            </a:r>
            <a:r>
              <a:rPr lang="en-US" sz="2200" spc="210">
                <a:latin typeface="Cambria Math"/>
                <a:cs typeface="Cambria Math"/>
              </a:rPr>
              <a:t> </a:t>
            </a:r>
            <a:r>
              <a:rPr lang="en-US" sz="2200" spc="85">
                <a:latin typeface="Cambria Math"/>
                <a:cs typeface="Cambria Math"/>
              </a:rPr>
              <a:t>≡</a:t>
            </a:r>
            <a:r>
              <a:rPr lang="en-US" sz="2200" spc="600" baseline="-15873">
                <a:latin typeface="Cambria Math"/>
                <a:cs typeface="Cambria Math"/>
              </a:rPr>
              <a:t> </a:t>
            </a:r>
            <a:r>
              <a:rPr lang="en-US" sz="2200" spc="-25">
                <a:latin typeface="Cambria Math"/>
                <a:cs typeface="Cambria Math"/>
              </a:rPr>
              <a:t>𝑑 (mod m)</a:t>
            </a:r>
            <a:r>
              <a:rPr lang="en-US" sz="2200" b="0" spc="-25">
                <a:latin typeface="Segoe UI Semilight"/>
                <a:cs typeface="Segoe UI Semilight"/>
              </a:rPr>
              <a:t>. </a:t>
            </a:r>
            <a:endParaRPr lang="en-US" sz="2200">
              <a:latin typeface="Cambria Math"/>
              <a:cs typeface="Cambria Math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9F04F1E-9E53-0096-7B1A-80AAD53445BB}"/>
              </a:ext>
            </a:extLst>
          </p:cNvPr>
          <p:cNvSpPr txBox="1"/>
          <p:nvPr/>
        </p:nvSpPr>
        <p:spPr>
          <a:xfrm>
            <a:off x="703248" y="3174395"/>
            <a:ext cx="1116394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>
                <a:latin typeface="Segoe UI Semilight"/>
                <a:cs typeface="Segoe UI Semilight"/>
              </a:rPr>
              <a:t>Then</a:t>
            </a:r>
            <a:r>
              <a:rPr lang="en-US" sz="2200" spc="-25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Segoe UI Semilight"/>
                <a:cs typeface="Segoe UI Semilight"/>
              </a:rPr>
              <a:t>by</a:t>
            </a:r>
            <a:r>
              <a:rPr lang="en-US" sz="2200" spc="-20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Segoe UI Semilight"/>
                <a:cs typeface="Segoe UI Semilight"/>
              </a:rPr>
              <a:t>definition</a:t>
            </a:r>
            <a:r>
              <a:rPr lang="en-US" sz="2200" spc="-30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Segoe UI Semilight"/>
                <a:cs typeface="Segoe UI Semilight"/>
              </a:rPr>
              <a:t>of</a:t>
            </a:r>
            <a:r>
              <a:rPr lang="en-US" sz="2200" spc="-10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Segoe UI Semilight"/>
                <a:cs typeface="Segoe UI Semilight"/>
              </a:rPr>
              <a:t>congruence, </a:t>
            </a:r>
            <a:r>
              <a:rPr lang="en-US" sz="2200">
                <a:latin typeface="Cambria Math"/>
                <a:cs typeface="Cambria Math"/>
              </a:rPr>
              <a:t>𝑚</a:t>
            </a:r>
            <a:r>
              <a:rPr lang="en-US" sz="2200" spc="20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|</a:t>
            </a:r>
            <a:r>
              <a:rPr lang="en-US" sz="2200" spc="-25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(𝑎</a:t>
            </a:r>
            <a:r>
              <a:rPr lang="en-US" sz="2200" spc="45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−</a:t>
            </a:r>
            <a:r>
              <a:rPr lang="en-US" sz="2200" spc="-30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𝑏)</a:t>
            </a:r>
            <a:r>
              <a:rPr lang="en-US" sz="2200" spc="114">
                <a:latin typeface="Cambria Math"/>
                <a:cs typeface="Cambria Math"/>
              </a:rPr>
              <a:t> </a:t>
            </a:r>
            <a:r>
              <a:rPr lang="en-US" sz="2200">
                <a:latin typeface="Segoe UI Semilight"/>
                <a:cs typeface="Segoe UI Semilight"/>
              </a:rPr>
              <a:t>and</a:t>
            </a:r>
            <a:r>
              <a:rPr lang="en-US" sz="2200" spc="-25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𝑚</a:t>
            </a:r>
            <a:r>
              <a:rPr lang="en-US" sz="2200" spc="20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|</a:t>
            </a:r>
            <a:r>
              <a:rPr lang="en-US" sz="2200" spc="-20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(𝑐</a:t>
            </a:r>
            <a:r>
              <a:rPr lang="en-US" sz="2200" spc="55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−</a:t>
            </a:r>
            <a:r>
              <a:rPr lang="en-US" sz="2200" spc="-25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𝑑)</a:t>
            </a:r>
            <a:r>
              <a:rPr lang="en-US" sz="2200">
                <a:latin typeface="Segoe UI Semilight"/>
                <a:cs typeface="Segoe UI Semilight"/>
              </a:rPr>
              <a:t>. Then</a:t>
            </a:r>
            <a:r>
              <a:rPr lang="en-US" sz="2200" spc="-30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Segoe UI Semilight"/>
                <a:cs typeface="Segoe UI Semilight"/>
              </a:rPr>
              <a:t>by</a:t>
            </a:r>
            <a:r>
              <a:rPr lang="en-US" sz="2200" spc="-20">
                <a:latin typeface="Segoe UI Semilight"/>
                <a:cs typeface="Segoe UI Semilight"/>
              </a:rPr>
              <a:t> </a:t>
            </a:r>
            <a:r>
              <a:rPr lang="en-US" sz="2200" spc="-10">
                <a:latin typeface="Segoe UI Semilight"/>
                <a:cs typeface="Segoe UI Semilight"/>
              </a:rPr>
              <a:t>definition </a:t>
            </a:r>
            <a:r>
              <a:rPr lang="en-US" sz="2200">
                <a:latin typeface="Segoe UI Semilight"/>
                <a:cs typeface="Segoe UI Semilight"/>
              </a:rPr>
              <a:t>of</a:t>
            </a:r>
            <a:r>
              <a:rPr lang="en-US" sz="2200" spc="-30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Segoe UI Semilight"/>
                <a:cs typeface="Segoe UI Semilight"/>
              </a:rPr>
              <a:t>divides,</a:t>
            </a:r>
            <a:r>
              <a:rPr lang="en-US" sz="2200" spc="-45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Segoe UI Semilight"/>
                <a:cs typeface="Segoe UI Semilight"/>
              </a:rPr>
              <a:t>there</a:t>
            </a:r>
            <a:r>
              <a:rPr lang="en-US" sz="2200" spc="-10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Segoe UI Semilight"/>
                <a:cs typeface="Segoe UI Semilight"/>
              </a:rPr>
              <a:t>exists</a:t>
            </a:r>
            <a:r>
              <a:rPr lang="en-US" sz="2200" spc="-20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Segoe UI Semilight"/>
                <a:cs typeface="Segoe UI Semilight"/>
              </a:rPr>
              <a:t>some</a:t>
            </a:r>
            <a:r>
              <a:rPr lang="en-US" sz="2200" spc="-25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Segoe UI Semilight"/>
                <a:cs typeface="Segoe UI Semilight"/>
              </a:rPr>
              <a:t>integers</a:t>
            </a:r>
            <a:r>
              <a:rPr lang="en-US" sz="2200" spc="5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𝑘,</a:t>
            </a:r>
            <a:r>
              <a:rPr lang="en-US" sz="2200" spc="-135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𝑗</a:t>
            </a:r>
            <a:r>
              <a:rPr lang="en-US" sz="2200" spc="155">
                <a:latin typeface="Cambria Math"/>
                <a:cs typeface="Cambria Math"/>
              </a:rPr>
              <a:t> </a:t>
            </a:r>
            <a:r>
              <a:rPr lang="en-US" sz="2200">
                <a:latin typeface="Segoe UI Semilight"/>
                <a:cs typeface="Segoe UI Semilight"/>
              </a:rPr>
              <a:t>such</a:t>
            </a:r>
            <a:r>
              <a:rPr lang="en-US" sz="2200" spc="-15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Segoe UI Semilight"/>
                <a:cs typeface="Segoe UI Semilight"/>
              </a:rPr>
              <a:t>that</a:t>
            </a:r>
            <a:r>
              <a:rPr lang="en-US" sz="2200" spc="-15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𝑎</a:t>
            </a:r>
            <a:r>
              <a:rPr lang="en-US" sz="2200" spc="25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−</a:t>
            </a:r>
            <a:r>
              <a:rPr lang="en-US" sz="2200" spc="-15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𝑏</a:t>
            </a:r>
            <a:r>
              <a:rPr lang="en-US" sz="2200" spc="165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=</a:t>
            </a:r>
            <a:r>
              <a:rPr lang="en-US" sz="2200" spc="110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𝑚𝑘</a:t>
            </a:r>
            <a:r>
              <a:rPr lang="en-US" sz="2200" spc="170">
                <a:latin typeface="Cambria Math"/>
                <a:cs typeface="Cambria Math"/>
              </a:rPr>
              <a:t> </a:t>
            </a:r>
            <a:r>
              <a:rPr lang="en-US" sz="2200">
                <a:latin typeface="Segoe UI Semilight"/>
                <a:cs typeface="Segoe UI Semilight"/>
              </a:rPr>
              <a:t>and</a:t>
            </a:r>
            <a:r>
              <a:rPr lang="en-US" sz="2200" spc="-25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𝑐</a:t>
            </a:r>
            <a:r>
              <a:rPr lang="en-US" sz="2200" spc="50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−</a:t>
            </a:r>
            <a:r>
              <a:rPr lang="en-US" sz="2200" spc="-15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𝑑</a:t>
            </a:r>
            <a:r>
              <a:rPr lang="en-US" sz="2200" spc="170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=</a:t>
            </a:r>
            <a:r>
              <a:rPr lang="en-US" sz="2200" spc="110">
                <a:latin typeface="Cambria Math"/>
                <a:cs typeface="Cambria Math"/>
              </a:rPr>
              <a:t> </a:t>
            </a:r>
            <a:r>
              <a:rPr lang="en-US" sz="2200" spc="-25">
                <a:latin typeface="Cambria Math"/>
                <a:cs typeface="Cambria Math"/>
              </a:rPr>
              <a:t>𝑚𝑗</a:t>
            </a:r>
            <a:r>
              <a:rPr lang="en-US" sz="2200" spc="-25">
                <a:latin typeface="Segoe UI Semilight"/>
                <a:cs typeface="Segoe UI Semilight"/>
              </a:rPr>
              <a:t>.</a:t>
            </a:r>
            <a:endParaRPr lang="en-US" sz="22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3A09C25-D578-40C1-0884-4E2E4AD469CB}"/>
              </a:ext>
            </a:extLst>
          </p:cNvPr>
          <p:cNvSpPr txBox="1"/>
          <p:nvPr/>
        </p:nvSpPr>
        <p:spPr>
          <a:xfrm>
            <a:off x="654202" y="3882067"/>
            <a:ext cx="8200208" cy="13901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100">
              <a:lnSpc>
                <a:spcPct val="100000"/>
              </a:lnSpc>
              <a:spcBef>
                <a:spcPts val="290"/>
              </a:spcBef>
            </a:pPr>
            <a:r>
              <a:rPr lang="en-US" sz="2200">
                <a:latin typeface="Segoe UI Semilight"/>
                <a:cs typeface="Segoe UI Semilight"/>
              </a:rPr>
              <a:t>Then</a:t>
            </a:r>
            <a:r>
              <a:rPr lang="en-US" sz="2200" spc="-50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Segoe UI Semilight"/>
                <a:cs typeface="Segoe UI Semilight"/>
              </a:rPr>
              <a:t>adding</a:t>
            </a:r>
            <a:r>
              <a:rPr lang="en-US" sz="2200" spc="-50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Segoe UI Semilight"/>
                <a:cs typeface="Segoe UI Semilight"/>
              </a:rPr>
              <a:t>both</a:t>
            </a:r>
            <a:r>
              <a:rPr lang="en-US" sz="2200" spc="-50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Segoe UI Semilight"/>
                <a:cs typeface="Segoe UI Semilight"/>
              </a:rPr>
              <a:t>expressions,</a:t>
            </a:r>
            <a:r>
              <a:rPr lang="en-US" sz="2200" spc="-45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Segoe UI Semilight"/>
                <a:cs typeface="Segoe UI Semilight"/>
              </a:rPr>
              <a:t>we</a:t>
            </a:r>
            <a:r>
              <a:rPr lang="en-US" sz="2200" spc="-50">
                <a:latin typeface="Segoe UI Semilight"/>
                <a:cs typeface="Segoe UI Semilight"/>
              </a:rPr>
              <a:t> </a:t>
            </a:r>
            <a:r>
              <a:rPr lang="en-US" sz="2200" spc="-10">
                <a:latin typeface="Segoe UI Semilight"/>
                <a:cs typeface="Segoe UI Semilight"/>
              </a:rPr>
              <a:t>have:</a:t>
            </a:r>
            <a:endParaRPr lang="en-US" sz="2200">
              <a:latin typeface="Segoe UI Semilight"/>
              <a:cs typeface="Segoe UI Semilight"/>
            </a:endParaRPr>
          </a:p>
          <a:p>
            <a:pPr marL="143510" algn="ctr">
              <a:lnSpc>
                <a:spcPct val="100000"/>
              </a:lnSpc>
              <a:spcBef>
                <a:spcPts val="1105"/>
              </a:spcBef>
            </a:pPr>
            <a:r>
              <a:rPr lang="en-US" sz="2200">
                <a:latin typeface="Cambria Math"/>
                <a:cs typeface="Cambria Math"/>
              </a:rPr>
              <a:t>𝑎</a:t>
            </a:r>
            <a:r>
              <a:rPr lang="en-US" sz="2200" spc="55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−</a:t>
            </a:r>
            <a:r>
              <a:rPr lang="en-US" sz="2200" spc="-15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𝑏</a:t>
            </a:r>
            <a:r>
              <a:rPr lang="en-US" sz="2200" spc="55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+ 𝑐</a:t>
            </a:r>
            <a:r>
              <a:rPr lang="en-US" sz="2200" spc="65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− 𝑑</a:t>
            </a:r>
            <a:r>
              <a:rPr lang="en-US" sz="2200" spc="190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=</a:t>
            </a:r>
            <a:r>
              <a:rPr lang="en-US" sz="2200" spc="130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𝑚𝑘</a:t>
            </a:r>
            <a:r>
              <a:rPr lang="en-US" sz="2200" spc="55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+</a:t>
            </a:r>
            <a:r>
              <a:rPr lang="en-US" sz="2200" spc="-15">
                <a:latin typeface="Cambria Math"/>
                <a:cs typeface="Cambria Math"/>
              </a:rPr>
              <a:t> </a:t>
            </a:r>
            <a:r>
              <a:rPr lang="en-US" sz="2200" spc="-25">
                <a:latin typeface="Cambria Math"/>
                <a:cs typeface="Cambria Math"/>
              </a:rPr>
              <a:t>𝑚𝑗</a:t>
            </a:r>
          </a:p>
          <a:p>
            <a:pPr marL="143510" algn="ctr">
              <a:spcBef>
                <a:spcPts val="1105"/>
              </a:spcBef>
            </a:pPr>
            <a:r>
              <a:rPr lang="en-US" sz="2200">
                <a:latin typeface="Cambria Math"/>
                <a:cs typeface="Cambria Math"/>
              </a:rPr>
              <a:t>𝑎</a:t>
            </a:r>
            <a:r>
              <a:rPr lang="en-US" sz="2200" spc="55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+ </a:t>
            </a:r>
            <a:r>
              <a:rPr lang="en-US" sz="2200" spc="-50">
                <a:latin typeface="Cambria Math"/>
                <a:cs typeface="Cambria Math"/>
              </a:rPr>
              <a:t>𝑐</a:t>
            </a:r>
            <a:r>
              <a:rPr lang="en-US" sz="2200">
                <a:latin typeface="Cambria Math"/>
                <a:cs typeface="Cambria Math"/>
              </a:rPr>
              <a:t>	−</a:t>
            </a:r>
            <a:r>
              <a:rPr lang="en-US" sz="2200" spc="-5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(𝑏</a:t>
            </a:r>
            <a:r>
              <a:rPr lang="en-US" sz="2200" spc="65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+</a:t>
            </a:r>
            <a:r>
              <a:rPr lang="en-US" sz="2200" spc="-5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𝑑)</a:t>
            </a:r>
            <a:r>
              <a:rPr lang="en-US" sz="2200" spc="145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=</a:t>
            </a:r>
            <a:r>
              <a:rPr lang="en-US" sz="2200" spc="140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𝑚(𝑘</a:t>
            </a:r>
            <a:r>
              <a:rPr lang="en-US" sz="2200" spc="80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+ </a:t>
            </a:r>
            <a:r>
              <a:rPr lang="en-US" sz="2200" spc="-25">
                <a:latin typeface="Cambria Math"/>
                <a:cs typeface="Cambria Math"/>
              </a:rPr>
              <a:t>𝑗)</a:t>
            </a:r>
            <a:endParaRPr lang="en-US" sz="2200">
              <a:latin typeface="Cambria Math"/>
              <a:cs typeface="Cambria Math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2454AB-8288-3D25-F406-1BC2E057620D}"/>
              </a:ext>
            </a:extLst>
          </p:cNvPr>
          <p:cNvSpPr txBox="1"/>
          <p:nvPr/>
        </p:nvSpPr>
        <p:spPr>
          <a:xfrm>
            <a:off x="618309" y="5422756"/>
            <a:ext cx="659347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0">
                <a:latin typeface="Segoe UI Semilight"/>
                <a:cs typeface="Segoe UI Semilight"/>
              </a:rPr>
              <a:t>[Reroll definitions]</a:t>
            </a:r>
            <a:endParaRPr lang="en-US" sz="2200"/>
          </a:p>
        </p:txBody>
      </p:sp>
    </p:spTree>
    <p:extLst>
      <p:ext uri="{BB962C8B-B14F-4D97-AF65-F5344CB8AC3E}">
        <p14:creationId xmlns:p14="http://schemas.microsoft.com/office/powerpoint/2010/main" val="275723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3F9E79-EBC7-C56D-4290-22B9575D83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2E7268B0-A79E-DC26-98A4-743A4BF2D70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65"/>
              <a:t>Claim</a:t>
            </a:r>
            <a:r>
              <a:rPr spc="215"/>
              <a:t> </a:t>
            </a:r>
            <a:r>
              <a:rPr spc="-50"/>
              <a:t>2</a:t>
            </a: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9B0DB33D-79C9-8E7A-C73A-FF5D862332A7}"/>
              </a:ext>
            </a:extLst>
          </p:cNvPr>
          <p:cNvSpPr/>
          <p:nvPr/>
        </p:nvSpPr>
        <p:spPr>
          <a:xfrm>
            <a:off x="657529" y="1360169"/>
            <a:ext cx="978535" cy="405765"/>
          </a:xfrm>
          <a:custGeom>
            <a:avLst/>
            <a:gdLst/>
            <a:ahLst/>
            <a:cxnLst/>
            <a:rect l="l" t="t" r="r" b="b"/>
            <a:pathLst>
              <a:path w="978535" h="405764">
                <a:moveTo>
                  <a:pt x="978408" y="0"/>
                </a:moveTo>
                <a:lnTo>
                  <a:pt x="0" y="0"/>
                </a:lnTo>
                <a:lnTo>
                  <a:pt x="0" y="405384"/>
                </a:lnTo>
                <a:lnTo>
                  <a:pt x="978408" y="405384"/>
                </a:lnTo>
                <a:lnTo>
                  <a:pt x="978408" y="0"/>
                </a:lnTo>
                <a:close/>
              </a:path>
            </a:pathLst>
          </a:custGeom>
          <a:solidFill>
            <a:srgbClr val="CC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D1F9DA7F-9CD7-77E4-CB02-CA134209A370}"/>
              </a:ext>
            </a:extLst>
          </p:cNvPr>
          <p:cNvSpPr txBox="1"/>
          <p:nvPr/>
        </p:nvSpPr>
        <p:spPr>
          <a:xfrm>
            <a:off x="654202" y="5723886"/>
            <a:ext cx="10919489" cy="889346"/>
          </a:xfrm>
          <a:prstGeom prst="rect">
            <a:avLst/>
          </a:prstGeom>
        </p:spPr>
        <p:txBody>
          <a:bodyPr vert="horz" wrap="square" lIns="0" tIns="210185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560"/>
              </a:spcBef>
              <a:tabLst>
                <a:tab pos="4206875" algn="l"/>
                <a:tab pos="5089525" algn="l"/>
              </a:tabLst>
            </a:pPr>
            <a:r>
              <a:rPr sz="2200" b="0">
                <a:latin typeface="Segoe UI Semilight"/>
                <a:cs typeface="Segoe UI Semilight"/>
              </a:rPr>
              <a:t>Then</a:t>
            </a:r>
            <a:r>
              <a:rPr sz="2200" b="0" spc="-15">
                <a:latin typeface="Segoe UI Semilight"/>
                <a:cs typeface="Segoe UI Semilight"/>
              </a:rPr>
              <a:t> </a:t>
            </a:r>
            <a:r>
              <a:rPr sz="2200" b="0">
                <a:latin typeface="Segoe UI Semilight"/>
                <a:cs typeface="Segoe UI Semilight"/>
              </a:rPr>
              <a:t>by</a:t>
            </a:r>
            <a:r>
              <a:rPr sz="2200" b="0" spc="-25">
                <a:latin typeface="Segoe UI Semilight"/>
                <a:cs typeface="Segoe UI Semilight"/>
              </a:rPr>
              <a:t> </a:t>
            </a:r>
            <a:r>
              <a:rPr sz="2200" b="0">
                <a:latin typeface="Segoe UI Semilight"/>
                <a:cs typeface="Segoe UI Semilight"/>
              </a:rPr>
              <a:t>definition</a:t>
            </a:r>
            <a:r>
              <a:rPr sz="2200" b="0" spc="-30">
                <a:latin typeface="Segoe UI Semilight"/>
                <a:cs typeface="Segoe UI Semilight"/>
              </a:rPr>
              <a:t> </a:t>
            </a:r>
            <a:r>
              <a:rPr sz="2200" b="0" spc="-25">
                <a:latin typeface="Segoe UI Semilight"/>
                <a:cs typeface="Segoe UI Semilight"/>
              </a:rPr>
              <a:t>of</a:t>
            </a:r>
            <a:r>
              <a:rPr lang="en-US" sz="2200" spc="-25">
                <a:latin typeface="Segoe UI Semilight"/>
                <a:cs typeface="Segoe UI Semilight"/>
              </a:rPr>
              <a:t> </a:t>
            </a:r>
            <a:r>
              <a:rPr sz="2200" b="0">
                <a:latin typeface="Segoe UI Semilight"/>
                <a:cs typeface="Segoe UI Semilight"/>
              </a:rPr>
              <a:t>congruence,</a:t>
            </a:r>
            <a:r>
              <a:rPr sz="2200" b="0" spc="-35">
                <a:latin typeface="Segoe UI Semilight"/>
                <a:cs typeface="Segoe UI Semilight"/>
              </a:rPr>
              <a:t> </a:t>
            </a:r>
            <a:r>
              <a:rPr sz="2200">
                <a:latin typeface="Cambria Math"/>
                <a:cs typeface="Cambria Math"/>
              </a:rPr>
              <a:t>𝑎</a:t>
            </a:r>
            <a:r>
              <a:rPr sz="2200" spc="55">
                <a:latin typeface="Cambria Math"/>
                <a:cs typeface="Cambria Math"/>
              </a:rPr>
              <a:t> </a:t>
            </a:r>
            <a:r>
              <a:rPr sz="2200">
                <a:latin typeface="Cambria Math"/>
                <a:cs typeface="Cambria Math"/>
              </a:rPr>
              <a:t>+</a:t>
            </a:r>
            <a:r>
              <a:rPr sz="2200" spc="-10">
                <a:latin typeface="Cambria Math"/>
                <a:cs typeface="Cambria Math"/>
              </a:rPr>
              <a:t> </a:t>
            </a:r>
            <a:r>
              <a:rPr sz="2200">
                <a:latin typeface="Cambria Math"/>
                <a:cs typeface="Cambria Math"/>
              </a:rPr>
              <a:t>𝑐</a:t>
            </a:r>
            <a:r>
              <a:rPr sz="2200" spc="204">
                <a:latin typeface="Cambria Math"/>
                <a:cs typeface="Cambria Math"/>
              </a:rPr>
              <a:t> </a:t>
            </a:r>
            <a:r>
              <a:rPr sz="2200" spc="85">
                <a:latin typeface="Cambria Math"/>
                <a:cs typeface="Cambria Math"/>
              </a:rPr>
              <a:t>≡</a:t>
            </a:r>
            <a:r>
              <a:rPr sz="2200" spc="585" baseline="-15873">
                <a:latin typeface="Cambria Math"/>
                <a:cs typeface="Cambria Math"/>
              </a:rPr>
              <a:t> </a:t>
            </a:r>
            <a:r>
              <a:rPr sz="2200">
                <a:latin typeface="Cambria Math"/>
                <a:cs typeface="Cambria Math"/>
              </a:rPr>
              <a:t>𝑏</a:t>
            </a:r>
            <a:r>
              <a:rPr sz="2200" spc="50">
                <a:latin typeface="Cambria Math"/>
                <a:cs typeface="Cambria Math"/>
              </a:rPr>
              <a:t> </a:t>
            </a:r>
            <a:r>
              <a:rPr sz="2200">
                <a:latin typeface="Cambria Math"/>
                <a:cs typeface="Cambria Math"/>
              </a:rPr>
              <a:t>+ 𝑑</a:t>
            </a:r>
            <a:r>
              <a:rPr lang="en-US" sz="2200">
                <a:latin typeface="Cambria Math"/>
                <a:cs typeface="Cambria Math"/>
              </a:rPr>
              <a:t> (mod m)</a:t>
            </a:r>
            <a:r>
              <a:rPr sz="2200" b="0">
                <a:latin typeface="Segoe UI Semilight"/>
                <a:cs typeface="Segoe UI Semilight"/>
              </a:rPr>
              <a:t>.</a:t>
            </a:r>
            <a:r>
              <a:rPr sz="2200" b="0" spc="-15">
                <a:latin typeface="Segoe UI Semilight"/>
                <a:cs typeface="Segoe UI Semilight"/>
              </a:rPr>
              <a:t> </a:t>
            </a:r>
            <a:r>
              <a:rPr sz="2200" b="0">
                <a:latin typeface="Segoe UI Semilight"/>
                <a:cs typeface="Segoe UI Semilight"/>
              </a:rPr>
              <a:t>Since </a:t>
            </a:r>
            <a:r>
              <a:rPr sz="2200">
                <a:latin typeface="Cambria Math"/>
                <a:cs typeface="Cambria Math"/>
              </a:rPr>
              <a:t>𝑎,</a:t>
            </a:r>
            <a:r>
              <a:rPr sz="2200" spc="-135">
                <a:latin typeface="Cambria Math"/>
                <a:cs typeface="Cambria Math"/>
              </a:rPr>
              <a:t> </a:t>
            </a:r>
            <a:r>
              <a:rPr sz="2200">
                <a:latin typeface="Cambria Math"/>
                <a:cs typeface="Cambria Math"/>
              </a:rPr>
              <a:t>𝑏,</a:t>
            </a:r>
            <a:r>
              <a:rPr sz="2200" spc="-135">
                <a:latin typeface="Cambria Math"/>
                <a:cs typeface="Cambria Math"/>
              </a:rPr>
              <a:t> </a:t>
            </a:r>
            <a:r>
              <a:rPr sz="2200">
                <a:latin typeface="Cambria Math"/>
                <a:cs typeface="Cambria Math"/>
              </a:rPr>
              <a:t>𝑐,</a:t>
            </a:r>
            <a:r>
              <a:rPr sz="2200" spc="-135">
                <a:latin typeface="Cambria Math"/>
                <a:cs typeface="Cambria Math"/>
              </a:rPr>
              <a:t> </a:t>
            </a:r>
            <a:r>
              <a:rPr sz="2200">
                <a:latin typeface="Cambria Math"/>
                <a:cs typeface="Cambria Math"/>
              </a:rPr>
              <a:t>𝑑,</a:t>
            </a:r>
            <a:r>
              <a:rPr sz="2200" spc="-135">
                <a:latin typeface="Cambria Math"/>
                <a:cs typeface="Cambria Math"/>
              </a:rPr>
              <a:t> </a:t>
            </a:r>
            <a:r>
              <a:rPr sz="2200">
                <a:latin typeface="Cambria Math"/>
                <a:cs typeface="Cambria Math"/>
              </a:rPr>
              <a:t>𝑚</a:t>
            </a:r>
            <a:r>
              <a:rPr sz="2200" spc="160">
                <a:latin typeface="Cambria Math"/>
                <a:cs typeface="Cambria Math"/>
              </a:rPr>
              <a:t> </a:t>
            </a:r>
            <a:r>
              <a:rPr sz="2200" b="0">
                <a:latin typeface="Segoe UI Semilight"/>
                <a:cs typeface="Segoe UI Semilight"/>
              </a:rPr>
              <a:t>were</a:t>
            </a:r>
            <a:r>
              <a:rPr sz="2200" b="0" spc="-5">
                <a:latin typeface="Segoe UI Semilight"/>
                <a:cs typeface="Segoe UI Semilight"/>
              </a:rPr>
              <a:t> </a:t>
            </a:r>
            <a:r>
              <a:rPr sz="2200" b="0">
                <a:latin typeface="Segoe UI Semilight"/>
                <a:cs typeface="Segoe UI Semilight"/>
              </a:rPr>
              <a:t>arbitrary,</a:t>
            </a:r>
            <a:r>
              <a:rPr sz="2200" b="0" spc="-30">
                <a:latin typeface="Segoe UI Semilight"/>
                <a:cs typeface="Segoe UI Semilight"/>
              </a:rPr>
              <a:t> </a:t>
            </a:r>
            <a:r>
              <a:rPr sz="2200" b="0">
                <a:latin typeface="Segoe UI Semilight"/>
                <a:cs typeface="Segoe UI Semilight"/>
              </a:rPr>
              <a:t>the</a:t>
            </a:r>
            <a:r>
              <a:rPr sz="2200" b="0" spc="-5">
                <a:latin typeface="Segoe UI Semilight"/>
                <a:cs typeface="Segoe UI Semilight"/>
              </a:rPr>
              <a:t> </a:t>
            </a:r>
            <a:r>
              <a:rPr sz="2200" b="0">
                <a:latin typeface="Segoe UI Semilight"/>
                <a:cs typeface="Segoe UI Semilight"/>
              </a:rPr>
              <a:t>claim</a:t>
            </a:r>
            <a:r>
              <a:rPr sz="2200" b="0" spc="-10">
                <a:latin typeface="Segoe UI Semilight"/>
                <a:cs typeface="Segoe UI Semilight"/>
              </a:rPr>
              <a:t> holds.</a:t>
            </a:r>
            <a:endParaRPr sz="2200">
              <a:latin typeface="Segoe UI Semilight"/>
              <a:cs typeface="Segoe UI Semilight"/>
            </a:endParaRPr>
          </a:p>
        </p:txBody>
      </p:sp>
      <p:grpSp>
        <p:nvGrpSpPr>
          <p:cNvPr id="14" name="object 5">
            <a:extLst>
              <a:ext uri="{FF2B5EF4-FFF2-40B4-BE49-F238E27FC236}">
                <a16:creationId xmlns:a16="http://schemas.microsoft.com/office/drawing/2014/main" id="{DBD3743C-8EA5-97C0-25F1-A489925A2FEF}"/>
              </a:ext>
            </a:extLst>
          </p:cNvPr>
          <p:cNvGrpSpPr/>
          <p:nvPr/>
        </p:nvGrpSpPr>
        <p:grpSpPr>
          <a:xfrm>
            <a:off x="8058158" y="146486"/>
            <a:ext cx="3822510" cy="1235592"/>
            <a:chOff x="9031223" y="102107"/>
            <a:chExt cx="3056230" cy="1248410"/>
          </a:xfrm>
        </p:grpSpPr>
        <p:sp>
          <p:nvSpPr>
            <p:cNvPr id="15" name="object 6">
              <a:extLst>
                <a:ext uri="{FF2B5EF4-FFF2-40B4-BE49-F238E27FC236}">
                  <a16:creationId xmlns:a16="http://schemas.microsoft.com/office/drawing/2014/main" id="{D5780587-19BE-F340-3FE6-C643FA4B9E7E}"/>
                </a:ext>
              </a:extLst>
            </p:cNvPr>
            <p:cNvSpPr/>
            <p:nvPr/>
          </p:nvSpPr>
          <p:spPr>
            <a:xfrm>
              <a:off x="9041993" y="102107"/>
              <a:ext cx="3045460" cy="1248410"/>
            </a:xfrm>
            <a:custGeom>
              <a:avLst/>
              <a:gdLst/>
              <a:ahLst/>
              <a:cxnLst/>
              <a:rect l="l" t="t" r="r" b="b"/>
              <a:pathLst>
                <a:path w="3045459" h="1248410">
                  <a:moveTo>
                    <a:pt x="2836926" y="0"/>
                  </a:moveTo>
                  <a:lnTo>
                    <a:pt x="208025" y="0"/>
                  </a:lnTo>
                  <a:lnTo>
                    <a:pt x="160313" y="5491"/>
                  </a:lnTo>
                  <a:lnTo>
                    <a:pt x="116521" y="21136"/>
                  </a:lnTo>
                  <a:lnTo>
                    <a:pt x="77897" y="45686"/>
                  </a:lnTo>
                  <a:lnTo>
                    <a:pt x="45686" y="77897"/>
                  </a:lnTo>
                  <a:lnTo>
                    <a:pt x="21136" y="116521"/>
                  </a:lnTo>
                  <a:lnTo>
                    <a:pt x="5491" y="160313"/>
                  </a:lnTo>
                  <a:lnTo>
                    <a:pt x="0" y="208025"/>
                  </a:lnTo>
                  <a:lnTo>
                    <a:pt x="0" y="1040130"/>
                  </a:lnTo>
                  <a:lnTo>
                    <a:pt x="5491" y="1087842"/>
                  </a:lnTo>
                  <a:lnTo>
                    <a:pt x="21136" y="1131634"/>
                  </a:lnTo>
                  <a:lnTo>
                    <a:pt x="45686" y="1170258"/>
                  </a:lnTo>
                  <a:lnTo>
                    <a:pt x="77897" y="1202469"/>
                  </a:lnTo>
                  <a:lnTo>
                    <a:pt x="116521" y="1227019"/>
                  </a:lnTo>
                  <a:lnTo>
                    <a:pt x="160313" y="1242664"/>
                  </a:lnTo>
                  <a:lnTo>
                    <a:pt x="208025" y="1248156"/>
                  </a:lnTo>
                  <a:lnTo>
                    <a:pt x="2836926" y="1248156"/>
                  </a:lnTo>
                  <a:lnTo>
                    <a:pt x="2884638" y="1242664"/>
                  </a:lnTo>
                  <a:lnTo>
                    <a:pt x="2928430" y="1227019"/>
                  </a:lnTo>
                  <a:lnTo>
                    <a:pt x="2967054" y="1202469"/>
                  </a:lnTo>
                  <a:lnTo>
                    <a:pt x="2999265" y="1170258"/>
                  </a:lnTo>
                  <a:lnTo>
                    <a:pt x="3023815" y="1131634"/>
                  </a:lnTo>
                  <a:lnTo>
                    <a:pt x="3039460" y="1087842"/>
                  </a:lnTo>
                  <a:lnTo>
                    <a:pt x="3044952" y="1040130"/>
                  </a:lnTo>
                  <a:lnTo>
                    <a:pt x="3044952" y="208025"/>
                  </a:lnTo>
                  <a:lnTo>
                    <a:pt x="3039460" y="160313"/>
                  </a:lnTo>
                  <a:lnTo>
                    <a:pt x="3023815" y="116521"/>
                  </a:lnTo>
                  <a:lnTo>
                    <a:pt x="2999265" y="77897"/>
                  </a:lnTo>
                  <a:lnTo>
                    <a:pt x="2967054" y="45686"/>
                  </a:lnTo>
                  <a:lnTo>
                    <a:pt x="2928430" y="21136"/>
                  </a:lnTo>
                  <a:lnTo>
                    <a:pt x="2884638" y="5491"/>
                  </a:lnTo>
                  <a:lnTo>
                    <a:pt x="2836926" y="0"/>
                  </a:lnTo>
                  <a:close/>
                </a:path>
              </a:pathLst>
            </a:custGeom>
            <a:solidFill>
              <a:srgbClr val="E4E4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7">
              <a:extLst>
                <a:ext uri="{FF2B5EF4-FFF2-40B4-BE49-F238E27FC236}">
                  <a16:creationId xmlns:a16="http://schemas.microsoft.com/office/drawing/2014/main" id="{37EEB2BA-9392-A064-6233-372F18CC9E22}"/>
                </a:ext>
              </a:extLst>
            </p:cNvPr>
            <p:cNvSpPr/>
            <p:nvPr/>
          </p:nvSpPr>
          <p:spPr>
            <a:xfrm>
              <a:off x="9031223" y="102107"/>
              <a:ext cx="3045460" cy="1248410"/>
            </a:xfrm>
            <a:custGeom>
              <a:avLst/>
              <a:gdLst/>
              <a:ahLst/>
              <a:cxnLst/>
              <a:rect l="l" t="t" r="r" b="b"/>
              <a:pathLst>
                <a:path w="3045459" h="1248410">
                  <a:moveTo>
                    <a:pt x="0" y="208025"/>
                  </a:moveTo>
                  <a:lnTo>
                    <a:pt x="5491" y="160313"/>
                  </a:lnTo>
                  <a:lnTo>
                    <a:pt x="21136" y="116521"/>
                  </a:lnTo>
                  <a:lnTo>
                    <a:pt x="45686" y="77897"/>
                  </a:lnTo>
                  <a:lnTo>
                    <a:pt x="77897" y="45686"/>
                  </a:lnTo>
                  <a:lnTo>
                    <a:pt x="116521" y="21136"/>
                  </a:lnTo>
                  <a:lnTo>
                    <a:pt x="160313" y="5491"/>
                  </a:lnTo>
                  <a:lnTo>
                    <a:pt x="208025" y="0"/>
                  </a:lnTo>
                  <a:lnTo>
                    <a:pt x="2836926" y="0"/>
                  </a:lnTo>
                  <a:lnTo>
                    <a:pt x="2884638" y="5491"/>
                  </a:lnTo>
                  <a:lnTo>
                    <a:pt x="2928430" y="21136"/>
                  </a:lnTo>
                  <a:lnTo>
                    <a:pt x="2967054" y="45686"/>
                  </a:lnTo>
                  <a:lnTo>
                    <a:pt x="2999265" y="77897"/>
                  </a:lnTo>
                  <a:lnTo>
                    <a:pt x="3023815" y="116521"/>
                  </a:lnTo>
                  <a:lnTo>
                    <a:pt x="3039460" y="160313"/>
                  </a:lnTo>
                  <a:lnTo>
                    <a:pt x="3044952" y="208025"/>
                  </a:lnTo>
                  <a:lnTo>
                    <a:pt x="3044952" y="1040130"/>
                  </a:lnTo>
                  <a:lnTo>
                    <a:pt x="3039460" y="1087842"/>
                  </a:lnTo>
                  <a:lnTo>
                    <a:pt x="3023815" y="1131634"/>
                  </a:lnTo>
                  <a:lnTo>
                    <a:pt x="2999265" y="1170258"/>
                  </a:lnTo>
                  <a:lnTo>
                    <a:pt x="2967054" y="1202469"/>
                  </a:lnTo>
                  <a:lnTo>
                    <a:pt x="2928430" y="1227019"/>
                  </a:lnTo>
                  <a:lnTo>
                    <a:pt x="2884638" y="1242664"/>
                  </a:lnTo>
                  <a:lnTo>
                    <a:pt x="2836926" y="1248156"/>
                  </a:lnTo>
                  <a:lnTo>
                    <a:pt x="208025" y="1248156"/>
                  </a:lnTo>
                  <a:lnTo>
                    <a:pt x="160313" y="1242664"/>
                  </a:lnTo>
                  <a:lnTo>
                    <a:pt x="116521" y="1227019"/>
                  </a:lnTo>
                  <a:lnTo>
                    <a:pt x="77897" y="1202469"/>
                  </a:lnTo>
                  <a:lnTo>
                    <a:pt x="45686" y="1170258"/>
                  </a:lnTo>
                  <a:lnTo>
                    <a:pt x="21136" y="1131634"/>
                  </a:lnTo>
                  <a:lnTo>
                    <a:pt x="5491" y="1087842"/>
                  </a:lnTo>
                  <a:lnTo>
                    <a:pt x="0" y="1040130"/>
                  </a:lnTo>
                  <a:lnTo>
                    <a:pt x="0" y="208025"/>
                  </a:lnTo>
                  <a:close/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9">
            <a:extLst>
              <a:ext uri="{FF2B5EF4-FFF2-40B4-BE49-F238E27FC236}">
                <a16:creationId xmlns:a16="http://schemas.microsoft.com/office/drawing/2014/main" id="{5F5169D1-2B66-C838-1CDD-0F608525092B}"/>
              </a:ext>
            </a:extLst>
          </p:cNvPr>
          <p:cNvSpPr txBox="1"/>
          <p:nvPr/>
        </p:nvSpPr>
        <p:spPr>
          <a:xfrm>
            <a:off x="8419011" y="58267"/>
            <a:ext cx="3461657" cy="124393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700"/>
              </a:spcBef>
            </a:pPr>
            <a:r>
              <a:rPr sz="2000" b="0" u="sng" spc="-10"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Definitions</a:t>
            </a:r>
            <a:r>
              <a:rPr sz="2000" b="0" u="none" spc="-10">
                <a:latin typeface="Segoe UI Semilight"/>
                <a:cs typeface="Segoe UI Semilight"/>
              </a:rPr>
              <a:t>:</a:t>
            </a:r>
            <a:endParaRPr sz="2000">
              <a:latin typeface="Segoe UI Semilight"/>
              <a:cs typeface="Segoe UI Semilight"/>
            </a:endParaRPr>
          </a:p>
          <a:p>
            <a:pPr marL="50800">
              <a:lnSpc>
                <a:spcPct val="100000"/>
              </a:lnSpc>
              <a:spcBef>
                <a:spcPts val="600"/>
              </a:spcBef>
              <a:tabLst>
                <a:tab pos="1774189" algn="l"/>
              </a:tabLst>
            </a:pPr>
            <a:r>
              <a:rPr sz="2000">
                <a:latin typeface="Cambria Math"/>
                <a:cs typeface="Cambria Math"/>
              </a:rPr>
              <a:t>𝑎</a:t>
            </a:r>
            <a:r>
              <a:rPr sz="2000" spc="40">
                <a:latin typeface="Cambria Math"/>
                <a:cs typeface="Cambria Math"/>
              </a:rPr>
              <a:t> </a:t>
            </a:r>
            <a:r>
              <a:rPr sz="2000">
                <a:latin typeface="Cambria Math"/>
                <a:cs typeface="Cambria Math"/>
              </a:rPr>
              <a:t>| 𝑏</a:t>
            </a:r>
            <a:r>
              <a:rPr sz="2000" spc="20">
                <a:latin typeface="Cambria Math"/>
                <a:cs typeface="Cambria Math"/>
              </a:rPr>
              <a:t> </a:t>
            </a:r>
            <a:r>
              <a:rPr sz="2000" b="0">
                <a:latin typeface="Segoe UI Semilight"/>
                <a:cs typeface="Segoe UI Semilight"/>
              </a:rPr>
              <a:t>iff</a:t>
            </a:r>
            <a:r>
              <a:rPr sz="2000" b="0" spc="-5">
                <a:latin typeface="Segoe UI Semilight"/>
                <a:cs typeface="Segoe UI Semilight"/>
              </a:rPr>
              <a:t> </a:t>
            </a:r>
            <a:r>
              <a:rPr sz="2000">
                <a:latin typeface="Cambria Math"/>
                <a:cs typeface="Cambria Math"/>
              </a:rPr>
              <a:t>∃𝑘</a:t>
            </a:r>
            <a:r>
              <a:rPr sz="2000" spc="155">
                <a:latin typeface="Cambria Math"/>
                <a:cs typeface="Cambria Math"/>
              </a:rPr>
              <a:t> </a:t>
            </a:r>
            <a:r>
              <a:rPr sz="2000">
                <a:latin typeface="Cambria Math"/>
                <a:cs typeface="Cambria Math"/>
              </a:rPr>
              <a:t>∈</a:t>
            </a:r>
            <a:r>
              <a:rPr sz="2000" spc="105">
                <a:latin typeface="Cambria Math"/>
                <a:cs typeface="Cambria Math"/>
              </a:rPr>
              <a:t> </a:t>
            </a:r>
            <a:r>
              <a:rPr sz="2000" spc="-50">
                <a:latin typeface="Cambria Math"/>
                <a:cs typeface="Cambria Math"/>
              </a:rPr>
              <a:t>ℤ</a:t>
            </a:r>
            <a:r>
              <a:rPr sz="2000">
                <a:latin typeface="Cambria Math"/>
                <a:cs typeface="Cambria Math"/>
              </a:rPr>
              <a:t>	𝑏</a:t>
            </a:r>
            <a:r>
              <a:rPr sz="2000" spc="125">
                <a:latin typeface="Cambria Math"/>
                <a:cs typeface="Cambria Math"/>
              </a:rPr>
              <a:t> </a:t>
            </a:r>
            <a:r>
              <a:rPr sz="2000">
                <a:latin typeface="Cambria Math"/>
                <a:cs typeface="Cambria Math"/>
              </a:rPr>
              <a:t>=</a:t>
            </a:r>
            <a:r>
              <a:rPr sz="2000" spc="105">
                <a:latin typeface="Cambria Math"/>
                <a:cs typeface="Cambria Math"/>
              </a:rPr>
              <a:t> </a:t>
            </a:r>
            <a:r>
              <a:rPr sz="2000" spc="-25">
                <a:latin typeface="Cambria Math"/>
                <a:cs typeface="Cambria Math"/>
              </a:rPr>
              <a:t>𝑘𝑎</a:t>
            </a:r>
            <a:endParaRPr sz="2000">
              <a:latin typeface="Cambria Math"/>
              <a:cs typeface="Cambria Math"/>
            </a:endParaRPr>
          </a:p>
          <a:p>
            <a:pPr marL="50800">
              <a:lnSpc>
                <a:spcPct val="100000"/>
              </a:lnSpc>
              <a:spcBef>
                <a:spcPts val="1200"/>
              </a:spcBef>
            </a:pPr>
            <a:r>
              <a:rPr sz="2000">
                <a:latin typeface="Cambria Math"/>
                <a:cs typeface="Cambria Math"/>
              </a:rPr>
              <a:t>𝑎</a:t>
            </a:r>
            <a:r>
              <a:rPr sz="2000" spc="145">
                <a:latin typeface="Cambria Math"/>
                <a:cs typeface="Cambria Math"/>
              </a:rPr>
              <a:t> </a:t>
            </a:r>
            <a:r>
              <a:rPr sz="2000" spc="65">
                <a:latin typeface="Cambria Math"/>
                <a:cs typeface="Cambria Math"/>
              </a:rPr>
              <a:t>≡</a:t>
            </a:r>
            <a:r>
              <a:rPr sz="2175" spc="502" baseline="-15325">
                <a:latin typeface="Cambria Math"/>
                <a:cs typeface="Cambria Math"/>
              </a:rPr>
              <a:t> </a:t>
            </a:r>
            <a:r>
              <a:rPr sz="2000">
                <a:latin typeface="Cambria Math"/>
                <a:cs typeface="Cambria Math"/>
              </a:rPr>
              <a:t>𝑏</a:t>
            </a:r>
            <a:r>
              <a:rPr lang="en-US" sz="2000">
                <a:latin typeface="Cambria Math"/>
                <a:cs typeface="Cambria Math"/>
              </a:rPr>
              <a:t> (mod m)</a:t>
            </a:r>
            <a:r>
              <a:rPr sz="2000" spc="140">
                <a:latin typeface="Cambria Math"/>
                <a:cs typeface="Cambria Math"/>
              </a:rPr>
              <a:t> </a:t>
            </a:r>
            <a:r>
              <a:rPr sz="2000" b="0">
                <a:latin typeface="Segoe UI Semilight"/>
                <a:cs typeface="Segoe UI Semilight"/>
              </a:rPr>
              <a:t>iff</a:t>
            </a:r>
            <a:r>
              <a:rPr sz="2000" b="0" spc="-5">
                <a:latin typeface="Segoe UI Semilight"/>
                <a:cs typeface="Segoe UI Semilight"/>
              </a:rPr>
              <a:t> </a:t>
            </a:r>
            <a:r>
              <a:rPr sz="2000">
                <a:latin typeface="Cambria Math"/>
                <a:cs typeface="Cambria Math"/>
              </a:rPr>
              <a:t>𝑚</a:t>
            </a:r>
            <a:r>
              <a:rPr sz="2000" spc="30">
                <a:latin typeface="Cambria Math"/>
                <a:cs typeface="Cambria Math"/>
              </a:rPr>
              <a:t> </a:t>
            </a:r>
            <a:r>
              <a:rPr sz="2000">
                <a:latin typeface="Cambria Math"/>
                <a:cs typeface="Cambria Math"/>
              </a:rPr>
              <a:t>|</a:t>
            </a:r>
            <a:r>
              <a:rPr sz="2000" spc="-5">
                <a:latin typeface="Cambria Math"/>
                <a:cs typeface="Cambria Math"/>
              </a:rPr>
              <a:t> </a:t>
            </a:r>
            <a:r>
              <a:rPr sz="2000">
                <a:latin typeface="Cambria Math"/>
                <a:cs typeface="Cambria Math"/>
              </a:rPr>
              <a:t>(𝑎</a:t>
            </a:r>
            <a:r>
              <a:rPr sz="2000" spc="459">
                <a:latin typeface="Cambria Math"/>
                <a:cs typeface="Cambria Math"/>
              </a:rPr>
              <a:t> </a:t>
            </a:r>
            <a:r>
              <a:rPr sz="2000">
                <a:latin typeface="Cambria Math"/>
                <a:cs typeface="Cambria Math"/>
              </a:rPr>
              <a:t>−</a:t>
            </a:r>
            <a:r>
              <a:rPr sz="2000" spc="-5">
                <a:latin typeface="Cambria Math"/>
                <a:cs typeface="Cambria Math"/>
              </a:rPr>
              <a:t> </a:t>
            </a:r>
            <a:r>
              <a:rPr sz="2000" spc="-25">
                <a:latin typeface="Cambria Math"/>
                <a:cs typeface="Cambria Math"/>
              </a:rPr>
              <a:t>𝑏)</a:t>
            </a:r>
            <a:endParaRPr sz="2000">
              <a:latin typeface="Cambria Math"/>
              <a:cs typeface="Cambria Math"/>
            </a:endParaRPr>
          </a:p>
        </p:txBody>
      </p:sp>
      <p:sp>
        <p:nvSpPr>
          <p:cNvPr id="10" name="object 4">
            <a:extLst>
              <a:ext uri="{FF2B5EF4-FFF2-40B4-BE49-F238E27FC236}">
                <a16:creationId xmlns:a16="http://schemas.microsoft.com/office/drawing/2014/main" id="{107C2CA4-9940-9B3B-29B4-593A3CDFE0BB}"/>
              </a:ext>
            </a:extLst>
          </p:cNvPr>
          <p:cNvSpPr txBox="1"/>
          <p:nvPr/>
        </p:nvSpPr>
        <p:spPr>
          <a:xfrm>
            <a:off x="619658" y="1367790"/>
            <a:ext cx="10546080" cy="7643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b="0">
                <a:latin typeface="Segoe UI Semilight"/>
                <a:cs typeface="Segoe UI Semilight"/>
              </a:rPr>
              <a:t>Claim</a:t>
            </a:r>
            <a:r>
              <a:rPr sz="2400" b="0" spc="-40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2: For</a:t>
            </a:r>
            <a:r>
              <a:rPr sz="2400" b="0" spc="-10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integers</a:t>
            </a:r>
            <a:r>
              <a:rPr sz="2400" b="0" spc="5">
                <a:latin typeface="Segoe UI Semilight"/>
                <a:cs typeface="Segoe UI Semilight"/>
              </a:rPr>
              <a:t> </a:t>
            </a:r>
            <a:r>
              <a:rPr sz="2400">
                <a:latin typeface="Cambria Math"/>
                <a:cs typeface="Cambria Math"/>
              </a:rPr>
              <a:t>𝑎,</a:t>
            </a:r>
            <a:r>
              <a:rPr sz="2400" spc="-135">
                <a:latin typeface="Cambria Math"/>
                <a:cs typeface="Cambria Math"/>
              </a:rPr>
              <a:t> </a:t>
            </a:r>
            <a:r>
              <a:rPr sz="2400">
                <a:latin typeface="Cambria Math"/>
                <a:cs typeface="Cambria Math"/>
              </a:rPr>
              <a:t>𝑏,</a:t>
            </a:r>
            <a:r>
              <a:rPr sz="2400" spc="-135">
                <a:latin typeface="Cambria Math"/>
                <a:cs typeface="Cambria Math"/>
              </a:rPr>
              <a:t> </a:t>
            </a:r>
            <a:r>
              <a:rPr sz="2400">
                <a:latin typeface="Cambria Math"/>
                <a:cs typeface="Cambria Math"/>
              </a:rPr>
              <a:t>𝑐,</a:t>
            </a:r>
            <a:r>
              <a:rPr sz="2400" spc="-135">
                <a:latin typeface="Cambria Math"/>
                <a:cs typeface="Cambria Math"/>
              </a:rPr>
              <a:t> </a:t>
            </a:r>
            <a:r>
              <a:rPr sz="2400">
                <a:latin typeface="Cambria Math"/>
                <a:cs typeface="Cambria Math"/>
              </a:rPr>
              <a:t>𝑑</a:t>
            </a:r>
            <a:r>
              <a:rPr sz="2400" spc="190">
                <a:latin typeface="Cambria Math"/>
                <a:cs typeface="Cambria Math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and</a:t>
            </a:r>
            <a:r>
              <a:rPr sz="2400" b="0" spc="-15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positive</a:t>
            </a:r>
            <a:r>
              <a:rPr sz="2400" b="0" spc="-30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integer </a:t>
            </a:r>
            <a:r>
              <a:rPr sz="2400">
                <a:latin typeface="Cambria Math"/>
                <a:cs typeface="Cambria Math"/>
              </a:rPr>
              <a:t>𝑚</a:t>
            </a:r>
            <a:r>
              <a:rPr sz="2400" b="0">
                <a:latin typeface="Segoe UI Semilight"/>
                <a:cs typeface="Segoe UI Semilight"/>
              </a:rPr>
              <a:t>,</a:t>
            </a:r>
            <a:r>
              <a:rPr sz="2400" b="0" spc="-10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if</a:t>
            </a:r>
            <a:r>
              <a:rPr sz="2400" b="0" spc="10">
                <a:latin typeface="Segoe UI Semilight"/>
                <a:cs typeface="Segoe UI Semilight"/>
              </a:rPr>
              <a:t> </a:t>
            </a:r>
            <a:r>
              <a:rPr sz="2400">
                <a:latin typeface="Cambria Math"/>
                <a:cs typeface="Cambria Math"/>
              </a:rPr>
              <a:t>𝑎</a:t>
            </a:r>
            <a:r>
              <a:rPr sz="2400" spc="180">
                <a:latin typeface="Cambria Math"/>
                <a:cs typeface="Cambria Math"/>
              </a:rPr>
              <a:t> </a:t>
            </a:r>
            <a:r>
              <a:rPr sz="2400" spc="85">
                <a:latin typeface="Cambria Math"/>
                <a:cs typeface="Cambria Math"/>
              </a:rPr>
              <a:t>≡</a:t>
            </a:r>
            <a:r>
              <a:rPr sz="2625" spc="577" baseline="-15873">
                <a:latin typeface="Cambria Math"/>
                <a:cs typeface="Cambria Math"/>
              </a:rPr>
              <a:t> </a:t>
            </a:r>
            <a:r>
              <a:rPr sz="2400">
                <a:latin typeface="Cambria Math"/>
                <a:cs typeface="Cambria Math"/>
              </a:rPr>
              <a:t>𝑏</a:t>
            </a:r>
            <a:r>
              <a:rPr lang="en-US" sz="2400">
                <a:latin typeface="Cambria Math"/>
                <a:cs typeface="Cambria Math"/>
              </a:rPr>
              <a:t> (mod m)</a:t>
            </a:r>
            <a:r>
              <a:rPr sz="2400" spc="180">
                <a:latin typeface="Cambria Math"/>
                <a:cs typeface="Cambria Math"/>
              </a:rPr>
              <a:t> </a:t>
            </a:r>
            <a:endParaRPr lang="en-US" sz="2400" spc="180">
              <a:latin typeface="Cambria Math"/>
              <a:cs typeface="Cambria Math"/>
            </a:endParaRPr>
          </a:p>
          <a:p>
            <a:pPr marL="38100">
              <a:spcBef>
                <a:spcPts val="100"/>
              </a:spcBef>
            </a:pPr>
            <a:r>
              <a:rPr sz="2400" b="0">
                <a:latin typeface="Segoe UI Semilight"/>
                <a:cs typeface="Segoe UI Semilight"/>
              </a:rPr>
              <a:t>and</a:t>
            </a:r>
            <a:r>
              <a:rPr sz="2400" b="0" spc="-10">
                <a:latin typeface="Segoe UI Semilight"/>
                <a:cs typeface="Segoe UI Semilight"/>
              </a:rPr>
              <a:t> </a:t>
            </a:r>
            <a:r>
              <a:rPr sz="2400">
                <a:latin typeface="Cambria Math"/>
                <a:cs typeface="Cambria Math"/>
              </a:rPr>
              <a:t>𝑐</a:t>
            </a:r>
            <a:r>
              <a:rPr sz="2400" spc="185">
                <a:latin typeface="Cambria Math"/>
                <a:cs typeface="Cambria Math"/>
              </a:rPr>
              <a:t> </a:t>
            </a:r>
            <a:r>
              <a:rPr sz="2400" spc="85">
                <a:latin typeface="Cambria Math"/>
                <a:cs typeface="Cambria Math"/>
              </a:rPr>
              <a:t>≡</a:t>
            </a:r>
            <a:r>
              <a:rPr sz="2625" spc="600" baseline="-15873">
                <a:latin typeface="Cambria Math"/>
                <a:cs typeface="Cambria Math"/>
              </a:rPr>
              <a:t> </a:t>
            </a:r>
            <a:r>
              <a:rPr sz="2400">
                <a:latin typeface="Cambria Math"/>
                <a:cs typeface="Cambria Math"/>
              </a:rPr>
              <a:t>𝑑</a:t>
            </a:r>
            <a:r>
              <a:rPr sz="2400" spc="185">
                <a:latin typeface="Cambria Math"/>
                <a:cs typeface="Cambria Math"/>
              </a:rPr>
              <a:t> </a:t>
            </a:r>
            <a:r>
              <a:rPr lang="en-US" sz="2400" spc="-25">
                <a:latin typeface="Cambria Math"/>
                <a:cs typeface="Cambria Math"/>
              </a:rPr>
              <a:t>(mod m)</a:t>
            </a:r>
            <a:r>
              <a:rPr lang="en-US" sz="2400" spc="-25">
                <a:latin typeface="Segoe UI Semilight"/>
                <a:cs typeface="Segoe UI Semilight"/>
              </a:rPr>
              <a:t>.</a:t>
            </a:r>
            <a:r>
              <a:rPr lang="en-US" sz="2400" spc="185">
                <a:latin typeface="Cambria Math"/>
                <a:cs typeface="Cambria Math"/>
              </a:rPr>
              <a:t> </a:t>
            </a:r>
            <a:r>
              <a:rPr sz="2400" b="0" spc="-20">
                <a:latin typeface="Segoe UI Semilight"/>
                <a:cs typeface="Segoe UI Semilight"/>
              </a:rPr>
              <a:t>then</a:t>
            </a:r>
            <a:r>
              <a:rPr lang="en-US" sz="2400" b="0" spc="-20">
                <a:latin typeface="Segoe UI Semilight"/>
                <a:cs typeface="Segoe UI Semilight"/>
              </a:rPr>
              <a:t> </a:t>
            </a:r>
            <a:r>
              <a:rPr lang="en-US" sz="2400">
                <a:latin typeface="Cambria Math"/>
                <a:cs typeface="Cambria Math"/>
              </a:rPr>
              <a:t>𝑎</a:t>
            </a:r>
            <a:r>
              <a:rPr lang="en-US" sz="2400" spc="60">
                <a:latin typeface="Cambria Math"/>
                <a:cs typeface="Cambria Math"/>
              </a:rPr>
              <a:t> </a:t>
            </a:r>
            <a:r>
              <a:rPr lang="en-US" sz="2400">
                <a:latin typeface="Cambria Math"/>
                <a:cs typeface="Cambria Math"/>
              </a:rPr>
              <a:t>+</a:t>
            </a:r>
            <a:r>
              <a:rPr lang="en-US" sz="2400" spc="-15">
                <a:latin typeface="Cambria Math"/>
                <a:cs typeface="Cambria Math"/>
              </a:rPr>
              <a:t> </a:t>
            </a:r>
            <a:r>
              <a:rPr lang="en-US" sz="2400">
                <a:latin typeface="Cambria Math"/>
                <a:cs typeface="Cambria Math"/>
              </a:rPr>
              <a:t>𝑐</a:t>
            </a:r>
            <a:r>
              <a:rPr lang="en-US" sz="2400" spc="210">
                <a:latin typeface="Cambria Math"/>
                <a:cs typeface="Cambria Math"/>
              </a:rPr>
              <a:t> </a:t>
            </a:r>
            <a:r>
              <a:rPr lang="en-US" sz="2400" spc="85">
                <a:latin typeface="Cambria Math"/>
                <a:cs typeface="Cambria Math"/>
              </a:rPr>
              <a:t>≡</a:t>
            </a:r>
            <a:r>
              <a:rPr lang="en-US" sz="2625" spc="607" baseline="-15873">
                <a:latin typeface="Cambria Math"/>
                <a:cs typeface="Cambria Math"/>
              </a:rPr>
              <a:t> </a:t>
            </a:r>
            <a:r>
              <a:rPr lang="en-US" sz="2400">
                <a:latin typeface="Cambria Math"/>
                <a:cs typeface="Cambria Math"/>
              </a:rPr>
              <a:t>𝑏</a:t>
            </a:r>
            <a:r>
              <a:rPr lang="en-US" sz="2400" spc="55">
                <a:latin typeface="Cambria Math"/>
                <a:cs typeface="Cambria Math"/>
              </a:rPr>
              <a:t> </a:t>
            </a:r>
            <a:r>
              <a:rPr lang="en-US" sz="2400">
                <a:latin typeface="Cambria Math"/>
                <a:cs typeface="Cambria Math"/>
              </a:rPr>
              <a:t>+</a:t>
            </a:r>
            <a:r>
              <a:rPr lang="en-US" sz="2400" spc="-15">
                <a:latin typeface="Cambria Math"/>
                <a:cs typeface="Cambria Math"/>
              </a:rPr>
              <a:t> </a:t>
            </a:r>
            <a:r>
              <a:rPr lang="en-US" sz="2400" spc="-25">
                <a:latin typeface="Cambria Math"/>
                <a:cs typeface="Cambria Math"/>
              </a:rPr>
              <a:t>𝑑 (mod m)</a:t>
            </a:r>
            <a:r>
              <a:rPr lang="en-US" sz="2400" spc="-25">
                <a:latin typeface="Segoe UI Semilight"/>
                <a:cs typeface="Segoe UI Semilight"/>
              </a:rPr>
              <a:t>.</a:t>
            </a:r>
            <a:endParaRPr lang="en-US" sz="2400">
              <a:latin typeface="Segoe UI Semilight"/>
              <a:cs typeface="Segoe UI Semiligh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CB0BE24-7512-38FC-7439-8015B3549A24}"/>
              </a:ext>
            </a:extLst>
          </p:cNvPr>
          <p:cNvSpPr txBox="1"/>
          <p:nvPr/>
        </p:nvSpPr>
        <p:spPr>
          <a:xfrm>
            <a:off x="654202" y="2254319"/>
            <a:ext cx="11396284" cy="8081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100" marR="30480">
              <a:lnSpc>
                <a:spcPct val="110000"/>
              </a:lnSpc>
              <a:spcBef>
                <a:spcPts val="1200"/>
              </a:spcBef>
            </a:pPr>
            <a:r>
              <a:rPr lang="en-US" sz="2200" b="0" u="sng">
                <a:latin typeface="Segoe UI Semilight"/>
                <a:cs typeface="Segoe UI Semilight"/>
              </a:rPr>
              <a:t>Proof: </a:t>
            </a:r>
            <a:r>
              <a:rPr lang="en-US" sz="2200" b="0">
                <a:latin typeface="Segoe UI Semilight"/>
                <a:cs typeface="Segoe UI Semilight"/>
              </a:rPr>
              <a:t>Let</a:t>
            </a:r>
            <a:r>
              <a:rPr lang="en-US" sz="2200" b="0" spc="-5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𝑎,</a:t>
            </a:r>
            <a:r>
              <a:rPr lang="en-US" sz="2200" spc="-135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𝑏,</a:t>
            </a:r>
            <a:r>
              <a:rPr lang="en-US" sz="2200" spc="-135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𝑐,</a:t>
            </a:r>
            <a:r>
              <a:rPr lang="en-US" sz="2200" spc="-135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𝑑</a:t>
            </a:r>
            <a:r>
              <a:rPr lang="en-US" sz="2200" spc="195">
                <a:latin typeface="Cambria Math"/>
                <a:cs typeface="Cambria Math"/>
              </a:rPr>
              <a:t> </a:t>
            </a:r>
            <a:r>
              <a:rPr lang="en-US" sz="2200" b="0">
                <a:latin typeface="Segoe UI Semilight"/>
                <a:cs typeface="Segoe UI Semilight"/>
              </a:rPr>
              <a:t>and</a:t>
            </a:r>
            <a:r>
              <a:rPr lang="en-US" sz="2200" b="0" spc="-10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𝑚</a:t>
            </a:r>
            <a:r>
              <a:rPr lang="en-US" sz="2200" spc="180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&gt;</a:t>
            </a:r>
            <a:r>
              <a:rPr lang="en-US" sz="2200" spc="125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0</a:t>
            </a:r>
            <a:r>
              <a:rPr lang="en-US" sz="2200" spc="125">
                <a:latin typeface="Cambria Math"/>
                <a:cs typeface="Cambria Math"/>
              </a:rPr>
              <a:t> </a:t>
            </a:r>
            <a:r>
              <a:rPr lang="en-US" sz="2200" b="0">
                <a:latin typeface="Segoe UI Semilight"/>
                <a:cs typeface="Segoe UI Semilight"/>
              </a:rPr>
              <a:t>be</a:t>
            </a:r>
            <a:r>
              <a:rPr lang="en-US" sz="2200" b="0" spc="-5">
                <a:latin typeface="Segoe UI Semilight"/>
                <a:cs typeface="Segoe UI Semilight"/>
              </a:rPr>
              <a:t> </a:t>
            </a:r>
            <a:r>
              <a:rPr lang="en-US" sz="2200" b="0">
                <a:latin typeface="Segoe UI Semilight"/>
                <a:cs typeface="Segoe UI Semilight"/>
              </a:rPr>
              <a:t>arbitrary</a:t>
            </a:r>
            <a:r>
              <a:rPr lang="en-US" sz="2200" b="0" spc="-25">
                <a:latin typeface="Segoe UI Semilight"/>
                <a:cs typeface="Segoe UI Semilight"/>
              </a:rPr>
              <a:t> </a:t>
            </a:r>
            <a:r>
              <a:rPr lang="en-US" sz="2200" b="0">
                <a:latin typeface="Segoe UI Semilight"/>
                <a:cs typeface="Segoe UI Semilight"/>
              </a:rPr>
              <a:t>integers.</a:t>
            </a:r>
            <a:r>
              <a:rPr lang="en-US" sz="2200" b="0" spc="-10">
                <a:latin typeface="Segoe UI Semilight"/>
                <a:cs typeface="Segoe UI Semilight"/>
              </a:rPr>
              <a:t> </a:t>
            </a:r>
            <a:r>
              <a:rPr lang="en-US" sz="2200" b="0">
                <a:latin typeface="Segoe UI Semilight"/>
                <a:cs typeface="Segoe UI Semilight"/>
              </a:rPr>
              <a:t>Suppose that</a:t>
            </a:r>
            <a:r>
              <a:rPr lang="en-US" sz="2200" b="0" spc="15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𝑎</a:t>
            </a:r>
            <a:r>
              <a:rPr lang="en-US" sz="2200" spc="190">
                <a:latin typeface="Cambria Math"/>
                <a:cs typeface="Cambria Math"/>
              </a:rPr>
              <a:t> </a:t>
            </a:r>
            <a:r>
              <a:rPr lang="en-US" sz="2200" spc="85">
                <a:latin typeface="Cambria Math"/>
                <a:cs typeface="Cambria Math"/>
              </a:rPr>
              <a:t>≡</a:t>
            </a:r>
            <a:r>
              <a:rPr lang="en-US" sz="2200" spc="592" baseline="-15873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𝑏 (mod m)</a:t>
            </a:r>
            <a:r>
              <a:rPr lang="en-US" sz="2200" spc="185">
                <a:latin typeface="Cambria Math"/>
                <a:cs typeface="Cambria Math"/>
              </a:rPr>
              <a:t> </a:t>
            </a:r>
            <a:r>
              <a:rPr lang="en-US" sz="2200" b="0">
                <a:latin typeface="Segoe UI Semilight"/>
                <a:cs typeface="Segoe UI Semilight"/>
              </a:rPr>
              <a:t>and </a:t>
            </a:r>
            <a:r>
              <a:rPr lang="en-US" sz="2200">
                <a:latin typeface="Cambria Math"/>
                <a:cs typeface="Cambria Math"/>
              </a:rPr>
              <a:t>𝑐</a:t>
            </a:r>
            <a:r>
              <a:rPr lang="en-US" sz="2200" spc="210">
                <a:latin typeface="Cambria Math"/>
                <a:cs typeface="Cambria Math"/>
              </a:rPr>
              <a:t> </a:t>
            </a:r>
            <a:r>
              <a:rPr lang="en-US" sz="2200" spc="85">
                <a:latin typeface="Cambria Math"/>
                <a:cs typeface="Cambria Math"/>
              </a:rPr>
              <a:t>≡</a:t>
            </a:r>
            <a:r>
              <a:rPr lang="en-US" sz="2200" spc="600" baseline="-15873">
                <a:latin typeface="Cambria Math"/>
                <a:cs typeface="Cambria Math"/>
              </a:rPr>
              <a:t> </a:t>
            </a:r>
            <a:r>
              <a:rPr lang="en-US" sz="2200" spc="-25">
                <a:latin typeface="Cambria Math"/>
                <a:cs typeface="Cambria Math"/>
              </a:rPr>
              <a:t>𝑑 (mod m)</a:t>
            </a:r>
            <a:r>
              <a:rPr lang="en-US" sz="2200" b="0" spc="-25">
                <a:latin typeface="Segoe UI Semilight"/>
                <a:cs typeface="Segoe UI Semilight"/>
              </a:rPr>
              <a:t>. </a:t>
            </a:r>
            <a:endParaRPr lang="en-US" sz="2200">
              <a:latin typeface="Cambria Math"/>
              <a:cs typeface="Cambria Math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F2DF37-F6D2-0E00-49C3-92158199C253}"/>
              </a:ext>
            </a:extLst>
          </p:cNvPr>
          <p:cNvSpPr txBox="1"/>
          <p:nvPr/>
        </p:nvSpPr>
        <p:spPr>
          <a:xfrm>
            <a:off x="703248" y="3174395"/>
            <a:ext cx="1116394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>
                <a:latin typeface="Segoe UI Semilight"/>
                <a:cs typeface="Segoe UI Semilight"/>
              </a:rPr>
              <a:t>Then</a:t>
            </a:r>
            <a:r>
              <a:rPr lang="en-US" sz="2200" spc="-25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Segoe UI Semilight"/>
                <a:cs typeface="Segoe UI Semilight"/>
              </a:rPr>
              <a:t>by</a:t>
            </a:r>
            <a:r>
              <a:rPr lang="en-US" sz="2200" spc="-20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Segoe UI Semilight"/>
                <a:cs typeface="Segoe UI Semilight"/>
              </a:rPr>
              <a:t>definition</a:t>
            </a:r>
            <a:r>
              <a:rPr lang="en-US" sz="2200" spc="-30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Segoe UI Semilight"/>
                <a:cs typeface="Segoe UI Semilight"/>
              </a:rPr>
              <a:t>of</a:t>
            </a:r>
            <a:r>
              <a:rPr lang="en-US" sz="2200" spc="-10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Segoe UI Semilight"/>
                <a:cs typeface="Segoe UI Semilight"/>
              </a:rPr>
              <a:t>congruence, </a:t>
            </a:r>
            <a:r>
              <a:rPr lang="en-US" sz="2200">
                <a:latin typeface="Cambria Math"/>
                <a:cs typeface="Cambria Math"/>
              </a:rPr>
              <a:t>𝑚</a:t>
            </a:r>
            <a:r>
              <a:rPr lang="en-US" sz="2200" spc="20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|</a:t>
            </a:r>
            <a:r>
              <a:rPr lang="en-US" sz="2200" spc="-25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(𝑎</a:t>
            </a:r>
            <a:r>
              <a:rPr lang="en-US" sz="2200" spc="45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−</a:t>
            </a:r>
            <a:r>
              <a:rPr lang="en-US" sz="2200" spc="-30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𝑏)</a:t>
            </a:r>
            <a:r>
              <a:rPr lang="en-US" sz="2200" spc="114">
                <a:latin typeface="Cambria Math"/>
                <a:cs typeface="Cambria Math"/>
              </a:rPr>
              <a:t> </a:t>
            </a:r>
            <a:r>
              <a:rPr lang="en-US" sz="2200">
                <a:latin typeface="Segoe UI Semilight"/>
                <a:cs typeface="Segoe UI Semilight"/>
              </a:rPr>
              <a:t>and</a:t>
            </a:r>
            <a:r>
              <a:rPr lang="en-US" sz="2200" spc="-25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𝑚</a:t>
            </a:r>
            <a:r>
              <a:rPr lang="en-US" sz="2200" spc="20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|</a:t>
            </a:r>
            <a:r>
              <a:rPr lang="en-US" sz="2200" spc="-20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(𝑐</a:t>
            </a:r>
            <a:r>
              <a:rPr lang="en-US" sz="2200" spc="55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−</a:t>
            </a:r>
            <a:r>
              <a:rPr lang="en-US" sz="2200" spc="-25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𝑑)</a:t>
            </a:r>
            <a:r>
              <a:rPr lang="en-US" sz="2200">
                <a:latin typeface="Segoe UI Semilight"/>
                <a:cs typeface="Segoe UI Semilight"/>
              </a:rPr>
              <a:t>. Then</a:t>
            </a:r>
            <a:r>
              <a:rPr lang="en-US" sz="2200" spc="-30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Segoe UI Semilight"/>
                <a:cs typeface="Segoe UI Semilight"/>
              </a:rPr>
              <a:t>by</a:t>
            </a:r>
            <a:r>
              <a:rPr lang="en-US" sz="2200" spc="-20">
                <a:latin typeface="Segoe UI Semilight"/>
                <a:cs typeface="Segoe UI Semilight"/>
              </a:rPr>
              <a:t> </a:t>
            </a:r>
            <a:r>
              <a:rPr lang="en-US" sz="2200" spc="-10">
                <a:latin typeface="Segoe UI Semilight"/>
                <a:cs typeface="Segoe UI Semilight"/>
              </a:rPr>
              <a:t>definition </a:t>
            </a:r>
            <a:r>
              <a:rPr lang="en-US" sz="2200">
                <a:latin typeface="Segoe UI Semilight"/>
                <a:cs typeface="Segoe UI Semilight"/>
              </a:rPr>
              <a:t>of</a:t>
            </a:r>
            <a:r>
              <a:rPr lang="en-US" sz="2200" spc="-30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Segoe UI Semilight"/>
                <a:cs typeface="Segoe UI Semilight"/>
              </a:rPr>
              <a:t>divides,</a:t>
            </a:r>
            <a:r>
              <a:rPr lang="en-US" sz="2200" spc="-45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Segoe UI Semilight"/>
                <a:cs typeface="Segoe UI Semilight"/>
              </a:rPr>
              <a:t>there</a:t>
            </a:r>
            <a:r>
              <a:rPr lang="en-US" sz="2200" spc="-10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Segoe UI Semilight"/>
                <a:cs typeface="Segoe UI Semilight"/>
              </a:rPr>
              <a:t>exists</a:t>
            </a:r>
            <a:r>
              <a:rPr lang="en-US" sz="2200" spc="-20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Segoe UI Semilight"/>
                <a:cs typeface="Segoe UI Semilight"/>
              </a:rPr>
              <a:t>some</a:t>
            </a:r>
            <a:r>
              <a:rPr lang="en-US" sz="2200" spc="-25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Segoe UI Semilight"/>
                <a:cs typeface="Segoe UI Semilight"/>
              </a:rPr>
              <a:t>integers</a:t>
            </a:r>
            <a:r>
              <a:rPr lang="en-US" sz="2200" spc="5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𝑘,</a:t>
            </a:r>
            <a:r>
              <a:rPr lang="en-US" sz="2200" spc="-135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𝑗</a:t>
            </a:r>
            <a:r>
              <a:rPr lang="en-US" sz="2200" spc="155">
                <a:latin typeface="Cambria Math"/>
                <a:cs typeface="Cambria Math"/>
              </a:rPr>
              <a:t> </a:t>
            </a:r>
            <a:r>
              <a:rPr lang="en-US" sz="2200">
                <a:latin typeface="Segoe UI Semilight"/>
                <a:cs typeface="Segoe UI Semilight"/>
              </a:rPr>
              <a:t>such</a:t>
            </a:r>
            <a:r>
              <a:rPr lang="en-US" sz="2200" spc="-15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Segoe UI Semilight"/>
                <a:cs typeface="Segoe UI Semilight"/>
              </a:rPr>
              <a:t>that</a:t>
            </a:r>
            <a:r>
              <a:rPr lang="en-US" sz="2200" spc="-15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𝑎</a:t>
            </a:r>
            <a:r>
              <a:rPr lang="en-US" sz="2200" spc="25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−</a:t>
            </a:r>
            <a:r>
              <a:rPr lang="en-US" sz="2200" spc="-15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𝑏</a:t>
            </a:r>
            <a:r>
              <a:rPr lang="en-US" sz="2200" spc="165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=</a:t>
            </a:r>
            <a:r>
              <a:rPr lang="en-US" sz="2200" spc="110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𝑚𝑘</a:t>
            </a:r>
            <a:r>
              <a:rPr lang="en-US" sz="2200" spc="170">
                <a:latin typeface="Cambria Math"/>
                <a:cs typeface="Cambria Math"/>
              </a:rPr>
              <a:t> </a:t>
            </a:r>
            <a:r>
              <a:rPr lang="en-US" sz="2200">
                <a:latin typeface="Segoe UI Semilight"/>
                <a:cs typeface="Segoe UI Semilight"/>
              </a:rPr>
              <a:t>and</a:t>
            </a:r>
            <a:r>
              <a:rPr lang="en-US" sz="2200" spc="-25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𝑐</a:t>
            </a:r>
            <a:r>
              <a:rPr lang="en-US" sz="2200" spc="50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−</a:t>
            </a:r>
            <a:r>
              <a:rPr lang="en-US" sz="2200" spc="-15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𝑑</a:t>
            </a:r>
            <a:r>
              <a:rPr lang="en-US" sz="2200" spc="170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=</a:t>
            </a:r>
            <a:r>
              <a:rPr lang="en-US" sz="2200" spc="110">
                <a:latin typeface="Cambria Math"/>
                <a:cs typeface="Cambria Math"/>
              </a:rPr>
              <a:t> </a:t>
            </a:r>
            <a:r>
              <a:rPr lang="en-US" sz="2200" spc="-25">
                <a:latin typeface="Cambria Math"/>
                <a:cs typeface="Cambria Math"/>
              </a:rPr>
              <a:t>𝑚𝑗</a:t>
            </a:r>
            <a:r>
              <a:rPr lang="en-US" sz="2200" spc="-25">
                <a:latin typeface="Segoe UI Semilight"/>
                <a:cs typeface="Segoe UI Semilight"/>
              </a:rPr>
              <a:t>.</a:t>
            </a:r>
            <a:endParaRPr lang="en-US" sz="22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3D967B-D085-AC80-35EA-0B8D3EB3BFAB}"/>
              </a:ext>
            </a:extLst>
          </p:cNvPr>
          <p:cNvSpPr txBox="1"/>
          <p:nvPr/>
        </p:nvSpPr>
        <p:spPr>
          <a:xfrm>
            <a:off x="652025" y="3882067"/>
            <a:ext cx="8200208" cy="13901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100">
              <a:lnSpc>
                <a:spcPct val="100000"/>
              </a:lnSpc>
              <a:spcBef>
                <a:spcPts val="290"/>
              </a:spcBef>
            </a:pPr>
            <a:r>
              <a:rPr lang="en-US" sz="2200">
                <a:latin typeface="Segoe UI Semilight"/>
                <a:cs typeface="Segoe UI Semilight"/>
              </a:rPr>
              <a:t>Then</a:t>
            </a:r>
            <a:r>
              <a:rPr lang="en-US" sz="2200" spc="-50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Segoe UI Semilight"/>
                <a:cs typeface="Segoe UI Semilight"/>
              </a:rPr>
              <a:t>adding</a:t>
            </a:r>
            <a:r>
              <a:rPr lang="en-US" sz="2200" spc="-50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Segoe UI Semilight"/>
                <a:cs typeface="Segoe UI Semilight"/>
              </a:rPr>
              <a:t>both</a:t>
            </a:r>
            <a:r>
              <a:rPr lang="en-US" sz="2200" spc="-50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Segoe UI Semilight"/>
                <a:cs typeface="Segoe UI Semilight"/>
              </a:rPr>
              <a:t>expressions,</a:t>
            </a:r>
            <a:r>
              <a:rPr lang="en-US" sz="2200" spc="-45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Segoe UI Semilight"/>
                <a:cs typeface="Segoe UI Semilight"/>
              </a:rPr>
              <a:t>we</a:t>
            </a:r>
            <a:r>
              <a:rPr lang="en-US" sz="2200" spc="-50">
                <a:latin typeface="Segoe UI Semilight"/>
                <a:cs typeface="Segoe UI Semilight"/>
              </a:rPr>
              <a:t> </a:t>
            </a:r>
            <a:r>
              <a:rPr lang="en-US" sz="2200" spc="-10">
                <a:latin typeface="Segoe UI Semilight"/>
                <a:cs typeface="Segoe UI Semilight"/>
              </a:rPr>
              <a:t>have:</a:t>
            </a:r>
            <a:endParaRPr lang="en-US" sz="2200">
              <a:latin typeface="Segoe UI Semilight"/>
              <a:cs typeface="Segoe UI Semilight"/>
            </a:endParaRPr>
          </a:p>
          <a:p>
            <a:pPr marL="143510" algn="ctr">
              <a:lnSpc>
                <a:spcPct val="100000"/>
              </a:lnSpc>
              <a:spcBef>
                <a:spcPts val="1105"/>
              </a:spcBef>
            </a:pPr>
            <a:r>
              <a:rPr lang="en-US" sz="2200">
                <a:latin typeface="Cambria Math"/>
                <a:cs typeface="Cambria Math"/>
              </a:rPr>
              <a:t>𝑎</a:t>
            </a:r>
            <a:r>
              <a:rPr lang="en-US" sz="2200" spc="55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−</a:t>
            </a:r>
            <a:r>
              <a:rPr lang="en-US" sz="2200" spc="-15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𝑏</a:t>
            </a:r>
            <a:r>
              <a:rPr lang="en-US" sz="2200" spc="55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+ 𝑐</a:t>
            </a:r>
            <a:r>
              <a:rPr lang="en-US" sz="2200" spc="65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− 𝑑</a:t>
            </a:r>
            <a:r>
              <a:rPr lang="en-US" sz="2200" spc="190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=</a:t>
            </a:r>
            <a:r>
              <a:rPr lang="en-US" sz="2200" spc="130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𝑚𝑘</a:t>
            </a:r>
            <a:r>
              <a:rPr lang="en-US" sz="2200" spc="55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+</a:t>
            </a:r>
            <a:r>
              <a:rPr lang="en-US" sz="2200" spc="-15">
                <a:latin typeface="Cambria Math"/>
                <a:cs typeface="Cambria Math"/>
              </a:rPr>
              <a:t> </a:t>
            </a:r>
            <a:r>
              <a:rPr lang="en-US" sz="2200" spc="-25">
                <a:latin typeface="Cambria Math"/>
                <a:cs typeface="Cambria Math"/>
              </a:rPr>
              <a:t>𝑚𝑗</a:t>
            </a:r>
          </a:p>
          <a:p>
            <a:pPr marL="143510" algn="ctr">
              <a:spcBef>
                <a:spcPts val="1105"/>
              </a:spcBef>
            </a:pPr>
            <a:r>
              <a:rPr lang="en-US" sz="2200">
                <a:latin typeface="Cambria Math"/>
                <a:cs typeface="Cambria Math"/>
              </a:rPr>
              <a:t>𝑎</a:t>
            </a:r>
            <a:r>
              <a:rPr lang="en-US" sz="2200" spc="55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+ </a:t>
            </a:r>
            <a:r>
              <a:rPr lang="en-US" sz="2200" spc="-50">
                <a:latin typeface="Cambria Math"/>
                <a:cs typeface="Cambria Math"/>
              </a:rPr>
              <a:t>𝑐</a:t>
            </a:r>
            <a:r>
              <a:rPr lang="en-US" sz="2200">
                <a:latin typeface="Cambria Math"/>
                <a:cs typeface="Cambria Math"/>
              </a:rPr>
              <a:t>	−</a:t>
            </a:r>
            <a:r>
              <a:rPr lang="en-US" sz="2200" spc="-5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(𝑏</a:t>
            </a:r>
            <a:r>
              <a:rPr lang="en-US" sz="2200" spc="65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+</a:t>
            </a:r>
            <a:r>
              <a:rPr lang="en-US" sz="2200" spc="-5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𝑑)</a:t>
            </a:r>
            <a:r>
              <a:rPr lang="en-US" sz="2200" spc="145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=</a:t>
            </a:r>
            <a:r>
              <a:rPr lang="en-US" sz="2200" spc="140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𝑚(𝑘</a:t>
            </a:r>
            <a:r>
              <a:rPr lang="en-US" sz="2200" spc="80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+ </a:t>
            </a:r>
            <a:r>
              <a:rPr lang="en-US" sz="2200" spc="-25">
                <a:latin typeface="Cambria Math"/>
                <a:cs typeface="Cambria Math"/>
              </a:rPr>
              <a:t>𝑗)</a:t>
            </a:r>
            <a:endParaRPr lang="en-US" sz="2200">
              <a:latin typeface="Cambria Math"/>
              <a:cs typeface="Cambria Math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A753C2-7B53-05BB-2FD8-D73B7A3AB4A1}"/>
              </a:ext>
            </a:extLst>
          </p:cNvPr>
          <p:cNvSpPr txBox="1"/>
          <p:nvPr/>
        </p:nvSpPr>
        <p:spPr>
          <a:xfrm>
            <a:off x="618309" y="5422756"/>
            <a:ext cx="659347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>
                <a:latin typeface="Segoe UI Semilight"/>
                <a:cs typeface="Segoe UI Semilight"/>
              </a:rPr>
              <a:t>So</a:t>
            </a:r>
            <a:r>
              <a:rPr lang="en-US" sz="2200" spc="-55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Segoe UI Semilight"/>
                <a:cs typeface="Segoe UI Semilight"/>
              </a:rPr>
              <a:t>by</a:t>
            </a:r>
            <a:r>
              <a:rPr lang="en-US" sz="2200" spc="-50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Segoe UI Semilight"/>
                <a:cs typeface="Segoe UI Semilight"/>
              </a:rPr>
              <a:t>definition</a:t>
            </a:r>
            <a:r>
              <a:rPr lang="en-US" sz="2200" spc="-45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Segoe UI Semilight"/>
                <a:cs typeface="Segoe UI Semilight"/>
              </a:rPr>
              <a:t>of</a:t>
            </a:r>
            <a:r>
              <a:rPr lang="en-US" sz="2200" spc="-35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Segoe UI Semilight"/>
                <a:cs typeface="Segoe UI Semilight"/>
              </a:rPr>
              <a:t>divides,</a:t>
            </a:r>
            <a:r>
              <a:rPr lang="en-US" sz="2200" spc="-40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𝑚 </a:t>
            </a:r>
            <a:r>
              <a:rPr lang="en-US" sz="2200" spc="-50">
                <a:latin typeface="Cambria Math"/>
                <a:cs typeface="Cambria Math"/>
              </a:rPr>
              <a:t>|(</a:t>
            </a:r>
            <a:r>
              <a:rPr lang="en-US" sz="2200">
                <a:latin typeface="Cambria Math"/>
                <a:cs typeface="Cambria Math"/>
              </a:rPr>
              <a:t>𝑎</a:t>
            </a:r>
            <a:r>
              <a:rPr lang="en-US" sz="2200" spc="55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+</a:t>
            </a:r>
            <a:r>
              <a:rPr lang="en-US" sz="2200" spc="-10">
                <a:latin typeface="Cambria Math"/>
                <a:cs typeface="Cambria Math"/>
              </a:rPr>
              <a:t> </a:t>
            </a:r>
            <a:r>
              <a:rPr lang="en-US" sz="2200" spc="-50">
                <a:latin typeface="Cambria Math"/>
                <a:cs typeface="Cambria Math"/>
              </a:rPr>
              <a:t>𝑐) </a:t>
            </a:r>
            <a:r>
              <a:rPr lang="en-US" sz="2200">
                <a:latin typeface="Cambria Math"/>
                <a:cs typeface="Cambria Math"/>
              </a:rPr>
              <a:t>−</a:t>
            </a:r>
            <a:r>
              <a:rPr lang="en-US" sz="2200" spc="-25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(𝑏</a:t>
            </a:r>
            <a:r>
              <a:rPr lang="en-US" sz="2200" spc="35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+</a:t>
            </a:r>
            <a:r>
              <a:rPr lang="en-US" sz="2200" spc="-20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𝑑)</a:t>
            </a:r>
            <a:r>
              <a:rPr lang="en-US" sz="2200">
                <a:latin typeface="Segoe UI Semilight"/>
                <a:cs typeface="Segoe UI Semilight"/>
              </a:rPr>
              <a:t>.</a:t>
            </a:r>
            <a:endParaRPr lang="en-US" sz="2200"/>
          </a:p>
        </p:txBody>
      </p:sp>
    </p:spTree>
    <p:extLst>
      <p:ext uri="{BB962C8B-B14F-4D97-AF65-F5344CB8AC3E}">
        <p14:creationId xmlns:p14="http://schemas.microsoft.com/office/powerpoint/2010/main" val="3649040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65"/>
              <a:t>Claim</a:t>
            </a:r>
            <a:r>
              <a:rPr spc="215"/>
              <a:t> </a:t>
            </a:r>
            <a:r>
              <a:rPr spc="-50"/>
              <a:t>3</a:t>
            </a:r>
          </a:p>
        </p:txBody>
      </p:sp>
      <p:sp>
        <p:nvSpPr>
          <p:cNvPr id="3" name="object 3"/>
          <p:cNvSpPr/>
          <p:nvPr/>
        </p:nvSpPr>
        <p:spPr>
          <a:xfrm>
            <a:off x="657529" y="1360550"/>
            <a:ext cx="978535" cy="405765"/>
          </a:xfrm>
          <a:custGeom>
            <a:avLst/>
            <a:gdLst/>
            <a:ahLst/>
            <a:cxnLst/>
            <a:rect l="l" t="t" r="r" b="b"/>
            <a:pathLst>
              <a:path w="978535" h="405764">
                <a:moveTo>
                  <a:pt x="978408" y="0"/>
                </a:moveTo>
                <a:lnTo>
                  <a:pt x="0" y="0"/>
                </a:lnTo>
                <a:lnTo>
                  <a:pt x="0" y="405384"/>
                </a:lnTo>
                <a:lnTo>
                  <a:pt x="978408" y="405384"/>
                </a:lnTo>
                <a:lnTo>
                  <a:pt x="978408" y="0"/>
                </a:lnTo>
                <a:close/>
              </a:path>
            </a:pathLst>
          </a:custGeom>
          <a:solidFill>
            <a:srgbClr val="CC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19658" y="1380235"/>
            <a:ext cx="10546080" cy="7643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b="0">
                <a:latin typeface="Segoe UI Semilight"/>
                <a:cs typeface="Segoe UI Semilight"/>
              </a:rPr>
              <a:t>Claim</a:t>
            </a:r>
            <a:r>
              <a:rPr sz="2400" b="0" spc="-40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3: For</a:t>
            </a:r>
            <a:r>
              <a:rPr sz="2400" b="0" spc="-10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integers</a:t>
            </a:r>
            <a:r>
              <a:rPr sz="2400" b="0" spc="5">
                <a:latin typeface="Segoe UI Semilight"/>
                <a:cs typeface="Segoe UI Semilight"/>
              </a:rPr>
              <a:t> </a:t>
            </a:r>
            <a:r>
              <a:rPr sz="2400">
                <a:latin typeface="Cambria Math"/>
                <a:cs typeface="Cambria Math"/>
              </a:rPr>
              <a:t>𝑎,</a:t>
            </a:r>
            <a:r>
              <a:rPr sz="2400" spc="-135">
                <a:latin typeface="Cambria Math"/>
                <a:cs typeface="Cambria Math"/>
              </a:rPr>
              <a:t> </a:t>
            </a:r>
            <a:r>
              <a:rPr sz="2400">
                <a:latin typeface="Cambria Math"/>
                <a:cs typeface="Cambria Math"/>
              </a:rPr>
              <a:t>𝑏,</a:t>
            </a:r>
            <a:r>
              <a:rPr sz="2400" spc="-135">
                <a:latin typeface="Cambria Math"/>
                <a:cs typeface="Cambria Math"/>
              </a:rPr>
              <a:t> </a:t>
            </a:r>
            <a:r>
              <a:rPr sz="2400">
                <a:latin typeface="Cambria Math"/>
                <a:cs typeface="Cambria Math"/>
              </a:rPr>
              <a:t>𝑐,</a:t>
            </a:r>
            <a:r>
              <a:rPr sz="2400" spc="-135">
                <a:latin typeface="Cambria Math"/>
                <a:cs typeface="Cambria Math"/>
              </a:rPr>
              <a:t> </a:t>
            </a:r>
            <a:r>
              <a:rPr sz="2400">
                <a:latin typeface="Cambria Math"/>
                <a:cs typeface="Cambria Math"/>
              </a:rPr>
              <a:t>𝑑</a:t>
            </a:r>
            <a:r>
              <a:rPr sz="2400" spc="190">
                <a:latin typeface="Cambria Math"/>
                <a:cs typeface="Cambria Math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and</a:t>
            </a:r>
            <a:r>
              <a:rPr sz="2400" b="0" spc="-15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positive</a:t>
            </a:r>
            <a:r>
              <a:rPr sz="2400" b="0" spc="-30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integer </a:t>
            </a:r>
            <a:r>
              <a:rPr sz="2400">
                <a:latin typeface="Cambria Math"/>
                <a:cs typeface="Cambria Math"/>
              </a:rPr>
              <a:t>𝑚</a:t>
            </a:r>
            <a:r>
              <a:rPr sz="2400" b="0">
                <a:latin typeface="Segoe UI Semilight"/>
                <a:cs typeface="Segoe UI Semilight"/>
              </a:rPr>
              <a:t>,</a:t>
            </a:r>
            <a:r>
              <a:rPr sz="2400" b="0" spc="-10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if</a:t>
            </a:r>
            <a:r>
              <a:rPr sz="2400" b="0" spc="10">
                <a:latin typeface="Segoe UI Semilight"/>
                <a:cs typeface="Segoe UI Semilight"/>
              </a:rPr>
              <a:t> </a:t>
            </a:r>
            <a:r>
              <a:rPr sz="2400">
                <a:latin typeface="Cambria Math"/>
                <a:cs typeface="Cambria Math"/>
              </a:rPr>
              <a:t>𝑎</a:t>
            </a:r>
            <a:r>
              <a:rPr sz="2400" spc="180">
                <a:latin typeface="Cambria Math"/>
                <a:cs typeface="Cambria Math"/>
              </a:rPr>
              <a:t> </a:t>
            </a:r>
            <a:r>
              <a:rPr sz="2400" spc="85">
                <a:latin typeface="Cambria Math"/>
                <a:cs typeface="Cambria Math"/>
              </a:rPr>
              <a:t>≡</a:t>
            </a:r>
            <a:r>
              <a:rPr sz="2625" spc="577" baseline="-15873">
                <a:latin typeface="Cambria Math"/>
                <a:cs typeface="Cambria Math"/>
              </a:rPr>
              <a:t> </a:t>
            </a:r>
            <a:r>
              <a:rPr sz="2400">
                <a:latin typeface="Cambria Math"/>
                <a:cs typeface="Cambria Math"/>
              </a:rPr>
              <a:t>𝑏</a:t>
            </a:r>
            <a:r>
              <a:rPr lang="en-US" sz="2400">
                <a:latin typeface="Cambria Math"/>
                <a:cs typeface="Cambria Math"/>
              </a:rPr>
              <a:t> (mod m)</a:t>
            </a:r>
            <a:r>
              <a:rPr sz="2400" spc="180">
                <a:latin typeface="Cambria Math"/>
                <a:cs typeface="Cambria Math"/>
              </a:rPr>
              <a:t> </a:t>
            </a:r>
            <a:endParaRPr lang="en-US" sz="2400" spc="180">
              <a:latin typeface="Cambria Math"/>
              <a:cs typeface="Cambria Math"/>
            </a:endParaRPr>
          </a:p>
          <a:p>
            <a:pPr marL="38100">
              <a:spcBef>
                <a:spcPts val="100"/>
              </a:spcBef>
            </a:pPr>
            <a:r>
              <a:rPr sz="2400" b="0">
                <a:latin typeface="Segoe UI Semilight"/>
                <a:cs typeface="Segoe UI Semilight"/>
              </a:rPr>
              <a:t>and</a:t>
            </a:r>
            <a:r>
              <a:rPr sz="2400" b="0" spc="-10">
                <a:latin typeface="Segoe UI Semilight"/>
                <a:cs typeface="Segoe UI Semilight"/>
              </a:rPr>
              <a:t> </a:t>
            </a:r>
            <a:r>
              <a:rPr sz="2400">
                <a:latin typeface="Cambria Math"/>
                <a:cs typeface="Cambria Math"/>
              </a:rPr>
              <a:t>𝑐</a:t>
            </a:r>
            <a:r>
              <a:rPr sz="2400" spc="185">
                <a:latin typeface="Cambria Math"/>
                <a:cs typeface="Cambria Math"/>
              </a:rPr>
              <a:t> </a:t>
            </a:r>
            <a:r>
              <a:rPr sz="2400" spc="85">
                <a:latin typeface="Cambria Math"/>
                <a:cs typeface="Cambria Math"/>
              </a:rPr>
              <a:t>≡</a:t>
            </a:r>
            <a:r>
              <a:rPr sz="2625" spc="600" baseline="-15873">
                <a:latin typeface="Cambria Math"/>
                <a:cs typeface="Cambria Math"/>
              </a:rPr>
              <a:t> </a:t>
            </a:r>
            <a:r>
              <a:rPr sz="2400">
                <a:latin typeface="Cambria Math"/>
                <a:cs typeface="Cambria Math"/>
              </a:rPr>
              <a:t>𝑑</a:t>
            </a:r>
            <a:r>
              <a:rPr lang="en-US" sz="2400">
                <a:latin typeface="Cambria Math"/>
                <a:cs typeface="Cambria Math"/>
              </a:rPr>
              <a:t> (mod m)</a:t>
            </a:r>
            <a:r>
              <a:rPr sz="2400" spc="185">
                <a:latin typeface="Cambria Math"/>
                <a:cs typeface="Cambria Math"/>
              </a:rPr>
              <a:t> </a:t>
            </a:r>
            <a:r>
              <a:rPr sz="2400" b="0" spc="-20">
                <a:latin typeface="Segoe UI Semilight"/>
                <a:cs typeface="Segoe UI Semilight"/>
              </a:rPr>
              <a:t>then</a:t>
            </a:r>
            <a:r>
              <a:rPr lang="en-US" sz="2400" b="0" spc="-20">
                <a:latin typeface="Segoe UI Semilight"/>
                <a:cs typeface="Segoe UI Semilight"/>
              </a:rPr>
              <a:t> </a:t>
            </a:r>
            <a:r>
              <a:rPr lang="en-US" sz="2400">
                <a:latin typeface="Cambria Math"/>
                <a:cs typeface="Cambria Math"/>
              </a:rPr>
              <a:t>𝑎𝑐</a:t>
            </a:r>
            <a:r>
              <a:rPr lang="en-US" sz="2400" spc="204">
                <a:latin typeface="Cambria Math"/>
                <a:cs typeface="Cambria Math"/>
              </a:rPr>
              <a:t> </a:t>
            </a:r>
            <a:r>
              <a:rPr lang="en-US" sz="2400" spc="80">
                <a:latin typeface="Cambria Math"/>
                <a:cs typeface="Cambria Math"/>
              </a:rPr>
              <a:t>≡</a:t>
            </a:r>
            <a:r>
              <a:rPr lang="en-US" sz="2625" spc="607" baseline="-15873">
                <a:latin typeface="Cambria Math"/>
                <a:cs typeface="Cambria Math"/>
              </a:rPr>
              <a:t> </a:t>
            </a:r>
            <a:r>
              <a:rPr lang="en-US" sz="2400" spc="-25">
                <a:latin typeface="Cambria Math"/>
                <a:cs typeface="Cambria Math"/>
              </a:rPr>
              <a:t>𝑏𝑑 (mod m)</a:t>
            </a:r>
            <a:r>
              <a:rPr lang="en-US" sz="2400" spc="-25">
                <a:latin typeface="Segoe UI Semilight"/>
                <a:cs typeface="Segoe UI Semilight"/>
              </a:rPr>
              <a:t>.</a:t>
            </a:r>
            <a:endParaRPr lang="en-US" sz="2400">
              <a:latin typeface="Segoe UI Semilight"/>
              <a:cs typeface="Segoe UI Semiligh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98638" y="2461187"/>
            <a:ext cx="9982275" cy="16850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2220"/>
              </a:spcBef>
            </a:pPr>
            <a:r>
              <a:rPr sz="2400" b="0" u="sng" spc="-10"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Intuition</a:t>
            </a:r>
            <a:endParaRPr sz="2400">
              <a:latin typeface="Segoe UI Semilight"/>
              <a:cs typeface="Segoe UI Semilight"/>
            </a:endParaRPr>
          </a:p>
          <a:p>
            <a:pPr marL="50800">
              <a:spcBef>
                <a:spcPts val="2220"/>
              </a:spcBef>
              <a:tabLst>
                <a:tab pos="3671570" algn="l"/>
              </a:tabLst>
            </a:pPr>
            <a:r>
              <a:rPr sz="2400">
                <a:latin typeface="Cambria Math"/>
                <a:cs typeface="Cambria Math"/>
              </a:rPr>
              <a:t>2</a:t>
            </a:r>
            <a:r>
              <a:rPr sz="2400" spc="120">
                <a:latin typeface="Cambria Math"/>
                <a:cs typeface="Cambria Math"/>
              </a:rPr>
              <a:t> </a:t>
            </a:r>
            <a:r>
              <a:rPr sz="2400">
                <a:latin typeface="Cambria Math"/>
                <a:cs typeface="Cambria Math"/>
              </a:rPr>
              <a:t>≡</a:t>
            </a:r>
            <a:r>
              <a:rPr sz="2625" spc="569" baseline="-15873">
                <a:latin typeface="Cambria Math"/>
                <a:cs typeface="Cambria Math"/>
              </a:rPr>
              <a:t> </a:t>
            </a:r>
            <a:r>
              <a:rPr sz="2400">
                <a:latin typeface="Cambria Math"/>
                <a:cs typeface="Cambria Math"/>
              </a:rPr>
              <a:t>12</a:t>
            </a:r>
            <a:r>
              <a:rPr lang="en-US" sz="2400">
                <a:latin typeface="Cambria Math"/>
                <a:cs typeface="Cambria Math"/>
              </a:rPr>
              <a:t> (mod 10)</a:t>
            </a:r>
            <a:r>
              <a:rPr sz="2400" spc="114">
                <a:latin typeface="Cambria Math"/>
                <a:cs typeface="Cambria Math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and</a:t>
            </a:r>
            <a:r>
              <a:rPr sz="2400" b="0" spc="-10">
                <a:latin typeface="Segoe UI Semilight"/>
                <a:cs typeface="Segoe UI Semilight"/>
              </a:rPr>
              <a:t> </a:t>
            </a:r>
            <a:r>
              <a:rPr sz="2400">
                <a:latin typeface="Cambria Math"/>
                <a:cs typeface="Cambria Math"/>
              </a:rPr>
              <a:t>3</a:t>
            </a:r>
            <a:r>
              <a:rPr sz="2400" spc="125">
                <a:latin typeface="Cambria Math"/>
                <a:cs typeface="Cambria Math"/>
              </a:rPr>
              <a:t> </a:t>
            </a:r>
            <a:r>
              <a:rPr sz="2400">
                <a:latin typeface="Cambria Math"/>
                <a:cs typeface="Cambria Math"/>
              </a:rPr>
              <a:t>≡</a:t>
            </a:r>
            <a:r>
              <a:rPr lang="en-US" sz="2625" baseline="-15873">
                <a:latin typeface="Cambria Math"/>
                <a:cs typeface="Cambria Math"/>
              </a:rPr>
              <a:t> </a:t>
            </a:r>
            <a:r>
              <a:rPr sz="2400" spc="-25">
                <a:latin typeface="Cambria Math"/>
                <a:cs typeface="Cambria Math"/>
              </a:rPr>
              <a:t>13</a:t>
            </a:r>
            <a:r>
              <a:rPr lang="en-US" sz="2400" spc="-25">
                <a:latin typeface="Cambria Math"/>
                <a:cs typeface="Cambria Math"/>
              </a:rPr>
              <a:t> (mod 10) </a:t>
            </a:r>
            <a:r>
              <a:rPr sz="2400" spc="-50">
                <a:latin typeface="Cambria Math"/>
                <a:cs typeface="Cambria Math"/>
              </a:rPr>
              <a:t>⇒</a:t>
            </a:r>
            <a:r>
              <a:rPr lang="en-US" sz="2400" spc="-50">
                <a:latin typeface="Cambria Math"/>
                <a:cs typeface="Cambria Math"/>
              </a:rPr>
              <a:t> </a:t>
            </a:r>
            <a:r>
              <a:rPr lang="en-US" sz="2400">
                <a:latin typeface="Cambria Math"/>
                <a:cs typeface="Cambria Math"/>
              </a:rPr>
              <a:t>6</a:t>
            </a:r>
            <a:r>
              <a:rPr lang="en-US" sz="2400" spc="125">
                <a:latin typeface="Cambria Math"/>
                <a:cs typeface="Cambria Math"/>
              </a:rPr>
              <a:t> </a:t>
            </a:r>
            <a:r>
              <a:rPr lang="en-US" sz="2400">
                <a:latin typeface="Cambria Math"/>
                <a:cs typeface="Cambria Math"/>
              </a:rPr>
              <a:t>≡</a:t>
            </a:r>
            <a:r>
              <a:rPr lang="en-US" sz="2625" spc="569" baseline="-15873">
                <a:latin typeface="Cambria Math"/>
                <a:cs typeface="Cambria Math"/>
              </a:rPr>
              <a:t> </a:t>
            </a:r>
            <a:r>
              <a:rPr lang="en-US" sz="2400" spc="-25">
                <a:latin typeface="Cambria Math"/>
                <a:cs typeface="Cambria Math"/>
              </a:rPr>
              <a:t>156 (mod 10)</a:t>
            </a:r>
            <a:endParaRPr lang="en-US" sz="2400">
              <a:latin typeface="Cambria Math"/>
              <a:cs typeface="Cambria Math"/>
            </a:endParaRPr>
          </a:p>
          <a:p>
            <a:pPr marL="50800">
              <a:lnSpc>
                <a:spcPct val="100000"/>
              </a:lnSpc>
              <a:spcBef>
                <a:spcPts val="2220"/>
              </a:spcBef>
              <a:tabLst>
                <a:tab pos="3671570" algn="l"/>
              </a:tabLst>
            </a:pPr>
            <a:endParaRPr sz="2400">
              <a:latin typeface="Cambria Math"/>
              <a:cs typeface="Cambria Math"/>
            </a:endParaRPr>
          </a:p>
        </p:txBody>
      </p:sp>
      <p:grpSp>
        <p:nvGrpSpPr>
          <p:cNvPr id="12" name="object 5">
            <a:extLst>
              <a:ext uri="{FF2B5EF4-FFF2-40B4-BE49-F238E27FC236}">
                <a16:creationId xmlns:a16="http://schemas.microsoft.com/office/drawing/2014/main" id="{54B47D98-12A9-6AF7-EA77-CCE62F78C7A3}"/>
              </a:ext>
            </a:extLst>
          </p:cNvPr>
          <p:cNvGrpSpPr/>
          <p:nvPr/>
        </p:nvGrpSpPr>
        <p:grpSpPr>
          <a:xfrm>
            <a:off x="8058158" y="146486"/>
            <a:ext cx="3822510" cy="1235592"/>
            <a:chOff x="9031223" y="102107"/>
            <a:chExt cx="3056230" cy="1248410"/>
          </a:xfrm>
        </p:grpSpPr>
        <p:sp>
          <p:nvSpPr>
            <p:cNvPr id="13" name="object 6">
              <a:extLst>
                <a:ext uri="{FF2B5EF4-FFF2-40B4-BE49-F238E27FC236}">
                  <a16:creationId xmlns:a16="http://schemas.microsoft.com/office/drawing/2014/main" id="{C48EDB56-4693-DA52-4AB0-8F3D94DD5736}"/>
                </a:ext>
              </a:extLst>
            </p:cNvPr>
            <p:cNvSpPr/>
            <p:nvPr/>
          </p:nvSpPr>
          <p:spPr>
            <a:xfrm>
              <a:off x="9041993" y="102107"/>
              <a:ext cx="3045460" cy="1248410"/>
            </a:xfrm>
            <a:custGeom>
              <a:avLst/>
              <a:gdLst/>
              <a:ahLst/>
              <a:cxnLst/>
              <a:rect l="l" t="t" r="r" b="b"/>
              <a:pathLst>
                <a:path w="3045459" h="1248410">
                  <a:moveTo>
                    <a:pt x="2836926" y="0"/>
                  </a:moveTo>
                  <a:lnTo>
                    <a:pt x="208025" y="0"/>
                  </a:lnTo>
                  <a:lnTo>
                    <a:pt x="160313" y="5491"/>
                  </a:lnTo>
                  <a:lnTo>
                    <a:pt x="116521" y="21136"/>
                  </a:lnTo>
                  <a:lnTo>
                    <a:pt x="77897" y="45686"/>
                  </a:lnTo>
                  <a:lnTo>
                    <a:pt x="45686" y="77897"/>
                  </a:lnTo>
                  <a:lnTo>
                    <a:pt x="21136" y="116521"/>
                  </a:lnTo>
                  <a:lnTo>
                    <a:pt x="5491" y="160313"/>
                  </a:lnTo>
                  <a:lnTo>
                    <a:pt x="0" y="208025"/>
                  </a:lnTo>
                  <a:lnTo>
                    <a:pt x="0" y="1040130"/>
                  </a:lnTo>
                  <a:lnTo>
                    <a:pt x="5491" y="1087842"/>
                  </a:lnTo>
                  <a:lnTo>
                    <a:pt x="21136" y="1131634"/>
                  </a:lnTo>
                  <a:lnTo>
                    <a:pt x="45686" y="1170258"/>
                  </a:lnTo>
                  <a:lnTo>
                    <a:pt x="77897" y="1202469"/>
                  </a:lnTo>
                  <a:lnTo>
                    <a:pt x="116521" y="1227019"/>
                  </a:lnTo>
                  <a:lnTo>
                    <a:pt x="160313" y="1242664"/>
                  </a:lnTo>
                  <a:lnTo>
                    <a:pt x="208025" y="1248156"/>
                  </a:lnTo>
                  <a:lnTo>
                    <a:pt x="2836926" y="1248156"/>
                  </a:lnTo>
                  <a:lnTo>
                    <a:pt x="2884638" y="1242664"/>
                  </a:lnTo>
                  <a:lnTo>
                    <a:pt x="2928430" y="1227019"/>
                  </a:lnTo>
                  <a:lnTo>
                    <a:pt x="2967054" y="1202469"/>
                  </a:lnTo>
                  <a:lnTo>
                    <a:pt x="2999265" y="1170258"/>
                  </a:lnTo>
                  <a:lnTo>
                    <a:pt x="3023815" y="1131634"/>
                  </a:lnTo>
                  <a:lnTo>
                    <a:pt x="3039460" y="1087842"/>
                  </a:lnTo>
                  <a:lnTo>
                    <a:pt x="3044952" y="1040130"/>
                  </a:lnTo>
                  <a:lnTo>
                    <a:pt x="3044952" y="208025"/>
                  </a:lnTo>
                  <a:lnTo>
                    <a:pt x="3039460" y="160313"/>
                  </a:lnTo>
                  <a:lnTo>
                    <a:pt x="3023815" y="116521"/>
                  </a:lnTo>
                  <a:lnTo>
                    <a:pt x="2999265" y="77897"/>
                  </a:lnTo>
                  <a:lnTo>
                    <a:pt x="2967054" y="45686"/>
                  </a:lnTo>
                  <a:lnTo>
                    <a:pt x="2928430" y="21136"/>
                  </a:lnTo>
                  <a:lnTo>
                    <a:pt x="2884638" y="5491"/>
                  </a:lnTo>
                  <a:lnTo>
                    <a:pt x="2836926" y="0"/>
                  </a:lnTo>
                  <a:close/>
                </a:path>
              </a:pathLst>
            </a:custGeom>
            <a:solidFill>
              <a:srgbClr val="E4E4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7">
              <a:extLst>
                <a:ext uri="{FF2B5EF4-FFF2-40B4-BE49-F238E27FC236}">
                  <a16:creationId xmlns:a16="http://schemas.microsoft.com/office/drawing/2014/main" id="{4C12A531-074C-DB08-8641-65FFA4F12ABD}"/>
                </a:ext>
              </a:extLst>
            </p:cNvPr>
            <p:cNvSpPr/>
            <p:nvPr/>
          </p:nvSpPr>
          <p:spPr>
            <a:xfrm>
              <a:off x="9031223" y="102107"/>
              <a:ext cx="3045460" cy="1248410"/>
            </a:xfrm>
            <a:custGeom>
              <a:avLst/>
              <a:gdLst/>
              <a:ahLst/>
              <a:cxnLst/>
              <a:rect l="l" t="t" r="r" b="b"/>
              <a:pathLst>
                <a:path w="3045459" h="1248410">
                  <a:moveTo>
                    <a:pt x="0" y="208025"/>
                  </a:moveTo>
                  <a:lnTo>
                    <a:pt x="5491" y="160313"/>
                  </a:lnTo>
                  <a:lnTo>
                    <a:pt x="21136" y="116521"/>
                  </a:lnTo>
                  <a:lnTo>
                    <a:pt x="45686" y="77897"/>
                  </a:lnTo>
                  <a:lnTo>
                    <a:pt x="77897" y="45686"/>
                  </a:lnTo>
                  <a:lnTo>
                    <a:pt x="116521" y="21136"/>
                  </a:lnTo>
                  <a:lnTo>
                    <a:pt x="160313" y="5491"/>
                  </a:lnTo>
                  <a:lnTo>
                    <a:pt x="208025" y="0"/>
                  </a:lnTo>
                  <a:lnTo>
                    <a:pt x="2836926" y="0"/>
                  </a:lnTo>
                  <a:lnTo>
                    <a:pt x="2884638" y="5491"/>
                  </a:lnTo>
                  <a:lnTo>
                    <a:pt x="2928430" y="21136"/>
                  </a:lnTo>
                  <a:lnTo>
                    <a:pt x="2967054" y="45686"/>
                  </a:lnTo>
                  <a:lnTo>
                    <a:pt x="2999265" y="77897"/>
                  </a:lnTo>
                  <a:lnTo>
                    <a:pt x="3023815" y="116521"/>
                  </a:lnTo>
                  <a:lnTo>
                    <a:pt x="3039460" y="160313"/>
                  </a:lnTo>
                  <a:lnTo>
                    <a:pt x="3044952" y="208025"/>
                  </a:lnTo>
                  <a:lnTo>
                    <a:pt x="3044952" y="1040130"/>
                  </a:lnTo>
                  <a:lnTo>
                    <a:pt x="3039460" y="1087842"/>
                  </a:lnTo>
                  <a:lnTo>
                    <a:pt x="3023815" y="1131634"/>
                  </a:lnTo>
                  <a:lnTo>
                    <a:pt x="2999265" y="1170258"/>
                  </a:lnTo>
                  <a:lnTo>
                    <a:pt x="2967054" y="1202469"/>
                  </a:lnTo>
                  <a:lnTo>
                    <a:pt x="2928430" y="1227019"/>
                  </a:lnTo>
                  <a:lnTo>
                    <a:pt x="2884638" y="1242664"/>
                  </a:lnTo>
                  <a:lnTo>
                    <a:pt x="2836926" y="1248156"/>
                  </a:lnTo>
                  <a:lnTo>
                    <a:pt x="208025" y="1248156"/>
                  </a:lnTo>
                  <a:lnTo>
                    <a:pt x="160313" y="1242664"/>
                  </a:lnTo>
                  <a:lnTo>
                    <a:pt x="116521" y="1227019"/>
                  </a:lnTo>
                  <a:lnTo>
                    <a:pt x="77897" y="1202469"/>
                  </a:lnTo>
                  <a:lnTo>
                    <a:pt x="45686" y="1170258"/>
                  </a:lnTo>
                  <a:lnTo>
                    <a:pt x="21136" y="1131634"/>
                  </a:lnTo>
                  <a:lnTo>
                    <a:pt x="5491" y="1087842"/>
                  </a:lnTo>
                  <a:lnTo>
                    <a:pt x="0" y="1040130"/>
                  </a:lnTo>
                  <a:lnTo>
                    <a:pt x="0" y="208025"/>
                  </a:lnTo>
                  <a:close/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9">
            <a:extLst>
              <a:ext uri="{FF2B5EF4-FFF2-40B4-BE49-F238E27FC236}">
                <a16:creationId xmlns:a16="http://schemas.microsoft.com/office/drawing/2014/main" id="{45C38BB7-6E06-5749-E3AA-31C2BDC9A29E}"/>
              </a:ext>
            </a:extLst>
          </p:cNvPr>
          <p:cNvSpPr txBox="1"/>
          <p:nvPr/>
        </p:nvSpPr>
        <p:spPr>
          <a:xfrm>
            <a:off x="8419011" y="58267"/>
            <a:ext cx="3461657" cy="124393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700"/>
              </a:spcBef>
            </a:pPr>
            <a:r>
              <a:rPr sz="2000" b="0" u="sng" spc="-10"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Definitions</a:t>
            </a:r>
            <a:r>
              <a:rPr sz="2000" b="0" u="none" spc="-10">
                <a:latin typeface="Segoe UI Semilight"/>
                <a:cs typeface="Segoe UI Semilight"/>
              </a:rPr>
              <a:t>:</a:t>
            </a:r>
            <a:endParaRPr sz="2000">
              <a:latin typeface="Segoe UI Semilight"/>
              <a:cs typeface="Segoe UI Semilight"/>
            </a:endParaRPr>
          </a:p>
          <a:p>
            <a:pPr marL="50800">
              <a:lnSpc>
                <a:spcPct val="100000"/>
              </a:lnSpc>
              <a:spcBef>
                <a:spcPts val="600"/>
              </a:spcBef>
              <a:tabLst>
                <a:tab pos="1774189" algn="l"/>
              </a:tabLst>
            </a:pPr>
            <a:r>
              <a:rPr sz="2000">
                <a:latin typeface="Cambria Math"/>
                <a:cs typeface="Cambria Math"/>
              </a:rPr>
              <a:t>𝑎</a:t>
            </a:r>
            <a:r>
              <a:rPr sz="2000" spc="40">
                <a:latin typeface="Cambria Math"/>
                <a:cs typeface="Cambria Math"/>
              </a:rPr>
              <a:t> </a:t>
            </a:r>
            <a:r>
              <a:rPr sz="2000">
                <a:latin typeface="Cambria Math"/>
                <a:cs typeface="Cambria Math"/>
              </a:rPr>
              <a:t>| 𝑏</a:t>
            </a:r>
            <a:r>
              <a:rPr sz="2000" spc="20">
                <a:latin typeface="Cambria Math"/>
                <a:cs typeface="Cambria Math"/>
              </a:rPr>
              <a:t> </a:t>
            </a:r>
            <a:r>
              <a:rPr sz="2000" b="0">
                <a:latin typeface="Segoe UI Semilight"/>
                <a:cs typeface="Segoe UI Semilight"/>
              </a:rPr>
              <a:t>iff</a:t>
            </a:r>
            <a:r>
              <a:rPr sz="2000" b="0" spc="-5">
                <a:latin typeface="Segoe UI Semilight"/>
                <a:cs typeface="Segoe UI Semilight"/>
              </a:rPr>
              <a:t> </a:t>
            </a:r>
            <a:r>
              <a:rPr sz="2000">
                <a:latin typeface="Cambria Math"/>
                <a:cs typeface="Cambria Math"/>
              </a:rPr>
              <a:t>∃𝑘</a:t>
            </a:r>
            <a:r>
              <a:rPr sz="2000" spc="155">
                <a:latin typeface="Cambria Math"/>
                <a:cs typeface="Cambria Math"/>
              </a:rPr>
              <a:t> </a:t>
            </a:r>
            <a:r>
              <a:rPr sz="2000">
                <a:latin typeface="Cambria Math"/>
                <a:cs typeface="Cambria Math"/>
              </a:rPr>
              <a:t>∈</a:t>
            </a:r>
            <a:r>
              <a:rPr sz="2000" spc="105">
                <a:latin typeface="Cambria Math"/>
                <a:cs typeface="Cambria Math"/>
              </a:rPr>
              <a:t> </a:t>
            </a:r>
            <a:r>
              <a:rPr sz="2000" spc="-50">
                <a:latin typeface="Cambria Math"/>
                <a:cs typeface="Cambria Math"/>
              </a:rPr>
              <a:t>ℤ</a:t>
            </a:r>
            <a:r>
              <a:rPr sz="2000">
                <a:latin typeface="Cambria Math"/>
                <a:cs typeface="Cambria Math"/>
              </a:rPr>
              <a:t>	𝑏</a:t>
            </a:r>
            <a:r>
              <a:rPr sz="2000" spc="125">
                <a:latin typeface="Cambria Math"/>
                <a:cs typeface="Cambria Math"/>
              </a:rPr>
              <a:t> </a:t>
            </a:r>
            <a:r>
              <a:rPr sz="2000">
                <a:latin typeface="Cambria Math"/>
                <a:cs typeface="Cambria Math"/>
              </a:rPr>
              <a:t>=</a:t>
            </a:r>
            <a:r>
              <a:rPr sz="2000" spc="105">
                <a:latin typeface="Cambria Math"/>
                <a:cs typeface="Cambria Math"/>
              </a:rPr>
              <a:t> </a:t>
            </a:r>
            <a:r>
              <a:rPr sz="2000" spc="-25">
                <a:latin typeface="Cambria Math"/>
                <a:cs typeface="Cambria Math"/>
              </a:rPr>
              <a:t>𝑘𝑎</a:t>
            </a:r>
            <a:endParaRPr sz="2000">
              <a:latin typeface="Cambria Math"/>
              <a:cs typeface="Cambria Math"/>
            </a:endParaRPr>
          </a:p>
          <a:p>
            <a:pPr marL="50800">
              <a:lnSpc>
                <a:spcPct val="100000"/>
              </a:lnSpc>
              <a:spcBef>
                <a:spcPts val="1200"/>
              </a:spcBef>
            </a:pPr>
            <a:r>
              <a:rPr sz="2000">
                <a:latin typeface="Cambria Math"/>
                <a:cs typeface="Cambria Math"/>
              </a:rPr>
              <a:t>𝑎</a:t>
            </a:r>
            <a:r>
              <a:rPr sz="2000" spc="145">
                <a:latin typeface="Cambria Math"/>
                <a:cs typeface="Cambria Math"/>
              </a:rPr>
              <a:t> </a:t>
            </a:r>
            <a:r>
              <a:rPr sz="2000" spc="65">
                <a:latin typeface="Cambria Math"/>
                <a:cs typeface="Cambria Math"/>
              </a:rPr>
              <a:t>≡</a:t>
            </a:r>
            <a:r>
              <a:rPr sz="2175" spc="502" baseline="-15325">
                <a:latin typeface="Cambria Math"/>
                <a:cs typeface="Cambria Math"/>
              </a:rPr>
              <a:t> </a:t>
            </a:r>
            <a:r>
              <a:rPr sz="2000">
                <a:latin typeface="Cambria Math"/>
                <a:cs typeface="Cambria Math"/>
              </a:rPr>
              <a:t>𝑏</a:t>
            </a:r>
            <a:r>
              <a:rPr lang="en-US" sz="2000">
                <a:latin typeface="Cambria Math"/>
                <a:cs typeface="Cambria Math"/>
              </a:rPr>
              <a:t> (mod m)</a:t>
            </a:r>
            <a:r>
              <a:rPr sz="2000" spc="140">
                <a:latin typeface="Cambria Math"/>
                <a:cs typeface="Cambria Math"/>
              </a:rPr>
              <a:t> </a:t>
            </a:r>
            <a:r>
              <a:rPr sz="2000" b="0">
                <a:latin typeface="Segoe UI Semilight"/>
                <a:cs typeface="Segoe UI Semilight"/>
              </a:rPr>
              <a:t>iff</a:t>
            </a:r>
            <a:r>
              <a:rPr sz="2000" b="0" spc="-5">
                <a:latin typeface="Segoe UI Semilight"/>
                <a:cs typeface="Segoe UI Semilight"/>
              </a:rPr>
              <a:t> </a:t>
            </a:r>
            <a:r>
              <a:rPr sz="2000">
                <a:latin typeface="Cambria Math"/>
                <a:cs typeface="Cambria Math"/>
              </a:rPr>
              <a:t>𝑚</a:t>
            </a:r>
            <a:r>
              <a:rPr sz="2000" spc="30">
                <a:latin typeface="Cambria Math"/>
                <a:cs typeface="Cambria Math"/>
              </a:rPr>
              <a:t> </a:t>
            </a:r>
            <a:r>
              <a:rPr sz="2000">
                <a:latin typeface="Cambria Math"/>
                <a:cs typeface="Cambria Math"/>
              </a:rPr>
              <a:t>|</a:t>
            </a:r>
            <a:r>
              <a:rPr sz="2000" spc="-5">
                <a:latin typeface="Cambria Math"/>
                <a:cs typeface="Cambria Math"/>
              </a:rPr>
              <a:t> </a:t>
            </a:r>
            <a:r>
              <a:rPr sz="2000">
                <a:latin typeface="Cambria Math"/>
                <a:cs typeface="Cambria Math"/>
              </a:rPr>
              <a:t>(𝑎</a:t>
            </a:r>
            <a:r>
              <a:rPr sz="2000" spc="459">
                <a:latin typeface="Cambria Math"/>
                <a:cs typeface="Cambria Math"/>
              </a:rPr>
              <a:t> </a:t>
            </a:r>
            <a:r>
              <a:rPr sz="2000">
                <a:latin typeface="Cambria Math"/>
                <a:cs typeface="Cambria Math"/>
              </a:rPr>
              <a:t>−</a:t>
            </a:r>
            <a:r>
              <a:rPr sz="2000" spc="-5">
                <a:latin typeface="Cambria Math"/>
                <a:cs typeface="Cambria Math"/>
              </a:rPr>
              <a:t> </a:t>
            </a:r>
            <a:r>
              <a:rPr sz="2000" spc="-25">
                <a:latin typeface="Cambria Math"/>
                <a:cs typeface="Cambria Math"/>
              </a:rPr>
              <a:t>𝑏)</a:t>
            </a:r>
            <a:endParaRPr sz="2000">
              <a:latin typeface="Cambria Math"/>
              <a:cs typeface="Cambria Math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1F0D68-971D-C323-B5D4-A4D8B1D408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33E7AD5B-1325-9098-9FC9-7B4F1709073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65"/>
              <a:t>Claim</a:t>
            </a:r>
            <a:r>
              <a:rPr spc="215"/>
              <a:t> </a:t>
            </a:r>
            <a:r>
              <a:rPr spc="-50"/>
              <a:t>3</a:t>
            </a: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86881353-7A2D-5EC1-0847-49FBD9F979ED}"/>
              </a:ext>
            </a:extLst>
          </p:cNvPr>
          <p:cNvSpPr/>
          <p:nvPr/>
        </p:nvSpPr>
        <p:spPr>
          <a:xfrm>
            <a:off x="657529" y="1360550"/>
            <a:ext cx="978535" cy="405765"/>
          </a:xfrm>
          <a:custGeom>
            <a:avLst/>
            <a:gdLst/>
            <a:ahLst/>
            <a:cxnLst/>
            <a:rect l="l" t="t" r="r" b="b"/>
            <a:pathLst>
              <a:path w="978535" h="405764">
                <a:moveTo>
                  <a:pt x="978408" y="0"/>
                </a:moveTo>
                <a:lnTo>
                  <a:pt x="0" y="0"/>
                </a:lnTo>
                <a:lnTo>
                  <a:pt x="0" y="405384"/>
                </a:lnTo>
                <a:lnTo>
                  <a:pt x="978408" y="405384"/>
                </a:lnTo>
                <a:lnTo>
                  <a:pt x="978408" y="0"/>
                </a:lnTo>
                <a:close/>
              </a:path>
            </a:pathLst>
          </a:custGeom>
          <a:solidFill>
            <a:srgbClr val="CC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B540E5E1-0174-E9EF-64F0-4986808C9178}"/>
              </a:ext>
            </a:extLst>
          </p:cNvPr>
          <p:cNvSpPr txBox="1"/>
          <p:nvPr/>
        </p:nvSpPr>
        <p:spPr>
          <a:xfrm>
            <a:off x="619658" y="1380235"/>
            <a:ext cx="10546080" cy="7643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b="0">
                <a:latin typeface="Segoe UI Semilight"/>
                <a:cs typeface="Segoe UI Semilight"/>
              </a:rPr>
              <a:t>Claim</a:t>
            </a:r>
            <a:r>
              <a:rPr sz="2400" b="0" spc="-40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3: For</a:t>
            </a:r>
            <a:r>
              <a:rPr sz="2400" b="0" spc="-10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integers</a:t>
            </a:r>
            <a:r>
              <a:rPr sz="2400" b="0" spc="5">
                <a:latin typeface="Segoe UI Semilight"/>
                <a:cs typeface="Segoe UI Semilight"/>
              </a:rPr>
              <a:t> </a:t>
            </a:r>
            <a:r>
              <a:rPr sz="2400">
                <a:latin typeface="Cambria Math"/>
                <a:cs typeface="Cambria Math"/>
              </a:rPr>
              <a:t>𝑎,</a:t>
            </a:r>
            <a:r>
              <a:rPr sz="2400" spc="-135">
                <a:latin typeface="Cambria Math"/>
                <a:cs typeface="Cambria Math"/>
              </a:rPr>
              <a:t> </a:t>
            </a:r>
            <a:r>
              <a:rPr sz="2400">
                <a:latin typeface="Cambria Math"/>
                <a:cs typeface="Cambria Math"/>
              </a:rPr>
              <a:t>𝑏,</a:t>
            </a:r>
            <a:r>
              <a:rPr sz="2400" spc="-135">
                <a:latin typeface="Cambria Math"/>
                <a:cs typeface="Cambria Math"/>
              </a:rPr>
              <a:t> </a:t>
            </a:r>
            <a:r>
              <a:rPr sz="2400">
                <a:latin typeface="Cambria Math"/>
                <a:cs typeface="Cambria Math"/>
              </a:rPr>
              <a:t>𝑐,</a:t>
            </a:r>
            <a:r>
              <a:rPr sz="2400" spc="-135">
                <a:latin typeface="Cambria Math"/>
                <a:cs typeface="Cambria Math"/>
              </a:rPr>
              <a:t> </a:t>
            </a:r>
            <a:r>
              <a:rPr sz="2400">
                <a:latin typeface="Cambria Math"/>
                <a:cs typeface="Cambria Math"/>
              </a:rPr>
              <a:t>𝑑</a:t>
            </a:r>
            <a:r>
              <a:rPr sz="2400" spc="190">
                <a:latin typeface="Cambria Math"/>
                <a:cs typeface="Cambria Math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and</a:t>
            </a:r>
            <a:r>
              <a:rPr sz="2400" b="0" spc="-15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positive</a:t>
            </a:r>
            <a:r>
              <a:rPr sz="2400" b="0" spc="-30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integer </a:t>
            </a:r>
            <a:r>
              <a:rPr sz="2400">
                <a:latin typeface="Cambria Math"/>
                <a:cs typeface="Cambria Math"/>
              </a:rPr>
              <a:t>𝑚</a:t>
            </a:r>
            <a:r>
              <a:rPr sz="2400" b="0">
                <a:latin typeface="Segoe UI Semilight"/>
                <a:cs typeface="Segoe UI Semilight"/>
              </a:rPr>
              <a:t>,</a:t>
            </a:r>
            <a:r>
              <a:rPr sz="2400" b="0" spc="-10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if</a:t>
            </a:r>
            <a:r>
              <a:rPr sz="2400" b="0" spc="10">
                <a:latin typeface="Segoe UI Semilight"/>
                <a:cs typeface="Segoe UI Semilight"/>
              </a:rPr>
              <a:t> </a:t>
            </a:r>
            <a:r>
              <a:rPr sz="2400">
                <a:latin typeface="Cambria Math"/>
                <a:cs typeface="Cambria Math"/>
              </a:rPr>
              <a:t>𝑎</a:t>
            </a:r>
            <a:r>
              <a:rPr sz="2400" spc="180">
                <a:latin typeface="Cambria Math"/>
                <a:cs typeface="Cambria Math"/>
              </a:rPr>
              <a:t> </a:t>
            </a:r>
            <a:r>
              <a:rPr sz="2400" spc="85">
                <a:latin typeface="Cambria Math"/>
                <a:cs typeface="Cambria Math"/>
              </a:rPr>
              <a:t>≡</a:t>
            </a:r>
            <a:r>
              <a:rPr sz="2625" spc="577" baseline="-15873">
                <a:latin typeface="Cambria Math"/>
                <a:cs typeface="Cambria Math"/>
              </a:rPr>
              <a:t> </a:t>
            </a:r>
            <a:r>
              <a:rPr sz="2400">
                <a:latin typeface="Cambria Math"/>
                <a:cs typeface="Cambria Math"/>
              </a:rPr>
              <a:t>𝑏</a:t>
            </a:r>
            <a:r>
              <a:rPr lang="en-US" sz="2400">
                <a:latin typeface="Cambria Math"/>
                <a:cs typeface="Cambria Math"/>
              </a:rPr>
              <a:t> (mod m)</a:t>
            </a:r>
            <a:r>
              <a:rPr sz="2400" spc="180">
                <a:latin typeface="Cambria Math"/>
                <a:cs typeface="Cambria Math"/>
              </a:rPr>
              <a:t> </a:t>
            </a:r>
            <a:endParaRPr lang="en-US" sz="2400" spc="180">
              <a:latin typeface="Cambria Math"/>
              <a:cs typeface="Cambria Math"/>
            </a:endParaRPr>
          </a:p>
          <a:p>
            <a:pPr marL="38100">
              <a:spcBef>
                <a:spcPts val="100"/>
              </a:spcBef>
            </a:pPr>
            <a:r>
              <a:rPr sz="2400" b="0">
                <a:latin typeface="Segoe UI Semilight"/>
                <a:cs typeface="Segoe UI Semilight"/>
              </a:rPr>
              <a:t>and</a:t>
            </a:r>
            <a:r>
              <a:rPr sz="2400" b="0" spc="-10">
                <a:latin typeface="Segoe UI Semilight"/>
                <a:cs typeface="Segoe UI Semilight"/>
              </a:rPr>
              <a:t> </a:t>
            </a:r>
            <a:r>
              <a:rPr sz="2400">
                <a:latin typeface="Cambria Math"/>
                <a:cs typeface="Cambria Math"/>
              </a:rPr>
              <a:t>𝑐</a:t>
            </a:r>
            <a:r>
              <a:rPr sz="2400" spc="185">
                <a:latin typeface="Cambria Math"/>
                <a:cs typeface="Cambria Math"/>
              </a:rPr>
              <a:t> </a:t>
            </a:r>
            <a:r>
              <a:rPr sz="2400" spc="85">
                <a:latin typeface="Cambria Math"/>
                <a:cs typeface="Cambria Math"/>
              </a:rPr>
              <a:t>≡</a:t>
            </a:r>
            <a:r>
              <a:rPr sz="2625" spc="600" baseline="-15873">
                <a:latin typeface="Cambria Math"/>
                <a:cs typeface="Cambria Math"/>
              </a:rPr>
              <a:t> </a:t>
            </a:r>
            <a:r>
              <a:rPr sz="2400">
                <a:latin typeface="Cambria Math"/>
                <a:cs typeface="Cambria Math"/>
              </a:rPr>
              <a:t>𝑑</a:t>
            </a:r>
            <a:r>
              <a:rPr lang="en-US" sz="2400">
                <a:latin typeface="Cambria Math"/>
                <a:cs typeface="Cambria Math"/>
              </a:rPr>
              <a:t> (mod m)</a:t>
            </a:r>
            <a:r>
              <a:rPr sz="2400" spc="185">
                <a:latin typeface="Cambria Math"/>
                <a:cs typeface="Cambria Math"/>
              </a:rPr>
              <a:t> </a:t>
            </a:r>
            <a:r>
              <a:rPr sz="2400" b="0" spc="-20">
                <a:latin typeface="Segoe UI Semilight"/>
                <a:cs typeface="Segoe UI Semilight"/>
              </a:rPr>
              <a:t>then</a:t>
            </a:r>
            <a:r>
              <a:rPr lang="en-US" sz="2400" b="0" spc="-20">
                <a:latin typeface="Segoe UI Semilight"/>
                <a:cs typeface="Segoe UI Semilight"/>
              </a:rPr>
              <a:t> </a:t>
            </a:r>
            <a:r>
              <a:rPr lang="en-US" sz="2400">
                <a:latin typeface="Cambria Math"/>
                <a:cs typeface="Cambria Math"/>
              </a:rPr>
              <a:t>𝑎𝑐</a:t>
            </a:r>
            <a:r>
              <a:rPr lang="en-US" sz="2400" spc="204">
                <a:latin typeface="Cambria Math"/>
                <a:cs typeface="Cambria Math"/>
              </a:rPr>
              <a:t> </a:t>
            </a:r>
            <a:r>
              <a:rPr lang="en-US" sz="2400" spc="80">
                <a:latin typeface="Cambria Math"/>
                <a:cs typeface="Cambria Math"/>
              </a:rPr>
              <a:t>≡</a:t>
            </a:r>
            <a:r>
              <a:rPr lang="en-US" sz="2625" spc="607" baseline="-15873">
                <a:latin typeface="Cambria Math"/>
                <a:cs typeface="Cambria Math"/>
              </a:rPr>
              <a:t> </a:t>
            </a:r>
            <a:r>
              <a:rPr lang="en-US" sz="2400" spc="-25">
                <a:latin typeface="Cambria Math"/>
                <a:cs typeface="Cambria Math"/>
              </a:rPr>
              <a:t>𝑏𝑑 (mod m)</a:t>
            </a:r>
            <a:r>
              <a:rPr lang="en-US" sz="2400" spc="-25">
                <a:latin typeface="Segoe UI Semilight"/>
                <a:cs typeface="Segoe UI Semilight"/>
              </a:rPr>
              <a:t>.</a:t>
            </a:r>
            <a:endParaRPr lang="en-US" sz="2400">
              <a:latin typeface="Segoe UI Semilight"/>
              <a:cs typeface="Segoe UI Semilight"/>
            </a:endParaRPr>
          </a:p>
        </p:txBody>
      </p:sp>
      <p:grpSp>
        <p:nvGrpSpPr>
          <p:cNvPr id="12" name="object 5">
            <a:extLst>
              <a:ext uri="{FF2B5EF4-FFF2-40B4-BE49-F238E27FC236}">
                <a16:creationId xmlns:a16="http://schemas.microsoft.com/office/drawing/2014/main" id="{C421FD65-2BCB-D124-AD3B-8AF370743A19}"/>
              </a:ext>
            </a:extLst>
          </p:cNvPr>
          <p:cNvGrpSpPr/>
          <p:nvPr/>
        </p:nvGrpSpPr>
        <p:grpSpPr>
          <a:xfrm>
            <a:off x="8058158" y="146486"/>
            <a:ext cx="3822510" cy="1235592"/>
            <a:chOff x="9031223" y="102107"/>
            <a:chExt cx="3056230" cy="1248410"/>
          </a:xfrm>
        </p:grpSpPr>
        <p:sp>
          <p:nvSpPr>
            <p:cNvPr id="13" name="object 6">
              <a:extLst>
                <a:ext uri="{FF2B5EF4-FFF2-40B4-BE49-F238E27FC236}">
                  <a16:creationId xmlns:a16="http://schemas.microsoft.com/office/drawing/2014/main" id="{76135314-FDC9-43B1-4A57-3D28CEE79837}"/>
                </a:ext>
              </a:extLst>
            </p:cNvPr>
            <p:cNvSpPr/>
            <p:nvPr/>
          </p:nvSpPr>
          <p:spPr>
            <a:xfrm>
              <a:off x="9041993" y="102107"/>
              <a:ext cx="3045460" cy="1248410"/>
            </a:xfrm>
            <a:custGeom>
              <a:avLst/>
              <a:gdLst/>
              <a:ahLst/>
              <a:cxnLst/>
              <a:rect l="l" t="t" r="r" b="b"/>
              <a:pathLst>
                <a:path w="3045459" h="1248410">
                  <a:moveTo>
                    <a:pt x="2836926" y="0"/>
                  </a:moveTo>
                  <a:lnTo>
                    <a:pt x="208025" y="0"/>
                  </a:lnTo>
                  <a:lnTo>
                    <a:pt x="160313" y="5491"/>
                  </a:lnTo>
                  <a:lnTo>
                    <a:pt x="116521" y="21136"/>
                  </a:lnTo>
                  <a:lnTo>
                    <a:pt x="77897" y="45686"/>
                  </a:lnTo>
                  <a:lnTo>
                    <a:pt x="45686" y="77897"/>
                  </a:lnTo>
                  <a:lnTo>
                    <a:pt x="21136" y="116521"/>
                  </a:lnTo>
                  <a:lnTo>
                    <a:pt x="5491" y="160313"/>
                  </a:lnTo>
                  <a:lnTo>
                    <a:pt x="0" y="208025"/>
                  </a:lnTo>
                  <a:lnTo>
                    <a:pt x="0" y="1040130"/>
                  </a:lnTo>
                  <a:lnTo>
                    <a:pt x="5491" y="1087842"/>
                  </a:lnTo>
                  <a:lnTo>
                    <a:pt x="21136" y="1131634"/>
                  </a:lnTo>
                  <a:lnTo>
                    <a:pt x="45686" y="1170258"/>
                  </a:lnTo>
                  <a:lnTo>
                    <a:pt x="77897" y="1202469"/>
                  </a:lnTo>
                  <a:lnTo>
                    <a:pt x="116521" y="1227019"/>
                  </a:lnTo>
                  <a:lnTo>
                    <a:pt x="160313" y="1242664"/>
                  </a:lnTo>
                  <a:lnTo>
                    <a:pt x="208025" y="1248156"/>
                  </a:lnTo>
                  <a:lnTo>
                    <a:pt x="2836926" y="1248156"/>
                  </a:lnTo>
                  <a:lnTo>
                    <a:pt x="2884638" y="1242664"/>
                  </a:lnTo>
                  <a:lnTo>
                    <a:pt x="2928430" y="1227019"/>
                  </a:lnTo>
                  <a:lnTo>
                    <a:pt x="2967054" y="1202469"/>
                  </a:lnTo>
                  <a:lnTo>
                    <a:pt x="2999265" y="1170258"/>
                  </a:lnTo>
                  <a:lnTo>
                    <a:pt x="3023815" y="1131634"/>
                  </a:lnTo>
                  <a:lnTo>
                    <a:pt x="3039460" y="1087842"/>
                  </a:lnTo>
                  <a:lnTo>
                    <a:pt x="3044952" y="1040130"/>
                  </a:lnTo>
                  <a:lnTo>
                    <a:pt x="3044952" y="208025"/>
                  </a:lnTo>
                  <a:lnTo>
                    <a:pt x="3039460" y="160313"/>
                  </a:lnTo>
                  <a:lnTo>
                    <a:pt x="3023815" y="116521"/>
                  </a:lnTo>
                  <a:lnTo>
                    <a:pt x="2999265" y="77897"/>
                  </a:lnTo>
                  <a:lnTo>
                    <a:pt x="2967054" y="45686"/>
                  </a:lnTo>
                  <a:lnTo>
                    <a:pt x="2928430" y="21136"/>
                  </a:lnTo>
                  <a:lnTo>
                    <a:pt x="2884638" y="5491"/>
                  </a:lnTo>
                  <a:lnTo>
                    <a:pt x="2836926" y="0"/>
                  </a:lnTo>
                  <a:close/>
                </a:path>
              </a:pathLst>
            </a:custGeom>
            <a:solidFill>
              <a:srgbClr val="E4E4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7">
              <a:extLst>
                <a:ext uri="{FF2B5EF4-FFF2-40B4-BE49-F238E27FC236}">
                  <a16:creationId xmlns:a16="http://schemas.microsoft.com/office/drawing/2014/main" id="{079E4994-075F-B60B-1E3E-B2814D4861B3}"/>
                </a:ext>
              </a:extLst>
            </p:cNvPr>
            <p:cNvSpPr/>
            <p:nvPr/>
          </p:nvSpPr>
          <p:spPr>
            <a:xfrm>
              <a:off x="9031223" y="102107"/>
              <a:ext cx="3045460" cy="1248410"/>
            </a:xfrm>
            <a:custGeom>
              <a:avLst/>
              <a:gdLst/>
              <a:ahLst/>
              <a:cxnLst/>
              <a:rect l="l" t="t" r="r" b="b"/>
              <a:pathLst>
                <a:path w="3045459" h="1248410">
                  <a:moveTo>
                    <a:pt x="0" y="208025"/>
                  </a:moveTo>
                  <a:lnTo>
                    <a:pt x="5491" y="160313"/>
                  </a:lnTo>
                  <a:lnTo>
                    <a:pt x="21136" y="116521"/>
                  </a:lnTo>
                  <a:lnTo>
                    <a:pt x="45686" y="77897"/>
                  </a:lnTo>
                  <a:lnTo>
                    <a:pt x="77897" y="45686"/>
                  </a:lnTo>
                  <a:lnTo>
                    <a:pt x="116521" y="21136"/>
                  </a:lnTo>
                  <a:lnTo>
                    <a:pt x="160313" y="5491"/>
                  </a:lnTo>
                  <a:lnTo>
                    <a:pt x="208025" y="0"/>
                  </a:lnTo>
                  <a:lnTo>
                    <a:pt x="2836926" y="0"/>
                  </a:lnTo>
                  <a:lnTo>
                    <a:pt x="2884638" y="5491"/>
                  </a:lnTo>
                  <a:lnTo>
                    <a:pt x="2928430" y="21136"/>
                  </a:lnTo>
                  <a:lnTo>
                    <a:pt x="2967054" y="45686"/>
                  </a:lnTo>
                  <a:lnTo>
                    <a:pt x="2999265" y="77897"/>
                  </a:lnTo>
                  <a:lnTo>
                    <a:pt x="3023815" y="116521"/>
                  </a:lnTo>
                  <a:lnTo>
                    <a:pt x="3039460" y="160313"/>
                  </a:lnTo>
                  <a:lnTo>
                    <a:pt x="3044952" y="208025"/>
                  </a:lnTo>
                  <a:lnTo>
                    <a:pt x="3044952" y="1040130"/>
                  </a:lnTo>
                  <a:lnTo>
                    <a:pt x="3039460" y="1087842"/>
                  </a:lnTo>
                  <a:lnTo>
                    <a:pt x="3023815" y="1131634"/>
                  </a:lnTo>
                  <a:lnTo>
                    <a:pt x="2999265" y="1170258"/>
                  </a:lnTo>
                  <a:lnTo>
                    <a:pt x="2967054" y="1202469"/>
                  </a:lnTo>
                  <a:lnTo>
                    <a:pt x="2928430" y="1227019"/>
                  </a:lnTo>
                  <a:lnTo>
                    <a:pt x="2884638" y="1242664"/>
                  </a:lnTo>
                  <a:lnTo>
                    <a:pt x="2836926" y="1248156"/>
                  </a:lnTo>
                  <a:lnTo>
                    <a:pt x="208025" y="1248156"/>
                  </a:lnTo>
                  <a:lnTo>
                    <a:pt x="160313" y="1242664"/>
                  </a:lnTo>
                  <a:lnTo>
                    <a:pt x="116521" y="1227019"/>
                  </a:lnTo>
                  <a:lnTo>
                    <a:pt x="77897" y="1202469"/>
                  </a:lnTo>
                  <a:lnTo>
                    <a:pt x="45686" y="1170258"/>
                  </a:lnTo>
                  <a:lnTo>
                    <a:pt x="21136" y="1131634"/>
                  </a:lnTo>
                  <a:lnTo>
                    <a:pt x="5491" y="1087842"/>
                  </a:lnTo>
                  <a:lnTo>
                    <a:pt x="0" y="1040130"/>
                  </a:lnTo>
                  <a:lnTo>
                    <a:pt x="0" y="208025"/>
                  </a:lnTo>
                  <a:close/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9">
            <a:extLst>
              <a:ext uri="{FF2B5EF4-FFF2-40B4-BE49-F238E27FC236}">
                <a16:creationId xmlns:a16="http://schemas.microsoft.com/office/drawing/2014/main" id="{40F0825D-7138-41E3-A26C-6C6DED70F78C}"/>
              </a:ext>
            </a:extLst>
          </p:cNvPr>
          <p:cNvSpPr txBox="1"/>
          <p:nvPr/>
        </p:nvSpPr>
        <p:spPr>
          <a:xfrm>
            <a:off x="8419011" y="58267"/>
            <a:ext cx="3461657" cy="124393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700"/>
              </a:spcBef>
            </a:pPr>
            <a:r>
              <a:rPr sz="2000" b="0" u="sng" spc="-10"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Definitions</a:t>
            </a:r>
            <a:r>
              <a:rPr sz="2000" b="0" u="none" spc="-10">
                <a:latin typeface="Segoe UI Semilight"/>
                <a:cs typeface="Segoe UI Semilight"/>
              </a:rPr>
              <a:t>:</a:t>
            </a:r>
            <a:endParaRPr sz="2000">
              <a:latin typeface="Segoe UI Semilight"/>
              <a:cs typeface="Segoe UI Semilight"/>
            </a:endParaRPr>
          </a:p>
          <a:p>
            <a:pPr marL="50800">
              <a:lnSpc>
                <a:spcPct val="100000"/>
              </a:lnSpc>
              <a:spcBef>
                <a:spcPts val="600"/>
              </a:spcBef>
              <a:tabLst>
                <a:tab pos="1774189" algn="l"/>
              </a:tabLst>
            </a:pPr>
            <a:r>
              <a:rPr sz="2000">
                <a:latin typeface="Cambria Math"/>
                <a:cs typeface="Cambria Math"/>
              </a:rPr>
              <a:t>𝑎</a:t>
            </a:r>
            <a:r>
              <a:rPr sz="2000" spc="40">
                <a:latin typeface="Cambria Math"/>
                <a:cs typeface="Cambria Math"/>
              </a:rPr>
              <a:t> </a:t>
            </a:r>
            <a:r>
              <a:rPr sz="2000">
                <a:latin typeface="Cambria Math"/>
                <a:cs typeface="Cambria Math"/>
              </a:rPr>
              <a:t>| 𝑏</a:t>
            </a:r>
            <a:r>
              <a:rPr sz="2000" spc="20">
                <a:latin typeface="Cambria Math"/>
                <a:cs typeface="Cambria Math"/>
              </a:rPr>
              <a:t> </a:t>
            </a:r>
            <a:r>
              <a:rPr sz="2000" b="0">
                <a:latin typeface="Segoe UI Semilight"/>
                <a:cs typeface="Segoe UI Semilight"/>
              </a:rPr>
              <a:t>iff</a:t>
            </a:r>
            <a:r>
              <a:rPr sz="2000" b="0" spc="-5">
                <a:latin typeface="Segoe UI Semilight"/>
                <a:cs typeface="Segoe UI Semilight"/>
              </a:rPr>
              <a:t> </a:t>
            </a:r>
            <a:r>
              <a:rPr sz="2000">
                <a:latin typeface="Cambria Math"/>
                <a:cs typeface="Cambria Math"/>
              </a:rPr>
              <a:t>∃𝑘</a:t>
            </a:r>
            <a:r>
              <a:rPr sz="2000" spc="155">
                <a:latin typeface="Cambria Math"/>
                <a:cs typeface="Cambria Math"/>
              </a:rPr>
              <a:t> </a:t>
            </a:r>
            <a:r>
              <a:rPr sz="2000">
                <a:latin typeface="Cambria Math"/>
                <a:cs typeface="Cambria Math"/>
              </a:rPr>
              <a:t>∈</a:t>
            </a:r>
            <a:r>
              <a:rPr sz="2000" spc="105">
                <a:latin typeface="Cambria Math"/>
                <a:cs typeface="Cambria Math"/>
              </a:rPr>
              <a:t> </a:t>
            </a:r>
            <a:r>
              <a:rPr sz="2000" spc="-50">
                <a:latin typeface="Cambria Math"/>
                <a:cs typeface="Cambria Math"/>
              </a:rPr>
              <a:t>ℤ</a:t>
            </a:r>
            <a:r>
              <a:rPr sz="2000">
                <a:latin typeface="Cambria Math"/>
                <a:cs typeface="Cambria Math"/>
              </a:rPr>
              <a:t>	𝑏</a:t>
            </a:r>
            <a:r>
              <a:rPr sz="2000" spc="125">
                <a:latin typeface="Cambria Math"/>
                <a:cs typeface="Cambria Math"/>
              </a:rPr>
              <a:t> </a:t>
            </a:r>
            <a:r>
              <a:rPr sz="2000">
                <a:latin typeface="Cambria Math"/>
                <a:cs typeface="Cambria Math"/>
              </a:rPr>
              <a:t>=</a:t>
            </a:r>
            <a:r>
              <a:rPr sz="2000" spc="105">
                <a:latin typeface="Cambria Math"/>
                <a:cs typeface="Cambria Math"/>
              </a:rPr>
              <a:t> </a:t>
            </a:r>
            <a:r>
              <a:rPr sz="2000" spc="-25">
                <a:latin typeface="Cambria Math"/>
                <a:cs typeface="Cambria Math"/>
              </a:rPr>
              <a:t>𝑘𝑎</a:t>
            </a:r>
            <a:endParaRPr sz="2000">
              <a:latin typeface="Cambria Math"/>
              <a:cs typeface="Cambria Math"/>
            </a:endParaRPr>
          </a:p>
          <a:p>
            <a:pPr marL="50800">
              <a:lnSpc>
                <a:spcPct val="100000"/>
              </a:lnSpc>
              <a:spcBef>
                <a:spcPts val="1200"/>
              </a:spcBef>
            </a:pPr>
            <a:r>
              <a:rPr sz="2000">
                <a:latin typeface="Cambria Math"/>
                <a:cs typeface="Cambria Math"/>
              </a:rPr>
              <a:t>𝑎</a:t>
            </a:r>
            <a:r>
              <a:rPr sz="2000" spc="145">
                <a:latin typeface="Cambria Math"/>
                <a:cs typeface="Cambria Math"/>
              </a:rPr>
              <a:t> </a:t>
            </a:r>
            <a:r>
              <a:rPr sz="2000" spc="65">
                <a:latin typeface="Cambria Math"/>
                <a:cs typeface="Cambria Math"/>
              </a:rPr>
              <a:t>≡</a:t>
            </a:r>
            <a:r>
              <a:rPr sz="2175" spc="502" baseline="-15325">
                <a:latin typeface="Cambria Math"/>
                <a:cs typeface="Cambria Math"/>
              </a:rPr>
              <a:t> </a:t>
            </a:r>
            <a:r>
              <a:rPr sz="2000">
                <a:latin typeface="Cambria Math"/>
                <a:cs typeface="Cambria Math"/>
              </a:rPr>
              <a:t>𝑏</a:t>
            </a:r>
            <a:r>
              <a:rPr lang="en-US" sz="2000">
                <a:latin typeface="Cambria Math"/>
                <a:cs typeface="Cambria Math"/>
              </a:rPr>
              <a:t> (mod m)</a:t>
            </a:r>
            <a:r>
              <a:rPr sz="2000" spc="140">
                <a:latin typeface="Cambria Math"/>
                <a:cs typeface="Cambria Math"/>
              </a:rPr>
              <a:t> </a:t>
            </a:r>
            <a:r>
              <a:rPr sz="2000" b="0">
                <a:latin typeface="Segoe UI Semilight"/>
                <a:cs typeface="Segoe UI Semilight"/>
              </a:rPr>
              <a:t>iff</a:t>
            </a:r>
            <a:r>
              <a:rPr sz="2000" b="0" spc="-5">
                <a:latin typeface="Segoe UI Semilight"/>
                <a:cs typeface="Segoe UI Semilight"/>
              </a:rPr>
              <a:t> </a:t>
            </a:r>
            <a:r>
              <a:rPr sz="2000">
                <a:latin typeface="Cambria Math"/>
                <a:cs typeface="Cambria Math"/>
              </a:rPr>
              <a:t>𝑚</a:t>
            </a:r>
            <a:r>
              <a:rPr sz="2000" spc="30">
                <a:latin typeface="Cambria Math"/>
                <a:cs typeface="Cambria Math"/>
              </a:rPr>
              <a:t> </a:t>
            </a:r>
            <a:r>
              <a:rPr sz="2000">
                <a:latin typeface="Cambria Math"/>
                <a:cs typeface="Cambria Math"/>
              </a:rPr>
              <a:t>|</a:t>
            </a:r>
            <a:r>
              <a:rPr sz="2000" spc="-5">
                <a:latin typeface="Cambria Math"/>
                <a:cs typeface="Cambria Math"/>
              </a:rPr>
              <a:t> </a:t>
            </a:r>
            <a:r>
              <a:rPr sz="2000">
                <a:latin typeface="Cambria Math"/>
                <a:cs typeface="Cambria Math"/>
              </a:rPr>
              <a:t>(𝑎</a:t>
            </a:r>
            <a:r>
              <a:rPr sz="2000" spc="459">
                <a:latin typeface="Cambria Math"/>
                <a:cs typeface="Cambria Math"/>
              </a:rPr>
              <a:t> </a:t>
            </a:r>
            <a:r>
              <a:rPr sz="2000">
                <a:latin typeface="Cambria Math"/>
                <a:cs typeface="Cambria Math"/>
              </a:rPr>
              <a:t>−</a:t>
            </a:r>
            <a:r>
              <a:rPr sz="2000" spc="-5">
                <a:latin typeface="Cambria Math"/>
                <a:cs typeface="Cambria Math"/>
              </a:rPr>
              <a:t> </a:t>
            </a:r>
            <a:r>
              <a:rPr sz="2000" spc="-25">
                <a:latin typeface="Cambria Math"/>
                <a:cs typeface="Cambria Math"/>
              </a:rPr>
              <a:t>𝑏)</a:t>
            </a:r>
            <a:endParaRPr sz="2000">
              <a:latin typeface="Cambria Math"/>
              <a:cs typeface="Cambria Math"/>
            </a:endParaRPr>
          </a:p>
        </p:txBody>
      </p:sp>
    </p:spTree>
    <p:extLst>
      <p:ext uri="{BB962C8B-B14F-4D97-AF65-F5344CB8AC3E}">
        <p14:creationId xmlns:p14="http://schemas.microsoft.com/office/powerpoint/2010/main" val="3679842037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B4E7B2-BA48-7F04-EBF0-EE74E5F9D4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DCDE718D-C8F2-B0A9-4237-91713ECCD79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65"/>
              <a:t>Claim</a:t>
            </a:r>
            <a:r>
              <a:rPr spc="215"/>
              <a:t> </a:t>
            </a:r>
            <a:r>
              <a:rPr spc="-50"/>
              <a:t>3</a:t>
            </a: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2E03835D-1DCB-B216-4D66-48D1B1D4A6D5}"/>
              </a:ext>
            </a:extLst>
          </p:cNvPr>
          <p:cNvSpPr/>
          <p:nvPr/>
        </p:nvSpPr>
        <p:spPr>
          <a:xfrm>
            <a:off x="657529" y="1360550"/>
            <a:ext cx="978535" cy="405765"/>
          </a:xfrm>
          <a:custGeom>
            <a:avLst/>
            <a:gdLst/>
            <a:ahLst/>
            <a:cxnLst/>
            <a:rect l="l" t="t" r="r" b="b"/>
            <a:pathLst>
              <a:path w="978535" h="405764">
                <a:moveTo>
                  <a:pt x="978408" y="0"/>
                </a:moveTo>
                <a:lnTo>
                  <a:pt x="0" y="0"/>
                </a:lnTo>
                <a:lnTo>
                  <a:pt x="0" y="405384"/>
                </a:lnTo>
                <a:lnTo>
                  <a:pt x="978408" y="405384"/>
                </a:lnTo>
                <a:lnTo>
                  <a:pt x="978408" y="0"/>
                </a:lnTo>
                <a:close/>
              </a:path>
            </a:pathLst>
          </a:custGeom>
          <a:solidFill>
            <a:srgbClr val="CC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34892DA2-9092-24F2-7EAC-8EFA781691E9}"/>
              </a:ext>
            </a:extLst>
          </p:cNvPr>
          <p:cNvSpPr txBox="1"/>
          <p:nvPr/>
        </p:nvSpPr>
        <p:spPr>
          <a:xfrm>
            <a:off x="619658" y="1380235"/>
            <a:ext cx="10546080" cy="7643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b="0">
                <a:latin typeface="Segoe UI Semilight"/>
                <a:cs typeface="Segoe UI Semilight"/>
              </a:rPr>
              <a:t>Claim</a:t>
            </a:r>
            <a:r>
              <a:rPr sz="2400" b="0" spc="-40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3: For</a:t>
            </a:r>
            <a:r>
              <a:rPr sz="2400" b="0" spc="-10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integers</a:t>
            </a:r>
            <a:r>
              <a:rPr sz="2400" b="0" spc="5">
                <a:latin typeface="Segoe UI Semilight"/>
                <a:cs typeface="Segoe UI Semilight"/>
              </a:rPr>
              <a:t> </a:t>
            </a:r>
            <a:r>
              <a:rPr sz="2400">
                <a:latin typeface="Cambria Math"/>
                <a:cs typeface="Cambria Math"/>
              </a:rPr>
              <a:t>𝑎,</a:t>
            </a:r>
            <a:r>
              <a:rPr sz="2400" spc="-135">
                <a:latin typeface="Cambria Math"/>
                <a:cs typeface="Cambria Math"/>
              </a:rPr>
              <a:t> </a:t>
            </a:r>
            <a:r>
              <a:rPr sz="2400">
                <a:latin typeface="Cambria Math"/>
                <a:cs typeface="Cambria Math"/>
              </a:rPr>
              <a:t>𝑏,</a:t>
            </a:r>
            <a:r>
              <a:rPr sz="2400" spc="-135">
                <a:latin typeface="Cambria Math"/>
                <a:cs typeface="Cambria Math"/>
              </a:rPr>
              <a:t> </a:t>
            </a:r>
            <a:r>
              <a:rPr sz="2400">
                <a:latin typeface="Cambria Math"/>
                <a:cs typeface="Cambria Math"/>
              </a:rPr>
              <a:t>𝑐,</a:t>
            </a:r>
            <a:r>
              <a:rPr sz="2400" spc="-135">
                <a:latin typeface="Cambria Math"/>
                <a:cs typeface="Cambria Math"/>
              </a:rPr>
              <a:t> </a:t>
            </a:r>
            <a:r>
              <a:rPr sz="2400">
                <a:latin typeface="Cambria Math"/>
                <a:cs typeface="Cambria Math"/>
              </a:rPr>
              <a:t>𝑑</a:t>
            </a:r>
            <a:r>
              <a:rPr sz="2400" spc="190">
                <a:latin typeface="Cambria Math"/>
                <a:cs typeface="Cambria Math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and</a:t>
            </a:r>
            <a:r>
              <a:rPr sz="2400" b="0" spc="-15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positive</a:t>
            </a:r>
            <a:r>
              <a:rPr sz="2400" b="0" spc="-30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integer </a:t>
            </a:r>
            <a:r>
              <a:rPr sz="2400">
                <a:latin typeface="Cambria Math"/>
                <a:cs typeface="Cambria Math"/>
              </a:rPr>
              <a:t>𝑚</a:t>
            </a:r>
            <a:r>
              <a:rPr sz="2400" b="0">
                <a:latin typeface="Segoe UI Semilight"/>
                <a:cs typeface="Segoe UI Semilight"/>
              </a:rPr>
              <a:t>,</a:t>
            </a:r>
            <a:r>
              <a:rPr sz="2400" b="0" spc="-10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if</a:t>
            </a:r>
            <a:r>
              <a:rPr sz="2400" b="0" spc="10">
                <a:latin typeface="Segoe UI Semilight"/>
                <a:cs typeface="Segoe UI Semilight"/>
              </a:rPr>
              <a:t> </a:t>
            </a:r>
            <a:r>
              <a:rPr sz="2400">
                <a:latin typeface="Cambria Math"/>
                <a:cs typeface="Cambria Math"/>
              </a:rPr>
              <a:t>𝑎</a:t>
            </a:r>
            <a:r>
              <a:rPr sz="2400" spc="180">
                <a:latin typeface="Cambria Math"/>
                <a:cs typeface="Cambria Math"/>
              </a:rPr>
              <a:t> </a:t>
            </a:r>
            <a:r>
              <a:rPr sz="2400" spc="85">
                <a:latin typeface="Cambria Math"/>
                <a:cs typeface="Cambria Math"/>
              </a:rPr>
              <a:t>≡</a:t>
            </a:r>
            <a:r>
              <a:rPr sz="2625" spc="577" baseline="-15873">
                <a:latin typeface="Cambria Math"/>
                <a:cs typeface="Cambria Math"/>
              </a:rPr>
              <a:t> </a:t>
            </a:r>
            <a:r>
              <a:rPr sz="2400">
                <a:latin typeface="Cambria Math"/>
                <a:cs typeface="Cambria Math"/>
              </a:rPr>
              <a:t>𝑏</a:t>
            </a:r>
            <a:r>
              <a:rPr lang="en-US" sz="2400">
                <a:latin typeface="Cambria Math"/>
                <a:cs typeface="Cambria Math"/>
              </a:rPr>
              <a:t> (mod m)</a:t>
            </a:r>
            <a:r>
              <a:rPr sz="2400" spc="180">
                <a:latin typeface="Cambria Math"/>
                <a:cs typeface="Cambria Math"/>
              </a:rPr>
              <a:t> </a:t>
            </a:r>
            <a:endParaRPr lang="en-US" sz="2400" spc="180">
              <a:latin typeface="Cambria Math"/>
              <a:cs typeface="Cambria Math"/>
            </a:endParaRPr>
          </a:p>
          <a:p>
            <a:pPr marL="38100">
              <a:spcBef>
                <a:spcPts val="100"/>
              </a:spcBef>
            </a:pPr>
            <a:r>
              <a:rPr sz="2400" b="0">
                <a:latin typeface="Segoe UI Semilight"/>
                <a:cs typeface="Segoe UI Semilight"/>
              </a:rPr>
              <a:t>and</a:t>
            </a:r>
            <a:r>
              <a:rPr sz="2400" b="0" spc="-10">
                <a:latin typeface="Segoe UI Semilight"/>
                <a:cs typeface="Segoe UI Semilight"/>
              </a:rPr>
              <a:t> </a:t>
            </a:r>
            <a:r>
              <a:rPr sz="2400">
                <a:latin typeface="Cambria Math"/>
                <a:cs typeface="Cambria Math"/>
              </a:rPr>
              <a:t>𝑐</a:t>
            </a:r>
            <a:r>
              <a:rPr sz="2400" spc="185">
                <a:latin typeface="Cambria Math"/>
                <a:cs typeface="Cambria Math"/>
              </a:rPr>
              <a:t> </a:t>
            </a:r>
            <a:r>
              <a:rPr sz="2400" spc="85">
                <a:latin typeface="Cambria Math"/>
                <a:cs typeface="Cambria Math"/>
              </a:rPr>
              <a:t>≡</a:t>
            </a:r>
            <a:r>
              <a:rPr sz="2625" spc="600" baseline="-15873">
                <a:latin typeface="Cambria Math"/>
                <a:cs typeface="Cambria Math"/>
              </a:rPr>
              <a:t> </a:t>
            </a:r>
            <a:r>
              <a:rPr sz="2400">
                <a:latin typeface="Cambria Math"/>
                <a:cs typeface="Cambria Math"/>
              </a:rPr>
              <a:t>𝑑</a:t>
            </a:r>
            <a:r>
              <a:rPr lang="en-US" sz="2400">
                <a:latin typeface="Cambria Math"/>
                <a:cs typeface="Cambria Math"/>
              </a:rPr>
              <a:t> (mod m)</a:t>
            </a:r>
            <a:r>
              <a:rPr sz="2400" spc="185">
                <a:latin typeface="Cambria Math"/>
                <a:cs typeface="Cambria Math"/>
              </a:rPr>
              <a:t> </a:t>
            </a:r>
            <a:r>
              <a:rPr sz="2400" b="0" spc="-20">
                <a:latin typeface="Segoe UI Semilight"/>
                <a:cs typeface="Segoe UI Semilight"/>
              </a:rPr>
              <a:t>then</a:t>
            </a:r>
            <a:r>
              <a:rPr lang="en-US" sz="2400" b="0" spc="-20">
                <a:latin typeface="Segoe UI Semilight"/>
                <a:cs typeface="Segoe UI Semilight"/>
              </a:rPr>
              <a:t> </a:t>
            </a:r>
            <a:r>
              <a:rPr lang="en-US" sz="2400">
                <a:latin typeface="Cambria Math"/>
                <a:cs typeface="Cambria Math"/>
              </a:rPr>
              <a:t>𝑎𝑐</a:t>
            </a:r>
            <a:r>
              <a:rPr lang="en-US" sz="2400" spc="204">
                <a:latin typeface="Cambria Math"/>
                <a:cs typeface="Cambria Math"/>
              </a:rPr>
              <a:t> </a:t>
            </a:r>
            <a:r>
              <a:rPr lang="en-US" sz="2400" spc="80">
                <a:latin typeface="Cambria Math"/>
                <a:cs typeface="Cambria Math"/>
              </a:rPr>
              <a:t>≡</a:t>
            </a:r>
            <a:r>
              <a:rPr lang="en-US" sz="2625" spc="607" baseline="-15873">
                <a:latin typeface="Cambria Math"/>
                <a:cs typeface="Cambria Math"/>
              </a:rPr>
              <a:t> </a:t>
            </a:r>
            <a:r>
              <a:rPr lang="en-US" sz="2400" spc="-25">
                <a:latin typeface="Cambria Math"/>
                <a:cs typeface="Cambria Math"/>
              </a:rPr>
              <a:t>𝑏𝑑 (mod m)</a:t>
            </a:r>
            <a:r>
              <a:rPr lang="en-US" sz="2400" spc="-25">
                <a:latin typeface="Segoe UI Semilight"/>
                <a:cs typeface="Segoe UI Semilight"/>
              </a:rPr>
              <a:t>.</a:t>
            </a:r>
            <a:endParaRPr lang="en-US" sz="2400">
              <a:latin typeface="Segoe UI Semilight"/>
              <a:cs typeface="Segoe UI Semilight"/>
            </a:endParaRPr>
          </a:p>
        </p:txBody>
      </p:sp>
      <p:grpSp>
        <p:nvGrpSpPr>
          <p:cNvPr id="12" name="object 5">
            <a:extLst>
              <a:ext uri="{FF2B5EF4-FFF2-40B4-BE49-F238E27FC236}">
                <a16:creationId xmlns:a16="http://schemas.microsoft.com/office/drawing/2014/main" id="{F438A986-4681-93AC-CDD4-F59843530B60}"/>
              </a:ext>
            </a:extLst>
          </p:cNvPr>
          <p:cNvGrpSpPr/>
          <p:nvPr/>
        </p:nvGrpSpPr>
        <p:grpSpPr>
          <a:xfrm>
            <a:off x="8058158" y="146486"/>
            <a:ext cx="3822510" cy="1235592"/>
            <a:chOff x="9031223" y="102107"/>
            <a:chExt cx="3056230" cy="1248410"/>
          </a:xfrm>
        </p:grpSpPr>
        <p:sp>
          <p:nvSpPr>
            <p:cNvPr id="13" name="object 6">
              <a:extLst>
                <a:ext uri="{FF2B5EF4-FFF2-40B4-BE49-F238E27FC236}">
                  <a16:creationId xmlns:a16="http://schemas.microsoft.com/office/drawing/2014/main" id="{4EF8C469-932E-CE7A-FA3A-9360D90123E7}"/>
                </a:ext>
              </a:extLst>
            </p:cNvPr>
            <p:cNvSpPr/>
            <p:nvPr/>
          </p:nvSpPr>
          <p:spPr>
            <a:xfrm>
              <a:off x="9041993" y="102107"/>
              <a:ext cx="3045460" cy="1248410"/>
            </a:xfrm>
            <a:custGeom>
              <a:avLst/>
              <a:gdLst/>
              <a:ahLst/>
              <a:cxnLst/>
              <a:rect l="l" t="t" r="r" b="b"/>
              <a:pathLst>
                <a:path w="3045459" h="1248410">
                  <a:moveTo>
                    <a:pt x="2836926" y="0"/>
                  </a:moveTo>
                  <a:lnTo>
                    <a:pt x="208025" y="0"/>
                  </a:lnTo>
                  <a:lnTo>
                    <a:pt x="160313" y="5491"/>
                  </a:lnTo>
                  <a:lnTo>
                    <a:pt x="116521" y="21136"/>
                  </a:lnTo>
                  <a:lnTo>
                    <a:pt x="77897" y="45686"/>
                  </a:lnTo>
                  <a:lnTo>
                    <a:pt x="45686" y="77897"/>
                  </a:lnTo>
                  <a:lnTo>
                    <a:pt x="21136" y="116521"/>
                  </a:lnTo>
                  <a:lnTo>
                    <a:pt x="5491" y="160313"/>
                  </a:lnTo>
                  <a:lnTo>
                    <a:pt x="0" y="208025"/>
                  </a:lnTo>
                  <a:lnTo>
                    <a:pt x="0" y="1040130"/>
                  </a:lnTo>
                  <a:lnTo>
                    <a:pt x="5491" y="1087842"/>
                  </a:lnTo>
                  <a:lnTo>
                    <a:pt x="21136" y="1131634"/>
                  </a:lnTo>
                  <a:lnTo>
                    <a:pt x="45686" y="1170258"/>
                  </a:lnTo>
                  <a:lnTo>
                    <a:pt x="77897" y="1202469"/>
                  </a:lnTo>
                  <a:lnTo>
                    <a:pt x="116521" y="1227019"/>
                  </a:lnTo>
                  <a:lnTo>
                    <a:pt x="160313" y="1242664"/>
                  </a:lnTo>
                  <a:lnTo>
                    <a:pt x="208025" y="1248156"/>
                  </a:lnTo>
                  <a:lnTo>
                    <a:pt x="2836926" y="1248156"/>
                  </a:lnTo>
                  <a:lnTo>
                    <a:pt x="2884638" y="1242664"/>
                  </a:lnTo>
                  <a:lnTo>
                    <a:pt x="2928430" y="1227019"/>
                  </a:lnTo>
                  <a:lnTo>
                    <a:pt x="2967054" y="1202469"/>
                  </a:lnTo>
                  <a:lnTo>
                    <a:pt x="2999265" y="1170258"/>
                  </a:lnTo>
                  <a:lnTo>
                    <a:pt x="3023815" y="1131634"/>
                  </a:lnTo>
                  <a:lnTo>
                    <a:pt x="3039460" y="1087842"/>
                  </a:lnTo>
                  <a:lnTo>
                    <a:pt x="3044952" y="1040130"/>
                  </a:lnTo>
                  <a:lnTo>
                    <a:pt x="3044952" y="208025"/>
                  </a:lnTo>
                  <a:lnTo>
                    <a:pt x="3039460" y="160313"/>
                  </a:lnTo>
                  <a:lnTo>
                    <a:pt x="3023815" y="116521"/>
                  </a:lnTo>
                  <a:lnTo>
                    <a:pt x="2999265" y="77897"/>
                  </a:lnTo>
                  <a:lnTo>
                    <a:pt x="2967054" y="45686"/>
                  </a:lnTo>
                  <a:lnTo>
                    <a:pt x="2928430" y="21136"/>
                  </a:lnTo>
                  <a:lnTo>
                    <a:pt x="2884638" y="5491"/>
                  </a:lnTo>
                  <a:lnTo>
                    <a:pt x="2836926" y="0"/>
                  </a:lnTo>
                  <a:close/>
                </a:path>
              </a:pathLst>
            </a:custGeom>
            <a:solidFill>
              <a:srgbClr val="E4E4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7">
              <a:extLst>
                <a:ext uri="{FF2B5EF4-FFF2-40B4-BE49-F238E27FC236}">
                  <a16:creationId xmlns:a16="http://schemas.microsoft.com/office/drawing/2014/main" id="{BB7B0E1C-73A4-1AF4-5A5B-D25B0E9715F5}"/>
                </a:ext>
              </a:extLst>
            </p:cNvPr>
            <p:cNvSpPr/>
            <p:nvPr/>
          </p:nvSpPr>
          <p:spPr>
            <a:xfrm>
              <a:off x="9031223" y="102107"/>
              <a:ext cx="3045460" cy="1248410"/>
            </a:xfrm>
            <a:custGeom>
              <a:avLst/>
              <a:gdLst/>
              <a:ahLst/>
              <a:cxnLst/>
              <a:rect l="l" t="t" r="r" b="b"/>
              <a:pathLst>
                <a:path w="3045459" h="1248410">
                  <a:moveTo>
                    <a:pt x="0" y="208025"/>
                  </a:moveTo>
                  <a:lnTo>
                    <a:pt x="5491" y="160313"/>
                  </a:lnTo>
                  <a:lnTo>
                    <a:pt x="21136" y="116521"/>
                  </a:lnTo>
                  <a:lnTo>
                    <a:pt x="45686" y="77897"/>
                  </a:lnTo>
                  <a:lnTo>
                    <a:pt x="77897" y="45686"/>
                  </a:lnTo>
                  <a:lnTo>
                    <a:pt x="116521" y="21136"/>
                  </a:lnTo>
                  <a:lnTo>
                    <a:pt x="160313" y="5491"/>
                  </a:lnTo>
                  <a:lnTo>
                    <a:pt x="208025" y="0"/>
                  </a:lnTo>
                  <a:lnTo>
                    <a:pt x="2836926" y="0"/>
                  </a:lnTo>
                  <a:lnTo>
                    <a:pt x="2884638" y="5491"/>
                  </a:lnTo>
                  <a:lnTo>
                    <a:pt x="2928430" y="21136"/>
                  </a:lnTo>
                  <a:lnTo>
                    <a:pt x="2967054" y="45686"/>
                  </a:lnTo>
                  <a:lnTo>
                    <a:pt x="2999265" y="77897"/>
                  </a:lnTo>
                  <a:lnTo>
                    <a:pt x="3023815" y="116521"/>
                  </a:lnTo>
                  <a:lnTo>
                    <a:pt x="3039460" y="160313"/>
                  </a:lnTo>
                  <a:lnTo>
                    <a:pt x="3044952" y="208025"/>
                  </a:lnTo>
                  <a:lnTo>
                    <a:pt x="3044952" y="1040130"/>
                  </a:lnTo>
                  <a:lnTo>
                    <a:pt x="3039460" y="1087842"/>
                  </a:lnTo>
                  <a:lnTo>
                    <a:pt x="3023815" y="1131634"/>
                  </a:lnTo>
                  <a:lnTo>
                    <a:pt x="2999265" y="1170258"/>
                  </a:lnTo>
                  <a:lnTo>
                    <a:pt x="2967054" y="1202469"/>
                  </a:lnTo>
                  <a:lnTo>
                    <a:pt x="2928430" y="1227019"/>
                  </a:lnTo>
                  <a:lnTo>
                    <a:pt x="2884638" y="1242664"/>
                  </a:lnTo>
                  <a:lnTo>
                    <a:pt x="2836926" y="1248156"/>
                  </a:lnTo>
                  <a:lnTo>
                    <a:pt x="208025" y="1248156"/>
                  </a:lnTo>
                  <a:lnTo>
                    <a:pt x="160313" y="1242664"/>
                  </a:lnTo>
                  <a:lnTo>
                    <a:pt x="116521" y="1227019"/>
                  </a:lnTo>
                  <a:lnTo>
                    <a:pt x="77897" y="1202469"/>
                  </a:lnTo>
                  <a:lnTo>
                    <a:pt x="45686" y="1170258"/>
                  </a:lnTo>
                  <a:lnTo>
                    <a:pt x="21136" y="1131634"/>
                  </a:lnTo>
                  <a:lnTo>
                    <a:pt x="5491" y="1087842"/>
                  </a:lnTo>
                  <a:lnTo>
                    <a:pt x="0" y="1040130"/>
                  </a:lnTo>
                  <a:lnTo>
                    <a:pt x="0" y="208025"/>
                  </a:lnTo>
                  <a:close/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9">
            <a:extLst>
              <a:ext uri="{FF2B5EF4-FFF2-40B4-BE49-F238E27FC236}">
                <a16:creationId xmlns:a16="http://schemas.microsoft.com/office/drawing/2014/main" id="{CC2FF983-1070-2A31-F1DB-16E9D89FC98B}"/>
              </a:ext>
            </a:extLst>
          </p:cNvPr>
          <p:cNvSpPr txBox="1"/>
          <p:nvPr/>
        </p:nvSpPr>
        <p:spPr>
          <a:xfrm>
            <a:off x="8419011" y="58267"/>
            <a:ext cx="3461657" cy="124393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700"/>
              </a:spcBef>
            </a:pPr>
            <a:r>
              <a:rPr sz="2000" b="0" u="sng" spc="-10"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Definitions</a:t>
            </a:r>
            <a:r>
              <a:rPr sz="2000" b="0" u="none" spc="-10">
                <a:latin typeface="Segoe UI Semilight"/>
                <a:cs typeface="Segoe UI Semilight"/>
              </a:rPr>
              <a:t>:</a:t>
            </a:r>
            <a:endParaRPr sz="2000">
              <a:latin typeface="Segoe UI Semilight"/>
              <a:cs typeface="Segoe UI Semilight"/>
            </a:endParaRPr>
          </a:p>
          <a:p>
            <a:pPr marL="50800">
              <a:lnSpc>
                <a:spcPct val="100000"/>
              </a:lnSpc>
              <a:spcBef>
                <a:spcPts val="600"/>
              </a:spcBef>
              <a:tabLst>
                <a:tab pos="1774189" algn="l"/>
              </a:tabLst>
            </a:pPr>
            <a:r>
              <a:rPr sz="2000">
                <a:latin typeface="Cambria Math"/>
                <a:cs typeface="Cambria Math"/>
              </a:rPr>
              <a:t>𝑎</a:t>
            </a:r>
            <a:r>
              <a:rPr sz="2000" spc="40">
                <a:latin typeface="Cambria Math"/>
                <a:cs typeface="Cambria Math"/>
              </a:rPr>
              <a:t> </a:t>
            </a:r>
            <a:r>
              <a:rPr sz="2000">
                <a:latin typeface="Cambria Math"/>
                <a:cs typeface="Cambria Math"/>
              </a:rPr>
              <a:t>| 𝑏</a:t>
            </a:r>
            <a:r>
              <a:rPr sz="2000" spc="20">
                <a:latin typeface="Cambria Math"/>
                <a:cs typeface="Cambria Math"/>
              </a:rPr>
              <a:t> </a:t>
            </a:r>
            <a:r>
              <a:rPr sz="2000" b="0">
                <a:latin typeface="Segoe UI Semilight"/>
                <a:cs typeface="Segoe UI Semilight"/>
              </a:rPr>
              <a:t>iff</a:t>
            </a:r>
            <a:r>
              <a:rPr sz="2000" b="0" spc="-5">
                <a:latin typeface="Segoe UI Semilight"/>
                <a:cs typeface="Segoe UI Semilight"/>
              </a:rPr>
              <a:t> </a:t>
            </a:r>
            <a:r>
              <a:rPr sz="2000">
                <a:latin typeface="Cambria Math"/>
                <a:cs typeface="Cambria Math"/>
              </a:rPr>
              <a:t>∃𝑘</a:t>
            </a:r>
            <a:r>
              <a:rPr sz="2000" spc="155">
                <a:latin typeface="Cambria Math"/>
                <a:cs typeface="Cambria Math"/>
              </a:rPr>
              <a:t> </a:t>
            </a:r>
            <a:r>
              <a:rPr sz="2000">
                <a:latin typeface="Cambria Math"/>
                <a:cs typeface="Cambria Math"/>
              </a:rPr>
              <a:t>∈</a:t>
            </a:r>
            <a:r>
              <a:rPr sz="2000" spc="105">
                <a:latin typeface="Cambria Math"/>
                <a:cs typeface="Cambria Math"/>
              </a:rPr>
              <a:t> </a:t>
            </a:r>
            <a:r>
              <a:rPr sz="2000" spc="-50">
                <a:latin typeface="Cambria Math"/>
                <a:cs typeface="Cambria Math"/>
              </a:rPr>
              <a:t>ℤ</a:t>
            </a:r>
            <a:r>
              <a:rPr sz="2000">
                <a:latin typeface="Cambria Math"/>
                <a:cs typeface="Cambria Math"/>
              </a:rPr>
              <a:t>	𝑏</a:t>
            </a:r>
            <a:r>
              <a:rPr sz="2000" spc="125">
                <a:latin typeface="Cambria Math"/>
                <a:cs typeface="Cambria Math"/>
              </a:rPr>
              <a:t> </a:t>
            </a:r>
            <a:r>
              <a:rPr sz="2000">
                <a:latin typeface="Cambria Math"/>
                <a:cs typeface="Cambria Math"/>
              </a:rPr>
              <a:t>=</a:t>
            </a:r>
            <a:r>
              <a:rPr sz="2000" spc="105">
                <a:latin typeface="Cambria Math"/>
                <a:cs typeface="Cambria Math"/>
              </a:rPr>
              <a:t> </a:t>
            </a:r>
            <a:r>
              <a:rPr sz="2000" spc="-25">
                <a:latin typeface="Cambria Math"/>
                <a:cs typeface="Cambria Math"/>
              </a:rPr>
              <a:t>𝑘𝑎</a:t>
            </a:r>
            <a:endParaRPr sz="2000">
              <a:latin typeface="Cambria Math"/>
              <a:cs typeface="Cambria Math"/>
            </a:endParaRPr>
          </a:p>
          <a:p>
            <a:pPr marL="50800">
              <a:lnSpc>
                <a:spcPct val="100000"/>
              </a:lnSpc>
              <a:spcBef>
                <a:spcPts val="1200"/>
              </a:spcBef>
            </a:pPr>
            <a:r>
              <a:rPr sz="2000">
                <a:latin typeface="Cambria Math"/>
                <a:cs typeface="Cambria Math"/>
              </a:rPr>
              <a:t>𝑎</a:t>
            </a:r>
            <a:r>
              <a:rPr sz="2000" spc="145">
                <a:latin typeface="Cambria Math"/>
                <a:cs typeface="Cambria Math"/>
              </a:rPr>
              <a:t> </a:t>
            </a:r>
            <a:r>
              <a:rPr sz="2000" spc="65">
                <a:latin typeface="Cambria Math"/>
                <a:cs typeface="Cambria Math"/>
              </a:rPr>
              <a:t>≡</a:t>
            </a:r>
            <a:r>
              <a:rPr sz="2175" spc="502" baseline="-15325">
                <a:latin typeface="Cambria Math"/>
                <a:cs typeface="Cambria Math"/>
              </a:rPr>
              <a:t> </a:t>
            </a:r>
            <a:r>
              <a:rPr sz="2000">
                <a:latin typeface="Cambria Math"/>
                <a:cs typeface="Cambria Math"/>
              </a:rPr>
              <a:t>𝑏</a:t>
            </a:r>
            <a:r>
              <a:rPr lang="en-US" sz="2000">
                <a:latin typeface="Cambria Math"/>
                <a:cs typeface="Cambria Math"/>
              </a:rPr>
              <a:t> (mod m)</a:t>
            </a:r>
            <a:r>
              <a:rPr sz="2000" spc="140">
                <a:latin typeface="Cambria Math"/>
                <a:cs typeface="Cambria Math"/>
              </a:rPr>
              <a:t> </a:t>
            </a:r>
            <a:r>
              <a:rPr sz="2000" b="0">
                <a:latin typeface="Segoe UI Semilight"/>
                <a:cs typeface="Segoe UI Semilight"/>
              </a:rPr>
              <a:t>iff</a:t>
            </a:r>
            <a:r>
              <a:rPr sz="2000" b="0" spc="-5">
                <a:latin typeface="Segoe UI Semilight"/>
                <a:cs typeface="Segoe UI Semilight"/>
              </a:rPr>
              <a:t> </a:t>
            </a:r>
            <a:r>
              <a:rPr sz="2000">
                <a:latin typeface="Cambria Math"/>
                <a:cs typeface="Cambria Math"/>
              </a:rPr>
              <a:t>𝑚</a:t>
            </a:r>
            <a:r>
              <a:rPr sz="2000" spc="30">
                <a:latin typeface="Cambria Math"/>
                <a:cs typeface="Cambria Math"/>
              </a:rPr>
              <a:t> </a:t>
            </a:r>
            <a:r>
              <a:rPr sz="2000">
                <a:latin typeface="Cambria Math"/>
                <a:cs typeface="Cambria Math"/>
              </a:rPr>
              <a:t>|</a:t>
            </a:r>
            <a:r>
              <a:rPr sz="2000" spc="-5">
                <a:latin typeface="Cambria Math"/>
                <a:cs typeface="Cambria Math"/>
              </a:rPr>
              <a:t> </a:t>
            </a:r>
            <a:r>
              <a:rPr sz="2000">
                <a:latin typeface="Cambria Math"/>
                <a:cs typeface="Cambria Math"/>
              </a:rPr>
              <a:t>(𝑎</a:t>
            </a:r>
            <a:r>
              <a:rPr sz="2000" spc="459">
                <a:latin typeface="Cambria Math"/>
                <a:cs typeface="Cambria Math"/>
              </a:rPr>
              <a:t> </a:t>
            </a:r>
            <a:r>
              <a:rPr sz="2000">
                <a:latin typeface="Cambria Math"/>
                <a:cs typeface="Cambria Math"/>
              </a:rPr>
              <a:t>−</a:t>
            </a:r>
            <a:r>
              <a:rPr sz="2000" spc="-5">
                <a:latin typeface="Cambria Math"/>
                <a:cs typeface="Cambria Math"/>
              </a:rPr>
              <a:t> </a:t>
            </a:r>
            <a:r>
              <a:rPr sz="2000" spc="-25">
                <a:latin typeface="Cambria Math"/>
                <a:cs typeface="Cambria Math"/>
              </a:rPr>
              <a:t>𝑏)</a:t>
            </a:r>
            <a:endParaRPr sz="2000">
              <a:latin typeface="Cambria Math"/>
              <a:cs typeface="Cambria Math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BF5B707-2577-7625-C3A6-6A60FDFB9176}"/>
              </a:ext>
            </a:extLst>
          </p:cNvPr>
          <p:cNvSpPr txBox="1"/>
          <p:nvPr/>
        </p:nvSpPr>
        <p:spPr>
          <a:xfrm>
            <a:off x="619657" y="2281368"/>
            <a:ext cx="1144389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3500">
              <a:lnSpc>
                <a:spcPct val="100000"/>
              </a:lnSpc>
              <a:spcBef>
                <a:spcPts val="2460"/>
              </a:spcBef>
            </a:pPr>
            <a:r>
              <a:rPr lang="en-US" sz="2200" b="0" u="sng"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Proof</a:t>
            </a:r>
            <a:r>
              <a:rPr lang="en-US" sz="2200" b="0" u="sng" spc="-120"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 </a:t>
            </a:r>
            <a:r>
              <a:rPr lang="en-US" sz="2200" b="0" u="sng"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(Attempt</a:t>
            </a:r>
            <a:r>
              <a:rPr lang="en-US" sz="2200" b="0" u="sng" spc="-105"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 </a:t>
            </a:r>
            <a:r>
              <a:rPr lang="en-US" sz="2200" b="0" u="sng" spc="-25"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1)</a:t>
            </a:r>
            <a:r>
              <a:rPr lang="en-US" sz="2200" u="sng" spc="-25"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: </a:t>
            </a:r>
            <a:r>
              <a:rPr lang="en-US" sz="2200" b="0">
                <a:latin typeface="Segoe UI Semilight"/>
                <a:cs typeface="Segoe UI Semilight"/>
              </a:rPr>
              <a:t>Let</a:t>
            </a:r>
            <a:r>
              <a:rPr lang="en-US" sz="2200" b="0" spc="-35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𝑎,</a:t>
            </a:r>
            <a:r>
              <a:rPr lang="en-US" sz="2200" spc="-120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𝑏,</a:t>
            </a:r>
            <a:r>
              <a:rPr lang="en-US" sz="2200" spc="-125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𝑐,</a:t>
            </a:r>
            <a:r>
              <a:rPr lang="en-US" sz="2200" spc="-120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𝑑</a:t>
            </a:r>
            <a:r>
              <a:rPr lang="en-US" sz="2200" spc="170">
                <a:latin typeface="Cambria Math"/>
                <a:cs typeface="Cambria Math"/>
              </a:rPr>
              <a:t> </a:t>
            </a:r>
            <a:r>
              <a:rPr lang="en-US" sz="2200" b="0">
                <a:latin typeface="Segoe UI Semilight"/>
                <a:cs typeface="Segoe UI Semilight"/>
              </a:rPr>
              <a:t>and</a:t>
            </a:r>
            <a:r>
              <a:rPr lang="en-US" sz="2200" b="0" spc="-15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𝑚</a:t>
            </a:r>
            <a:r>
              <a:rPr lang="en-US" sz="2200" spc="160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&gt;</a:t>
            </a:r>
            <a:r>
              <a:rPr lang="en-US" sz="2200" spc="110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0</a:t>
            </a:r>
            <a:r>
              <a:rPr lang="en-US" sz="2200" spc="110">
                <a:latin typeface="Cambria Math"/>
                <a:cs typeface="Cambria Math"/>
              </a:rPr>
              <a:t> </a:t>
            </a:r>
            <a:r>
              <a:rPr lang="en-US" sz="2200" b="0">
                <a:latin typeface="Segoe UI Semilight"/>
                <a:cs typeface="Segoe UI Semilight"/>
              </a:rPr>
              <a:t>be</a:t>
            </a:r>
            <a:r>
              <a:rPr lang="en-US" sz="2200" b="0" spc="-15">
                <a:latin typeface="Segoe UI Semilight"/>
                <a:cs typeface="Segoe UI Semilight"/>
              </a:rPr>
              <a:t> </a:t>
            </a:r>
            <a:r>
              <a:rPr lang="en-US" sz="2200" b="0">
                <a:latin typeface="Segoe UI Semilight"/>
                <a:cs typeface="Segoe UI Semilight"/>
              </a:rPr>
              <a:t>arbitrary</a:t>
            </a:r>
            <a:r>
              <a:rPr lang="en-US" sz="2200" b="0" spc="-5">
                <a:latin typeface="Segoe UI Semilight"/>
                <a:cs typeface="Segoe UI Semilight"/>
              </a:rPr>
              <a:t> </a:t>
            </a:r>
            <a:r>
              <a:rPr lang="en-US" sz="2200" b="0">
                <a:latin typeface="Segoe UI Semilight"/>
                <a:cs typeface="Segoe UI Semilight"/>
              </a:rPr>
              <a:t>integers. Suppose</a:t>
            </a:r>
            <a:r>
              <a:rPr lang="en-US" sz="2200" b="0" spc="-5">
                <a:latin typeface="Segoe UI Semilight"/>
                <a:cs typeface="Segoe UI Semilight"/>
              </a:rPr>
              <a:t> </a:t>
            </a:r>
            <a:r>
              <a:rPr lang="en-US" sz="2200" b="0">
                <a:latin typeface="Segoe UI Semilight"/>
                <a:cs typeface="Segoe UI Semilight"/>
              </a:rPr>
              <a:t>that</a:t>
            </a:r>
            <a:r>
              <a:rPr lang="en-US" sz="2200" b="0" spc="-10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𝑎</a:t>
            </a:r>
            <a:r>
              <a:rPr lang="en-US" sz="2200" spc="175">
                <a:latin typeface="Cambria Math"/>
                <a:cs typeface="Cambria Math"/>
              </a:rPr>
              <a:t> </a:t>
            </a:r>
            <a:r>
              <a:rPr lang="en-US" sz="2200" spc="80">
                <a:latin typeface="Cambria Math"/>
                <a:cs typeface="Cambria Math"/>
              </a:rPr>
              <a:t>≡</a:t>
            </a:r>
            <a:r>
              <a:rPr lang="en-US" sz="2200" spc="517" baseline="-15625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𝑏 (mod m)</a:t>
            </a:r>
            <a:r>
              <a:rPr lang="en-US" sz="2200" spc="150">
                <a:latin typeface="Cambria Math"/>
                <a:cs typeface="Cambria Math"/>
              </a:rPr>
              <a:t> </a:t>
            </a:r>
            <a:r>
              <a:rPr lang="en-US" sz="2200" b="0">
                <a:latin typeface="Segoe UI Semilight"/>
                <a:cs typeface="Segoe UI Semilight"/>
              </a:rPr>
              <a:t>and</a:t>
            </a:r>
            <a:r>
              <a:rPr lang="en-US" sz="2200" b="0" spc="-15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𝑐</a:t>
            </a:r>
            <a:r>
              <a:rPr lang="en-US" sz="2200" spc="185">
                <a:latin typeface="Cambria Math"/>
                <a:cs typeface="Cambria Math"/>
              </a:rPr>
              <a:t> </a:t>
            </a:r>
            <a:r>
              <a:rPr lang="en-US" sz="2200" spc="80">
                <a:latin typeface="Cambria Math"/>
                <a:cs typeface="Cambria Math"/>
              </a:rPr>
              <a:t>≡</a:t>
            </a:r>
            <a:r>
              <a:rPr lang="en-US" sz="2200" spc="517" baseline="-15625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𝑑 (mod m)</a:t>
            </a:r>
            <a:r>
              <a:rPr lang="en-US" sz="2200" b="0">
                <a:latin typeface="Segoe UI Semilight"/>
                <a:cs typeface="Segoe UI Semilight"/>
              </a:rPr>
              <a:t>.</a:t>
            </a:r>
            <a:r>
              <a:rPr lang="en-US" sz="2200" b="0" spc="-10">
                <a:latin typeface="Segoe UI Semilight"/>
                <a:cs typeface="Segoe UI Semilight"/>
              </a:rPr>
              <a:t> </a:t>
            </a:r>
            <a:endParaRPr lang="en-US" sz="2200">
              <a:latin typeface="Segoe UI Semilight"/>
              <a:cs typeface="Segoe UI Semiligh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75E3D81-E27E-A15C-8652-AD86153D456C}"/>
              </a:ext>
            </a:extLst>
          </p:cNvPr>
          <p:cNvSpPr txBox="1"/>
          <p:nvPr/>
        </p:nvSpPr>
        <p:spPr>
          <a:xfrm>
            <a:off x="654202" y="6088559"/>
            <a:ext cx="1056026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0">
                <a:latin typeface="Segoe UI Semilight"/>
                <a:cs typeface="Segoe UI Semilight"/>
              </a:rPr>
              <a:t>Then</a:t>
            </a:r>
            <a:r>
              <a:rPr lang="en-US" sz="2200" b="0" spc="-35">
                <a:latin typeface="Segoe UI Semilight"/>
                <a:cs typeface="Segoe UI Semilight"/>
              </a:rPr>
              <a:t> </a:t>
            </a:r>
            <a:r>
              <a:rPr lang="en-US" sz="2200" b="0">
                <a:latin typeface="Segoe UI Semilight"/>
                <a:cs typeface="Segoe UI Semilight"/>
              </a:rPr>
              <a:t>by</a:t>
            </a:r>
            <a:r>
              <a:rPr lang="en-US" sz="2200" b="0" spc="-20">
                <a:latin typeface="Segoe UI Semilight"/>
                <a:cs typeface="Segoe UI Semilight"/>
              </a:rPr>
              <a:t> </a:t>
            </a:r>
            <a:r>
              <a:rPr lang="en-US" sz="2200" b="0">
                <a:latin typeface="Segoe UI Semilight"/>
                <a:cs typeface="Segoe UI Semilight"/>
              </a:rPr>
              <a:t>definition</a:t>
            </a:r>
            <a:r>
              <a:rPr lang="en-US" sz="2200" b="0" spc="-25">
                <a:latin typeface="Segoe UI Semilight"/>
                <a:cs typeface="Segoe UI Semilight"/>
              </a:rPr>
              <a:t> </a:t>
            </a:r>
            <a:r>
              <a:rPr lang="en-US" sz="2200" b="0">
                <a:latin typeface="Segoe UI Semilight"/>
                <a:cs typeface="Segoe UI Semilight"/>
              </a:rPr>
              <a:t>of</a:t>
            </a:r>
            <a:r>
              <a:rPr lang="en-US" sz="2200" b="0" spc="-25">
                <a:latin typeface="Segoe UI Semilight"/>
                <a:cs typeface="Segoe UI Semilight"/>
              </a:rPr>
              <a:t> </a:t>
            </a:r>
            <a:r>
              <a:rPr lang="en-US" sz="2200" b="0">
                <a:latin typeface="Segoe UI Semilight"/>
                <a:cs typeface="Segoe UI Semilight"/>
              </a:rPr>
              <a:t>congruence,</a:t>
            </a:r>
            <a:r>
              <a:rPr lang="en-US" sz="2200" b="0" spc="25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𝑎𝑐</a:t>
            </a:r>
            <a:r>
              <a:rPr lang="en-US" sz="2200" spc="185">
                <a:latin typeface="Cambria Math"/>
                <a:cs typeface="Cambria Math"/>
              </a:rPr>
              <a:t> </a:t>
            </a:r>
            <a:r>
              <a:rPr lang="en-US" sz="2200" spc="80">
                <a:latin typeface="Cambria Math"/>
                <a:cs typeface="Cambria Math"/>
              </a:rPr>
              <a:t>≡</a:t>
            </a:r>
            <a:r>
              <a:rPr lang="en-US" sz="2200" spc="509" baseline="-15625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𝑏𝑑 (mod m)</a:t>
            </a:r>
            <a:r>
              <a:rPr lang="en-US" sz="2200" b="0">
                <a:latin typeface="Segoe UI Semilight"/>
                <a:cs typeface="Segoe UI Semilight"/>
              </a:rPr>
              <a:t>.</a:t>
            </a:r>
            <a:r>
              <a:rPr lang="en-US" sz="2200" b="0" spc="-15">
                <a:latin typeface="Segoe UI Semilight"/>
                <a:cs typeface="Segoe UI Semilight"/>
              </a:rPr>
              <a:t> </a:t>
            </a:r>
            <a:r>
              <a:rPr lang="en-US" sz="2200" b="0">
                <a:latin typeface="Segoe UI Semilight"/>
                <a:cs typeface="Segoe UI Semilight"/>
              </a:rPr>
              <a:t>Since</a:t>
            </a:r>
            <a:r>
              <a:rPr lang="en-US" sz="2200" b="0" spc="-20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𝑎,</a:t>
            </a:r>
            <a:r>
              <a:rPr lang="en-US" sz="2200" spc="-125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𝑏,</a:t>
            </a:r>
            <a:r>
              <a:rPr lang="en-US" sz="2200" spc="-120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𝑐,</a:t>
            </a:r>
            <a:r>
              <a:rPr lang="en-US" sz="2200" spc="-120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𝑑,</a:t>
            </a:r>
            <a:r>
              <a:rPr lang="en-US" sz="2200" spc="-125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𝑚</a:t>
            </a:r>
            <a:r>
              <a:rPr lang="en-US" sz="2200" spc="135">
                <a:latin typeface="Cambria Math"/>
                <a:cs typeface="Cambria Math"/>
              </a:rPr>
              <a:t> </a:t>
            </a:r>
            <a:r>
              <a:rPr lang="en-US" sz="2200" b="0">
                <a:latin typeface="Segoe UI Semilight"/>
                <a:cs typeface="Segoe UI Semilight"/>
              </a:rPr>
              <a:t>were</a:t>
            </a:r>
            <a:r>
              <a:rPr lang="en-US" sz="2200" b="0" spc="-35">
                <a:latin typeface="Segoe UI Semilight"/>
                <a:cs typeface="Segoe UI Semilight"/>
              </a:rPr>
              <a:t> </a:t>
            </a:r>
            <a:r>
              <a:rPr lang="en-US" sz="2200" b="0" spc="-10">
                <a:latin typeface="Segoe UI Semilight"/>
                <a:cs typeface="Segoe UI Semilight"/>
              </a:rPr>
              <a:t>arbitrary, </a:t>
            </a:r>
            <a:r>
              <a:rPr lang="en-US" sz="2200" b="0">
                <a:latin typeface="Segoe UI Semilight"/>
                <a:cs typeface="Segoe UI Semilight"/>
              </a:rPr>
              <a:t>the</a:t>
            </a:r>
            <a:r>
              <a:rPr lang="en-US" sz="2200" b="0" spc="-55">
                <a:latin typeface="Segoe UI Semilight"/>
                <a:cs typeface="Segoe UI Semilight"/>
              </a:rPr>
              <a:t> </a:t>
            </a:r>
            <a:r>
              <a:rPr lang="en-US" sz="2200" b="0">
                <a:latin typeface="Segoe UI Semilight"/>
                <a:cs typeface="Segoe UI Semilight"/>
              </a:rPr>
              <a:t>claim</a:t>
            </a:r>
            <a:r>
              <a:rPr lang="en-US" sz="2200" b="0" spc="-55">
                <a:latin typeface="Segoe UI Semilight"/>
                <a:cs typeface="Segoe UI Semilight"/>
              </a:rPr>
              <a:t> </a:t>
            </a:r>
            <a:r>
              <a:rPr lang="en-US" sz="2200" b="0" spc="-10">
                <a:latin typeface="Segoe UI Semilight"/>
                <a:cs typeface="Segoe UI Semilight"/>
              </a:rPr>
              <a:t>holds.</a:t>
            </a:r>
            <a:endParaRPr lang="en-US" sz="22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80AE9FB-EFDE-9B5D-286E-27FDC87AA452}"/>
              </a:ext>
            </a:extLst>
          </p:cNvPr>
          <p:cNvSpPr txBox="1"/>
          <p:nvPr/>
        </p:nvSpPr>
        <p:spPr>
          <a:xfrm>
            <a:off x="703249" y="3174395"/>
            <a:ext cx="659347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0">
                <a:latin typeface="Segoe UI Semilight"/>
                <a:cs typeface="Segoe UI Semilight"/>
              </a:rPr>
              <a:t>[Unroll definitions]</a:t>
            </a:r>
            <a:endParaRPr lang="en-US" sz="22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D5260FE-2B0E-5F5D-530F-62E618C99D0D}"/>
              </a:ext>
            </a:extLst>
          </p:cNvPr>
          <p:cNvSpPr txBox="1"/>
          <p:nvPr/>
        </p:nvSpPr>
        <p:spPr>
          <a:xfrm>
            <a:off x="703249" y="4138766"/>
            <a:ext cx="659347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0">
                <a:latin typeface="Segoe UI Semilight"/>
                <a:cs typeface="Segoe UI Semilight"/>
              </a:rPr>
              <a:t>[Manipulate towards goal]</a:t>
            </a:r>
            <a:endParaRPr lang="en-US" sz="22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22F52FE-F56C-013A-B157-C19273BC4055}"/>
              </a:ext>
            </a:extLst>
          </p:cNvPr>
          <p:cNvSpPr txBox="1"/>
          <p:nvPr/>
        </p:nvSpPr>
        <p:spPr>
          <a:xfrm>
            <a:off x="703249" y="5181093"/>
            <a:ext cx="659347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0">
                <a:latin typeface="Segoe UI Semilight"/>
                <a:cs typeface="Segoe UI Semilight"/>
              </a:rPr>
              <a:t>[Reroll definitions]</a:t>
            </a:r>
            <a:endParaRPr lang="en-US" sz="2200"/>
          </a:p>
        </p:txBody>
      </p:sp>
    </p:spTree>
    <p:extLst>
      <p:ext uri="{BB962C8B-B14F-4D97-AF65-F5344CB8AC3E}">
        <p14:creationId xmlns:p14="http://schemas.microsoft.com/office/powerpoint/2010/main" val="1688325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094AE0-9B9B-0410-CFE8-7A85F0F41D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08D5C955-8124-13DA-7D4A-C81DCD0C9FD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65"/>
              <a:t>Claim</a:t>
            </a:r>
            <a:r>
              <a:rPr spc="215"/>
              <a:t> </a:t>
            </a:r>
            <a:r>
              <a:rPr spc="-50"/>
              <a:t>3</a:t>
            </a: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0240F21A-D94D-858B-3A9A-2C2FC7CF1DB7}"/>
              </a:ext>
            </a:extLst>
          </p:cNvPr>
          <p:cNvSpPr/>
          <p:nvPr/>
        </p:nvSpPr>
        <p:spPr>
          <a:xfrm>
            <a:off x="657529" y="1360550"/>
            <a:ext cx="978535" cy="405765"/>
          </a:xfrm>
          <a:custGeom>
            <a:avLst/>
            <a:gdLst/>
            <a:ahLst/>
            <a:cxnLst/>
            <a:rect l="l" t="t" r="r" b="b"/>
            <a:pathLst>
              <a:path w="978535" h="405764">
                <a:moveTo>
                  <a:pt x="978408" y="0"/>
                </a:moveTo>
                <a:lnTo>
                  <a:pt x="0" y="0"/>
                </a:lnTo>
                <a:lnTo>
                  <a:pt x="0" y="405384"/>
                </a:lnTo>
                <a:lnTo>
                  <a:pt x="978408" y="405384"/>
                </a:lnTo>
                <a:lnTo>
                  <a:pt x="978408" y="0"/>
                </a:lnTo>
                <a:close/>
              </a:path>
            </a:pathLst>
          </a:custGeom>
          <a:solidFill>
            <a:srgbClr val="CC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33326CA4-A38A-FD58-A6FB-09CD69306A84}"/>
              </a:ext>
            </a:extLst>
          </p:cNvPr>
          <p:cNvSpPr txBox="1"/>
          <p:nvPr/>
        </p:nvSpPr>
        <p:spPr>
          <a:xfrm>
            <a:off x="619658" y="1380235"/>
            <a:ext cx="10546080" cy="7643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b="0">
                <a:latin typeface="Segoe UI Semilight"/>
                <a:cs typeface="Segoe UI Semilight"/>
              </a:rPr>
              <a:t>Claim</a:t>
            </a:r>
            <a:r>
              <a:rPr sz="2400" b="0" spc="-40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3: For</a:t>
            </a:r>
            <a:r>
              <a:rPr sz="2400" b="0" spc="-10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integers</a:t>
            </a:r>
            <a:r>
              <a:rPr sz="2400" b="0" spc="5">
                <a:latin typeface="Segoe UI Semilight"/>
                <a:cs typeface="Segoe UI Semilight"/>
              </a:rPr>
              <a:t> </a:t>
            </a:r>
            <a:r>
              <a:rPr sz="2400">
                <a:latin typeface="Cambria Math"/>
                <a:cs typeface="Cambria Math"/>
              </a:rPr>
              <a:t>𝑎,</a:t>
            </a:r>
            <a:r>
              <a:rPr sz="2400" spc="-135">
                <a:latin typeface="Cambria Math"/>
                <a:cs typeface="Cambria Math"/>
              </a:rPr>
              <a:t> </a:t>
            </a:r>
            <a:r>
              <a:rPr sz="2400">
                <a:latin typeface="Cambria Math"/>
                <a:cs typeface="Cambria Math"/>
              </a:rPr>
              <a:t>𝑏,</a:t>
            </a:r>
            <a:r>
              <a:rPr sz="2400" spc="-135">
                <a:latin typeface="Cambria Math"/>
                <a:cs typeface="Cambria Math"/>
              </a:rPr>
              <a:t> </a:t>
            </a:r>
            <a:r>
              <a:rPr sz="2400">
                <a:latin typeface="Cambria Math"/>
                <a:cs typeface="Cambria Math"/>
              </a:rPr>
              <a:t>𝑐,</a:t>
            </a:r>
            <a:r>
              <a:rPr sz="2400" spc="-135">
                <a:latin typeface="Cambria Math"/>
                <a:cs typeface="Cambria Math"/>
              </a:rPr>
              <a:t> </a:t>
            </a:r>
            <a:r>
              <a:rPr sz="2400">
                <a:latin typeface="Cambria Math"/>
                <a:cs typeface="Cambria Math"/>
              </a:rPr>
              <a:t>𝑑</a:t>
            </a:r>
            <a:r>
              <a:rPr sz="2400" spc="190">
                <a:latin typeface="Cambria Math"/>
                <a:cs typeface="Cambria Math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and</a:t>
            </a:r>
            <a:r>
              <a:rPr sz="2400" b="0" spc="-15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positive</a:t>
            </a:r>
            <a:r>
              <a:rPr sz="2400" b="0" spc="-30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integer </a:t>
            </a:r>
            <a:r>
              <a:rPr sz="2400">
                <a:latin typeface="Cambria Math"/>
                <a:cs typeface="Cambria Math"/>
              </a:rPr>
              <a:t>𝑚</a:t>
            </a:r>
            <a:r>
              <a:rPr sz="2400" b="0">
                <a:latin typeface="Segoe UI Semilight"/>
                <a:cs typeface="Segoe UI Semilight"/>
              </a:rPr>
              <a:t>,</a:t>
            </a:r>
            <a:r>
              <a:rPr sz="2400" b="0" spc="-10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if</a:t>
            </a:r>
            <a:r>
              <a:rPr sz="2400" b="0" spc="10">
                <a:latin typeface="Segoe UI Semilight"/>
                <a:cs typeface="Segoe UI Semilight"/>
              </a:rPr>
              <a:t> </a:t>
            </a:r>
            <a:r>
              <a:rPr sz="2400">
                <a:latin typeface="Cambria Math"/>
                <a:cs typeface="Cambria Math"/>
              </a:rPr>
              <a:t>𝑎</a:t>
            </a:r>
            <a:r>
              <a:rPr sz="2400" spc="180">
                <a:latin typeface="Cambria Math"/>
                <a:cs typeface="Cambria Math"/>
              </a:rPr>
              <a:t> </a:t>
            </a:r>
            <a:r>
              <a:rPr sz="2400" spc="85">
                <a:latin typeface="Cambria Math"/>
                <a:cs typeface="Cambria Math"/>
              </a:rPr>
              <a:t>≡</a:t>
            </a:r>
            <a:r>
              <a:rPr sz="2625" spc="577" baseline="-15873">
                <a:latin typeface="Cambria Math"/>
                <a:cs typeface="Cambria Math"/>
              </a:rPr>
              <a:t> </a:t>
            </a:r>
            <a:r>
              <a:rPr sz="2400">
                <a:latin typeface="Cambria Math"/>
                <a:cs typeface="Cambria Math"/>
              </a:rPr>
              <a:t>𝑏</a:t>
            </a:r>
            <a:r>
              <a:rPr lang="en-US" sz="2400">
                <a:latin typeface="Cambria Math"/>
                <a:cs typeface="Cambria Math"/>
              </a:rPr>
              <a:t> (mod m)</a:t>
            </a:r>
            <a:r>
              <a:rPr sz="2400" spc="180">
                <a:latin typeface="Cambria Math"/>
                <a:cs typeface="Cambria Math"/>
              </a:rPr>
              <a:t> </a:t>
            </a:r>
            <a:endParaRPr lang="en-US" sz="2400" spc="180">
              <a:latin typeface="Cambria Math"/>
              <a:cs typeface="Cambria Math"/>
            </a:endParaRPr>
          </a:p>
          <a:p>
            <a:pPr marL="38100">
              <a:spcBef>
                <a:spcPts val="100"/>
              </a:spcBef>
            </a:pPr>
            <a:r>
              <a:rPr sz="2400" b="0">
                <a:latin typeface="Segoe UI Semilight"/>
                <a:cs typeface="Segoe UI Semilight"/>
              </a:rPr>
              <a:t>and</a:t>
            </a:r>
            <a:r>
              <a:rPr sz="2400" b="0" spc="-10">
                <a:latin typeface="Segoe UI Semilight"/>
                <a:cs typeface="Segoe UI Semilight"/>
              </a:rPr>
              <a:t> </a:t>
            </a:r>
            <a:r>
              <a:rPr sz="2400">
                <a:latin typeface="Cambria Math"/>
                <a:cs typeface="Cambria Math"/>
              </a:rPr>
              <a:t>𝑐</a:t>
            </a:r>
            <a:r>
              <a:rPr sz="2400" spc="185">
                <a:latin typeface="Cambria Math"/>
                <a:cs typeface="Cambria Math"/>
              </a:rPr>
              <a:t> </a:t>
            </a:r>
            <a:r>
              <a:rPr sz="2400" spc="85">
                <a:latin typeface="Cambria Math"/>
                <a:cs typeface="Cambria Math"/>
              </a:rPr>
              <a:t>≡</a:t>
            </a:r>
            <a:r>
              <a:rPr sz="2625" spc="600" baseline="-15873">
                <a:latin typeface="Cambria Math"/>
                <a:cs typeface="Cambria Math"/>
              </a:rPr>
              <a:t> </a:t>
            </a:r>
            <a:r>
              <a:rPr sz="2400">
                <a:latin typeface="Cambria Math"/>
                <a:cs typeface="Cambria Math"/>
              </a:rPr>
              <a:t>𝑑</a:t>
            </a:r>
            <a:r>
              <a:rPr lang="en-US" sz="2400">
                <a:latin typeface="Cambria Math"/>
                <a:cs typeface="Cambria Math"/>
              </a:rPr>
              <a:t> (mod m)</a:t>
            </a:r>
            <a:r>
              <a:rPr sz="2400" spc="185">
                <a:latin typeface="Cambria Math"/>
                <a:cs typeface="Cambria Math"/>
              </a:rPr>
              <a:t> </a:t>
            </a:r>
            <a:r>
              <a:rPr sz="2400" b="0" spc="-20">
                <a:latin typeface="Segoe UI Semilight"/>
                <a:cs typeface="Segoe UI Semilight"/>
              </a:rPr>
              <a:t>then</a:t>
            </a:r>
            <a:r>
              <a:rPr lang="en-US" sz="2400" b="0" spc="-20">
                <a:latin typeface="Segoe UI Semilight"/>
                <a:cs typeface="Segoe UI Semilight"/>
              </a:rPr>
              <a:t> </a:t>
            </a:r>
            <a:r>
              <a:rPr lang="en-US" sz="2400">
                <a:latin typeface="Cambria Math"/>
                <a:cs typeface="Cambria Math"/>
              </a:rPr>
              <a:t>𝑎𝑐</a:t>
            </a:r>
            <a:r>
              <a:rPr lang="en-US" sz="2400" spc="204">
                <a:latin typeface="Cambria Math"/>
                <a:cs typeface="Cambria Math"/>
              </a:rPr>
              <a:t> </a:t>
            </a:r>
            <a:r>
              <a:rPr lang="en-US" sz="2400" spc="80">
                <a:latin typeface="Cambria Math"/>
                <a:cs typeface="Cambria Math"/>
              </a:rPr>
              <a:t>≡</a:t>
            </a:r>
            <a:r>
              <a:rPr lang="en-US" sz="2625" spc="607" baseline="-15873">
                <a:latin typeface="Cambria Math"/>
                <a:cs typeface="Cambria Math"/>
              </a:rPr>
              <a:t> </a:t>
            </a:r>
            <a:r>
              <a:rPr lang="en-US" sz="2400" spc="-25">
                <a:latin typeface="Cambria Math"/>
                <a:cs typeface="Cambria Math"/>
              </a:rPr>
              <a:t>𝑏𝑑 (mod m)</a:t>
            </a:r>
            <a:r>
              <a:rPr lang="en-US" sz="2400" spc="-25">
                <a:latin typeface="Segoe UI Semilight"/>
                <a:cs typeface="Segoe UI Semilight"/>
              </a:rPr>
              <a:t>.</a:t>
            </a:r>
            <a:endParaRPr lang="en-US" sz="2400">
              <a:latin typeface="Segoe UI Semilight"/>
              <a:cs typeface="Segoe UI Semilight"/>
            </a:endParaRPr>
          </a:p>
        </p:txBody>
      </p:sp>
      <p:grpSp>
        <p:nvGrpSpPr>
          <p:cNvPr id="12" name="object 5">
            <a:extLst>
              <a:ext uri="{FF2B5EF4-FFF2-40B4-BE49-F238E27FC236}">
                <a16:creationId xmlns:a16="http://schemas.microsoft.com/office/drawing/2014/main" id="{0D5C14D4-AEF1-E05A-879D-CCFFD8F20AA1}"/>
              </a:ext>
            </a:extLst>
          </p:cNvPr>
          <p:cNvGrpSpPr/>
          <p:nvPr/>
        </p:nvGrpSpPr>
        <p:grpSpPr>
          <a:xfrm>
            <a:off x="8058158" y="146486"/>
            <a:ext cx="3822510" cy="1235592"/>
            <a:chOff x="9031223" y="102107"/>
            <a:chExt cx="3056230" cy="1248410"/>
          </a:xfrm>
        </p:grpSpPr>
        <p:sp>
          <p:nvSpPr>
            <p:cNvPr id="13" name="object 6">
              <a:extLst>
                <a:ext uri="{FF2B5EF4-FFF2-40B4-BE49-F238E27FC236}">
                  <a16:creationId xmlns:a16="http://schemas.microsoft.com/office/drawing/2014/main" id="{82B794C1-3919-F474-8F5B-29F75BC2B4A7}"/>
                </a:ext>
              </a:extLst>
            </p:cNvPr>
            <p:cNvSpPr/>
            <p:nvPr/>
          </p:nvSpPr>
          <p:spPr>
            <a:xfrm>
              <a:off x="9041993" y="102107"/>
              <a:ext cx="3045460" cy="1248410"/>
            </a:xfrm>
            <a:custGeom>
              <a:avLst/>
              <a:gdLst/>
              <a:ahLst/>
              <a:cxnLst/>
              <a:rect l="l" t="t" r="r" b="b"/>
              <a:pathLst>
                <a:path w="3045459" h="1248410">
                  <a:moveTo>
                    <a:pt x="2836926" y="0"/>
                  </a:moveTo>
                  <a:lnTo>
                    <a:pt x="208025" y="0"/>
                  </a:lnTo>
                  <a:lnTo>
                    <a:pt x="160313" y="5491"/>
                  </a:lnTo>
                  <a:lnTo>
                    <a:pt x="116521" y="21136"/>
                  </a:lnTo>
                  <a:lnTo>
                    <a:pt x="77897" y="45686"/>
                  </a:lnTo>
                  <a:lnTo>
                    <a:pt x="45686" y="77897"/>
                  </a:lnTo>
                  <a:lnTo>
                    <a:pt x="21136" y="116521"/>
                  </a:lnTo>
                  <a:lnTo>
                    <a:pt x="5491" y="160313"/>
                  </a:lnTo>
                  <a:lnTo>
                    <a:pt x="0" y="208025"/>
                  </a:lnTo>
                  <a:lnTo>
                    <a:pt x="0" y="1040130"/>
                  </a:lnTo>
                  <a:lnTo>
                    <a:pt x="5491" y="1087842"/>
                  </a:lnTo>
                  <a:lnTo>
                    <a:pt x="21136" y="1131634"/>
                  </a:lnTo>
                  <a:lnTo>
                    <a:pt x="45686" y="1170258"/>
                  </a:lnTo>
                  <a:lnTo>
                    <a:pt x="77897" y="1202469"/>
                  </a:lnTo>
                  <a:lnTo>
                    <a:pt x="116521" y="1227019"/>
                  </a:lnTo>
                  <a:lnTo>
                    <a:pt x="160313" y="1242664"/>
                  </a:lnTo>
                  <a:lnTo>
                    <a:pt x="208025" y="1248156"/>
                  </a:lnTo>
                  <a:lnTo>
                    <a:pt x="2836926" y="1248156"/>
                  </a:lnTo>
                  <a:lnTo>
                    <a:pt x="2884638" y="1242664"/>
                  </a:lnTo>
                  <a:lnTo>
                    <a:pt x="2928430" y="1227019"/>
                  </a:lnTo>
                  <a:lnTo>
                    <a:pt x="2967054" y="1202469"/>
                  </a:lnTo>
                  <a:lnTo>
                    <a:pt x="2999265" y="1170258"/>
                  </a:lnTo>
                  <a:lnTo>
                    <a:pt x="3023815" y="1131634"/>
                  </a:lnTo>
                  <a:lnTo>
                    <a:pt x="3039460" y="1087842"/>
                  </a:lnTo>
                  <a:lnTo>
                    <a:pt x="3044952" y="1040130"/>
                  </a:lnTo>
                  <a:lnTo>
                    <a:pt x="3044952" y="208025"/>
                  </a:lnTo>
                  <a:lnTo>
                    <a:pt x="3039460" y="160313"/>
                  </a:lnTo>
                  <a:lnTo>
                    <a:pt x="3023815" y="116521"/>
                  </a:lnTo>
                  <a:lnTo>
                    <a:pt x="2999265" y="77897"/>
                  </a:lnTo>
                  <a:lnTo>
                    <a:pt x="2967054" y="45686"/>
                  </a:lnTo>
                  <a:lnTo>
                    <a:pt x="2928430" y="21136"/>
                  </a:lnTo>
                  <a:lnTo>
                    <a:pt x="2884638" y="5491"/>
                  </a:lnTo>
                  <a:lnTo>
                    <a:pt x="2836926" y="0"/>
                  </a:lnTo>
                  <a:close/>
                </a:path>
              </a:pathLst>
            </a:custGeom>
            <a:solidFill>
              <a:srgbClr val="E4E4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7">
              <a:extLst>
                <a:ext uri="{FF2B5EF4-FFF2-40B4-BE49-F238E27FC236}">
                  <a16:creationId xmlns:a16="http://schemas.microsoft.com/office/drawing/2014/main" id="{726D5572-F6FB-4FFC-4775-FDB3D5AB87A6}"/>
                </a:ext>
              </a:extLst>
            </p:cNvPr>
            <p:cNvSpPr/>
            <p:nvPr/>
          </p:nvSpPr>
          <p:spPr>
            <a:xfrm>
              <a:off x="9031223" y="102107"/>
              <a:ext cx="3045460" cy="1248410"/>
            </a:xfrm>
            <a:custGeom>
              <a:avLst/>
              <a:gdLst/>
              <a:ahLst/>
              <a:cxnLst/>
              <a:rect l="l" t="t" r="r" b="b"/>
              <a:pathLst>
                <a:path w="3045459" h="1248410">
                  <a:moveTo>
                    <a:pt x="0" y="208025"/>
                  </a:moveTo>
                  <a:lnTo>
                    <a:pt x="5491" y="160313"/>
                  </a:lnTo>
                  <a:lnTo>
                    <a:pt x="21136" y="116521"/>
                  </a:lnTo>
                  <a:lnTo>
                    <a:pt x="45686" y="77897"/>
                  </a:lnTo>
                  <a:lnTo>
                    <a:pt x="77897" y="45686"/>
                  </a:lnTo>
                  <a:lnTo>
                    <a:pt x="116521" y="21136"/>
                  </a:lnTo>
                  <a:lnTo>
                    <a:pt x="160313" y="5491"/>
                  </a:lnTo>
                  <a:lnTo>
                    <a:pt x="208025" y="0"/>
                  </a:lnTo>
                  <a:lnTo>
                    <a:pt x="2836926" y="0"/>
                  </a:lnTo>
                  <a:lnTo>
                    <a:pt x="2884638" y="5491"/>
                  </a:lnTo>
                  <a:lnTo>
                    <a:pt x="2928430" y="21136"/>
                  </a:lnTo>
                  <a:lnTo>
                    <a:pt x="2967054" y="45686"/>
                  </a:lnTo>
                  <a:lnTo>
                    <a:pt x="2999265" y="77897"/>
                  </a:lnTo>
                  <a:lnTo>
                    <a:pt x="3023815" y="116521"/>
                  </a:lnTo>
                  <a:lnTo>
                    <a:pt x="3039460" y="160313"/>
                  </a:lnTo>
                  <a:lnTo>
                    <a:pt x="3044952" y="208025"/>
                  </a:lnTo>
                  <a:lnTo>
                    <a:pt x="3044952" y="1040130"/>
                  </a:lnTo>
                  <a:lnTo>
                    <a:pt x="3039460" y="1087842"/>
                  </a:lnTo>
                  <a:lnTo>
                    <a:pt x="3023815" y="1131634"/>
                  </a:lnTo>
                  <a:lnTo>
                    <a:pt x="2999265" y="1170258"/>
                  </a:lnTo>
                  <a:lnTo>
                    <a:pt x="2967054" y="1202469"/>
                  </a:lnTo>
                  <a:lnTo>
                    <a:pt x="2928430" y="1227019"/>
                  </a:lnTo>
                  <a:lnTo>
                    <a:pt x="2884638" y="1242664"/>
                  </a:lnTo>
                  <a:lnTo>
                    <a:pt x="2836926" y="1248156"/>
                  </a:lnTo>
                  <a:lnTo>
                    <a:pt x="208025" y="1248156"/>
                  </a:lnTo>
                  <a:lnTo>
                    <a:pt x="160313" y="1242664"/>
                  </a:lnTo>
                  <a:lnTo>
                    <a:pt x="116521" y="1227019"/>
                  </a:lnTo>
                  <a:lnTo>
                    <a:pt x="77897" y="1202469"/>
                  </a:lnTo>
                  <a:lnTo>
                    <a:pt x="45686" y="1170258"/>
                  </a:lnTo>
                  <a:lnTo>
                    <a:pt x="21136" y="1131634"/>
                  </a:lnTo>
                  <a:lnTo>
                    <a:pt x="5491" y="1087842"/>
                  </a:lnTo>
                  <a:lnTo>
                    <a:pt x="0" y="1040130"/>
                  </a:lnTo>
                  <a:lnTo>
                    <a:pt x="0" y="208025"/>
                  </a:lnTo>
                  <a:close/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9">
            <a:extLst>
              <a:ext uri="{FF2B5EF4-FFF2-40B4-BE49-F238E27FC236}">
                <a16:creationId xmlns:a16="http://schemas.microsoft.com/office/drawing/2014/main" id="{912106F2-5FD9-9319-9F08-71FEB351A74C}"/>
              </a:ext>
            </a:extLst>
          </p:cNvPr>
          <p:cNvSpPr txBox="1"/>
          <p:nvPr/>
        </p:nvSpPr>
        <p:spPr>
          <a:xfrm>
            <a:off x="8419011" y="58267"/>
            <a:ext cx="3461657" cy="124393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700"/>
              </a:spcBef>
            </a:pPr>
            <a:r>
              <a:rPr sz="2000" b="0" u="sng" spc="-10"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Definitions</a:t>
            </a:r>
            <a:r>
              <a:rPr sz="2000" b="0" u="none" spc="-10">
                <a:latin typeface="Segoe UI Semilight"/>
                <a:cs typeface="Segoe UI Semilight"/>
              </a:rPr>
              <a:t>:</a:t>
            </a:r>
            <a:endParaRPr sz="2000">
              <a:latin typeface="Segoe UI Semilight"/>
              <a:cs typeface="Segoe UI Semilight"/>
            </a:endParaRPr>
          </a:p>
          <a:p>
            <a:pPr marL="50800">
              <a:lnSpc>
                <a:spcPct val="100000"/>
              </a:lnSpc>
              <a:spcBef>
                <a:spcPts val="600"/>
              </a:spcBef>
              <a:tabLst>
                <a:tab pos="1774189" algn="l"/>
              </a:tabLst>
            </a:pPr>
            <a:r>
              <a:rPr sz="2000">
                <a:latin typeface="Cambria Math"/>
                <a:cs typeface="Cambria Math"/>
              </a:rPr>
              <a:t>𝑎</a:t>
            </a:r>
            <a:r>
              <a:rPr sz="2000" spc="40">
                <a:latin typeface="Cambria Math"/>
                <a:cs typeface="Cambria Math"/>
              </a:rPr>
              <a:t> </a:t>
            </a:r>
            <a:r>
              <a:rPr sz="2000">
                <a:latin typeface="Cambria Math"/>
                <a:cs typeface="Cambria Math"/>
              </a:rPr>
              <a:t>| 𝑏</a:t>
            </a:r>
            <a:r>
              <a:rPr sz="2000" spc="20">
                <a:latin typeface="Cambria Math"/>
                <a:cs typeface="Cambria Math"/>
              </a:rPr>
              <a:t> </a:t>
            </a:r>
            <a:r>
              <a:rPr sz="2000" b="0">
                <a:latin typeface="Segoe UI Semilight"/>
                <a:cs typeface="Segoe UI Semilight"/>
              </a:rPr>
              <a:t>iff</a:t>
            </a:r>
            <a:r>
              <a:rPr sz="2000" b="0" spc="-5">
                <a:latin typeface="Segoe UI Semilight"/>
                <a:cs typeface="Segoe UI Semilight"/>
              </a:rPr>
              <a:t> </a:t>
            </a:r>
            <a:r>
              <a:rPr sz="2000">
                <a:latin typeface="Cambria Math"/>
                <a:cs typeface="Cambria Math"/>
              </a:rPr>
              <a:t>∃𝑘</a:t>
            </a:r>
            <a:r>
              <a:rPr sz="2000" spc="155">
                <a:latin typeface="Cambria Math"/>
                <a:cs typeface="Cambria Math"/>
              </a:rPr>
              <a:t> </a:t>
            </a:r>
            <a:r>
              <a:rPr sz="2000">
                <a:latin typeface="Cambria Math"/>
                <a:cs typeface="Cambria Math"/>
              </a:rPr>
              <a:t>∈</a:t>
            </a:r>
            <a:r>
              <a:rPr sz="2000" spc="105">
                <a:latin typeface="Cambria Math"/>
                <a:cs typeface="Cambria Math"/>
              </a:rPr>
              <a:t> </a:t>
            </a:r>
            <a:r>
              <a:rPr sz="2000" spc="-50">
                <a:latin typeface="Cambria Math"/>
                <a:cs typeface="Cambria Math"/>
              </a:rPr>
              <a:t>ℤ</a:t>
            </a:r>
            <a:r>
              <a:rPr sz="2000">
                <a:latin typeface="Cambria Math"/>
                <a:cs typeface="Cambria Math"/>
              </a:rPr>
              <a:t>	𝑏</a:t>
            </a:r>
            <a:r>
              <a:rPr sz="2000" spc="125">
                <a:latin typeface="Cambria Math"/>
                <a:cs typeface="Cambria Math"/>
              </a:rPr>
              <a:t> </a:t>
            </a:r>
            <a:r>
              <a:rPr sz="2000">
                <a:latin typeface="Cambria Math"/>
                <a:cs typeface="Cambria Math"/>
              </a:rPr>
              <a:t>=</a:t>
            </a:r>
            <a:r>
              <a:rPr sz="2000" spc="105">
                <a:latin typeface="Cambria Math"/>
                <a:cs typeface="Cambria Math"/>
              </a:rPr>
              <a:t> </a:t>
            </a:r>
            <a:r>
              <a:rPr sz="2000" spc="-25">
                <a:latin typeface="Cambria Math"/>
                <a:cs typeface="Cambria Math"/>
              </a:rPr>
              <a:t>𝑘𝑎</a:t>
            </a:r>
            <a:endParaRPr sz="2000">
              <a:latin typeface="Cambria Math"/>
              <a:cs typeface="Cambria Math"/>
            </a:endParaRPr>
          </a:p>
          <a:p>
            <a:pPr marL="50800">
              <a:lnSpc>
                <a:spcPct val="100000"/>
              </a:lnSpc>
              <a:spcBef>
                <a:spcPts val="1200"/>
              </a:spcBef>
            </a:pPr>
            <a:r>
              <a:rPr sz="2000">
                <a:latin typeface="Cambria Math"/>
                <a:cs typeface="Cambria Math"/>
              </a:rPr>
              <a:t>𝑎</a:t>
            </a:r>
            <a:r>
              <a:rPr sz="2000" spc="145">
                <a:latin typeface="Cambria Math"/>
                <a:cs typeface="Cambria Math"/>
              </a:rPr>
              <a:t> </a:t>
            </a:r>
            <a:r>
              <a:rPr sz="2000" spc="65">
                <a:latin typeface="Cambria Math"/>
                <a:cs typeface="Cambria Math"/>
              </a:rPr>
              <a:t>≡</a:t>
            </a:r>
            <a:r>
              <a:rPr sz="2175" spc="502" baseline="-15325">
                <a:latin typeface="Cambria Math"/>
                <a:cs typeface="Cambria Math"/>
              </a:rPr>
              <a:t> </a:t>
            </a:r>
            <a:r>
              <a:rPr sz="2000">
                <a:latin typeface="Cambria Math"/>
                <a:cs typeface="Cambria Math"/>
              </a:rPr>
              <a:t>𝑏</a:t>
            </a:r>
            <a:r>
              <a:rPr lang="en-US" sz="2000">
                <a:latin typeface="Cambria Math"/>
                <a:cs typeface="Cambria Math"/>
              </a:rPr>
              <a:t> (mod m)</a:t>
            </a:r>
            <a:r>
              <a:rPr sz="2000" spc="140">
                <a:latin typeface="Cambria Math"/>
                <a:cs typeface="Cambria Math"/>
              </a:rPr>
              <a:t> </a:t>
            </a:r>
            <a:r>
              <a:rPr sz="2000" b="0">
                <a:latin typeface="Segoe UI Semilight"/>
                <a:cs typeface="Segoe UI Semilight"/>
              </a:rPr>
              <a:t>iff</a:t>
            </a:r>
            <a:r>
              <a:rPr sz="2000" b="0" spc="-5">
                <a:latin typeface="Segoe UI Semilight"/>
                <a:cs typeface="Segoe UI Semilight"/>
              </a:rPr>
              <a:t> </a:t>
            </a:r>
            <a:r>
              <a:rPr sz="2000">
                <a:latin typeface="Cambria Math"/>
                <a:cs typeface="Cambria Math"/>
              </a:rPr>
              <a:t>𝑚</a:t>
            </a:r>
            <a:r>
              <a:rPr sz="2000" spc="30">
                <a:latin typeface="Cambria Math"/>
                <a:cs typeface="Cambria Math"/>
              </a:rPr>
              <a:t> </a:t>
            </a:r>
            <a:r>
              <a:rPr sz="2000">
                <a:latin typeface="Cambria Math"/>
                <a:cs typeface="Cambria Math"/>
              </a:rPr>
              <a:t>|</a:t>
            </a:r>
            <a:r>
              <a:rPr sz="2000" spc="-5">
                <a:latin typeface="Cambria Math"/>
                <a:cs typeface="Cambria Math"/>
              </a:rPr>
              <a:t> </a:t>
            </a:r>
            <a:r>
              <a:rPr sz="2000">
                <a:latin typeface="Cambria Math"/>
                <a:cs typeface="Cambria Math"/>
              </a:rPr>
              <a:t>(𝑎</a:t>
            </a:r>
            <a:r>
              <a:rPr sz="2000" spc="459">
                <a:latin typeface="Cambria Math"/>
                <a:cs typeface="Cambria Math"/>
              </a:rPr>
              <a:t> </a:t>
            </a:r>
            <a:r>
              <a:rPr sz="2000">
                <a:latin typeface="Cambria Math"/>
                <a:cs typeface="Cambria Math"/>
              </a:rPr>
              <a:t>−</a:t>
            </a:r>
            <a:r>
              <a:rPr sz="2000" spc="-5">
                <a:latin typeface="Cambria Math"/>
                <a:cs typeface="Cambria Math"/>
              </a:rPr>
              <a:t> </a:t>
            </a:r>
            <a:r>
              <a:rPr sz="2000" spc="-25">
                <a:latin typeface="Cambria Math"/>
                <a:cs typeface="Cambria Math"/>
              </a:rPr>
              <a:t>𝑏)</a:t>
            </a:r>
            <a:endParaRPr sz="2000">
              <a:latin typeface="Cambria Math"/>
              <a:cs typeface="Cambria Math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BB7B64C-F5F4-DE08-F6E3-597EF891BD92}"/>
              </a:ext>
            </a:extLst>
          </p:cNvPr>
          <p:cNvSpPr txBox="1"/>
          <p:nvPr/>
        </p:nvSpPr>
        <p:spPr>
          <a:xfrm>
            <a:off x="619657" y="2281368"/>
            <a:ext cx="1144389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3500">
              <a:lnSpc>
                <a:spcPct val="100000"/>
              </a:lnSpc>
              <a:spcBef>
                <a:spcPts val="2460"/>
              </a:spcBef>
            </a:pPr>
            <a:r>
              <a:rPr lang="en-US" sz="2200" b="0" u="sng"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Proof</a:t>
            </a:r>
            <a:r>
              <a:rPr lang="en-US" sz="2200" b="0" u="sng" spc="-120"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 </a:t>
            </a:r>
            <a:r>
              <a:rPr lang="en-US" sz="2200" b="0" u="sng"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(Attempt</a:t>
            </a:r>
            <a:r>
              <a:rPr lang="en-US" sz="2200" b="0" u="sng" spc="-105"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 </a:t>
            </a:r>
            <a:r>
              <a:rPr lang="en-US" sz="2200" b="0" u="sng" spc="-25"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1)</a:t>
            </a:r>
            <a:r>
              <a:rPr lang="en-US" sz="2200" u="sng" spc="-25"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: </a:t>
            </a:r>
            <a:r>
              <a:rPr lang="en-US" sz="2200" b="0">
                <a:latin typeface="Segoe UI Semilight"/>
                <a:cs typeface="Segoe UI Semilight"/>
              </a:rPr>
              <a:t>Let</a:t>
            </a:r>
            <a:r>
              <a:rPr lang="en-US" sz="2200" b="0" spc="-35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𝑎,</a:t>
            </a:r>
            <a:r>
              <a:rPr lang="en-US" sz="2200" spc="-120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𝑏,</a:t>
            </a:r>
            <a:r>
              <a:rPr lang="en-US" sz="2200" spc="-125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𝑐,</a:t>
            </a:r>
            <a:r>
              <a:rPr lang="en-US" sz="2200" spc="-120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𝑑</a:t>
            </a:r>
            <a:r>
              <a:rPr lang="en-US" sz="2200" spc="170">
                <a:latin typeface="Cambria Math"/>
                <a:cs typeface="Cambria Math"/>
              </a:rPr>
              <a:t> </a:t>
            </a:r>
            <a:r>
              <a:rPr lang="en-US" sz="2200" b="0">
                <a:latin typeface="Segoe UI Semilight"/>
                <a:cs typeface="Segoe UI Semilight"/>
              </a:rPr>
              <a:t>and</a:t>
            </a:r>
            <a:r>
              <a:rPr lang="en-US" sz="2200" b="0" spc="-15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𝑚</a:t>
            </a:r>
            <a:r>
              <a:rPr lang="en-US" sz="2200" spc="160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&gt;</a:t>
            </a:r>
            <a:r>
              <a:rPr lang="en-US" sz="2200" spc="110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0</a:t>
            </a:r>
            <a:r>
              <a:rPr lang="en-US" sz="2200" spc="110">
                <a:latin typeface="Cambria Math"/>
                <a:cs typeface="Cambria Math"/>
              </a:rPr>
              <a:t> </a:t>
            </a:r>
            <a:r>
              <a:rPr lang="en-US" sz="2200" b="0">
                <a:latin typeface="Segoe UI Semilight"/>
                <a:cs typeface="Segoe UI Semilight"/>
              </a:rPr>
              <a:t>be</a:t>
            </a:r>
            <a:r>
              <a:rPr lang="en-US" sz="2200" b="0" spc="-15">
                <a:latin typeface="Segoe UI Semilight"/>
                <a:cs typeface="Segoe UI Semilight"/>
              </a:rPr>
              <a:t> </a:t>
            </a:r>
            <a:r>
              <a:rPr lang="en-US" sz="2200" b="0">
                <a:latin typeface="Segoe UI Semilight"/>
                <a:cs typeface="Segoe UI Semilight"/>
              </a:rPr>
              <a:t>arbitrary</a:t>
            </a:r>
            <a:r>
              <a:rPr lang="en-US" sz="2200" b="0" spc="-5">
                <a:latin typeface="Segoe UI Semilight"/>
                <a:cs typeface="Segoe UI Semilight"/>
              </a:rPr>
              <a:t> </a:t>
            </a:r>
            <a:r>
              <a:rPr lang="en-US" sz="2200" b="0">
                <a:latin typeface="Segoe UI Semilight"/>
                <a:cs typeface="Segoe UI Semilight"/>
              </a:rPr>
              <a:t>integers. Suppose</a:t>
            </a:r>
            <a:r>
              <a:rPr lang="en-US" sz="2200" b="0" spc="-5">
                <a:latin typeface="Segoe UI Semilight"/>
                <a:cs typeface="Segoe UI Semilight"/>
              </a:rPr>
              <a:t> </a:t>
            </a:r>
            <a:r>
              <a:rPr lang="en-US" sz="2200" b="0">
                <a:latin typeface="Segoe UI Semilight"/>
                <a:cs typeface="Segoe UI Semilight"/>
              </a:rPr>
              <a:t>that</a:t>
            </a:r>
            <a:r>
              <a:rPr lang="en-US" sz="2200" b="0" spc="-10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𝑎</a:t>
            </a:r>
            <a:r>
              <a:rPr lang="en-US" sz="2200" spc="175">
                <a:latin typeface="Cambria Math"/>
                <a:cs typeface="Cambria Math"/>
              </a:rPr>
              <a:t> </a:t>
            </a:r>
            <a:r>
              <a:rPr lang="en-US" sz="2200" spc="80">
                <a:latin typeface="Cambria Math"/>
                <a:cs typeface="Cambria Math"/>
              </a:rPr>
              <a:t>≡</a:t>
            </a:r>
            <a:r>
              <a:rPr lang="en-US" sz="2200" spc="517" baseline="-15625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𝑏 (mod m)</a:t>
            </a:r>
            <a:r>
              <a:rPr lang="en-US" sz="2200" spc="150">
                <a:latin typeface="Cambria Math"/>
                <a:cs typeface="Cambria Math"/>
              </a:rPr>
              <a:t> </a:t>
            </a:r>
            <a:r>
              <a:rPr lang="en-US" sz="2200" b="0">
                <a:latin typeface="Segoe UI Semilight"/>
                <a:cs typeface="Segoe UI Semilight"/>
              </a:rPr>
              <a:t>and</a:t>
            </a:r>
            <a:r>
              <a:rPr lang="en-US" sz="2200" b="0" spc="-15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𝑐</a:t>
            </a:r>
            <a:r>
              <a:rPr lang="en-US" sz="2200" spc="185">
                <a:latin typeface="Cambria Math"/>
                <a:cs typeface="Cambria Math"/>
              </a:rPr>
              <a:t> </a:t>
            </a:r>
            <a:r>
              <a:rPr lang="en-US" sz="2200" spc="80">
                <a:latin typeface="Cambria Math"/>
                <a:cs typeface="Cambria Math"/>
              </a:rPr>
              <a:t>≡</a:t>
            </a:r>
            <a:r>
              <a:rPr lang="en-US" sz="2200" spc="517" baseline="-15625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𝑑 (mod m)</a:t>
            </a:r>
            <a:r>
              <a:rPr lang="en-US" sz="2200" b="0">
                <a:latin typeface="Segoe UI Semilight"/>
                <a:cs typeface="Segoe UI Semilight"/>
              </a:rPr>
              <a:t>.</a:t>
            </a:r>
            <a:r>
              <a:rPr lang="en-US" sz="2200" b="0" spc="-10">
                <a:latin typeface="Segoe UI Semilight"/>
                <a:cs typeface="Segoe UI Semilight"/>
              </a:rPr>
              <a:t> </a:t>
            </a:r>
            <a:endParaRPr lang="en-US" sz="2200">
              <a:latin typeface="Segoe UI Semilight"/>
              <a:cs typeface="Segoe UI Semiligh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EAC8DE-DF62-3A64-1C69-4D8390F86E9B}"/>
              </a:ext>
            </a:extLst>
          </p:cNvPr>
          <p:cNvSpPr txBox="1"/>
          <p:nvPr/>
        </p:nvSpPr>
        <p:spPr>
          <a:xfrm>
            <a:off x="654202" y="6088559"/>
            <a:ext cx="1056026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0">
                <a:latin typeface="Segoe UI Semilight"/>
                <a:cs typeface="Segoe UI Semilight"/>
              </a:rPr>
              <a:t>Then</a:t>
            </a:r>
            <a:r>
              <a:rPr lang="en-US" sz="2200" b="0" spc="-35">
                <a:latin typeface="Segoe UI Semilight"/>
                <a:cs typeface="Segoe UI Semilight"/>
              </a:rPr>
              <a:t> </a:t>
            </a:r>
            <a:r>
              <a:rPr lang="en-US" sz="2200" b="0">
                <a:latin typeface="Segoe UI Semilight"/>
                <a:cs typeface="Segoe UI Semilight"/>
              </a:rPr>
              <a:t>by</a:t>
            </a:r>
            <a:r>
              <a:rPr lang="en-US" sz="2200" b="0" spc="-20">
                <a:latin typeface="Segoe UI Semilight"/>
                <a:cs typeface="Segoe UI Semilight"/>
              </a:rPr>
              <a:t> </a:t>
            </a:r>
            <a:r>
              <a:rPr lang="en-US" sz="2200" b="0">
                <a:latin typeface="Segoe UI Semilight"/>
                <a:cs typeface="Segoe UI Semilight"/>
              </a:rPr>
              <a:t>definition</a:t>
            </a:r>
            <a:r>
              <a:rPr lang="en-US" sz="2200" b="0" spc="-25">
                <a:latin typeface="Segoe UI Semilight"/>
                <a:cs typeface="Segoe UI Semilight"/>
              </a:rPr>
              <a:t> </a:t>
            </a:r>
            <a:r>
              <a:rPr lang="en-US" sz="2200" b="0">
                <a:latin typeface="Segoe UI Semilight"/>
                <a:cs typeface="Segoe UI Semilight"/>
              </a:rPr>
              <a:t>of</a:t>
            </a:r>
            <a:r>
              <a:rPr lang="en-US" sz="2200" b="0" spc="-25">
                <a:latin typeface="Segoe UI Semilight"/>
                <a:cs typeface="Segoe UI Semilight"/>
              </a:rPr>
              <a:t> </a:t>
            </a:r>
            <a:r>
              <a:rPr lang="en-US" sz="2200" b="0">
                <a:latin typeface="Segoe UI Semilight"/>
                <a:cs typeface="Segoe UI Semilight"/>
              </a:rPr>
              <a:t>congruence,</a:t>
            </a:r>
            <a:r>
              <a:rPr lang="en-US" sz="2200" b="0" spc="25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𝑎𝑐</a:t>
            </a:r>
            <a:r>
              <a:rPr lang="en-US" sz="2200" spc="185">
                <a:latin typeface="Cambria Math"/>
                <a:cs typeface="Cambria Math"/>
              </a:rPr>
              <a:t> </a:t>
            </a:r>
            <a:r>
              <a:rPr lang="en-US" sz="2200" spc="80">
                <a:latin typeface="Cambria Math"/>
                <a:cs typeface="Cambria Math"/>
              </a:rPr>
              <a:t>≡</a:t>
            </a:r>
            <a:r>
              <a:rPr lang="en-US" sz="2200" spc="509" baseline="-15625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𝑏𝑑 (mod m)</a:t>
            </a:r>
            <a:r>
              <a:rPr lang="en-US" sz="2200" b="0">
                <a:latin typeface="Segoe UI Semilight"/>
                <a:cs typeface="Segoe UI Semilight"/>
              </a:rPr>
              <a:t>.</a:t>
            </a:r>
            <a:r>
              <a:rPr lang="en-US" sz="2200" b="0" spc="-15">
                <a:latin typeface="Segoe UI Semilight"/>
                <a:cs typeface="Segoe UI Semilight"/>
              </a:rPr>
              <a:t> </a:t>
            </a:r>
            <a:r>
              <a:rPr lang="en-US" sz="2200" b="0">
                <a:latin typeface="Segoe UI Semilight"/>
                <a:cs typeface="Segoe UI Semilight"/>
              </a:rPr>
              <a:t>Since</a:t>
            </a:r>
            <a:r>
              <a:rPr lang="en-US" sz="2200" b="0" spc="-20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𝑎,</a:t>
            </a:r>
            <a:r>
              <a:rPr lang="en-US" sz="2200" spc="-125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𝑏,</a:t>
            </a:r>
            <a:r>
              <a:rPr lang="en-US" sz="2200" spc="-120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𝑐,</a:t>
            </a:r>
            <a:r>
              <a:rPr lang="en-US" sz="2200" spc="-120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𝑑,</a:t>
            </a:r>
            <a:r>
              <a:rPr lang="en-US" sz="2200" spc="-125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𝑚</a:t>
            </a:r>
            <a:r>
              <a:rPr lang="en-US" sz="2200" spc="135">
                <a:latin typeface="Cambria Math"/>
                <a:cs typeface="Cambria Math"/>
              </a:rPr>
              <a:t> </a:t>
            </a:r>
            <a:r>
              <a:rPr lang="en-US" sz="2200" b="0">
                <a:latin typeface="Segoe UI Semilight"/>
                <a:cs typeface="Segoe UI Semilight"/>
              </a:rPr>
              <a:t>were</a:t>
            </a:r>
            <a:r>
              <a:rPr lang="en-US" sz="2200" b="0" spc="-35">
                <a:latin typeface="Segoe UI Semilight"/>
                <a:cs typeface="Segoe UI Semilight"/>
              </a:rPr>
              <a:t> </a:t>
            </a:r>
            <a:r>
              <a:rPr lang="en-US" sz="2200" b="0" spc="-10">
                <a:latin typeface="Segoe UI Semilight"/>
                <a:cs typeface="Segoe UI Semilight"/>
              </a:rPr>
              <a:t>arbitrary, </a:t>
            </a:r>
            <a:r>
              <a:rPr lang="en-US" sz="2200" b="0">
                <a:latin typeface="Segoe UI Semilight"/>
                <a:cs typeface="Segoe UI Semilight"/>
              </a:rPr>
              <a:t>the</a:t>
            </a:r>
            <a:r>
              <a:rPr lang="en-US" sz="2200" b="0" spc="-55">
                <a:latin typeface="Segoe UI Semilight"/>
                <a:cs typeface="Segoe UI Semilight"/>
              </a:rPr>
              <a:t> </a:t>
            </a:r>
            <a:r>
              <a:rPr lang="en-US" sz="2200" b="0">
                <a:latin typeface="Segoe UI Semilight"/>
                <a:cs typeface="Segoe UI Semilight"/>
              </a:rPr>
              <a:t>claim</a:t>
            </a:r>
            <a:r>
              <a:rPr lang="en-US" sz="2200" b="0" spc="-55">
                <a:latin typeface="Segoe UI Semilight"/>
                <a:cs typeface="Segoe UI Semilight"/>
              </a:rPr>
              <a:t> </a:t>
            </a:r>
            <a:r>
              <a:rPr lang="en-US" sz="2200" b="0" spc="-10">
                <a:latin typeface="Segoe UI Semilight"/>
                <a:cs typeface="Segoe UI Semilight"/>
              </a:rPr>
              <a:t>holds.</a:t>
            </a:r>
            <a:endParaRPr lang="en-US" sz="22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90762C3-A76E-AF5C-AF90-C139C042E62C}"/>
              </a:ext>
            </a:extLst>
          </p:cNvPr>
          <p:cNvSpPr txBox="1"/>
          <p:nvPr/>
        </p:nvSpPr>
        <p:spPr>
          <a:xfrm>
            <a:off x="703248" y="3174395"/>
            <a:ext cx="1117741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>
                <a:latin typeface="Segoe UI Semilight"/>
                <a:cs typeface="Segoe UI Semilight"/>
              </a:rPr>
              <a:t>Then</a:t>
            </a:r>
            <a:r>
              <a:rPr lang="en-US" sz="2200" spc="-15">
                <a:latin typeface="Segoe UI Semilight"/>
                <a:cs typeface="Segoe UI Semilight"/>
              </a:rPr>
              <a:t> </a:t>
            </a:r>
            <a:r>
              <a:rPr lang="en-US" sz="2200" spc="-25">
                <a:latin typeface="Segoe UI Semilight"/>
                <a:cs typeface="Segoe UI Semilight"/>
              </a:rPr>
              <a:t>by </a:t>
            </a:r>
            <a:r>
              <a:rPr lang="en-US" sz="2200">
                <a:latin typeface="Segoe UI Semilight"/>
                <a:cs typeface="Segoe UI Semilight"/>
              </a:rPr>
              <a:t>definition</a:t>
            </a:r>
            <a:r>
              <a:rPr lang="en-US" sz="2200" spc="-40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Segoe UI Semilight"/>
                <a:cs typeface="Segoe UI Semilight"/>
              </a:rPr>
              <a:t>of</a:t>
            </a:r>
            <a:r>
              <a:rPr lang="en-US" sz="2200" spc="-50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Segoe UI Semilight"/>
                <a:cs typeface="Segoe UI Semilight"/>
              </a:rPr>
              <a:t>congruence,</a:t>
            </a:r>
            <a:r>
              <a:rPr lang="en-US" sz="2200" spc="-5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𝑚</a:t>
            </a:r>
            <a:r>
              <a:rPr lang="en-US" sz="2200" spc="10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|</a:t>
            </a:r>
            <a:r>
              <a:rPr lang="en-US" sz="2200" spc="-30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(𝑎</a:t>
            </a:r>
            <a:r>
              <a:rPr lang="en-US" sz="2200" spc="15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−</a:t>
            </a:r>
            <a:r>
              <a:rPr lang="en-US" sz="2200" spc="-40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𝑏)</a:t>
            </a:r>
            <a:r>
              <a:rPr lang="en-US" sz="2200" spc="75">
                <a:latin typeface="Cambria Math"/>
                <a:cs typeface="Cambria Math"/>
              </a:rPr>
              <a:t> </a:t>
            </a:r>
            <a:r>
              <a:rPr lang="en-US" sz="2200">
                <a:latin typeface="Segoe UI Semilight"/>
                <a:cs typeface="Segoe UI Semilight"/>
              </a:rPr>
              <a:t>and</a:t>
            </a:r>
            <a:r>
              <a:rPr lang="en-US" sz="2200" spc="-65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𝑚</a:t>
            </a:r>
            <a:r>
              <a:rPr lang="en-US" sz="2200" spc="15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|</a:t>
            </a:r>
            <a:r>
              <a:rPr lang="en-US" sz="2200" spc="-30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(𝑐</a:t>
            </a:r>
            <a:r>
              <a:rPr lang="en-US" sz="2200" spc="30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−</a:t>
            </a:r>
            <a:r>
              <a:rPr lang="en-US" sz="2200" spc="-40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𝑑)</a:t>
            </a:r>
            <a:r>
              <a:rPr lang="en-US" sz="2200">
                <a:latin typeface="Segoe UI Semilight"/>
                <a:cs typeface="Segoe UI Semilight"/>
              </a:rPr>
              <a:t>.</a:t>
            </a:r>
            <a:r>
              <a:rPr lang="en-US" sz="2200" spc="-35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Segoe UI Semilight"/>
                <a:cs typeface="Segoe UI Semilight"/>
              </a:rPr>
              <a:t>Then</a:t>
            </a:r>
            <a:r>
              <a:rPr lang="en-US" sz="2200" spc="-50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Segoe UI Semilight"/>
                <a:cs typeface="Segoe UI Semilight"/>
              </a:rPr>
              <a:t>by</a:t>
            </a:r>
            <a:r>
              <a:rPr lang="en-US" sz="2200" spc="-55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Segoe UI Semilight"/>
                <a:cs typeface="Segoe UI Semilight"/>
              </a:rPr>
              <a:t>definition</a:t>
            </a:r>
            <a:r>
              <a:rPr lang="en-US" sz="2200" spc="-40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Segoe UI Semilight"/>
                <a:cs typeface="Segoe UI Semilight"/>
              </a:rPr>
              <a:t>of</a:t>
            </a:r>
            <a:r>
              <a:rPr lang="en-US" sz="2200" spc="-50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Segoe UI Semilight"/>
                <a:cs typeface="Segoe UI Semilight"/>
              </a:rPr>
              <a:t>divides,</a:t>
            </a:r>
            <a:r>
              <a:rPr lang="en-US" sz="2200" spc="-25">
                <a:latin typeface="Segoe UI Semilight"/>
                <a:cs typeface="Segoe UI Semilight"/>
              </a:rPr>
              <a:t> </a:t>
            </a:r>
            <a:r>
              <a:rPr lang="en-US" sz="2200" spc="-10">
                <a:latin typeface="Segoe UI Semilight"/>
                <a:cs typeface="Segoe UI Semilight"/>
              </a:rPr>
              <a:t>there </a:t>
            </a:r>
            <a:r>
              <a:rPr lang="en-US" sz="2200">
                <a:latin typeface="Segoe UI Semilight"/>
                <a:cs typeface="Segoe UI Semilight"/>
              </a:rPr>
              <a:t>exists</a:t>
            </a:r>
            <a:r>
              <a:rPr lang="en-US" sz="2200" spc="-25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Segoe UI Semilight"/>
                <a:cs typeface="Segoe UI Semilight"/>
              </a:rPr>
              <a:t>some</a:t>
            </a:r>
            <a:r>
              <a:rPr lang="en-US" sz="2200" spc="-20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Segoe UI Semilight"/>
                <a:cs typeface="Segoe UI Semilight"/>
              </a:rPr>
              <a:t>integers</a:t>
            </a:r>
            <a:r>
              <a:rPr lang="en-US" sz="2200" spc="-5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𝑘,</a:t>
            </a:r>
            <a:r>
              <a:rPr lang="en-US" sz="2200" spc="-125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𝑗</a:t>
            </a:r>
            <a:r>
              <a:rPr lang="en-US" sz="2200" spc="120">
                <a:latin typeface="Cambria Math"/>
                <a:cs typeface="Cambria Math"/>
              </a:rPr>
              <a:t> </a:t>
            </a:r>
            <a:r>
              <a:rPr lang="en-US" sz="2200">
                <a:latin typeface="Segoe UI Semilight"/>
                <a:cs typeface="Segoe UI Semilight"/>
              </a:rPr>
              <a:t>such</a:t>
            </a:r>
            <a:r>
              <a:rPr lang="en-US" sz="2200" spc="-5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Segoe UI Semilight"/>
                <a:cs typeface="Segoe UI Semilight"/>
              </a:rPr>
              <a:t>that</a:t>
            </a:r>
            <a:r>
              <a:rPr lang="en-US" sz="2200" spc="-20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𝑎</a:t>
            </a:r>
            <a:r>
              <a:rPr lang="en-US" sz="2200" spc="40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−</a:t>
            </a:r>
            <a:r>
              <a:rPr lang="en-US" sz="2200" spc="-15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𝑏</a:t>
            </a:r>
            <a:r>
              <a:rPr lang="en-US" sz="2200" spc="150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=</a:t>
            </a:r>
            <a:r>
              <a:rPr lang="en-US" sz="2200" spc="90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𝑚𝑘</a:t>
            </a:r>
            <a:r>
              <a:rPr lang="en-US" sz="2200" spc="160">
                <a:latin typeface="Cambria Math"/>
                <a:cs typeface="Cambria Math"/>
              </a:rPr>
              <a:t> </a:t>
            </a:r>
            <a:r>
              <a:rPr lang="en-US" sz="2200">
                <a:latin typeface="Segoe UI Semilight"/>
                <a:cs typeface="Segoe UI Semilight"/>
              </a:rPr>
              <a:t>and</a:t>
            </a:r>
            <a:r>
              <a:rPr lang="en-US" sz="2200" spc="-25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𝑐</a:t>
            </a:r>
            <a:r>
              <a:rPr lang="en-US" sz="2200" spc="55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−</a:t>
            </a:r>
            <a:r>
              <a:rPr lang="en-US" sz="2200" spc="-25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𝑑</a:t>
            </a:r>
            <a:r>
              <a:rPr lang="en-US" sz="2200" spc="170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=</a:t>
            </a:r>
            <a:r>
              <a:rPr lang="en-US" sz="2200" spc="100">
                <a:latin typeface="Cambria Math"/>
                <a:cs typeface="Cambria Math"/>
              </a:rPr>
              <a:t> </a:t>
            </a:r>
            <a:r>
              <a:rPr lang="en-US" sz="2200" spc="-25">
                <a:latin typeface="Cambria Math"/>
                <a:cs typeface="Cambria Math"/>
              </a:rPr>
              <a:t>𝑚𝑗</a:t>
            </a:r>
            <a:r>
              <a:rPr lang="en-US" sz="2200" spc="-25">
                <a:latin typeface="Segoe UI Semilight"/>
                <a:cs typeface="Segoe UI Semilight"/>
              </a:rPr>
              <a:t>.</a:t>
            </a:r>
            <a:endParaRPr lang="en-US" sz="22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45E6A2F-C25B-5FEB-3745-3FAC8BF1A13E}"/>
              </a:ext>
            </a:extLst>
          </p:cNvPr>
          <p:cNvSpPr txBox="1"/>
          <p:nvPr/>
        </p:nvSpPr>
        <p:spPr>
          <a:xfrm>
            <a:off x="703249" y="4138766"/>
            <a:ext cx="659347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0">
                <a:latin typeface="Segoe UI Semilight"/>
                <a:cs typeface="Segoe UI Semilight"/>
              </a:rPr>
              <a:t>[Manipulate towards goal]</a:t>
            </a:r>
            <a:endParaRPr lang="en-US" sz="22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669D350-6FD3-9B6D-B3D2-982C8C314796}"/>
              </a:ext>
            </a:extLst>
          </p:cNvPr>
          <p:cNvSpPr txBox="1"/>
          <p:nvPr/>
        </p:nvSpPr>
        <p:spPr>
          <a:xfrm>
            <a:off x="703249" y="5181093"/>
            <a:ext cx="659347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0">
                <a:latin typeface="Segoe UI Semilight"/>
                <a:cs typeface="Segoe UI Semilight"/>
              </a:rPr>
              <a:t>[Reroll definitions]</a:t>
            </a:r>
            <a:endParaRPr lang="en-US" sz="2200"/>
          </a:p>
        </p:txBody>
      </p:sp>
    </p:spTree>
    <p:extLst>
      <p:ext uri="{BB962C8B-B14F-4D97-AF65-F5344CB8AC3E}">
        <p14:creationId xmlns:p14="http://schemas.microsoft.com/office/powerpoint/2010/main" val="1519423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A1C5A3-1E3B-1B45-EEF8-5CEFB466E0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209F1F99-1BEF-386F-C2E3-F1A7B3D18BB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65"/>
              <a:t>Claim</a:t>
            </a:r>
            <a:r>
              <a:rPr spc="215"/>
              <a:t> </a:t>
            </a:r>
            <a:r>
              <a:rPr spc="-50"/>
              <a:t>3</a:t>
            </a: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E05389A7-AEFC-9224-53E6-ADAB5AF8EEDD}"/>
              </a:ext>
            </a:extLst>
          </p:cNvPr>
          <p:cNvSpPr/>
          <p:nvPr/>
        </p:nvSpPr>
        <p:spPr>
          <a:xfrm>
            <a:off x="657529" y="1360550"/>
            <a:ext cx="978535" cy="405765"/>
          </a:xfrm>
          <a:custGeom>
            <a:avLst/>
            <a:gdLst/>
            <a:ahLst/>
            <a:cxnLst/>
            <a:rect l="l" t="t" r="r" b="b"/>
            <a:pathLst>
              <a:path w="978535" h="405764">
                <a:moveTo>
                  <a:pt x="978408" y="0"/>
                </a:moveTo>
                <a:lnTo>
                  <a:pt x="0" y="0"/>
                </a:lnTo>
                <a:lnTo>
                  <a:pt x="0" y="405384"/>
                </a:lnTo>
                <a:lnTo>
                  <a:pt x="978408" y="405384"/>
                </a:lnTo>
                <a:lnTo>
                  <a:pt x="978408" y="0"/>
                </a:lnTo>
                <a:close/>
              </a:path>
            </a:pathLst>
          </a:custGeom>
          <a:solidFill>
            <a:srgbClr val="CC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EECAA51E-BA16-BF26-AF3D-6069B262A87F}"/>
              </a:ext>
            </a:extLst>
          </p:cNvPr>
          <p:cNvSpPr txBox="1"/>
          <p:nvPr/>
        </p:nvSpPr>
        <p:spPr>
          <a:xfrm>
            <a:off x="619658" y="1380235"/>
            <a:ext cx="10546080" cy="7643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b="0">
                <a:latin typeface="Segoe UI Semilight"/>
                <a:cs typeface="Segoe UI Semilight"/>
              </a:rPr>
              <a:t>Claim</a:t>
            </a:r>
            <a:r>
              <a:rPr sz="2400" b="0" spc="-40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3: For</a:t>
            </a:r>
            <a:r>
              <a:rPr sz="2400" b="0" spc="-10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integers</a:t>
            </a:r>
            <a:r>
              <a:rPr sz="2400" b="0" spc="5">
                <a:latin typeface="Segoe UI Semilight"/>
                <a:cs typeface="Segoe UI Semilight"/>
              </a:rPr>
              <a:t> </a:t>
            </a:r>
            <a:r>
              <a:rPr sz="2400">
                <a:latin typeface="Cambria Math"/>
                <a:cs typeface="Cambria Math"/>
              </a:rPr>
              <a:t>𝑎,</a:t>
            </a:r>
            <a:r>
              <a:rPr sz="2400" spc="-135">
                <a:latin typeface="Cambria Math"/>
                <a:cs typeface="Cambria Math"/>
              </a:rPr>
              <a:t> </a:t>
            </a:r>
            <a:r>
              <a:rPr sz="2400">
                <a:latin typeface="Cambria Math"/>
                <a:cs typeface="Cambria Math"/>
              </a:rPr>
              <a:t>𝑏,</a:t>
            </a:r>
            <a:r>
              <a:rPr sz="2400" spc="-135">
                <a:latin typeface="Cambria Math"/>
                <a:cs typeface="Cambria Math"/>
              </a:rPr>
              <a:t> </a:t>
            </a:r>
            <a:r>
              <a:rPr sz="2400">
                <a:latin typeface="Cambria Math"/>
                <a:cs typeface="Cambria Math"/>
              </a:rPr>
              <a:t>𝑐,</a:t>
            </a:r>
            <a:r>
              <a:rPr sz="2400" spc="-135">
                <a:latin typeface="Cambria Math"/>
                <a:cs typeface="Cambria Math"/>
              </a:rPr>
              <a:t> </a:t>
            </a:r>
            <a:r>
              <a:rPr sz="2400">
                <a:latin typeface="Cambria Math"/>
                <a:cs typeface="Cambria Math"/>
              </a:rPr>
              <a:t>𝑑</a:t>
            </a:r>
            <a:r>
              <a:rPr sz="2400" spc="190">
                <a:latin typeface="Cambria Math"/>
                <a:cs typeface="Cambria Math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and</a:t>
            </a:r>
            <a:r>
              <a:rPr sz="2400" b="0" spc="-15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positive</a:t>
            </a:r>
            <a:r>
              <a:rPr sz="2400" b="0" spc="-30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integer </a:t>
            </a:r>
            <a:r>
              <a:rPr sz="2400">
                <a:latin typeface="Cambria Math"/>
                <a:cs typeface="Cambria Math"/>
              </a:rPr>
              <a:t>𝑚</a:t>
            </a:r>
            <a:r>
              <a:rPr sz="2400" b="0">
                <a:latin typeface="Segoe UI Semilight"/>
                <a:cs typeface="Segoe UI Semilight"/>
              </a:rPr>
              <a:t>,</a:t>
            </a:r>
            <a:r>
              <a:rPr sz="2400" b="0" spc="-10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if</a:t>
            </a:r>
            <a:r>
              <a:rPr sz="2400" b="0" spc="10">
                <a:latin typeface="Segoe UI Semilight"/>
                <a:cs typeface="Segoe UI Semilight"/>
              </a:rPr>
              <a:t> </a:t>
            </a:r>
            <a:r>
              <a:rPr sz="2400">
                <a:latin typeface="Cambria Math"/>
                <a:cs typeface="Cambria Math"/>
              </a:rPr>
              <a:t>𝑎</a:t>
            </a:r>
            <a:r>
              <a:rPr sz="2400" spc="180">
                <a:latin typeface="Cambria Math"/>
                <a:cs typeface="Cambria Math"/>
              </a:rPr>
              <a:t> </a:t>
            </a:r>
            <a:r>
              <a:rPr sz="2400" spc="85">
                <a:latin typeface="Cambria Math"/>
                <a:cs typeface="Cambria Math"/>
              </a:rPr>
              <a:t>≡</a:t>
            </a:r>
            <a:r>
              <a:rPr sz="2625" spc="577" baseline="-15873">
                <a:latin typeface="Cambria Math"/>
                <a:cs typeface="Cambria Math"/>
              </a:rPr>
              <a:t> </a:t>
            </a:r>
            <a:r>
              <a:rPr sz="2400">
                <a:latin typeface="Cambria Math"/>
                <a:cs typeface="Cambria Math"/>
              </a:rPr>
              <a:t>𝑏</a:t>
            </a:r>
            <a:r>
              <a:rPr lang="en-US" sz="2400">
                <a:latin typeface="Cambria Math"/>
                <a:cs typeface="Cambria Math"/>
              </a:rPr>
              <a:t> (mod m)</a:t>
            </a:r>
            <a:r>
              <a:rPr sz="2400" spc="180">
                <a:latin typeface="Cambria Math"/>
                <a:cs typeface="Cambria Math"/>
              </a:rPr>
              <a:t> </a:t>
            </a:r>
            <a:endParaRPr lang="en-US" sz="2400" spc="180">
              <a:latin typeface="Cambria Math"/>
              <a:cs typeface="Cambria Math"/>
            </a:endParaRPr>
          </a:p>
          <a:p>
            <a:pPr marL="38100">
              <a:spcBef>
                <a:spcPts val="100"/>
              </a:spcBef>
            </a:pPr>
            <a:r>
              <a:rPr sz="2400" b="0">
                <a:latin typeface="Segoe UI Semilight"/>
                <a:cs typeface="Segoe UI Semilight"/>
              </a:rPr>
              <a:t>and</a:t>
            </a:r>
            <a:r>
              <a:rPr sz="2400" b="0" spc="-10">
                <a:latin typeface="Segoe UI Semilight"/>
                <a:cs typeface="Segoe UI Semilight"/>
              </a:rPr>
              <a:t> </a:t>
            </a:r>
            <a:r>
              <a:rPr sz="2400">
                <a:latin typeface="Cambria Math"/>
                <a:cs typeface="Cambria Math"/>
              </a:rPr>
              <a:t>𝑐</a:t>
            </a:r>
            <a:r>
              <a:rPr sz="2400" spc="185">
                <a:latin typeface="Cambria Math"/>
                <a:cs typeface="Cambria Math"/>
              </a:rPr>
              <a:t> </a:t>
            </a:r>
            <a:r>
              <a:rPr sz="2400" spc="85">
                <a:latin typeface="Cambria Math"/>
                <a:cs typeface="Cambria Math"/>
              </a:rPr>
              <a:t>≡</a:t>
            </a:r>
            <a:r>
              <a:rPr sz="2625" spc="600" baseline="-15873">
                <a:latin typeface="Cambria Math"/>
                <a:cs typeface="Cambria Math"/>
              </a:rPr>
              <a:t> </a:t>
            </a:r>
            <a:r>
              <a:rPr sz="2400">
                <a:latin typeface="Cambria Math"/>
                <a:cs typeface="Cambria Math"/>
              </a:rPr>
              <a:t>𝑑</a:t>
            </a:r>
            <a:r>
              <a:rPr lang="en-US" sz="2400">
                <a:latin typeface="Cambria Math"/>
                <a:cs typeface="Cambria Math"/>
              </a:rPr>
              <a:t> (mod m)</a:t>
            </a:r>
            <a:r>
              <a:rPr sz="2400" spc="185">
                <a:latin typeface="Cambria Math"/>
                <a:cs typeface="Cambria Math"/>
              </a:rPr>
              <a:t> </a:t>
            </a:r>
            <a:r>
              <a:rPr sz="2400" b="0" spc="-20">
                <a:latin typeface="Segoe UI Semilight"/>
                <a:cs typeface="Segoe UI Semilight"/>
              </a:rPr>
              <a:t>then</a:t>
            </a:r>
            <a:r>
              <a:rPr lang="en-US" sz="2400" b="0" spc="-20">
                <a:latin typeface="Segoe UI Semilight"/>
                <a:cs typeface="Segoe UI Semilight"/>
              </a:rPr>
              <a:t> </a:t>
            </a:r>
            <a:r>
              <a:rPr lang="en-US" sz="2400">
                <a:latin typeface="Cambria Math"/>
                <a:cs typeface="Cambria Math"/>
              </a:rPr>
              <a:t>𝑎𝑐</a:t>
            </a:r>
            <a:r>
              <a:rPr lang="en-US" sz="2400" spc="204">
                <a:latin typeface="Cambria Math"/>
                <a:cs typeface="Cambria Math"/>
              </a:rPr>
              <a:t> </a:t>
            </a:r>
            <a:r>
              <a:rPr lang="en-US" sz="2400" spc="80">
                <a:latin typeface="Cambria Math"/>
                <a:cs typeface="Cambria Math"/>
              </a:rPr>
              <a:t>≡</a:t>
            </a:r>
            <a:r>
              <a:rPr lang="en-US" sz="2625" spc="607" baseline="-15873">
                <a:latin typeface="Cambria Math"/>
                <a:cs typeface="Cambria Math"/>
              </a:rPr>
              <a:t> </a:t>
            </a:r>
            <a:r>
              <a:rPr lang="en-US" sz="2400" spc="-25">
                <a:latin typeface="Cambria Math"/>
                <a:cs typeface="Cambria Math"/>
              </a:rPr>
              <a:t>𝑏𝑑 (mod m)</a:t>
            </a:r>
            <a:r>
              <a:rPr lang="en-US" sz="2400" spc="-25">
                <a:latin typeface="Segoe UI Semilight"/>
                <a:cs typeface="Segoe UI Semilight"/>
              </a:rPr>
              <a:t>.</a:t>
            </a:r>
            <a:endParaRPr lang="en-US" sz="2400">
              <a:latin typeface="Segoe UI Semilight"/>
              <a:cs typeface="Segoe UI Semilight"/>
            </a:endParaRPr>
          </a:p>
        </p:txBody>
      </p:sp>
      <p:grpSp>
        <p:nvGrpSpPr>
          <p:cNvPr id="12" name="object 5">
            <a:extLst>
              <a:ext uri="{FF2B5EF4-FFF2-40B4-BE49-F238E27FC236}">
                <a16:creationId xmlns:a16="http://schemas.microsoft.com/office/drawing/2014/main" id="{4C5B6A41-9142-A8F8-A67F-517926B6488A}"/>
              </a:ext>
            </a:extLst>
          </p:cNvPr>
          <p:cNvGrpSpPr/>
          <p:nvPr/>
        </p:nvGrpSpPr>
        <p:grpSpPr>
          <a:xfrm>
            <a:off x="8058158" y="146486"/>
            <a:ext cx="3822510" cy="1235592"/>
            <a:chOff x="9031223" y="102107"/>
            <a:chExt cx="3056230" cy="1248410"/>
          </a:xfrm>
        </p:grpSpPr>
        <p:sp>
          <p:nvSpPr>
            <p:cNvPr id="13" name="object 6">
              <a:extLst>
                <a:ext uri="{FF2B5EF4-FFF2-40B4-BE49-F238E27FC236}">
                  <a16:creationId xmlns:a16="http://schemas.microsoft.com/office/drawing/2014/main" id="{794A44D3-9C8B-7E47-2776-AA006CF7FCCA}"/>
                </a:ext>
              </a:extLst>
            </p:cNvPr>
            <p:cNvSpPr/>
            <p:nvPr/>
          </p:nvSpPr>
          <p:spPr>
            <a:xfrm>
              <a:off x="9041993" y="102107"/>
              <a:ext cx="3045460" cy="1248410"/>
            </a:xfrm>
            <a:custGeom>
              <a:avLst/>
              <a:gdLst/>
              <a:ahLst/>
              <a:cxnLst/>
              <a:rect l="l" t="t" r="r" b="b"/>
              <a:pathLst>
                <a:path w="3045459" h="1248410">
                  <a:moveTo>
                    <a:pt x="2836926" y="0"/>
                  </a:moveTo>
                  <a:lnTo>
                    <a:pt x="208025" y="0"/>
                  </a:lnTo>
                  <a:lnTo>
                    <a:pt x="160313" y="5491"/>
                  </a:lnTo>
                  <a:lnTo>
                    <a:pt x="116521" y="21136"/>
                  </a:lnTo>
                  <a:lnTo>
                    <a:pt x="77897" y="45686"/>
                  </a:lnTo>
                  <a:lnTo>
                    <a:pt x="45686" y="77897"/>
                  </a:lnTo>
                  <a:lnTo>
                    <a:pt x="21136" y="116521"/>
                  </a:lnTo>
                  <a:lnTo>
                    <a:pt x="5491" y="160313"/>
                  </a:lnTo>
                  <a:lnTo>
                    <a:pt x="0" y="208025"/>
                  </a:lnTo>
                  <a:lnTo>
                    <a:pt x="0" y="1040130"/>
                  </a:lnTo>
                  <a:lnTo>
                    <a:pt x="5491" y="1087842"/>
                  </a:lnTo>
                  <a:lnTo>
                    <a:pt x="21136" y="1131634"/>
                  </a:lnTo>
                  <a:lnTo>
                    <a:pt x="45686" y="1170258"/>
                  </a:lnTo>
                  <a:lnTo>
                    <a:pt x="77897" y="1202469"/>
                  </a:lnTo>
                  <a:lnTo>
                    <a:pt x="116521" y="1227019"/>
                  </a:lnTo>
                  <a:lnTo>
                    <a:pt x="160313" y="1242664"/>
                  </a:lnTo>
                  <a:lnTo>
                    <a:pt x="208025" y="1248156"/>
                  </a:lnTo>
                  <a:lnTo>
                    <a:pt x="2836926" y="1248156"/>
                  </a:lnTo>
                  <a:lnTo>
                    <a:pt x="2884638" y="1242664"/>
                  </a:lnTo>
                  <a:lnTo>
                    <a:pt x="2928430" y="1227019"/>
                  </a:lnTo>
                  <a:lnTo>
                    <a:pt x="2967054" y="1202469"/>
                  </a:lnTo>
                  <a:lnTo>
                    <a:pt x="2999265" y="1170258"/>
                  </a:lnTo>
                  <a:lnTo>
                    <a:pt x="3023815" y="1131634"/>
                  </a:lnTo>
                  <a:lnTo>
                    <a:pt x="3039460" y="1087842"/>
                  </a:lnTo>
                  <a:lnTo>
                    <a:pt x="3044952" y="1040130"/>
                  </a:lnTo>
                  <a:lnTo>
                    <a:pt x="3044952" y="208025"/>
                  </a:lnTo>
                  <a:lnTo>
                    <a:pt x="3039460" y="160313"/>
                  </a:lnTo>
                  <a:lnTo>
                    <a:pt x="3023815" y="116521"/>
                  </a:lnTo>
                  <a:lnTo>
                    <a:pt x="2999265" y="77897"/>
                  </a:lnTo>
                  <a:lnTo>
                    <a:pt x="2967054" y="45686"/>
                  </a:lnTo>
                  <a:lnTo>
                    <a:pt x="2928430" y="21136"/>
                  </a:lnTo>
                  <a:lnTo>
                    <a:pt x="2884638" y="5491"/>
                  </a:lnTo>
                  <a:lnTo>
                    <a:pt x="2836926" y="0"/>
                  </a:lnTo>
                  <a:close/>
                </a:path>
              </a:pathLst>
            </a:custGeom>
            <a:solidFill>
              <a:srgbClr val="E4E4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7">
              <a:extLst>
                <a:ext uri="{FF2B5EF4-FFF2-40B4-BE49-F238E27FC236}">
                  <a16:creationId xmlns:a16="http://schemas.microsoft.com/office/drawing/2014/main" id="{011C343D-3818-905F-D069-3B99ED869E72}"/>
                </a:ext>
              </a:extLst>
            </p:cNvPr>
            <p:cNvSpPr/>
            <p:nvPr/>
          </p:nvSpPr>
          <p:spPr>
            <a:xfrm>
              <a:off x="9031223" y="102107"/>
              <a:ext cx="3045460" cy="1248410"/>
            </a:xfrm>
            <a:custGeom>
              <a:avLst/>
              <a:gdLst/>
              <a:ahLst/>
              <a:cxnLst/>
              <a:rect l="l" t="t" r="r" b="b"/>
              <a:pathLst>
                <a:path w="3045459" h="1248410">
                  <a:moveTo>
                    <a:pt x="0" y="208025"/>
                  </a:moveTo>
                  <a:lnTo>
                    <a:pt x="5491" y="160313"/>
                  </a:lnTo>
                  <a:lnTo>
                    <a:pt x="21136" y="116521"/>
                  </a:lnTo>
                  <a:lnTo>
                    <a:pt x="45686" y="77897"/>
                  </a:lnTo>
                  <a:lnTo>
                    <a:pt x="77897" y="45686"/>
                  </a:lnTo>
                  <a:lnTo>
                    <a:pt x="116521" y="21136"/>
                  </a:lnTo>
                  <a:lnTo>
                    <a:pt x="160313" y="5491"/>
                  </a:lnTo>
                  <a:lnTo>
                    <a:pt x="208025" y="0"/>
                  </a:lnTo>
                  <a:lnTo>
                    <a:pt x="2836926" y="0"/>
                  </a:lnTo>
                  <a:lnTo>
                    <a:pt x="2884638" y="5491"/>
                  </a:lnTo>
                  <a:lnTo>
                    <a:pt x="2928430" y="21136"/>
                  </a:lnTo>
                  <a:lnTo>
                    <a:pt x="2967054" y="45686"/>
                  </a:lnTo>
                  <a:lnTo>
                    <a:pt x="2999265" y="77897"/>
                  </a:lnTo>
                  <a:lnTo>
                    <a:pt x="3023815" y="116521"/>
                  </a:lnTo>
                  <a:lnTo>
                    <a:pt x="3039460" y="160313"/>
                  </a:lnTo>
                  <a:lnTo>
                    <a:pt x="3044952" y="208025"/>
                  </a:lnTo>
                  <a:lnTo>
                    <a:pt x="3044952" y="1040130"/>
                  </a:lnTo>
                  <a:lnTo>
                    <a:pt x="3039460" y="1087842"/>
                  </a:lnTo>
                  <a:lnTo>
                    <a:pt x="3023815" y="1131634"/>
                  </a:lnTo>
                  <a:lnTo>
                    <a:pt x="2999265" y="1170258"/>
                  </a:lnTo>
                  <a:lnTo>
                    <a:pt x="2967054" y="1202469"/>
                  </a:lnTo>
                  <a:lnTo>
                    <a:pt x="2928430" y="1227019"/>
                  </a:lnTo>
                  <a:lnTo>
                    <a:pt x="2884638" y="1242664"/>
                  </a:lnTo>
                  <a:lnTo>
                    <a:pt x="2836926" y="1248156"/>
                  </a:lnTo>
                  <a:lnTo>
                    <a:pt x="208025" y="1248156"/>
                  </a:lnTo>
                  <a:lnTo>
                    <a:pt x="160313" y="1242664"/>
                  </a:lnTo>
                  <a:lnTo>
                    <a:pt x="116521" y="1227019"/>
                  </a:lnTo>
                  <a:lnTo>
                    <a:pt x="77897" y="1202469"/>
                  </a:lnTo>
                  <a:lnTo>
                    <a:pt x="45686" y="1170258"/>
                  </a:lnTo>
                  <a:lnTo>
                    <a:pt x="21136" y="1131634"/>
                  </a:lnTo>
                  <a:lnTo>
                    <a:pt x="5491" y="1087842"/>
                  </a:lnTo>
                  <a:lnTo>
                    <a:pt x="0" y="1040130"/>
                  </a:lnTo>
                  <a:lnTo>
                    <a:pt x="0" y="208025"/>
                  </a:lnTo>
                  <a:close/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9">
            <a:extLst>
              <a:ext uri="{FF2B5EF4-FFF2-40B4-BE49-F238E27FC236}">
                <a16:creationId xmlns:a16="http://schemas.microsoft.com/office/drawing/2014/main" id="{CD0BF2F3-9160-259F-115A-2C04A24614C4}"/>
              </a:ext>
            </a:extLst>
          </p:cNvPr>
          <p:cNvSpPr txBox="1"/>
          <p:nvPr/>
        </p:nvSpPr>
        <p:spPr>
          <a:xfrm>
            <a:off x="8419011" y="58267"/>
            <a:ext cx="3461657" cy="124393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700"/>
              </a:spcBef>
            </a:pPr>
            <a:r>
              <a:rPr sz="2000" b="0" u="sng" spc="-10"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Definitions</a:t>
            </a:r>
            <a:r>
              <a:rPr sz="2000" b="0" u="none" spc="-10">
                <a:latin typeface="Segoe UI Semilight"/>
                <a:cs typeface="Segoe UI Semilight"/>
              </a:rPr>
              <a:t>:</a:t>
            </a:r>
            <a:endParaRPr sz="2000">
              <a:latin typeface="Segoe UI Semilight"/>
              <a:cs typeface="Segoe UI Semilight"/>
            </a:endParaRPr>
          </a:p>
          <a:p>
            <a:pPr marL="50800">
              <a:lnSpc>
                <a:spcPct val="100000"/>
              </a:lnSpc>
              <a:spcBef>
                <a:spcPts val="600"/>
              </a:spcBef>
              <a:tabLst>
                <a:tab pos="1774189" algn="l"/>
              </a:tabLst>
            </a:pPr>
            <a:r>
              <a:rPr sz="2000">
                <a:latin typeface="Cambria Math"/>
                <a:cs typeface="Cambria Math"/>
              </a:rPr>
              <a:t>𝑎</a:t>
            </a:r>
            <a:r>
              <a:rPr sz="2000" spc="40">
                <a:latin typeface="Cambria Math"/>
                <a:cs typeface="Cambria Math"/>
              </a:rPr>
              <a:t> </a:t>
            </a:r>
            <a:r>
              <a:rPr sz="2000">
                <a:latin typeface="Cambria Math"/>
                <a:cs typeface="Cambria Math"/>
              </a:rPr>
              <a:t>| 𝑏</a:t>
            </a:r>
            <a:r>
              <a:rPr sz="2000" spc="20">
                <a:latin typeface="Cambria Math"/>
                <a:cs typeface="Cambria Math"/>
              </a:rPr>
              <a:t> </a:t>
            </a:r>
            <a:r>
              <a:rPr sz="2000" b="0">
                <a:latin typeface="Segoe UI Semilight"/>
                <a:cs typeface="Segoe UI Semilight"/>
              </a:rPr>
              <a:t>iff</a:t>
            </a:r>
            <a:r>
              <a:rPr sz="2000" b="0" spc="-5">
                <a:latin typeface="Segoe UI Semilight"/>
                <a:cs typeface="Segoe UI Semilight"/>
              </a:rPr>
              <a:t> </a:t>
            </a:r>
            <a:r>
              <a:rPr sz="2000">
                <a:latin typeface="Cambria Math"/>
                <a:cs typeface="Cambria Math"/>
              </a:rPr>
              <a:t>∃𝑘</a:t>
            </a:r>
            <a:r>
              <a:rPr sz="2000" spc="155">
                <a:latin typeface="Cambria Math"/>
                <a:cs typeface="Cambria Math"/>
              </a:rPr>
              <a:t> </a:t>
            </a:r>
            <a:r>
              <a:rPr sz="2000">
                <a:latin typeface="Cambria Math"/>
                <a:cs typeface="Cambria Math"/>
              </a:rPr>
              <a:t>∈</a:t>
            </a:r>
            <a:r>
              <a:rPr sz="2000" spc="105">
                <a:latin typeface="Cambria Math"/>
                <a:cs typeface="Cambria Math"/>
              </a:rPr>
              <a:t> </a:t>
            </a:r>
            <a:r>
              <a:rPr sz="2000" spc="-50">
                <a:latin typeface="Cambria Math"/>
                <a:cs typeface="Cambria Math"/>
              </a:rPr>
              <a:t>ℤ</a:t>
            </a:r>
            <a:r>
              <a:rPr sz="2000">
                <a:latin typeface="Cambria Math"/>
                <a:cs typeface="Cambria Math"/>
              </a:rPr>
              <a:t>	𝑏</a:t>
            </a:r>
            <a:r>
              <a:rPr sz="2000" spc="125">
                <a:latin typeface="Cambria Math"/>
                <a:cs typeface="Cambria Math"/>
              </a:rPr>
              <a:t> </a:t>
            </a:r>
            <a:r>
              <a:rPr sz="2000">
                <a:latin typeface="Cambria Math"/>
                <a:cs typeface="Cambria Math"/>
              </a:rPr>
              <a:t>=</a:t>
            </a:r>
            <a:r>
              <a:rPr sz="2000" spc="105">
                <a:latin typeface="Cambria Math"/>
                <a:cs typeface="Cambria Math"/>
              </a:rPr>
              <a:t> </a:t>
            </a:r>
            <a:r>
              <a:rPr sz="2000" spc="-25">
                <a:latin typeface="Cambria Math"/>
                <a:cs typeface="Cambria Math"/>
              </a:rPr>
              <a:t>𝑘𝑎</a:t>
            </a:r>
            <a:endParaRPr sz="2000">
              <a:latin typeface="Cambria Math"/>
              <a:cs typeface="Cambria Math"/>
            </a:endParaRPr>
          </a:p>
          <a:p>
            <a:pPr marL="50800">
              <a:lnSpc>
                <a:spcPct val="100000"/>
              </a:lnSpc>
              <a:spcBef>
                <a:spcPts val="1200"/>
              </a:spcBef>
            </a:pPr>
            <a:r>
              <a:rPr sz="2000">
                <a:latin typeface="Cambria Math"/>
                <a:cs typeface="Cambria Math"/>
              </a:rPr>
              <a:t>𝑎</a:t>
            </a:r>
            <a:r>
              <a:rPr sz="2000" spc="145">
                <a:latin typeface="Cambria Math"/>
                <a:cs typeface="Cambria Math"/>
              </a:rPr>
              <a:t> </a:t>
            </a:r>
            <a:r>
              <a:rPr sz="2000" spc="65">
                <a:latin typeface="Cambria Math"/>
                <a:cs typeface="Cambria Math"/>
              </a:rPr>
              <a:t>≡</a:t>
            </a:r>
            <a:r>
              <a:rPr sz="2175" spc="502" baseline="-15325">
                <a:latin typeface="Cambria Math"/>
                <a:cs typeface="Cambria Math"/>
              </a:rPr>
              <a:t> </a:t>
            </a:r>
            <a:r>
              <a:rPr sz="2000">
                <a:latin typeface="Cambria Math"/>
                <a:cs typeface="Cambria Math"/>
              </a:rPr>
              <a:t>𝑏</a:t>
            </a:r>
            <a:r>
              <a:rPr lang="en-US" sz="2000">
                <a:latin typeface="Cambria Math"/>
                <a:cs typeface="Cambria Math"/>
              </a:rPr>
              <a:t> (mod m)</a:t>
            </a:r>
            <a:r>
              <a:rPr sz="2000" spc="140">
                <a:latin typeface="Cambria Math"/>
                <a:cs typeface="Cambria Math"/>
              </a:rPr>
              <a:t> </a:t>
            </a:r>
            <a:r>
              <a:rPr sz="2000" b="0">
                <a:latin typeface="Segoe UI Semilight"/>
                <a:cs typeface="Segoe UI Semilight"/>
              </a:rPr>
              <a:t>iff</a:t>
            </a:r>
            <a:r>
              <a:rPr sz="2000" b="0" spc="-5">
                <a:latin typeface="Segoe UI Semilight"/>
                <a:cs typeface="Segoe UI Semilight"/>
              </a:rPr>
              <a:t> </a:t>
            </a:r>
            <a:r>
              <a:rPr sz="2000">
                <a:latin typeface="Cambria Math"/>
                <a:cs typeface="Cambria Math"/>
              </a:rPr>
              <a:t>𝑚</a:t>
            </a:r>
            <a:r>
              <a:rPr sz="2000" spc="30">
                <a:latin typeface="Cambria Math"/>
                <a:cs typeface="Cambria Math"/>
              </a:rPr>
              <a:t> </a:t>
            </a:r>
            <a:r>
              <a:rPr sz="2000">
                <a:latin typeface="Cambria Math"/>
                <a:cs typeface="Cambria Math"/>
              </a:rPr>
              <a:t>|</a:t>
            </a:r>
            <a:r>
              <a:rPr sz="2000" spc="-5">
                <a:latin typeface="Cambria Math"/>
                <a:cs typeface="Cambria Math"/>
              </a:rPr>
              <a:t> </a:t>
            </a:r>
            <a:r>
              <a:rPr sz="2000">
                <a:latin typeface="Cambria Math"/>
                <a:cs typeface="Cambria Math"/>
              </a:rPr>
              <a:t>(𝑎</a:t>
            </a:r>
            <a:r>
              <a:rPr sz="2000" spc="459">
                <a:latin typeface="Cambria Math"/>
                <a:cs typeface="Cambria Math"/>
              </a:rPr>
              <a:t> </a:t>
            </a:r>
            <a:r>
              <a:rPr sz="2000">
                <a:latin typeface="Cambria Math"/>
                <a:cs typeface="Cambria Math"/>
              </a:rPr>
              <a:t>−</a:t>
            </a:r>
            <a:r>
              <a:rPr sz="2000" spc="-5">
                <a:latin typeface="Cambria Math"/>
                <a:cs typeface="Cambria Math"/>
              </a:rPr>
              <a:t> </a:t>
            </a:r>
            <a:r>
              <a:rPr sz="2000" spc="-25">
                <a:latin typeface="Cambria Math"/>
                <a:cs typeface="Cambria Math"/>
              </a:rPr>
              <a:t>𝑏)</a:t>
            </a:r>
            <a:endParaRPr sz="2000">
              <a:latin typeface="Cambria Math"/>
              <a:cs typeface="Cambria Math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05966F8-9A5A-BAC6-CD76-86A16BDFBA24}"/>
              </a:ext>
            </a:extLst>
          </p:cNvPr>
          <p:cNvSpPr txBox="1"/>
          <p:nvPr/>
        </p:nvSpPr>
        <p:spPr>
          <a:xfrm>
            <a:off x="619657" y="2281368"/>
            <a:ext cx="1144389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3500">
              <a:lnSpc>
                <a:spcPct val="100000"/>
              </a:lnSpc>
              <a:spcBef>
                <a:spcPts val="2460"/>
              </a:spcBef>
            </a:pPr>
            <a:r>
              <a:rPr lang="en-US" sz="2200" b="0" u="sng"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Proof</a:t>
            </a:r>
            <a:r>
              <a:rPr lang="en-US" sz="2200" b="0" u="sng" spc="-120"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 </a:t>
            </a:r>
            <a:r>
              <a:rPr lang="en-US" sz="2200" b="0" u="sng"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(Attempt</a:t>
            </a:r>
            <a:r>
              <a:rPr lang="en-US" sz="2200" b="0" u="sng" spc="-105"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 </a:t>
            </a:r>
            <a:r>
              <a:rPr lang="en-US" sz="2200" b="0" u="sng" spc="-25"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1)</a:t>
            </a:r>
            <a:r>
              <a:rPr lang="en-US" sz="2200" u="sng" spc="-25"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: </a:t>
            </a:r>
            <a:r>
              <a:rPr lang="en-US" sz="2200" b="0">
                <a:latin typeface="Segoe UI Semilight"/>
                <a:cs typeface="Segoe UI Semilight"/>
              </a:rPr>
              <a:t>Let</a:t>
            </a:r>
            <a:r>
              <a:rPr lang="en-US" sz="2200" b="0" spc="-35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𝑎,</a:t>
            </a:r>
            <a:r>
              <a:rPr lang="en-US" sz="2200" spc="-120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𝑏,</a:t>
            </a:r>
            <a:r>
              <a:rPr lang="en-US" sz="2200" spc="-125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𝑐,</a:t>
            </a:r>
            <a:r>
              <a:rPr lang="en-US" sz="2200" spc="-120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𝑑</a:t>
            </a:r>
            <a:r>
              <a:rPr lang="en-US" sz="2200" spc="170">
                <a:latin typeface="Cambria Math"/>
                <a:cs typeface="Cambria Math"/>
              </a:rPr>
              <a:t> </a:t>
            </a:r>
            <a:r>
              <a:rPr lang="en-US" sz="2200" b="0">
                <a:latin typeface="Segoe UI Semilight"/>
                <a:cs typeface="Segoe UI Semilight"/>
              </a:rPr>
              <a:t>and</a:t>
            </a:r>
            <a:r>
              <a:rPr lang="en-US" sz="2200" b="0" spc="-15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𝑚</a:t>
            </a:r>
            <a:r>
              <a:rPr lang="en-US" sz="2200" spc="160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&gt;</a:t>
            </a:r>
            <a:r>
              <a:rPr lang="en-US" sz="2200" spc="110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0</a:t>
            </a:r>
            <a:r>
              <a:rPr lang="en-US" sz="2200" spc="110">
                <a:latin typeface="Cambria Math"/>
                <a:cs typeface="Cambria Math"/>
              </a:rPr>
              <a:t> </a:t>
            </a:r>
            <a:r>
              <a:rPr lang="en-US" sz="2200" b="0">
                <a:latin typeface="Segoe UI Semilight"/>
                <a:cs typeface="Segoe UI Semilight"/>
              </a:rPr>
              <a:t>be</a:t>
            </a:r>
            <a:r>
              <a:rPr lang="en-US" sz="2200" b="0" spc="-15">
                <a:latin typeface="Segoe UI Semilight"/>
                <a:cs typeface="Segoe UI Semilight"/>
              </a:rPr>
              <a:t> </a:t>
            </a:r>
            <a:r>
              <a:rPr lang="en-US" sz="2200" b="0">
                <a:latin typeface="Segoe UI Semilight"/>
                <a:cs typeface="Segoe UI Semilight"/>
              </a:rPr>
              <a:t>arbitrary</a:t>
            </a:r>
            <a:r>
              <a:rPr lang="en-US" sz="2200" b="0" spc="-5">
                <a:latin typeface="Segoe UI Semilight"/>
                <a:cs typeface="Segoe UI Semilight"/>
              </a:rPr>
              <a:t> </a:t>
            </a:r>
            <a:r>
              <a:rPr lang="en-US" sz="2200" b="0">
                <a:latin typeface="Segoe UI Semilight"/>
                <a:cs typeface="Segoe UI Semilight"/>
              </a:rPr>
              <a:t>integers. Suppose</a:t>
            </a:r>
            <a:r>
              <a:rPr lang="en-US" sz="2200" b="0" spc="-5">
                <a:latin typeface="Segoe UI Semilight"/>
                <a:cs typeface="Segoe UI Semilight"/>
              </a:rPr>
              <a:t> </a:t>
            </a:r>
            <a:r>
              <a:rPr lang="en-US" sz="2200" b="0">
                <a:latin typeface="Segoe UI Semilight"/>
                <a:cs typeface="Segoe UI Semilight"/>
              </a:rPr>
              <a:t>that</a:t>
            </a:r>
            <a:r>
              <a:rPr lang="en-US" sz="2200" b="0" spc="-10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𝑎</a:t>
            </a:r>
            <a:r>
              <a:rPr lang="en-US" sz="2200" spc="175">
                <a:latin typeface="Cambria Math"/>
                <a:cs typeface="Cambria Math"/>
              </a:rPr>
              <a:t> </a:t>
            </a:r>
            <a:r>
              <a:rPr lang="en-US" sz="2200" spc="80">
                <a:latin typeface="Cambria Math"/>
                <a:cs typeface="Cambria Math"/>
              </a:rPr>
              <a:t>≡</a:t>
            </a:r>
            <a:r>
              <a:rPr lang="en-US" sz="2200" spc="517" baseline="-15625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𝑏 (mod m)</a:t>
            </a:r>
            <a:r>
              <a:rPr lang="en-US" sz="2200" spc="150">
                <a:latin typeface="Cambria Math"/>
                <a:cs typeface="Cambria Math"/>
              </a:rPr>
              <a:t> </a:t>
            </a:r>
            <a:r>
              <a:rPr lang="en-US" sz="2200" b="0">
                <a:latin typeface="Segoe UI Semilight"/>
                <a:cs typeface="Segoe UI Semilight"/>
              </a:rPr>
              <a:t>and</a:t>
            </a:r>
            <a:r>
              <a:rPr lang="en-US" sz="2200" b="0" spc="-15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𝑐</a:t>
            </a:r>
            <a:r>
              <a:rPr lang="en-US" sz="2200" spc="185">
                <a:latin typeface="Cambria Math"/>
                <a:cs typeface="Cambria Math"/>
              </a:rPr>
              <a:t> </a:t>
            </a:r>
            <a:r>
              <a:rPr lang="en-US" sz="2200" spc="80">
                <a:latin typeface="Cambria Math"/>
                <a:cs typeface="Cambria Math"/>
              </a:rPr>
              <a:t>≡</a:t>
            </a:r>
            <a:r>
              <a:rPr lang="en-US" sz="2200" spc="517" baseline="-15625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𝑑 (mod m)</a:t>
            </a:r>
            <a:r>
              <a:rPr lang="en-US" sz="2200" b="0">
                <a:latin typeface="Segoe UI Semilight"/>
                <a:cs typeface="Segoe UI Semilight"/>
              </a:rPr>
              <a:t>.</a:t>
            </a:r>
            <a:r>
              <a:rPr lang="en-US" sz="2200" b="0" spc="-10">
                <a:latin typeface="Segoe UI Semilight"/>
                <a:cs typeface="Segoe UI Semilight"/>
              </a:rPr>
              <a:t> </a:t>
            </a:r>
            <a:endParaRPr lang="en-US" sz="2200">
              <a:latin typeface="Segoe UI Semilight"/>
              <a:cs typeface="Segoe UI Semiligh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D17D6B-73AE-EFDF-3C13-9393F60AF073}"/>
              </a:ext>
            </a:extLst>
          </p:cNvPr>
          <p:cNvSpPr txBox="1"/>
          <p:nvPr/>
        </p:nvSpPr>
        <p:spPr>
          <a:xfrm>
            <a:off x="654202" y="6088559"/>
            <a:ext cx="1056026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0">
                <a:latin typeface="Segoe UI Semilight"/>
                <a:cs typeface="Segoe UI Semilight"/>
              </a:rPr>
              <a:t>Then</a:t>
            </a:r>
            <a:r>
              <a:rPr lang="en-US" sz="2200" b="0" spc="-35">
                <a:latin typeface="Segoe UI Semilight"/>
                <a:cs typeface="Segoe UI Semilight"/>
              </a:rPr>
              <a:t> </a:t>
            </a:r>
            <a:r>
              <a:rPr lang="en-US" sz="2200" b="0">
                <a:latin typeface="Segoe UI Semilight"/>
                <a:cs typeface="Segoe UI Semilight"/>
              </a:rPr>
              <a:t>by</a:t>
            </a:r>
            <a:r>
              <a:rPr lang="en-US" sz="2200" b="0" spc="-20">
                <a:latin typeface="Segoe UI Semilight"/>
                <a:cs typeface="Segoe UI Semilight"/>
              </a:rPr>
              <a:t> </a:t>
            </a:r>
            <a:r>
              <a:rPr lang="en-US" sz="2200" b="0">
                <a:latin typeface="Segoe UI Semilight"/>
                <a:cs typeface="Segoe UI Semilight"/>
              </a:rPr>
              <a:t>definition</a:t>
            </a:r>
            <a:r>
              <a:rPr lang="en-US" sz="2200" b="0" spc="-25">
                <a:latin typeface="Segoe UI Semilight"/>
                <a:cs typeface="Segoe UI Semilight"/>
              </a:rPr>
              <a:t> </a:t>
            </a:r>
            <a:r>
              <a:rPr lang="en-US" sz="2200" b="0">
                <a:latin typeface="Segoe UI Semilight"/>
                <a:cs typeface="Segoe UI Semilight"/>
              </a:rPr>
              <a:t>of</a:t>
            </a:r>
            <a:r>
              <a:rPr lang="en-US" sz="2200" b="0" spc="-25">
                <a:latin typeface="Segoe UI Semilight"/>
                <a:cs typeface="Segoe UI Semilight"/>
              </a:rPr>
              <a:t> </a:t>
            </a:r>
            <a:r>
              <a:rPr lang="en-US" sz="2200" b="0">
                <a:latin typeface="Segoe UI Semilight"/>
                <a:cs typeface="Segoe UI Semilight"/>
              </a:rPr>
              <a:t>congruence,</a:t>
            </a:r>
            <a:r>
              <a:rPr lang="en-US" sz="2200" b="0" spc="25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𝑎𝑐</a:t>
            </a:r>
            <a:r>
              <a:rPr lang="en-US" sz="2200" spc="185">
                <a:latin typeface="Cambria Math"/>
                <a:cs typeface="Cambria Math"/>
              </a:rPr>
              <a:t> </a:t>
            </a:r>
            <a:r>
              <a:rPr lang="en-US" sz="2200" spc="80">
                <a:latin typeface="Cambria Math"/>
                <a:cs typeface="Cambria Math"/>
              </a:rPr>
              <a:t>≡</a:t>
            </a:r>
            <a:r>
              <a:rPr lang="en-US" sz="2200" spc="509" baseline="-15625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𝑏𝑑 (mod m)</a:t>
            </a:r>
            <a:r>
              <a:rPr lang="en-US" sz="2200" b="0">
                <a:latin typeface="Segoe UI Semilight"/>
                <a:cs typeface="Segoe UI Semilight"/>
              </a:rPr>
              <a:t>.</a:t>
            </a:r>
            <a:r>
              <a:rPr lang="en-US" sz="2200" b="0" spc="-15">
                <a:latin typeface="Segoe UI Semilight"/>
                <a:cs typeface="Segoe UI Semilight"/>
              </a:rPr>
              <a:t> </a:t>
            </a:r>
            <a:r>
              <a:rPr lang="en-US" sz="2200" b="0">
                <a:latin typeface="Segoe UI Semilight"/>
                <a:cs typeface="Segoe UI Semilight"/>
              </a:rPr>
              <a:t>Since</a:t>
            </a:r>
            <a:r>
              <a:rPr lang="en-US" sz="2200" b="0" spc="-20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𝑎,</a:t>
            </a:r>
            <a:r>
              <a:rPr lang="en-US" sz="2200" spc="-125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𝑏,</a:t>
            </a:r>
            <a:r>
              <a:rPr lang="en-US" sz="2200" spc="-120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𝑐,</a:t>
            </a:r>
            <a:r>
              <a:rPr lang="en-US" sz="2200" spc="-120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𝑑,</a:t>
            </a:r>
            <a:r>
              <a:rPr lang="en-US" sz="2200" spc="-125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𝑚</a:t>
            </a:r>
            <a:r>
              <a:rPr lang="en-US" sz="2200" spc="135">
                <a:latin typeface="Cambria Math"/>
                <a:cs typeface="Cambria Math"/>
              </a:rPr>
              <a:t> </a:t>
            </a:r>
            <a:r>
              <a:rPr lang="en-US" sz="2200" b="0">
                <a:latin typeface="Segoe UI Semilight"/>
                <a:cs typeface="Segoe UI Semilight"/>
              </a:rPr>
              <a:t>were</a:t>
            </a:r>
            <a:r>
              <a:rPr lang="en-US" sz="2200" b="0" spc="-35">
                <a:latin typeface="Segoe UI Semilight"/>
                <a:cs typeface="Segoe UI Semilight"/>
              </a:rPr>
              <a:t> </a:t>
            </a:r>
            <a:r>
              <a:rPr lang="en-US" sz="2200" b="0" spc="-10">
                <a:latin typeface="Segoe UI Semilight"/>
                <a:cs typeface="Segoe UI Semilight"/>
              </a:rPr>
              <a:t>arbitrary, </a:t>
            </a:r>
            <a:r>
              <a:rPr lang="en-US" sz="2200" b="0">
                <a:latin typeface="Segoe UI Semilight"/>
                <a:cs typeface="Segoe UI Semilight"/>
              </a:rPr>
              <a:t>the</a:t>
            </a:r>
            <a:r>
              <a:rPr lang="en-US" sz="2200" b="0" spc="-55">
                <a:latin typeface="Segoe UI Semilight"/>
                <a:cs typeface="Segoe UI Semilight"/>
              </a:rPr>
              <a:t> </a:t>
            </a:r>
            <a:r>
              <a:rPr lang="en-US" sz="2200" b="0">
                <a:latin typeface="Segoe UI Semilight"/>
                <a:cs typeface="Segoe UI Semilight"/>
              </a:rPr>
              <a:t>claim</a:t>
            </a:r>
            <a:r>
              <a:rPr lang="en-US" sz="2200" b="0" spc="-55">
                <a:latin typeface="Segoe UI Semilight"/>
                <a:cs typeface="Segoe UI Semilight"/>
              </a:rPr>
              <a:t> </a:t>
            </a:r>
            <a:r>
              <a:rPr lang="en-US" sz="2200" b="0" spc="-10">
                <a:latin typeface="Segoe UI Semilight"/>
                <a:cs typeface="Segoe UI Semilight"/>
              </a:rPr>
              <a:t>holds.</a:t>
            </a:r>
            <a:endParaRPr lang="en-US" sz="22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E48F1C4-6BE1-9906-9712-D8EBE243622D}"/>
              </a:ext>
            </a:extLst>
          </p:cNvPr>
          <p:cNvSpPr txBox="1"/>
          <p:nvPr/>
        </p:nvSpPr>
        <p:spPr>
          <a:xfrm>
            <a:off x="703248" y="3174395"/>
            <a:ext cx="1117741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>
                <a:latin typeface="Segoe UI Semilight"/>
                <a:cs typeface="Segoe UI Semilight"/>
              </a:rPr>
              <a:t>Then</a:t>
            </a:r>
            <a:r>
              <a:rPr lang="en-US" sz="2200" spc="-15">
                <a:latin typeface="Segoe UI Semilight"/>
                <a:cs typeface="Segoe UI Semilight"/>
              </a:rPr>
              <a:t> </a:t>
            </a:r>
            <a:r>
              <a:rPr lang="en-US" sz="2200" spc="-25">
                <a:latin typeface="Segoe UI Semilight"/>
                <a:cs typeface="Segoe UI Semilight"/>
              </a:rPr>
              <a:t>by </a:t>
            </a:r>
            <a:r>
              <a:rPr lang="en-US" sz="2200">
                <a:latin typeface="Segoe UI Semilight"/>
                <a:cs typeface="Segoe UI Semilight"/>
              </a:rPr>
              <a:t>definition</a:t>
            </a:r>
            <a:r>
              <a:rPr lang="en-US" sz="2200" spc="-40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Segoe UI Semilight"/>
                <a:cs typeface="Segoe UI Semilight"/>
              </a:rPr>
              <a:t>of</a:t>
            </a:r>
            <a:r>
              <a:rPr lang="en-US" sz="2200" spc="-50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Segoe UI Semilight"/>
                <a:cs typeface="Segoe UI Semilight"/>
              </a:rPr>
              <a:t>congruence,</a:t>
            </a:r>
            <a:r>
              <a:rPr lang="en-US" sz="2200" spc="-5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𝑚</a:t>
            </a:r>
            <a:r>
              <a:rPr lang="en-US" sz="2200" spc="10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|</a:t>
            </a:r>
            <a:r>
              <a:rPr lang="en-US" sz="2200" spc="-30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(𝑎</a:t>
            </a:r>
            <a:r>
              <a:rPr lang="en-US" sz="2200" spc="15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−</a:t>
            </a:r>
            <a:r>
              <a:rPr lang="en-US" sz="2200" spc="-40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𝑏)</a:t>
            </a:r>
            <a:r>
              <a:rPr lang="en-US" sz="2200" spc="75">
                <a:latin typeface="Cambria Math"/>
                <a:cs typeface="Cambria Math"/>
              </a:rPr>
              <a:t> </a:t>
            </a:r>
            <a:r>
              <a:rPr lang="en-US" sz="2200">
                <a:latin typeface="Segoe UI Semilight"/>
                <a:cs typeface="Segoe UI Semilight"/>
              </a:rPr>
              <a:t>and</a:t>
            </a:r>
            <a:r>
              <a:rPr lang="en-US" sz="2200" spc="-65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𝑚</a:t>
            </a:r>
            <a:r>
              <a:rPr lang="en-US" sz="2200" spc="15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|</a:t>
            </a:r>
            <a:r>
              <a:rPr lang="en-US" sz="2200" spc="-30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(𝑐</a:t>
            </a:r>
            <a:r>
              <a:rPr lang="en-US" sz="2200" spc="30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−</a:t>
            </a:r>
            <a:r>
              <a:rPr lang="en-US" sz="2200" spc="-40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𝑑)</a:t>
            </a:r>
            <a:r>
              <a:rPr lang="en-US" sz="2200">
                <a:latin typeface="Segoe UI Semilight"/>
                <a:cs typeface="Segoe UI Semilight"/>
              </a:rPr>
              <a:t>.</a:t>
            </a:r>
            <a:r>
              <a:rPr lang="en-US" sz="2200" spc="-35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Segoe UI Semilight"/>
                <a:cs typeface="Segoe UI Semilight"/>
              </a:rPr>
              <a:t>Then</a:t>
            </a:r>
            <a:r>
              <a:rPr lang="en-US" sz="2200" spc="-50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Segoe UI Semilight"/>
                <a:cs typeface="Segoe UI Semilight"/>
              </a:rPr>
              <a:t>by</a:t>
            </a:r>
            <a:r>
              <a:rPr lang="en-US" sz="2200" spc="-55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Segoe UI Semilight"/>
                <a:cs typeface="Segoe UI Semilight"/>
              </a:rPr>
              <a:t>definition</a:t>
            </a:r>
            <a:r>
              <a:rPr lang="en-US" sz="2200" spc="-40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Segoe UI Semilight"/>
                <a:cs typeface="Segoe UI Semilight"/>
              </a:rPr>
              <a:t>of</a:t>
            </a:r>
            <a:r>
              <a:rPr lang="en-US" sz="2200" spc="-50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Segoe UI Semilight"/>
                <a:cs typeface="Segoe UI Semilight"/>
              </a:rPr>
              <a:t>divides,</a:t>
            </a:r>
            <a:r>
              <a:rPr lang="en-US" sz="2200" spc="-25">
                <a:latin typeface="Segoe UI Semilight"/>
                <a:cs typeface="Segoe UI Semilight"/>
              </a:rPr>
              <a:t> </a:t>
            </a:r>
            <a:r>
              <a:rPr lang="en-US" sz="2200" spc="-10">
                <a:latin typeface="Segoe UI Semilight"/>
                <a:cs typeface="Segoe UI Semilight"/>
              </a:rPr>
              <a:t>there </a:t>
            </a:r>
            <a:r>
              <a:rPr lang="en-US" sz="2200">
                <a:latin typeface="Segoe UI Semilight"/>
                <a:cs typeface="Segoe UI Semilight"/>
              </a:rPr>
              <a:t>exists</a:t>
            </a:r>
            <a:r>
              <a:rPr lang="en-US" sz="2200" spc="-25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Segoe UI Semilight"/>
                <a:cs typeface="Segoe UI Semilight"/>
              </a:rPr>
              <a:t>some</a:t>
            </a:r>
            <a:r>
              <a:rPr lang="en-US" sz="2200" spc="-20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Segoe UI Semilight"/>
                <a:cs typeface="Segoe UI Semilight"/>
              </a:rPr>
              <a:t>integers</a:t>
            </a:r>
            <a:r>
              <a:rPr lang="en-US" sz="2200" spc="-5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𝑘,</a:t>
            </a:r>
            <a:r>
              <a:rPr lang="en-US" sz="2200" spc="-125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𝑗</a:t>
            </a:r>
            <a:r>
              <a:rPr lang="en-US" sz="2200" spc="120">
                <a:latin typeface="Cambria Math"/>
                <a:cs typeface="Cambria Math"/>
              </a:rPr>
              <a:t> </a:t>
            </a:r>
            <a:r>
              <a:rPr lang="en-US" sz="2200">
                <a:latin typeface="Segoe UI Semilight"/>
                <a:cs typeface="Segoe UI Semilight"/>
              </a:rPr>
              <a:t>such</a:t>
            </a:r>
            <a:r>
              <a:rPr lang="en-US" sz="2200" spc="-5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Segoe UI Semilight"/>
                <a:cs typeface="Segoe UI Semilight"/>
              </a:rPr>
              <a:t>that</a:t>
            </a:r>
            <a:r>
              <a:rPr lang="en-US" sz="2200" spc="-20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𝑎</a:t>
            </a:r>
            <a:r>
              <a:rPr lang="en-US" sz="2200" spc="40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−</a:t>
            </a:r>
            <a:r>
              <a:rPr lang="en-US" sz="2200" spc="-15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𝑏</a:t>
            </a:r>
            <a:r>
              <a:rPr lang="en-US" sz="2200" spc="150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=</a:t>
            </a:r>
            <a:r>
              <a:rPr lang="en-US" sz="2200" spc="90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𝑚𝑘</a:t>
            </a:r>
            <a:r>
              <a:rPr lang="en-US" sz="2200" spc="160">
                <a:latin typeface="Cambria Math"/>
                <a:cs typeface="Cambria Math"/>
              </a:rPr>
              <a:t> </a:t>
            </a:r>
            <a:r>
              <a:rPr lang="en-US" sz="2200">
                <a:latin typeface="Segoe UI Semilight"/>
                <a:cs typeface="Segoe UI Semilight"/>
              </a:rPr>
              <a:t>and</a:t>
            </a:r>
            <a:r>
              <a:rPr lang="en-US" sz="2200" spc="-25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𝑐</a:t>
            </a:r>
            <a:r>
              <a:rPr lang="en-US" sz="2200" spc="55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−</a:t>
            </a:r>
            <a:r>
              <a:rPr lang="en-US" sz="2200" spc="-25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𝑑</a:t>
            </a:r>
            <a:r>
              <a:rPr lang="en-US" sz="2200" spc="170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=</a:t>
            </a:r>
            <a:r>
              <a:rPr lang="en-US" sz="2200" spc="100">
                <a:latin typeface="Cambria Math"/>
                <a:cs typeface="Cambria Math"/>
              </a:rPr>
              <a:t> </a:t>
            </a:r>
            <a:r>
              <a:rPr lang="en-US" sz="2200" spc="-25">
                <a:latin typeface="Cambria Math"/>
                <a:cs typeface="Cambria Math"/>
              </a:rPr>
              <a:t>𝑚𝑗</a:t>
            </a:r>
            <a:r>
              <a:rPr lang="en-US" sz="2200" spc="-25">
                <a:latin typeface="Segoe UI Semilight"/>
                <a:cs typeface="Segoe UI Semilight"/>
              </a:rPr>
              <a:t>.</a:t>
            </a:r>
            <a:endParaRPr lang="en-US" sz="22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6628F2-4A39-5649-1E1A-E2E031FC2E83}"/>
              </a:ext>
            </a:extLst>
          </p:cNvPr>
          <p:cNvSpPr txBox="1"/>
          <p:nvPr/>
        </p:nvSpPr>
        <p:spPr>
          <a:xfrm>
            <a:off x="703249" y="4138766"/>
            <a:ext cx="659347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>
                <a:latin typeface="Segoe UI Semilight"/>
                <a:cs typeface="Segoe UI Semilight"/>
              </a:rPr>
              <a:t>Starting Point: </a:t>
            </a:r>
            <a:r>
              <a:rPr lang="en-US" sz="2200">
                <a:latin typeface="Cambria Math"/>
                <a:cs typeface="Cambria Math"/>
              </a:rPr>
              <a:t>𝑎</a:t>
            </a:r>
            <a:r>
              <a:rPr lang="en-US" sz="2200" spc="40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−</a:t>
            </a:r>
            <a:r>
              <a:rPr lang="en-US" sz="2200" spc="-15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𝑏</a:t>
            </a:r>
            <a:r>
              <a:rPr lang="en-US" sz="2200" spc="150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=</a:t>
            </a:r>
            <a:r>
              <a:rPr lang="en-US" sz="2200" spc="90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𝑚𝑘</a:t>
            </a:r>
            <a:r>
              <a:rPr lang="en-US" sz="2200" spc="160">
                <a:latin typeface="Cambria Math"/>
                <a:cs typeface="Cambria Math"/>
              </a:rPr>
              <a:t> </a:t>
            </a:r>
            <a:r>
              <a:rPr lang="en-US" sz="2200">
                <a:latin typeface="Segoe UI Semilight"/>
                <a:cs typeface="Segoe UI Semilight"/>
              </a:rPr>
              <a:t>and</a:t>
            </a:r>
            <a:r>
              <a:rPr lang="en-US" sz="2200" spc="-25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𝑐</a:t>
            </a:r>
            <a:r>
              <a:rPr lang="en-US" sz="2200" spc="55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−</a:t>
            </a:r>
            <a:r>
              <a:rPr lang="en-US" sz="2200" spc="-25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𝑑</a:t>
            </a:r>
            <a:r>
              <a:rPr lang="en-US" sz="2200" spc="170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=</a:t>
            </a:r>
            <a:r>
              <a:rPr lang="en-US" sz="2200" spc="100">
                <a:latin typeface="Cambria Math"/>
                <a:cs typeface="Cambria Math"/>
              </a:rPr>
              <a:t> </a:t>
            </a:r>
            <a:r>
              <a:rPr lang="en-US" sz="2200" spc="-25">
                <a:latin typeface="Cambria Math"/>
                <a:cs typeface="Cambria Math"/>
              </a:rPr>
              <a:t>𝑚𝑗</a:t>
            </a:r>
            <a:r>
              <a:rPr lang="en-US" sz="2200">
                <a:latin typeface="Segoe UI Semilight"/>
                <a:cs typeface="Segoe UI Semilight"/>
              </a:rPr>
              <a:t> </a:t>
            </a:r>
            <a:endParaRPr lang="en-US" sz="2200"/>
          </a:p>
        </p:txBody>
      </p:sp>
      <p:sp>
        <p:nvSpPr>
          <p:cNvPr id="6" name="object 8">
            <a:extLst>
              <a:ext uri="{FF2B5EF4-FFF2-40B4-BE49-F238E27FC236}">
                <a16:creationId xmlns:a16="http://schemas.microsoft.com/office/drawing/2014/main" id="{9D604D55-102F-88D6-6A41-07306DEF36EF}"/>
              </a:ext>
            </a:extLst>
          </p:cNvPr>
          <p:cNvSpPr txBox="1"/>
          <p:nvPr/>
        </p:nvSpPr>
        <p:spPr>
          <a:xfrm>
            <a:off x="794688" y="4821617"/>
            <a:ext cx="248158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774065" algn="l"/>
              </a:tabLst>
            </a:pPr>
            <a:r>
              <a:rPr sz="2200" b="0" spc="-10">
                <a:latin typeface="Segoe UI Semilight"/>
                <a:cs typeface="Segoe UI Semilight"/>
              </a:rPr>
              <a:t>Goal:</a:t>
            </a:r>
            <a:r>
              <a:rPr sz="2200" b="0">
                <a:latin typeface="Segoe UI Semilight"/>
                <a:cs typeface="Segoe UI Semilight"/>
              </a:rPr>
              <a:t>	</a:t>
            </a:r>
            <a:r>
              <a:rPr sz="2200">
                <a:latin typeface="Cambria Math"/>
                <a:cs typeface="Cambria Math"/>
              </a:rPr>
              <a:t>𝑎𝑐</a:t>
            </a:r>
            <a:r>
              <a:rPr sz="2200" spc="60">
                <a:latin typeface="Cambria Math"/>
                <a:cs typeface="Cambria Math"/>
              </a:rPr>
              <a:t> </a:t>
            </a:r>
            <a:r>
              <a:rPr sz="2200">
                <a:latin typeface="Cambria Math"/>
                <a:cs typeface="Cambria Math"/>
              </a:rPr>
              <a:t>−</a:t>
            </a:r>
            <a:r>
              <a:rPr sz="2200" spc="-15">
                <a:latin typeface="Cambria Math"/>
                <a:cs typeface="Cambria Math"/>
              </a:rPr>
              <a:t> </a:t>
            </a:r>
            <a:r>
              <a:rPr sz="2200">
                <a:latin typeface="Cambria Math"/>
                <a:cs typeface="Cambria Math"/>
              </a:rPr>
              <a:t>𝑏𝑑</a:t>
            </a:r>
            <a:r>
              <a:rPr sz="2200" spc="185">
                <a:latin typeface="Cambria Math"/>
                <a:cs typeface="Cambria Math"/>
              </a:rPr>
              <a:t> </a:t>
            </a:r>
            <a:r>
              <a:rPr sz="2200">
                <a:latin typeface="Cambria Math"/>
                <a:cs typeface="Cambria Math"/>
              </a:rPr>
              <a:t>=</a:t>
            </a:r>
            <a:r>
              <a:rPr sz="2200" spc="100">
                <a:latin typeface="Cambria Math"/>
                <a:cs typeface="Cambria Math"/>
              </a:rPr>
              <a:t> </a:t>
            </a:r>
            <a:r>
              <a:rPr sz="2200" spc="-25">
                <a:latin typeface="Cambria Math"/>
                <a:cs typeface="Cambria Math"/>
              </a:rPr>
              <a:t>𝑚𝑥</a:t>
            </a:r>
            <a:endParaRPr sz="2200">
              <a:latin typeface="Cambria Math"/>
              <a:cs typeface="Cambria Math"/>
            </a:endParaRPr>
          </a:p>
        </p:txBody>
      </p:sp>
    </p:spTree>
    <p:extLst>
      <p:ext uri="{BB962C8B-B14F-4D97-AF65-F5344CB8AC3E}">
        <p14:creationId xmlns:p14="http://schemas.microsoft.com/office/powerpoint/2010/main" val="457768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DB4D5A-2050-8FC2-EDCE-567DD28E5D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62F5CFB4-BB5E-B549-05AC-DCEF62CAAC8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65"/>
              <a:t>Claim</a:t>
            </a:r>
            <a:r>
              <a:rPr spc="215"/>
              <a:t> </a:t>
            </a:r>
            <a:r>
              <a:rPr spc="-50"/>
              <a:t>3</a:t>
            </a: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6E1EEA85-D15B-45E0-8218-08C081F05063}"/>
              </a:ext>
            </a:extLst>
          </p:cNvPr>
          <p:cNvSpPr/>
          <p:nvPr/>
        </p:nvSpPr>
        <p:spPr>
          <a:xfrm>
            <a:off x="657529" y="1360550"/>
            <a:ext cx="978535" cy="405765"/>
          </a:xfrm>
          <a:custGeom>
            <a:avLst/>
            <a:gdLst/>
            <a:ahLst/>
            <a:cxnLst/>
            <a:rect l="l" t="t" r="r" b="b"/>
            <a:pathLst>
              <a:path w="978535" h="405764">
                <a:moveTo>
                  <a:pt x="978408" y="0"/>
                </a:moveTo>
                <a:lnTo>
                  <a:pt x="0" y="0"/>
                </a:lnTo>
                <a:lnTo>
                  <a:pt x="0" y="405384"/>
                </a:lnTo>
                <a:lnTo>
                  <a:pt x="978408" y="405384"/>
                </a:lnTo>
                <a:lnTo>
                  <a:pt x="978408" y="0"/>
                </a:lnTo>
                <a:close/>
              </a:path>
            </a:pathLst>
          </a:custGeom>
          <a:solidFill>
            <a:srgbClr val="CC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52E21E1F-F6B1-EFC0-D21E-148D818198C1}"/>
              </a:ext>
            </a:extLst>
          </p:cNvPr>
          <p:cNvSpPr txBox="1"/>
          <p:nvPr/>
        </p:nvSpPr>
        <p:spPr>
          <a:xfrm>
            <a:off x="619658" y="1380235"/>
            <a:ext cx="10546080" cy="7643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b="0">
                <a:latin typeface="Segoe UI Semilight"/>
                <a:cs typeface="Segoe UI Semilight"/>
              </a:rPr>
              <a:t>Claim</a:t>
            </a:r>
            <a:r>
              <a:rPr sz="2400" b="0" spc="-40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3: For</a:t>
            </a:r>
            <a:r>
              <a:rPr sz="2400" b="0" spc="-10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integers</a:t>
            </a:r>
            <a:r>
              <a:rPr sz="2400" b="0" spc="5">
                <a:latin typeface="Segoe UI Semilight"/>
                <a:cs typeface="Segoe UI Semilight"/>
              </a:rPr>
              <a:t> </a:t>
            </a:r>
            <a:r>
              <a:rPr sz="2400">
                <a:latin typeface="Cambria Math"/>
                <a:cs typeface="Cambria Math"/>
              </a:rPr>
              <a:t>𝑎,</a:t>
            </a:r>
            <a:r>
              <a:rPr sz="2400" spc="-135">
                <a:latin typeface="Cambria Math"/>
                <a:cs typeface="Cambria Math"/>
              </a:rPr>
              <a:t> </a:t>
            </a:r>
            <a:r>
              <a:rPr sz="2400">
                <a:latin typeface="Cambria Math"/>
                <a:cs typeface="Cambria Math"/>
              </a:rPr>
              <a:t>𝑏,</a:t>
            </a:r>
            <a:r>
              <a:rPr sz="2400" spc="-135">
                <a:latin typeface="Cambria Math"/>
                <a:cs typeface="Cambria Math"/>
              </a:rPr>
              <a:t> </a:t>
            </a:r>
            <a:r>
              <a:rPr sz="2400">
                <a:latin typeface="Cambria Math"/>
                <a:cs typeface="Cambria Math"/>
              </a:rPr>
              <a:t>𝑐,</a:t>
            </a:r>
            <a:r>
              <a:rPr sz="2400" spc="-135">
                <a:latin typeface="Cambria Math"/>
                <a:cs typeface="Cambria Math"/>
              </a:rPr>
              <a:t> </a:t>
            </a:r>
            <a:r>
              <a:rPr sz="2400">
                <a:latin typeface="Cambria Math"/>
                <a:cs typeface="Cambria Math"/>
              </a:rPr>
              <a:t>𝑑</a:t>
            </a:r>
            <a:r>
              <a:rPr sz="2400" spc="190">
                <a:latin typeface="Cambria Math"/>
                <a:cs typeface="Cambria Math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and</a:t>
            </a:r>
            <a:r>
              <a:rPr sz="2400" b="0" spc="-15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positive</a:t>
            </a:r>
            <a:r>
              <a:rPr sz="2400" b="0" spc="-30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integer </a:t>
            </a:r>
            <a:r>
              <a:rPr sz="2400">
                <a:latin typeface="Cambria Math"/>
                <a:cs typeface="Cambria Math"/>
              </a:rPr>
              <a:t>𝑚</a:t>
            </a:r>
            <a:r>
              <a:rPr sz="2400" b="0">
                <a:latin typeface="Segoe UI Semilight"/>
                <a:cs typeface="Segoe UI Semilight"/>
              </a:rPr>
              <a:t>,</a:t>
            </a:r>
            <a:r>
              <a:rPr sz="2400" b="0" spc="-10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if</a:t>
            </a:r>
            <a:r>
              <a:rPr sz="2400" b="0" spc="10">
                <a:latin typeface="Segoe UI Semilight"/>
                <a:cs typeface="Segoe UI Semilight"/>
              </a:rPr>
              <a:t> </a:t>
            </a:r>
            <a:r>
              <a:rPr sz="2400">
                <a:latin typeface="Cambria Math"/>
                <a:cs typeface="Cambria Math"/>
              </a:rPr>
              <a:t>𝑎</a:t>
            </a:r>
            <a:r>
              <a:rPr sz="2400" spc="180">
                <a:latin typeface="Cambria Math"/>
                <a:cs typeface="Cambria Math"/>
              </a:rPr>
              <a:t> </a:t>
            </a:r>
            <a:r>
              <a:rPr sz="2400" spc="85">
                <a:latin typeface="Cambria Math"/>
                <a:cs typeface="Cambria Math"/>
              </a:rPr>
              <a:t>≡</a:t>
            </a:r>
            <a:r>
              <a:rPr sz="2625" spc="577" baseline="-15873">
                <a:latin typeface="Cambria Math"/>
                <a:cs typeface="Cambria Math"/>
              </a:rPr>
              <a:t> </a:t>
            </a:r>
            <a:r>
              <a:rPr sz="2400">
                <a:latin typeface="Cambria Math"/>
                <a:cs typeface="Cambria Math"/>
              </a:rPr>
              <a:t>𝑏</a:t>
            </a:r>
            <a:r>
              <a:rPr lang="en-US" sz="2400">
                <a:latin typeface="Cambria Math"/>
                <a:cs typeface="Cambria Math"/>
              </a:rPr>
              <a:t> (mod m)</a:t>
            </a:r>
            <a:r>
              <a:rPr sz="2400" spc="180">
                <a:latin typeface="Cambria Math"/>
                <a:cs typeface="Cambria Math"/>
              </a:rPr>
              <a:t> </a:t>
            </a:r>
            <a:endParaRPr lang="en-US" sz="2400" spc="180">
              <a:latin typeface="Cambria Math"/>
              <a:cs typeface="Cambria Math"/>
            </a:endParaRPr>
          </a:p>
          <a:p>
            <a:pPr marL="38100">
              <a:spcBef>
                <a:spcPts val="100"/>
              </a:spcBef>
            </a:pPr>
            <a:r>
              <a:rPr sz="2400" b="0">
                <a:latin typeface="Segoe UI Semilight"/>
                <a:cs typeface="Segoe UI Semilight"/>
              </a:rPr>
              <a:t>and</a:t>
            </a:r>
            <a:r>
              <a:rPr sz="2400" b="0" spc="-10">
                <a:latin typeface="Segoe UI Semilight"/>
                <a:cs typeface="Segoe UI Semilight"/>
              </a:rPr>
              <a:t> </a:t>
            </a:r>
            <a:r>
              <a:rPr sz="2400">
                <a:latin typeface="Cambria Math"/>
                <a:cs typeface="Cambria Math"/>
              </a:rPr>
              <a:t>𝑐</a:t>
            </a:r>
            <a:r>
              <a:rPr sz="2400" spc="185">
                <a:latin typeface="Cambria Math"/>
                <a:cs typeface="Cambria Math"/>
              </a:rPr>
              <a:t> </a:t>
            </a:r>
            <a:r>
              <a:rPr sz="2400" spc="85">
                <a:latin typeface="Cambria Math"/>
                <a:cs typeface="Cambria Math"/>
              </a:rPr>
              <a:t>≡</a:t>
            </a:r>
            <a:r>
              <a:rPr sz="2625" spc="600" baseline="-15873">
                <a:latin typeface="Cambria Math"/>
                <a:cs typeface="Cambria Math"/>
              </a:rPr>
              <a:t> </a:t>
            </a:r>
            <a:r>
              <a:rPr sz="2400">
                <a:latin typeface="Cambria Math"/>
                <a:cs typeface="Cambria Math"/>
              </a:rPr>
              <a:t>𝑑</a:t>
            </a:r>
            <a:r>
              <a:rPr lang="en-US" sz="2400">
                <a:latin typeface="Cambria Math"/>
                <a:cs typeface="Cambria Math"/>
              </a:rPr>
              <a:t> (mod m)</a:t>
            </a:r>
            <a:r>
              <a:rPr sz="2400" spc="185">
                <a:latin typeface="Cambria Math"/>
                <a:cs typeface="Cambria Math"/>
              </a:rPr>
              <a:t> </a:t>
            </a:r>
            <a:r>
              <a:rPr sz="2400" b="0" spc="-20">
                <a:latin typeface="Segoe UI Semilight"/>
                <a:cs typeface="Segoe UI Semilight"/>
              </a:rPr>
              <a:t>then</a:t>
            </a:r>
            <a:r>
              <a:rPr lang="en-US" sz="2400" b="0" spc="-20">
                <a:latin typeface="Segoe UI Semilight"/>
                <a:cs typeface="Segoe UI Semilight"/>
              </a:rPr>
              <a:t> </a:t>
            </a:r>
            <a:r>
              <a:rPr lang="en-US" sz="2400">
                <a:latin typeface="Cambria Math"/>
                <a:cs typeface="Cambria Math"/>
              </a:rPr>
              <a:t>𝑎𝑐</a:t>
            </a:r>
            <a:r>
              <a:rPr lang="en-US" sz="2400" spc="204">
                <a:latin typeface="Cambria Math"/>
                <a:cs typeface="Cambria Math"/>
              </a:rPr>
              <a:t> </a:t>
            </a:r>
            <a:r>
              <a:rPr lang="en-US" sz="2400" spc="80">
                <a:latin typeface="Cambria Math"/>
                <a:cs typeface="Cambria Math"/>
              </a:rPr>
              <a:t>≡</a:t>
            </a:r>
            <a:r>
              <a:rPr lang="en-US" sz="2625" spc="607" baseline="-15873">
                <a:latin typeface="Cambria Math"/>
                <a:cs typeface="Cambria Math"/>
              </a:rPr>
              <a:t> </a:t>
            </a:r>
            <a:r>
              <a:rPr lang="en-US" sz="2400" spc="-25">
                <a:latin typeface="Cambria Math"/>
                <a:cs typeface="Cambria Math"/>
              </a:rPr>
              <a:t>𝑏𝑑 (mod m)</a:t>
            </a:r>
            <a:r>
              <a:rPr lang="en-US" sz="2400" spc="-25">
                <a:latin typeface="Segoe UI Semilight"/>
                <a:cs typeface="Segoe UI Semilight"/>
              </a:rPr>
              <a:t>.</a:t>
            </a:r>
            <a:endParaRPr lang="en-US" sz="2400">
              <a:latin typeface="Segoe UI Semilight"/>
              <a:cs typeface="Segoe UI Semilight"/>
            </a:endParaRPr>
          </a:p>
        </p:txBody>
      </p:sp>
      <p:grpSp>
        <p:nvGrpSpPr>
          <p:cNvPr id="12" name="object 5">
            <a:extLst>
              <a:ext uri="{FF2B5EF4-FFF2-40B4-BE49-F238E27FC236}">
                <a16:creationId xmlns:a16="http://schemas.microsoft.com/office/drawing/2014/main" id="{902BEBDD-2919-4A1A-E194-C7226841AF5B}"/>
              </a:ext>
            </a:extLst>
          </p:cNvPr>
          <p:cNvGrpSpPr/>
          <p:nvPr/>
        </p:nvGrpSpPr>
        <p:grpSpPr>
          <a:xfrm>
            <a:off x="8058158" y="146486"/>
            <a:ext cx="3822510" cy="1235592"/>
            <a:chOff x="9031223" y="102107"/>
            <a:chExt cx="3056230" cy="1248410"/>
          </a:xfrm>
        </p:grpSpPr>
        <p:sp>
          <p:nvSpPr>
            <p:cNvPr id="13" name="object 6">
              <a:extLst>
                <a:ext uri="{FF2B5EF4-FFF2-40B4-BE49-F238E27FC236}">
                  <a16:creationId xmlns:a16="http://schemas.microsoft.com/office/drawing/2014/main" id="{345E586E-5A76-FF39-88BE-8B2A822A0C87}"/>
                </a:ext>
              </a:extLst>
            </p:cNvPr>
            <p:cNvSpPr/>
            <p:nvPr/>
          </p:nvSpPr>
          <p:spPr>
            <a:xfrm>
              <a:off x="9041993" y="102107"/>
              <a:ext cx="3045460" cy="1248410"/>
            </a:xfrm>
            <a:custGeom>
              <a:avLst/>
              <a:gdLst/>
              <a:ahLst/>
              <a:cxnLst/>
              <a:rect l="l" t="t" r="r" b="b"/>
              <a:pathLst>
                <a:path w="3045459" h="1248410">
                  <a:moveTo>
                    <a:pt x="2836926" y="0"/>
                  </a:moveTo>
                  <a:lnTo>
                    <a:pt x="208025" y="0"/>
                  </a:lnTo>
                  <a:lnTo>
                    <a:pt x="160313" y="5491"/>
                  </a:lnTo>
                  <a:lnTo>
                    <a:pt x="116521" y="21136"/>
                  </a:lnTo>
                  <a:lnTo>
                    <a:pt x="77897" y="45686"/>
                  </a:lnTo>
                  <a:lnTo>
                    <a:pt x="45686" y="77897"/>
                  </a:lnTo>
                  <a:lnTo>
                    <a:pt x="21136" y="116521"/>
                  </a:lnTo>
                  <a:lnTo>
                    <a:pt x="5491" y="160313"/>
                  </a:lnTo>
                  <a:lnTo>
                    <a:pt x="0" y="208025"/>
                  </a:lnTo>
                  <a:lnTo>
                    <a:pt x="0" y="1040130"/>
                  </a:lnTo>
                  <a:lnTo>
                    <a:pt x="5491" y="1087842"/>
                  </a:lnTo>
                  <a:lnTo>
                    <a:pt x="21136" y="1131634"/>
                  </a:lnTo>
                  <a:lnTo>
                    <a:pt x="45686" y="1170258"/>
                  </a:lnTo>
                  <a:lnTo>
                    <a:pt x="77897" y="1202469"/>
                  </a:lnTo>
                  <a:lnTo>
                    <a:pt x="116521" y="1227019"/>
                  </a:lnTo>
                  <a:lnTo>
                    <a:pt x="160313" y="1242664"/>
                  </a:lnTo>
                  <a:lnTo>
                    <a:pt x="208025" y="1248156"/>
                  </a:lnTo>
                  <a:lnTo>
                    <a:pt x="2836926" y="1248156"/>
                  </a:lnTo>
                  <a:lnTo>
                    <a:pt x="2884638" y="1242664"/>
                  </a:lnTo>
                  <a:lnTo>
                    <a:pt x="2928430" y="1227019"/>
                  </a:lnTo>
                  <a:lnTo>
                    <a:pt x="2967054" y="1202469"/>
                  </a:lnTo>
                  <a:lnTo>
                    <a:pt x="2999265" y="1170258"/>
                  </a:lnTo>
                  <a:lnTo>
                    <a:pt x="3023815" y="1131634"/>
                  </a:lnTo>
                  <a:lnTo>
                    <a:pt x="3039460" y="1087842"/>
                  </a:lnTo>
                  <a:lnTo>
                    <a:pt x="3044952" y="1040130"/>
                  </a:lnTo>
                  <a:lnTo>
                    <a:pt x="3044952" y="208025"/>
                  </a:lnTo>
                  <a:lnTo>
                    <a:pt x="3039460" y="160313"/>
                  </a:lnTo>
                  <a:lnTo>
                    <a:pt x="3023815" y="116521"/>
                  </a:lnTo>
                  <a:lnTo>
                    <a:pt x="2999265" y="77897"/>
                  </a:lnTo>
                  <a:lnTo>
                    <a:pt x="2967054" y="45686"/>
                  </a:lnTo>
                  <a:lnTo>
                    <a:pt x="2928430" y="21136"/>
                  </a:lnTo>
                  <a:lnTo>
                    <a:pt x="2884638" y="5491"/>
                  </a:lnTo>
                  <a:lnTo>
                    <a:pt x="2836926" y="0"/>
                  </a:lnTo>
                  <a:close/>
                </a:path>
              </a:pathLst>
            </a:custGeom>
            <a:solidFill>
              <a:srgbClr val="E4E4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7">
              <a:extLst>
                <a:ext uri="{FF2B5EF4-FFF2-40B4-BE49-F238E27FC236}">
                  <a16:creationId xmlns:a16="http://schemas.microsoft.com/office/drawing/2014/main" id="{C70041EF-5C22-FCD0-6960-2EF7B16F7161}"/>
                </a:ext>
              </a:extLst>
            </p:cNvPr>
            <p:cNvSpPr/>
            <p:nvPr/>
          </p:nvSpPr>
          <p:spPr>
            <a:xfrm>
              <a:off x="9031223" y="102107"/>
              <a:ext cx="3045460" cy="1248410"/>
            </a:xfrm>
            <a:custGeom>
              <a:avLst/>
              <a:gdLst/>
              <a:ahLst/>
              <a:cxnLst/>
              <a:rect l="l" t="t" r="r" b="b"/>
              <a:pathLst>
                <a:path w="3045459" h="1248410">
                  <a:moveTo>
                    <a:pt x="0" y="208025"/>
                  </a:moveTo>
                  <a:lnTo>
                    <a:pt x="5491" y="160313"/>
                  </a:lnTo>
                  <a:lnTo>
                    <a:pt x="21136" y="116521"/>
                  </a:lnTo>
                  <a:lnTo>
                    <a:pt x="45686" y="77897"/>
                  </a:lnTo>
                  <a:lnTo>
                    <a:pt x="77897" y="45686"/>
                  </a:lnTo>
                  <a:lnTo>
                    <a:pt x="116521" y="21136"/>
                  </a:lnTo>
                  <a:lnTo>
                    <a:pt x="160313" y="5491"/>
                  </a:lnTo>
                  <a:lnTo>
                    <a:pt x="208025" y="0"/>
                  </a:lnTo>
                  <a:lnTo>
                    <a:pt x="2836926" y="0"/>
                  </a:lnTo>
                  <a:lnTo>
                    <a:pt x="2884638" y="5491"/>
                  </a:lnTo>
                  <a:lnTo>
                    <a:pt x="2928430" y="21136"/>
                  </a:lnTo>
                  <a:lnTo>
                    <a:pt x="2967054" y="45686"/>
                  </a:lnTo>
                  <a:lnTo>
                    <a:pt x="2999265" y="77897"/>
                  </a:lnTo>
                  <a:lnTo>
                    <a:pt x="3023815" y="116521"/>
                  </a:lnTo>
                  <a:lnTo>
                    <a:pt x="3039460" y="160313"/>
                  </a:lnTo>
                  <a:lnTo>
                    <a:pt x="3044952" y="208025"/>
                  </a:lnTo>
                  <a:lnTo>
                    <a:pt x="3044952" y="1040130"/>
                  </a:lnTo>
                  <a:lnTo>
                    <a:pt x="3039460" y="1087842"/>
                  </a:lnTo>
                  <a:lnTo>
                    <a:pt x="3023815" y="1131634"/>
                  </a:lnTo>
                  <a:lnTo>
                    <a:pt x="2999265" y="1170258"/>
                  </a:lnTo>
                  <a:lnTo>
                    <a:pt x="2967054" y="1202469"/>
                  </a:lnTo>
                  <a:lnTo>
                    <a:pt x="2928430" y="1227019"/>
                  </a:lnTo>
                  <a:lnTo>
                    <a:pt x="2884638" y="1242664"/>
                  </a:lnTo>
                  <a:lnTo>
                    <a:pt x="2836926" y="1248156"/>
                  </a:lnTo>
                  <a:lnTo>
                    <a:pt x="208025" y="1248156"/>
                  </a:lnTo>
                  <a:lnTo>
                    <a:pt x="160313" y="1242664"/>
                  </a:lnTo>
                  <a:lnTo>
                    <a:pt x="116521" y="1227019"/>
                  </a:lnTo>
                  <a:lnTo>
                    <a:pt x="77897" y="1202469"/>
                  </a:lnTo>
                  <a:lnTo>
                    <a:pt x="45686" y="1170258"/>
                  </a:lnTo>
                  <a:lnTo>
                    <a:pt x="21136" y="1131634"/>
                  </a:lnTo>
                  <a:lnTo>
                    <a:pt x="5491" y="1087842"/>
                  </a:lnTo>
                  <a:lnTo>
                    <a:pt x="0" y="1040130"/>
                  </a:lnTo>
                  <a:lnTo>
                    <a:pt x="0" y="208025"/>
                  </a:lnTo>
                  <a:close/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9">
            <a:extLst>
              <a:ext uri="{FF2B5EF4-FFF2-40B4-BE49-F238E27FC236}">
                <a16:creationId xmlns:a16="http://schemas.microsoft.com/office/drawing/2014/main" id="{C27C0FA2-4B7C-D45C-04AB-15712A4736BC}"/>
              </a:ext>
            </a:extLst>
          </p:cNvPr>
          <p:cNvSpPr txBox="1"/>
          <p:nvPr/>
        </p:nvSpPr>
        <p:spPr>
          <a:xfrm>
            <a:off x="8419011" y="58267"/>
            <a:ext cx="3461657" cy="124393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700"/>
              </a:spcBef>
            </a:pPr>
            <a:r>
              <a:rPr sz="2000" b="0" u="sng" spc="-10"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Definitions</a:t>
            </a:r>
            <a:r>
              <a:rPr sz="2000" b="0" u="none" spc="-10">
                <a:latin typeface="Segoe UI Semilight"/>
                <a:cs typeface="Segoe UI Semilight"/>
              </a:rPr>
              <a:t>:</a:t>
            </a:r>
            <a:endParaRPr sz="2000">
              <a:latin typeface="Segoe UI Semilight"/>
              <a:cs typeface="Segoe UI Semilight"/>
            </a:endParaRPr>
          </a:p>
          <a:p>
            <a:pPr marL="50800">
              <a:lnSpc>
                <a:spcPct val="100000"/>
              </a:lnSpc>
              <a:spcBef>
                <a:spcPts val="600"/>
              </a:spcBef>
              <a:tabLst>
                <a:tab pos="1774189" algn="l"/>
              </a:tabLst>
            </a:pPr>
            <a:r>
              <a:rPr sz="2000">
                <a:latin typeface="Cambria Math"/>
                <a:cs typeface="Cambria Math"/>
              </a:rPr>
              <a:t>𝑎</a:t>
            </a:r>
            <a:r>
              <a:rPr sz="2000" spc="40">
                <a:latin typeface="Cambria Math"/>
                <a:cs typeface="Cambria Math"/>
              </a:rPr>
              <a:t> </a:t>
            </a:r>
            <a:r>
              <a:rPr sz="2000">
                <a:latin typeface="Cambria Math"/>
                <a:cs typeface="Cambria Math"/>
              </a:rPr>
              <a:t>| 𝑏</a:t>
            </a:r>
            <a:r>
              <a:rPr sz="2000" spc="20">
                <a:latin typeface="Cambria Math"/>
                <a:cs typeface="Cambria Math"/>
              </a:rPr>
              <a:t> </a:t>
            </a:r>
            <a:r>
              <a:rPr sz="2000" b="0">
                <a:latin typeface="Segoe UI Semilight"/>
                <a:cs typeface="Segoe UI Semilight"/>
              </a:rPr>
              <a:t>iff</a:t>
            </a:r>
            <a:r>
              <a:rPr sz="2000" b="0" spc="-5">
                <a:latin typeface="Segoe UI Semilight"/>
                <a:cs typeface="Segoe UI Semilight"/>
              </a:rPr>
              <a:t> </a:t>
            </a:r>
            <a:r>
              <a:rPr sz="2000">
                <a:latin typeface="Cambria Math"/>
                <a:cs typeface="Cambria Math"/>
              </a:rPr>
              <a:t>∃𝑘</a:t>
            </a:r>
            <a:r>
              <a:rPr sz="2000" spc="155">
                <a:latin typeface="Cambria Math"/>
                <a:cs typeface="Cambria Math"/>
              </a:rPr>
              <a:t> </a:t>
            </a:r>
            <a:r>
              <a:rPr sz="2000">
                <a:latin typeface="Cambria Math"/>
                <a:cs typeface="Cambria Math"/>
              </a:rPr>
              <a:t>∈</a:t>
            </a:r>
            <a:r>
              <a:rPr sz="2000" spc="105">
                <a:latin typeface="Cambria Math"/>
                <a:cs typeface="Cambria Math"/>
              </a:rPr>
              <a:t> </a:t>
            </a:r>
            <a:r>
              <a:rPr sz="2000" spc="-50">
                <a:latin typeface="Cambria Math"/>
                <a:cs typeface="Cambria Math"/>
              </a:rPr>
              <a:t>ℤ</a:t>
            </a:r>
            <a:r>
              <a:rPr sz="2000">
                <a:latin typeface="Cambria Math"/>
                <a:cs typeface="Cambria Math"/>
              </a:rPr>
              <a:t>	𝑏</a:t>
            </a:r>
            <a:r>
              <a:rPr sz="2000" spc="125">
                <a:latin typeface="Cambria Math"/>
                <a:cs typeface="Cambria Math"/>
              </a:rPr>
              <a:t> </a:t>
            </a:r>
            <a:r>
              <a:rPr sz="2000">
                <a:latin typeface="Cambria Math"/>
                <a:cs typeface="Cambria Math"/>
              </a:rPr>
              <a:t>=</a:t>
            </a:r>
            <a:r>
              <a:rPr sz="2000" spc="105">
                <a:latin typeface="Cambria Math"/>
                <a:cs typeface="Cambria Math"/>
              </a:rPr>
              <a:t> </a:t>
            </a:r>
            <a:r>
              <a:rPr sz="2000" spc="-25">
                <a:latin typeface="Cambria Math"/>
                <a:cs typeface="Cambria Math"/>
              </a:rPr>
              <a:t>𝑘𝑎</a:t>
            </a:r>
            <a:endParaRPr sz="2000">
              <a:latin typeface="Cambria Math"/>
              <a:cs typeface="Cambria Math"/>
            </a:endParaRPr>
          </a:p>
          <a:p>
            <a:pPr marL="50800">
              <a:lnSpc>
                <a:spcPct val="100000"/>
              </a:lnSpc>
              <a:spcBef>
                <a:spcPts val="1200"/>
              </a:spcBef>
            </a:pPr>
            <a:r>
              <a:rPr sz="2000">
                <a:latin typeface="Cambria Math"/>
                <a:cs typeface="Cambria Math"/>
              </a:rPr>
              <a:t>𝑎</a:t>
            </a:r>
            <a:r>
              <a:rPr sz="2000" spc="145">
                <a:latin typeface="Cambria Math"/>
                <a:cs typeface="Cambria Math"/>
              </a:rPr>
              <a:t> </a:t>
            </a:r>
            <a:r>
              <a:rPr sz="2000" spc="65">
                <a:latin typeface="Cambria Math"/>
                <a:cs typeface="Cambria Math"/>
              </a:rPr>
              <a:t>≡</a:t>
            </a:r>
            <a:r>
              <a:rPr sz="2175" spc="502" baseline="-15325">
                <a:latin typeface="Cambria Math"/>
                <a:cs typeface="Cambria Math"/>
              </a:rPr>
              <a:t> </a:t>
            </a:r>
            <a:r>
              <a:rPr sz="2000">
                <a:latin typeface="Cambria Math"/>
                <a:cs typeface="Cambria Math"/>
              </a:rPr>
              <a:t>𝑏</a:t>
            </a:r>
            <a:r>
              <a:rPr lang="en-US" sz="2000">
                <a:latin typeface="Cambria Math"/>
                <a:cs typeface="Cambria Math"/>
              </a:rPr>
              <a:t> (mod m)</a:t>
            </a:r>
            <a:r>
              <a:rPr sz="2000" spc="140">
                <a:latin typeface="Cambria Math"/>
                <a:cs typeface="Cambria Math"/>
              </a:rPr>
              <a:t> </a:t>
            </a:r>
            <a:r>
              <a:rPr sz="2000" b="0">
                <a:latin typeface="Segoe UI Semilight"/>
                <a:cs typeface="Segoe UI Semilight"/>
              </a:rPr>
              <a:t>iff</a:t>
            </a:r>
            <a:r>
              <a:rPr sz="2000" b="0" spc="-5">
                <a:latin typeface="Segoe UI Semilight"/>
                <a:cs typeface="Segoe UI Semilight"/>
              </a:rPr>
              <a:t> </a:t>
            </a:r>
            <a:r>
              <a:rPr sz="2000">
                <a:latin typeface="Cambria Math"/>
                <a:cs typeface="Cambria Math"/>
              </a:rPr>
              <a:t>𝑚</a:t>
            </a:r>
            <a:r>
              <a:rPr sz="2000" spc="30">
                <a:latin typeface="Cambria Math"/>
                <a:cs typeface="Cambria Math"/>
              </a:rPr>
              <a:t> </a:t>
            </a:r>
            <a:r>
              <a:rPr sz="2000">
                <a:latin typeface="Cambria Math"/>
                <a:cs typeface="Cambria Math"/>
              </a:rPr>
              <a:t>|</a:t>
            </a:r>
            <a:r>
              <a:rPr sz="2000" spc="-5">
                <a:latin typeface="Cambria Math"/>
                <a:cs typeface="Cambria Math"/>
              </a:rPr>
              <a:t> </a:t>
            </a:r>
            <a:r>
              <a:rPr sz="2000">
                <a:latin typeface="Cambria Math"/>
                <a:cs typeface="Cambria Math"/>
              </a:rPr>
              <a:t>(𝑎</a:t>
            </a:r>
            <a:r>
              <a:rPr sz="2000" spc="459">
                <a:latin typeface="Cambria Math"/>
                <a:cs typeface="Cambria Math"/>
              </a:rPr>
              <a:t> </a:t>
            </a:r>
            <a:r>
              <a:rPr sz="2000">
                <a:latin typeface="Cambria Math"/>
                <a:cs typeface="Cambria Math"/>
              </a:rPr>
              <a:t>−</a:t>
            </a:r>
            <a:r>
              <a:rPr sz="2000" spc="-5">
                <a:latin typeface="Cambria Math"/>
                <a:cs typeface="Cambria Math"/>
              </a:rPr>
              <a:t> </a:t>
            </a:r>
            <a:r>
              <a:rPr sz="2000" spc="-25">
                <a:latin typeface="Cambria Math"/>
                <a:cs typeface="Cambria Math"/>
              </a:rPr>
              <a:t>𝑏)</a:t>
            </a:r>
            <a:endParaRPr sz="2000">
              <a:latin typeface="Cambria Math"/>
              <a:cs typeface="Cambria Math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7D4D1D-AED4-8EF7-ECFA-085C1212F486}"/>
              </a:ext>
            </a:extLst>
          </p:cNvPr>
          <p:cNvSpPr txBox="1"/>
          <p:nvPr/>
        </p:nvSpPr>
        <p:spPr>
          <a:xfrm>
            <a:off x="619657" y="2281368"/>
            <a:ext cx="1144389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3500">
              <a:lnSpc>
                <a:spcPct val="100000"/>
              </a:lnSpc>
              <a:spcBef>
                <a:spcPts val="2460"/>
              </a:spcBef>
            </a:pPr>
            <a:r>
              <a:rPr lang="en-US" sz="2200" b="0" u="sng"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Proof</a:t>
            </a:r>
            <a:r>
              <a:rPr lang="en-US" sz="2200" b="0" u="sng" spc="-120"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 </a:t>
            </a:r>
            <a:r>
              <a:rPr lang="en-US" sz="2200" b="0" u="sng"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(Attempt</a:t>
            </a:r>
            <a:r>
              <a:rPr lang="en-US" sz="2200" b="0" u="sng" spc="-105"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 </a:t>
            </a:r>
            <a:r>
              <a:rPr lang="en-US" sz="2200" b="0" u="sng" spc="-25"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1)</a:t>
            </a:r>
            <a:r>
              <a:rPr lang="en-US" sz="2200" u="sng" spc="-25"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: </a:t>
            </a:r>
            <a:r>
              <a:rPr lang="en-US" sz="2200" b="0">
                <a:latin typeface="Segoe UI Semilight"/>
                <a:cs typeface="Segoe UI Semilight"/>
              </a:rPr>
              <a:t>Let</a:t>
            </a:r>
            <a:r>
              <a:rPr lang="en-US" sz="2200" b="0" spc="-35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𝑎,</a:t>
            </a:r>
            <a:r>
              <a:rPr lang="en-US" sz="2200" spc="-120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𝑏,</a:t>
            </a:r>
            <a:r>
              <a:rPr lang="en-US" sz="2200" spc="-125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𝑐,</a:t>
            </a:r>
            <a:r>
              <a:rPr lang="en-US" sz="2200" spc="-120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𝑑</a:t>
            </a:r>
            <a:r>
              <a:rPr lang="en-US" sz="2200" spc="170">
                <a:latin typeface="Cambria Math"/>
                <a:cs typeface="Cambria Math"/>
              </a:rPr>
              <a:t> </a:t>
            </a:r>
            <a:r>
              <a:rPr lang="en-US" sz="2200" b="0">
                <a:latin typeface="Segoe UI Semilight"/>
                <a:cs typeface="Segoe UI Semilight"/>
              </a:rPr>
              <a:t>and</a:t>
            </a:r>
            <a:r>
              <a:rPr lang="en-US" sz="2200" b="0" spc="-15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𝑚</a:t>
            </a:r>
            <a:r>
              <a:rPr lang="en-US" sz="2200" spc="160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&gt;</a:t>
            </a:r>
            <a:r>
              <a:rPr lang="en-US" sz="2200" spc="110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0</a:t>
            </a:r>
            <a:r>
              <a:rPr lang="en-US" sz="2200" spc="110">
                <a:latin typeface="Cambria Math"/>
                <a:cs typeface="Cambria Math"/>
              </a:rPr>
              <a:t> </a:t>
            </a:r>
            <a:r>
              <a:rPr lang="en-US" sz="2200" b="0">
                <a:latin typeface="Segoe UI Semilight"/>
                <a:cs typeface="Segoe UI Semilight"/>
              </a:rPr>
              <a:t>be</a:t>
            </a:r>
            <a:r>
              <a:rPr lang="en-US" sz="2200" b="0" spc="-15">
                <a:latin typeface="Segoe UI Semilight"/>
                <a:cs typeface="Segoe UI Semilight"/>
              </a:rPr>
              <a:t> </a:t>
            </a:r>
            <a:r>
              <a:rPr lang="en-US" sz="2200" b="0">
                <a:latin typeface="Segoe UI Semilight"/>
                <a:cs typeface="Segoe UI Semilight"/>
              </a:rPr>
              <a:t>arbitrary</a:t>
            </a:r>
            <a:r>
              <a:rPr lang="en-US" sz="2200" b="0" spc="-5">
                <a:latin typeface="Segoe UI Semilight"/>
                <a:cs typeface="Segoe UI Semilight"/>
              </a:rPr>
              <a:t> </a:t>
            </a:r>
            <a:r>
              <a:rPr lang="en-US" sz="2200" b="0">
                <a:latin typeface="Segoe UI Semilight"/>
                <a:cs typeface="Segoe UI Semilight"/>
              </a:rPr>
              <a:t>integers. Suppose</a:t>
            </a:r>
            <a:r>
              <a:rPr lang="en-US" sz="2200" b="0" spc="-5">
                <a:latin typeface="Segoe UI Semilight"/>
                <a:cs typeface="Segoe UI Semilight"/>
              </a:rPr>
              <a:t> </a:t>
            </a:r>
            <a:r>
              <a:rPr lang="en-US" sz="2200" b="0">
                <a:latin typeface="Segoe UI Semilight"/>
                <a:cs typeface="Segoe UI Semilight"/>
              </a:rPr>
              <a:t>that</a:t>
            </a:r>
            <a:r>
              <a:rPr lang="en-US" sz="2200" b="0" spc="-10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𝑎</a:t>
            </a:r>
            <a:r>
              <a:rPr lang="en-US" sz="2200" spc="175">
                <a:latin typeface="Cambria Math"/>
                <a:cs typeface="Cambria Math"/>
              </a:rPr>
              <a:t> </a:t>
            </a:r>
            <a:r>
              <a:rPr lang="en-US" sz="2200" spc="80">
                <a:latin typeface="Cambria Math"/>
                <a:cs typeface="Cambria Math"/>
              </a:rPr>
              <a:t>≡</a:t>
            </a:r>
            <a:r>
              <a:rPr lang="en-US" sz="2200" spc="517" baseline="-15625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𝑏 (mod m)</a:t>
            </a:r>
            <a:r>
              <a:rPr lang="en-US" sz="2200" spc="150">
                <a:latin typeface="Cambria Math"/>
                <a:cs typeface="Cambria Math"/>
              </a:rPr>
              <a:t> </a:t>
            </a:r>
            <a:r>
              <a:rPr lang="en-US" sz="2200" b="0">
                <a:latin typeface="Segoe UI Semilight"/>
                <a:cs typeface="Segoe UI Semilight"/>
              </a:rPr>
              <a:t>and</a:t>
            </a:r>
            <a:r>
              <a:rPr lang="en-US" sz="2200" b="0" spc="-15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𝑐</a:t>
            </a:r>
            <a:r>
              <a:rPr lang="en-US" sz="2200" spc="185">
                <a:latin typeface="Cambria Math"/>
                <a:cs typeface="Cambria Math"/>
              </a:rPr>
              <a:t> </a:t>
            </a:r>
            <a:r>
              <a:rPr lang="en-US" sz="2200" spc="80">
                <a:latin typeface="Cambria Math"/>
                <a:cs typeface="Cambria Math"/>
              </a:rPr>
              <a:t>≡</a:t>
            </a:r>
            <a:r>
              <a:rPr lang="en-US" sz="2200" spc="517" baseline="-15625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𝑑 (mod m)</a:t>
            </a:r>
            <a:r>
              <a:rPr lang="en-US" sz="2200" b="0">
                <a:latin typeface="Segoe UI Semilight"/>
                <a:cs typeface="Segoe UI Semilight"/>
              </a:rPr>
              <a:t>.</a:t>
            </a:r>
            <a:r>
              <a:rPr lang="en-US" sz="2200" b="0" spc="-10">
                <a:latin typeface="Segoe UI Semilight"/>
                <a:cs typeface="Segoe UI Semilight"/>
              </a:rPr>
              <a:t> </a:t>
            </a:r>
            <a:endParaRPr lang="en-US" sz="2200">
              <a:latin typeface="Segoe UI Semilight"/>
              <a:cs typeface="Segoe UI Semiligh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544617-91B6-E2C0-487B-D348377D03CD}"/>
              </a:ext>
            </a:extLst>
          </p:cNvPr>
          <p:cNvSpPr txBox="1"/>
          <p:nvPr/>
        </p:nvSpPr>
        <p:spPr>
          <a:xfrm>
            <a:off x="654202" y="6088559"/>
            <a:ext cx="1056026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0">
                <a:latin typeface="Segoe UI Semilight"/>
                <a:cs typeface="Segoe UI Semilight"/>
              </a:rPr>
              <a:t>Then</a:t>
            </a:r>
            <a:r>
              <a:rPr lang="en-US" sz="2200" b="0" spc="-35">
                <a:latin typeface="Segoe UI Semilight"/>
                <a:cs typeface="Segoe UI Semilight"/>
              </a:rPr>
              <a:t> </a:t>
            </a:r>
            <a:r>
              <a:rPr lang="en-US" sz="2200" b="0">
                <a:latin typeface="Segoe UI Semilight"/>
                <a:cs typeface="Segoe UI Semilight"/>
              </a:rPr>
              <a:t>by</a:t>
            </a:r>
            <a:r>
              <a:rPr lang="en-US" sz="2200" b="0" spc="-20">
                <a:latin typeface="Segoe UI Semilight"/>
                <a:cs typeface="Segoe UI Semilight"/>
              </a:rPr>
              <a:t> </a:t>
            </a:r>
            <a:r>
              <a:rPr lang="en-US" sz="2200" b="0">
                <a:latin typeface="Segoe UI Semilight"/>
                <a:cs typeface="Segoe UI Semilight"/>
              </a:rPr>
              <a:t>definition</a:t>
            </a:r>
            <a:r>
              <a:rPr lang="en-US" sz="2200" b="0" spc="-25">
                <a:latin typeface="Segoe UI Semilight"/>
                <a:cs typeface="Segoe UI Semilight"/>
              </a:rPr>
              <a:t> </a:t>
            </a:r>
            <a:r>
              <a:rPr lang="en-US" sz="2200" b="0">
                <a:latin typeface="Segoe UI Semilight"/>
                <a:cs typeface="Segoe UI Semilight"/>
              </a:rPr>
              <a:t>of</a:t>
            </a:r>
            <a:r>
              <a:rPr lang="en-US" sz="2200" b="0" spc="-25">
                <a:latin typeface="Segoe UI Semilight"/>
                <a:cs typeface="Segoe UI Semilight"/>
              </a:rPr>
              <a:t> </a:t>
            </a:r>
            <a:r>
              <a:rPr lang="en-US" sz="2200" b="0">
                <a:latin typeface="Segoe UI Semilight"/>
                <a:cs typeface="Segoe UI Semilight"/>
              </a:rPr>
              <a:t>congruence,</a:t>
            </a:r>
            <a:r>
              <a:rPr lang="en-US" sz="2200" b="0" spc="25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𝑎𝑐</a:t>
            </a:r>
            <a:r>
              <a:rPr lang="en-US" sz="2200" spc="185">
                <a:latin typeface="Cambria Math"/>
                <a:cs typeface="Cambria Math"/>
              </a:rPr>
              <a:t> </a:t>
            </a:r>
            <a:r>
              <a:rPr lang="en-US" sz="2200" spc="80">
                <a:latin typeface="Cambria Math"/>
                <a:cs typeface="Cambria Math"/>
              </a:rPr>
              <a:t>≡</a:t>
            </a:r>
            <a:r>
              <a:rPr lang="en-US" sz="2200" spc="509" baseline="-15625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𝑏𝑑 (mod m)</a:t>
            </a:r>
            <a:r>
              <a:rPr lang="en-US" sz="2200" b="0">
                <a:latin typeface="Segoe UI Semilight"/>
                <a:cs typeface="Segoe UI Semilight"/>
              </a:rPr>
              <a:t>.</a:t>
            </a:r>
            <a:r>
              <a:rPr lang="en-US" sz="2200" b="0" spc="-15">
                <a:latin typeface="Segoe UI Semilight"/>
                <a:cs typeface="Segoe UI Semilight"/>
              </a:rPr>
              <a:t> </a:t>
            </a:r>
            <a:r>
              <a:rPr lang="en-US" sz="2200" b="0">
                <a:latin typeface="Segoe UI Semilight"/>
                <a:cs typeface="Segoe UI Semilight"/>
              </a:rPr>
              <a:t>Since</a:t>
            </a:r>
            <a:r>
              <a:rPr lang="en-US" sz="2200" b="0" spc="-20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𝑎,</a:t>
            </a:r>
            <a:r>
              <a:rPr lang="en-US" sz="2200" spc="-125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𝑏,</a:t>
            </a:r>
            <a:r>
              <a:rPr lang="en-US" sz="2200" spc="-120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𝑐,</a:t>
            </a:r>
            <a:r>
              <a:rPr lang="en-US" sz="2200" spc="-120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𝑑,</a:t>
            </a:r>
            <a:r>
              <a:rPr lang="en-US" sz="2200" spc="-125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𝑚</a:t>
            </a:r>
            <a:r>
              <a:rPr lang="en-US" sz="2200" spc="135">
                <a:latin typeface="Cambria Math"/>
                <a:cs typeface="Cambria Math"/>
              </a:rPr>
              <a:t> </a:t>
            </a:r>
            <a:r>
              <a:rPr lang="en-US" sz="2200" b="0">
                <a:latin typeface="Segoe UI Semilight"/>
                <a:cs typeface="Segoe UI Semilight"/>
              </a:rPr>
              <a:t>were</a:t>
            </a:r>
            <a:r>
              <a:rPr lang="en-US" sz="2200" b="0" spc="-35">
                <a:latin typeface="Segoe UI Semilight"/>
                <a:cs typeface="Segoe UI Semilight"/>
              </a:rPr>
              <a:t> </a:t>
            </a:r>
            <a:r>
              <a:rPr lang="en-US" sz="2200" b="0" spc="-10">
                <a:latin typeface="Segoe UI Semilight"/>
                <a:cs typeface="Segoe UI Semilight"/>
              </a:rPr>
              <a:t>arbitrary, </a:t>
            </a:r>
            <a:r>
              <a:rPr lang="en-US" sz="2200" b="0">
                <a:latin typeface="Segoe UI Semilight"/>
                <a:cs typeface="Segoe UI Semilight"/>
              </a:rPr>
              <a:t>the</a:t>
            </a:r>
            <a:r>
              <a:rPr lang="en-US" sz="2200" b="0" spc="-55">
                <a:latin typeface="Segoe UI Semilight"/>
                <a:cs typeface="Segoe UI Semilight"/>
              </a:rPr>
              <a:t> </a:t>
            </a:r>
            <a:r>
              <a:rPr lang="en-US" sz="2200" b="0">
                <a:latin typeface="Segoe UI Semilight"/>
                <a:cs typeface="Segoe UI Semilight"/>
              </a:rPr>
              <a:t>claim</a:t>
            </a:r>
            <a:r>
              <a:rPr lang="en-US" sz="2200" b="0" spc="-55">
                <a:latin typeface="Segoe UI Semilight"/>
                <a:cs typeface="Segoe UI Semilight"/>
              </a:rPr>
              <a:t> </a:t>
            </a:r>
            <a:r>
              <a:rPr lang="en-US" sz="2200" b="0" spc="-10">
                <a:latin typeface="Segoe UI Semilight"/>
                <a:cs typeface="Segoe UI Semilight"/>
              </a:rPr>
              <a:t>holds.</a:t>
            </a:r>
            <a:endParaRPr lang="en-US" sz="22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49AA775-33E0-5164-7175-012EFBF81C94}"/>
              </a:ext>
            </a:extLst>
          </p:cNvPr>
          <p:cNvSpPr txBox="1"/>
          <p:nvPr/>
        </p:nvSpPr>
        <p:spPr>
          <a:xfrm>
            <a:off x="703248" y="3174395"/>
            <a:ext cx="1117741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>
                <a:latin typeface="Segoe UI Semilight"/>
                <a:cs typeface="Segoe UI Semilight"/>
              </a:rPr>
              <a:t>Then</a:t>
            </a:r>
            <a:r>
              <a:rPr lang="en-US" sz="2200" spc="-15">
                <a:latin typeface="Segoe UI Semilight"/>
                <a:cs typeface="Segoe UI Semilight"/>
              </a:rPr>
              <a:t> </a:t>
            </a:r>
            <a:r>
              <a:rPr lang="en-US" sz="2200" spc="-25">
                <a:latin typeface="Segoe UI Semilight"/>
                <a:cs typeface="Segoe UI Semilight"/>
              </a:rPr>
              <a:t>by </a:t>
            </a:r>
            <a:r>
              <a:rPr lang="en-US" sz="2200">
                <a:latin typeface="Segoe UI Semilight"/>
                <a:cs typeface="Segoe UI Semilight"/>
              </a:rPr>
              <a:t>definition</a:t>
            </a:r>
            <a:r>
              <a:rPr lang="en-US" sz="2200" spc="-40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Segoe UI Semilight"/>
                <a:cs typeface="Segoe UI Semilight"/>
              </a:rPr>
              <a:t>of</a:t>
            </a:r>
            <a:r>
              <a:rPr lang="en-US" sz="2200" spc="-50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Segoe UI Semilight"/>
                <a:cs typeface="Segoe UI Semilight"/>
              </a:rPr>
              <a:t>congruence,</a:t>
            </a:r>
            <a:r>
              <a:rPr lang="en-US" sz="2200" spc="-5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𝑚</a:t>
            </a:r>
            <a:r>
              <a:rPr lang="en-US" sz="2200" spc="10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|</a:t>
            </a:r>
            <a:r>
              <a:rPr lang="en-US" sz="2200" spc="-30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(𝑎</a:t>
            </a:r>
            <a:r>
              <a:rPr lang="en-US" sz="2200" spc="15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−</a:t>
            </a:r>
            <a:r>
              <a:rPr lang="en-US" sz="2200" spc="-40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𝑏)</a:t>
            </a:r>
            <a:r>
              <a:rPr lang="en-US" sz="2200" spc="75">
                <a:latin typeface="Cambria Math"/>
                <a:cs typeface="Cambria Math"/>
              </a:rPr>
              <a:t> </a:t>
            </a:r>
            <a:r>
              <a:rPr lang="en-US" sz="2200">
                <a:latin typeface="Segoe UI Semilight"/>
                <a:cs typeface="Segoe UI Semilight"/>
              </a:rPr>
              <a:t>and</a:t>
            </a:r>
            <a:r>
              <a:rPr lang="en-US" sz="2200" spc="-65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𝑚</a:t>
            </a:r>
            <a:r>
              <a:rPr lang="en-US" sz="2200" spc="15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|</a:t>
            </a:r>
            <a:r>
              <a:rPr lang="en-US" sz="2200" spc="-30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(𝑐</a:t>
            </a:r>
            <a:r>
              <a:rPr lang="en-US" sz="2200" spc="30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−</a:t>
            </a:r>
            <a:r>
              <a:rPr lang="en-US" sz="2200" spc="-40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𝑑)</a:t>
            </a:r>
            <a:r>
              <a:rPr lang="en-US" sz="2200">
                <a:latin typeface="Segoe UI Semilight"/>
                <a:cs typeface="Segoe UI Semilight"/>
              </a:rPr>
              <a:t>.</a:t>
            </a:r>
            <a:r>
              <a:rPr lang="en-US" sz="2200" spc="-35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Segoe UI Semilight"/>
                <a:cs typeface="Segoe UI Semilight"/>
              </a:rPr>
              <a:t>Then</a:t>
            </a:r>
            <a:r>
              <a:rPr lang="en-US" sz="2200" spc="-50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Segoe UI Semilight"/>
                <a:cs typeface="Segoe UI Semilight"/>
              </a:rPr>
              <a:t>by</a:t>
            </a:r>
            <a:r>
              <a:rPr lang="en-US" sz="2200" spc="-55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Segoe UI Semilight"/>
                <a:cs typeface="Segoe UI Semilight"/>
              </a:rPr>
              <a:t>definition</a:t>
            </a:r>
            <a:r>
              <a:rPr lang="en-US" sz="2200" spc="-40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Segoe UI Semilight"/>
                <a:cs typeface="Segoe UI Semilight"/>
              </a:rPr>
              <a:t>of</a:t>
            </a:r>
            <a:r>
              <a:rPr lang="en-US" sz="2200" spc="-50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Segoe UI Semilight"/>
                <a:cs typeface="Segoe UI Semilight"/>
              </a:rPr>
              <a:t>divides,</a:t>
            </a:r>
            <a:r>
              <a:rPr lang="en-US" sz="2200" spc="-25">
                <a:latin typeface="Segoe UI Semilight"/>
                <a:cs typeface="Segoe UI Semilight"/>
              </a:rPr>
              <a:t> </a:t>
            </a:r>
            <a:r>
              <a:rPr lang="en-US" sz="2200" spc="-10">
                <a:latin typeface="Segoe UI Semilight"/>
                <a:cs typeface="Segoe UI Semilight"/>
              </a:rPr>
              <a:t>there </a:t>
            </a:r>
            <a:r>
              <a:rPr lang="en-US" sz="2200">
                <a:latin typeface="Segoe UI Semilight"/>
                <a:cs typeface="Segoe UI Semilight"/>
              </a:rPr>
              <a:t>exists</a:t>
            </a:r>
            <a:r>
              <a:rPr lang="en-US" sz="2200" spc="-25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Segoe UI Semilight"/>
                <a:cs typeface="Segoe UI Semilight"/>
              </a:rPr>
              <a:t>some</a:t>
            </a:r>
            <a:r>
              <a:rPr lang="en-US" sz="2200" spc="-20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Segoe UI Semilight"/>
                <a:cs typeface="Segoe UI Semilight"/>
              </a:rPr>
              <a:t>integers</a:t>
            </a:r>
            <a:r>
              <a:rPr lang="en-US" sz="2200" spc="-5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𝑘,</a:t>
            </a:r>
            <a:r>
              <a:rPr lang="en-US" sz="2200" spc="-125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𝑗</a:t>
            </a:r>
            <a:r>
              <a:rPr lang="en-US" sz="2200" spc="120">
                <a:latin typeface="Cambria Math"/>
                <a:cs typeface="Cambria Math"/>
              </a:rPr>
              <a:t> </a:t>
            </a:r>
            <a:r>
              <a:rPr lang="en-US" sz="2200">
                <a:latin typeface="Segoe UI Semilight"/>
                <a:cs typeface="Segoe UI Semilight"/>
              </a:rPr>
              <a:t>such</a:t>
            </a:r>
            <a:r>
              <a:rPr lang="en-US" sz="2200" spc="-5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Segoe UI Semilight"/>
                <a:cs typeface="Segoe UI Semilight"/>
              </a:rPr>
              <a:t>that</a:t>
            </a:r>
            <a:r>
              <a:rPr lang="en-US" sz="2200" spc="-20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𝑎</a:t>
            </a:r>
            <a:r>
              <a:rPr lang="en-US" sz="2200" spc="40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−</a:t>
            </a:r>
            <a:r>
              <a:rPr lang="en-US" sz="2200" spc="-15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𝑏</a:t>
            </a:r>
            <a:r>
              <a:rPr lang="en-US" sz="2200" spc="150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=</a:t>
            </a:r>
            <a:r>
              <a:rPr lang="en-US" sz="2200" spc="90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𝑚𝑘</a:t>
            </a:r>
            <a:r>
              <a:rPr lang="en-US" sz="2200" spc="160">
                <a:latin typeface="Cambria Math"/>
                <a:cs typeface="Cambria Math"/>
              </a:rPr>
              <a:t> </a:t>
            </a:r>
            <a:r>
              <a:rPr lang="en-US" sz="2200">
                <a:latin typeface="Segoe UI Semilight"/>
                <a:cs typeface="Segoe UI Semilight"/>
              </a:rPr>
              <a:t>and</a:t>
            </a:r>
            <a:r>
              <a:rPr lang="en-US" sz="2200" spc="-25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𝑐</a:t>
            </a:r>
            <a:r>
              <a:rPr lang="en-US" sz="2200" spc="55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−</a:t>
            </a:r>
            <a:r>
              <a:rPr lang="en-US" sz="2200" spc="-25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𝑑</a:t>
            </a:r>
            <a:r>
              <a:rPr lang="en-US" sz="2200" spc="170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=</a:t>
            </a:r>
            <a:r>
              <a:rPr lang="en-US" sz="2200" spc="100">
                <a:latin typeface="Cambria Math"/>
                <a:cs typeface="Cambria Math"/>
              </a:rPr>
              <a:t> </a:t>
            </a:r>
            <a:r>
              <a:rPr lang="en-US" sz="2200" spc="-25">
                <a:latin typeface="Cambria Math"/>
                <a:cs typeface="Cambria Math"/>
              </a:rPr>
              <a:t>𝑚𝑗</a:t>
            </a:r>
            <a:r>
              <a:rPr lang="en-US" sz="2200" spc="-25">
                <a:latin typeface="Segoe UI Semilight"/>
                <a:cs typeface="Segoe UI Semilight"/>
              </a:rPr>
              <a:t>.</a:t>
            </a:r>
            <a:endParaRPr lang="en-US" sz="22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86AF597-1185-2242-288F-AC18C1B491BC}"/>
              </a:ext>
            </a:extLst>
          </p:cNvPr>
          <p:cNvSpPr txBox="1"/>
          <p:nvPr/>
        </p:nvSpPr>
        <p:spPr>
          <a:xfrm>
            <a:off x="703249" y="4138766"/>
            <a:ext cx="659347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>
                <a:latin typeface="Segoe UI Semilight"/>
                <a:cs typeface="Segoe UI Semilight"/>
              </a:rPr>
              <a:t>Starting Point: </a:t>
            </a:r>
            <a:r>
              <a:rPr lang="en-US" sz="2200">
                <a:latin typeface="Cambria Math"/>
                <a:cs typeface="Cambria Math"/>
              </a:rPr>
              <a:t>𝑎</a:t>
            </a:r>
            <a:r>
              <a:rPr lang="en-US" sz="2200" spc="40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−</a:t>
            </a:r>
            <a:r>
              <a:rPr lang="en-US" sz="2200" spc="-15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𝑏</a:t>
            </a:r>
            <a:r>
              <a:rPr lang="en-US" sz="2200" spc="150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=</a:t>
            </a:r>
            <a:r>
              <a:rPr lang="en-US" sz="2200" spc="90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𝑚𝑘</a:t>
            </a:r>
            <a:r>
              <a:rPr lang="en-US" sz="2200" spc="160">
                <a:latin typeface="Cambria Math"/>
                <a:cs typeface="Cambria Math"/>
              </a:rPr>
              <a:t> </a:t>
            </a:r>
            <a:r>
              <a:rPr lang="en-US" sz="2200">
                <a:latin typeface="Segoe UI Semilight"/>
                <a:cs typeface="Segoe UI Semilight"/>
              </a:rPr>
              <a:t>and</a:t>
            </a:r>
            <a:r>
              <a:rPr lang="en-US" sz="2200" spc="-25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𝑐</a:t>
            </a:r>
            <a:r>
              <a:rPr lang="en-US" sz="2200" spc="55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−</a:t>
            </a:r>
            <a:r>
              <a:rPr lang="en-US" sz="2200" spc="-25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𝑑</a:t>
            </a:r>
            <a:r>
              <a:rPr lang="en-US" sz="2200" spc="170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=</a:t>
            </a:r>
            <a:r>
              <a:rPr lang="en-US" sz="2200" spc="100">
                <a:latin typeface="Cambria Math"/>
                <a:cs typeface="Cambria Math"/>
              </a:rPr>
              <a:t> </a:t>
            </a:r>
            <a:r>
              <a:rPr lang="en-US" sz="2200" spc="-25">
                <a:latin typeface="Cambria Math"/>
                <a:cs typeface="Cambria Math"/>
              </a:rPr>
              <a:t>𝑚𝑗</a:t>
            </a:r>
            <a:r>
              <a:rPr lang="en-US" sz="2200">
                <a:latin typeface="Segoe UI Semilight"/>
                <a:cs typeface="Segoe UI Semilight"/>
              </a:rPr>
              <a:t> </a:t>
            </a:r>
            <a:endParaRPr lang="en-US" sz="2200"/>
          </a:p>
        </p:txBody>
      </p:sp>
      <p:sp>
        <p:nvSpPr>
          <p:cNvPr id="6" name="object 8">
            <a:extLst>
              <a:ext uri="{FF2B5EF4-FFF2-40B4-BE49-F238E27FC236}">
                <a16:creationId xmlns:a16="http://schemas.microsoft.com/office/drawing/2014/main" id="{E495BC16-4628-8964-9123-9267AB68C560}"/>
              </a:ext>
            </a:extLst>
          </p:cNvPr>
          <p:cNvSpPr txBox="1"/>
          <p:nvPr/>
        </p:nvSpPr>
        <p:spPr>
          <a:xfrm>
            <a:off x="794688" y="4821617"/>
            <a:ext cx="248158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774065" algn="l"/>
              </a:tabLst>
            </a:pPr>
            <a:r>
              <a:rPr sz="2200" b="0" spc="-10">
                <a:latin typeface="Segoe UI Semilight"/>
                <a:cs typeface="Segoe UI Semilight"/>
              </a:rPr>
              <a:t>Goal:</a:t>
            </a:r>
            <a:r>
              <a:rPr sz="2200" b="0">
                <a:latin typeface="Segoe UI Semilight"/>
                <a:cs typeface="Segoe UI Semilight"/>
              </a:rPr>
              <a:t>	</a:t>
            </a:r>
            <a:r>
              <a:rPr sz="2200">
                <a:latin typeface="Cambria Math"/>
                <a:cs typeface="Cambria Math"/>
              </a:rPr>
              <a:t>𝑎𝑐</a:t>
            </a:r>
            <a:r>
              <a:rPr sz="2200" spc="60">
                <a:latin typeface="Cambria Math"/>
                <a:cs typeface="Cambria Math"/>
              </a:rPr>
              <a:t> </a:t>
            </a:r>
            <a:r>
              <a:rPr sz="2200">
                <a:latin typeface="Cambria Math"/>
                <a:cs typeface="Cambria Math"/>
              </a:rPr>
              <a:t>−</a:t>
            </a:r>
            <a:r>
              <a:rPr sz="2200" spc="-15">
                <a:latin typeface="Cambria Math"/>
                <a:cs typeface="Cambria Math"/>
              </a:rPr>
              <a:t> </a:t>
            </a:r>
            <a:r>
              <a:rPr sz="2200">
                <a:latin typeface="Cambria Math"/>
                <a:cs typeface="Cambria Math"/>
              </a:rPr>
              <a:t>𝑏𝑑</a:t>
            </a:r>
            <a:r>
              <a:rPr sz="2200" spc="185">
                <a:latin typeface="Cambria Math"/>
                <a:cs typeface="Cambria Math"/>
              </a:rPr>
              <a:t> </a:t>
            </a:r>
            <a:r>
              <a:rPr sz="2200">
                <a:latin typeface="Cambria Math"/>
                <a:cs typeface="Cambria Math"/>
              </a:rPr>
              <a:t>=</a:t>
            </a:r>
            <a:r>
              <a:rPr sz="2200" spc="100">
                <a:latin typeface="Cambria Math"/>
                <a:cs typeface="Cambria Math"/>
              </a:rPr>
              <a:t> </a:t>
            </a:r>
            <a:r>
              <a:rPr sz="2200" spc="-25">
                <a:latin typeface="Cambria Math"/>
                <a:cs typeface="Cambria Math"/>
              </a:rPr>
              <a:t>𝑚𝑥</a:t>
            </a:r>
            <a:endParaRPr sz="2200">
              <a:latin typeface="Cambria Math"/>
              <a:cs typeface="Cambria Math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F7F286C-460C-5792-BA62-AB6184A2A9D5}"/>
              </a:ext>
            </a:extLst>
          </p:cNvPr>
          <p:cNvSpPr txBox="1"/>
          <p:nvPr/>
        </p:nvSpPr>
        <p:spPr>
          <a:xfrm>
            <a:off x="703248" y="5419984"/>
            <a:ext cx="659347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0">
                <a:latin typeface="Segoe UI Semilight"/>
                <a:cs typeface="Segoe UI Semilight"/>
              </a:rPr>
              <a:t>[Reroll definitions]</a:t>
            </a:r>
            <a:endParaRPr lang="en-US" sz="2200"/>
          </a:p>
        </p:txBody>
      </p:sp>
    </p:spTree>
    <p:extLst>
      <p:ext uri="{BB962C8B-B14F-4D97-AF65-F5344CB8AC3E}">
        <p14:creationId xmlns:p14="http://schemas.microsoft.com/office/powerpoint/2010/main" val="2959770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C5C48D-AA36-96CD-FEB7-A488F5D04C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C2D2ED30-3499-F65C-439D-1CC4A2EEFC2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t>Proof</a:t>
            </a:r>
            <a:r>
              <a:rPr spc="275"/>
              <a:t> </a:t>
            </a:r>
            <a:r>
              <a:t>of</a:t>
            </a:r>
            <a:r>
              <a:rPr spc="245"/>
              <a:t> </a:t>
            </a:r>
            <a:r>
              <a:t>a</a:t>
            </a:r>
            <a:r>
              <a:rPr spc="265"/>
              <a:t> </a:t>
            </a:r>
            <a:r>
              <a:rPr spc="60"/>
              <a:t>Biconditional</a:t>
            </a: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225B0606-82DE-054D-E9A6-AAA966657C33}"/>
              </a:ext>
            </a:extLst>
          </p:cNvPr>
          <p:cNvSpPr txBox="1"/>
          <p:nvPr/>
        </p:nvSpPr>
        <p:spPr>
          <a:xfrm>
            <a:off x="759142" y="1281684"/>
            <a:ext cx="1067371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Prove:</a:t>
            </a:r>
            <a:r>
              <a:rPr kumimoji="0" sz="24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For</a:t>
            </a:r>
            <a:r>
              <a:rPr kumimoji="0" sz="24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an</a:t>
            </a:r>
            <a:r>
              <a:rPr kumimoji="0" sz="2400" b="0" i="0" u="none" strike="noStrike" kern="0" cap="none" spc="-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integer</a:t>
            </a:r>
            <a:r>
              <a:rPr kumimoji="0" sz="2400" b="0" i="0" u="none" strike="noStrike" kern="0" cap="none" spc="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,</a:t>
            </a:r>
            <a:r>
              <a:rPr kumimoji="0" sz="2400" b="0" i="0" u="none" strike="noStrike" kern="0" cap="none" spc="-1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2𝑥</a:t>
            </a:r>
            <a:r>
              <a:rPr kumimoji="0" sz="2400" b="0" i="0" u="none" strike="noStrike" kern="0" cap="none" spc="5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+</a:t>
            </a:r>
            <a:r>
              <a:rPr kumimoji="0" sz="2400" b="0" i="0" u="none" strike="noStrike" kern="0" cap="none" spc="-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3</a:t>
            </a:r>
            <a:r>
              <a:rPr kumimoji="0" sz="2400" b="0" i="0" u="none" strike="noStrike" kern="0" cap="none" spc="1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=</a:t>
            </a:r>
            <a:r>
              <a:rPr kumimoji="0" sz="2400" b="0" i="0" u="none" strike="noStrike" kern="0" cap="none" spc="1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15</a:t>
            </a:r>
            <a:r>
              <a:rPr kumimoji="0" sz="2400" b="0" i="0" u="none" strike="noStrike" kern="0" cap="none" spc="1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if</a:t>
            </a:r>
            <a:r>
              <a:rPr kumimoji="0" sz="2400" b="0" i="0" u="none" strike="noStrike" kern="0" cap="none" spc="-1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and</a:t>
            </a:r>
            <a:r>
              <a:rPr kumimoji="0" sz="2400" b="0" i="0" u="none" strike="noStrike" kern="0" cap="none" spc="-1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only</a:t>
            </a:r>
            <a:r>
              <a:rPr kumimoji="0" sz="24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if</a:t>
            </a:r>
            <a:r>
              <a:rPr kumimoji="0" sz="2400" b="0" i="0" u="none" strike="noStrike" kern="0" cap="none" spc="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sz="2400" b="0" i="0" u="none" strike="noStrike" kern="0" cap="none" spc="19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=</a:t>
            </a:r>
            <a:r>
              <a:rPr kumimoji="0" sz="2400" b="0" i="0" u="none" strike="noStrike" kern="0" cap="none" spc="114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6</a:t>
            </a:r>
            <a:r>
              <a:rPr kumimoji="0" sz="24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.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6FDFB64-F707-8A78-E008-F50E449D4DEC}"/>
                  </a:ext>
                </a:extLst>
              </p:cNvPr>
              <p:cNvSpPr txBox="1"/>
              <p:nvPr/>
            </p:nvSpPr>
            <p:spPr>
              <a:xfrm>
                <a:off x="708342" y="1954670"/>
                <a:ext cx="9775508" cy="19389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8895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4B3182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⇒</a:t>
                </a:r>
                <a:r>
                  <a:rPr kumimoji="0" lang="en-US" sz="2400" b="0" i="0" u="none" strike="noStrike" kern="0" cap="none" spc="114" normalizeH="0" baseline="0" noProof="0">
                    <a:ln>
                      <a:noFill/>
                    </a:ln>
                    <a:solidFill>
                      <a:srgbClr val="4B3182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4B3182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Let</a:t>
                </a:r>
                <a:r>
                  <a:rPr kumimoji="0" lang="en-US" sz="2400" b="0" i="0" u="none" strike="noStrike" kern="0" cap="none" spc="-5" normalizeH="0" baseline="0" noProof="0">
                    <a:ln>
                      <a:noFill/>
                    </a:ln>
                    <a:solidFill>
                      <a:srgbClr val="4B3182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 </a:t>
                </a:r>
                <a:r>
                  <a: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4B3182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𝑥</a:t>
                </a:r>
                <a:r>
                  <a:rPr kumimoji="0" lang="en-US" sz="2400" b="0" i="0" u="none" strike="noStrike" kern="0" cap="none" spc="180" normalizeH="0" baseline="0" noProof="0">
                    <a:ln>
                      <a:noFill/>
                    </a:ln>
                    <a:solidFill>
                      <a:srgbClr val="4B3182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4B3182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be</a:t>
                </a:r>
                <a:r>
                  <a:rPr kumimoji="0" lang="en-US" sz="2400" b="0" i="0" u="none" strike="noStrike" kern="0" cap="none" spc="-10" normalizeH="0" baseline="0" noProof="0">
                    <a:ln>
                      <a:noFill/>
                    </a:ln>
                    <a:solidFill>
                      <a:srgbClr val="4B3182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 </a:t>
                </a:r>
                <a:r>
                  <a: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4B3182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an</a:t>
                </a:r>
                <a:r>
                  <a:rPr kumimoji="0" lang="en-US" sz="2400" b="0" i="0" u="none" strike="noStrike" kern="0" cap="none" spc="-5" normalizeH="0" baseline="0" noProof="0">
                    <a:ln>
                      <a:noFill/>
                    </a:ln>
                    <a:solidFill>
                      <a:srgbClr val="4B3182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 </a:t>
                </a:r>
                <a:r>
                  <a: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4B3182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arbitrary</a:t>
                </a:r>
                <a:r>
                  <a:rPr kumimoji="0" lang="en-US" sz="2400" b="0" i="0" u="none" strike="noStrike" kern="0" cap="none" spc="-40" normalizeH="0" baseline="0" noProof="0">
                    <a:ln>
                      <a:noFill/>
                    </a:ln>
                    <a:solidFill>
                      <a:srgbClr val="4B3182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 </a:t>
                </a:r>
                <a:r>
                  <a:rPr kumimoji="0" lang="en-US" sz="2400" b="0" i="0" u="none" strike="noStrike" kern="0" cap="none" spc="-20" normalizeH="0" baseline="0" noProof="0">
                    <a:ln>
                      <a:noFill/>
                    </a:ln>
                    <a:solidFill>
                      <a:srgbClr val="4B3182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integer.</a:t>
                </a:r>
                <a:r>
                  <a:rPr kumimoji="0" lang="en-US" sz="2400" b="0" i="0" u="none" strike="noStrike" kern="0" cap="none" spc="-10" normalizeH="0" baseline="0" noProof="0">
                    <a:ln>
                      <a:noFill/>
                    </a:ln>
                    <a:solidFill>
                      <a:srgbClr val="4B3182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 </a:t>
                </a:r>
                <a:r>
                  <a: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4B3182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Suppose </a:t>
                </a:r>
                <a:r>
                  <a: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4B3182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2𝑥</a:t>
                </a:r>
                <a:r>
                  <a:rPr kumimoji="0" lang="en-US" sz="2400" b="0" i="0" u="none" strike="noStrike" kern="0" cap="none" spc="60" normalizeH="0" baseline="0" noProof="0">
                    <a:ln>
                      <a:noFill/>
                    </a:ln>
                    <a:solidFill>
                      <a:srgbClr val="4B3182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4B3182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+</a:t>
                </a:r>
                <a:r>
                  <a:rPr kumimoji="0" lang="en-US" sz="2400" b="0" i="0" u="none" strike="noStrike" kern="0" cap="none" spc="-20" normalizeH="0" baseline="0" noProof="0">
                    <a:ln>
                      <a:noFill/>
                    </a:ln>
                    <a:solidFill>
                      <a:srgbClr val="4B3182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4B3182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3</a:t>
                </a:r>
                <a:r>
                  <a:rPr kumimoji="0" lang="en-US" sz="2400" b="0" i="0" u="none" strike="noStrike" kern="0" cap="none" spc="120" normalizeH="0" baseline="0" noProof="0">
                    <a:ln>
                      <a:noFill/>
                    </a:ln>
                    <a:solidFill>
                      <a:srgbClr val="4B3182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4B3182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=</a:t>
                </a:r>
                <a:r>
                  <a:rPr kumimoji="0" lang="en-US" sz="2400" b="0" i="0" u="none" strike="noStrike" kern="0" cap="none" spc="125" normalizeH="0" baseline="0" noProof="0">
                    <a:ln>
                      <a:noFill/>
                    </a:ln>
                    <a:solidFill>
                      <a:srgbClr val="4B3182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4B3182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15</a:t>
                </a:r>
                <a:r>
                  <a: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4B3182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.</a:t>
                </a:r>
                <a:r>
                  <a:rPr kumimoji="0" lang="en-US" sz="2400" b="0" i="0" u="none" strike="noStrike" kern="0" cap="none" spc="-20" normalizeH="0" baseline="0" noProof="0">
                    <a:ln>
                      <a:noFill/>
                    </a:ln>
                    <a:solidFill>
                      <a:srgbClr val="4B3182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 </a:t>
                </a:r>
              </a:p>
              <a:p>
                <a:pPr marL="48895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sz="2400" kern="0" spc="-20">
                  <a:solidFill>
                    <a:srgbClr val="4B3182"/>
                  </a:solidFill>
                  <a:latin typeface="Segoe UI Semilight"/>
                  <a:cs typeface="Segoe UI Semilight"/>
                </a:endParaRPr>
              </a:p>
              <a:p>
                <a:pPr marL="48895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400" kern="0" spc="-20">
                    <a:solidFill>
                      <a:srgbClr val="4B3182"/>
                    </a:solidFill>
                    <a:latin typeface="Segoe UI Semilight"/>
                    <a:cs typeface="Segoe UI Semilight"/>
                  </a:rPr>
                  <a:t>	Then </a:t>
                </a:r>
                <a14:m>
                  <m:oMath xmlns:m="http://schemas.openxmlformats.org/officeDocument/2006/math">
                    <m:r>
                      <a:rPr lang="en-US" sz="2400" i="1" kern="0" spc="-20" dirty="0" smtClean="0">
                        <a:solidFill>
                          <a:srgbClr val="4B3182"/>
                        </a:solidFill>
                        <a:latin typeface="Cambria Math" panose="02040503050406030204" pitchFamily="18" charset="0"/>
                        <a:cs typeface="Segoe UI Semilight"/>
                      </a:rPr>
                      <m:t>2</m:t>
                    </m:r>
                    <m:r>
                      <a:rPr lang="en-US" sz="2400" i="1" kern="0" spc="-20" dirty="0" smtClean="0">
                        <a:solidFill>
                          <a:srgbClr val="4B3182"/>
                        </a:solidFill>
                        <a:latin typeface="Cambria Math" panose="02040503050406030204" pitchFamily="18" charset="0"/>
                        <a:cs typeface="Segoe UI Semilight"/>
                      </a:rPr>
                      <m:t>𝑥</m:t>
                    </m:r>
                    <m:r>
                      <a:rPr lang="en-US" sz="2400" i="1" kern="0" spc="-20" dirty="0" smtClean="0">
                        <a:solidFill>
                          <a:srgbClr val="4B3182"/>
                        </a:solidFill>
                        <a:latin typeface="Cambria Math" panose="02040503050406030204" pitchFamily="18" charset="0"/>
                        <a:cs typeface="Segoe UI Semilight"/>
                      </a:rPr>
                      <m:t> = 12</m:t>
                    </m:r>
                  </m:oMath>
                </a14:m>
                <a:r>
                  <a:rPr lang="en-US" sz="2400" kern="0" spc="-20">
                    <a:solidFill>
                      <a:srgbClr val="4B3182"/>
                    </a:solidFill>
                    <a:latin typeface="Segoe UI Semilight"/>
                    <a:cs typeface="Segoe UI Semilight"/>
                  </a:rPr>
                  <a:t>. Thus, </a:t>
                </a:r>
                <a14:m>
                  <m:oMath xmlns:m="http://schemas.openxmlformats.org/officeDocument/2006/math">
                    <m:r>
                      <a:rPr lang="en-US" sz="2400" i="1" kern="0" spc="-20" dirty="0" smtClean="0">
                        <a:solidFill>
                          <a:srgbClr val="4B3182"/>
                        </a:solidFill>
                        <a:latin typeface="Cambria Math" panose="02040503050406030204" pitchFamily="18" charset="0"/>
                        <a:cs typeface="Segoe UI Semilight"/>
                      </a:rPr>
                      <m:t>𝑥</m:t>
                    </m:r>
                    <m:r>
                      <a:rPr lang="en-US" sz="2400" i="1" kern="0" spc="-20" dirty="0" smtClean="0">
                        <a:solidFill>
                          <a:srgbClr val="4B3182"/>
                        </a:solidFill>
                        <a:latin typeface="Cambria Math" panose="02040503050406030204" pitchFamily="18" charset="0"/>
                        <a:cs typeface="Segoe UI Semilight"/>
                      </a:rPr>
                      <m:t> = 6</m:t>
                    </m:r>
                  </m:oMath>
                </a14:m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Segoe UI Semilight"/>
                  <a:cs typeface="Segoe UI Semilight"/>
                </a:endParaRPr>
              </a:p>
              <a:p>
                <a:pPr marL="48895" marR="0" lvl="0" indent="0" defTabSz="914400" eaLnBrk="1" fontAlgn="auto" latinLnBrk="0" hangingPunct="1">
                  <a:lnSpc>
                    <a:spcPct val="100000"/>
                  </a:lnSpc>
                  <a:spcBef>
                    <a:spcPts val="5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4B3182"/>
                  </a:solidFill>
                  <a:effectLst/>
                  <a:uLnTx/>
                  <a:uFillTx/>
                  <a:latin typeface="Segoe UI Semilight"/>
                  <a:cs typeface="Segoe UI Semilight"/>
                </a:endParaRPr>
              </a:p>
              <a:p>
                <a:pPr marL="48895" marR="0" lvl="0" indent="0" defTabSz="914400" eaLnBrk="1" fontAlgn="auto" latinLnBrk="0" hangingPunct="1">
                  <a:lnSpc>
                    <a:spcPct val="100000"/>
                  </a:lnSpc>
                  <a:spcBef>
                    <a:spcPts val="5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4B3182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Since</a:t>
                </a:r>
                <a:r>
                  <a:rPr kumimoji="0" lang="en-US" sz="2400" b="0" i="0" u="none" strike="noStrike" kern="0" cap="none" spc="-10" normalizeH="0" baseline="0" noProof="0">
                    <a:ln>
                      <a:noFill/>
                    </a:ln>
                    <a:solidFill>
                      <a:srgbClr val="4B3182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 </a:t>
                </a:r>
                <a:r>
                  <a: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4B3182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𝑥</a:t>
                </a:r>
                <a:r>
                  <a:rPr kumimoji="0" lang="en-US" sz="2400" b="0" i="0" u="none" strike="noStrike" kern="0" cap="none" spc="175" normalizeH="0" baseline="0" noProof="0">
                    <a:ln>
                      <a:noFill/>
                    </a:ln>
                    <a:solidFill>
                      <a:srgbClr val="4B3182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4B3182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was</a:t>
                </a:r>
                <a:r>
                  <a:rPr kumimoji="0" lang="en-US" sz="2400" b="0" i="0" u="none" strike="noStrike" kern="0" cap="none" spc="-5" normalizeH="0" baseline="0" noProof="0">
                    <a:ln>
                      <a:noFill/>
                    </a:ln>
                    <a:solidFill>
                      <a:srgbClr val="4B3182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 </a:t>
                </a:r>
                <a:r>
                  <a: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4B3182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arbitrary,</a:t>
                </a:r>
                <a:r>
                  <a:rPr kumimoji="0" lang="en-US" sz="2400" b="0" i="0" u="none" strike="noStrike" kern="0" cap="none" spc="-50" normalizeH="0" baseline="0" noProof="0">
                    <a:ln>
                      <a:noFill/>
                    </a:ln>
                    <a:solidFill>
                      <a:srgbClr val="4B3182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 </a:t>
                </a:r>
                <a:r>
                  <a: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4B3182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for</a:t>
                </a:r>
                <a:r>
                  <a:rPr kumimoji="0" lang="en-US" sz="2400" b="0" i="0" u="none" strike="noStrike" kern="0" cap="none" spc="-15" normalizeH="0" baseline="0" noProof="0">
                    <a:ln>
                      <a:noFill/>
                    </a:ln>
                    <a:solidFill>
                      <a:srgbClr val="4B3182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 </a:t>
                </a:r>
                <a:r>
                  <a: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4B3182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all</a:t>
                </a:r>
                <a:r>
                  <a:rPr kumimoji="0" lang="en-US" sz="2400" b="0" i="0" u="none" strike="noStrike" kern="0" cap="none" spc="-10" normalizeH="0" baseline="0" noProof="0">
                    <a:ln>
                      <a:noFill/>
                    </a:ln>
                    <a:solidFill>
                      <a:srgbClr val="4B3182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 </a:t>
                </a:r>
                <a:r>
                  <a: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4B3182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integers</a:t>
                </a:r>
                <a:r>
                  <a:rPr kumimoji="0" lang="en-US" sz="2400" b="0" i="0" u="none" strike="noStrike" kern="0" cap="none" spc="15" normalizeH="0" baseline="0" noProof="0">
                    <a:ln>
                      <a:noFill/>
                    </a:ln>
                    <a:solidFill>
                      <a:srgbClr val="4B3182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 </a:t>
                </a:r>
                <a:r>
                  <a: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4B3182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𝑥</a:t>
                </a:r>
                <a:r>
                  <a:rPr kumimoji="0" lang="en-US" sz="2400" b="0" i="0" u="none" strike="noStrike" kern="0" cap="none" spc="180" normalizeH="0" baseline="0" noProof="0">
                    <a:ln>
                      <a:noFill/>
                    </a:ln>
                    <a:solidFill>
                      <a:srgbClr val="4B3182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4B3182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if</a:t>
                </a:r>
                <a:r>
                  <a:rPr kumimoji="0" lang="en-US" sz="2400" b="0" i="0" u="none" strike="noStrike" kern="0" cap="none" spc="-10" normalizeH="0" baseline="0" noProof="0">
                    <a:ln>
                      <a:noFill/>
                    </a:ln>
                    <a:solidFill>
                      <a:srgbClr val="4B3182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 </a:t>
                </a:r>
                <a:r>
                  <a: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4B3182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2𝑥</a:t>
                </a:r>
                <a:r>
                  <a:rPr kumimoji="0" lang="en-US" sz="2400" b="0" i="0" u="none" strike="noStrike" kern="0" cap="none" spc="55" normalizeH="0" baseline="0" noProof="0">
                    <a:ln>
                      <a:noFill/>
                    </a:ln>
                    <a:solidFill>
                      <a:srgbClr val="4B3182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4B3182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+</a:t>
                </a:r>
                <a:r>
                  <a:rPr kumimoji="0" lang="en-US" sz="2400" b="0" i="0" u="none" strike="noStrike" kern="0" cap="none" spc="-25" normalizeH="0" baseline="0" noProof="0">
                    <a:ln>
                      <a:noFill/>
                    </a:ln>
                    <a:solidFill>
                      <a:srgbClr val="4B3182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4B3182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3</a:t>
                </a:r>
                <a:r>
                  <a:rPr kumimoji="0" lang="en-US" sz="2400" b="0" i="0" u="none" strike="noStrike" kern="0" cap="none" spc="114" normalizeH="0" baseline="0" noProof="0">
                    <a:ln>
                      <a:noFill/>
                    </a:ln>
                    <a:solidFill>
                      <a:srgbClr val="4B3182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4B3182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=</a:t>
                </a:r>
                <a:r>
                  <a:rPr kumimoji="0" lang="en-US" sz="2400" b="0" i="0" u="none" strike="noStrike" kern="0" cap="none" spc="125" normalizeH="0" baseline="0" noProof="0">
                    <a:ln>
                      <a:noFill/>
                    </a:ln>
                    <a:solidFill>
                      <a:srgbClr val="4B3182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4B3182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15</a:t>
                </a:r>
                <a:r>
                  <a:rPr kumimoji="0" lang="en-US" sz="2400" b="0" i="0" u="none" strike="noStrike" kern="0" cap="none" spc="105" normalizeH="0" baseline="0" noProof="0">
                    <a:ln>
                      <a:noFill/>
                    </a:ln>
                    <a:solidFill>
                      <a:srgbClr val="4B3182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4B3182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then</a:t>
                </a:r>
                <a:r>
                  <a:rPr kumimoji="0" lang="en-US" sz="2400" b="0" i="0" u="none" strike="noStrike" kern="0" cap="none" spc="-5" normalizeH="0" baseline="0" noProof="0">
                    <a:ln>
                      <a:noFill/>
                    </a:ln>
                    <a:solidFill>
                      <a:srgbClr val="4B3182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 </a:t>
                </a:r>
                <a:r>
                  <a: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4B3182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𝑥</a:t>
                </a:r>
                <a:r>
                  <a:rPr kumimoji="0" lang="en-US" sz="2400" b="0" i="0" u="none" strike="noStrike" kern="0" cap="none" spc="195" normalizeH="0" baseline="0" noProof="0">
                    <a:ln>
                      <a:noFill/>
                    </a:ln>
                    <a:solidFill>
                      <a:srgbClr val="4B3182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4B3182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=</a:t>
                </a:r>
                <a:r>
                  <a:rPr kumimoji="0" lang="en-US" sz="2400" b="0" i="0" u="none" strike="noStrike" kern="0" cap="none" spc="110" normalizeH="0" baseline="0" noProof="0">
                    <a:ln>
                      <a:noFill/>
                    </a:ln>
                    <a:solidFill>
                      <a:srgbClr val="4B3182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lang="en-US" sz="2400" b="0" i="0" u="none" strike="noStrike" kern="0" cap="none" spc="-25" normalizeH="0" baseline="0" noProof="0">
                    <a:ln>
                      <a:noFill/>
                    </a:ln>
                    <a:solidFill>
                      <a:srgbClr val="4B3182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6</a:t>
                </a:r>
                <a:r>
                  <a:rPr kumimoji="0" lang="en-US" sz="2400" b="0" i="0" u="none" strike="noStrike" kern="0" cap="none" spc="-25" normalizeH="0" baseline="0" noProof="0">
                    <a:ln>
                      <a:noFill/>
                    </a:ln>
                    <a:solidFill>
                      <a:srgbClr val="4B3182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.</a:t>
                </a: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Segoe UI Semilight"/>
                  <a:cs typeface="Segoe UI Semilight"/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6FDFB64-F707-8A78-E008-F50E449D4D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342" y="1954670"/>
                <a:ext cx="9775508" cy="1938992"/>
              </a:xfrm>
              <a:prstGeom prst="rect">
                <a:avLst/>
              </a:prstGeom>
              <a:blipFill>
                <a:blip r:embed="rId2"/>
                <a:stretch>
                  <a:fillRect l="-436" t="-2516" b="-6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EAFFCEF3-32A7-F783-0683-D8773F388359}"/>
              </a:ext>
            </a:extLst>
          </p:cNvPr>
          <p:cNvSpPr txBox="1"/>
          <p:nvPr/>
        </p:nvSpPr>
        <p:spPr>
          <a:xfrm>
            <a:off x="708342" y="4306737"/>
            <a:ext cx="9775508" cy="24878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8895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⇐</a:t>
            </a:r>
            <a:r>
              <a:rPr kumimoji="0" lang="en-US" sz="2400" b="0" i="0" u="none" strike="noStrike" kern="0" cap="none" spc="10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Let</a:t>
            </a:r>
            <a:r>
              <a:rPr kumimoji="0" lang="en-US" sz="2400" b="0" i="0" u="none" strike="noStrike" kern="0" cap="none" spc="-1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lang="en-US" sz="2400" b="0" i="0" u="none" strike="noStrike" kern="0" cap="none" spc="17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be</a:t>
            </a:r>
            <a:r>
              <a:rPr kumimoji="0" lang="en-US" sz="2400" b="0" i="0" u="none" strike="noStrike" kern="0" cap="none" spc="-2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an</a:t>
            </a:r>
            <a:r>
              <a:rPr kumimoji="0" lang="en-US" sz="2400" b="0" i="0" u="none" strike="noStrike" kern="0" cap="none" spc="-1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arbitrary</a:t>
            </a:r>
            <a:r>
              <a:rPr kumimoji="0" lang="en-US" sz="2400" b="0" i="0" u="none" strike="noStrike" kern="0" cap="none" spc="-4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-2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integer.</a:t>
            </a:r>
            <a:r>
              <a:rPr kumimoji="0" lang="en-US" sz="2400" b="0" i="0" u="none" strike="noStrike" kern="0" cap="none" spc="-25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Suppose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lang="en-US" sz="2400" b="0" i="0" u="none" strike="noStrike" kern="0" cap="none" spc="185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=</a:t>
            </a:r>
            <a:r>
              <a:rPr kumimoji="0" lang="en-US" sz="2400" b="0" i="0" u="none" strike="noStrike" kern="0" cap="none" spc="105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6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.</a:t>
            </a:r>
          </a:p>
          <a:p>
            <a:pPr marL="48895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kern="0">
              <a:solidFill>
                <a:srgbClr val="4B3182"/>
              </a:solidFill>
              <a:latin typeface="Cambria Math"/>
              <a:cs typeface="Cambria Math"/>
            </a:endParaRPr>
          </a:p>
          <a:p>
            <a:pPr marL="48895" lvl="0">
              <a:defRPr/>
            </a:pPr>
            <a:r>
              <a:rPr lang="en-US" sz="2400" kern="0">
                <a:solidFill>
                  <a:srgbClr val="4B3182"/>
                </a:solidFill>
                <a:latin typeface="Segoe UI Semilight"/>
                <a:cs typeface="Segoe UI Semilight"/>
              </a:rPr>
              <a:t>Consider</a:t>
            </a:r>
            <a:r>
              <a:rPr lang="en-US" sz="2400" kern="0" spc="-15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lang="en-US" sz="2400" kern="0">
                <a:solidFill>
                  <a:srgbClr val="4B3182"/>
                </a:solidFill>
                <a:latin typeface="Cambria Math"/>
                <a:cs typeface="Cambria Math"/>
              </a:rPr>
              <a:t>2𝑥</a:t>
            </a:r>
            <a:r>
              <a:rPr lang="en-US" sz="2400" kern="0" spc="45">
                <a:solidFill>
                  <a:srgbClr val="4B3182"/>
                </a:solidFill>
                <a:latin typeface="Cambria Math"/>
                <a:cs typeface="Cambria Math"/>
              </a:rPr>
              <a:t> </a:t>
            </a:r>
            <a:r>
              <a:rPr lang="en-US" sz="2400" kern="0">
                <a:solidFill>
                  <a:srgbClr val="4B3182"/>
                </a:solidFill>
                <a:latin typeface="Cambria Math"/>
                <a:cs typeface="Cambria Math"/>
              </a:rPr>
              <a:t>+</a:t>
            </a:r>
            <a:r>
              <a:rPr lang="en-US" sz="2400" kern="0" spc="-15">
                <a:solidFill>
                  <a:srgbClr val="4B3182"/>
                </a:solidFill>
                <a:latin typeface="Cambria Math"/>
                <a:cs typeface="Cambria Math"/>
              </a:rPr>
              <a:t> </a:t>
            </a:r>
            <a:r>
              <a:rPr lang="en-US" sz="2400" kern="0" spc="-25">
                <a:solidFill>
                  <a:srgbClr val="4B3182"/>
                </a:solidFill>
                <a:latin typeface="Cambria Math"/>
                <a:cs typeface="Cambria Math"/>
              </a:rPr>
              <a:t>3</a:t>
            </a:r>
            <a:r>
              <a:rPr lang="en-US" sz="2400" kern="0" spc="-25">
                <a:solidFill>
                  <a:srgbClr val="4B3182"/>
                </a:solidFill>
                <a:latin typeface="Segoe UI Semilight"/>
                <a:cs typeface="Segoe UI Semilight"/>
              </a:rPr>
              <a:t>:</a:t>
            </a:r>
            <a:endParaRPr lang="en-US" sz="2400" kern="0">
              <a:solidFill>
                <a:sysClr val="windowText" lastClr="000000"/>
              </a:solidFill>
              <a:latin typeface="Segoe UI Semilight"/>
              <a:cs typeface="Segoe UI Semilight"/>
            </a:endParaRPr>
          </a:p>
          <a:p>
            <a:pPr marL="412750" lvl="0" algn="ctr">
              <a:spcBef>
                <a:spcPts val="400"/>
              </a:spcBef>
              <a:tabLst>
                <a:tab pos="2336165" algn="l"/>
              </a:tabLst>
              <a:defRPr/>
            </a:pPr>
            <a:r>
              <a:rPr lang="en-US" sz="2400" kern="0">
                <a:solidFill>
                  <a:srgbClr val="4B3182"/>
                </a:solidFill>
                <a:latin typeface="Cambria Math"/>
                <a:cs typeface="Cambria Math"/>
              </a:rPr>
              <a:t>2𝑥</a:t>
            </a:r>
            <a:r>
              <a:rPr lang="en-US" sz="2400" kern="0" spc="55">
                <a:solidFill>
                  <a:srgbClr val="4B3182"/>
                </a:solidFill>
                <a:latin typeface="Cambria Math"/>
                <a:cs typeface="Cambria Math"/>
              </a:rPr>
              <a:t> </a:t>
            </a:r>
            <a:r>
              <a:rPr lang="en-US" sz="2400" kern="0">
                <a:solidFill>
                  <a:srgbClr val="4B3182"/>
                </a:solidFill>
                <a:latin typeface="Cambria Math"/>
                <a:cs typeface="Cambria Math"/>
              </a:rPr>
              <a:t>+ 3</a:t>
            </a:r>
            <a:r>
              <a:rPr lang="en-US" sz="2400" kern="0" spc="120">
                <a:solidFill>
                  <a:srgbClr val="4B3182"/>
                </a:solidFill>
                <a:latin typeface="Cambria Math"/>
                <a:cs typeface="Cambria Math"/>
              </a:rPr>
              <a:t> </a:t>
            </a:r>
            <a:r>
              <a:rPr lang="en-US" sz="2400" kern="0">
                <a:solidFill>
                  <a:srgbClr val="4B3182"/>
                </a:solidFill>
                <a:latin typeface="Cambria Math"/>
                <a:cs typeface="Cambria Math"/>
              </a:rPr>
              <a:t>=</a:t>
            </a:r>
            <a:r>
              <a:rPr lang="en-US" sz="2400" kern="0" spc="135">
                <a:solidFill>
                  <a:srgbClr val="4B3182"/>
                </a:solidFill>
                <a:latin typeface="Cambria Math"/>
                <a:cs typeface="Cambria Math"/>
              </a:rPr>
              <a:t> </a:t>
            </a:r>
            <a:r>
              <a:rPr lang="en-US" sz="2400" kern="0">
                <a:solidFill>
                  <a:srgbClr val="4B3182"/>
                </a:solidFill>
                <a:latin typeface="Cambria Math"/>
                <a:cs typeface="Cambria Math"/>
              </a:rPr>
              <a:t>2(6) + 3</a:t>
            </a:r>
            <a:r>
              <a:rPr lang="en-US" sz="2400" kern="0" spc="130">
                <a:solidFill>
                  <a:srgbClr val="4B3182"/>
                </a:solidFill>
                <a:latin typeface="Cambria Math"/>
                <a:cs typeface="Cambria Math"/>
              </a:rPr>
              <a:t> </a:t>
            </a:r>
            <a:r>
              <a:rPr lang="en-US" sz="2400" kern="0">
                <a:solidFill>
                  <a:srgbClr val="4B3182"/>
                </a:solidFill>
                <a:latin typeface="Cambria Math"/>
                <a:cs typeface="Cambria Math"/>
              </a:rPr>
              <a:t>=</a:t>
            </a:r>
            <a:r>
              <a:rPr lang="en-US" sz="2400" kern="0" spc="120">
                <a:solidFill>
                  <a:srgbClr val="4B3182"/>
                </a:solidFill>
                <a:latin typeface="Cambria Math"/>
                <a:cs typeface="Cambria Math"/>
              </a:rPr>
              <a:t> </a:t>
            </a:r>
            <a:r>
              <a:rPr lang="en-US" sz="2400" kern="0">
                <a:solidFill>
                  <a:srgbClr val="4B3182"/>
                </a:solidFill>
                <a:latin typeface="Cambria Math"/>
                <a:cs typeface="Cambria Math"/>
              </a:rPr>
              <a:t>12</a:t>
            </a:r>
            <a:r>
              <a:rPr lang="en-US" sz="2400" kern="0" spc="-15">
                <a:solidFill>
                  <a:srgbClr val="4B3182"/>
                </a:solidFill>
                <a:latin typeface="Cambria Math"/>
                <a:cs typeface="Cambria Math"/>
              </a:rPr>
              <a:t> </a:t>
            </a:r>
            <a:r>
              <a:rPr lang="en-US" sz="2400" kern="0">
                <a:solidFill>
                  <a:srgbClr val="4B3182"/>
                </a:solidFill>
                <a:latin typeface="Cambria Math"/>
                <a:cs typeface="Cambria Math"/>
              </a:rPr>
              <a:t>+ 3</a:t>
            </a:r>
            <a:r>
              <a:rPr lang="en-US" sz="2400" kern="0" spc="135">
                <a:solidFill>
                  <a:srgbClr val="4B3182"/>
                </a:solidFill>
                <a:latin typeface="Cambria Math"/>
                <a:cs typeface="Cambria Math"/>
              </a:rPr>
              <a:t> </a:t>
            </a:r>
            <a:r>
              <a:rPr lang="en-US" sz="2400" kern="0">
                <a:solidFill>
                  <a:srgbClr val="4B3182"/>
                </a:solidFill>
                <a:latin typeface="Cambria Math"/>
                <a:cs typeface="Cambria Math"/>
              </a:rPr>
              <a:t>=</a:t>
            </a:r>
            <a:r>
              <a:rPr lang="en-US" sz="2400" kern="0" spc="120">
                <a:solidFill>
                  <a:srgbClr val="4B3182"/>
                </a:solidFill>
                <a:latin typeface="Cambria Math"/>
                <a:cs typeface="Cambria Math"/>
              </a:rPr>
              <a:t> </a:t>
            </a:r>
            <a:r>
              <a:rPr lang="en-US" sz="2400" kern="0" spc="-25">
                <a:solidFill>
                  <a:srgbClr val="4B3182"/>
                </a:solidFill>
                <a:latin typeface="Cambria Math"/>
                <a:cs typeface="Cambria Math"/>
              </a:rPr>
              <a:t>15</a:t>
            </a: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4B3182"/>
              </a:solidFill>
              <a:effectLst/>
              <a:uLnTx/>
              <a:uFillTx/>
              <a:latin typeface="Cambria Math"/>
              <a:cs typeface="Cambria Math"/>
            </a:endParaRPr>
          </a:p>
          <a:p>
            <a:pPr marL="412750" marR="0" lvl="0" indent="0" algn="ctr" defTabSz="91440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>
                <a:tab pos="2336165" algn="l"/>
              </a:tabLst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cs typeface="Cambria Math"/>
            </a:endParaRPr>
          </a:p>
          <a:p>
            <a:pPr marL="48895" marR="0" lvl="0" indent="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Since</a:t>
            </a:r>
            <a:r>
              <a:rPr kumimoji="0" lang="en-US" sz="2400" b="0" i="0" u="none" strike="noStrike" kern="0" cap="none" spc="-1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lang="en-US" sz="2400" b="0" i="0" u="none" strike="noStrike" kern="0" cap="none" spc="175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was</a:t>
            </a:r>
            <a:r>
              <a:rPr kumimoji="0" lang="en-US" sz="2400" b="0" i="0" u="none" strike="noStrike" kern="0" cap="none" spc="-5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arbitrary,</a:t>
            </a:r>
            <a:r>
              <a:rPr kumimoji="0" lang="en-US" sz="2400" b="0" i="0" u="none" strike="noStrike" kern="0" cap="none" spc="-5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for</a:t>
            </a:r>
            <a:r>
              <a:rPr kumimoji="0" lang="en-US" sz="2400" b="0" i="0" u="none" strike="noStrike" kern="0" cap="none" spc="-15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all</a:t>
            </a:r>
            <a:r>
              <a:rPr kumimoji="0" lang="en-US" sz="2400" b="0" i="0" u="none" strike="noStrike" kern="0" cap="none" spc="-1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integers</a:t>
            </a:r>
            <a:r>
              <a:rPr kumimoji="0" lang="en-US" sz="2400" b="0" i="0" u="none" strike="noStrike" kern="0" cap="none" spc="15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lang="en-US" sz="2400" b="0" i="0" u="none" strike="noStrike" kern="0" cap="none" spc="18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if</a:t>
            </a:r>
            <a:r>
              <a:rPr kumimoji="0" lang="en-US" sz="2400" b="0" i="0" u="none" strike="noStrike" kern="0" cap="none" spc="-1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lang="en-US" sz="2400" b="0" i="0" u="none" strike="noStrike" kern="0" cap="none" spc="195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=</a:t>
            </a:r>
            <a:r>
              <a:rPr kumimoji="0" lang="en-US" sz="2400" b="0" i="0" u="none" strike="noStrike" kern="0" cap="none" spc="11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6</a:t>
            </a:r>
            <a:r>
              <a:rPr kumimoji="0" lang="en-US" sz="2400" b="0" i="0" u="none" strike="noStrike" kern="0" cap="none" spc="114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then</a:t>
            </a:r>
            <a:r>
              <a:rPr kumimoji="0" lang="en-US" sz="2400" b="0" i="0" u="none" strike="noStrike" kern="0" cap="none" spc="-5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2𝑥</a:t>
            </a:r>
            <a:r>
              <a:rPr kumimoji="0" lang="en-US" sz="2400" b="0" i="0" u="none" strike="noStrike" kern="0" cap="none" spc="5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+</a:t>
            </a:r>
            <a:r>
              <a:rPr kumimoji="0" lang="en-US" sz="2400" b="0" i="0" u="none" strike="noStrike" kern="0" cap="none" spc="-2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3</a:t>
            </a:r>
            <a:r>
              <a:rPr kumimoji="0" lang="en-US" sz="2400" b="0" i="0" u="none" strike="noStrike" kern="0" cap="none" spc="114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=</a:t>
            </a:r>
            <a:r>
              <a:rPr kumimoji="0" lang="en-US" sz="2400" b="0" i="0" u="none" strike="noStrike" kern="0" cap="none" spc="12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-25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15</a:t>
            </a:r>
            <a:r>
              <a:rPr kumimoji="0" lang="en-US" sz="2400" b="0" i="0" u="none" strike="noStrike" kern="0" cap="none" spc="-25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.</a:t>
            </a: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</p:txBody>
      </p:sp>
    </p:spTree>
    <p:extLst>
      <p:ext uri="{BB962C8B-B14F-4D97-AF65-F5344CB8AC3E}">
        <p14:creationId xmlns:p14="http://schemas.microsoft.com/office/powerpoint/2010/main" val="1745130637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CE08B1-7FDE-6605-0F7F-1720499120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6FED111E-D682-4922-B590-9FF305351F6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65"/>
              <a:t>Claim</a:t>
            </a:r>
            <a:r>
              <a:rPr spc="215"/>
              <a:t> </a:t>
            </a:r>
            <a:r>
              <a:rPr spc="-50"/>
              <a:t>3</a:t>
            </a: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5543D2F3-2DDB-98CF-EC8F-BFEA98D6FD64}"/>
              </a:ext>
            </a:extLst>
          </p:cNvPr>
          <p:cNvSpPr/>
          <p:nvPr/>
        </p:nvSpPr>
        <p:spPr>
          <a:xfrm>
            <a:off x="657529" y="1360550"/>
            <a:ext cx="978535" cy="405765"/>
          </a:xfrm>
          <a:custGeom>
            <a:avLst/>
            <a:gdLst/>
            <a:ahLst/>
            <a:cxnLst/>
            <a:rect l="l" t="t" r="r" b="b"/>
            <a:pathLst>
              <a:path w="978535" h="405764">
                <a:moveTo>
                  <a:pt x="978408" y="0"/>
                </a:moveTo>
                <a:lnTo>
                  <a:pt x="0" y="0"/>
                </a:lnTo>
                <a:lnTo>
                  <a:pt x="0" y="405384"/>
                </a:lnTo>
                <a:lnTo>
                  <a:pt x="978408" y="405384"/>
                </a:lnTo>
                <a:lnTo>
                  <a:pt x="978408" y="0"/>
                </a:lnTo>
                <a:close/>
              </a:path>
            </a:pathLst>
          </a:custGeom>
          <a:solidFill>
            <a:srgbClr val="CC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9ED9A404-16E8-D1AE-88FD-B3ED5F1C4444}"/>
              </a:ext>
            </a:extLst>
          </p:cNvPr>
          <p:cNvSpPr txBox="1"/>
          <p:nvPr/>
        </p:nvSpPr>
        <p:spPr>
          <a:xfrm>
            <a:off x="619658" y="1380235"/>
            <a:ext cx="10546080" cy="7643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b="0">
                <a:latin typeface="Segoe UI Semilight"/>
                <a:cs typeface="Segoe UI Semilight"/>
              </a:rPr>
              <a:t>Claim</a:t>
            </a:r>
            <a:r>
              <a:rPr sz="2400" b="0" spc="-40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3: For</a:t>
            </a:r>
            <a:r>
              <a:rPr sz="2400" b="0" spc="-10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integers</a:t>
            </a:r>
            <a:r>
              <a:rPr sz="2400" b="0" spc="5">
                <a:latin typeface="Segoe UI Semilight"/>
                <a:cs typeface="Segoe UI Semilight"/>
              </a:rPr>
              <a:t> </a:t>
            </a:r>
            <a:r>
              <a:rPr sz="2400">
                <a:latin typeface="Cambria Math"/>
                <a:cs typeface="Cambria Math"/>
              </a:rPr>
              <a:t>𝑎,</a:t>
            </a:r>
            <a:r>
              <a:rPr sz="2400" spc="-135">
                <a:latin typeface="Cambria Math"/>
                <a:cs typeface="Cambria Math"/>
              </a:rPr>
              <a:t> </a:t>
            </a:r>
            <a:r>
              <a:rPr sz="2400">
                <a:latin typeface="Cambria Math"/>
                <a:cs typeface="Cambria Math"/>
              </a:rPr>
              <a:t>𝑏,</a:t>
            </a:r>
            <a:r>
              <a:rPr sz="2400" spc="-135">
                <a:latin typeface="Cambria Math"/>
                <a:cs typeface="Cambria Math"/>
              </a:rPr>
              <a:t> </a:t>
            </a:r>
            <a:r>
              <a:rPr sz="2400">
                <a:latin typeface="Cambria Math"/>
                <a:cs typeface="Cambria Math"/>
              </a:rPr>
              <a:t>𝑐,</a:t>
            </a:r>
            <a:r>
              <a:rPr sz="2400" spc="-135">
                <a:latin typeface="Cambria Math"/>
                <a:cs typeface="Cambria Math"/>
              </a:rPr>
              <a:t> </a:t>
            </a:r>
            <a:r>
              <a:rPr sz="2400">
                <a:latin typeface="Cambria Math"/>
                <a:cs typeface="Cambria Math"/>
              </a:rPr>
              <a:t>𝑑</a:t>
            </a:r>
            <a:r>
              <a:rPr sz="2400" spc="190">
                <a:latin typeface="Cambria Math"/>
                <a:cs typeface="Cambria Math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and</a:t>
            </a:r>
            <a:r>
              <a:rPr sz="2400" b="0" spc="-15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positive</a:t>
            </a:r>
            <a:r>
              <a:rPr sz="2400" b="0" spc="-30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integer </a:t>
            </a:r>
            <a:r>
              <a:rPr sz="2400">
                <a:latin typeface="Cambria Math"/>
                <a:cs typeface="Cambria Math"/>
              </a:rPr>
              <a:t>𝑚</a:t>
            </a:r>
            <a:r>
              <a:rPr sz="2400" b="0">
                <a:latin typeface="Segoe UI Semilight"/>
                <a:cs typeface="Segoe UI Semilight"/>
              </a:rPr>
              <a:t>,</a:t>
            </a:r>
            <a:r>
              <a:rPr sz="2400" b="0" spc="-10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if</a:t>
            </a:r>
            <a:r>
              <a:rPr sz="2400" b="0" spc="10">
                <a:latin typeface="Segoe UI Semilight"/>
                <a:cs typeface="Segoe UI Semilight"/>
              </a:rPr>
              <a:t> </a:t>
            </a:r>
            <a:r>
              <a:rPr sz="2400">
                <a:latin typeface="Cambria Math"/>
                <a:cs typeface="Cambria Math"/>
              </a:rPr>
              <a:t>𝑎</a:t>
            </a:r>
            <a:r>
              <a:rPr sz="2400" spc="180">
                <a:latin typeface="Cambria Math"/>
                <a:cs typeface="Cambria Math"/>
              </a:rPr>
              <a:t> </a:t>
            </a:r>
            <a:r>
              <a:rPr sz="2400" spc="85">
                <a:latin typeface="Cambria Math"/>
                <a:cs typeface="Cambria Math"/>
              </a:rPr>
              <a:t>≡</a:t>
            </a:r>
            <a:r>
              <a:rPr sz="2625" spc="577" baseline="-15873">
                <a:latin typeface="Cambria Math"/>
                <a:cs typeface="Cambria Math"/>
              </a:rPr>
              <a:t> </a:t>
            </a:r>
            <a:r>
              <a:rPr sz="2400">
                <a:latin typeface="Cambria Math"/>
                <a:cs typeface="Cambria Math"/>
              </a:rPr>
              <a:t>𝑏</a:t>
            </a:r>
            <a:r>
              <a:rPr lang="en-US" sz="2400">
                <a:latin typeface="Cambria Math"/>
                <a:cs typeface="Cambria Math"/>
              </a:rPr>
              <a:t> (mod m)</a:t>
            </a:r>
            <a:r>
              <a:rPr sz="2400" spc="180">
                <a:latin typeface="Cambria Math"/>
                <a:cs typeface="Cambria Math"/>
              </a:rPr>
              <a:t> </a:t>
            </a:r>
            <a:endParaRPr lang="en-US" sz="2400" spc="180">
              <a:latin typeface="Cambria Math"/>
              <a:cs typeface="Cambria Math"/>
            </a:endParaRPr>
          </a:p>
          <a:p>
            <a:pPr marL="38100">
              <a:spcBef>
                <a:spcPts val="100"/>
              </a:spcBef>
            </a:pPr>
            <a:r>
              <a:rPr sz="2400" b="0">
                <a:latin typeface="Segoe UI Semilight"/>
                <a:cs typeface="Segoe UI Semilight"/>
              </a:rPr>
              <a:t>and</a:t>
            </a:r>
            <a:r>
              <a:rPr sz="2400" b="0" spc="-10">
                <a:latin typeface="Segoe UI Semilight"/>
                <a:cs typeface="Segoe UI Semilight"/>
              </a:rPr>
              <a:t> </a:t>
            </a:r>
            <a:r>
              <a:rPr sz="2400">
                <a:latin typeface="Cambria Math"/>
                <a:cs typeface="Cambria Math"/>
              </a:rPr>
              <a:t>𝑐</a:t>
            </a:r>
            <a:r>
              <a:rPr sz="2400" spc="185">
                <a:latin typeface="Cambria Math"/>
                <a:cs typeface="Cambria Math"/>
              </a:rPr>
              <a:t> </a:t>
            </a:r>
            <a:r>
              <a:rPr sz="2400" spc="85">
                <a:latin typeface="Cambria Math"/>
                <a:cs typeface="Cambria Math"/>
              </a:rPr>
              <a:t>≡</a:t>
            </a:r>
            <a:r>
              <a:rPr sz="2625" spc="600" baseline="-15873">
                <a:latin typeface="Cambria Math"/>
                <a:cs typeface="Cambria Math"/>
              </a:rPr>
              <a:t> </a:t>
            </a:r>
            <a:r>
              <a:rPr sz="2400">
                <a:latin typeface="Cambria Math"/>
                <a:cs typeface="Cambria Math"/>
              </a:rPr>
              <a:t>𝑑</a:t>
            </a:r>
            <a:r>
              <a:rPr lang="en-US" sz="2400">
                <a:latin typeface="Cambria Math"/>
                <a:cs typeface="Cambria Math"/>
              </a:rPr>
              <a:t> (mod m)</a:t>
            </a:r>
            <a:r>
              <a:rPr sz="2400" spc="185">
                <a:latin typeface="Cambria Math"/>
                <a:cs typeface="Cambria Math"/>
              </a:rPr>
              <a:t> </a:t>
            </a:r>
            <a:r>
              <a:rPr sz="2400" b="0" spc="-20">
                <a:latin typeface="Segoe UI Semilight"/>
                <a:cs typeface="Segoe UI Semilight"/>
              </a:rPr>
              <a:t>then</a:t>
            </a:r>
            <a:r>
              <a:rPr lang="en-US" sz="2400" b="0" spc="-20">
                <a:latin typeface="Segoe UI Semilight"/>
                <a:cs typeface="Segoe UI Semilight"/>
              </a:rPr>
              <a:t> </a:t>
            </a:r>
            <a:r>
              <a:rPr lang="en-US" sz="2400">
                <a:latin typeface="Cambria Math"/>
                <a:cs typeface="Cambria Math"/>
              </a:rPr>
              <a:t>𝑎𝑐</a:t>
            </a:r>
            <a:r>
              <a:rPr lang="en-US" sz="2400" spc="204">
                <a:latin typeface="Cambria Math"/>
                <a:cs typeface="Cambria Math"/>
              </a:rPr>
              <a:t> </a:t>
            </a:r>
            <a:r>
              <a:rPr lang="en-US" sz="2400" spc="80">
                <a:latin typeface="Cambria Math"/>
                <a:cs typeface="Cambria Math"/>
              </a:rPr>
              <a:t>≡</a:t>
            </a:r>
            <a:r>
              <a:rPr lang="en-US" sz="2625" spc="607" baseline="-15873">
                <a:latin typeface="Cambria Math"/>
                <a:cs typeface="Cambria Math"/>
              </a:rPr>
              <a:t> </a:t>
            </a:r>
            <a:r>
              <a:rPr lang="en-US" sz="2400" spc="-25">
                <a:latin typeface="Cambria Math"/>
                <a:cs typeface="Cambria Math"/>
              </a:rPr>
              <a:t>𝑏𝑑 (mod m)</a:t>
            </a:r>
            <a:r>
              <a:rPr lang="en-US" sz="2400" spc="-25">
                <a:latin typeface="Segoe UI Semilight"/>
                <a:cs typeface="Segoe UI Semilight"/>
              </a:rPr>
              <a:t>.</a:t>
            </a:r>
            <a:endParaRPr lang="en-US" sz="2400">
              <a:latin typeface="Segoe UI Semilight"/>
              <a:cs typeface="Segoe UI Semilight"/>
            </a:endParaRPr>
          </a:p>
        </p:txBody>
      </p:sp>
      <p:grpSp>
        <p:nvGrpSpPr>
          <p:cNvPr id="12" name="object 5">
            <a:extLst>
              <a:ext uri="{FF2B5EF4-FFF2-40B4-BE49-F238E27FC236}">
                <a16:creationId xmlns:a16="http://schemas.microsoft.com/office/drawing/2014/main" id="{B898E32F-B66D-3298-B42A-68733A07F6FC}"/>
              </a:ext>
            </a:extLst>
          </p:cNvPr>
          <p:cNvGrpSpPr/>
          <p:nvPr/>
        </p:nvGrpSpPr>
        <p:grpSpPr>
          <a:xfrm>
            <a:off x="8058158" y="146486"/>
            <a:ext cx="3822510" cy="1235592"/>
            <a:chOff x="9031223" y="102107"/>
            <a:chExt cx="3056230" cy="1248410"/>
          </a:xfrm>
        </p:grpSpPr>
        <p:sp>
          <p:nvSpPr>
            <p:cNvPr id="13" name="object 6">
              <a:extLst>
                <a:ext uri="{FF2B5EF4-FFF2-40B4-BE49-F238E27FC236}">
                  <a16:creationId xmlns:a16="http://schemas.microsoft.com/office/drawing/2014/main" id="{5DD9177C-6EA5-59E8-EDEA-5838CF174457}"/>
                </a:ext>
              </a:extLst>
            </p:cNvPr>
            <p:cNvSpPr/>
            <p:nvPr/>
          </p:nvSpPr>
          <p:spPr>
            <a:xfrm>
              <a:off x="9041993" y="102107"/>
              <a:ext cx="3045460" cy="1248410"/>
            </a:xfrm>
            <a:custGeom>
              <a:avLst/>
              <a:gdLst/>
              <a:ahLst/>
              <a:cxnLst/>
              <a:rect l="l" t="t" r="r" b="b"/>
              <a:pathLst>
                <a:path w="3045459" h="1248410">
                  <a:moveTo>
                    <a:pt x="2836926" y="0"/>
                  </a:moveTo>
                  <a:lnTo>
                    <a:pt x="208025" y="0"/>
                  </a:lnTo>
                  <a:lnTo>
                    <a:pt x="160313" y="5491"/>
                  </a:lnTo>
                  <a:lnTo>
                    <a:pt x="116521" y="21136"/>
                  </a:lnTo>
                  <a:lnTo>
                    <a:pt x="77897" y="45686"/>
                  </a:lnTo>
                  <a:lnTo>
                    <a:pt x="45686" y="77897"/>
                  </a:lnTo>
                  <a:lnTo>
                    <a:pt x="21136" y="116521"/>
                  </a:lnTo>
                  <a:lnTo>
                    <a:pt x="5491" y="160313"/>
                  </a:lnTo>
                  <a:lnTo>
                    <a:pt x="0" y="208025"/>
                  </a:lnTo>
                  <a:lnTo>
                    <a:pt x="0" y="1040130"/>
                  </a:lnTo>
                  <a:lnTo>
                    <a:pt x="5491" y="1087842"/>
                  </a:lnTo>
                  <a:lnTo>
                    <a:pt x="21136" y="1131634"/>
                  </a:lnTo>
                  <a:lnTo>
                    <a:pt x="45686" y="1170258"/>
                  </a:lnTo>
                  <a:lnTo>
                    <a:pt x="77897" y="1202469"/>
                  </a:lnTo>
                  <a:lnTo>
                    <a:pt x="116521" y="1227019"/>
                  </a:lnTo>
                  <a:lnTo>
                    <a:pt x="160313" y="1242664"/>
                  </a:lnTo>
                  <a:lnTo>
                    <a:pt x="208025" y="1248156"/>
                  </a:lnTo>
                  <a:lnTo>
                    <a:pt x="2836926" y="1248156"/>
                  </a:lnTo>
                  <a:lnTo>
                    <a:pt x="2884638" y="1242664"/>
                  </a:lnTo>
                  <a:lnTo>
                    <a:pt x="2928430" y="1227019"/>
                  </a:lnTo>
                  <a:lnTo>
                    <a:pt x="2967054" y="1202469"/>
                  </a:lnTo>
                  <a:lnTo>
                    <a:pt x="2999265" y="1170258"/>
                  </a:lnTo>
                  <a:lnTo>
                    <a:pt x="3023815" y="1131634"/>
                  </a:lnTo>
                  <a:lnTo>
                    <a:pt x="3039460" y="1087842"/>
                  </a:lnTo>
                  <a:lnTo>
                    <a:pt x="3044952" y="1040130"/>
                  </a:lnTo>
                  <a:lnTo>
                    <a:pt x="3044952" y="208025"/>
                  </a:lnTo>
                  <a:lnTo>
                    <a:pt x="3039460" y="160313"/>
                  </a:lnTo>
                  <a:lnTo>
                    <a:pt x="3023815" y="116521"/>
                  </a:lnTo>
                  <a:lnTo>
                    <a:pt x="2999265" y="77897"/>
                  </a:lnTo>
                  <a:lnTo>
                    <a:pt x="2967054" y="45686"/>
                  </a:lnTo>
                  <a:lnTo>
                    <a:pt x="2928430" y="21136"/>
                  </a:lnTo>
                  <a:lnTo>
                    <a:pt x="2884638" y="5491"/>
                  </a:lnTo>
                  <a:lnTo>
                    <a:pt x="2836926" y="0"/>
                  </a:lnTo>
                  <a:close/>
                </a:path>
              </a:pathLst>
            </a:custGeom>
            <a:solidFill>
              <a:srgbClr val="E4E4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7">
              <a:extLst>
                <a:ext uri="{FF2B5EF4-FFF2-40B4-BE49-F238E27FC236}">
                  <a16:creationId xmlns:a16="http://schemas.microsoft.com/office/drawing/2014/main" id="{80F748EC-A735-5AD5-5D7F-8E73BA4DDD2B}"/>
                </a:ext>
              </a:extLst>
            </p:cNvPr>
            <p:cNvSpPr/>
            <p:nvPr/>
          </p:nvSpPr>
          <p:spPr>
            <a:xfrm>
              <a:off x="9031223" y="102107"/>
              <a:ext cx="3045460" cy="1248410"/>
            </a:xfrm>
            <a:custGeom>
              <a:avLst/>
              <a:gdLst/>
              <a:ahLst/>
              <a:cxnLst/>
              <a:rect l="l" t="t" r="r" b="b"/>
              <a:pathLst>
                <a:path w="3045459" h="1248410">
                  <a:moveTo>
                    <a:pt x="0" y="208025"/>
                  </a:moveTo>
                  <a:lnTo>
                    <a:pt x="5491" y="160313"/>
                  </a:lnTo>
                  <a:lnTo>
                    <a:pt x="21136" y="116521"/>
                  </a:lnTo>
                  <a:lnTo>
                    <a:pt x="45686" y="77897"/>
                  </a:lnTo>
                  <a:lnTo>
                    <a:pt x="77897" y="45686"/>
                  </a:lnTo>
                  <a:lnTo>
                    <a:pt x="116521" y="21136"/>
                  </a:lnTo>
                  <a:lnTo>
                    <a:pt x="160313" y="5491"/>
                  </a:lnTo>
                  <a:lnTo>
                    <a:pt x="208025" y="0"/>
                  </a:lnTo>
                  <a:lnTo>
                    <a:pt x="2836926" y="0"/>
                  </a:lnTo>
                  <a:lnTo>
                    <a:pt x="2884638" y="5491"/>
                  </a:lnTo>
                  <a:lnTo>
                    <a:pt x="2928430" y="21136"/>
                  </a:lnTo>
                  <a:lnTo>
                    <a:pt x="2967054" y="45686"/>
                  </a:lnTo>
                  <a:lnTo>
                    <a:pt x="2999265" y="77897"/>
                  </a:lnTo>
                  <a:lnTo>
                    <a:pt x="3023815" y="116521"/>
                  </a:lnTo>
                  <a:lnTo>
                    <a:pt x="3039460" y="160313"/>
                  </a:lnTo>
                  <a:lnTo>
                    <a:pt x="3044952" y="208025"/>
                  </a:lnTo>
                  <a:lnTo>
                    <a:pt x="3044952" y="1040130"/>
                  </a:lnTo>
                  <a:lnTo>
                    <a:pt x="3039460" y="1087842"/>
                  </a:lnTo>
                  <a:lnTo>
                    <a:pt x="3023815" y="1131634"/>
                  </a:lnTo>
                  <a:lnTo>
                    <a:pt x="2999265" y="1170258"/>
                  </a:lnTo>
                  <a:lnTo>
                    <a:pt x="2967054" y="1202469"/>
                  </a:lnTo>
                  <a:lnTo>
                    <a:pt x="2928430" y="1227019"/>
                  </a:lnTo>
                  <a:lnTo>
                    <a:pt x="2884638" y="1242664"/>
                  </a:lnTo>
                  <a:lnTo>
                    <a:pt x="2836926" y="1248156"/>
                  </a:lnTo>
                  <a:lnTo>
                    <a:pt x="208025" y="1248156"/>
                  </a:lnTo>
                  <a:lnTo>
                    <a:pt x="160313" y="1242664"/>
                  </a:lnTo>
                  <a:lnTo>
                    <a:pt x="116521" y="1227019"/>
                  </a:lnTo>
                  <a:lnTo>
                    <a:pt x="77897" y="1202469"/>
                  </a:lnTo>
                  <a:lnTo>
                    <a:pt x="45686" y="1170258"/>
                  </a:lnTo>
                  <a:lnTo>
                    <a:pt x="21136" y="1131634"/>
                  </a:lnTo>
                  <a:lnTo>
                    <a:pt x="5491" y="1087842"/>
                  </a:lnTo>
                  <a:lnTo>
                    <a:pt x="0" y="1040130"/>
                  </a:lnTo>
                  <a:lnTo>
                    <a:pt x="0" y="208025"/>
                  </a:lnTo>
                  <a:close/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9">
            <a:extLst>
              <a:ext uri="{FF2B5EF4-FFF2-40B4-BE49-F238E27FC236}">
                <a16:creationId xmlns:a16="http://schemas.microsoft.com/office/drawing/2014/main" id="{E20730E8-2A11-39B9-775F-247F8F2DC805}"/>
              </a:ext>
            </a:extLst>
          </p:cNvPr>
          <p:cNvSpPr txBox="1"/>
          <p:nvPr/>
        </p:nvSpPr>
        <p:spPr>
          <a:xfrm>
            <a:off x="8419011" y="58267"/>
            <a:ext cx="3461657" cy="124393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700"/>
              </a:spcBef>
            </a:pPr>
            <a:r>
              <a:rPr sz="2000" b="0" u="sng" spc="-10"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Definitions</a:t>
            </a:r>
            <a:r>
              <a:rPr sz="2000" b="0" u="none" spc="-10">
                <a:latin typeface="Segoe UI Semilight"/>
                <a:cs typeface="Segoe UI Semilight"/>
              </a:rPr>
              <a:t>:</a:t>
            </a:r>
            <a:endParaRPr sz="2000">
              <a:latin typeface="Segoe UI Semilight"/>
              <a:cs typeface="Segoe UI Semilight"/>
            </a:endParaRPr>
          </a:p>
          <a:p>
            <a:pPr marL="50800">
              <a:lnSpc>
                <a:spcPct val="100000"/>
              </a:lnSpc>
              <a:spcBef>
                <a:spcPts val="600"/>
              </a:spcBef>
              <a:tabLst>
                <a:tab pos="1774189" algn="l"/>
              </a:tabLst>
            </a:pPr>
            <a:r>
              <a:rPr sz="2000">
                <a:latin typeface="Cambria Math"/>
                <a:cs typeface="Cambria Math"/>
              </a:rPr>
              <a:t>𝑎</a:t>
            </a:r>
            <a:r>
              <a:rPr sz="2000" spc="40">
                <a:latin typeface="Cambria Math"/>
                <a:cs typeface="Cambria Math"/>
              </a:rPr>
              <a:t> </a:t>
            </a:r>
            <a:r>
              <a:rPr sz="2000">
                <a:latin typeface="Cambria Math"/>
                <a:cs typeface="Cambria Math"/>
              </a:rPr>
              <a:t>| 𝑏</a:t>
            </a:r>
            <a:r>
              <a:rPr sz="2000" spc="20">
                <a:latin typeface="Cambria Math"/>
                <a:cs typeface="Cambria Math"/>
              </a:rPr>
              <a:t> </a:t>
            </a:r>
            <a:r>
              <a:rPr sz="2000" b="0">
                <a:latin typeface="Segoe UI Semilight"/>
                <a:cs typeface="Segoe UI Semilight"/>
              </a:rPr>
              <a:t>iff</a:t>
            </a:r>
            <a:r>
              <a:rPr sz="2000" b="0" spc="-5">
                <a:latin typeface="Segoe UI Semilight"/>
                <a:cs typeface="Segoe UI Semilight"/>
              </a:rPr>
              <a:t> </a:t>
            </a:r>
            <a:r>
              <a:rPr sz="2000">
                <a:latin typeface="Cambria Math"/>
                <a:cs typeface="Cambria Math"/>
              </a:rPr>
              <a:t>∃𝑘</a:t>
            </a:r>
            <a:r>
              <a:rPr sz="2000" spc="155">
                <a:latin typeface="Cambria Math"/>
                <a:cs typeface="Cambria Math"/>
              </a:rPr>
              <a:t> </a:t>
            </a:r>
            <a:r>
              <a:rPr sz="2000">
                <a:latin typeface="Cambria Math"/>
                <a:cs typeface="Cambria Math"/>
              </a:rPr>
              <a:t>∈</a:t>
            </a:r>
            <a:r>
              <a:rPr sz="2000" spc="105">
                <a:latin typeface="Cambria Math"/>
                <a:cs typeface="Cambria Math"/>
              </a:rPr>
              <a:t> </a:t>
            </a:r>
            <a:r>
              <a:rPr sz="2000" spc="-50">
                <a:latin typeface="Cambria Math"/>
                <a:cs typeface="Cambria Math"/>
              </a:rPr>
              <a:t>ℤ</a:t>
            </a:r>
            <a:r>
              <a:rPr sz="2000">
                <a:latin typeface="Cambria Math"/>
                <a:cs typeface="Cambria Math"/>
              </a:rPr>
              <a:t>	𝑏</a:t>
            </a:r>
            <a:r>
              <a:rPr sz="2000" spc="125">
                <a:latin typeface="Cambria Math"/>
                <a:cs typeface="Cambria Math"/>
              </a:rPr>
              <a:t> </a:t>
            </a:r>
            <a:r>
              <a:rPr sz="2000">
                <a:latin typeface="Cambria Math"/>
                <a:cs typeface="Cambria Math"/>
              </a:rPr>
              <a:t>=</a:t>
            </a:r>
            <a:r>
              <a:rPr sz="2000" spc="105">
                <a:latin typeface="Cambria Math"/>
                <a:cs typeface="Cambria Math"/>
              </a:rPr>
              <a:t> </a:t>
            </a:r>
            <a:r>
              <a:rPr sz="2000" spc="-25">
                <a:latin typeface="Cambria Math"/>
                <a:cs typeface="Cambria Math"/>
              </a:rPr>
              <a:t>𝑘𝑎</a:t>
            </a:r>
            <a:endParaRPr sz="2000">
              <a:latin typeface="Cambria Math"/>
              <a:cs typeface="Cambria Math"/>
            </a:endParaRPr>
          </a:p>
          <a:p>
            <a:pPr marL="50800">
              <a:lnSpc>
                <a:spcPct val="100000"/>
              </a:lnSpc>
              <a:spcBef>
                <a:spcPts val="1200"/>
              </a:spcBef>
            </a:pPr>
            <a:r>
              <a:rPr sz="2000">
                <a:latin typeface="Cambria Math"/>
                <a:cs typeface="Cambria Math"/>
              </a:rPr>
              <a:t>𝑎</a:t>
            </a:r>
            <a:r>
              <a:rPr sz="2000" spc="145">
                <a:latin typeface="Cambria Math"/>
                <a:cs typeface="Cambria Math"/>
              </a:rPr>
              <a:t> </a:t>
            </a:r>
            <a:r>
              <a:rPr sz="2000" spc="65">
                <a:latin typeface="Cambria Math"/>
                <a:cs typeface="Cambria Math"/>
              </a:rPr>
              <a:t>≡</a:t>
            </a:r>
            <a:r>
              <a:rPr sz="2175" spc="502" baseline="-15325">
                <a:latin typeface="Cambria Math"/>
                <a:cs typeface="Cambria Math"/>
              </a:rPr>
              <a:t> </a:t>
            </a:r>
            <a:r>
              <a:rPr sz="2000">
                <a:latin typeface="Cambria Math"/>
                <a:cs typeface="Cambria Math"/>
              </a:rPr>
              <a:t>𝑏</a:t>
            </a:r>
            <a:r>
              <a:rPr lang="en-US" sz="2000">
                <a:latin typeface="Cambria Math"/>
                <a:cs typeface="Cambria Math"/>
              </a:rPr>
              <a:t> (mod m)</a:t>
            </a:r>
            <a:r>
              <a:rPr sz="2000" spc="140">
                <a:latin typeface="Cambria Math"/>
                <a:cs typeface="Cambria Math"/>
              </a:rPr>
              <a:t> </a:t>
            </a:r>
            <a:r>
              <a:rPr sz="2000" b="0">
                <a:latin typeface="Segoe UI Semilight"/>
                <a:cs typeface="Segoe UI Semilight"/>
              </a:rPr>
              <a:t>iff</a:t>
            </a:r>
            <a:r>
              <a:rPr sz="2000" b="0" spc="-5">
                <a:latin typeface="Segoe UI Semilight"/>
                <a:cs typeface="Segoe UI Semilight"/>
              </a:rPr>
              <a:t> </a:t>
            </a:r>
            <a:r>
              <a:rPr sz="2000">
                <a:latin typeface="Cambria Math"/>
                <a:cs typeface="Cambria Math"/>
              </a:rPr>
              <a:t>𝑚</a:t>
            </a:r>
            <a:r>
              <a:rPr sz="2000" spc="30">
                <a:latin typeface="Cambria Math"/>
                <a:cs typeface="Cambria Math"/>
              </a:rPr>
              <a:t> </a:t>
            </a:r>
            <a:r>
              <a:rPr sz="2000">
                <a:latin typeface="Cambria Math"/>
                <a:cs typeface="Cambria Math"/>
              </a:rPr>
              <a:t>|</a:t>
            </a:r>
            <a:r>
              <a:rPr sz="2000" spc="-5">
                <a:latin typeface="Cambria Math"/>
                <a:cs typeface="Cambria Math"/>
              </a:rPr>
              <a:t> </a:t>
            </a:r>
            <a:r>
              <a:rPr sz="2000">
                <a:latin typeface="Cambria Math"/>
                <a:cs typeface="Cambria Math"/>
              </a:rPr>
              <a:t>(𝑎</a:t>
            </a:r>
            <a:r>
              <a:rPr sz="2000" spc="459">
                <a:latin typeface="Cambria Math"/>
                <a:cs typeface="Cambria Math"/>
              </a:rPr>
              <a:t> </a:t>
            </a:r>
            <a:r>
              <a:rPr sz="2000">
                <a:latin typeface="Cambria Math"/>
                <a:cs typeface="Cambria Math"/>
              </a:rPr>
              <a:t>−</a:t>
            </a:r>
            <a:r>
              <a:rPr sz="2000" spc="-5">
                <a:latin typeface="Cambria Math"/>
                <a:cs typeface="Cambria Math"/>
              </a:rPr>
              <a:t> </a:t>
            </a:r>
            <a:r>
              <a:rPr sz="2000" spc="-25">
                <a:latin typeface="Cambria Math"/>
                <a:cs typeface="Cambria Math"/>
              </a:rPr>
              <a:t>𝑏)</a:t>
            </a:r>
            <a:endParaRPr sz="2000">
              <a:latin typeface="Cambria Math"/>
              <a:cs typeface="Cambria Math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B14132-A182-6734-34C4-EE6DBB90D4E6}"/>
              </a:ext>
            </a:extLst>
          </p:cNvPr>
          <p:cNvSpPr txBox="1"/>
          <p:nvPr/>
        </p:nvSpPr>
        <p:spPr>
          <a:xfrm>
            <a:off x="619657" y="2281368"/>
            <a:ext cx="1144389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3500">
              <a:lnSpc>
                <a:spcPct val="100000"/>
              </a:lnSpc>
              <a:spcBef>
                <a:spcPts val="2460"/>
              </a:spcBef>
            </a:pPr>
            <a:r>
              <a:rPr lang="en-US" sz="2200" b="0" u="sng"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Proof</a:t>
            </a:r>
            <a:r>
              <a:rPr lang="en-US" sz="2200" b="0" u="sng" spc="-120"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 </a:t>
            </a:r>
            <a:r>
              <a:rPr lang="en-US" sz="2200" b="0" u="sng"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(Attempt</a:t>
            </a:r>
            <a:r>
              <a:rPr lang="en-US" sz="2200" b="0" u="sng" spc="-105"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 </a:t>
            </a:r>
            <a:r>
              <a:rPr lang="en-US" sz="2200" b="0" u="sng" spc="-25"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1)</a:t>
            </a:r>
            <a:r>
              <a:rPr lang="en-US" sz="2200" u="sng" spc="-25"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: </a:t>
            </a:r>
            <a:r>
              <a:rPr lang="en-US" sz="2200" b="0">
                <a:latin typeface="Segoe UI Semilight"/>
                <a:cs typeface="Segoe UI Semilight"/>
              </a:rPr>
              <a:t>Let</a:t>
            </a:r>
            <a:r>
              <a:rPr lang="en-US" sz="2200" b="0" spc="-35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𝑎,</a:t>
            </a:r>
            <a:r>
              <a:rPr lang="en-US" sz="2200" spc="-120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𝑏,</a:t>
            </a:r>
            <a:r>
              <a:rPr lang="en-US" sz="2200" spc="-125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𝑐,</a:t>
            </a:r>
            <a:r>
              <a:rPr lang="en-US" sz="2200" spc="-120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𝑑</a:t>
            </a:r>
            <a:r>
              <a:rPr lang="en-US" sz="2200" spc="170">
                <a:latin typeface="Cambria Math"/>
                <a:cs typeface="Cambria Math"/>
              </a:rPr>
              <a:t> </a:t>
            </a:r>
            <a:r>
              <a:rPr lang="en-US" sz="2200" b="0">
                <a:latin typeface="Segoe UI Semilight"/>
                <a:cs typeface="Segoe UI Semilight"/>
              </a:rPr>
              <a:t>and</a:t>
            </a:r>
            <a:r>
              <a:rPr lang="en-US" sz="2200" b="0" spc="-15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𝑚</a:t>
            </a:r>
            <a:r>
              <a:rPr lang="en-US" sz="2200" spc="160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&gt;</a:t>
            </a:r>
            <a:r>
              <a:rPr lang="en-US" sz="2200" spc="110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0</a:t>
            </a:r>
            <a:r>
              <a:rPr lang="en-US" sz="2200" spc="110">
                <a:latin typeface="Cambria Math"/>
                <a:cs typeface="Cambria Math"/>
              </a:rPr>
              <a:t> </a:t>
            </a:r>
            <a:r>
              <a:rPr lang="en-US" sz="2200" b="0">
                <a:latin typeface="Segoe UI Semilight"/>
                <a:cs typeface="Segoe UI Semilight"/>
              </a:rPr>
              <a:t>be</a:t>
            </a:r>
            <a:r>
              <a:rPr lang="en-US" sz="2200" b="0" spc="-15">
                <a:latin typeface="Segoe UI Semilight"/>
                <a:cs typeface="Segoe UI Semilight"/>
              </a:rPr>
              <a:t> </a:t>
            </a:r>
            <a:r>
              <a:rPr lang="en-US" sz="2200" b="0">
                <a:latin typeface="Segoe UI Semilight"/>
                <a:cs typeface="Segoe UI Semilight"/>
              </a:rPr>
              <a:t>arbitrary</a:t>
            </a:r>
            <a:r>
              <a:rPr lang="en-US" sz="2200" b="0" spc="-5">
                <a:latin typeface="Segoe UI Semilight"/>
                <a:cs typeface="Segoe UI Semilight"/>
              </a:rPr>
              <a:t> </a:t>
            </a:r>
            <a:r>
              <a:rPr lang="en-US" sz="2200" b="0">
                <a:latin typeface="Segoe UI Semilight"/>
                <a:cs typeface="Segoe UI Semilight"/>
              </a:rPr>
              <a:t>integers. Suppose</a:t>
            </a:r>
            <a:r>
              <a:rPr lang="en-US" sz="2200" b="0" spc="-5">
                <a:latin typeface="Segoe UI Semilight"/>
                <a:cs typeface="Segoe UI Semilight"/>
              </a:rPr>
              <a:t> </a:t>
            </a:r>
            <a:r>
              <a:rPr lang="en-US" sz="2200" b="0">
                <a:latin typeface="Segoe UI Semilight"/>
                <a:cs typeface="Segoe UI Semilight"/>
              </a:rPr>
              <a:t>that</a:t>
            </a:r>
            <a:r>
              <a:rPr lang="en-US" sz="2200" b="0" spc="-10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𝑎</a:t>
            </a:r>
            <a:r>
              <a:rPr lang="en-US" sz="2200" spc="175">
                <a:latin typeface="Cambria Math"/>
                <a:cs typeface="Cambria Math"/>
              </a:rPr>
              <a:t> </a:t>
            </a:r>
            <a:r>
              <a:rPr lang="en-US" sz="2200" spc="80">
                <a:latin typeface="Cambria Math"/>
                <a:cs typeface="Cambria Math"/>
              </a:rPr>
              <a:t>≡</a:t>
            </a:r>
            <a:r>
              <a:rPr lang="en-US" sz="2200" spc="517" baseline="-15625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𝑏 (mod m)</a:t>
            </a:r>
            <a:r>
              <a:rPr lang="en-US" sz="2200" spc="150">
                <a:latin typeface="Cambria Math"/>
                <a:cs typeface="Cambria Math"/>
              </a:rPr>
              <a:t> </a:t>
            </a:r>
            <a:r>
              <a:rPr lang="en-US" sz="2200" b="0">
                <a:latin typeface="Segoe UI Semilight"/>
                <a:cs typeface="Segoe UI Semilight"/>
              </a:rPr>
              <a:t>and</a:t>
            </a:r>
            <a:r>
              <a:rPr lang="en-US" sz="2200" b="0" spc="-15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𝑐</a:t>
            </a:r>
            <a:r>
              <a:rPr lang="en-US" sz="2200" spc="185">
                <a:latin typeface="Cambria Math"/>
                <a:cs typeface="Cambria Math"/>
              </a:rPr>
              <a:t> </a:t>
            </a:r>
            <a:r>
              <a:rPr lang="en-US" sz="2200" spc="80">
                <a:latin typeface="Cambria Math"/>
                <a:cs typeface="Cambria Math"/>
              </a:rPr>
              <a:t>≡</a:t>
            </a:r>
            <a:r>
              <a:rPr lang="en-US" sz="2200" spc="517" baseline="-15625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𝑑 (mod m)</a:t>
            </a:r>
            <a:r>
              <a:rPr lang="en-US" sz="2200" b="0">
                <a:latin typeface="Segoe UI Semilight"/>
                <a:cs typeface="Segoe UI Semilight"/>
              </a:rPr>
              <a:t>.</a:t>
            </a:r>
            <a:r>
              <a:rPr lang="en-US" sz="2200" b="0" spc="-10">
                <a:latin typeface="Segoe UI Semilight"/>
                <a:cs typeface="Segoe UI Semilight"/>
              </a:rPr>
              <a:t> </a:t>
            </a:r>
            <a:endParaRPr lang="en-US" sz="2200">
              <a:latin typeface="Segoe UI Semilight"/>
              <a:cs typeface="Segoe UI Semiligh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F89444D-9645-882F-1ED2-F9CC1468550F}"/>
              </a:ext>
            </a:extLst>
          </p:cNvPr>
          <p:cNvSpPr txBox="1"/>
          <p:nvPr/>
        </p:nvSpPr>
        <p:spPr>
          <a:xfrm>
            <a:off x="654202" y="6088559"/>
            <a:ext cx="1056026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0">
                <a:latin typeface="Segoe UI Semilight"/>
                <a:cs typeface="Segoe UI Semilight"/>
              </a:rPr>
              <a:t>Then</a:t>
            </a:r>
            <a:r>
              <a:rPr lang="en-US" sz="2200" b="0" spc="-35">
                <a:latin typeface="Segoe UI Semilight"/>
                <a:cs typeface="Segoe UI Semilight"/>
              </a:rPr>
              <a:t> </a:t>
            </a:r>
            <a:r>
              <a:rPr lang="en-US" sz="2200" b="0">
                <a:latin typeface="Segoe UI Semilight"/>
                <a:cs typeface="Segoe UI Semilight"/>
              </a:rPr>
              <a:t>by</a:t>
            </a:r>
            <a:r>
              <a:rPr lang="en-US" sz="2200" b="0" spc="-20">
                <a:latin typeface="Segoe UI Semilight"/>
                <a:cs typeface="Segoe UI Semilight"/>
              </a:rPr>
              <a:t> </a:t>
            </a:r>
            <a:r>
              <a:rPr lang="en-US" sz="2200" b="0">
                <a:latin typeface="Segoe UI Semilight"/>
                <a:cs typeface="Segoe UI Semilight"/>
              </a:rPr>
              <a:t>definition</a:t>
            </a:r>
            <a:r>
              <a:rPr lang="en-US" sz="2200" b="0" spc="-25">
                <a:latin typeface="Segoe UI Semilight"/>
                <a:cs typeface="Segoe UI Semilight"/>
              </a:rPr>
              <a:t> </a:t>
            </a:r>
            <a:r>
              <a:rPr lang="en-US" sz="2200" b="0">
                <a:latin typeface="Segoe UI Semilight"/>
                <a:cs typeface="Segoe UI Semilight"/>
              </a:rPr>
              <a:t>of</a:t>
            </a:r>
            <a:r>
              <a:rPr lang="en-US" sz="2200" b="0" spc="-25">
                <a:latin typeface="Segoe UI Semilight"/>
                <a:cs typeface="Segoe UI Semilight"/>
              </a:rPr>
              <a:t> </a:t>
            </a:r>
            <a:r>
              <a:rPr lang="en-US" sz="2200" b="0">
                <a:latin typeface="Segoe UI Semilight"/>
                <a:cs typeface="Segoe UI Semilight"/>
              </a:rPr>
              <a:t>congruence,</a:t>
            </a:r>
            <a:r>
              <a:rPr lang="en-US" sz="2200" b="0" spc="25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𝑎𝑐</a:t>
            </a:r>
            <a:r>
              <a:rPr lang="en-US" sz="2200" spc="185">
                <a:latin typeface="Cambria Math"/>
                <a:cs typeface="Cambria Math"/>
              </a:rPr>
              <a:t> </a:t>
            </a:r>
            <a:r>
              <a:rPr lang="en-US" sz="2200" spc="80">
                <a:latin typeface="Cambria Math"/>
                <a:cs typeface="Cambria Math"/>
              </a:rPr>
              <a:t>≡</a:t>
            </a:r>
            <a:r>
              <a:rPr lang="en-US" sz="2200" spc="509" baseline="-15625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𝑏𝑑 (mod m)</a:t>
            </a:r>
            <a:r>
              <a:rPr lang="en-US" sz="2200" b="0">
                <a:latin typeface="Segoe UI Semilight"/>
                <a:cs typeface="Segoe UI Semilight"/>
              </a:rPr>
              <a:t>.</a:t>
            </a:r>
            <a:r>
              <a:rPr lang="en-US" sz="2200" b="0" spc="-15">
                <a:latin typeface="Segoe UI Semilight"/>
                <a:cs typeface="Segoe UI Semilight"/>
              </a:rPr>
              <a:t> </a:t>
            </a:r>
            <a:r>
              <a:rPr lang="en-US" sz="2200" b="0">
                <a:latin typeface="Segoe UI Semilight"/>
                <a:cs typeface="Segoe UI Semilight"/>
              </a:rPr>
              <a:t>Since</a:t>
            </a:r>
            <a:r>
              <a:rPr lang="en-US" sz="2200" b="0" spc="-20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𝑎,</a:t>
            </a:r>
            <a:r>
              <a:rPr lang="en-US" sz="2200" spc="-125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𝑏,</a:t>
            </a:r>
            <a:r>
              <a:rPr lang="en-US" sz="2200" spc="-120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𝑐,</a:t>
            </a:r>
            <a:r>
              <a:rPr lang="en-US" sz="2200" spc="-120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𝑑,</a:t>
            </a:r>
            <a:r>
              <a:rPr lang="en-US" sz="2200" spc="-125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𝑚</a:t>
            </a:r>
            <a:r>
              <a:rPr lang="en-US" sz="2200" spc="135">
                <a:latin typeface="Cambria Math"/>
                <a:cs typeface="Cambria Math"/>
              </a:rPr>
              <a:t> </a:t>
            </a:r>
            <a:r>
              <a:rPr lang="en-US" sz="2200" b="0">
                <a:latin typeface="Segoe UI Semilight"/>
                <a:cs typeface="Segoe UI Semilight"/>
              </a:rPr>
              <a:t>were</a:t>
            </a:r>
            <a:r>
              <a:rPr lang="en-US" sz="2200" b="0" spc="-35">
                <a:latin typeface="Segoe UI Semilight"/>
                <a:cs typeface="Segoe UI Semilight"/>
              </a:rPr>
              <a:t> </a:t>
            </a:r>
            <a:r>
              <a:rPr lang="en-US" sz="2200" b="0" spc="-10">
                <a:latin typeface="Segoe UI Semilight"/>
                <a:cs typeface="Segoe UI Semilight"/>
              </a:rPr>
              <a:t>arbitrary, </a:t>
            </a:r>
            <a:r>
              <a:rPr lang="en-US" sz="2200" b="0">
                <a:latin typeface="Segoe UI Semilight"/>
                <a:cs typeface="Segoe UI Semilight"/>
              </a:rPr>
              <a:t>the</a:t>
            </a:r>
            <a:r>
              <a:rPr lang="en-US" sz="2200" b="0" spc="-55">
                <a:latin typeface="Segoe UI Semilight"/>
                <a:cs typeface="Segoe UI Semilight"/>
              </a:rPr>
              <a:t> </a:t>
            </a:r>
            <a:r>
              <a:rPr lang="en-US" sz="2200" b="0">
                <a:latin typeface="Segoe UI Semilight"/>
                <a:cs typeface="Segoe UI Semilight"/>
              </a:rPr>
              <a:t>claim</a:t>
            </a:r>
            <a:r>
              <a:rPr lang="en-US" sz="2200" b="0" spc="-55">
                <a:latin typeface="Segoe UI Semilight"/>
                <a:cs typeface="Segoe UI Semilight"/>
              </a:rPr>
              <a:t> </a:t>
            </a:r>
            <a:r>
              <a:rPr lang="en-US" sz="2200" b="0" spc="-10">
                <a:latin typeface="Segoe UI Semilight"/>
                <a:cs typeface="Segoe UI Semilight"/>
              </a:rPr>
              <a:t>holds.</a:t>
            </a:r>
            <a:endParaRPr lang="en-US" sz="22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7FB77F9-2EA2-1618-A7F3-58FD2AC91419}"/>
              </a:ext>
            </a:extLst>
          </p:cNvPr>
          <p:cNvSpPr txBox="1"/>
          <p:nvPr/>
        </p:nvSpPr>
        <p:spPr>
          <a:xfrm>
            <a:off x="703248" y="3174395"/>
            <a:ext cx="1117741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>
                <a:latin typeface="Segoe UI Semilight"/>
                <a:cs typeface="Segoe UI Semilight"/>
              </a:rPr>
              <a:t>Then</a:t>
            </a:r>
            <a:r>
              <a:rPr lang="en-US" sz="2200" spc="-15">
                <a:latin typeface="Segoe UI Semilight"/>
                <a:cs typeface="Segoe UI Semilight"/>
              </a:rPr>
              <a:t> </a:t>
            </a:r>
            <a:r>
              <a:rPr lang="en-US" sz="2200" spc="-25">
                <a:latin typeface="Segoe UI Semilight"/>
                <a:cs typeface="Segoe UI Semilight"/>
              </a:rPr>
              <a:t>by </a:t>
            </a:r>
            <a:r>
              <a:rPr lang="en-US" sz="2200">
                <a:latin typeface="Segoe UI Semilight"/>
                <a:cs typeface="Segoe UI Semilight"/>
              </a:rPr>
              <a:t>definition</a:t>
            </a:r>
            <a:r>
              <a:rPr lang="en-US" sz="2200" spc="-40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Segoe UI Semilight"/>
                <a:cs typeface="Segoe UI Semilight"/>
              </a:rPr>
              <a:t>of</a:t>
            </a:r>
            <a:r>
              <a:rPr lang="en-US" sz="2200" spc="-50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Segoe UI Semilight"/>
                <a:cs typeface="Segoe UI Semilight"/>
              </a:rPr>
              <a:t>congruence,</a:t>
            </a:r>
            <a:r>
              <a:rPr lang="en-US" sz="2200" spc="-5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𝑚</a:t>
            </a:r>
            <a:r>
              <a:rPr lang="en-US" sz="2200" spc="10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|</a:t>
            </a:r>
            <a:r>
              <a:rPr lang="en-US" sz="2200" spc="-30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(𝑎</a:t>
            </a:r>
            <a:r>
              <a:rPr lang="en-US" sz="2200" spc="15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−</a:t>
            </a:r>
            <a:r>
              <a:rPr lang="en-US" sz="2200" spc="-40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𝑏)</a:t>
            </a:r>
            <a:r>
              <a:rPr lang="en-US" sz="2200" spc="75">
                <a:latin typeface="Cambria Math"/>
                <a:cs typeface="Cambria Math"/>
              </a:rPr>
              <a:t> </a:t>
            </a:r>
            <a:r>
              <a:rPr lang="en-US" sz="2200">
                <a:latin typeface="Segoe UI Semilight"/>
                <a:cs typeface="Segoe UI Semilight"/>
              </a:rPr>
              <a:t>and</a:t>
            </a:r>
            <a:r>
              <a:rPr lang="en-US" sz="2200" spc="-65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𝑚</a:t>
            </a:r>
            <a:r>
              <a:rPr lang="en-US" sz="2200" spc="15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|</a:t>
            </a:r>
            <a:r>
              <a:rPr lang="en-US" sz="2200" spc="-30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(𝑐</a:t>
            </a:r>
            <a:r>
              <a:rPr lang="en-US" sz="2200" spc="30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−</a:t>
            </a:r>
            <a:r>
              <a:rPr lang="en-US" sz="2200" spc="-40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𝑑)</a:t>
            </a:r>
            <a:r>
              <a:rPr lang="en-US" sz="2200">
                <a:latin typeface="Segoe UI Semilight"/>
                <a:cs typeface="Segoe UI Semilight"/>
              </a:rPr>
              <a:t>.</a:t>
            </a:r>
            <a:r>
              <a:rPr lang="en-US" sz="2200" spc="-35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Segoe UI Semilight"/>
                <a:cs typeface="Segoe UI Semilight"/>
              </a:rPr>
              <a:t>Then</a:t>
            </a:r>
            <a:r>
              <a:rPr lang="en-US" sz="2200" spc="-50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Segoe UI Semilight"/>
                <a:cs typeface="Segoe UI Semilight"/>
              </a:rPr>
              <a:t>by</a:t>
            </a:r>
            <a:r>
              <a:rPr lang="en-US" sz="2200" spc="-55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Segoe UI Semilight"/>
                <a:cs typeface="Segoe UI Semilight"/>
              </a:rPr>
              <a:t>definition</a:t>
            </a:r>
            <a:r>
              <a:rPr lang="en-US" sz="2200" spc="-40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Segoe UI Semilight"/>
                <a:cs typeface="Segoe UI Semilight"/>
              </a:rPr>
              <a:t>of</a:t>
            </a:r>
            <a:r>
              <a:rPr lang="en-US" sz="2200" spc="-50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Segoe UI Semilight"/>
                <a:cs typeface="Segoe UI Semilight"/>
              </a:rPr>
              <a:t>divides,</a:t>
            </a:r>
            <a:r>
              <a:rPr lang="en-US" sz="2200" spc="-25">
                <a:latin typeface="Segoe UI Semilight"/>
                <a:cs typeface="Segoe UI Semilight"/>
              </a:rPr>
              <a:t> </a:t>
            </a:r>
            <a:r>
              <a:rPr lang="en-US" sz="2200" spc="-10">
                <a:latin typeface="Segoe UI Semilight"/>
                <a:cs typeface="Segoe UI Semilight"/>
              </a:rPr>
              <a:t>there </a:t>
            </a:r>
            <a:r>
              <a:rPr lang="en-US" sz="2200">
                <a:latin typeface="Segoe UI Semilight"/>
                <a:cs typeface="Segoe UI Semilight"/>
              </a:rPr>
              <a:t>exists</a:t>
            </a:r>
            <a:r>
              <a:rPr lang="en-US" sz="2200" spc="-25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Segoe UI Semilight"/>
                <a:cs typeface="Segoe UI Semilight"/>
              </a:rPr>
              <a:t>some</a:t>
            </a:r>
            <a:r>
              <a:rPr lang="en-US" sz="2200" spc="-20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Segoe UI Semilight"/>
                <a:cs typeface="Segoe UI Semilight"/>
              </a:rPr>
              <a:t>integers</a:t>
            </a:r>
            <a:r>
              <a:rPr lang="en-US" sz="2200" spc="-5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𝑘,</a:t>
            </a:r>
            <a:r>
              <a:rPr lang="en-US" sz="2200" spc="-125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𝑗</a:t>
            </a:r>
            <a:r>
              <a:rPr lang="en-US" sz="2200" spc="120">
                <a:latin typeface="Cambria Math"/>
                <a:cs typeface="Cambria Math"/>
              </a:rPr>
              <a:t> </a:t>
            </a:r>
            <a:r>
              <a:rPr lang="en-US" sz="2200">
                <a:latin typeface="Segoe UI Semilight"/>
                <a:cs typeface="Segoe UI Semilight"/>
              </a:rPr>
              <a:t>such</a:t>
            </a:r>
            <a:r>
              <a:rPr lang="en-US" sz="2200" spc="-5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Segoe UI Semilight"/>
                <a:cs typeface="Segoe UI Semilight"/>
              </a:rPr>
              <a:t>that</a:t>
            </a:r>
            <a:r>
              <a:rPr lang="en-US" sz="2200" spc="-20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𝑎</a:t>
            </a:r>
            <a:r>
              <a:rPr lang="en-US" sz="2200" spc="40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−</a:t>
            </a:r>
            <a:r>
              <a:rPr lang="en-US" sz="2200" spc="-15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𝑏</a:t>
            </a:r>
            <a:r>
              <a:rPr lang="en-US" sz="2200" spc="150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=</a:t>
            </a:r>
            <a:r>
              <a:rPr lang="en-US" sz="2200" spc="90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𝑚𝑘</a:t>
            </a:r>
            <a:r>
              <a:rPr lang="en-US" sz="2200" spc="160">
                <a:latin typeface="Cambria Math"/>
                <a:cs typeface="Cambria Math"/>
              </a:rPr>
              <a:t> </a:t>
            </a:r>
            <a:r>
              <a:rPr lang="en-US" sz="2200">
                <a:latin typeface="Segoe UI Semilight"/>
                <a:cs typeface="Segoe UI Semilight"/>
              </a:rPr>
              <a:t>and</a:t>
            </a:r>
            <a:r>
              <a:rPr lang="en-US" sz="2200" spc="-25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𝑐</a:t>
            </a:r>
            <a:r>
              <a:rPr lang="en-US" sz="2200" spc="55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−</a:t>
            </a:r>
            <a:r>
              <a:rPr lang="en-US" sz="2200" spc="-25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𝑑</a:t>
            </a:r>
            <a:r>
              <a:rPr lang="en-US" sz="2200" spc="170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=</a:t>
            </a:r>
            <a:r>
              <a:rPr lang="en-US" sz="2200" spc="100">
                <a:latin typeface="Cambria Math"/>
                <a:cs typeface="Cambria Math"/>
              </a:rPr>
              <a:t> </a:t>
            </a:r>
            <a:r>
              <a:rPr lang="en-US" sz="2200" spc="-25">
                <a:latin typeface="Cambria Math"/>
                <a:cs typeface="Cambria Math"/>
              </a:rPr>
              <a:t>𝑚𝑗</a:t>
            </a:r>
            <a:r>
              <a:rPr lang="en-US" sz="2200" spc="-25">
                <a:latin typeface="Segoe UI Semilight"/>
                <a:cs typeface="Segoe UI Semilight"/>
              </a:rPr>
              <a:t>.</a:t>
            </a:r>
            <a:endParaRPr lang="en-US" sz="22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7CE222-BC2D-7551-50D0-18964F756EC4}"/>
              </a:ext>
            </a:extLst>
          </p:cNvPr>
          <p:cNvSpPr txBox="1"/>
          <p:nvPr/>
        </p:nvSpPr>
        <p:spPr>
          <a:xfrm>
            <a:off x="703249" y="4138766"/>
            <a:ext cx="659347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>
                <a:latin typeface="Segoe UI Semilight"/>
                <a:cs typeface="Segoe UI Semilight"/>
              </a:rPr>
              <a:t>Starting Point: </a:t>
            </a:r>
            <a:r>
              <a:rPr lang="en-US" sz="2200">
                <a:latin typeface="Cambria Math"/>
                <a:cs typeface="Cambria Math"/>
              </a:rPr>
              <a:t>𝑎</a:t>
            </a:r>
            <a:r>
              <a:rPr lang="en-US" sz="2200" spc="40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−</a:t>
            </a:r>
            <a:r>
              <a:rPr lang="en-US" sz="2200" spc="-15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𝑏</a:t>
            </a:r>
            <a:r>
              <a:rPr lang="en-US" sz="2200" spc="150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=</a:t>
            </a:r>
            <a:r>
              <a:rPr lang="en-US" sz="2200" spc="90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𝑚𝑘</a:t>
            </a:r>
            <a:r>
              <a:rPr lang="en-US" sz="2200" spc="160">
                <a:latin typeface="Cambria Math"/>
                <a:cs typeface="Cambria Math"/>
              </a:rPr>
              <a:t> </a:t>
            </a:r>
            <a:r>
              <a:rPr lang="en-US" sz="2200">
                <a:latin typeface="Segoe UI Semilight"/>
                <a:cs typeface="Segoe UI Semilight"/>
              </a:rPr>
              <a:t>and</a:t>
            </a:r>
            <a:r>
              <a:rPr lang="en-US" sz="2200" spc="-25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𝑐</a:t>
            </a:r>
            <a:r>
              <a:rPr lang="en-US" sz="2200" spc="55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−</a:t>
            </a:r>
            <a:r>
              <a:rPr lang="en-US" sz="2200" spc="-25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𝑑</a:t>
            </a:r>
            <a:r>
              <a:rPr lang="en-US" sz="2200" spc="170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=</a:t>
            </a:r>
            <a:r>
              <a:rPr lang="en-US" sz="2200" spc="100">
                <a:latin typeface="Cambria Math"/>
                <a:cs typeface="Cambria Math"/>
              </a:rPr>
              <a:t> </a:t>
            </a:r>
            <a:r>
              <a:rPr lang="en-US" sz="2200" spc="-25">
                <a:latin typeface="Cambria Math"/>
                <a:cs typeface="Cambria Math"/>
              </a:rPr>
              <a:t>𝑚𝑗</a:t>
            </a:r>
            <a:r>
              <a:rPr lang="en-US" sz="2200">
                <a:latin typeface="Segoe UI Semilight"/>
                <a:cs typeface="Segoe UI Semilight"/>
              </a:rPr>
              <a:t> </a:t>
            </a:r>
            <a:endParaRPr lang="en-US" sz="2200"/>
          </a:p>
        </p:txBody>
      </p:sp>
      <p:sp>
        <p:nvSpPr>
          <p:cNvPr id="6" name="object 8">
            <a:extLst>
              <a:ext uri="{FF2B5EF4-FFF2-40B4-BE49-F238E27FC236}">
                <a16:creationId xmlns:a16="http://schemas.microsoft.com/office/drawing/2014/main" id="{7730D218-46F5-B319-9B08-45346443FD5E}"/>
              </a:ext>
            </a:extLst>
          </p:cNvPr>
          <p:cNvSpPr txBox="1"/>
          <p:nvPr/>
        </p:nvSpPr>
        <p:spPr>
          <a:xfrm>
            <a:off x="794688" y="4821617"/>
            <a:ext cx="248158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774065" algn="l"/>
              </a:tabLst>
            </a:pPr>
            <a:r>
              <a:rPr sz="2200" b="0" spc="-10">
                <a:latin typeface="Segoe UI Semilight"/>
                <a:cs typeface="Segoe UI Semilight"/>
              </a:rPr>
              <a:t>Goal:</a:t>
            </a:r>
            <a:r>
              <a:rPr sz="2200" b="0">
                <a:latin typeface="Segoe UI Semilight"/>
                <a:cs typeface="Segoe UI Semilight"/>
              </a:rPr>
              <a:t>	</a:t>
            </a:r>
            <a:r>
              <a:rPr sz="2200">
                <a:latin typeface="Cambria Math"/>
                <a:cs typeface="Cambria Math"/>
              </a:rPr>
              <a:t>𝑎𝑐</a:t>
            </a:r>
            <a:r>
              <a:rPr sz="2200" spc="60">
                <a:latin typeface="Cambria Math"/>
                <a:cs typeface="Cambria Math"/>
              </a:rPr>
              <a:t> </a:t>
            </a:r>
            <a:r>
              <a:rPr sz="2200">
                <a:latin typeface="Cambria Math"/>
                <a:cs typeface="Cambria Math"/>
              </a:rPr>
              <a:t>−</a:t>
            </a:r>
            <a:r>
              <a:rPr sz="2200" spc="-15">
                <a:latin typeface="Cambria Math"/>
                <a:cs typeface="Cambria Math"/>
              </a:rPr>
              <a:t> </a:t>
            </a:r>
            <a:r>
              <a:rPr sz="2200">
                <a:latin typeface="Cambria Math"/>
                <a:cs typeface="Cambria Math"/>
              </a:rPr>
              <a:t>𝑏𝑑</a:t>
            </a:r>
            <a:r>
              <a:rPr sz="2200" spc="185">
                <a:latin typeface="Cambria Math"/>
                <a:cs typeface="Cambria Math"/>
              </a:rPr>
              <a:t> </a:t>
            </a:r>
            <a:r>
              <a:rPr sz="2200">
                <a:latin typeface="Cambria Math"/>
                <a:cs typeface="Cambria Math"/>
              </a:rPr>
              <a:t>=</a:t>
            </a:r>
            <a:r>
              <a:rPr sz="2200" spc="100">
                <a:latin typeface="Cambria Math"/>
                <a:cs typeface="Cambria Math"/>
              </a:rPr>
              <a:t> </a:t>
            </a:r>
            <a:r>
              <a:rPr sz="2200" spc="-25">
                <a:latin typeface="Cambria Math"/>
                <a:cs typeface="Cambria Math"/>
              </a:rPr>
              <a:t>𝑚𝑥</a:t>
            </a:r>
            <a:endParaRPr sz="2200">
              <a:latin typeface="Cambria Math"/>
              <a:cs typeface="Cambria Math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D180E69-3522-E5F1-FC9B-4D8D87FB4CB2}"/>
              </a:ext>
            </a:extLst>
          </p:cNvPr>
          <p:cNvSpPr txBox="1"/>
          <p:nvPr/>
        </p:nvSpPr>
        <p:spPr>
          <a:xfrm>
            <a:off x="703248" y="5419984"/>
            <a:ext cx="659347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0">
                <a:latin typeface="Segoe UI Semilight"/>
                <a:cs typeface="Segoe UI Semilight"/>
              </a:rPr>
              <a:t>[Reroll definitions]</a:t>
            </a:r>
            <a:endParaRPr lang="en-US" sz="2200"/>
          </a:p>
        </p:txBody>
      </p:sp>
    </p:spTree>
    <p:extLst>
      <p:ext uri="{BB962C8B-B14F-4D97-AF65-F5344CB8AC3E}">
        <p14:creationId xmlns:p14="http://schemas.microsoft.com/office/powerpoint/2010/main" val="2201024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C69261-95DE-4FFB-0E4B-F485FF85EA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DA62C420-F580-8105-50F4-FE63650E0D6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65"/>
              <a:t>Claim</a:t>
            </a:r>
            <a:r>
              <a:rPr spc="215"/>
              <a:t> </a:t>
            </a:r>
            <a:r>
              <a:rPr spc="-50"/>
              <a:t>3</a:t>
            </a: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992169E3-84A5-0CC5-5AA0-579B904054EE}"/>
              </a:ext>
            </a:extLst>
          </p:cNvPr>
          <p:cNvSpPr/>
          <p:nvPr/>
        </p:nvSpPr>
        <p:spPr>
          <a:xfrm>
            <a:off x="657529" y="1360550"/>
            <a:ext cx="978535" cy="405765"/>
          </a:xfrm>
          <a:custGeom>
            <a:avLst/>
            <a:gdLst/>
            <a:ahLst/>
            <a:cxnLst/>
            <a:rect l="l" t="t" r="r" b="b"/>
            <a:pathLst>
              <a:path w="978535" h="405764">
                <a:moveTo>
                  <a:pt x="978408" y="0"/>
                </a:moveTo>
                <a:lnTo>
                  <a:pt x="0" y="0"/>
                </a:lnTo>
                <a:lnTo>
                  <a:pt x="0" y="405384"/>
                </a:lnTo>
                <a:lnTo>
                  <a:pt x="978408" y="405384"/>
                </a:lnTo>
                <a:lnTo>
                  <a:pt x="978408" y="0"/>
                </a:lnTo>
                <a:close/>
              </a:path>
            </a:pathLst>
          </a:custGeom>
          <a:solidFill>
            <a:srgbClr val="CC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D1586CCC-E4C4-32AF-F5F3-37158207480B}"/>
              </a:ext>
            </a:extLst>
          </p:cNvPr>
          <p:cNvSpPr txBox="1"/>
          <p:nvPr/>
        </p:nvSpPr>
        <p:spPr>
          <a:xfrm>
            <a:off x="619658" y="1380235"/>
            <a:ext cx="10546080" cy="7643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b="0">
                <a:latin typeface="Segoe UI Semilight"/>
                <a:cs typeface="Segoe UI Semilight"/>
              </a:rPr>
              <a:t>Claim</a:t>
            </a:r>
            <a:r>
              <a:rPr sz="2400" b="0" spc="-40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3: For</a:t>
            </a:r>
            <a:r>
              <a:rPr sz="2400" b="0" spc="-10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integers</a:t>
            </a:r>
            <a:r>
              <a:rPr sz="2400" b="0" spc="5">
                <a:latin typeface="Segoe UI Semilight"/>
                <a:cs typeface="Segoe UI Semilight"/>
              </a:rPr>
              <a:t> </a:t>
            </a:r>
            <a:r>
              <a:rPr sz="2400">
                <a:latin typeface="Cambria Math"/>
                <a:cs typeface="Cambria Math"/>
              </a:rPr>
              <a:t>𝑎,</a:t>
            </a:r>
            <a:r>
              <a:rPr sz="2400" spc="-135">
                <a:latin typeface="Cambria Math"/>
                <a:cs typeface="Cambria Math"/>
              </a:rPr>
              <a:t> </a:t>
            </a:r>
            <a:r>
              <a:rPr sz="2400">
                <a:latin typeface="Cambria Math"/>
                <a:cs typeface="Cambria Math"/>
              </a:rPr>
              <a:t>𝑏,</a:t>
            </a:r>
            <a:r>
              <a:rPr sz="2400" spc="-135">
                <a:latin typeface="Cambria Math"/>
                <a:cs typeface="Cambria Math"/>
              </a:rPr>
              <a:t> </a:t>
            </a:r>
            <a:r>
              <a:rPr sz="2400">
                <a:latin typeface="Cambria Math"/>
                <a:cs typeface="Cambria Math"/>
              </a:rPr>
              <a:t>𝑐,</a:t>
            </a:r>
            <a:r>
              <a:rPr sz="2400" spc="-135">
                <a:latin typeface="Cambria Math"/>
                <a:cs typeface="Cambria Math"/>
              </a:rPr>
              <a:t> </a:t>
            </a:r>
            <a:r>
              <a:rPr sz="2400">
                <a:latin typeface="Cambria Math"/>
                <a:cs typeface="Cambria Math"/>
              </a:rPr>
              <a:t>𝑑</a:t>
            </a:r>
            <a:r>
              <a:rPr sz="2400" spc="190">
                <a:latin typeface="Cambria Math"/>
                <a:cs typeface="Cambria Math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and</a:t>
            </a:r>
            <a:r>
              <a:rPr sz="2400" b="0" spc="-15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positive</a:t>
            </a:r>
            <a:r>
              <a:rPr sz="2400" b="0" spc="-30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integer </a:t>
            </a:r>
            <a:r>
              <a:rPr sz="2400">
                <a:latin typeface="Cambria Math"/>
                <a:cs typeface="Cambria Math"/>
              </a:rPr>
              <a:t>𝑚</a:t>
            </a:r>
            <a:r>
              <a:rPr sz="2400" b="0">
                <a:latin typeface="Segoe UI Semilight"/>
                <a:cs typeface="Segoe UI Semilight"/>
              </a:rPr>
              <a:t>,</a:t>
            </a:r>
            <a:r>
              <a:rPr sz="2400" b="0" spc="-10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if</a:t>
            </a:r>
            <a:r>
              <a:rPr sz="2400" b="0" spc="10">
                <a:latin typeface="Segoe UI Semilight"/>
                <a:cs typeface="Segoe UI Semilight"/>
              </a:rPr>
              <a:t> </a:t>
            </a:r>
            <a:r>
              <a:rPr sz="2400">
                <a:latin typeface="Cambria Math"/>
                <a:cs typeface="Cambria Math"/>
              </a:rPr>
              <a:t>𝑎</a:t>
            </a:r>
            <a:r>
              <a:rPr sz="2400" spc="180">
                <a:latin typeface="Cambria Math"/>
                <a:cs typeface="Cambria Math"/>
              </a:rPr>
              <a:t> </a:t>
            </a:r>
            <a:r>
              <a:rPr sz="2400" spc="85">
                <a:latin typeface="Cambria Math"/>
                <a:cs typeface="Cambria Math"/>
              </a:rPr>
              <a:t>≡</a:t>
            </a:r>
            <a:r>
              <a:rPr sz="2625" spc="577" baseline="-15873">
                <a:latin typeface="Cambria Math"/>
                <a:cs typeface="Cambria Math"/>
              </a:rPr>
              <a:t> </a:t>
            </a:r>
            <a:r>
              <a:rPr sz="2400">
                <a:latin typeface="Cambria Math"/>
                <a:cs typeface="Cambria Math"/>
              </a:rPr>
              <a:t>𝑏</a:t>
            </a:r>
            <a:r>
              <a:rPr lang="en-US" sz="2400">
                <a:latin typeface="Cambria Math"/>
                <a:cs typeface="Cambria Math"/>
              </a:rPr>
              <a:t> (mod m)</a:t>
            </a:r>
            <a:r>
              <a:rPr sz="2400" spc="180">
                <a:latin typeface="Cambria Math"/>
                <a:cs typeface="Cambria Math"/>
              </a:rPr>
              <a:t> </a:t>
            </a:r>
            <a:endParaRPr lang="en-US" sz="2400" spc="180">
              <a:latin typeface="Cambria Math"/>
              <a:cs typeface="Cambria Math"/>
            </a:endParaRPr>
          </a:p>
          <a:p>
            <a:pPr marL="38100">
              <a:spcBef>
                <a:spcPts val="100"/>
              </a:spcBef>
            </a:pPr>
            <a:r>
              <a:rPr sz="2400" b="0">
                <a:latin typeface="Segoe UI Semilight"/>
                <a:cs typeface="Segoe UI Semilight"/>
              </a:rPr>
              <a:t>and</a:t>
            </a:r>
            <a:r>
              <a:rPr sz="2400" b="0" spc="-10">
                <a:latin typeface="Segoe UI Semilight"/>
                <a:cs typeface="Segoe UI Semilight"/>
              </a:rPr>
              <a:t> </a:t>
            </a:r>
            <a:r>
              <a:rPr sz="2400">
                <a:latin typeface="Cambria Math"/>
                <a:cs typeface="Cambria Math"/>
              </a:rPr>
              <a:t>𝑐</a:t>
            </a:r>
            <a:r>
              <a:rPr sz="2400" spc="185">
                <a:latin typeface="Cambria Math"/>
                <a:cs typeface="Cambria Math"/>
              </a:rPr>
              <a:t> </a:t>
            </a:r>
            <a:r>
              <a:rPr sz="2400" spc="85">
                <a:latin typeface="Cambria Math"/>
                <a:cs typeface="Cambria Math"/>
              </a:rPr>
              <a:t>≡</a:t>
            </a:r>
            <a:r>
              <a:rPr sz="2625" spc="600" baseline="-15873">
                <a:latin typeface="Cambria Math"/>
                <a:cs typeface="Cambria Math"/>
              </a:rPr>
              <a:t> </a:t>
            </a:r>
            <a:r>
              <a:rPr sz="2400">
                <a:latin typeface="Cambria Math"/>
                <a:cs typeface="Cambria Math"/>
              </a:rPr>
              <a:t>𝑑</a:t>
            </a:r>
            <a:r>
              <a:rPr lang="en-US" sz="2400">
                <a:latin typeface="Cambria Math"/>
                <a:cs typeface="Cambria Math"/>
              </a:rPr>
              <a:t> (mod m)</a:t>
            </a:r>
            <a:r>
              <a:rPr sz="2400" spc="185">
                <a:latin typeface="Cambria Math"/>
                <a:cs typeface="Cambria Math"/>
              </a:rPr>
              <a:t> </a:t>
            </a:r>
            <a:r>
              <a:rPr sz="2400" b="0" spc="-20">
                <a:latin typeface="Segoe UI Semilight"/>
                <a:cs typeface="Segoe UI Semilight"/>
              </a:rPr>
              <a:t>then</a:t>
            </a:r>
            <a:r>
              <a:rPr lang="en-US" sz="2400" b="0" spc="-20">
                <a:latin typeface="Segoe UI Semilight"/>
                <a:cs typeface="Segoe UI Semilight"/>
              </a:rPr>
              <a:t> </a:t>
            </a:r>
            <a:r>
              <a:rPr lang="en-US" sz="2400">
                <a:latin typeface="Cambria Math"/>
                <a:cs typeface="Cambria Math"/>
              </a:rPr>
              <a:t>𝑎𝑐</a:t>
            </a:r>
            <a:r>
              <a:rPr lang="en-US" sz="2400" spc="204">
                <a:latin typeface="Cambria Math"/>
                <a:cs typeface="Cambria Math"/>
              </a:rPr>
              <a:t> </a:t>
            </a:r>
            <a:r>
              <a:rPr lang="en-US" sz="2400" spc="80">
                <a:latin typeface="Cambria Math"/>
                <a:cs typeface="Cambria Math"/>
              </a:rPr>
              <a:t>≡</a:t>
            </a:r>
            <a:r>
              <a:rPr lang="en-US" sz="2625" spc="607" baseline="-15873">
                <a:latin typeface="Cambria Math"/>
                <a:cs typeface="Cambria Math"/>
              </a:rPr>
              <a:t> </a:t>
            </a:r>
            <a:r>
              <a:rPr lang="en-US" sz="2400" spc="-25">
                <a:latin typeface="Cambria Math"/>
                <a:cs typeface="Cambria Math"/>
              </a:rPr>
              <a:t>𝑏𝑑 (mod m)</a:t>
            </a:r>
            <a:r>
              <a:rPr lang="en-US" sz="2400" spc="-25">
                <a:latin typeface="Segoe UI Semilight"/>
                <a:cs typeface="Segoe UI Semilight"/>
              </a:rPr>
              <a:t>.</a:t>
            </a:r>
            <a:endParaRPr lang="en-US" sz="2400">
              <a:latin typeface="Segoe UI Semilight"/>
              <a:cs typeface="Segoe UI Semilight"/>
            </a:endParaRPr>
          </a:p>
        </p:txBody>
      </p:sp>
      <p:grpSp>
        <p:nvGrpSpPr>
          <p:cNvPr id="12" name="object 5">
            <a:extLst>
              <a:ext uri="{FF2B5EF4-FFF2-40B4-BE49-F238E27FC236}">
                <a16:creationId xmlns:a16="http://schemas.microsoft.com/office/drawing/2014/main" id="{C1DDF6BF-C7A9-2F4A-DA13-FF8F5CE534E3}"/>
              </a:ext>
            </a:extLst>
          </p:cNvPr>
          <p:cNvGrpSpPr/>
          <p:nvPr/>
        </p:nvGrpSpPr>
        <p:grpSpPr>
          <a:xfrm>
            <a:off x="8058158" y="146486"/>
            <a:ext cx="3822510" cy="1235592"/>
            <a:chOff x="9031223" y="102107"/>
            <a:chExt cx="3056230" cy="1248410"/>
          </a:xfrm>
        </p:grpSpPr>
        <p:sp>
          <p:nvSpPr>
            <p:cNvPr id="13" name="object 6">
              <a:extLst>
                <a:ext uri="{FF2B5EF4-FFF2-40B4-BE49-F238E27FC236}">
                  <a16:creationId xmlns:a16="http://schemas.microsoft.com/office/drawing/2014/main" id="{76D5075E-056B-DEF3-8606-315FCAF2025E}"/>
                </a:ext>
              </a:extLst>
            </p:cNvPr>
            <p:cNvSpPr/>
            <p:nvPr/>
          </p:nvSpPr>
          <p:spPr>
            <a:xfrm>
              <a:off x="9041993" y="102107"/>
              <a:ext cx="3045460" cy="1248410"/>
            </a:xfrm>
            <a:custGeom>
              <a:avLst/>
              <a:gdLst/>
              <a:ahLst/>
              <a:cxnLst/>
              <a:rect l="l" t="t" r="r" b="b"/>
              <a:pathLst>
                <a:path w="3045459" h="1248410">
                  <a:moveTo>
                    <a:pt x="2836926" y="0"/>
                  </a:moveTo>
                  <a:lnTo>
                    <a:pt x="208025" y="0"/>
                  </a:lnTo>
                  <a:lnTo>
                    <a:pt x="160313" y="5491"/>
                  </a:lnTo>
                  <a:lnTo>
                    <a:pt x="116521" y="21136"/>
                  </a:lnTo>
                  <a:lnTo>
                    <a:pt x="77897" y="45686"/>
                  </a:lnTo>
                  <a:lnTo>
                    <a:pt x="45686" y="77897"/>
                  </a:lnTo>
                  <a:lnTo>
                    <a:pt x="21136" y="116521"/>
                  </a:lnTo>
                  <a:lnTo>
                    <a:pt x="5491" y="160313"/>
                  </a:lnTo>
                  <a:lnTo>
                    <a:pt x="0" y="208025"/>
                  </a:lnTo>
                  <a:lnTo>
                    <a:pt x="0" y="1040130"/>
                  </a:lnTo>
                  <a:lnTo>
                    <a:pt x="5491" y="1087842"/>
                  </a:lnTo>
                  <a:lnTo>
                    <a:pt x="21136" y="1131634"/>
                  </a:lnTo>
                  <a:lnTo>
                    <a:pt x="45686" y="1170258"/>
                  </a:lnTo>
                  <a:lnTo>
                    <a:pt x="77897" y="1202469"/>
                  </a:lnTo>
                  <a:lnTo>
                    <a:pt x="116521" y="1227019"/>
                  </a:lnTo>
                  <a:lnTo>
                    <a:pt x="160313" y="1242664"/>
                  </a:lnTo>
                  <a:lnTo>
                    <a:pt x="208025" y="1248156"/>
                  </a:lnTo>
                  <a:lnTo>
                    <a:pt x="2836926" y="1248156"/>
                  </a:lnTo>
                  <a:lnTo>
                    <a:pt x="2884638" y="1242664"/>
                  </a:lnTo>
                  <a:lnTo>
                    <a:pt x="2928430" y="1227019"/>
                  </a:lnTo>
                  <a:lnTo>
                    <a:pt x="2967054" y="1202469"/>
                  </a:lnTo>
                  <a:lnTo>
                    <a:pt x="2999265" y="1170258"/>
                  </a:lnTo>
                  <a:lnTo>
                    <a:pt x="3023815" y="1131634"/>
                  </a:lnTo>
                  <a:lnTo>
                    <a:pt x="3039460" y="1087842"/>
                  </a:lnTo>
                  <a:lnTo>
                    <a:pt x="3044952" y="1040130"/>
                  </a:lnTo>
                  <a:lnTo>
                    <a:pt x="3044952" y="208025"/>
                  </a:lnTo>
                  <a:lnTo>
                    <a:pt x="3039460" y="160313"/>
                  </a:lnTo>
                  <a:lnTo>
                    <a:pt x="3023815" y="116521"/>
                  </a:lnTo>
                  <a:lnTo>
                    <a:pt x="2999265" y="77897"/>
                  </a:lnTo>
                  <a:lnTo>
                    <a:pt x="2967054" y="45686"/>
                  </a:lnTo>
                  <a:lnTo>
                    <a:pt x="2928430" y="21136"/>
                  </a:lnTo>
                  <a:lnTo>
                    <a:pt x="2884638" y="5491"/>
                  </a:lnTo>
                  <a:lnTo>
                    <a:pt x="2836926" y="0"/>
                  </a:lnTo>
                  <a:close/>
                </a:path>
              </a:pathLst>
            </a:custGeom>
            <a:solidFill>
              <a:srgbClr val="E4E4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7">
              <a:extLst>
                <a:ext uri="{FF2B5EF4-FFF2-40B4-BE49-F238E27FC236}">
                  <a16:creationId xmlns:a16="http://schemas.microsoft.com/office/drawing/2014/main" id="{EE76CCE2-B8A4-4719-8CAC-64B97A052E77}"/>
                </a:ext>
              </a:extLst>
            </p:cNvPr>
            <p:cNvSpPr/>
            <p:nvPr/>
          </p:nvSpPr>
          <p:spPr>
            <a:xfrm>
              <a:off x="9031223" y="102107"/>
              <a:ext cx="3045460" cy="1248410"/>
            </a:xfrm>
            <a:custGeom>
              <a:avLst/>
              <a:gdLst/>
              <a:ahLst/>
              <a:cxnLst/>
              <a:rect l="l" t="t" r="r" b="b"/>
              <a:pathLst>
                <a:path w="3045459" h="1248410">
                  <a:moveTo>
                    <a:pt x="0" y="208025"/>
                  </a:moveTo>
                  <a:lnTo>
                    <a:pt x="5491" y="160313"/>
                  </a:lnTo>
                  <a:lnTo>
                    <a:pt x="21136" y="116521"/>
                  </a:lnTo>
                  <a:lnTo>
                    <a:pt x="45686" y="77897"/>
                  </a:lnTo>
                  <a:lnTo>
                    <a:pt x="77897" y="45686"/>
                  </a:lnTo>
                  <a:lnTo>
                    <a:pt x="116521" y="21136"/>
                  </a:lnTo>
                  <a:lnTo>
                    <a:pt x="160313" y="5491"/>
                  </a:lnTo>
                  <a:lnTo>
                    <a:pt x="208025" y="0"/>
                  </a:lnTo>
                  <a:lnTo>
                    <a:pt x="2836926" y="0"/>
                  </a:lnTo>
                  <a:lnTo>
                    <a:pt x="2884638" y="5491"/>
                  </a:lnTo>
                  <a:lnTo>
                    <a:pt x="2928430" y="21136"/>
                  </a:lnTo>
                  <a:lnTo>
                    <a:pt x="2967054" y="45686"/>
                  </a:lnTo>
                  <a:lnTo>
                    <a:pt x="2999265" y="77897"/>
                  </a:lnTo>
                  <a:lnTo>
                    <a:pt x="3023815" y="116521"/>
                  </a:lnTo>
                  <a:lnTo>
                    <a:pt x="3039460" y="160313"/>
                  </a:lnTo>
                  <a:lnTo>
                    <a:pt x="3044952" y="208025"/>
                  </a:lnTo>
                  <a:lnTo>
                    <a:pt x="3044952" y="1040130"/>
                  </a:lnTo>
                  <a:lnTo>
                    <a:pt x="3039460" y="1087842"/>
                  </a:lnTo>
                  <a:lnTo>
                    <a:pt x="3023815" y="1131634"/>
                  </a:lnTo>
                  <a:lnTo>
                    <a:pt x="2999265" y="1170258"/>
                  </a:lnTo>
                  <a:lnTo>
                    <a:pt x="2967054" y="1202469"/>
                  </a:lnTo>
                  <a:lnTo>
                    <a:pt x="2928430" y="1227019"/>
                  </a:lnTo>
                  <a:lnTo>
                    <a:pt x="2884638" y="1242664"/>
                  </a:lnTo>
                  <a:lnTo>
                    <a:pt x="2836926" y="1248156"/>
                  </a:lnTo>
                  <a:lnTo>
                    <a:pt x="208025" y="1248156"/>
                  </a:lnTo>
                  <a:lnTo>
                    <a:pt x="160313" y="1242664"/>
                  </a:lnTo>
                  <a:lnTo>
                    <a:pt x="116521" y="1227019"/>
                  </a:lnTo>
                  <a:lnTo>
                    <a:pt x="77897" y="1202469"/>
                  </a:lnTo>
                  <a:lnTo>
                    <a:pt x="45686" y="1170258"/>
                  </a:lnTo>
                  <a:lnTo>
                    <a:pt x="21136" y="1131634"/>
                  </a:lnTo>
                  <a:lnTo>
                    <a:pt x="5491" y="1087842"/>
                  </a:lnTo>
                  <a:lnTo>
                    <a:pt x="0" y="1040130"/>
                  </a:lnTo>
                  <a:lnTo>
                    <a:pt x="0" y="208025"/>
                  </a:lnTo>
                  <a:close/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9">
            <a:extLst>
              <a:ext uri="{FF2B5EF4-FFF2-40B4-BE49-F238E27FC236}">
                <a16:creationId xmlns:a16="http://schemas.microsoft.com/office/drawing/2014/main" id="{C852B71F-9694-AC28-3B49-5B34DF8B5C97}"/>
              </a:ext>
            </a:extLst>
          </p:cNvPr>
          <p:cNvSpPr txBox="1"/>
          <p:nvPr/>
        </p:nvSpPr>
        <p:spPr>
          <a:xfrm>
            <a:off x="8419011" y="58267"/>
            <a:ext cx="3461657" cy="124393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700"/>
              </a:spcBef>
            </a:pPr>
            <a:r>
              <a:rPr sz="2000" b="0" u="sng" spc="-10"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Definitions</a:t>
            </a:r>
            <a:r>
              <a:rPr sz="2000" b="0" u="none" spc="-10">
                <a:latin typeface="Segoe UI Semilight"/>
                <a:cs typeface="Segoe UI Semilight"/>
              </a:rPr>
              <a:t>:</a:t>
            </a:r>
            <a:endParaRPr sz="2000">
              <a:latin typeface="Segoe UI Semilight"/>
              <a:cs typeface="Segoe UI Semilight"/>
            </a:endParaRPr>
          </a:p>
          <a:p>
            <a:pPr marL="50800">
              <a:lnSpc>
                <a:spcPct val="100000"/>
              </a:lnSpc>
              <a:spcBef>
                <a:spcPts val="600"/>
              </a:spcBef>
              <a:tabLst>
                <a:tab pos="1774189" algn="l"/>
              </a:tabLst>
            </a:pPr>
            <a:r>
              <a:rPr sz="2000">
                <a:latin typeface="Cambria Math"/>
                <a:cs typeface="Cambria Math"/>
              </a:rPr>
              <a:t>𝑎</a:t>
            </a:r>
            <a:r>
              <a:rPr sz="2000" spc="40">
                <a:latin typeface="Cambria Math"/>
                <a:cs typeface="Cambria Math"/>
              </a:rPr>
              <a:t> </a:t>
            </a:r>
            <a:r>
              <a:rPr sz="2000">
                <a:latin typeface="Cambria Math"/>
                <a:cs typeface="Cambria Math"/>
              </a:rPr>
              <a:t>| 𝑏</a:t>
            </a:r>
            <a:r>
              <a:rPr sz="2000" spc="20">
                <a:latin typeface="Cambria Math"/>
                <a:cs typeface="Cambria Math"/>
              </a:rPr>
              <a:t> </a:t>
            </a:r>
            <a:r>
              <a:rPr sz="2000" b="0">
                <a:latin typeface="Segoe UI Semilight"/>
                <a:cs typeface="Segoe UI Semilight"/>
              </a:rPr>
              <a:t>iff</a:t>
            </a:r>
            <a:r>
              <a:rPr sz="2000" b="0" spc="-5">
                <a:latin typeface="Segoe UI Semilight"/>
                <a:cs typeface="Segoe UI Semilight"/>
              </a:rPr>
              <a:t> </a:t>
            </a:r>
            <a:r>
              <a:rPr sz="2000">
                <a:latin typeface="Cambria Math"/>
                <a:cs typeface="Cambria Math"/>
              </a:rPr>
              <a:t>∃𝑘</a:t>
            </a:r>
            <a:r>
              <a:rPr sz="2000" spc="155">
                <a:latin typeface="Cambria Math"/>
                <a:cs typeface="Cambria Math"/>
              </a:rPr>
              <a:t> </a:t>
            </a:r>
            <a:r>
              <a:rPr sz="2000">
                <a:latin typeface="Cambria Math"/>
                <a:cs typeface="Cambria Math"/>
              </a:rPr>
              <a:t>∈</a:t>
            </a:r>
            <a:r>
              <a:rPr sz="2000" spc="105">
                <a:latin typeface="Cambria Math"/>
                <a:cs typeface="Cambria Math"/>
              </a:rPr>
              <a:t> </a:t>
            </a:r>
            <a:r>
              <a:rPr sz="2000" spc="-50">
                <a:latin typeface="Cambria Math"/>
                <a:cs typeface="Cambria Math"/>
              </a:rPr>
              <a:t>ℤ</a:t>
            </a:r>
            <a:r>
              <a:rPr sz="2000">
                <a:latin typeface="Cambria Math"/>
                <a:cs typeface="Cambria Math"/>
              </a:rPr>
              <a:t>	𝑏</a:t>
            </a:r>
            <a:r>
              <a:rPr sz="2000" spc="125">
                <a:latin typeface="Cambria Math"/>
                <a:cs typeface="Cambria Math"/>
              </a:rPr>
              <a:t> </a:t>
            </a:r>
            <a:r>
              <a:rPr sz="2000">
                <a:latin typeface="Cambria Math"/>
                <a:cs typeface="Cambria Math"/>
              </a:rPr>
              <a:t>=</a:t>
            </a:r>
            <a:r>
              <a:rPr sz="2000" spc="105">
                <a:latin typeface="Cambria Math"/>
                <a:cs typeface="Cambria Math"/>
              </a:rPr>
              <a:t> </a:t>
            </a:r>
            <a:r>
              <a:rPr sz="2000" spc="-25">
                <a:latin typeface="Cambria Math"/>
                <a:cs typeface="Cambria Math"/>
              </a:rPr>
              <a:t>𝑘𝑎</a:t>
            </a:r>
            <a:endParaRPr sz="2000">
              <a:latin typeface="Cambria Math"/>
              <a:cs typeface="Cambria Math"/>
            </a:endParaRPr>
          </a:p>
          <a:p>
            <a:pPr marL="50800">
              <a:lnSpc>
                <a:spcPct val="100000"/>
              </a:lnSpc>
              <a:spcBef>
                <a:spcPts val="1200"/>
              </a:spcBef>
            </a:pPr>
            <a:r>
              <a:rPr sz="2000">
                <a:latin typeface="Cambria Math"/>
                <a:cs typeface="Cambria Math"/>
              </a:rPr>
              <a:t>𝑎</a:t>
            </a:r>
            <a:r>
              <a:rPr sz="2000" spc="145">
                <a:latin typeface="Cambria Math"/>
                <a:cs typeface="Cambria Math"/>
              </a:rPr>
              <a:t> </a:t>
            </a:r>
            <a:r>
              <a:rPr sz="2000" spc="65">
                <a:latin typeface="Cambria Math"/>
                <a:cs typeface="Cambria Math"/>
              </a:rPr>
              <a:t>≡</a:t>
            </a:r>
            <a:r>
              <a:rPr sz="2175" spc="502" baseline="-15325">
                <a:latin typeface="Cambria Math"/>
                <a:cs typeface="Cambria Math"/>
              </a:rPr>
              <a:t> </a:t>
            </a:r>
            <a:r>
              <a:rPr sz="2000">
                <a:latin typeface="Cambria Math"/>
                <a:cs typeface="Cambria Math"/>
              </a:rPr>
              <a:t>𝑏</a:t>
            </a:r>
            <a:r>
              <a:rPr lang="en-US" sz="2000">
                <a:latin typeface="Cambria Math"/>
                <a:cs typeface="Cambria Math"/>
              </a:rPr>
              <a:t> (mod m)</a:t>
            </a:r>
            <a:r>
              <a:rPr sz="2000" spc="140">
                <a:latin typeface="Cambria Math"/>
                <a:cs typeface="Cambria Math"/>
              </a:rPr>
              <a:t> </a:t>
            </a:r>
            <a:r>
              <a:rPr sz="2000" b="0">
                <a:latin typeface="Segoe UI Semilight"/>
                <a:cs typeface="Segoe UI Semilight"/>
              </a:rPr>
              <a:t>iff</a:t>
            </a:r>
            <a:r>
              <a:rPr sz="2000" b="0" spc="-5">
                <a:latin typeface="Segoe UI Semilight"/>
                <a:cs typeface="Segoe UI Semilight"/>
              </a:rPr>
              <a:t> </a:t>
            </a:r>
            <a:r>
              <a:rPr sz="2000">
                <a:latin typeface="Cambria Math"/>
                <a:cs typeface="Cambria Math"/>
              </a:rPr>
              <a:t>𝑚</a:t>
            </a:r>
            <a:r>
              <a:rPr sz="2000" spc="30">
                <a:latin typeface="Cambria Math"/>
                <a:cs typeface="Cambria Math"/>
              </a:rPr>
              <a:t> </a:t>
            </a:r>
            <a:r>
              <a:rPr sz="2000">
                <a:latin typeface="Cambria Math"/>
                <a:cs typeface="Cambria Math"/>
              </a:rPr>
              <a:t>|</a:t>
            </a:r>
            <a:r>
              <a:rPr sz="2000" spc="-5">
                <a:latin typeface="Cambria Math"/>
                <a:cs typeface="Cambria Math"/>
              </a:rPr>
              <a:t> </a:t>
            </a:r>
            <a:r>
              <a:rPr sz="2000">
                <a:latin typeface="Cambria Math"/>
                <a:cs typeface="Cambria Math"/>
              </a:rPr>
              <a:t>(𝑎</a:t>
            </a:r>
            <a:r>
              <a:rPr sz="2000" spc="459">
                <a:latin typeface="Cambria Math"/>
                <a:cs typeface="Cambria Math"/>
              </a:rPr>
              <a:t> </a:t>
            </a:r>
            <a:r>
              <a:rPr sz="2000">
                <a:latin typeface="Cambria Math"/>
                <a:cs typeface="Cambria Math"/>
              </a:rPr>
              <a:t>−</a:t>
            </a:r>
            <a:r>
              <a:rPr sz="2000" spc="-5">
                <a:latin typeface="Cambria Math"/>
                <a:cs typeface="Cambria Math"/>
              </a:rPr>
              <a:t> </a:t>
            </a:r>
            <a:r>
              <a:rPr sz="2000" spc="-25">
                <a:latin typeface="Cambria Math"/>
                <a:cs typeface="Cambria Math"/>
              </a:rPr>
              <a:t>𝑏)</a:t>
            </a:r>
            <a:endParaRPr sz="2000">
              <a:latin typeface="Cambria Math"/>
              <a:cs typeface="Cambria Math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990BAFC-7A1E-35E1-08C8-35A5C6C03A30}"/>
              </a:ext>
            </a:extLst>
          </p:cNvPr>
          <p:cNvSpPr txBox="1"/>
          <p:nvPr/>
        </p:nvSpPr>
        <p:spPr>
          <a:xfrm>
            <a:off x="619657" y="2281368"/>
            <a:ext cx="1144389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3500">
              <a:lnSpc>
                <a:spcPct val="100000"/>
              </a:lnSpc>
              <a:spcBef>
                <a:spcPts val="2460"/>
              </a:spcBef>
            </a:pPr>
            <a:r>
              <a:rPr lang="en-US" sz="2200" b="0" u="sng"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Proof</a:t>
            </a:r>
            <a:r>
              <a:rPr lang="en-US" sz="2200" b="0" u="sng" spc="-120"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 </a:t>
            </a:r>
            <a:r>
              <a:rPr lang="en-US" sz="2200" b="0" u="sng"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(Attempt</a:t>
            </a:r>
            <a:r>
              <a:rPr lang="en-US" sz="2200" b="0" u="sng" spc="-105"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 </a:t>
            </a:r>
            <a:r>
              <a:rPr lang="en-US" sz="2200" b="0" u="sng" spc="-25"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1)</a:t>
            </a:r>
            <a:r>
              <a:rPr lang="en-US" sz="2200" u="sng" spc="-25"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: </a:t>
            </a:r>
            <a:r>
              <a:rPr lang="en-US" sz="2200" b="0">
                <a:latin typeface="Segoe UI Semilight"/>
                <a:cs typeface="Segoe UI Semilight"/>
              </a:rPr>
              <a:t>Let</a:t>
            </a:r>
            <a:r>
              <a:rPr lang="en-US" sz="2200" b="0" spc="-35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𝑎,</a:t>
            </a:r>
            <a:r>
              <a:rPr lang="en-US" sz="2200" spc="-120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𝑏,</a:t>
            </a:r>
            <a:r>
              <a:rPr lang="en-US" sz="2200" spc="-125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𝑐,</a:t>
            </a:r>
            <a:r>
              <a:rPr lang="en-US" sz="2200" spc="-120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𝑑</a:t>
            </a:r>
            <a:r>
              <a:rPr lang="en-US" sz="2200" spc="170">
                <a:latin typeface="Cambria Math"/>
                <a:cs typeface="Cambria Math"/>
              </a:rPr>
              <a:t> </a:t>
            </a:r>
            <a:r>
              <a:rPr lang="en-US" sz="2200" b="0">
                <a:latin typeface="Segoe UI Semilight"/>
                <a:cs typeface="Segoe UI Semilight"/>
              </a:rPr>
              <a:t>and</a:t>
            </a:r>
            <a:r>
              <a:rPr lang="en-US" sz="2200" b="0" spc="-15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𝑚</a:t>
            </a:r>
            <a:r>
              <a:rPr lang="en-US" sz="2200" spc="160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&gt;</a:t>
            </a:r>
            <a:r>
              <a:rPr lang="en-US" sz="2200" spc="110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0</a:t>
            </a:r>
            <a:r>
              <a:rPr lang="en-US" sz="2200" spc="110">
                <a:latin typeface="Cambria Math"/>
                <a:cs typeface="Cambria Math"/>
              </a:rPr>
              <a:t> </a:t>
            </a:r>
            <a:r>
              <a:rPr lang="en-US" sz="2200" b="0">
                <a:latin typeface="Segoe UI Semilight"/>
                <a:cs typeface="Segoe UI Semilight"/>
              </a:rPr>
              <a:t>be</a:t>
            </a:r>
            <a:r>
              <a:rPr lang="en-US" sz="2200" b="0" spc="-15">
                <a:latin typeface="Segoe UI Semilight"/>
                <a:cs typeface="Segoe UI Semilight"/>
              </a:rPr>
              <a:t> </a:t>
            </a:r>
            <a:r>
              <a:rPr lang="en-US" sz="2200" b="0">
                <a:latin typeface="Segoe UI Semilight"/>
                <a:cs typeface="Segoe UI Semilight"/>
              </a:rPr>
              <a:t>arbitrary</a:t>
            </a:r>
            <a:r>
              <a:rPr lang="en-US" sz="2200" b="0" spc="-5">
                <a:latin typeface="Segoe UI Semilight"/>
                <a:cs typeface="Segoe UI Semilight"/>
              </a:rPr>
              <a:t> </a:t>
            </a:r>
            <a:r>
              <a:rPr lang="en-US" sz="2200" b="0">
                <a:latin typeface="Segoe UI Semilight"/>
                <a:cs typeface="Segoe UI Semilight"/>
              </a:rPr>
              <a:t>integers. Suppose</a:t>
            </a:r>
            <a:r>
              <a:rPr lang="en-US" sz="2200" b="0" spc="-5">
                <a:latin typeface="Segoe UI Semilight"/>
                <a:cs typeface="Segoe UI Semilight"/>
              </a:rPr>
              <a:t> </a:t>
            </a:r>
            <a:r>
              <a:rPr lang="en-US" sz="2200" b="0">
                <a:latin typeface="Segoe UI Semilight"/>
                <a:cs typeface="Segoe UI Semilight"/>
              </a:rPr>
              <a:t>that</a:t>
            </a:r>
            <a:r>
              <a:rPr lang="en-US" sz="2200" b="0" spc="-10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𝑎</a:t>
            </a:r>
            <a:r>
              <a:rPr lang="en-US" sz="2200" spc="175">
                <a:latin typeface="Cambria Math"/>
                <a:cs typeface="Cambria Math"/>
              </a:rPr>
              <a:t> </a:t>
            </a:r>
            <a:r>
              <a:rPr lang="en-US" sz="2200" spc="80">
                <a:latin typeface="Cambria Math"/>
                <a:cs typeface="Cambria Math"/>
              </a:rPr>
              <a:t>≡</a:t>
            </a:r>
            <a:r>
              <a:rPr lang="en-US" sz="2200" spc="517" baseline="-15625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𝑏 (mod m)</a:t>
            </a:r>
            <a:r>
              <a:rPr lang="en-US" sz="2200" spc="150">
                <a:latin typeface="Cambria Math"/>
                <a:cs typeface="Cambria Math"/>
              </a:rPr>
              <a:t> </a:t>
            </a:r>
            <a:r>
              <a:rPr lang="en-US" sz="2200" b="0">
                <a:latin typeface="Segoe UI Semilight"/>
                <a:cs typeface="Segoe UI Semilight"/>
              </a:rPr>
              <a:t>and</a:t>
            </a:r>
            <a:r>
              <a:rPr lang="en-US" sz="2200" b="0" spc="-15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𝑐</a:t>
            </a:r>
            <a:r>
              <a:rPr lang="en-US" sz="2200" spc="185">
                <a:latin typeface="Cambria Math"/>
                <a:cs typeface="Cambria Math"/>
              </a:rPr>
              <a:t> </a:t>
            </a:r>
            <a:r>
              <a:rPr lang="en-US" sz="2200" spc="80">
                <a:latin typeface="Cambria Math"/>
                <a:cs typeface="Cambria Math"/>
              </a:rPr>
              <a:t>≡</a:t>
            </a:r>
            <a:r>
              <a:rPr lang="en-US" sz="2200" spc="517" baseline="-15625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𝑑 (mod m)</a:t>
            </a:r>
            <a:r>
              <a:rPr lang="en-US" sz="2200" b="0">
                <a:latin typeface="Segoe UI Semilight"/>
                <a:cs typeface="Segoe UI Semilight"/>
              </a:rPr>
              <a:t>.</a:t>
            </a:r>
            <a:r>
              <a:rPr lang="en-US" sz="2200" b="0" spc="-10">
                <a:latin typeface="Segoe UI Semilight"/>
                <a:cs typeface="Segoe UI Semilight"/>
              </a:rPr>
              <a:t> </a:t>
            </a:r>
            <a:endParaRPr lang="en-US" sz="2200">
              <a:latin typeface="Segoe UI Semilight"/>
              <a:cs typeface="Segoe UI Semiligh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572D68A-4D4E-0BDC-787D-A83AC2030CCB}"/>
              </a:ext>
            </a:extLst>
          </p:cNvPr>
          <p:cNvSpPr txBox="1"/>
          <p:nvPr/>
        </p:nvSpPr>
        <p:spPr>
          <a:xfrm>
            <a:off x="654202" y="6088559"/>
            <a:ext cx="1056026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0">
                <a:latin typeface="Segoe UI Semilight"/>
                <a:cs typeface="Segoe UI Semilight"/>
              </a:rPr>
              <a:t>Then</a:t>
            </a:r>
            <a:r>
              <a:rPr lang="en-US" sz="2200" b="0" spc="-35">
                <a:latin typeface="Segoe UI Semilight"/>
                <a:cs typeface="Segoe UI Semilight"/>
              </a:rPr>
              <a:t> </a:t>
            </a:r>
            <a:r>
              <a:rPr lang="en-US" sz="2200" b="0">
                <a:latin typeface="Segoe UI Semilight"/>
                <a:cs typeface="Segoe UI Semilight"/>
              </a:rPr>
              <a:t>by</a:t>
            </a:r>
            <a:r>
              <a:rPr lang="en-US" sz="2200" b="0" spc="-20">
                <a:latin typeface="Segoe UI Semilight"/>
                <a:cs typeface="Segoe UI Semilight"/>
              </a:rPr>
              <a:t> </a:t>
            </a:r>
            <a:r>
              <a:rPr lang="en-US" sz="2200" b="0">
                <a:latin typeface="Segoe UI Semilight"/>
                <a:cs typeface="Segoe UI Semilight"/>
              </a:rPr>
              <a:t>definition</a:t>
            </a:r>
            <a:r>
              <a:rPr lang="en-US" sz="2200" b="0" spc="-25">
                <a:latin typeface="Segoe UI Semilight"/>
                <a:cs typeface="Segoe UI Semilight"/>
              </a:rPr>
              <a:t> </a:t>
            </a:r>
            <a:r>
              <a:rPr lang="en-US" sz="2200" b="0">
                <a:latin typeface="Segoe UI Semilight"/>
                <a:cs typeface="Segoe UI Semilight"/>
              </a:rPr>
              <a:t>of</a:t>
            </a:r>
            <a:r>
              <a:rPr lang="en-US" sz="2200" b="0" spc="-25">
                <a:latin typeface="Segoe UI Semilight"/>
                <a:cs typeface="Segoe UI Semilight"/>
              </a:rPr>
              <a:t> </a:t>
            </a:r>
            <a:r>
              <a:rPr lang="en-US" sz="2200" b="0">
                <a:latin typeface="Segoe UI Semilight"/>
                <a:cs typeface="Segoe UI Semilight"/>
              </a:rPr>
              <a:t>congruence,</a:t>
            </a:r>
            <a:r>
              <a:rPr lang="en-US" sz="2200" b="0" spc="25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𝑎𝑐</a:t>
            </a:r>
            <a:r>
              <a:rPr lang="en-US" sz="2200" spc="185">
                <a:latin typeface="Cambria Math"/>
                <a:cs typeface="Cambria Math"/>
              </a:rPr>
              <a:t> </a:t>
            </a:r>
            <a:r>
              <a:rPr lang="en-US" sz="2200" spc="80">
                <a:latin typeface="Cambria Math"/>
                <a:cs typeface="Cambria Math"/>
              </a:rPr>
              <a:t>≡</a:t>
            </a:r>
            <a:r>
              <a:rPr lang="en-US" sz="2200" spc="509" baseline="-15625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𝑏𝑑 (mod m)</a:t>
            </a:r>
            <a:r>
              <a:rPr lang="en-US" sz="2200" b="0">
                <a:latin typeface="Segoe UI Semilight"/>
                <a:cs typeface="Segoe UI Semilight"/>
              </a:rPr>
              <a:t>.</a:t>
            </a:r>
            <a:r>
              <a:rPr lang="en-US" sz="2200" b="0" spc="-15">
                <a:latin typeface="Segoe UI Semilight"/>
                <a:cs typeface="Segoe UI Semilight"/>
              </a:rPr>
              <a:t> </a:t>
            </a:r>
            <a:r>
              <a:rPr lang="en-US" sz="2200" b="0">
                <a:latin typeface="Segoe UI Semilight"/>
                <a:cs typeface="Segoe UI Semilight"/>
              </a:rPr>
              <a:t>Since</a:t>
            </a:r>
            <a:r>
              <a:rPr lang="en-US" sz="2200" b="0" spc="-20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𝑎,</a:t>
            </a:r>
            <a:r>
              <a:rPr lang="en-US" sz="2200" spc="-125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𝑏,</a:t>
            </a:r>
            <a:r>
              <a:rPr lang="en-US" sz="2200" spc="-120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𝑐,</a:t>
            </a:r>
            <a:r>
              <a:rPr lang="en-US" sz="2200" spc="-120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𝑑,</a:t>
            </a:r>
            <a:r>
              <a:rPr lang="en-US" sz="2200" spc="-125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𝑚</a:t>
            </a:r>
            <a:r>
              <a:rPr lang="en-US" sz="2200" spc="135">
                <a:latin typeface="Cambria Math"/>
                <a:cs typeface="Cambria Math"/>
              </a:rPr>
              <a:t> </a:t>
            </a:r>
            <a:r>
              <a:rPr lang="en-US" sz="2200" b="0">
                <a:latin typeface="Segoe UI Semilight"/>
                <a:cs typeface="Segoe UI Semilight"/>
              </a:rPr>
              <a:t>were</a:t>
            </a:r>
            <a:r>
              <a:rPr lang="en-US" sz="2200" b="0" spc="-35">
                <a:latin typeface="Segoe UI Semilight"/>
                <a:cs typeface="Segoe UI Semilight"/>
              </a:rPr>
              <a:t> </a:t>
            </a:r>
            <a:r>
              <a:rPr lang="en-US" sz="2200" b="0" spc="-10">
                <a:latin typeface="Segoe UI Semilight"/>
                <a:cs typeface="Segoe UI Semilight"/>
              </a:rPr>
              <a:t>arbitrary, </a:t>
            </a:r>
            <a:r>
              <a:rPr lang="en-US" sz="2200" b="0">
                <a:latin typeface="Segoe UI Semilight"/>
                <a:cs typeface="Segoe UI Semilight"/>
              </a:rPr>
              <a:t>the</a:t>
            </a:r>
            <a:r>
              <a:rPr lang="en-US" sz="2200" b="0" spc="-55">
                <a:latin typeface="Segoe UI Semilight"/>
                <a:cs typeface="Segoe UI Semilight"/>
              </a:rPr>
              <a:t> </a:t>
            </a:r>
            <a:r>
              <a:rPr lang="en-US" sz="2200" b="0">
                <a:latin typeface="Segoe UI Semilight"/>
                <a:cs typeface="Segoe UI Semilight"/>
              </a:rPr>
              <a:t>claim</a:t>
            </a:r>
            <a:r>
              <a:rPr lang="en-US" sz="2200" b="0" spc="-55">
                <a:latin typeface="Segoe UI Semilight"/>
                <a:cs typeface="Segoe UI Semilight"/>
              </a:rPr>
              <a:t> </a:t>
            </a:r>
            <a:r>
              <a:rPr lang="en-US" sz="2200" b="0" spc="-10">
                <a:latin typeface="Segoe UI Semilight"/>
                <a:cs typeface="Segoe UI Semilight"/>
              </a:rPr>
              <a:t>holds.</a:t>
            </a:r>
            <a:endParaRPr lang="en-US" sz="22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E1002E-2893-A8F5-85CD-534C9CF0236E}"/>
              </a:ext>
            </a:extLst>
          </p:cNvPr>
          <p:cNvSpPr txBox="1"/>
          <p:nvPr/>
        </p:nvSpPr>
        <p:spPr>
          <a:xfrm>
            <a:off x="703248" y="3174395"/>
            <a:ext cx="1117741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>
                <a:latin typeface="Segoe UI Semilight"/>
                <a:cs typeface="Segoe UI Semilight"/>
              </a:rPr>
              <a:t>Then</a:t>
            </a:r>
            <a:r>
              <a:rPr lang="en-US" sz="2200" spc="-15">
                <a:latin typeface="Segoe UI Semilight"/>
                <a:cs typeface="Segoe UI Semilight"/>
              </a:rPr>
              <a:t> </a:t>
            </a:r>
            <a:r>
              <a:rPr lang="en-US" sz="2200" spc="-25">
                <a:latin typeface="Segoe UI Semilight"/>
                <a:cs typeface="Segoe UI Semilight"/>
              </a:rPr>
              <a:t>by </a:t>
            </a:r>
            <a:r>
              <a:rPr lang="en-US" sz="2200">
                <a:latin typeface="Segoe UI Semilight"/>
                <a:cs typeface="Segoe UI Semilight"/>
              </a:rPr>
              <a:t>definition</a:t>
            </a:r>
            <a:r>
              <a:rPr lang="en-US" sz="2200" spc="-40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Segoe UI Semilight"/>
                <a:cs typeface="Segoe UI Semilight"/>
              </a:rPr>
              <a:t>of</a:t>
            </a:r>
            <a:r>
              <a:rPr lang="en-US" sz="2200" spc="-50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Segoe UI Semilight"/>
                <a:cs typeface="Segoe UI Semilight"/>
              </a:rPr>
              <a:t>congruence,</a:t>
            </a:r>
            <a:r>
              <a:rPr lang="en-US" sz="2200" spc="-5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𝑚</a:t>
            </a:r>
            <a:r>
              <a:rPr lang="en-US" sz="2200" spc="10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|</a:t>
            </a:r>
            <a:r>
              <a:rPr lang="en-US" sz="2200" spc="-30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(𝑎</a:t>
            </a:r>
            <a:r>
              <a:rPr lang="en-US" sz="2200" spc="15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−</a:t>
            </a:r>
            <a:r>
              <a:rPr lang="en-US" sz="2200" spc="-40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𝑏)</a:t>
            </a:r>
            <a:r>
              <a:rPr lang="en-US" sz="2200" spc="75">
                <a:latin typeface="Cambria Math"/>
                <a:cs typeface="Cambria Math"/>
              </a:rPr>
              <a:t> </a:t>
            </a:r>
            <a:r>
              <a:rPr lang="en-US" sz="2200">
                <a:latin typeface="Segoe UI Semilight"/>
                <a:cs typeface="Segoe UI Semilight"/>
              </a:rPr>
              <a:t>and</a:t>
            </a:r>
            <a:r>
              <a:rPr lang="en-US" sz="2200" spc="-65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𝑚</a:t>
            </a:r>
            <a:r>
              <a:rPr lang="en-US" sz="2200" spc="15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|</a:t>
            </a:r>
            <a:r>
              <a:rPr lang="en-US" sz="2200" spc="-30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(𝑐</a:t>
            </a:r>
            <a:r>
              <a:rPr lang="en-US" sz="2200" spc="30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−</a:t>
            </a:r>
            <a:r>
              <a:rPr lang="en-US" sz="2200" spc="-40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𝑑)</a:t>
            </a:r>
            <a:r>
              <a:rPr lang="en-US" sz="2200">
                <a:latin typeface="Segoe UI Semilight"/>
                <a:cs typeface="Segoe UI Semilight"/>
              </a:rPr>
              <a:t>.</a:t>
            </a:r>
            <a:r>
              <a:rPr lang="en-US" sz="2200" spc="-35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Segoe UI Semilight"/>
                <a:cs typeface="Segoe UI Semilight"/>
              </a:rPr>
              <a:t>Then</a:t>
            </a:r>
            <a:r>
              <a:rPr lang="en-US" sz="2200" spc="-50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Segoe UI Semilight"/>
                <a:cs typeface="Segoe UI Semilight"/>
              </a:rPr>
              <a:t>by</a:t>
            </a:r>
            <a:r>
              <a:rPr lang="en-US" sz="2200" spc="-55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Segoe UI Semilight"/>
                <a:cs typeface="Segoe UI Semilight"/>
              </a:rPr>
              <a:t>definition</a:t>
            </a:r>
            <a:r>
              <a:rPr lang="en-US" sz="2200" spc="-40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Segoe UI Semilight"/>
                <a:cs typeface="Segoe UI Semilight"/>
              </a:rPr>
              <a:t>of</a:t>
            </a:r>
            <a:r>
              <a:rPr lang="en-US" sz="2200" spc="-50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Segoe UI Semilight"/>
                <a:cs typeface="Segoe UI Semilight"/>
              </a:rPr>
              <a:t>divides,</a:t>
            </a:r>
            <a:r>
              <a:rPr lang="en-US" sz="2200" spc="-25">
                <a:latin typeface="Segoe UI Semilight"/>
                <a:cs typeface="Segoe UI Semilight"/>
              </a:rPr>
              <a:t> </a:t>
            </a:r>
            <a:r>
              <a:rPr lang="en-US" sz="2200" spc="-10">
                <a:latin typeface="Segoe UI Semilight"/>
                <a:cs typeface="Segoe UI Semilight"/>
              </a:rPr>
              <a:t>there </a:t>
            </a:r>
            <a:r>
              <a:rPr lang="en-US" sz="2200">
                <a:latin typeface="Segoe UI Semilight"/>
                <a:cs typeface="Segoe UI Semilight"/>
              </a:rPr>
              <a:t>exists</a:t>
            </a:r>
            <a:r>
              <a:rPr lang="en-US" sz="2200" spc="-25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Segoe UI Semilight"/>
                <a:cs typeface="Segoe UI Semilight"/>
              </a:rPr>
              <a:t>some</a:t>
            </a:r>
            <a:r>
              <a:rPr lang="en-US" sz="2200" spc="-20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Segoe UI Semilight"/>
                <a:cs typeface="Segoe UI Semilight"/>
              </a:rPr>
              <a:t>integers</a:t>
            </a:r>
            <a:r>
              <a:rPr lang="en-US" sz="2200" spc="-5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𝑘,</a:t>
            </a:r>
            <a:r>
              <a:rPr lang="en-US" sz="2200" spc="-125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𝑗</a:t>
            </a:r>
            <a:r>
              <a:rPr lang="en-US" sz="2200" spc="120">
                <a:latin typeface="Cambria Math"/>
                <a:cs typeface="Cambria Math"/>
              </a:rPr>
              <a:t> </a:t>
            </a:r>
            <a:r>
              <a:rPr lang="en-US" sz="2200">
                <a:latin typeface="Segoe UI Semilight"/>
                <a:cs typeface="Segoe UI Semilight"/>
              </a:rPr>
              <a:t>such</a:t>
            </a:r>
            <a:r>
              <a:rPr lang="en-US" sz="2200" spc="-5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Segoe UI Semilight"/>
                <a:cs typeface="Segoe UI Semilight"/>
              </a:rPr>
              <a:t>that</a:t>
            </a:r>
            <a:r>
              <a:rPr lang="en-US" sz="2200" spc="-20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𝑎</a:t>
            </a:r>
            <a:r>
              <a:rPr lang="en-US" sz="2200" spc="40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−</a:t>
            </a:r>
            <a:r>
              <a:rPr lang="en-US" sz="2200" spc="-15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𝑏</a:t>
            </a:r>
            <a:r>
              <a:rPr lang="en-US" sz="2200" spc="150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=</a:t>
            </a:r>
            <a:r>
              <a:rPr lang="en-US" sz="2200" spc="90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𝑚𝑘</a:t>
            </a:r>
            <a:r>
              <a:rPr lang="en-US" sz="2200" spc="160">
                <a:latin typeface="Cambria Math"/>
                <a:cs typeface="Cambria Math"/>
              </a:rPr>
              <a:t> </a:t>
            </a:r>
            <a:r>
              <a:rPr lang="en-US" sz="2200">
                <a:latin typeface="Segoe UI Semilight"/>
                <a:cs typeface="Segoe UI Semilight"/>
              </a:rPr>
              <a:t>and</a:t>
            </a:r>
            <a:r>
              <a:rPr lang="en-US" sz="2200" spc="-25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𝑐</a:t>
            </a:r>
            <a:r>
              <a:rPr lang="en-US" sz="2200" spc="55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−</a:t>
            </a:r>
            <a:r>
              <a:rPr lang="en-US" sz="2200" spc="-25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𝑑</a:t>
            </a:r>
            <a:r>
              <a:rPr lang="en-US" sz="2200" spc="170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=</a:t>
            </a:r>
            <a:r>
              <a:rPr lang="en-US" sz="2200" spc="100">
                <a:latin typeface="Cambria Math"/>
                <a:cs typeface="Cambria Math"/>
              </a:rPr>
              <a:t> </a:t>
            </a:r>
            <a:r>
              <a:rPr lang="en-US" sz="2200" spc="-25">
                <a:latin typeface="Cambria Math"/>
                <a:cs typeface="Cambria Math"/>
              </a:rPr>
              <a:t>𝑚𝑗</a:t>
            </a:r>
            <a:r>
              <a:rPr lang="en-US" sz="2200" spc="-25">
                <a:latin typeface="Segoe UI Semilight"/>
                <a:cs typeface="Segoe UI Semilight"/>
              </a:rPr>
              <a:t>.</a:t>
            </a:r>
            <a:endParaRPr lang="en-US" sz="2200"/>
          </a:p>
        </p:txBody>
      </p:sp>
      <p:sp>
        <p:nvSpPr>
          <p:cNvPr id="6" name="object 8">
            <a:extLst>
              <a:ext uri="{FF2B5EF4-FFF2-40B4-BE49-F238E27FC236}">
                <a16:creationId xmlns:a16="http://schemas.microsoft.com/office/drawing/2014/main" id="{8BB2DBA9-E36C-F72E-5BEC-28C836C4EE00}"/>
              </a:ext>
            </a:extLst>
          </p:cNvPr>
          <p:cNvSpPr txBox="1"/>
          <p:nvPr/>
        </p:nvSpPr>
        <p:spPr>
          <a:xfrm>
            <a:off x="748968" y="5477765"/>
            <a:ext cx="248158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774065" algn="l"/>
              </a:tabLst>
            </a:pPr>
            <a:r>
              <a:rPr sz="2200" b="0" spc="-10">
                <a:latin typeface="Segoe UI Semilight"/>
                <a:cs typeface="Segoe UI Semilight"/>
              </a:rPr>
              <a:t>Goal:</a:t>
            </a:r>
            <a:r>
              <a:rPr sz="2200" b="0">
                <a:latin typeface="Segoe UI Semilight"/>
                <a:cs typeface="Segoe UI Semilight"/>
              </a:rPr>
              <a:t>	</a:t>
            </a:r>
            <a:r>
              <a:rPr sz="2200">
                <a:latin typeface="Cambria Math"/>
                <a:cs typeface="Cambria Math"/>
              </a:rPr>
              <a:t>𝑎𝑐</a:t>
            </a:r>
            <a:r>
              <a:rPr sz="2200" spc="60">
                <a:latin typeface="Cambria Math"/>
                <a:cs typeface="Cambria Math"/>
              </a:rPr>
              <a:t> </a:t>
            </a:r>
            <a:r>
              <a:rPr sz="2200">
                <a:latin typeface="Cambria Math"/>
                <a:cs typeface="Cambria Math"/>
              </a:rPr>
              <a:t>−</a:t>
            </a:r>
            <a:r>
              <a:rPr sz="2200" spc="-15">
                <a:latin typeface="Cambria Math"/>
                <a:cs typeface="Cambria Math"/>
              </a:rPr>
              <a:t> </a:t>
            </a:r>
            <a:r>
              <a:rPr sz="2200">
                <a:latin typeface="Cambria Math"/>
                <a:cs typeface="Cambria Math"/>
              </a:rPr>
              <a:t>𝑏𝑑</a:t>
            </a:r>
            <a:r>
              <a:rPr sz="2200" spc="185">
                <a:latin typeface="Cambria Math"/>
                <a:cs typeface="Cambria Math"/>
              </a:rPr>
              <a:t> </a:t>
            </a:r>
            <a:r>
              <a:rPr sz="2200">
                <a:latin typeface="Cambria Math"/>
                <a:cs typeface="Cambria Math"/>
              </a:rPr>
              <a:t>=</a:t>
            </a:r>
            <a:r>
              <a:rPr sz="2200" spc="100">
                <a:latin typeface="Cambria Math"/>
                <a:cs typeface="Cambria Math"/>
              </a:rPr>
              <a:t> </a:t>
            </a:r>
            <a:r>
              <a:rPr sz="2200" spc="-25">
                <a:latin typeface="Cambria Math"/>
                <a:cs typeface="Cambria Math"/>
              </a:rPr>
              <a:t>𝑚𝑥</a:t>
            </a:r>
            <a:endParaRPr sz="2200">
              <a:latin typeface="Cambria Math"/>
              <a:cs typeface="Cambria Math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FFE95DE-745A-09F3-F8EB-BB5D839B866C}"/>
              </a:ext>
            </a:extLst>
          </p:cNvPr>
          <p:cNvSpPr txBox="1"/>
          <p:nvPr/>
        </p:nvSpPr>
        <p:spPr>
          <a:xfrm>
            <a:off x="654202" y="4059316"/>
            <a:ext cx="6097088" cy="4692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3500" marR="400685">
              <a:lnSpc>
                <a:spcPct val="120000"/>
              </a:lnSpc>
              <a:spcBef>
                <a:spcPts val="1335"/>
              </a:spcBef>
              <a:tabLst>
                <a:tab pos="7745730" algn="l"/>
              </a:tabLst>
            </a:pPr>
            <a:r>
              <a:rPr lang="en-US" sz="2200" b="0">
                <a:latin typeface="Segoe UI Semilight"/>
                <a:cs typeface="Segoe UI Semilight"/>
              </a:rPr>
              <a:t>Then</a:t>
            </a:r>
            <a:r>
              <a:rPr lang="en-US" sz="2200" b="0" spc="-75">
                <a:latin typeface="Segoe UI Semilight"/>
                <a:cs typeface="Segoe UI Semilight"/>
              </a:rPr>
              <a:t> </a:t>
            </a:r>
            <a:r>
              <a:rPr lang="en-US" sz="2200" b="0">
                <a:latin typeface="Segoe UI Semilight"/>
                <a:cs typeface="Segoe UI Semilight"/>
              </a:rPr>
              <a:t>multiplying</a:t>
            </a:r>
            <a:r>
              <a:rPr lang="en-US" sz="2200" b="0" spc="-80">
                <a:latin typeface="Segoe UI Semilight"/>
                <a:cs typeface="Segoe UI Semilight"/>
              </a:rPr>
              <a:t> </a:t>
            </a:r>
            <a:r>
              <a:rPr lang="en-US" sz="2200" b="0" spc="-20">
                <a:latin typeface="Segoe UI Semilight"/>
                <a:cs typeface="Segoe UI Semilight"/>
              </a:rPr>
              <a:t>both </a:t>
            </a:r>
            <a:r>
              <a:rPr lang="en-US" sz="2200" b="0">
                <a:latin typeface="Segoe UI Semilight"/>
                <a:cs typeface="Segoe UI Semilight"/>
              </a:rPr>
              <a:t>expressions,</a:t>
            </a:r>
            <a:r>
              <a:rPr lang="en-US" sz="2200" b="0" spc="-70">
                <a:latin typeface="Segoe UI Semilight"/>
                <a:cs typeface="Segoe UI Semilight"/>
              </a:rPr>
              <a:t> </a:t>
            </a:r>
            <a:r>
              <a:rPr lang="en-US" sz="2200" b="0">
                <a:latin typeface="Segoe UI Semilight"/>
                <a:cs typeface="Segoe UI Semilight"/>
              </a:rPr>
              <a:t>we</a:t>
            </a:r>
            <a:r>
              <a:rPr lang="en-US" sz="2200" b="0" spc="-95">
                <a:latin typeface="Segoe UI Semilight"/>
                <a:cs typeface="Segoe UI Semilight"/>
              </a:rPr>
              <a:t> </a:t>
            </a:r>
            <a:r>
              <a:rPr lang="en-US" sz="2200" b="0" spc="-20">
                <a:latin typeface="Segoe UI Semilight"/>
                <a:cs typeface="Segoe UI Semilight"/>
              </a:rPr>
              <a:t>have:</a:t>
            </a:r>
            <a:endParaRPr lang="en-US" sz="220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3709CD5-5917-8350-254F-026244FE2EA0}"/>
              </a:ext>
            </a:extLst>
          </p:cNvPr>
          <p:cNvSpPr txBox="1"/>
          <p:nvPr/>
        </p:nvSpPr>
        <p:spPr>
          <a:xfrm>
            <a:off x="4145824" y="4585310"/>
            <a:ext cx="375067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1225"/>
              </a:spcBef>
            </a:pPr>
            <a:r>
              <a:rPr lang="en-US" sz="2200">
                <a:latin typeface="Cambria Math"/>
                <a:cs typeface="Cambria Math"/>
              </a:rPr>
              <a:t>(𝑎</a:t>
            </a:r>
            <a:r>
              <a:rPr lang="en-US" sz="2200" spc="55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−</a:t>
            </a:r>
            <a:r>
              <a:rPr lang="en-US" sz="2200" spc="-5">
                <a:latin typeface="Cambria Math"/>
                <a:cs typeface="Cambria Math"/>
              </a:rPr>
              <a:t> </a:t>
            </a:r>
            <a:r>
              <a:rPr lang="en-US" sz="2200" spc="-50">
                <a:latin typeface="Cambria Math"/>
                <a:cs typeface="Cambria Math"/>
              </a:rPr>
              <a:t>𝑏)(</a:t>
            </a:r>
            <a:r>
              <a:rPr lang="en-US" sz="2200">
                <a:latin typeface="Cambria Math"/>
                <a:cs typeface="Cambria Math"/>
              </a:rPr>
              <a:t>𝑐</a:t>
            </a:r>
            <a:r>
              <a:rPr lang="en-US" sz="2200" spc="65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−</a:t>
            </a:r>
            <a:r>
              <a:rPr lang="en-US" sz="2200" spc="-10">
                <a:latin typeface="Cambria Math"/>
                <a:cs typeface="Cambria Math"/>
              </a:rPr>
              <a:t> </a:t>
            </a:r>
            <a:r>
              <a:rPr lang="en-US" sz="2200" spc="-50">
                <a:latin typeface="Cambria Math"/>
                <a:cs typeface="Cambria Math"/>
              </a:rPr>
              <a:t>𝑑) </a:t>
            </a:r>
            <a:r>
              <a:rPr lang="en-US" sz="2200">
                <a:latin typeface="Cambria Math"/>
                <a:cs typeface="Cambria Math"/>
              </a:rPr>
              <a:t>=</a:t>
            </a:r>
            <a:r>
              <a:rPr lang="en-US" sz="2200" spc="110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𝑚𝑘</a:t>
            </a:r>
            <a:r>
              <a:rPr lang="en-US" sz="2200" spc="70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⋅</a:t>
            </a:r>
            <a:r>
              <a:rPr lang="en-US" sz="2200" spc="-5">
                <a:latin typeface="Cambria Math"/>
                <a:cs typeface="Cambria Math"/>
              </a:rPr>
              <a:t> </a:t>
            </a:r>
            <a:r>
              <a:rPr lang="en-US" sz="2200" spc="-25">
                <a:latin typeface="Cambria Math"/>
                <a:cs typeface="Cambria Math"/>
              </a:rPr>
              <a:t>𝑚𝑗</a:t>
            </a:r>
            <a:endParaRPr lang="en-US" sz="2200">
              <a:latin typeface="Cambria Math"/>
              <a:cs typeface="Cambria Math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48D0DB2-E223-008F-86FC-EE8EDEE3E25D}"/>
              </a:ext>
            </a:extLst>
          </p:cNvPr>
          <p:cNvSpPr txBox="1"/>
          <p:nvPr/>
        </p:nvSpPr>
        <p:spPr>
          <a:xfrm>
            <a:off x="4063886" y="4962748"/>
            <a:ext cx="391454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1225"/>
              </a:spcBef>
            </a:pPr>
            <a:r>
              <a:rPr lang="en-US" sz="2200">
                <a:latin typeface="Cambria Math"/>
                <a:cs typeface="Cambria Math"/>
              </a:rPr>
              <a:t>𝑎𝑐</a:t>
            </a:r>
            <a:r>
              <a:rPr lang="en-US" sz="2200" spc="60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−</a:t>
            </a:r>
            <a:r>
              <a:rPr lang="en-US" sz="2200" spc="-15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𝑏𝑐</a:t>
            </a:r>
            <a:r>
              <a:rPr lang="en-US" sz="2200" spc="60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−</a:t>
            </a:r>
            <a:r>
              <a:rPr lang="en-US" sz="2200" spc="-15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𝑎𝑑</a:t>
            </a:r>
            <a:r>
              <a:rPr lang="en-US" sz="2200" spc="60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+</a:t>
            </a:r>
            <a:r>
              <a:rPr lang="en-US" sz="2200" spc="-15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𝑏𝑑</a:t>
            </a:r>
            <a:r>
              <a:rPr lang="en-US" sz="2200" spc="180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=</a:t>
            </a:r>
            <a:r>
              <a:rPr lang="en-US" sz="2200" spc="120">
                <a:latin typeface="Cambria Math"/>
                <a:cs typeface="Cambria Math"/>
              </a:rPr>
              <a:t> </a:t>
            </a:r>
            <a:r>
              <a:rPr lang="en-US" sz="2200" spc="-20">
                <a:latin typeface="Cambria Math"/>
                <a:cs typeface="Cambria Math"/>
              </a:rPr>
              <a:t>𝑚</a:t>
            </a:r>
            <a:r>
              <a:rPr lang="en-US" sz="2200" spc="-30" baseline="27777">
                <a:latin typeface="Cambria Math"/>
                <a:cs typeface="Cambria Math"/>
              </a:rPr>
              <a:t>2</a:t>
            </a:r>
            <a:r>
              <a:rPr lang="en-US" sz="2200" spc="-20">
                <a:latin typeface="Cambria Math"/>
                <a:cs typeface="Cambria Math"/>
              </a:rPr>
              <a:t>𝑘𝑗</a:t>
            </a:r>
            <a:endParaRPr lang="en-US" sz="2200">
              <a:latin typeface="Cambria Math"/>
              <a:cs typeface="Cambria Math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80F33B8-AE51-CAF7-1C91-55CA5D1F824A}"/>
              </a:ext>
            </a:extLst>
          </p:cNvPr>
          <p:cNvSpPr txBox="1"/>
          <p:nvPr/>
        </p:nvSpPr>
        <p:spPr>
          <a:xfrm>
            <a:off x="5438631" y="5450333"/>
            <a:ext cx="9029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10" algn="ctr">
              <a:lnSpc>
                <a:spcPct val="100000"/>
              </a:lnSpc>
              <a:spcBef>
                <a:spcPts val="1125"/>
              </a:spcBef>
            </a:pPr>
            <a:r>
              <a:rPr lang="en-US" sz="1800">
                <a:solidFill>
                  <a:srgbClr val="FF0000"/>
                </a:solidFill>
                <a:latin typeface="Cambria Math"/>
                <a:cs typeface="Cambria Math"/>
              </a:rPr>
              <a:t>?</a:t>
            </a:r>
            <a:r>
              <a:rPr lang="en-US" sz="1800" spc="-130">
                <a:solidFill>
                  <a:srgbClr val="FF0000"/>
                </a:solidFill>
                <a:latin typeface="Cambria Math"/>
                <a:cs typeface="Cambria Math"/>
              </a:rPr>
              <a:t> </a:t>
            </a:r>
            <a:r>
              <a:rPr lang="en-US" sz="1800" spc="-50">
                <a:solidFill>
                  <a:srgbClr val="FF0000"/>
                </a:solidFill>
                <a:latin typeface="Cambria Math"/>
                <a:cs typeface="Cambria Math"/>
              </a:rPr>
              <a:t>?</a:t>
            </a:r>
            <a:endParaRPr lang="en-US" sz="1800">
              <a:latin typeface="Cambria Math"/>
              <a:cs typeface="Cambria Math"/>
            </a:endParaRPr>
          </a:p>
        </p:txBody>
      </p:sp>
      <p:grpSp>
        <p:nvGrpSpPr>
          <p:cNvPr id="23" name="object 14">
            <a:extLst>
              <a:ext uri="{FF2B5EF4-FFF2-40B4-BE49-F238E27FC236}">
                <a16:creationId xmlns:a16="http://schemas.microsoft.com/office/drawing/2014/main" id="{CEAEFDBC-BAFC-DBCC-2FB0-865BB68D74CF}"/>
              </a:ext>
            </a:extLst>
          </p:cNvPr>
          <p:cNvGrpSpPr/>
          <p:nvPr/>
        </p:nvGrpSpPr>
        <p:grpSpPr>
          <a:xfrm>
            <a:off x="8613330" y="4670742"/>
            <a:ext cx="1377315" cy="1163955"/>
            <a:chOff x="8613330" y="4670742"/>
            <a:chExt cx="1377315" cy="1163955"/>
          </a:xfrm>
        </p:grpSpPr>
        <p:sp>
          <p:nvSpPr>
            <p:cNvPr id="24" name="object 15">
              <a:extLst>
                <a:ext uri="{FF2B5EF4-FFF2-40B4-BE49-F238E27FC236}">
                  <a16:creationId xmlns:a16="http://schemas.microsoft.com/office/drawing/2014/main" id="{BABE704A-780E-FE2A-D8CE-BE22FDBD9C2E}"/>
                </a:ext>
              </a:extLst>
            </p:cNvPr>
            <p:cNvSpPr/>
            <p:nvPr/>
          </p:nvSpPr>
          <p:spPr>
            <a:xfrm>
              <a:off x="8621268" y="4678679"/>
              <a:ext cx="1361440" cy="1148080"/>
            </a:xfrm>
            <a:custGeom>
              <a:avLst/>
              <a:gdLst/>
              <a:ahLst/>
              <a:cxnLst/>
              <a:rect l="l" t="t" r="r" b="b"/>
              <a:pathLst>
                <a:path w="1361440" h="1148079">
                  <a:moveTo>
                    <a:pt x="1074038" y="0"/>
                  </a:moveTo>
                  <a:lnTo>
                    <a:pt x="286892" y="0"/>
                  </a:lnTo>
                  <a:lnTo>
                    <a:pt x="0" y="573786"/>
                  </a:lnTo>
                  <a:lnTo>
                    <a:pt x="286892" y="1147572"/>
                  </a:lnTo>
                  <a:lnTo>
                    <a:pt x="1074038" y="1147572"/>
                  </a:lnTo>
                  <a:lnTo>
                    <a:pt x="1360931" y="573786"/>
                  </a:lnTo>
                  <a:lnTo>
                    <a:pt x="1074038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16">
              <a:extLst>
                <a:ext uri="{FF2B5EF4-FFF2-40B4-BE49-F238E27FC236}">
                  <a16:creationId xmlns:a16="http://schemas.microsoft.com/office/drawing/2014/main" id="{0AADD796-7EDC-E8F5-C22B-C4A38FDD735C}"/>
                </a:ext>
              </a:extLst>
            </p:cNvPr>
            <p:cNvSpPr/>
            <p:nvPr/>
          </p:nvSpPr>
          <p:spPr>
            <a:xfrm>
              <a:off x="8621268" y="4678679"/>
              <a:ext cx="1361440" cy="1148080"/>
            </a:xfrm>
            <a:custGeom>
              <a:avLst/>
              <a:gdLst/>
              <a:ahLst/>
              <a:cxnLst/>
              <a:rect l="l" t="t" r="r" b="b"/>
              <a:pathLst>
                <a:path w="1361440" h="1148079">
                  <a:moveTo>
                    <a:pt x="0" y="573786"/>
                  </a:moveTo>
                  <a:lnTo>
                    <a:pt x="286892" y="0"/>
                  </a:lnTo>
                  <a:lnTo>
                    <a:pt x="1074038" y="0"/>
                  </a:lnTo>
                  <a:lnTo>
                    <a:pt x="1360931" y="573786"/>
                  </a:lnTo>
                  <a:lnTo>
                    <a:pt x="1074038" y="1147572"/>
                  </a:lnTo>
                  <a:lnTo>
                    <a:pt x="286892" y="1147572"/>
                  </a:lnTo>
                  <a:lnTo>
                    <a:pt x="0" y="573786"/>
                  </a:lnTo>
                  <a:close/>
                </a:path>
              </a:pathLst>
            </a:custGeom>
            <a:ln w="15874">
              <a:solidFill>
                <a:srgbClr val="0546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17">
            <a:extLst>
              <a:ext uri="{FF2B5EF4-FFF2-40B4-BE49-F238E27FC236}">
                <a16:creationId xmlns:a16="http://schemas.microsoft.com/office/drawing/2014/main" id="{273FE445-19C2-394F-7B51-95F4909A6B24}"/>
              </a:ext>
            </a:extLst>
          </p:cNvPr>
          <p:cNvSpPr txBox="1"/>
          <p:nvPr/>
        </p:nvSpPr>
        <p:spPr>
          <a:xfrm>
            <a:off x="9031985" y="4954904"/>
            <a:ext cx="5410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4930" marR="5080" indent="-62865">
              <a:lnSpc>
                <a:spcPct val="100000"/>
              </a:lnSpc>
              <a:spcBef>
                <a:spcPts val="100"/>
              </a:spcBef>
            </a:pPr>
            <a:r>
              <a:rPr sz="1800" spc="-50">
                <a:solidFill>
                  <a:srgbClr val="FFFFFF"/>
                </a:solidFill>
                <a:latin typeface="Trebuchet MS"/>
                <a:cs typeface="Trebuchet MS"/>
              </a:rPr>
              <a:t>DEAD </a:t>
            </a:r>
            <a:r>
              <a:rPr sz="1800" spc="-25">
                <a:solidFill>
                  <a:srgbClr val="FFFFFF"/>
                </a:solidFill>
                <a:latin typeface="Trebuchet MS"/>
                <a:cs typeface="Trebuchet MS"/>
              </a:rPr>
              <a:t>END</a:t>
            </a:r>
            <a:endParaRPr sz="1800"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422288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2" grpId="0"/>
      <p:bldP spid="26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2BD51C-394E-7768-0650-8E5A341984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7FBCF9A2-660A-4EE1-A4E3-EB371F2B5AB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65"/>
              <a:t>Claim</a:t>
            </a:r>
            <a:r>
              <a:rPr spc="215"/>
              <a:t> </a:t>
            </a:r>
            <a:r>
              <a:rPr spc="-50"/>
              <a:t>3</a:t>
            </a: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7691EEE7-2090-393A-9415-B1E549A750C1}"/>
              </a:ext>
            </a:extLst>
          </p:cNvPr>
          <p:cNvSpPr/>
          <p:nvPr/>
        </p:nvSpPr>
        <p:spPr>
          <a:xfrm>
            <a:off x="657529" y="1360550"/>
            <a:ext cx="978535" cy="405765"/>
          </a:xfrm>
          <a:custGeom>
            <a:avLst/>
            <a:gdLst/>
            <a:ahLst/>
            <a:cxnLst/>
            <a:rect l="l" t="t" r="r" b="b"/>
            <a:pathLst>
              <a:path w="978535" h="405764">
                <a:moveTo>
                  <a:pt x="978408" y="0"/>
                </a:moveTo>
                <a:lnTo>
                  <a:pt x="0" y="0"/>
                </a:lnTo>
                <a:lnTo>
                  <a:pt x="0" y="405384"/>
                </a:lnTo>
                <a:lnTo>
                  <a:pt x="978408" y="405384"/>
                </a:lnTo>
                <a:lnTo>
                  <a:pt x="978408" y="0"/>
                </a:lnTo>
                <a:close/>
              </a:path>
            </a:pathLst>
          </a:custGeom>
          <a:solidFill>
            <a:srgbClr val="CC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FCC34701-733E-AFCF-0305-772DB6A5332B}"/>
              </a:ext>
            </a:extLst>
          </p:cNvPr>
          <p:cNvSpPr txBox="1"/>
          <p:nvPr/>
        </p:nvSpPr>
        <p:spPr>
          <a:xfrm>
            <a:off x="619658" y="1380235"/>
            <a:ext cx="10546080" cy="7643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b="0">
                <a:latin typeface="Segoe UI Semilight"/>
                <a:cs typeface="Segoe UI Semilight"/>
              </a:rPr>
              <a:t>Claim</a:t>
            </a:r>
            <a:r>
              <a:rPr sz="2400" b="0" spc="-40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3: For</a:t>
            </a:r>
            <a:r>
              <a:rPr sz="2400" b="0" spc="-10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integers</a:t>
            </a:r>
            <a:r>
              <a:rPr sz="2400" b="0" spc="5">
                <a:latin typeface="Segoe UI Semilight"/>
                <a:cs typeface="Segoe UI Semilight"/>
              </a:rPr>
              <a:t> </a:t>
            </a:r>
            <a:r>
              <a:rPr sz="2400">
                <a:latin typeface="Cambria Math"/>
                <a:cs typeface="Cambria Math"/>
              </a:rPr>
              <a:t>𝑎,</a:t>
            </a:r>
            <a:r>
              <a:rPr sz="2400" spc="-135">
                <a:latin typeface="Cambria Math"/>
                <a:cs typeface="Cambria Math"/>
              </a:rPr>
              <a:t> </a:t>
            </a:r>
            <a:r>
              <a:rPr sz="2400">
                <a:latin typeface="Cambria Math"/>
                <a:cs typeface="Cambria Math"/>
              </a:rPr>
              <a:t>𝑏,</a:t>
            </a:r>
            <a:r>
              <a:rPr sz="2400" spc="-135">
                <a:latin typeface="Cambria Math"/>
                <a:cs typeface="Cambria Math"/>
              </a:rPr>
              <a:t> </a:t>
            </a:r>
            <a:r>
              <a:rPr sz="2400">
                <a:latin typeface="Cambria Math"/>
                <a:cs typeface="Cambria Math"/>
              </a:rPr>
              <a:t>𝑐,</a:t>
            </a:r>
            <a:r>
              <a:rPr sz="2400" spc="-135">
                <a:latin typeface="Cambria Math"/>
                <a:cs typeface="Cambria Math"/>
              </a:rPr>
              <a:t> </a:t>
            </a:r>
            <a:r>
              <a:rPr sz="2400">
                <a:latin typeface="Cambria Math"/>
                <a:cs typeface="Cambria Math"/>
              </a:rPr>
              <a:t>𝑑</a:t>
            </a:r>
            <a:r>
              <a:rPr sz="2400" spc="190">
                <a:latin typeface="Cambria Math"/>
                <a:cs typeface="Cambria Math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and</a:t>
            </a:r>
            <a:r>
              <a:rPr sz="2400" b="0" spc="-15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positive</a:t>
            </a:r>
            <a:r>
              <a:rPr sz="2400" b="0" spc="-30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integer </a:t>
            </a:r>
            <a:r>
              <a:rPr sz="2400">
                <a:latin typeface="Cambria Math"/>
                <a:cs typeface="Cambria Math"/>
              </a:rPr>
              <a:t>𝑚</a:t>
            </a:r>
            <a:r>
              <a:rPr sz="2400" b="0">
                <a:latin typeface="Segoe UI Semilight"/>
                <a:cs typeface="Segoe UI Semilight"/>
              </a:rPr>
              <a:t>,</a:t>
            </a:r>
            <a:r>
              <a:rPr sz="2400" b="0" spc="-10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if</a:t>
            </a:r>
            <a:r>
              <a:rPr sz="2400" b="0" spc="10">
                <a:latin typeface="Segoe UI Semilight"/>
                <a:cs typeface="Segoe UI Semilight"/>
              </a:rPr>
              <a:t> </a:t>
            </a:r>
            <a:r>
              <a:rPr sz="2400">
                <a:latin typeface="Cambria Math"/>
                <a:cs typeface="Cambria Math"/>
              </a:rPr>
              <a:t>𝑎</a:t>
            </a:r>
            <a:r>
              <a:rPr sz="2400" spc="180">
                <a:latin typeface="Cambria Math"/>
                <a:cs typeface="Cambria Math"/>
              </a:rPr>
              <a:t> </a:t>
            </a:r>
            <a:r>
              <a:rPr sz="2400" spc="85">
                <a:latin typeface="Cambria Math"/>
                <a:cs typeface="Cambria Math"/>
              </a:rPr>
              <a:t>≡</a:t>
            </a:r>
            <a:r>
              <a:rPr sz="2625" spc="577" baseline="-15873">
                <a:latin typeface="Cambria Math"/>
                <a:cs typeface="Cambria Math"/>
              </a:rPr>
              <a:t> </a:t>
            </a:r>
            <a:r>
              <a:rPr sz="2400">
                <a:latin typeface="Cambria Math"/>
                <a:cs typeface="Cambria Math"/>
              </a:rPr>
              <a:t>𝑏</a:t>
            </a:r>
            <a:r>
              <a:rPr lang="en-US" sz="2400">
                <a:latin typeface="Cambria Math"/>
                <a:cs typeface="Cambria Math"/>
              </a:rPr>
              <a:t> (mod m)</a:t>
            </a:r>
            <a:r>
              <a:rPr sz="2400" spc="180">
                <a:latin typeface="Cambria Math"/>
                <a:cs typeface="Cambria Math"/>
              </a:rPr>
              <a:t> </a:t>
            </a:r>
            <a:endParaRPr lang="en-US" sz="2400" spc="180">
              <a:latin typeface="Cambria Math"/>
              <a:cs typeface="Cambria Math"/>
            </a:endParaRPr>
          </a:p>
          <a:p>
            <a:pPr marL="38100">
              <a:spcBef>
                <a:spcPts val="100"/>
              </a:spcBef>
            </a:pPr>
            <a:r>
              <a:rPr sz="2400" b="0">
                <a:latin typeface="Segoe UI Semilight"/>
                <a:cs typeface="Segoe UI Semilight"/>
              </a:rPr>
              <a:t>and</a:t>
            </a:r>
            <a:r>
              <a:rPr sz="2400" b="0" spc="-10">
                <a:latin typeface="Segoe UI Semilight"/>
                <a:cs typeface="Segoe UI Semilight"/>
              </a:rPr>
              <a:t> </a:t>
            </a:r>
            <a:r>
              <a:rPr sz="2400">
                <a:latin typeface="Cambria Math"/>
                <a:cs typeface="Cambria Math"/>
              </a:rPr>
              <a:t>𝑐</a:t>
            </a:r>
            <a:r>
              <a:rPr sz="2400" spc="185">
                <a:latin typeface="Cambria Math"/>
                <a:cs typeface="Cambria Math"/>
              </a:rPr>
              <a:t> </a:t>
            </a:r>
            <a:r>
              <a:rPr sz="2400" spc="85">
                <a:latin typeface="Cambria Math"/>
                <a:cs typeface="Cambria Math"/>
              </a:rPr>
              <a:t>≡</a:t>
            </a:r>
            <a:r>
              <a:rPr sz="2625" spc="600" baseline="-15873">
                <a:latin typeface="Cambria Math"/>
                <a:cs typeface="Cambria Math"/>
              </a:rPr>
              <a:t> </a:t>
            </a:r>
            <a:r>
              <a:rPr sz="2400">
                <a:latin typeface="Cambria Math"/>
                <a:cs typeface="Cambria Math"/>
              </a:rPr>
              <a:t>𝑑</a:t>
            </a:r>
            <a:r>
              <a:rPr lang="en-US" sz="2400">
                <a:latin typeface="Cambria Math"/>
                <a:cs typeface="Cambria Math"/>
              </a:rPr>
              <a:t> (mod m)</a:t>
            </a:r>
            <a:r>
              <a:rPr sz="2400" spc="185">
                <a:latin typeface="Cambria Math"/>
                <a:cs typeface="Cambria Math"/>
              </a:rPr>
              <a:t> </a:t>
            </a:r>
            <a:r>
              <a:rPr sz="2400" b="0" spc="-20">
                <a:latin typeface="Segoe UI Semilight"/>
                <a:cs typeface="Segoe UI Semilight"/>
              </a:rPr>
              <a:t>then</a:t>
            </a:r>
            <a:r>
              <a:rPr lang="en-US" sz="2400" b="0" spc="-20">
                <a:latin typeface="Segoe UI Semilight"/>
                <a:cs typeface="Segoe UI Semilight"/>
              </a:rPr>
              <a:t> </a:t>
            </a:r>
            <a:r>
              <a:rPr lang="en-US" sz="2400">
                <a:latin typeface="Cambria Math"/>
                <a:cs typeface="Cambria Math"/>
              </a:rPr>
              <a:t>𝑎𝑐</a:t>
            </a:r>
            <a:r>
              <a:rPr lang="en-US" sz="2400" spc="204">
                <a:latin typeface="Cambria Math"/>
                <a:cs typeface="Cambria Math"/>
              </a:rPr>
              <a:t> </a:t>
            </a:r>
            <a:r>
              <a:rPr lang="en-US" sz="2400" spc="80">
                <a:latin typeface="Cambria Math"/>
                <a:cs typeface="Cambria Math"/>
              </a:rPr>
              <a:t>≡</a:t>
            </a:r>
            <a:r>
              <a:rPr lang="en-US" sz="2625" spc="607" baseline="-15873">
                <a:latin typeface="Cambria Math"/>
                <a:cs typeface="Cambria Math"/>
              </a:rPr>
              <a:t> </a:t>
            </a:r>
            <a:r>
              <a:rPr lang="en-US" sz="2400" spc="-25">
                <a:latin typeface="Cambria Math"/>
                <a:cs typeface="Cambria Math"/>
              </a:rPr>
              <a:t>𝑏𝑑 (mod m)</a:t>
            </a:r>
            <a:r>
              <a:rPr lang="en-US" sz="2400" spc="-25">
                <a:latin typeface="Segoe UI Semilight"/>
                <a:cs typeface="Segoe UI Semilight"/>
              </a:rPr>
              <a:t>.</a:t>
            </a:r>
            <a:endParaRPr lang="en-US" sz="2400">
              <a:latin typeface="Segoe UI Semilight"/>
              <a:cs typeface="Segoe UI Semilight"/>
            </a:endParaRPr>
          </a:p>
        </p:txBody>
      </p:sp>
      <p:grpSp>
        <p:nvGrpSpPr>
          <p:cNvPr id="12" name="object 5">
            <a:extLst>
              <a:ext uri="{FF2B5EF4-FFF2-40B4-BE49-F238E27FC236}">
                <a16:creationId xmlns:a16="http://schemas.microsoft.com/office/drawing/2014/main" id="{7FF12CFA-8CEA-A67D-4226-CC30FACAAF4E}"/>
              </a:ext>
            </a:extLst>
          </p:cNvPr>
          <p:cNvGrpSpPr/>
          <p:nvPr/>
        </p:nvGrpSpPr>
        <p:grpSpPr>
          <a:xfrm>
            <a:off x="8058158" y="146486"/>
            <a:ext cx="3822510" cy="1235592"/>
            <a:chOff x="9031223" y="102107"/>
            <a:chExt cx="3056230" cy="1248410"/>
          </a:xfrm>
        </p:grpSpPr>
        <p:sp>
          <p:nvSpPr>
            <p:cNvPr id="13" name="object 6">
              <a:extLst>
                <a:ext uri="{FF2B5EF4-FFF2-40B4-BE49-F238E27FC236}">
                  <a16:creationId xmlns:a16="http://schemas.microsoft.com/office/drawing/2014/main" id="{74F123A1-8D99-0213-3745-ADD8AC3A9EEA}"/>
                </a:ext>
              </a:extLst>
            </p:cNvPr>
            <p:cNvSpPr/>
            <p:nvPr/>
          </p:nvSpPr>
          <p:spPr>
            <a:xfrm>
              <a:off x="9041993" y="102107"/>
              <a:ext cx="3045460" cy="1248410"/>
            </a:xfrm>
            <a:custGeom>
              <a:avLst/>
              <a:gdLst/>
              <a:ahLst/>
              <a:cxnLst/>
              <a:rect l="l" t="t" r="r" b="b"/>
              <a:pathLst>
                <a:path w="3045459" h="1248410">
                  <a:moveTo>
                    <a:pt x="2836926" y="0"/>
                  </a:moveTo>
                  <a:lnTo>
                    <a:pt x="208025" y="0"/>
                  </a:lnTo>
                  <a:lnTo>
                    <a:pt x="160313" y="5491"/>
                  </a:lnTo>
                  <a:lnTo>
                    <a:pt x="116521" y="21136"/>
                  </a:lnTo>
                  <a:lnTo>
                    <a:pt x="77897" y="45686"/>
                  </a:lnTo>
                  <a:lnTo>
                    <a:pt x="45686" y="77897"/>
                  </a:lnTo>
                  <a:lnTo>
                    <a:pt x="21136" y="116521"/>
                  </a:lnTo>
                  <a:lnTo>
                    <a:pt x="5491" y="160313"/>
                  </a:lnTo>
                  <a:lnTo>
                    <a:pt x="0" y="208025"/>
                  </a:lnTo>
                  <a:lnTo>
                    <a:pt x="0" y="1040130"/>
                  </a:lnTo>
                  <a:lnTo>
                    <a:pt x="5491" y="1087842"/>
                  </a:lnTo>
                  <a:lnTo>
                    <a:pt x="21136" y="1131634"/>
                  </a:lnTo>
                  <a:lnTo>
                    <a:pt x="45686" y="1170258"/>
                  </a:lnTo>
                  <a:lnTo>
                    <a:pt x="77897" y="1202469"/>
                  </a:lnTo>
                  <a:lnTo>
                    <a:pt x="116521" y="1227019"/>
                  </a:lnTo>
                  <a:lnTo>
                    <a:pt x="160313" y="1242664"/>
                  </a:lnTo>
                  <a:lnTo>
                    <a:pt x="208025" y="1248156"/>
                  </a:lnTo>
                  <a:lnTo>
                    <a:pt x="2836926" y="1248156"/>
                  </a:lnTo>
                  <a:lnTo>
                    <a:pt x="2884638" y="1242664"/>
                  </a:lnTo>
                  <a:lnTo>
                    <a:pt x="2928430" y="1227019"/>
                  </a:lnTo>
                  <a:lnTo>
                    <a:pt x="2967054" y="1202469"/>
                  </a:lnTo>
                  <a:lnTo>
                    <a:pt x="2999265" y="1170258"/>
                  </a:lnTo>
                  <a:lnTo>
                    <a:pt x="3023815" y="1131634"/>
                  </a:lnTo>
                  <a:lnTo>
                    <a:pt x="3039460" y="1087842"/>
                  </a:lnTo>
                  <a:lnTo>
                    <a:pt x="3044952" y="1040130"/>
                  </a:lnTo>
                  <a:lnTo>
                    <a:pt x="3044952" y="208025"/>
                  </a:lnTo>
                  <a:lnTo>
                    <a:pt x="3039460" y="160313"/>
                  </a:lnTo>
                  <a:lnTo>
                    <a:pt x="3023815" y="116521"/>
                  </a:lnTo>
                  <a:lnTo>
                    <a:pt x="2999265" y="77897"/>
                  </a:lnTo>
                  <a:lnTo>
                    <a:pt x="2967054" y="45686"/>
                  </a:lnTo>
                  <a:lnTo>
                    <a:pt x="2928430" y="21136"/>
                  </a:lnTo>
                  <a:lnTo>
                    <a:pt x="2884638" y="5491"/>
                  </a:lnTo>
                  <a:lnTo>
                    <a:pt x="2836926" y="0"/>
                  </a:lnTo>
                  <a:close/>
                </a:path>
              </a:pathLst>
            </a:custGeom>
            <a:solidFill>
              <a:srgbClr val="E4E4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7">
              <a:extLst>
                <a:ext uri="{FF2B5EF4-FFF2-40B4-BE49-F238E27FC236}">
                  <a16:creationId xmlns:a16="http://schemas.microsoft.com/office/drawing/2014/main" id="{1CF69C5B-B5DB-0F91-D773-0AB67D0D421E}"/>
                </a:ext>
              </a:extLst>
            </p:cNvPr>
            <p:cNvSpPr/>
            <p:nvPr/>
          </p:nvSpPr>
          <p:spPr>
            <a:xfrm>
              <a:off x="9031223" y="102107"/>
              <a:ext cx="3045460" cy="1248410"/>
            </a:xfrm>
            <a:custGeom>
              <a:avLst/>
              <a:gdLst/>
              <a:ahLst/>
              <a:cxnLst/>
              <a:rect l="l" t="t" r="r" b="b"/>
              <a:pathLst>
                <a:path w="3045459" h="1248410">
                  <a:moveTo>
                    <a:pt x="0" y="208025"/>
                  </a:moveTo>
                  <a:lnTo>
                    <a:pt x="5491" y="160313"/>
                  </a:lnTo>
                  <a:lnTo>
                    <a:pt x="21136" y="116521"/>
                  </a:lnTo>
                  <a:lnTo>
                    <a:pt x="45686" y="77897"/>
                  </a:lnTo>
                  <a:lnTo>
                    <a:pt x="77897" y="45686"/>
                  </a:lnTo>
                  <a:lnTo>
                    <a:pt x="116521" y="21136"/>
                  </a:lnTo>
                  <a:lnTo>
                    <a:pt x="160313" y="5491"/>
                  </a:lnTo>
                  <a:lnTo>
                    <a:pt x="208025" y="0"/>
                  </a:lnTo>
                  <a:lnTo>
                    <a:pt x="2836926" y="0"/>
                  </a:lnTo>
                  <a:lnTo>
                    <a:pt x="2884638" y="5491"/>
                  </a:lnTo>
                  <a:lnTo>
                    <a:pt x="2928430" y="21136"/>
                  </a:lnTo>
                  <a:lnTo>
                    <a:pt x="2967054" y="45686"/>
                  </a:lnTo>
                  <a:lnTo>
                    <a:pt x="2999265" y="77897"/>
                  </a:lnTo>
                  <a:lnTo>
                    <a:pt x="3023815" y="116521"/>
                  </a:lnTo>
                  <a:lnTo>
                    <a:pt x="3039460" y="160313"/>
                  </a:lnTo>
                  <a:lnTo>
                    <a:pt x="3044952" y="208025"/>
                  </a:lnTo>
                  <a:lnTo>
                    <a:pt x="3044952" y="1040130"/>
                  </a:lnTo>
                  <a:lnTo>
                    <a:pt x="3039460" y="1087842"/>
                  </a:lnTo>
                  <a:lnTo>
                    <a:pt x="3023815" y="1131634"/>
                  </a:lnTo>
                  <a:lnTo>
                    <a:pt x="2999265" y="1170258"/>
                  </a:lnTo>
                  <a:lnTo>
                    <a:pt x="2967054" y="1202469"/>
                  </a:lnTo>
                  <a:lnTo>
                    <a:pt x="2928430" y="1227019"/>
                  </a:lnTo>
                  <a:lnTo>
                    <a:pt x="2884638" y="1242664"/>
                  </a:lnTo>
                  <a:lnTo>
                    <a:pt x="2836926" y="1248156"/>
                  </a:lnTo>
                  <a:lnTo>
                    <a:pt x="208025" y="1248156"/>
                  </a:lnTo>
                  <a:lnTo>
                    <a:pt x="160313" y="1242664"/>
                  </a:lnTo>
                  <a:lnTo>
                    <a:pt x="116521" y="1227019"/>
                  </a:lnTo>
                  <a:lnTo>
                    <a:pt x="77897" y="1202469"/>
                  </a:lnTo>
                  <a:lnTo>
                    <a:pt x="45686" y="1170258"/>
                  </a:lnTo>
                  <a:lnTo>
                    <a:pt x="21136" y="1131634"/>
                  </a:lnTo>
                  <a:lnTo>
                    <a:pt x="5491" y="1087842"/>
                  </a:lnTo>
                  <a:lnTo>
                    <a:pt x="0" y="1040130"/>
                  </a:lnTo>
                  <a:lnTo>
                    <a:pt x="0" y="208025"/>
                  </a:lnTo>
                  <a:close/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9">
            <a:extLst>
              <a:ext uri="{FF2B5EF4-FFF2-40B4-BE49-F238E27FC236}">
                <a16:creationId xmlns:a16="http://schemas.microsoft.com/office/drawing/2014/main" id="{DC60AB7E-9A36-3443-98F1-D4DF112474AB}"/>
              </a:ext>
            </a:extLst>
          </p:cNvPr>
          <p:cNvSpPr txBox="1"/>
          <p:nvPr/>
        </p:nvSpPr>
        <p:spPr>
          <a:xfrm>
            <a:off x="8419011" y="58267"/>
            <a:ext cx="3461657" cy="124393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700"/>
              </a:spcBef>
            </a:pPr>
            <a:r>
              <a:rPr sz="2000" b="0" u="sng" spc="-10"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Definitions</a:t>
            </a:r>
            <a:r>
              <a:rPr sz="2000" b="0" u="none" spc="-10">
                <a:latin typeface="Segoe UI Semilight"/>
                <a:cs typeface="Segoe UI Semilight"/>
              </a:rPr>
              <a:t>:</a:t>
            </a:r>
            <a:endParaRPr sz="2000">
              <a:latin typeface="Segoe UI Semilight"/>
              <a:cs typeface="Segoe UI Semilight"/>
            </a:endParaRPr>
          </a:p>
          <a:p>
            <a:pPr marL="50800">
              <a:lnSpc>
                <a:spcPct val="100000"/>
              </a:lnSpc>
              <a:spcBef>
                <a:spcPts val="600"/>
              </a:spcBef>
              <a:tabLst>
                <a:tab pos="1774189" algn="l"/>
              </a:tabLst>
            </a:pPr>
            <a:r>
              <a:rPr sz="2000">
                <a:latin typeface="Cambria Math"/>
                <a:cs typeface="Cambria Math"/>
              </a:rPr>
              <a:t>𝑎</a:t>
            </a:r>
            <a:r>
              <a:rPr sz="2000" spc="40">
                <a:latin typeface="Cambria Math"/>
                <a:cs typeface="Cambria Math"/>
              </a:rPr>
              <a:t> </a:t>
            </a:r>
            <a:r>
              <a:rPr sz="2000">
                <a:latin typeface="Cambria Math"/>
                <a:cs typeface="Cambria Math"/>
              </a:rPr>
              <a:t>| 𝑏</a:t>
            </a:r>
            <a:r>
              <a:rPr sz="2000" spc="20">
                <a:latin typeface="Cambria Math"/>
                <a:cs typeface="Cambria Math"/>
              </a:rPr>
              <a:t> </a:t>
            </a:r>
            <a:r>
              <a:rPr sz="2000" b="0">
                <a:latin typeface="Segoe UI Semilight"/>
                <a:cs typeface="Segoe UI Semilight"/>
              </a:rPr>
              <a:t>iff</a:t>
            </a:r>
            <a:r>
              <a:rPr sz="2000" b="0" spc="-5">
                <a:latin typeface="Segoe UI Semilight"/>
                <a:cs typeface="Segoe UI Semilight"/>
              </a:rPr>
              <a:t> </a:t>
            </a:r>
            <a:r>
              <a:rPr sz="2000">
                <a:latin typeface="Cambria Math"/>
                <a:cs typeface="Cambria Math"/>
              </a:rPr>
              <a:t>∃𝑘</a:t>
            </a:r>
            <a:r>
              <a:rPr sz="2000" spc="155">
                <a:latin typeface="Cambria Math"/>
                <a:cs typeface="Cambria Math"/>
              </a:rPr>
              <a:t> </a:t>
            </a:r>
            <a:r>
              <a:rPr sz="2000">
                <a:latin typeface="Cambria Math"/>
                <a:cs typeface="Cambria Math"/>
              </a:rPr>
              <a:t>∈</a:t>
            </a:r>
            <a:r>
              <a:rPr sz="2000" spc="105">
                <a:latin typeface="Cambria Math"/>
                <a:cs typeface="Cambria Math"/>
              </a:rPr>
              <a:t> </a:t>
            </a:r>
            <a:r>
              <a:rPr sz="2000" spc="-50">
                <a:latin typeface="Cambria Math"/>
                <a:cs typeface="Cambria Math"/>
              </a:rPr>
              <a:t>ℤ</a:t>
            </a:r>
            <a:r>
              <a:rPr sz="2000">
                <a:latin typeface="Cambria Math"/>
                <a:cs typeface="Cambria Math"/>
              </a:rPr>
              <a:t>	𝑏</a:t>
            </a:r>
            <a:r>
              <a:rPr sz="2000" spc="125">
                <a:latin typeface="Cambria Math"/>
                <a:cs typeface="Cambria Math"/>
              </a:rPr>
              <a:t> </a:t>
            </a:r>
            <a:r>
              <a:rPr sz="2000">
                <a:latin typeface="Cambria Math"/>
                <a:cs typeface="Cambria Math"/>
              </a:rPr>
              <a:t>=</a:t>
            </a:r>
            <a:r>
              <a:rPr sz="2000" spc="105">
                <a:latin typeface="Cambria Math"/>
                <a:cs typeface="Cambria Math"/>
              </a:rPr>
              <a:t> </a:t>
            </a:r>
            <a:r>
              <a:rPr sz="2000" spc="-25">
                <a:latin typeface="Cambria Math"/>
                <a:cs typeface="Cambria Math"/>
              </a:rPr>
              <a:t>𝑘𝑎</a:t>
            </a:r>
            <a:endParaRPr sz="2000">
              <a:latin typeface="Cambria Math"/>
              <a:cs typeface="Cambria Math"/>
            </a:endParaRPr>
          </a:p>
          <a:p>
            <a:pPr marL="50800">
              <a:lnSpc>
                <a:spcPct val="100000"/>
              </a:lnSpc>
              <a:spcBef>
                <a:spcPts val="1200"/>
              </a:spcBef>
            </a:pPr>
            <a:r>
              <a:rPr sz="2000">
                <a:latin typeface="Cambria Math"/>
                <a:cs typeface="Cambria Math"/>
              </a:rPr>
              <a:t>𝑎</a:t>
            </a:r>
            <a:r>
              <a:rPr sz="2000" spc="145">
                <a:latin typeface="Cambria Math"/>
                <a:cs typeface="Cambria Math"/>
              </a:rPr>
              <a:t> </a:t>
            </a:r>
            <a:r>
              <a:rPr sz="2000" spc="65">
                <a:latin typeface="Cambria Math"/>
                <a:cs typeface="Cambria Math"/>
              </a:rPr>
              <a:t>≡</a:t>
            </a:r>
            <a:r>
              <a:rPr sz="2175" spc="502" baseline="-15325">
                <a:latin typeface="Cambria Math"/>
                <a:cs typeface="Cambria Math"/>
              </a:rPr>
              <a:t> </a:t>
            </a:r>
            <a:r>
              <a:rPr sz="2000">
                <a:latin typeface="Cambria Math"/>
                <a:cs typeface="Cambria Math"/>
              </a:rPr>
              <a:t>𝑏</a:t>
            </a:r>
            <a:r>
              <a:rPr lang="en-US" sz="2000">
                <a:latin typeface="Cambria Math"/>
                <a:cs typeface="Cambria Math"/>
              </a:rPr>
              <a:t> (mod m)</a:t>
            </a:r>
            <a:r>
              <a:rPr sz="2000" spc="140">
                <a:latin typeface="Cambria Math"/>
                <a:cs typeface="Cambria Math"/>
              </a:rPr>
              <a:t> </a:t>
            </a:r>
            <a:r>
              <a:rPr sz="2000" b="0">
                <a:latin typeface="Segoe UI Semilight"/>
                <a:cs typeface="Segoe UI Semilight"/>
              </a:rPr>
              <a:t>iff</a:t>
            </a:r>
            <a:r>
              <a:rPr sz="2000" b="0" spc="-5">
                <a:latin typeface="Segoe UI Semilight"/>
                <a:cs typeface="Segoe UI Semilight"/>
              </a:rPr>
              <a:t> </a:t>
            </a:r>
            <a:r>
              <a:rPr sz="2000">
                <a:latin typeface="Cambria Math"/>
                <a:cs typeface="Cambria Math"/>
              </a:rPr>
              <a:t>𝑚</a:t>
            </a:r>
            <a:r>
              <a:rPr sz="2000" spc="30">
                <a:latin typeface="Cambria Math"/>
                <a:cs typeface="Cambria Math"/>
              </a:rPr>
              <a:t> </a:t>
            </a:r>
            <a:r>
              <a:rPr sz="2000">
                <a:latin typeface="Cambria Math"/>
                <a:cs typeface="Cambria Math"/>
              </a:rPr>
              <a:t>|</a:t>
            </a:r>
            <a:r>
              <a:rPr sz="2000" spc="-5">
                <a:latin typeface="Cambria Math"/>
                <a:cs typeface="Cambria Math"/>
              </a:rPr>
              <a:t> </a:t>
            </a:r>
            <a:r>
              <a:rPr sz="2000">
                <a:latin typeface="Cambria Math"/>
                <a:cs typeface="Cambria Math"/>
              </a:rPr>
              <a:t>(𝑎</a:t>
            </a:r>
            <a:r>
              <a:rPr sz="2000" spc="459">
                <a:latin typeface="Cambria Math"/>
                <a:cs typeface="Cambria Math"/>
              </a:rPr>
              <a:t> </a:t>
            </a:r>
            <a:r>
              <a:rPr sz="2000">
                <a:latin typeface="Cambria Math"/>
                <a:cs typeface="Cambria Math"/>
              </a:rPr>
              <a:t>−</a:t>
            </a:r>
            <a:r>
              <a:rPr sz="2000" spc="-5">
                <a:latin typeface="Cambria Math"/>
                <a:cs typeface="Cambria Math"/>
              </a:rPr>
              <a:t> </a:t>
            </a:r>
            <a:r>
              <a:rPr sz="2000" spc="-25">
                <a:latin typeface="Cambria Math"/>
                <a:cs typeface="Cambria Math"/>
              </a:rPr>
              <a:t>𝑏)</a:t>
            </a:r>
            <a:endParaRPr sz="2000">
              <a:latin typeface="Cambria Math"/>
              <a:cs typeface="Cambria Math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EA08C5-5D27-4E23-DC91-1CE885316AF7}"/>
              </a:ext>
            </a:extLst>
          </p:cNvPr>
          <p:cNvSpPr txBox="1"/>
          <p:nvPr/>
        </p:nvSpPr>
        <p:spPr>
          <a:xfrm>
            <a:off x="619657" y="2281368"/>
            <a:ext cx="1144389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3500">
              <a:lnSpc>
                <a:spcPct val="100000"/>
              </a:lnSpc>
              <a:spcBef>
                <a:spcPts val="2460"/>
              </a:spcBef>
            </a:pPr>
            <a:r>
              <a:rPr lang="en-US" sz="2200" b="0" u="sng"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Proof</a:t>
            </a:r>
            <a:r>
              <a:rPr lang="en-US" sz="2200" b="0" u="sng" spc="-120"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 </a:t>
            </a:r>
            <a:r>
              <a:rPr lang="en-US" sz="2200" b="0" u="sng"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(Attempt</a:t>
            </a:r>
            <a:r>
              <a:rPr lang="en-US" sz="2200" b="0" u="sng" spc="-105"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 2</a:t>
            </a:r>
            <a:r>
              <a:rPr lang="en-US" sz="2200" b="0" u="sng" spc="-25"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)</a:t>
            </a:r>
            <a:r>
              <a:rPr lang="en-US" sz="2200" u="sng" spc="-25"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: </a:t>
            </a:r>
            <a:r>
              <a:rPr lang="en-US" sz="2200" b="0">
                <a:latin typeface="Segoe UI Semilight"/>
                <a:cs typeface="Segoe UI Semilight"/>
              </a:rPr>
              <a:t>Let</a:t>
            </a:r>
            <a:r>
              <a:rPr lang="en-US" sz="2200" b="0" spc="-35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𝑎,</a:t>
            </a:r>
            <a:r>
              <a:rPr lang="en-US" sz="2200" spc="-120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𝑏,</a:t>
            </a:r>
            <a:r>
              <a:rPr lang="en-US" sz="2200" spc="-125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𝑐,</a:t>
            </a:r>
            <a:r>
              <a:rPr lang="en-US" sz="2200" spc="-120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𝑑</a:t>
            </a:r>
            <a:r>
              <a:rPr lang="en-US" sz="2200" spc="170">
                <a:latin typeface="Cambria Math"/>
                <a:cs typeface="Cambria Math"/>
              </a:rPr>
              <a:t> </a:t>
            </a:r>
            <a:r>
              <a:rPr lang="en-US" sz="2200" b="0">
                <a:latin typeface="Segoe UI Semilight"/>
                <a:cs typeface="Segoe UI Semilight"/>
              </a:rPr>
              <a:t>and</a:t>
            </a:r>
            <a:r>
              <a:rPr lang="en-US" sz="2200" b="0" spc="-15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𝑚</a:t>
            </a:r>
            <a:r>
              <a:rPr lang="en-US" sz="2200" spc="160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&gt;</a:t>
            </a:r>
            <a:r>
              <a:rPr lang="en-US" sz="2200" spc="110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0</a:t>
            </a:r>
            <a:r>
              <a:rPr lang="en-US" sz="2200" spc="110">
                <a:latin typeface="Cambria Math"/>
                <a:cs typeface="Cambria Math"/>
              </a:rPr>
              <a:t> </a:t>
            </a:r>
            <a:r>
              <a:rPr lang="en-US" sz="2200" b="0">
                <a:latin typeface="Segoe UI Semilight"/>
                <a:cs typeface="Segoe UI Semilight"/>
              </a:rPr>
              <a:t>be</a:t>
            </a:r>
            <a:r>
              <a:rPr lang="en-US" sz="2200" b="0" spc="-15">
                <a:latin typeface="Segoe UI Semilight"/>
                <a:cs typeface="Segoe UI Semilight"/>
              </a:rPr>
              <a:t> </a:t>
            </a:r>
            <a:r>
              <a:rPr lang="en-US" sz="2200" b="0">
                <a:latin typeface="Segoe UI Semilight"/>
                <a:cs typeface="Segoe UI Semilight"/>
              </a:rPr>
              <a:t>arbitrary</a:t>
            </a:r>
            <a:r>
              <a:rPr lang="en-US" sz="2200" b="0" spc="-5">
                <a:latin typeface="Segoe UI Semilight"/>
                <a:cs typeface="Segoe UI Semilight"/>
              </a:rPr>
              <a:t> </a:t>
            </a:r>
            <a:r>
              <a:rPr lang="en-US" sz="2200" b="0">
                <a:latin typeface="Segoe UI Semilight"/>
                <a:cs typeface="Segoe UI Semilight"/>
              </a:rPr>
              <a:t>integers. Suppose</a:t>
            </a:r>
            <a:r>
              <a:rPr lang="en-US" sz="2200" b="0" spc="-5">
                <a:latin typeface="Segoe UI Semilight"/>
                <a:cs typeface="Segoe UI Semilight"/>
              </a:rPr>
              <a:t> </a:t>
            </a:r>
            <a:r>
              <a:rPr lang="en-US" sz="2200" b="0">
                <a:latin typeface="Segoe UI Semilight"/>
                <a:cs typeface="Segoe UI Semilight"/>
              </a:rPr>
              <a:t>that</a:t>
            </a:r>
            <a:r>
              <a:rPr lang="en-US" sz="2200" b="0" spc="-10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𝑎</a:t>
            </a:r>
            <a:r>
              <a:rPr lang="en-US" sz="2200" spc="175">
                <a:latin typeface="Cambria Math"/>
                <a:cs typeface="Cambria Math"/>
              </a:rPr>
              <a:t> </a:t>
            </a:r>
            <a:r>
              <a:rPr lang="en-US" sz="2200" spc="80">
                <a:latin typeface="Cambria Math"/>
                <a:cs typeface="Cambria Math"/>
              </a:rPr>
              <a:t>≡</a:t>
            </a:r>
            <a:r>
              <a:rPr lang="en-US" sz="2200" spc="517" baseline="-15625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𝑏 (mod m)</a:t>
            </a:r>
            <a:r>
              <a:rPr lang="en-US" sz="2200" spc="150">
                <a:latin typeface="Cambria Math"/>
                <a:cs typeface="Cambria Math"/>
              </a:rPr>
              <a:t> </a:t>
            </a:r>
            <a:r>
              <a:rPr lang="en-US" sz="2200" b="0">
                <a:latin typeface="Segoe UI Semilight"/>
                <a:cs typeface="Segoe UI Semilight"/>
              </a:rPr>
              <a:t>and</a:t>
            </a:r>
            <a:r>
              <a:rPr lang="en-US" sz="2200" b="0" spc="-15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𝑐</a:t>
            </a:r>
            <a:r>
              <a:rPr lang="en-US" sz="2200" spc="185">
                <a:latin typeface="Cambria Math"/>
                <a:cs typeface="Cambria Math"/>
              </a:rPr>
              <a:t> </a:t>
            </a:r>
            <a:r>
              <a:rPr lang="en-US" sz="2200" spc="80">
                <a:latin typeface="Cambria Math"/>
                <a:cs typeface="Cambria Math"/>
              </a:rPr>
              <a:t>≡</a:t>
            </a:r>
            <a:r>
              <a:rPr lang="en-US" sz="2200" spc="517" baseline="-15625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𝑑 (mod m)</a:t>
            </a:r>
            <a:r>
              <a:rPr lang="en-US" sz="2200" b="0">
                <a:latin typeface="Segoe UI Semilight"/>
                <a:cs typeface="Segoe UI Semilight"/>
              </a:rPr>
              <a:t>.</a:t>
            </a:r>
            <a:r>
              <a:rPr lang="en-US" sz="2200" b="0" spc="-10">
                <a:latin typeface="Segoe UI Semilight"/>
                <a:cs typeface="Segoe UI Semilight"/>
              </a:rPr>
              <a:t> </a:t>
            </a:r>
            <a:endParaRPr lang="en-US" sz="2200">
              <a:latin typeface="Segoe UI Semilight"/>
              <a:cs typeface="Segoe UI Semiligh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AEE07AD-1D4E-1190-F18F-BC81E775ADB5}"/>
              </a:ext>
            </a:extLst>
          </p:cNvPr>
          <p:cNvSpPr txBox="1"/>
          <p:nvPr/>
        </p:nvSpPr>
        <p:spPr>
          <a:xfrm>
            <a:off x="654202" y="6088559"/>
            <a:ext cx="1056026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0">
                <a:latin typeface="Segoe UI Semilight"/>
                <a:cs typeface="Segoe UI Semilight"/>
              </a:rPr>
              <a:t>Then</a:t>
            </a:r>
            <a:r>
              <a:rPr lang="en-US" sz="2200" b="0" spc="-35">
                <a:latin typeface="Segoe UI Semilight"/>
                <a:cs typeface="Segoe UI Semilight"/>
              </a:rPr>
              <a:t> </a:t>
            </a:r>
            <a:r>
              <a:rPr lang="en-US" sz="2200" b="0">
                <a:latin typeface="Segoe UI Semilight"/>
                <a:cs typeface="Segoe UI Semilight"/>
              </a:rPr>
              <a:t>by</a:t>
            </a:r>
            <a:r>
              <a:rPr lang="en-US" sz="2200" b="0" spc="-20">
                <a:latin typeface="Segoe UI Semilight"/>
                <a:cs typeface="Segoe UI Semilight"/>
              </a:rPr>
              <a:t> </a:t>
            </a:r>
            <a:r>
              <a:rPr lang="en-US" sz="2200" b="0">
                <a:latin typeface="Segoe UI Semilight"/>
                <a:cs typeface="Segoe UI Semilight"/>
              </a:rPr>
              <a:t>definition</a:t>
            </a:r>
            <a:r>
              <a:rPr lang="en-US" sz="2200" b="0" spc="-25">
                <a:latin typeface="Segoe UI Semilight"/>
                <a:cs typeface="Segoe UI Semilight"/>
              </a:rPr>
              <a:t> </a:t>
            </a:r>
            <a:r>
              <a:rPr lang="en-US" sz="2200" b="0">
                <a:latin typeface="Segoe UI Semilight"/>
                <a:cs typeface="Segoe UI Semilight"/>
              </a:rPr>
              <a:t>of</a:t>
            </a:r>
            <a:r>
              <a:rPr lang="en-US" sz="2200" b="0" spc="-25">
                <a:latin typeface="Segoe UI Semilight"/>
                <a:cs typeface="Segoe UI Semilight"/>
              </a:rPr>
              <a:t> </a:t>
            </a:r>
            <a:r>
              <a:rPr lang="en-US" sz="2200" b="0">
                <a:latin typeface="Segoe UI Semilight"/>
                <a:cs typeface="Segoe UI Semilight"/>
              </a:rPr>
              <a:t>congruence,</a:t>
            </a:r>
            <a:r>
              <a:rPr lang="en-US" sz="2200" b="0" spc="25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𝑎𝑐</a:t>
            </a:r>
            <a:r>
              <a:rPr lang="en-US" sz="2200" spc="185">
                <a:latin typeface="Cambria Math"/>
                <a:cs typeface="Cambria Math"/>
              </a:rPr>
              <a:t> </a:t>
            </a:r>
            <a:r>
              <a:rPr lang="en-US" sz="2200" spc="80">
                <a:latin typeface="Cambria Math"/>
                <a:cs typeface="Cambria Math"/>
              </a:rPr>
              <a:t>≡</a:t>
            </a:r>
            <a:r>
              <a:rPr lang="en-US" sz="2200" spc="509" baseline="-15625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𝑏𝑑 (mod m)</a:t>
            </a:r>
            <a:r>
              <a:rPr lang="en-US" sz="2200" b="0">
                <a:latin typeface="Segoe UI Semilight"/>
                <a:cs typeface="Segoe UI Semilight"/>
              </a:rPr>
              <a:t>.</a:t>
            </a:r>
            <a:r>
              <a:rPr lang="en-US" sz="2200" b="0" spc="-15">
                <a:latin typeface="Segoe UI Semilight"/>
                <a:cs typeface="Segoe UI Semilight"/>
              </a:rPr>
              <a:t> </a:t>
            </a:r>
            <a:r>
              <a:rPr lang="en-US" sz="2200" b="0">
                <a:latin typeface="Segoe UI Semilight"/>
                <a:cs typeface="Segoe UI Semilight"/>
              </a:rPr>
              <a:t>Since</a:t>
            </a:r>
            <a:r>
              <a:rPr lang="en-US" sz="2200" b="0" spc="-20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𝑎,</a:t>
            </a:r>
            <a:r>
              <a:rPr lang="en-US" sz="2200" spc="-125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𝑏,</a:t>
            </a:r>
            <a:r>
              <a:rPr lang="en-US" sz="2200" spc="-120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𝑐,</a:t>
            </a:r>
            <a:r>
              <a:rPr lang="en-US" sz="2200" spc="-120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𝑑,</a:t>
            </a:r>
            <a:r>
              <a:rPr lang="en-US" sz="2200" spc="-125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𝑚</a:t>
            </a:r>
            <a:r>
              <a:rPr lang="en-US" sz="2200" spc="135">
                <a:latin typeface="Cambria Math"/>
                <a:cs typeface="Cambria Math"/>
              </a:rPr>
              <a:t> </a:t>
            </a:r>
            <a:r>
              <a:rPr lang="en-US" sz="2200" b="0">
                <a:latin typeface="Segoe UI Semilight"/>
                <a:cs typeface="Segoe UI Semilight"/>
              </a:rPr>
              <a:t>were</a:t>
            </a:r>
            <a:r>
              <a:rPr lang="en-US" sz="2200" b="0" spc="-35">
                <a:latin typeface="Segoe UI Semilight"/>
                <a:cs typeface="Segoe UI Semilight"/>
              </a:rPr>
              <a:t> </a:t>
            </a:r>
            <a:r>
              <a:rPr lang="en-US" sz="2200" b="0" spc="-10">
                <a:latin typeface="Segoe UI Semilight"/>
                <a:cs typeface="Segoe UI Semilight"/>
              </a:rPr>
              <a:t>arbitrary, </a:t>
            </a:r>
            <a:r>
              <a:rPr lang="en-US" sz="2200" b="0">
                <a:latin typeface="Segoe UI Semilight"/>
                <a:cs typeface="Segoe UI Semilight"/>
              </a:rPr>
              <a:t>the</a:t>
            </a:r>
            <a:r>
              <a:rPr lang="en-US" sz="2200" b="0" spc="-55">
                <a:latin typeface="Segoe UI Semilight"/>
                <a:cs typeface="Segoe UI Semilight"/>
              </a:rPr>
              <a:t> </a:t>
            </a:r>
            <a:r>
              <a:rPr lang="en-US" sz="2200" b="0">
                <a:latin typeface="Segoe UI Semilight"/>
                <a:cs typeface="Segoe UI Semilight"/>
              </a:rPr>
              <a:t>claim</a:t>
            </a:r>
            <a:r>
              <a:rPr lang="en-US" sz="2200" b="0" spc="-55">
                <a:latin typeface="Segoe UI Semilight"/>
                <a:cs typeface="Segoe UI Semilight"/>
              </a:rPr>
              <a:t> </a:t>
            </a:r>
            <a:r>
              <a:rPr lang="en-US" sz="2200" b="0" spc="-10">
                <a:latin typeface="Segoe UI Semilight"/>
                <a:cs typeface="Segoe UI Semilight"/>
              </a:rPr>
              <a:t>holds.</a:t>
            </a:r>
            <a:endParaRPr lang="en-US" sz="22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B26B6EF-40EE-13F3-00FB-71288B3EEDE7}"/>
              </a:ext>
            </a:extLst>
          </p:cNvPr>
          <p:cNvSpPr txBox="1"/>
          <p:nvPr/>
        </p:nvSpPr>
        <p:spPr>
          <a:xfrm>
            <a:off x="689779" y="2971533"/>
            <a:ext cx="1117741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>
                <a:latin typeface="Segoe UI Semilight"/>
                <a:cs typeface="Segoe UI Semilight"/>
              </a:rPr>
              <a:t>Then</a:t>
            </a:r>
            <a:r>
              <a:rPr lang="en-US" sz="2200" spc="-15">
                <a:latin typeface="Segoe UI Semilight"/>
                <a:cs typeface="Segoe UI Semilight"/>
              </a:rPr>
              <a:t> </a:t>
            </a:r>
            <a:r>
              <a:rPr lang="en-US" sz="2200" spc="-25">
                <a:latin typeface="Segoe UI Semilight"/>
                <a:cs typeface="Segoe UI Semilight"/>
              </a:rPr>
              <a:t>by </a:t>
            </a:r>
            <a:r>
              <a:rPr lang="en-US" sz="2200">
                <a:latin typeface="Segoe UI Semilight"/>
                <a:cs typeface="Segoe UI Semilight"/>
              </a:rPr>
              <a:t>definition</a:t>
            </a:r>
            <a:r>
              <a:rPr lang="en-US" sz="2200" spc="-40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Segoe UI Semilight"/>
                <a:cs typeface="Segoe UI Semilight"/>
              </a:rPr>
              <a:t>of</a:t>
            </a:r>
            <a:r>
              <a:rPr lang="en-US" sz="2200" spc="-50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Segoe UI Semilight"/>
                <a:cs typeface="Segoe UI Semilight"/>
              </a:rPr>
              <a:t>congruence,</a:t>
            </a:r>
            <a:r>
              <a:rPr lang="en-US" sz="2200" spc="-5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𝑚</a:t>
            </a:r>
            <a:r>
              <a:rPr lang="en-US" sz="2200" spc="10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|</a:t>
            </a:r>
            <a:r>
              <a:rPr lang="en-US" sz="2200" spc="-30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(𝑎</a:t>
            </a:r>
            <a:r>
              <a:rPr lang="en-US" sz="2200" spc="15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−</a:t>
            </a:r>
            <a:r>
              <a:rPr lang="en-US" sz="2200" spc="-40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𝑏)</a:t>
            </a:r>
            <a:r>
              <a:rPr lang="en-US" sz="2200" spc="75">
                <a:latin typeface="Cambria Math"/>
                <a:cs typeface="Cambria Math"/>
              </a:rPr>
              <a:t> </a:t>
            </a:r>
            <a:r>
              <a:rPr lang="en-US" sz="2200">
                <a:latin typeface="Segoe UI Semilight"/>
                <a:cs typeface="Segoe UI Semilight"/>
              </a:rPr>
              <a:t>and</a:t>
            </a:r>
            <a:r>
              <a:rPr lang="en-US" sz="2200" spc="-65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𝑚</a:t>
            </a:r>
            <a:r>
              <a:rPr lang="en-US" sz="2200" spc="15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|</a:t>
            </a:r>
            <a:r>
              <a:rPr lang="en-US" sz="2200" spc="-30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(𝑐</a:t>
            </a:r>
            <a:r>
              <a:rPr lang="en-US" sz="2200" spc="30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−</a:t>
            </a:r>
            <a:r>
              <a:rPr lang="en-US" sz="2200" spc="-40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𝑑)</a:t>
            </a:r>
            <a:r>
              <a:rPr lang="en-US" sz="2200">
                <a:latin typeface="Segoe UI Semilight"/>
                <a:cs typeface="Segoe UI Semilight"/>
              </a:rPr>
              <a:t>.</a:t>
            </a:r>
            <a:r>
              <a:rPr lang="en-US" sz="2200" spc="-35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Segoe UI Semilight"/>
                <a:cs typeface="Segoe UI Semilight"/>
              </a:rPr>
              <a:t>Then</a:t>
            </a:r>
            <a:r>
              <a:rPr lang="en-US" sz="2200" spc="-50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Segoe UI Semilight"/>
                <a:cs typeface="Segoe UI Semilight"/>
              </a:rPr>
              <a:t>by</a:t>
            </a:r>
            <a:r>
              <a:rPr lang="en-US" sz="2200" spc="-55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Segoe UI Semilight"/>
                <a:cs typeface="Segoe UI Semilight"/>
              </a:rPr>
              <a:t>definition</a:t>
            </a:r>
            <a:r>
              <a:rPr lang="en-US" sz="2200" spc="-40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Segoe UI Semilight"/>
                <a:cs typeface="Segoe UI Semilight"/>
              </a:rPr>
              <a:t>of</a:t>
            </a:r>
            <a:r>
              <a:rPr lang="en-US" sz="2200" spc="-50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Segoe UI Semilight"/>
                <a:cs typeface="Segoe UI Semilight"/>
              </a:rPr>
              <a:t>divides,</a:t>
            </a:r>
            <a:r>
              <a:rPr lang="en-US" sz="2200" spc="-25">
                <a:latin typeface="Segoe UI Semilight"/>
                <a:cs typeface="Segoe UI Semilight"/>
              </a:rPr>
              <a:t> </a:t>
            </a:r>
            <a:r>
              <a:rPr lang="en-US" sz="2200" spc="-10">
                <a:latin typeface="Segoe UI Semilight"/>
                <a:cs typeface="Segoe UI Semilight"/>
              </a:rPr>
              <a:t>there </a:t>
            </a:r>
            <a:r>
              <a:rPr lang="en-US" sz="2200">
                <a:latin typeface="Segoe UI Semilight"/>
                <a:cs typeface="Segoe UI Semilight"/>
              </a:rPr>
              <a:t>exists</a:t>
            </a:r>
            <a:r>
              <a:rPr lang="en-US" sz="2200" spc="-25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Segoe UI Semilight"/>
                <a:cs typeface="Segoe UI Semilight"/>
              </a:rPr>
              <a:t>some</a:t>
            </a:r>
            <a:r>
              <a:rPr lang="en-US" sz="2200" spc="-20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Segoe UI Semilight"/>
                <a:cs typeface="Segoe UI Semilight"/>
              </a:rPr>
              <a:t>integers</a:t>
            </a:r>
            <a:r>
              <a:rPr lang="en-US" sz="2200" spc="-5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𝑘,</a:t>
            </a:r>
            <a:r>
              <a:rPr lang="en-US" sz="2200" spc="-125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𝑗</a:t>
            </a:r>
            <a:r>
              <a:rPr lang="en-US" sz="2200" spc="120">
                <a:latin typeface="Cambria Math"/>
                <a:cs typeface="Cambria Math"/>
              </a:rPr>
              <a:t> </a:t>
            </a:r>
            <a:r>
              <a:rPr lang="en-US" sz="2200">
                <a:latin typeface="Segoe UI Semilight"/>
                <a:cs typeface="Segoe UI Semilight"/>
              </a:rPr>
              <a:t>such</a:t>
            </a:r>
            <a:r>
              <a:rPr lang="en-US" sz="2200" spc="-5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Segoe UI Semilight"/>
                <a:cs typeface="Segoe UI Semilight"/>
              </a:rPr>
              <a:t>that</a:t>
            </a:r>
            <a:r>
              <a:rPr lang="en-US" sz="2200" spc="-20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𝑎</a:t>
            </a:r>
            <a:r>
              <a:rPr lang="en-US" sz="2200" spc="40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−</a:t>
            </a:r>
            <a:r>
              <a:rPr lang="en-US" sz="2200" spc="-15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𝑏</a:t>
            </a:r>
            <a:r>
              <a:rPr lang="en-US" sz="2200" spc="150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=</a:t>
            </a:r>
            <a:r>
              <a:rPr lang="en-US" sz="2200" spc="90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𝑚𝑘</a:t>
            </a:r>
            <a:r>
              <a:rPr lang="en-US" sz="2200" spc="160">
                <a:latin typeface="Cambria Math"/>
                <a:cs typeface="Cambria Math"/>
              </a:rPr>
              <a:t> </a:t>
            </a:r>
            <a:r>
              <a:rPr lang="en-US" sz="2200">
                <a:latin typeface="Segoe UI Semilight"/>
                <a:cs typeface="Segoe UI Semilight"/>
              </a:rPr>
              <a:t>and</a:t>
            </a:r>
            <a:r>
              <a:rPr lang="en-US" sz="2200" spc="-25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𝑐</a:t>
            </a:r>
            <a:r>
              <a:rPr lang="en-US" sz="2200" spc="55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−</a:t>
            </a:r>
            <a:r>
              <a:rPr lang="en-US" sz="2200" spc="-25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𝑑</a:t>
            </a:r>
            <a:r>
              <a:rPr lang="en-US" sz="2200" spc="170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=</a:t>
            </a:r>
            <a:r>
              <a:rPr lang="en-US" sz="2200" spc="100">
                <a:latin typeface="Cambria Math"/>
                <a:cs typeface="Cambria Math"/>
              </a:rPr>
              <a:t> </a:t>
            </a:r>
            <a:r>
              <a:rPr lang="en-US" sz="2200" spc="-25">
                <a:latin typeface="Cambria Math"/>
                <a:cs typeface="Cambria Math"/>
              </a:rPr>
              <a:t>𝑚𝑗</a:t>
            </a:r>
            <a:r>
              <a:rPr lang="en-US" sz="2200" spc="-25">
                <a:latin typeface="Segoe UI Semilight"/>
                <a:cs typeface="Segoe UI Semilight"/>
              </a:rPr>
              <a:t>.</a:t>
            </a:r>
            <a:endParaRPr lang="en-US" sz="22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8AD24D-8814-4068-EA73-73CAC2BDED45}"/>
              </a:ext>
            </a:extLst>
          </p:cNvPr>
          <p:cNvSpPr txBox="1"/>
          <p:nvPr/>
        </p:nvSpPr>
        <p:spPr>
          <a:xfrm>
            <a:off x="619657" y="3740974"/>
            <a:ext cx="11360299" cy="4611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0800" marR="244475">
              <a:lnSpc>
                <a:spcPct val="120000"/>
              </a:lnSpc>
              <a:tabLst>
                <a:tab pos="7733030" algn="l"/>
              </a:tabLst>
            </a:pPr>
            <a:r>
              <a:rPr lang="en-US" sz="2200" spc="-10">
                <a:latin typeface="Segoe UI Semilight"/>
                <a:cs typeface="Segoe UI Semilight"/>
              </a:rPr>
              <a:t>Rearranging,</a:t>
            </a:r>
            <a:r>
              <a:rPr lang="en-US" sz="2200" spc="-50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Segoe UI Semilight"/>
                <a:cs typeface="Segoe UI Semilight"/>
              </a:rPr>
              <a:t>we</a:t>
            </a:r>
            <a:r>
              <a:rPr lang="en-US" sz="2200" spc="-45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Segoe UI Semilight"/>
                <a:cs typeface="Segoe UI Semilight"/>
              </a:rPr>
              <a:t>have</a:t>
            </a:r>
            <a:r>
              <a:rPr lang="en-US" sz="2200" spc="-40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𝑎</a:t>
            </a:r>
            <a:r>
              <a:rPr lang="en-US" sz="2200" spc="140">
                <a:latin typeface="Cambria Math"/>
                <a:cs typeface="Cambria Math"/>
              </a:rPr>
              <a:t> </a:t>
            </a:r>
            <a:r>
              <a:rPr lang="en-US" sz="2200" spc="-50">
                <a:latin typeface="Cambria Math"/>
                <a:cs typeface="Cambria Math"/>
              </a:rPr>
              <a:t>=</a:t>
            </a:r>
            <a:r>
              <a:rPr lang="en-US" sz="2200">
                <a:latin typeface="Cambria Math"/>
                <a:cs typeface="Cambria Math"/>
              </a:rPr>
              <a:t> 𝑚𝑘</a:t>
            </a:r>
            <a:r>
              <a:rPr lang="en-US" sz="2200" spc="60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+</a:t>
            </a:r>
            <a:r>
              <a:rPr lang="en-US" sz="2200" spc="-30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𝑏</a:t>
            </a:r>
            <a:r>
              <a:rPr lang="en-US" sz="2200" spc="130">
                <a:latin typeface="Cambria Math"/>
                <a:cs typeface="Cambria Math"/>
              </a:rPr>
              <a:t> </a:t>
            </a:r>
            <a:r>
              <a:rPr lang="en-US" sz="2200">
                <a:latin typeface="Segoe UI Semilight"/>
                <a:cs typeface="Segoe UI Semilight"/>
              </a:rPr>
              <a:t>and</a:t>
            </a:r>
            <a:r>
              <a:rPr lang="en-US" sz="2200" spc="-35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𝑐</a:t>
            </a:r>
            <a:r>
              <a:rPr lang="en-US" sz="2200" spc="165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=</a:t>
            </a:r>
            <a:r>
              <a:rPr lang="en-US" sz="2200" spc="85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𝑚𝑗</a:t>
            </a:r>
            <a:r>
              <a:rPr lang="en-US" sz="2200" spc="30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+</a:t>
            </a:r>
            <a:r>
              <a:rPr lang="en-US" sz="2200" spc="-30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𝑑</a:t>
            </a:r>
            <a:r>
              <a:rPr lang="en-US" sz="2200">
                <a:latin typeface="Segoe UI Semilight"/>
                <a:cs typeface="Segoe UI Semilight"/>
              </a:rPr>
              <a:t>.</a:t>
            </a:r>
            <a:r>
              <a:rPr lang="en-US" sz="2200" spc="-25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Segoe UI Semilight"/>
                <a:cs typeface="Segoe UI Semilight"/>
              </a:rPr>
              <a:t>Multiplying</a:t>
            </a:r>
            <a:r>
              <a:rPr lang="en-US" sz="2200" spc="-45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Segoe UI Semilight"/>
                <a:cs typeface="Segoe UI Semilight"/>
              </a:rPr>
              <a:t>both</a:t>
            </a:r>
            <a:r>
              <a:rPr lang="en-US" sz="2200" spc="-35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Segoe UI Semilight"/>
                <a:cs typeface="Segoe UI Semilight"/>
              </a:rPr>
              <a:t>expressions,</a:t>
            </a:r>
            <a:r>
              <a:rPr lang="en-US" sz="2200" spc="10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Segoe UI Semilight"/>
                <a:cs typeface="Segoe UI Semilight"/>
              </a:rPr>
              <a:t>we</a:t>
            </a:r>
            <a:r>
              <a:rPr lang="en-US" sz="2200" spc="-35">
                <a:latin typeface="Segoe UI Semilight"/>
                <a:cs typeface="Segoe UI Semilight"/>
              </a:rPr>
              <a:t> </a:t>
            </a:r>
            <a:r>
              <a:rPr lang="en-US" sz="2200" spc="-10">
                <a:latin typeface="Segoe UI Semilight"/>
                <a:cs typeface="Segoe UI Semilight"/>
              </a:rPr>
              <a:t>have:</a:t>
            </a:r>
            <a:endParaRPr lang="en-US" sz="2200">
              <a:latin typeface="Segoe UI Semilight"/>
              <a:cs typeface="Segoe UI Semiligh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54C58FE-51B2-844D-D46E-2D3D9191C34D}"/>
              </a:ext>
            </a:extLst>
          </p:cNvPr>
          <p:cNvSpPr txBox="1"/>
          <p:nvPr/>
        </p:nvSpPr>
        <p:spPr>
          <a:xfrm>
            <a:off x="654202" y="5703607"/>
            <a:ext cx="659347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0">
                <a:latin typeface="Segoe UI Semilight"/>
                <a:cs typeface="Segoe UI Semilight"/>
              </a:rPr>
              <a:t>[Reroll definitions]</a:t>
            </a:r>
            <a:endParaRPr lang="en-US" sz="220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406B3A7-B5C4-5E3E-2114-4CA7A2B8A9C4}"/>
              </a:ext>
            </a:extLst>
          </p:cNvPr>
          <p:cNvSpPr txBox="1"/>
          <p:nvPr/>
        </p:nvSpPr>
        <p:spPr>
          <a:xfrm>
            <a:off x="2996293" y="4231084"/>
            <a:ext cx="609708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10" algn="ctr">
              <a:lnSpc>
                <a:spcPct val="100000"/>
              </a:lnSpc>
              <a:spcBef>
                <a:spcPts val="530"/>
              </a:spcBef>
            </a:pPr>
            <a:r>
              <a:rPr lang="en-US" sz="2000">
                <a:latin typeface="Cambria Math"/>
                <a:cs typeface="Cambria Math"/>
              </a:rPr>
              <a:t>𝑎𝑐</a:t>
            </a:r>
            <a:r>
              <a:rPr lang="en-US" sz="2000" spc="190">
                <a:latin typeface="Cambria Math"/>
                <a:cs typeface="Cambria Math"/>
              </a:rPr>
              <a:t> </a:t>
            </a:r>
            <a:r>
              <a:rPr lang="en-US" sz="2000">
                <a:latin typeface="Cambria Math"/>
                <a:cs typeface="Cambria Math"/>
              </a:rPr>
              <a:t>=</a:t>
            </a:r>
            <a:r>
              <a:rPr lang="en-US" sz="2000" spc="100">
                <a:latin typeface="Cambria Math"/>
                <a:cs typeface="Cambria Math"/>
              </a:rPr>
              <a:t> </a:t>
            </a:r>
            <a:r>
              <a:rPr lang="en-US" sz="2000">
                <a:latin typeface="Cambria Math"/>
                <a:cs typeface="Cambria Math"/>
              </a:rPr>
              <a:t>(𝑚𝑘</a:t>
            </a:r>
            <a:r>
              <a:rPr lang="en-US" sz="2000" spc="70">
                <a:latin typeface="Cambria Math"/>
                <a:cs typeface="Cambria Math"/>
              </a:rPr>
              <a:t> </a:t>
            </a:r>
            <a:r>
              <a:rPr lang="en-US" sz="2000">
                <a:latin typeface="Cambria Math"/>
                <a:cs typeface="Cambria Math"/>
              </a:rPr>
              <a:t>+</a:t>
            </a:r>
            <a:r>
              <a:rPr lang="en-US" sz="2000" spc="-5">
                <a:latin typeface="Cambria Math"/>
                <a:cs typeface="Cambria Math"/>
              </a:rPr>
              <a:t> </a:t>
            </a:r>
            <a:r>
              <a:rPr lang="en-US" sz="2000">
                <a:latin typeface="Cambria Math"/>
                <a:cs typeface="Cambria Math"/>
              </a:rPr>
              <a:t>𝑏)(𝑚𝑗</a:t>
            </a:r>
            <a:r>
              <a:rPr lang="en-US" sz="2000" spc="35">
                <a:latin typeface="Cambria Math"/>
                <a:cs typeface="Cambria Math"/>
              </a:rPr>
              <a:t> </a:t>
            </a:r>
            <a:r>
              <a:rPr lang="en-US" sz="2000">
                <a:latin typeface="Cambria Math"/>
                <a:cs typeface="Cambria Math"/>
              </a:rPr>
              <a:t>+</a:t>
            </a:r>
            <a:r>
              <a:rPr lang="en-US" sz="2000" spc="-5">
                <a:latin typeface="Cambria Math"/>
                <a:cs typeface="Cambria Math"/>
              </a:rPr>
              <a:t> </a:t>
            </a:r>
            <a:r>
              <a:rPr lang="en-US" sz="2000" spc="-25">
                <a:latin typeface="Cambria Math"/>
                <a:cs typeface="Cambria Math"/>
              </a:rPr>
              <a:t>𝑑)</a:t>
            </a:r>
            <a:endParaRPr lang="en-US" sz="2000">
              <a:latin typeface="Cambria Math"/>
              <a:cs typeface="Cambria Math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33497DC-B06D-8E66-1F27-8D621C056748}"/>
              </a:ext>
            </a:extLst>
          </p:cNvPr>
          <p:cNvSpPr txBox="1"/>
          <p:nvPr/>
        </p:nvSpPr>
        <p:spPr>
          <a:xfrm>
            <a:off x="3381647" y="4577752"/>
            <a:ext cx="609708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530"/>
              </a:spcBef>
            </a:pPr>
            <a:r>
              <a:rPr lang="en-US" sz="2000">
                <a:latin typeface="Cambria Math"/>
                <a:cs typeface="Cambria Math"/>
              </a:rPr>
              <a:t>𝑎𝑐</a:t>
            </a:r>
            <a:r>
              <a:rPr lang="en-US" sz="2000" spc="195">
                <a:latin typeface="Cambria Math"/>
                <a:cs typeface="Cambria Math"/>
              </a:rPr>
              <a:t> </a:t>
            </a:r>
            <a:r>
              <a:rPr lang="en-US" sz="2000">
                <a:latin typeface="Cambria Math"/>
                <a:cs typeface="Cambria Math"/>
              </a:rPr>
              <a:t>=</a:t>
            </a:r>
            <a:r>
              <a:rPr lang="en-US" sz="2000" spc="135">
                <a:latin typeface="Cambria Math"/>
                <a:cs typeface="Cambria Math"/>
              </a:rPr>
              <a:t> </a:t>
            </a:r>
            <a:r>
              <a:rPr lang="en-US" sz="2000">
                <a:latin typeface="Cambria Math"/>
                <a:cs typeface="Cambria Math"/>
              </a:rPr>
              <a:t>𝑚</a:t>
            </a:r>
            <a:r>
              <a:rPr lang="en-US" sz="2000" baseline="27777">
                <a:latin typeface="Cambria Math"/>
                <a:cs typeface="Cambria Math"/>
              </a:rPr>
              <a:t>2</a:t>
            </a:r>
            <a:r>
              <a:rPr lang="en-US" sz="2000">
                <a:latin typeface="Cambria Math"/>
                <a:cs typeface="Cambria Math"/>
              </a:rPr>
              <a:t>𝑘𝑗</a:t>
            </a:r>
            <a:r>
              <a:rPr lang="en-US" sz="2000" spc="40">
                <a:latin typeface="Cambria Math"/>
                <a:cs typeface="Cambria Math"/>
              </a:rPr>
              <a:t> </a:t>
            </a:r>
            <a:r>
              <a:rPr lang="en-US" sz="2000">
                <a:latin typeface="Cambria Math"/>
                <a:cs typeface="Cambria Math"/>
              </a:rPr>
              <a:t>+</a:t>
            </a:r>
            <a:r>
              <a:rPr lang="en-US" sz="2000" spc="-5">
                <a:latin typeface="Cambria Math"/>
                <a:cs typeface="Cambria Math"/>
              </a:rPr>
              <a:t> </a:t>
            </a:r>
            <a:r>
              <a:rPr lang="en-US" sz="2000">
                <a:latin typeface="Cambria Math"/>
                <a:cs typeface="Cambria Math"/>
              </a:rPr>
              <a:t>𝑚𝑏𝑗</a:t>
            </a:r>
            <a:r>
              <a:rPr lang="en-US" sz="2000" spc="55">
                <a:latin typeface="Cambria Math"/>
                <a:cs typeface="Cambria Math"/>
              </a:rPr>
              <a:t> </a:t>
            </a:r>
            <a:r>
              <a:rPr lang="en-US" sz="2000">
                <a:latin typeface="Cambria Math"/>
                <a:cs typeface="Cambria Math"/>
              </a:rPr>
              <a:t>+</a:t>
            </a:r>
            <a:r>
              <a:rPr lang="en-US" sz="2000" spc="-5">
                <a:latin typeface="Cambria Math"/>
                <a:cs typeface="Cambria Math"/>
              </a:rPr>
              <a:t> </a:t>
            </a:r>
            <a:r>
              <a:rPr lang="en-US" sz="2000">
                <a:latin typeface="Cambria Math"/>
                <a:cs typeface="Cambria Math"/>
              </a:rPr>
              <a:t>𝑚𝑑𝑘</a:t>
            </a:r>
            <a:r>
              <a:rPr lang="en-US" sz="2000" spc="85">
                <a:latin typeface="Cambria Math"/>
                <a:cs typeface="Cambria Math"/>
              </a:rPr>
              <a:t> </a:t>
            </a:r>
            <a:r>
              <a:rPr lang="en-US" sz="2000">
                <a:latin typeface="Cambria Math"/>
                <a:cs typeface="Cambria Math"/>
              </a:rPr>
              <a:t>+</a:t>
            </a:r>
            <a:r>
              <a:rPr lang="en-US" sz="2000" spc="5">
                <a:latin typeface="Cambria Math"/>
                <a:cs typeface="Cambria Math"/>
              </a:rPr>
              <a:t> </a:t>
            </a:r>
            <a:r>
              <a:rPr lang="en-US" sz="2000" spc="-25">
                <a:latin typeface="Cambria Math"/>
                <a:cs typeface="Cambria Math"/>
              </a:rPr>
              <a:t>𝑏𝑑</a:t>
            </a:r>
            <a:endParaRPr lang="en-US" sz="2000">
              <a:latin typeface="Cambria Math"/>
              <a:cs typeface="Cambria Math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7374E62-F396-5FF8-94D5-5D90A38969C2}"/>
              </a:ext>
            </a:extLst>
          </p:cNvPr>
          <p:cNvSpPr txBox="1"/>
          <p:nvPr/>
        </p:nvSpPr>
        <p:spPr>
          <a:xfrm>
            <a:off x="2774224" y="4932726"/>
            <a:ext cx="609708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530"/>
              </a:spcBef>
            </a:pPr>
            <a:r>
              <a:rPr lang="en-US" sz="2000">
                <a:latin typeface="Cambria Math"/>
                <a:cs typeface="Cambria Math"/>
              </a:rPr>
              <a:t>𝑎𝑐</a:t>
            </a:r>
            <a:r>
              <a:rPr lang="en-US" sz="2000" spc="80">
                <a:latin typeface="Cambria Math"/>
                <a:cs typeface="Cambria Math"/>
              </a:rPr>
              <a:t> </a:t>
            </a:r>
            <a:r>
              <a:rPr lang="en-US" sz="2000">
                <a:latin typeface="Cambria Math"/>
                <a:cs typeface="Cambria Math"/>
              </a:rPr>
              <a:t>− 𝑏𝑑</a:t>
            </a:r>
            <a:r>
              <a:rPr lang="en-US" sz="2000" spc="200">
                <a:latin typeface="Cambria Math"/>
                <a:cs typeface="Cambria Math"/>
              </a:rPr>
              <a:t> </a:t>
            </a:r>
            <a:r>
              <a:rPr lang="en-US" sz="2000">
                <a:latin typeface="Cambria Math"/>
                <a:cs typeface="Cambria Math"/>
              </a:rPr>
              <a:t>=</a:t>
            </a:r>
            <a:r>
              <a:rPr lang="en-US" sz="2000" spc="135">
                <a:latin typeface="Cambria Math"/>
                <a:cs typeface="Cambria Math"/>
              </a:rPr>
              <a:t> </a:t>
            </a:r>
            <a:r>
              <a:rPr lang="en-US" sz="2000">
                <a:latin typeface="Cambria Math"/>
                <a:cs typeface="Cambria Math"/>
              </a:rPr>
              <a:t>𝑚</a:t>
            </a:r>
            <a:r>
              <a:rPr lang="en-US" sz="2000" baseline="27777">
                <a:latin typeface="Cambria Math"/>
                <a:cs typeface="Cambria Math"/>
              </a:rPr>
              <a:t>2</a:t>
            </a:r>
            <a:r>
              <a:rPr lang="en-US" sz="2000">
                <a:latin typeface="Cambria Math"/>
                <a:cs typeface="Cambria Math"/>
              </a:rPr>
              <a:t>𝑘𝑗</a:t>
            </a:r>
            <a:r>
              <a:rPr lang="en-US" sz="2000" spc="40">
                <a:latin typeface="Cambria Math"/>
                <a:cs typeface="Cambria Math"/>
              </a:rPr>
              <a:t> </a:t>
            </a:r>
            <a:r>
              <a:rPr lang="en-US" sz="2000">
                <a:latin typeface="Cambria Math"/>
                <a:cs typeface="Cambria Math"/>
              </a:rPr>
              <a:t>+ 𝑚𝑏𝑗</a:t>
            </a:r>
            <a:r>
              <a:rPr lang="en-US" sz="2000" spc="55">
                <a:latin typeface="Cambria Math"/>
                <a:cs typeface="Cambria Math"/>
              </a:rPr>
              <a:t> </a:t>
            </a:r>
            <a:r>
              <a:rPr lang="en-US" sz="2000">
                <a:latin typeface="Cambria Math"/>
                <a:cs typeface="Cambria Math"/>
              </a:rPr>
              <a:t>+ </a:t>
            </a:r>
            <a:r>
              <a:rPr lang="en-US" sz="2000" spc="-25">
                <a:latin typeface="Cambria Math"/>
                <a:cs typeface="Cambria Math"/>
              </a:rPr>
              <a:t>𝑚𝑑𝑘</a:t>
            </a:r>
            <a:endParaRPr lang="en-US" sz="2000">
              <a:latin typeface="Cambria Math"/>
              <a:cs typeface="Cambria Math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E73A6E8-C785-DC6F-9A9D-F2C4DD82A4C9}"/>
              </a:ext>
            </a:extLst>
          </p:cNvPr>
          <p:cNvSpPr txBox="1"/>
          <p:nvPr/>
        </p:nvSpPr>
        <p:spPr>
          <a:xfrm>
            <a:off x="2728504" y="5279394"/>
            <a:ext cx="609708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10" algn="ctr">
              <a:lnSpc>
                <a:spcPct val="100000"/>
              </a:lnSpc>
              <a:spcBef>
                <a:spcPts val="525"/>
              </a:spcBef>
            </a:pPr>
            <a:r>
              <a:rPr lang="en-US" sz="2000">
                <a:latin typeface="Cambria Math"/>
                <a:cs typeface="Cambria Math"/>
              </a:rPr>
              <a:t>𝑎𝑐</a:t>
            </a:r>
            <a:r>
              <a:rPr lang="en-US" sz="2000" spc="55">
                <a:latin typeface="Cambria Math"/>
                <a:cs typeface="Cambria Math"/>
              </a:rPr>
              <a:t> </a:t>
            </a:r>
            <a:r>
              <a:rPr lang="en-US" sz="2000">
                <a:latin typeface="Cambria Math"/>
                <a:cs typeface="Cambria Math"/>
              </a:rPr>
              <a:t>− 𝑏𝑑</a:t>
            </a:r>
            <a:r>
              <a:rPr lang="en-US" sz="2000" spc="185">
                <a:latin typeface="Cambria Math"/>
                <a:cs typeface="Cambria Math"/>
              </a:rPr>
              <a:t> </a:t>
            </a:r>
            <a:r>
              <a:rPr lang="en-US" sz="2000">
                <a:latin typeface="Cambria Math"/>
                <a:cs typeface="Cambria Math"/>
              </a:rPr>
              <a:t>=</a:t>
            </a:r>
            <a:r>
              <a:rPr lang="en-US" sz="2000" spc="110">
                <a:latin typeface="Cambria Math"/>
                <a:cs typeface="Cambria Math"/>
              </a:rPr>
              <a:t> </a:t>
            </a:r>
            <a:r>
              <a:rPr lang="en-US" sz="2000">
                <a:latin typeface="Cambria Math"/>
                <a:cs typeface="Cambria Math"/>
              </a:rPr>
              <a:t>𝑚(𝑚𝑘𝑗</a:t>
            </a:r>
            <a:r>
              <a:rPr lang="en-US" sz="2000" spc="35">
                <a:latin typeface="Cambria Math"/>
                <a:cs typeface="Cambria Math"/>
              </a:rPr>
              <a:t> </a:t>
            </a:r>
            <a:r>
              <a:rPr lang="en-US" sz="2000">
                <a:latin typeface="Cambria Math"/>
                <a:cs typeface="Cambria Math"/>
              </a:rPr>
              <a:t>+</a:t>
            </a:r>
            <a:r>
              <a:rPr lang="en-US" sz="2000" spc="-10">
                <a:latin typeface="Cambria Math"/>
                <a:cs typeface="Cambria Math"/>
              </a:rPr>
              <a:t> </a:t>
            </a:r>
            <a:r>
              <a:rPr lang="en-US" sz="2000">
                <a:latin typeface="Cambria Math"/>
                <a:cs typeface="Cambria Math"/>
              </a:rPr>
              <a:t>𝑏𝑗</a:t>
            </a:r>
            <a:r>
              <a:rPr lang="en-US" sz="2000" spc="35">
                <a:latin typeface="Cambria Math"/>
                <a:cs typeface="Cambria Math"/>
              </a:rPr>
              <a:t> </a:t>
            </a:r>
            <a:r>
              <a:rPr lang="en-US" sz="2000">
                <a:latin typeface="Cambria Math"/>
                <a:cs typeface="Cambria Math"/>
              </a:rPr>
              <a:t>+</a:t>
            </a:r>
            <a:r>
              <a:rPr lang="en-US" sz="2000" spc="-10">
                <a:latin typeface="Cambria Math"/>
                <a:cs typeface="Cambria Math"/>
              </a:rPr>
              <a:t> </a:t>
            </a:r>
            <a:r>
              <a:rPr lang="en-US" sz="2000" spc="-25">
                <a:latin typeface="Cambria Math"/>
                <a:cs typeface="Cambria Math"/>
              </a:rPr>
              <a:t>𝑑𝑘)</a:t>
            </a:r>
            <a:endParaRPr lang="en-US" sz="2000">
              <a:latin typeface="Cambria Math"/>
              <a:cs typeface="Cambria Math"/>
            </a:endParaRPr>
          </a:p>
        </p:txBody>
      </p:sp>
      <p:sp>
        <p:nvSpPr>
          <p:cNvPr id="31" name="object 8">
            <a:extLst>
              <a:ext uri="{FF2B5EF4-FFF2-40B4-BE49-F238E27FC236}">
                <a16:creationId xmlns:a16="http://schemas.microsoft.com/office/drawing/2014/main" id="{6DF376EF-AEA8-4676-58D0-D180245CAF49}"/>
              </a:ext>
            </a:extLst>
          </p:cNvPr>
          <p:cNvSpPr txBox="1"/>
          <p:nvPr/>
        </p:nvSpPr>
        <p:spPr>
          <a:xfrm>
            <a:off x="8845368" y="4645522"/>
            <a:ext cx="248158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774065" algn="l"/>
              </a:tabLst>
            </a:pPr>
            <a:r>
              <a:rPr sz="2200" b="0" spc="-10">
                <a:latin typeface="Segoe UI Semilight"/>
                <a:cs typeface="Segoe UI Semilight"/>
              </a:rPr>
              <a:t>Goal:</a:t>
            </a:r>
            <a:r>
              <a:rPr sz="2200" b="0">
                <a:latin typeface="Segoe UI Semilight"/>
                <a:cs typeface="Segoe UI Semilight"/>
              </a:rPr>
              <a:t>	</a:t>
            </a:r>
            <a:r>
              <a:rPr sz="2200">
                <a:latin typeface="Cambria Math"/>
                <a:cs typeface="Cambria Math"/>
              </a:rPr>
              <a:t>𝑎𝑐</a:t>
            </a:r>
            <a:r>
              <a:rPr sz="2200" spc="60">
                <a:latin typeface="Cambria Math"/>
                <a:cs typeface="Cambria Math"/>
              </a:rPr>
              <a:t> </a:t>
            </a:r>
            <a:r>
              <a:rPr sz="2200">
                <a:latin typeface="Cambria Math"/>
                <a:cs typeface="Cambria Math"/>
              </a:rPr>
              <a:t>−</a:t>
            </a:r>
            <a:r>
              <a:rPr sz="2200" spc="-15">
                <a:latin typeface="Cambria Math"/>
                <a:cs typeface="Cambria Math"/>
              </a:rPr>
              <a:t> </a:t>
            </a:r>
            <a:r>
              <a:rPr sz="2200">
                <a:latin typeface="Cambria Math"/>
                <a:cs typeface="Cambria Math"/>
              </a:rPr>
              <a:t>𝑏𝑑</a:t>
            </a:r>
            <a:r>
              <a:rPr sz="2200" spc="185">
                <a:latin typeface="Cambria Math"/>
                <a:cs typeface="Cambria Math"/>
              </a:rPr>
              <a:t> </a:t>
            </a:r>
            <a:r>
              <a:rPr sz="2200">
                <a:latin typeface="Cambria Math"/>
                <a:cs typeface="Cambria Math"/>
              </a:rPr>
              <a:t>=</a:t>
            </a:r>
            <a:r>
              <a:rPr sz="2200" spc="100">
                <a:latin typeface="Cambria Math"/>
                <a:cs typeface="Cambria Math"/>
              </a:rPr>
              <a:t> </a:t>
            </a:r>
            <a:r>
              <a:rPr sz="2200" spc="-25">
                <a:latin typeface="Cambria Math"/>
                <a:cs typeface="Cambria Math"/>
              </a:rPr>
              <a:t>𝑚𝑥</a:t>
            </a:r>
            <a:endParaRPr sz="2200">
              <a:latin typeface="Cambria Math"/>
              <a:cs typeface="Cambria Math"/>
            </a:endParaRPr>
          </a:p>
        </p:txBody>
      </p:sp>
    </p:spTree>
    <p:extLst>
      <p:ext uri="{BB962C8B-B14F-4D97-AF65-F5344CB8AC3E}">
        <p14:creationId xmlns:p14="http://schemas.microsoft.com/office/powerpoint/2010/main" val="3246960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1" grpId="0"/>
      <p:bldP spid="28" grpId="0"/>
      <p:bldP spid="30" grpId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4BF28E-522D-414E-FCBB-31E48DDD54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09ADA5AE-CF14-8543-807E-40625CCE972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65"/>
              <a:t>Claim</a:t>
            </a:r>
            <a:r>
              <a:rPr spc="215"/>
              <a:t> </a:t>
            </a:r>
            <a:r>
              <a:rPr spc="-50"/>
              <a:t>3</a:t>
            </a: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4F98446D-2ECA-E3C1-4E2E-3E785975E4C2}"/>
              </a:ext>
            </a:extLst>
          </p:cNvPr>
          <p:cNvSpPr/>
          <p:nvPr/>
        </p:nvSpPr>
        <p:spPr>
          <a:xfrm>
            <a:off x="657529" y="1360550"/>
            <a:ext cx="978535" cy="405765"/>
          </a:xfrm>
          <a:custGeom>
            <a:avLst/>
            <a:gdLst/>
            <a:ahLst/>
            <a:cxnLst/>
            <a:rect l="l" t="t" r="r" b="b"/>
            <a:pathLst>
              <a:path w="978535" h="405764">
                <a:moveTo>
                  <a:pt x="978408" y="0"/>
                </a:moveTo>
                <a:lnTo>
                  <a:pt x="0" y="0"/>
                </a:lnTo>
                <a:lnTo>
                  <a:pt x="0" y="405384"/>
                </a:lnTo>
                <a:lnTo>
                  <a:pt x="978408" y="405384"/>
                </a:lnTo>
                <a:lnTo>
                  <a:pt x="978408" y="0"/>
                </a:lnTo>
                <a:close/>
              </a:path>
            </a:pathLst>
          </a:custGeom>
          <a:solidFill>
            <a:srgbClr val="CC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E6F0087D-900D-6A0B-D924-D6BE3607C4DA}"/>
              </a:ext>
            </a:extLst>
          </p:cNvPr>
          <p:cNvSpPr txBox="1"/>
          <p:nvPr/>
        </p:nvSpPr>
        <p:spPr>
          <a:xfrm>
            <a:off x="619658" y="1380235"/>
            <a:ext cx="10546080" cy="7643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b="0">
                <a:latin typeface="Segoe UI Semilight"/>
                <a:cs typeface="Segoe UI Semilight"/>
              </a:rPr>
              <a:t>Claim</a:t>
            </a:r>
            <a:r>
              <a:rPr sz="2400" b="0" spc="-40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3: For</a:t>
            </a:r>
            <a:r>
              <a:rPr sz="2400" b="0" spc="-10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integers</a:t>
            </a:r>
            <a:r>
              <a:rPr sz="2400" b="0" spc="5">
                <a:latin typeface="Segoe UI Semilight"/>
                <a:cs typeface="Segoe UI Semilight"/>
              </a:rPr>
              <a:t> </a:t>
            </a:r>
            <a:r>
              <a:rPr sz="2400">
                <a:latin typeface="Cambria Math"/>
                <a:cs typeface="Cambria Math"/>
              </a:rPr>
              <a:t>𝑎,</a:t>
            </a:r>
            <a:r>
              <a:rPr sz="2400" spc="-135">
                <a:latin typeface="Cambria Math"/>
                <a:cs typeface="Cambria Math"/>
              </a:rPr>
              <a:t> </a:t>
            </a:r>
            <a:r>
              <a:rPr sz="2400">
                <a:latin typeface="Cambria Math"/>
                <a:cs typeface="Cambria Math"/>
              </a:rPr>
              <a:t>𝑏,</a:t>
            </a:r>
            <a:r>
              <a:rPr sz="2400" spc="-135">
                <a:latin typeface="Cambria Math"/>
                <a:cs typeface="Cambria Math"/>
              </a:rPr>
              <a:t> </a:t>
            </a:r>
            <a:r>
              <a:rPr sz="2400">
                <a:latin typeface="Cambria Math"/>
                <a:cs typeface="Cambria Math"/>
              </a:rPr>
              <a:t>𝑐,</a:t>
            </a:r>
            <a:r>
              <a:rPr sz="2400" spc="-135">
                <a:latin typeface="Cambria Math"/>
                <a:cs typeface="Cambria Math"/>
              </a:rPr>
              <a:t> </a:t>
            </a:r>
            <a:r>
              <a:rPr sz="2400">
                <a:latin typeface="Cambria Math"/>
                <a:cs typeface="Cambria Math"/>
              </a:rPr>
              <a:t>𝑑</a:t>
            </a:r>
            <a:r>
              <a:rPr sz="2400" spc="190">
                <a:latin typeface="Cambria Math"/>
                <a:cs typeface="Cambria Math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and</a:t>
            </a:r>
            <a:r>
              <a:rPr sz="2400" b="0" spc="-15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positive</a:t>
            </a:r>
            <a:r>
              <a:rPr sz="2400" b="0" spc="-30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integer </a:t>
            </a:r>
            <a:r>
              <a:rPr sz="2400">
                <a:latin typeface="Cambria Math"/>
                <a:cs typeface="Cambria Math"/>
              </a:rPr>
              <a:t>𝑚</a:t>
            </a:r>
            <a:r>
              <a:rPr sz="2400" b="0">
                <a:latin typeface="Segoe UI Semilight"/>
                <a:cs typeface="Segoe UI Semilight"/>
              </a:rPr>
              <a:t>,</a:t>
            </a:r>
            <a:r>
              <a:rPr sz="2400" b="0" spc="-10">
                <a:latin typeface="Segoe UI Semilight"/>
                <a:cs typeface="Segoe UI Semilight"/>
              </a:rPr>
              <a:t> </a:t>
            </a:r>
            <a:r>
              <a:rPr sz="2400" b="0">
                <a:latin typeface="Segoe UI Semilight"/>
                <a:cs typeface="Segoe UI Semilight"/>
              </a:rPr>
              <a:t>if</a:t>
            </a:r>
            <a:r>
              <a:rPr sz="2400" b="0" spc="10">
                <a:latin typeface="Segoe UI Semilight"/>
                <a:cs typeface="Segoe UI Semilight"/>
              </a:rPr>
              <a:t> </a:t>
            </a:r>
            <a:r>
              <a:rPr sz="2400">
                <a:latin typeface="Cambria Math"/>
                <a:cs typeface="Cambria Math"/>
              </a:rPr>
              <a:t>𝑎</a:t>
            </a:r>
            <a:r>
              <a:rPr sz="2400" spc="180">
                <a:latin typeface="Cambria Math"/>
                <a:cs typeface="Cambria Math"/>
              </a:rPr>
              <a:t> </a:t>
            </a:r>
            <a:r>
              <a:rPr sz="2400" spc="85">
                <a:latin typeface="Cambria Math"/>
                <a:cs typeface="Cambria Math"/>
              </a:rPr>
              <a:t>≡</a:t>
            </a:r>
            <a:r>
              <a:rPr sz="2625" spc="577" baseline="-15873">
                <a:latin typeface="Cambria Math"/>
                <a:cs typeface="Cambria Math"/>
              </a:rPr>
              <a:t> </a:t>
            </a:r>
            <a:r>
              <a:rPr sz="2400">
                <a:latin typeface="Cambria Math"/>
                <a:cs typeface="Cambria Math"/>
              </a:rPr>
              <a:t>𝑏</a:t>
            </a:r>
            <a:r>
              <a:rPr lang="en-US" sz="2400">
                <a:latin typeface="Cambria Math"/>
                <a:cs typeface="Cambria Math"/>
              </a:rPr>
              <a:t> (mod m)</a:t>
            </a:r>
            <a:r>
              <a:rPr sz="2400" spc="180">
                <a:latin typeface="Cambria Math"/>
                <a:cs typeface="Cambria Math"/>
              </a:rPr>
              <a:t> </a:t>
            </a:r>
            <a:endParaRPr lang="en-US" sz="2400" spc="180">
              <a:latin typeface="Cambria Math"/>
              <a:cs typeface="Cambria Math"/>
            </a:endParaRPr>
          </a:p>
          <a:p>
            <a:pPr marL="38100">
              <a:spcBef>
                <a:spcPts val="100"/>
              </a:spcBef>
            </a:pPr>
            <a:r>
              <a:rPr sz="2400" b="0">
                <a:latin typeface="Segoe UI Semilight"/>
                <a:cs typeface="Segoe UI Semilight"/>
              </a:rPr>
              <a:t>and</a:t>
            </a:r>
            <a:r>
              <a:rPr sz="2400" b="0" spc="-10">
                <a:latin typeface="Segoe UI Semilight"/>
                <a:cs typeface="Segoe UI Semilight"/>
              </a:rPr>
              <a:t> </a:t>
            </a:r>
            <a:r>
              <a:rPr sz="2400">
                <a:latin typeface="Cambria Math"/>
                <a:cs typeface="Cambria Math"/>
              </a:rPr>
              <a:t>𝑐</a:t>
            </a:r>
            <a:r>
              <a:rPr sz="2400" spc="185">
                <a:latin typeface="Cambria Math"/>
                <a:cs typeface="Cambria Math"/>
              </a:rPr>
              <a:t> </a:t>
            </a:r>
            <a:r>
              <a:rPr sz="2400" spc="85">
                <a:latin typeface="Cambria Math"/>
                <a:cs typeface="Cambria Math"/>
              </a:rPr>
              <a:t>≡</a:t>
            </a:r>
            <a:r>
              <a:rPr sz="2625" spc="600" baseline="-15873">
                <a:latin typeface="Cambria Math"/>
                <a:cs typeface="Cambria Math"/>
              </a:rPr>
              <a:t> </a:t>
            </a:r>
            <a:r>
              <a:rPr sz="2400">
                <a:latin typeface="Cambria Math"/>
                <a:cs typeface="Cambria Math"/>
              </a:rPr>
              <a:t>𝑑</a:t>
            </a:r>
            <a:r>
              <a:rPr lang="en-US" sz="2400">
                <a:latin typeface="Cambria Math"/>
                <a:cs typeface="Cambria Math"/>
              </a:rPr>
              <a:t> (mod m)</a:t>
            </a:r>
            <a:r>
              <a:rPr sz="2400" spc="185">
                <a:latin typeface="Cambria Math"/>
                <a:cs typeface="Cambria Math"/>
              </a:rPr>
              <a:t> </a:t>
            </a:r>
            <a:r>
              <a:rPr sz="2400" b="0" spc="-20">
                <a:latin typeface="Segoe UI Semilight"/>
                <a:cs typeface="Segoe UI Semilight"/>
              </a:rPr>
              <a:t>then</a:t>
            </a:r>
            <a:r>
              <a:rPr lang="en-US" sz="2400" b="0" spc="-20">
                <a:latin typeface="Segoe UI Semilight"/>
                <a:cs typeface="Segoe UI Semilight"/>
              </a:rPr>
              <a:t> </a:t>
            </a:r>
            <a:r>
              <a:rPr lang="en-US" sz="2400">
                <a:latin typeface="Cambria Math"/>
                <a:cs typeface="Cambria Math"/>
              </a:rPr>
              <a:t>𝑎𝑐</a:t>
            </a:r>
            <a:r>
              <a:rPr lang="en-US" sz="2400" spc="204">
                <a:latin typeface="Cambria Math"/>
                <a:cs typeface="Cambria Math"/>
              </a:rPr>
              <a:t> </a:t>
            </a:r>
            <a:r>
              <a:rPr lang="en-US" sz="2400" spc="80">
                <a:latin typeface="Cambria Math"/>
                <a:cs typeface="Cambria Math"/>
              </a:rPr>
              <a:t>≡</a:t>
            </a:r>
            <a:r>
              <a:rPr lang="en-US" sz="2625" spc="607" baseline="-15873">
                <a:latin typeface="Cambria Math"/>
                <a:cs typeface="Cambria Math"/>
              </a:rPr>
              <a:t> </a:t>
            </a:r>
            <a:r>
              <a:rPr lang="en-US" sz="2400" spc="-25">
                <a:latin typeface="Cambria Math"/>
                <a:cs typeface="Cambria Math"/>
              </a:rPr>
              <a:t>𝑏𝑑 (mod m)</a:t>
            </a:r>
            <a:r>
              <a:rPr lang="en-US" sz="2400" spc="-25">
                <a:latin typeface="Segoe UI Semilight"/>
                <a:cs typeface="Segoe UI Semilight"/>
              </a:rPr>
              <a:t>.</a:t>
            </a:r>
            <a:endParaRPr lang="en-US" sz="2400">
              <a:latin typeface="Segoe UI Semilight"/>
              <a:cs typeface="Segoe UI Semilight"/>
            </a:endParaRPr>
          </a:p>
        </p:txBody>
      </p:sp>
      <p:grpSp>
        <p:nvGrpSpPr>
          <p:cNvPr id="12" name="object 5">
            <a:extLst>
              <a:ext uri="{FF2B5EF4-FFF2-40B4-BE49-F238E27FC236}">
                <a16:creationId xmlns:a16="http://schemas.microsoft.com/office/drawing/2014/main" id="{6567AA30-1727-ADBB-2921-13CC81DBEA5E}"/>
              </a:ext>
            </a:extLst>
          </p:cNvPr>
          <p:cNvGrpSpPr/>
          <p:nvPr/>
        </p:nvGrpSpPr>
        <p:grpSpPr>
          <a:xfrm>
            <a:off x="8058158" y="146486"/>
            <a:ext cx="3822510" cy="1235592"/>
            <a:chOff x="9031223" y="102107"/>
            <a:chExt cx="3056230" cy="1248410"/>
          </a:xfrm>
        </p:grpSpPr>
        <p:sp>
          <p:nvSpPr>
            <p:cNvPr id="13" name="object 6">
              <a:extLst>
                <a:ext uri="{FF2B5EF4-FFF2-40B4-BE49-F238E27FC236}">
                  <a16:creationId xmlns:a16="http://schemas.microsoft.com/office/drawing/2014/main" id="{68F22FA5-2030-04E9-2616-7F0D0CB5EC06}"/>
                </a:ext>
              </a:extLst>
            </p:cNvPr>
            <p:cNvSpPr/>
            <p:nvPr/>
          </p:nvSpPr>
          <p:spPr>
            <a:xfrm>
              <a:off x="9041993" y="102107"/>
              <a:ext cx="3045460" cy="1248410"/>
            </a:xfrm>
            <a:custGeom>
              <a:avLst/>
              <a:gdLst/>
              <a:ahLst/>
              <a:cxnLst/>
              <a:rect l="l" t="t" r="r" b="b"/>
              <a:pathLst>
                <a:path w="3045459" h="1248410">
                  <a:moveTo>
                    <a:pt x="2836926" y="0"/>
                  </a:moveTo>
                  <a:lnTo>
                    <a:pt x="208025" y="0"/>
                  </a:lnTo>
                  <a:lnTo>
                    <a:pt x="160313" y="5491"/>
                  </a:lnTo>
                  <a:lnTo>
                    <a:pt x="116521" y="21136"/>
                  </a:lnTo>
                  <a:lnTo>
                    <a:pt x="77897" y="45686"/>
                  </a:lnTo>
                  <a:lnTo>
                    <a:pt x="45686" y="77897"/>
                  </a:lnTo>
                  <a:lnTo>
                    <a:pt x="21136" y="116521"/>
                  </a:lnTo>
                  <a:lnTo>
                    <a:pt x="5491" y="160313"/>
                  </a:lnTo>
                  <a:lnTo>
                    <a:pt x="0" y="208025"/>
                  </a:lnTo>
                  <a:lnTo>
                    <a:pt x="0" y="1040130"/>
                  </a:lnTo>
                  <a:lnTo>
                    <a:pt x="5491" y="1087842"/>
                  </a:lnTo>
                  <a:lnTo>
                    <a:pt x="21136" y="1131634"/>
                  </a:lnTo>
                  <a:lnTo>
                    <a:pt x="45686" y="1170258"/>
                  </a:lnTo>
                  <a:lnTo>
                    <a:pt x="77897" y="1202469"/>
                  </a:lnTo>
                  <a:lnTo>
                    <a:pt x="116521" y="1227019"/>
                  </a:lnTo>
                  <a:lnTo>
                    <a:pt x="160313" y="1242664"/>
                  </a:lnTo>
                  <a:lnTo>
                    <a:pt x="208025" y="1248156"/>
                  </a:lnTo>
                  <a:lnTo>
                    <a:pt x="2836926" y="1248156"/>
                  </a:lnTo>
                  <a:lnTo>
                    <a:pt x="2884638" y="1242664"/>
                  </a:lnTo>
                  <a:lnTo>
                    <a:pt x="2928430" y="1227019"/>
                  </a:lnTo>
                  <a:lnTo>
                    <a:pt x="2967054" y="1202469"/>
                  </a:lnTo>
                  <a:lnTo>
                    <a:pt x="2999265" y="1170258"/>
                  </a:lnTo>
                  <a:lnTo>
                    <a:pt x="3023815" y="1131634"/>
                  </a:lnTo>
                  <a:lnTo>
                    <a:pt x="3039460" y="1087842"/>
                  </a:lnTo>
                  <a:lnTo>
                    <a:pt x="3044952" y="1040130"/>
                  </a:lnTo>
                  <a:lnTo>
                    <a:pt x="3044952" y="208025"/>
                  </a:lnTo>
                  <a:lnTo>
                    <a:pt x="3039460" y="160313"/>
                  </a:lnTo>
                  <a:lnTo>
                    <a:pt x="3023815" y="116521"/>
                  </a:lnTo>
                  <a:lnTo>
                    <a:pt x="2999265" y="77897"/>
                  </a:lnTo>
                  <a:lnTo>
                    <a:pt x="2967054" y="45686"/>
                  </a:lnTo>
                  <a:lnTo>
                    <a:pt x="2928430" y="21136"/>
                  </a:lnTo>
                  <a:lnTo>
                    <a:pt x="2884638" y="5491"/>
                  </a:lnTo>
                  <a:lnTo>
                    <a:pt x="2836926" y="0"/>
                  </a:lnTo>
                  <a:close/>
                </a:path>
              </a:pathLst>
            </a:custGeom>
            <a:solidFill>
              <a:srgbClr val="E4E4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7">
              <a:extLst>
                <a:ext uri="{FF2B5EF4-FFF2-40B4-BE49-F238E27FC236}">
                  <a16:creationId xmlns:a16="http://schemas.microsoft.com/office/drawing/2014/main" id="{6F2A628A-730D-A49A-8797-206E81CEDDC8}"/>
                </a:ext>
              </a:extLst>
            </p:cNvPr>
            <p:cNvSpPr/>
            <p:nvPr/>
          </p:nvSpPr>
          <p:spPr>
            <a:xfrm>
              <a:off x="9031223" y="102107"/>
              <a:ext cx="3045460" cy="1248410"/>
            </a:xfrm>
            <a:custGeom>
              <a:avLst/>
              <a:gdLst/>
              <a:ahLst/>
              <a:cxnLst/>
              <a:rect l="l" t="t" r="r" b="b"/>
              <a:pathLst>
                <a:path w="3045459" h="1248410">
                  <a:moveTo>
                    <a:pt x="0" y="208025"/>
                  </a:moveTo>
                  <a:lnTo>
                    <a:pt x="5491" y="160313"/>
                  </a:lnTo>
                  <a:lnTo>
                    <a:pt x="21136" y="116521"/>
                  </a:lnTo>
                  <a:lnTo>
                    <a:pt x="45686" y="77897"/>
                  </a:lnTo>
                  <a:lnTo>
                    <a:pt x="77897" y="45686"/>
                  </a:lnTo>
                  <a:lnTo>
                    <a:pt x="116521" y="21136"/>
                  </a:lnTo>
                  <a:lnTo>
                    <a:pt x="160313" y="5491"/>
                  </a:lnTo>
                  <a:lnTo>
                    <a:pt x="208025" y="0"/>
                  </a:lnTo>
                  <a:lnTo>
                    <a:pt x="2836926" y="0"/>
                  </a:lnTo>
                  <a:lnTo>
                    <a:pt x="2884638" y="5491"/>
                  </a:lnTo>
                  <a:lnTo>
                    <a:pt x="2928430" y="21136"/>
                  </a:lnTo>
                  <a:lnTo>
                    <a:pt x="2967054" y="45686"/>
                  </a:lnTo>
                  <a:lnTo>
                    <a:pt x="2999265" y="77897"/>
                  </a:lnTo>
                  <a:lnTo>
                    <a:pt x="3023815" y="116521"/>
                  </a:lnTo>
                  <a:lnTo>
                    <a:pt x="3039460" y="160313"/>
                  </a:lnTo>
                  <a:lnTo>
                    <a:pt x="3044952" y="208025"/>
                  </a:lnTo>
                  <a:lnTo>
                    <a:pt x="3044952" y="1040130"/>
                  </a:lnTo>
                  <a:lnTo>
                    <a:pt x="3039460" y="1087842"/>
                  </a:lnTo>
                  <a:lnTo>
                    <a:pt x="3023815" y="1131634"/>
                  </a:lnTo>
                  <a:lnTo>
                    <a:pt x="2999265" y="1170258"/>
                  </a:lnTo>
                  <a:lnTo>
                    <a:pt x="2967054" y="1202469"/>
                  </a:lnTo>
                  <a:lnTo>
                    <a:pt x="2928430" y="1227019"/>
                  </a:lnTo>
                  <a:lnTo>
                    <a:pt x="2884638" y="1242664"/>
                  </a:lnTo>
                  <a:lnTo>
                    <a:pt x="2836926" y="1248156"/>
                  </a:lnTo>
                  <a:lnTo>
                    <a:pt x="208025" y="1248156"/>
                  </a:lnTo>
                  <a:lnTo>
                    <a:pt x="160313" y="1242664"/>
                  </a:lnTo>
                  <a:lnTo>
                    <a:pt x="116521" y="1227019"/>
                  </a:lnTo>
                  <a:lnTo>
                    <a:pt x="77897" y="1202469"/>
                  </a:lnTo>
                  <a:lnTo>
                    <a:pt x="45686" y="1170258"/>
                  </a:lnTo>
                  <a:lnTo>
                    <a:pt x="21136" y="1131634"/>
                  </a:lnTo>
                  <a:lnTo>
                    <a:pt x="5491" y="1087842"/>
                  </a:lnTo>
                  <a:lnTo>
                    <a:pt x="0" y="1040130"/>
                  </a:lnTo>
                  <a:lnTo>
                    <a:pt x="0" y="208025"/>
                  </a:lnTo>
                  <a:close/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9">
            <a:extLst>
              <a:ext uri="{FF2B5EF4-FFF2-40B4-BE49-F238E27FC236}">
                <a16:creationId xmlns:a16="http://schemas.microsoft.com/office/drawing/2014/main" id="{A20F3B9A-1C85-C8F2-9ADA-2D596062944C}"/>
              </a:ext>
            </a:extLst>
          </p:cNvPr>
          <p:cNvSpPr txBox="1"/>
          <p:nvPr/>
        </p:nvSpPr>
        <p:spPr>
          <a:xfrm>
            <a:off x="8419011" y="58267"/>
            <a:ext cx="3461657" cy="124393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700"/>
              </a:spcBef>
            </a:pPr>
            <a:r>
              <a:rPr sz="2000" b="0" u="sng" spc="-10"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Definitions</a:t>
            </a:r>
            <a:r>
              <a:rPr sz="2000" b="0" u="none" spc="-10">
                <a:latin typeface="Segoe UI Semilight"/>
                <a:cs typeface="Segoe UI Semilight"/>
              </a:rPr>
              <a:t>:</a:t>
            </a:r>
            <a:endParaRPr sz="2000">
              <a:latin typeface="Segoe UI Semilight"/>
              <a:cs typeface="Segoe UI Semilight"/>
            </a:endParaRPr>
          </a:p>
          <a:p>
            <a:pPr marL="50800">
              <a:lnSpc>
                <a:spcPct val="100000"/>
              </a:lnSpc>
              <a:spcBef>
                <a:spcPts val="600"/>
              </a:spcBef>
              <a:tabLst>
                <a:tab pos="1774189" algn="l"/>
              </a:tabLst>
            </a:pPr>
            <a:r>
              <a:rPr sz="2000">
                <a:latin typeface="Cambria Math"/>
                <a:cs typeface="Cambria Math"/>
              </a:rPr>
              <a:t>𝑎</a:t>
            </a:r>
            <a:r>
              <a:rPr sz="2000" spc="40">
                <a:latin typeface="Cambria Math"/>
                <a:cs typeface="Cambria Math"/>
              </a:rPr>
              <a:t> </a:t>
            </a:r>
            <a:r>
              <a:rPr sz="2000">
                <a:latin typeface="Cambria Math"/>
                <a:cs typeface="Cambria Math"/>
              </a:rPr>
              <a:t>| 𝑏</a:t>
            </a:r>
            <a:r>
              <a:rPr sz="2000" spc="20">
                <a:latin typeface="Cambria Math"/>
                <a:cs typeface="Cambria Math"/>
              </a:rPr>
              <a:t> </a:t>
            </a:r>
            <a:r>
              <a:rPr sz="2000" b="0">
                <a:latin typeface="Segoe UI Semilight"/>
                <a:cs typeface="Segoe UI Semilight"/>
              </a:rPr>
              <a:t>iff</a:t>
            </a:r>
            <a:r>
              <a:rPr sz="2000" b="0" spc="-5">
                <a:latin typeface="Segoe UI Semilight"/>
                <a:cs typeface="Segoe UI Semilight"/>
              </a:rPr>
              <a:t> </a:t>
            </a:r>
            <a:r>
              <a:rPr sz="2000">
                <a:latin typeface="Cambria Math"/>
                <a:cs typeface="Cambria Math"/>
              </a:rPr>
              <a:t>∃𝑘</a:t>
            </a:r>
            <a:r>
              <a:rPr sz="2000" spc="155">
                <a:latin typeface="Cambria Math"/>
                <a:cs typeface="Cambria Math"/>
              </a:rPr>
              <a:t> </a:t>
            </a:r>
            <a:r>
              <a:rPr sz="2000">
                <a:latin typeface="Cambria Math"/>
                <a:cs typeface="Cambria Math"/>
              </a:rPr>
              <a:t>∈</a:t>
            </a:r>
            <a:r>
              <a:rPr sz="2000" spc="105">
                <a:latin typeface="Cambria Math"/>
                <a:cs typeface="Cambria Math"/>
              </a:rPr>
              <a:t> </a:t>
            </a:r>
            <a:r>
              <a:rPr sz="2000" spc="-50">
                <a:latin typeface="Cambria Math"/>
                <a:cs typeface="Cambria Math"/>
              </a:rPr>
              <a:t>ℤ</a:t>
            </a:r>
            <a:r>
              <a:rPr sz="2000">
                <a:latin typeface="Cambria Math"/>
                <a:cs typeface="Cambria Math"/>
              </a:rPr>
              <a:t>	𝑏</a:t>
            </a:r>
            <a:r>
              <a:rPr sz="2000" spc="125">
                <a:latin typeface="Cambria Math"/>
                <a:cs typeface="Cambria Math"/>
              </a:rPr>
              <a:t> </a:t>
            </a:r>
            <a:r>
              <a:rPr sz="2000">
                <a:latin typeface="Cambria Math"/>
                <a:cs typeface="Cambria Math"/>
              </a:rPr>
              <a:t>=</a:t>
            </a:r>
            <a:r>
              <a:rPr sz="2000" spc="105">
                <a:latin typeface="Cambria Math"/>
                <a:cs typeface="Cambria Math"/>
              </a:rPr>
              <a:t> </a:t>
            </a:r>
            <a:r>
              <a:rPr sz="2000" spc="-25">
                <a:latin typeface="Cambria Math"/>
                <a:cs typeface="Cambria Math"/>
              </a:rPr>
              <a:t>𝑘𝑎</a:t>
            </a:r>
            <a:endParaRPr sz="2000">
              <a:latin typeface="Cambria Math"/>
              <a:cs typeface="Cambria Math"/>
            </a:endParaRPr>
          </a:p>
          <a:p>
            <a:pPr marL="50800">
              <a:lnSpc>
                <a:spcPct val="100000"/>
              </a:lnSpc>
              <a:spcBef>
                <a:spcPts val="1200"/>
              </a:spcBef>
            </a:pPr>
            <a:r>
              <a:rPr sz="2000">
                <a:latin typeface="Cambria Math"/>
                <a:cs typeface="Cambria Math"/>
              </a:rPr>
              <a:t>𝑎</a:t>
            </a:r>
            <a:r>
              <a:rPr sz="2000" spc="145">
                <a:latin typeface="Cambria Math"/>
                <a:cs typeface="Cambria Math"/>
              </a:rPr>
              <a:t> </a:t>
            </a:r>
            <a:r>
              <a:rPr sz="2000" spc="65">
                <a:latin typeface="Cambria Math"/>
                <a:cs typeface="Cambria Math"/>
              </a:rPr>
              <a:t>≡</a:t>
            </a:r>
            <a:r>
              <a:rPr sz="2175" spc="502" baseline="-15325">
                <a:latin typeface="Cambria Math"/>
                <a:cs typeface="Cambria Math"/>
              </a:rPr>
              <a:t> </a:t>
            </a:r>
            <a:r>
              <a:rPr sz="2000">
                <a:latin typeface="Cambria Math"/>
                <a:cs typeface="Cambria Math"/>
              </a:rPr>
              <a:t>𝑏</a:t>
            </a:r>
            <a:r>
              <a:rPr lang="en-US" sz="2000">
                <a:latin typeface="Cambria Math"/>
                <a:cs typeface="Cambria Math"/>
              </a:rPr>
              <a:t> (mod m)</a:t>
            </a:r>
            <a:r>
              <a:rPr sz="2000" spc="140">
                <a:latin typeface="Cambria Math"/>
                <a:cs typeface="Cambria Math"/>
              </a:rPr>
              <a:t> </a:t>
            </a:r>
            <a:r>
              <a:rPr sz="2000" b="0">
                <a:latin typeface="Segoe UI Semilight"/>
                <a:cs typeface="Segoe UI Semilight"/>
              </a:rPr>
              <a:t>iff</a:t>
            </a:r>
            <a:r>
              <a:rPr sz="2000" b="0" spc="-5">
                <a:latin typeface="Segoe UI Semilight"/>
                <a:cs typeface="Segoe UI Semilight"/>
              </a:rPr>
              <a:t> </a:t>
            </a:r>
            <a:r>
              <a:rPr sz="2000">
                <a:latin typeface="Cambria Math"/>
                <a:cs typeface="Cambria Math"/>
              </a:rPr>
              <a:t>𝑚</a:t>
            </a:r>
            <a:r>
              <a:rPr sz="2000" spc="30">
                <a:latin typeface="Cambria Math"/>
                <a:cs typeface="Cambria Math"/>
              </a:rPr>
              <a:t> </a:t>
            </a:r>
            <a:r>
              <a:rPr sz="2000">
                <a:latin typeface="Cambria Math"/>
                <a:cs typeface="Cambria Math"/>
              </a:rPr>
              <a:t>|</a:t>
            </a:r>
            <a:r>
              <a:rPr sz="2000" spc="-5">
                <a:latin typeface="Cambria Math"/>
                <a:cs typeface="Cambria Math"/>
              </a:rPr>
              <a:t> </a:t>
            </a:r>
            <a:r>
              <a:rPr sz="2000">
                <a:latin typeface="Cambria Math"/>
                <a:cs typeface="Cambria Math"/>
              </a:rPr>
              <a:t>(𝑎</a:t>
            </a:r>
            <a:r>
              <a:rPr sz="2000" spc="459">
                <a:latin typeface="Cambria Math"/>
                <a:cs typeface="Cambria Math"/>
              </a:rPr>
              <a:t> </a:t>
            </a:r>
            <a:r>
              <a:rPr sz="2000">
                <a:latin typeface="Cambria Math"/>
                <a:cs typeface="Cambria Math"/>
              </a:rPr>
              <a:t>−</a:t>
            </a:r>
            <a:r>
              <a:rPr sz="2000" spc="-5">
                <a:latin typeface="Cambria Math"/>
                <a:cs typeface="Cambria Math"/>
              </a:rPr>
              <a:t> </a:t>
            </a:r>
            <a:r>
              <a:rPr sz="2000" spc="-25">
                <a:latin typeface="Cambria Math"/>
                <a:cs typeface="Cambria Math"/>
              </a:rPr>
              <a:t>𝑏)</a:t>
            </a:r>
            <a:endParaRPr sz="2000">
              <a:latin typeface="Cambria Math"/>
              <a:cs typeface="Cambria Math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BC1AD3-7633-A3F9-6717-2B67FBF1D8CB}"/>
              </a:ext>
            </a:extLst>
          </p:cNvPr>
          <p:cNvSpPr txBox="1"/>
          <p:nvPr/>
        </p:nvSpPr>
        <p:spPr>
          <a:xfrm>
            <a:off x="619657" y="2281368"/>
            <a:ext cx="1144389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3500">
              <a:lnSpc>
                <a:spcPct val="100000"/>
              </a:lnSpc>
              <a:spcBef>
                <a:spcPts val="2460"/>
              </a:spcBef>
            </a:pPr>
            <a:r>
              <a:rPr lang="en-US" sz="2200" b="0" u="sng"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Proof</a:t>
            </a:r>
            <a:r>
              <a:rPr lang="en-US" sz="2200" b="0" u="sng" spc="-120"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 </a:t>
            </a:r>
            <a:r>
              <a:rPr lang="en-US" sz="2200" b="0" u="sng"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(Attempt</a:t>
            </a:r>
            <a:r>
              <a:rPr lang="en-US" sz="2200" b="0" u="sng" spc="-105"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 2</a:t>
            </a:r>
            <a:r>
              <a:rPr lang="en-US" sz="2200" b="0" u="sng" spc="-25"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)</a:t>
            </a:r>
            <a:r>
              <a:rPr lang="en-US" sz="2200" u="sng" spc="-25"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: </a:t>
            </a:r>
            <a:r>
              <a:rPr lang="en-US" sz="2200" b="0">
                <a:latin typeface="Segoe UI Semilight"/>
                <a:cs typeface="Segoe UI Semilight"/>
              </a:rPr>
              <a:t>Let</a:t>
            </a:r>
            <a:r>
              <a:rPr lang="en-US" sz="2200" b="0" spc="-35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𝑎,</a:t>
            </a:r>
            <a:r>
              <a:rPr lang="en-US" sz="2200" spc="-120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𝑏,</a:t>
            </a:r>
            <a:r>
              <a:rPr lang="en-US" sz="2200" spc="-125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𝑐,</a:t>
            </a:r>
            <a:r>
              <a:rPr lang="en-US" sz="2200" spc="-120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𝑑</a:t>
            </a:r>
            <a:r>
              <a:rPr lang="en-US" sz="2200" spc="170">
                <a:latin typeface="Cambria Math"/>
                <a:cs typeface="Cambria Math"/>
              </a:rPr>
              <a:t> </a:t>
            </a:r>
            <a:r>
              <a:rPr lang="en-US" sz="2200" b="0">
                <a:latin typeface="Segoe UI Semilight"/>
                <a:cs typeface="Segoe UI Semilight"/>
              </a:rPr>
              <a:t>and</a:t>
            </a:r>
            <a:r>
              <a:rPr lang="en-US" sz="2200" b="0" spc="-15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𝑚</a:t>
            </a:r>
            <a:r>
              <a:rPr lang="en-US" sz="2200" spc="160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&gt;</a:t>
            </a:r>
            <a:r>
              <a:rPr lang="en-US" sz="2200" spc="110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0</a:t>
            </a:r>
            <a:r>
              <a:rPr lang="en-US" sz="2200" spc="110">
                <a:latin typeface="Cambria Math"/>
                <a:cs typeface="Cambria Math"/>
              </a:rPr>
              <a:t> </a:t>
            </a:r>
            <a:r>
              <a:rPr lang="en-US" sz="2200" b="0">
                <a:latin typeface="Segoe UI Semilight"/>
                <a:cs typeface="Segoe UI Semilight"/>
              </a:rPr>
              <a:t>be</a:t>
            </a:r>
            <a:r>
              <a:rPr lang="en-US" sz="2200" b="0" spc="-15">
                <a:latin typeface="Segoe UI Semilight"/>
                <a:cs typeface="Segoe UI Semilight"/>
              </a:rPr>
              <a:t> </a:t>
            </a:r>
            <a:r>
              <a:rPr lang="en-US" sz="2200" b="0">
                <a:latin typeface="Segoe UI Semilight"/>
                <a:cs typeface="Segoe UI Semilight"/>
              </a:rPr>
              <a:t>arbitrary</a:t>
            </a:r>
            <a:r>
              <a:rPr lang="en-US" sz="2200" b="0" spc="-5">
                <a:latin typeface="Segoe UI Semilight"/>
                <a:cs typeface="Segoe UI Semilight"/>
              </a:rPr>
              <a:t> </a:t>
            </a:r>
            <a:r>
              <a:rPr lang="en-US" sz="2200" b="0">
                <a:latin typeface="Segoe UI Semilight"/>
                <a:cs typeface="Segoe UI Semilight"/>
              </a:rPr>
              <a:t>integers. Suppose</a:t>
            </a:r>
            <a:r>
              <a:rPr lang="en-US" sz="2200" b="0" spc="-5">
                <a:latin typeface="Segoe UI Semilight"/>
                <a:cs typeface="Segoe UI Semilight"/>
              </a:rPr>
              <a:t> </a:t>
            </a:r>
            <a:r>
              <a:rPr lang="en-US" sz="2200" b="0">
                <a:latin typeface="Segoe UI Semilight"/>
                <a:cs typeface="Segoe UI Semilight"/>
              </a:rPr>
              <a:t>that</a:t>
            </a:r>
            <a:r>
              <a:rPr lang="en-US" sz="2200" b="0" spc="-10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𝑎</a:t>
            </a:r>
            <a:r>
              <a:rPr lang="en-US" sz="2200" spc="175">
                <a:latin typeface="Cambria Math"/>
                <a:cs typeface="Cambria Math"/>
              </a:rPr>
              <a:t> </a:t>
            </a:r>
            <a:r>
              <a:rPr lang="en-US" sz="2200" spc="80">
                <a:latin typeface="Cambria Math"/>
                <a:cs typeface="Cambria Math"/>
              </a:rPr>
              <a:t>≡</a:t>
            </a:r>
            <a:r>
              <a:rPr lang="en-US" sz="2200" spc="517" baseline="-15625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𝑏 (mod m)</a:t>
            </a:r>
            <a:r>
              <a:rPr lang="en-US" sz="2200" spc="150">
                <a:latin typeface="Cambria Math"/>
                <a:cs typeface="Cambria Math"/>
              </a:rPr>
              <a:t> </a:t>
            </a:r>
            <a:r>
              <a:rPr lang="en-US" sz="2200" b="0">
                <a:latin typeface="Segoe UI Semilight"/>
                <a:cs typeface="Segoe UI Semilight"/>
              </a:rPr>
              <a:t>and</a:t>
            </a:r>
            <a:r>
              <a:rPr lang="en-US" sz="2200" b="0" spc="-15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𝑐</a:t>
            </a:r>
            <a:r>
              <a:rPr lang="en-US" sz="2200" spc="185">
                <a:latin typeface="Cambria Math"/>
                <a:cs typeface="Cambria Math"/>
              </a:rPr>
              <a:t> </a:t>
            </a:r>
            <a:r>
              <a:rPr lang="en-US" sz="2200" spc="80">
                <a:latin typeface="Cambria Math"/>
                <a:cs typeface="Cambria Math"/>
              </a:rPr>
              <a:t>≡</a:t>
            </a:r>
            <a:r>
              <a:rPr lang="en-US" sz="2200" spc="517" baseline="-15625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𝑑 (mod m)</a:t>
            </a:r>
            <a:r>
              <a:rPr lang="en-US" sz="2200" b="0">
                <a:latin typeface="Segoe UI Semilight"/>
                <a:cs typeface="Segoe UI Semilight"/>
              </a:rPr>
              <a:t>.</a:t>
            </a:r>
            <a:r>
              <a:rPr lang="en-US" sz="2200" b="0" spc="-10">
                <a:latin typeface="Segoe UI Semilight"/>
                <a:cs typeface="Segoe UI Semilight"/>
              </a:rPr>
              <a:t> </a:t>
            </a:r>
            <a:endParaRPr lang="en-US" sz="2200">
              <a:latin typeface="Segoe UI Semilight"/>
              <a:cs typeface="Segoe UI Semiligh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C6045F-8FED-FDCF-D31C-E1CCC7F5F91D}"/>
              </a:ext>
            </a:extLst>
          </p:cNvPr>
          <p:cNvSpPr txBox="1"/>
          <p:nvPr/>
        </p:nvSpPr>
        <p:spPr>
          <a:xfrm>
            <a:off x="645494" y="5643885"/>
            <a:ext cx="11546506" cy="12141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0800">
              <a:lnSpc>
                <a:spcPct val="100000"/>
              </a:lnSpc>
              <a:spcBef>
                <a:spcPts val="530"/>
              </a:spcBef>
            </a:pPr>
            <a:r>
              <a:rPr lang="en-US" sz="2200">
                <a:latin typeface="Segoe UI Semilight"/>
                <a:cs typeface="Segoe UI Semilight"/>
              </a:rPr>
              <a:t>Since</a:t>
            </a:r>
            <a:r>
              <a:rPr lang="en-US" sz="2200" spc="-100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𝑚,</a:t>
            </a:r>
            <a:r>
              <a:rPr lang="en-US" sz="2200" spc="-125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𝑘,</a:t>
            </a:r>
            <a:r>
              <a:rPr lang="en-US" sz="2200" spc="-120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𝑗,</a:t>
            </a:r>
            <a:r>
              <a:rPr lang="en-US" sz="2200" spc="-125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𝑏,</a:t>
            </a:r>
            <a:r>
              <a:rPr lang="en-US" sz="2200" spc="-120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𝑑</a:t>
            </a:r>
            <a:r>
              <a:rPr lang="en-US" sz="2200" spc="165">
                <a:latin typeface="Cambria Math"/>
                <a:cs typeface="Cambria Math"/>
              </a:rPr>
              <a:t> </a:t>
            </a:r>
            <a:r>
              <a:rPr lang="en-US" sz="2200">
                <a:latin typeface="Segoe UI Semilight"/>
                <a:cs typeface="Segoe UI Semilight"/>
              </a:rPr>
              <a:t>are</a:t>
            </a:r>
            <a:r>
              <a:rPr lang="en-US" sz="2200" spc="-30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Segoe UI Semilight"/>
                <a:cs typeface="Segoe UI Semilight"/>
              </a:rPr>
              <a:t>integers,</a:t>
            </a:r>
            <a:r>
              <a:rPr lang="en-US" sz="2200" spc="-10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𝑚𝑘𝑗</a:t>
            </a:r>
            <a:r>
              <a:rPr lang="en-US" sz="2200" spc="15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+</a:t>
            </a:r>
            <a:r>
              <a:rPr lang="en-US" sz="2200" spc="-25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𝑏𝑗</a:t>
            </a:r>
            <a:r>
              <a:rPr lang="en-US" sz="2200" spc="15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+</a:t>
            </a:r>
            <a:r>
              <a:rPr lang="en-US" sz="2200" spc="-25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𝑑𝑘</a:t>
            </a:r>
            <a:r>
              <a:rPr lang="en-US" sz="2200" spc="155">
                <a:latin typeface="Cambria Math"/>
                <a:cs typeface="Cambria Math"/>
              </a:rPr>
              <a:t> </a:t>
            </a:r>
            <a:r>
              <a:rPr lang="en-US" sz="2200">
                <a:latin typeface="Segoe UI Semilight"/>
                <a:cs typeface="Segoe UI Semilight"/>
              </a:rPr>
              <a:t>is</a:t>
            </a:r>
            <a:r>
              <a:rPr lang="en-US" sz="2200" spc="-30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Segoe UI Semilight"/>
                <a:cs typeface="Segoe UI Semilight"/>
              </a:rPr>
              <a:t>an</a:t>
            </a:r>
            <a:r>
              <a:rPr lang="en-US" sz="2200" spc="-35">
                <a:latin typeface="Segoe UI Semilight"/>
                <a:cs typeface="Segoe UI Semilight"/>
              </a:rPr>
              <a:t> </a:t>
            </a:r>
            <a:r>
              <a:rPr lang="en-US" sz="2200" spc="-20">
                <a:latin typeface="Segoe UI Semilight"/>
                <a:cs typeface="Segoe UI Semilight"/>
              </a:rPr>
              <a:t>integer.</a:t>
            </a:r>
            <a:r>
              <a:rPr lang="en-US" sz="2200" spc="-30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Segoe UI Semilight"/>
                <a:cs typeface="Segoe UI Semilight"/>
              </a:rPr>
              <a:t>Thus</a:t>
            </a:r>
            <a:r>
              <a:rPr lang="en-US" sz="2200" spc="-20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Segoe UI Semilight"/>
                <a:cs typeface="Segoe UI Semilight"/>
              </a:rPr>
              <a:t>by</a:t>
            </a:r>
            <a:r>
              <a:rPr lang="en-US" sz="2200" spc="-35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Segoe UI Semilight"/>
                <a:cs typeface="Segoe UI Semilight"/>
              </a:rPr>
              <a:t>definition</a:t>
            </a:r>
            <a:r>
              <a:rPr lang="en-US" sz="2200" spc="-40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Segoe UI Semilight"/>
                <a:cs typeface="Segoe UI Semilight"/>
              </a:rPr>
              <a:t>of</a:t>
            </a:r>
            <a:r>
              <a:rPr lang="en-US" sz="2200" spc="-30">
                <a:latin typeface="Segoe UI Semilight"/>
                <a:cs typeface="Segoe UI Semilight"/>
              </a:rPr>
              <a:t> </a:t>
            </a:r>
            <a:r>
              <a:rPr lang="en-US" sz="2200" spc="-10">
                <a:latin typeface="Segoe UI Semilight"/>
                <a:cs typeface="Segoe UI Semilight"/>
              </a:rPr>
              <a:t>divides,</a:t>
            </a:r>
            <a:endParaRPr lang="en-US" sz="2200">
              <a:latin typeface="Segoe UI Semilight"/>
              <a:cs typeface="Segoe UI Semilight"/>
            </a:endParaRPr>
          </a:p>
          <a:p>
            <a:pPr marL="50800" marR="215900">
              <a:lnSpc>
                <a:spcPct val="120000"/>
              </a:lnSpc>
              <a:tabLst>
                <a:tab pos="920750" algn="l"/>
              </a:tabLst>
            </a:pPr>
            <a:r>
              <a:rPr lang="en-US" sz="2200">
                <a:latin typeface="Cambria Math"/>
                <a:cs typeface="Cambria Math"/>
              </a:rPr>
              <a:t>𝑚</a:t>
            </a:r>
            <a:r>
              <a:rPr lang="en-US" sz="2200" spc="35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|</a:t>
            </a:r>
            <a:r>
              <a:rPr lang="en-US" sz="2200" spc="-10">
                <a:latin typeface="Cambria Math"/>
                <a:cs typeface="Cambria Math"/>
              </a:rPr>
              <a:t> (</a:t>
            </a:r>
            <a:r>
              <a:rPr lang="en-US" sz="2200" spc="-25">
                <a:latin typeface="Cambria Math"/>
                <a:cs typeface="Cambria Math"/>
              </a:rPr>
              <a:t>𝑎𝑐</a:t>
            </a:r>
            <a:r>
              <a:rPr lang="en-US" sz="2200">
                <a:latin typeface="Cambria Math"/>
                <a:cs typeface="Cambria Math"/>
              </a:rPr>
              <a:t>	−</a:t>
            </a:r>
            <a:r>
              <a:rPr lang="en-US" sz="2200" spc="-60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𝑏𝑑)</a:t>
            </a:r>
            <a:r>
              <a:rPr lang="en-US" sz="2200">
                <a:latin typeface="Segoe UI Semilight"/>
                <a:cs typeface="Segoe UI Semilight"/>
              </a:rPr>
              <a:t>.</a:t>
            </a:r>
            <a:r>
              <a:rPr lang="en-US" sz="2200"/>
              <a:t> </a:t>
            </a:r>
            <a:r>
              <a:rPr lang="en-US" sz="2200" b="0">
                <a:latin typeface="Segoe UI Semilight"/>
                <a:cs typeface="Segoe UI Semilight"/>
              </a:rPr>
              <a:t>Then</a:t>
            </a:r>
            <a:r>
              <a:rPr lang="en-US" sz="2200" b="0" spc="-35">
                <a:latin typeface="Segoe UI Semilight"/>
                <a:cs typeface="Segoe UI Semilight"/>
              </a:rPr>
              <a:t> </a:t>
            </a:r>
            <a:r>
              <a:rPr lang="en-US" sz="2200" b="0">
                <a:latin typeface="Segoe UI Semilight"/>
                <a:cs typeface="Segoe UI Semilight"/>
              </a:rPr>
              <a:t>by</a:t>
            </a:r>
            <a:r>
              <a:rPr lang="en-US" sz="2200" b="0" spc="-20">
                <a:latin typeface="Segoe UI Semilight"/>
                <a:cs typeface="Segoe UI Semilight"/>
              </a:rPr>
              <a:t> </a:t>
            </a:r>
            <a:r>
              <a:rPr lang="en-US" sz="2200" b="0">
                <a:latin typeface="Segoe UI Semilight"/>
                <a:cs typeface="Segoe UI Semilight"/>
              </a:rPr>
              <a:t>definition</a:t>
            </a:r>
            <a:r>
              <a:rPr lang="en-US" sz="2200" b="0" spc="-25">
                <a:latin typeface="Segoe UI Semilight"/>
                <a:cs typeface="Segoe UI Semilight"/>
              </a:rPr>
              <a:t> </a:t>
            </a:r>
            <a:r>
              <a:rPr lang="en-US" sz="2200" b="0">
                <a:latin typeface="Segoe UI Semilight"/>
                <a:cs typeface="Segoe UI Semilight"/>
              </a:rPr>
              <a:t>of</a:t>
            </a:r>
            <a:r>
              <a:rPr lang="en-US" sz="2200" b="0" spc="-25">
                <a:latin typeface="Segoe UI Semilight"/>
                <a:cs typeface="Segoe UI Semilight"/>
              </a:rPr>
              <a:t> </a:t>
            </a:r>
            <a:r>
              <a:rPr lang="en-US" sz="2200" b="0">
                <a:latin typeface="Segoe UI Semilight"/>
                <a:cs typeface="Segoe UI Semilight"/>
              </a:rPr>
              <a:t>congruence,</a:t>
            </a:r>
            <a:r>
              <a:rPr lang="en-US" sz="2200" b="0" spc="25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𝑎𝑐</a:t>
            </a:r>
            <a:r>
              <a:rPr lang="en-US" sz="2200" spc="185">
                <a:latin typeface="Cambria Math"/>
                <a:cs typeface="Cambria Math"/>
              </a:rPr>
              <a:t> </a:t>
            </a:r>
            <a:r>
              <a:rPr lang="en-US" sz="2200" spc="80">
                <a:latin typeface="Cambria Math"/>
                <a:cs typeface="Cambria Math"/>
              </a:rPr>
              <a:t>≡</a:t>
            </a:r>
            <a:r>
              <a:rPr lang="en-US" sz="2200" spc="509" baseline="-15625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𝑏𝑑 (mod m)</a:t>
            </a:r>
            <a:r>
              <a:rPr lang="en-US" sz="2200" b="0">
                <a:latin typeface="Segoe UI Semilight"/>
                <a:cs typeface="Segoe UI Semilight"/>
              </a:rPr>
              <a:t>.</a:t>
            </a:r>
            <a:r>
              <a:rPr lang="en-US" sz="2200" b="0" spc="-15">
                <a:latin typeface="Segoe UI Semilight"/>
                <a:cs typeface="Segoe UI Semilight"/>
              </a:rPr>
              <a:t> </a:t>
            </a:r>
            <a:r>
              <a:rPr lang="en-US" sz="2200" b="0">
                <a:latin typeface="Segoe UI Semilight"/>
                <a:cs typeface="Segoe UI Semilight"/>
              </a:rPr>
              <a:t>Since</a:t>
            </a:r>
            <a:r>
              <a:rPr lang="en-US" sz="2200" b="0" spc="-20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𝑎,</a:t>
            </a:r>
            <a:r>
              <a:rPr lang="en-US" sz="2200" spc="-125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𝑏,</a:t>
            </a:r>
            <a:r>
              <a:rPr lang="en-US" sz="2200" spc="-120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𝑐,</a:t>
            </a:r>
            <a:r>
              <a:rPr lang="en-US" sz="2200" spc="-120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𝑑,</a:t>
            </a:r>
            <a:r>
              <a:rPr lang="en-US" sz="2200" spc="-125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𝑚</a:t>
            </a:r>
            <a:r>
              <a:rPr lang="en-US" sz="2200" spc="135">
                <a:latin typeface="Cambria Math"/>
                <a:cs typeface="Cambria Math"/>
              </a:rPr>
              <a:t> </a:t>
            </a:r>
            <a:r>
              <a:rPr lang="en-US" sz="2200" b="0">
                <a:latin typeface="Segoe UI Semilight"/>
                <a:cs typeface="Segoe UI Semilight"/>
              </a:rPr>
              <a:t>were</a:t>
            </a:r>
            <a:r>
              <a:rPr lang="en-US" sz="2200" b="0" spc="-35">
                <a:latin typeface="Segoe UI Semilight"/>
                <a:cs typeface="Segoe UI Semilight"/>
              </a:rPr>
              <a:t> </a:t>
            </a:r>
            <a:r>
              <a:rPr lang="en-US" sz="2200" b="0" spc="-10">
                <a:latin typeface="Segoe UI Semilight"/>
                <a:cs typeface="Segoe UI Semilight"/>
              </a:rPr>
              <a:t>arbitrary, </a:t>
            </a:r>
            <a:r>
              <a:rPr lang="en-US" sz="2200" b="0">
                <a:latin typeface="Segoe UI Semilight"/>
                <a:cs typeface="Segoe UI Semilight"/>
              </a:rPr>
              <a:t>the</a:t>
            </a:r>
            <a:r>
              <a:rPr lang="en-US" sz="2200" b="0" spc="-55">
                <a:latin typeface="Segoe UI Semilight"/>
                <a:cs typeface="Segoe UI Semilight"/>
              </a:rPr>
              <a:t> </a:t>
            </a:r>
            <a:r>
              <a:rPr lang="en-US" sz="2200" b="0">
                <a:latin typeface="Segoe UI Semilight"/>
                <a:cs typeface="Segoe UI Semilight"/>
              </a:rPr>
              <a:t>claim</a:t>
            </a:r>
            <a:r>
              <a:rPr lang="en-US" sz="2200" b="0" spc="-55">
                <a:latin typeface="Segoe UI Semilight"/>
                <a:cs typeface="Segoe UI Semilight"/>
              </a:rPr>
              <a:t> </a:t>
            </a:r>
            <a:r>
              <a:rPr lang="en-US" sz="2200" b="0" spc="-10">
                <a:latin typeface="Segoe UI Semilight"/>
                <a:cs typeface="Segoe UI Semilight"/>
              </a:rPr>
              <a:t>holds.</a:t>
            </a:r>
            <a:endParaRPr lang="en-US" sz="22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66A4F0D-3DA2-9E63-B89B-B063CC528CE7}"/>
              </a:ext>
            </a:extLst>
          </p:cNvPr>
          <p:cNvSpPr txBox="1"/>
          <p:nvPr/>
        </p:nvSpPr>
        <p:spPr>
          <a:xfrm>
            <a:off x="689779" y="2971533"/>
            <a:ext cx="1117741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>
                <a:latin typeface="Segoe UI Semilight"/>
                <a:cs typeface="Segoe UI Semilight"/>
              </a:rPr>
              <a:t>Then</a:t>
            </a:r>
            <a:r>
              <a:rPr lang="en-US" sz="2200" spc="-15">
                <a:latin typeface="Segoe UI Semilight"/>
                <a:cs typeface="Segoe UI Semilight"/>
              </a:rPr>
              <a:t> </a:t>
            </a:r>
            <a:r>
              <a:rPr lang="en-US" sz="2200" spc="-25">
                <a:latin typeface="Segoe UI Semilight"/>
                <a:cs typeface="Segoe UI Semilight"/>
              </a:rPr>
              <a:t>by </a:t>
            </a:r>
            <a:r>
              <a:rPr lang="en-US" sz="2200">
                <a:latin typeface="Segoe UI Semilight"/>
                <a:cs typeface="Segoe UI Semilight"/>
              </a:rPr>
              <a:t>definition</a:t>
            </a:r>
            <a:r>
              <a:rPr lang="en-US" sz="2200" spc="-40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Segoe UI Semilight"/>
                <a:cs typeface="Segoe UI Semilight"/>
              </a:rPr>
              <a:t>of</a:t>
            </a:r>
            <a:r>
              <a:rPr lang="en-US" sz="2200" spc="-50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Segoe UI Semilight"/>
                <a:cs typeface="Segoe UI Semilight"/>
              </a:rPr>
              <a:t>congruence,</a:t>
            </a:r>
            <a:r>
              <a:rPr lang="en-US" sz="2200" spc="-5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𝑚</a:t>
            </a:r>
            <a:r>
              <a:rPr lang="en-US" sz="2200" spc="10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|</a:t>
            </a:r>
            <a:r>
              <a:rPr lang="en-US" sz="2200" spc="-30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(𝑎</a:t>
            </a:r>
            <a:r>
              <a:rPr lang="en-US" sz="2200" spc="15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−</a:t>
            </a:r>
            <a:r>
              <a:rPr lang="en-US" sz="2200" spc="-40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𝑏)</a:t>
            </a:r>
            <a:r>
              <a:rPr lang="en-US" sz="2200" spc="75">
                <a:latin typeface="Cambria Math"/>
                <a:cs typeface="Cambria Math"/>
              </a:rPr>
              <a:t> </a:t>
            </a:r>
            <a:r>
              <a:rPr lang="en-US" sz="2200">
                <a:latin typeface="Segoe UI Semilight"/>
                <a:cs typeface="Segoe UI Semilight"/>
              </a:rPr>
              <a:t>and</a:t>
            </a:r>
            <a:r>
              <a:rPr lang="en-US" sz="2200" spc="-65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𝑚</a:t>
            </a:r>
            <a:r>
              <a:rPr lang="en-US" sz="2200" spc="15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|</a:t>
            </a:r>
            <a:r>
              <a:rPr lang="en-US" sz="2200" spc="-30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(𝑐</a:t>
            </a:r>
            <a:r>
              <a:rPr lang="en-US" sz="2200" spc="30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−</a:t>
            </a:r>
            <a:r>
              <a:rPr lang="en-US" sz="2200" spc="-40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𝑑)</a:t>
            </a:r>
            <a:r>
              <a:rPr lang="en-US" sz="2200">
                <a:latin typeface="Segoe UI Semilight"/>
                <a:cs typeface="Segoe UI Semilight"/>
              </a:rPr>
              <a:t>.</a:t>
            </a:r>
            <a:r>
              <a:rPr lang="en-US" sz="2200" spc="-35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Segoe UI Semilight"/>
                <a:cs typeface="Segoe UI Semilight"/>
              </a:rPr>
              <a:t>Then</a:t>
            </a:r>
            <a:r>
              <a:rPr lang="en-US" sz="2200" spc="-50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Segoe UI Semilight"/>
                <a:cs typeface="Segoe UI Semilight"/>
              </a:rPr>
              <a:t>by</a:t>
            </a:r>
            <a:r>
              <a:rPr lang="en-US" sz="2200" spc="-55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Segoe UI Semilight"/>
                <a:cs typeface="Segoe UI Semilight"/>
              </a:rPr>
              <a:t>definition</a:t>
            </a:r>
            <a:r>
              <a:rPr lang="en-US" sz="2200" spc="-40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Segoe UI Semilight"/>
                <a:cs typeface="Segoe UI Semilight"/>
              </a:rPr>
              <a:t>of</a:t>
            </a:r>
            <a:r>
              <a:rPr lang="en-US" sz="2200" spc="-50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Segoe UI Semilight"/>
                <a:cs typeface="Segoe UI Semilight"/>
              </a:rPr>
              <a:t>divides,</a:t>
            </a:r>
            <a:r>
              <a:rPr lang="en-US" sz="2200" spc="-25">
                <a:latin typeface="Segoe UI Semilight"/>
                <a:cs typeface="Segoe UI Semilight"/>
              </a:rPr>
              <a:t> </a:t>
            </a:r>
            <a:r>
              <a:rPr lang="en-US" sz="2200" spc="-10">
                <a:latin typeface="Segoe UI Semilight"/>
                <a:cs typeface="Segoe UI Semilight"/>
              </a:rPr>
              <a:t>there </a:t>
            </a:r>
            <a:r>
              <a:rPr lang="en-US" sz="2200">
                <a:latin typeface="Segoe UI Semilight"/>
                <a:cs typeface="Segoe UI Semilight"/>
              </a:rPr>
              <a:t>exists</a:t>
            </a:r>
            <a:r>
              <a:rPr lang="en-US" sz="2200" spc="-25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Segoe UI Semilight"/>
                <a:cs typeface="Segoe UI Semilight"/>
              </a:rPr>
              <a:t>some</a:t>
            </a:r>
            <a:r>
              <a:rPr lang="en-US" sz="2200" spc="-20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Segoe UI Semilight"/>
                <a:cs typeface="Segoe UI Semilight"/>
              </a:rPr>
              <a:t>integers</a:t>
            </a:r>
            <a:r>
              <a:rPr lang="en-US" sz="2200" spc="-5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𝑘,</a:t>
            </a:r>
            <a:r>
              <a:rPr lang="en-US" sz="2200" spc="-125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𝑗</a:t>
            </a:r>
            <a:r>
              <a:rPr lang="en-US" sz="2200" spc="120">
                <a:latin typeface="Cambria Math"/>
                <a:cs typeface="Cambria Math"/>
              </a:rPr>
              <a:t> </a:t>
            </a:r>
            <a:r>
              <a:rPr lang="en-US" sz="2200">
                <a:latin typeface="Segoe UI Semilight"/>
                <a:cs typeface="Segoe UI Semilight"/>
              </a:rPr>
              <a:t>such</a:t>
            </a:r>
            <a:r>
              <a:rPr lang="en-US" sz="2200" spc="-5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Segoe UI Semilight"/>
                <a:cs typeface="Segoe UI Semilight"/>
              </a:rPr>
              <a:t>that</a:t>
            </a:r>
            <a:r>
              <a:rPr lang="en-US" sz="2200" spc="-20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𝑎</a:t>
            </a:r>
            <a:r>
              <a:rPr lang="en-US" sz="2200" spc="40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−</a:t>
            </a:r>
            <a:r>
              <a:rPr lang="en-US" sz="2200" spc="-15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𝑏</a:t>
            </a:r>
            <a:r>
              <a:rPr lang="en-US" sz="2200" spc="150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=</a:t>
            </a:r>
            <a:r>
              <a:rPr lang="en-US" sz="2200" spc="90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𝑚𝑘</a:t>
            </a:r>
            <a:r>
              <a:rPr lang="en-US" sz="2200" spc="160">
                <a:latin typeface="Cambria Math"/>
                <a:cs typeface="Cambria Math"/>
              </a:rPr>
              <a:t> </a:t>
            </a:r>
            <a:r>
              <a:rPr lang="en-US" sz="2200">
                <a:latin typeface="Segoe UI Semilight"/>
                <a:cs typeface="Segoe UI Semilight"/>
              </a:rPr>
              <a:t>and</a:t>
            </a:r>
            <a:r>
              <a:rPr lang="en-US" sz="2200" spc="-25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𝑐</a:t>
            </a:r>
            <a:r>
              <a:rPr lang="en-US" sz="2200" spc="55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−</a:t>
            </a:r>
            <a:r>
              <a:rPr lang="en-US" sz="2200" spc="-25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𝑑</a:t>
            </a:r>
            <a:r>
              <a:rPr lang="en-US" sz="2200" spc="170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=</a:t>
            </a:r>
            <a:r>
              <a:rPr lang="en-US" sz="2200" spc="100">
                <a:latin typeface="Cambria Math"/>
                <a:cs typeface="Cambria Math"/>
              </a:rPr>
              <a:t> </a:t>
            </a:r>
            <a:r>
              <a:rPr lang="en-US" sz="2200" spc="-25">
                <a:latin typeface="Cambria Math"/>
                <a:cs typeface="Cambria Math"/>
              </a:rPr>
              <a:t>𝑚𝑗</a:t>
            </a:r>
            <a:r>
              <a:rPr lang="en-US" sz="2200" spc="-25">
                <a:latin typeface="Segoe UI Semilight"/>
                <a:cs typeface="Segoe UI Semilight"/>
              </a:rPr>
              <a:t>.</a:t>
            </a:r>
            <a:endParaRPr lang="en-US" sz="22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46A22E9-DC73-98A0-721E-5E162C1F904E}"/>
              </a:ext>
            </a:extLst>
          </p:cNvPr>
          <p:cNvSpPr txBox="1"/>
          <p:nvPr/>
        </p:nvSpPr>
        <p:spPr>
          <a:xfrm>
            <a:off x="619657" y="3740974"/>
            <a:ext cx="11360299" cy="4611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0800" marR="244475">
              <a:lnSpc>
                <a:spcPct val="120000"/>
              </a:lnSpc>
              <a:tabLst>
                <a:tab pos="7733030" algn="l"/>
              </a:tabLst>
            </a:pPr>
            <a:r>
              <a:rPr lang="en-US" sz="2200" spc="-10">
                <a:latin typeface="Segoe UI Semilight"/>
                <a:cs typeface="Segoe UI Semilight"/>
              </a:rPr>
              <a:t>Rearranging,</a:t>
            </a:r>
            <a:r>
              <a:rPr lang="en-US" sz="2200" spc="-50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Segoe UI Semilight"/>
                <a:cs typeface="Segoe UI Semilight"/>
              </a:rPr>
              <a:t>we</a:t>
            </a:r>
            <a:r>
              <a:rPr lang="en-US" sz="2200" spc="-45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Segoe UI Semilight"/>
                <a:cs typeface="Segoe UI Semilight"/>
              </a:rPr>
              <a:t>have</a:t>
            </a:r>
            <a:r>
              <a:rPr lang="en-US" sz="2200" spc="-40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𝑎</a:t>
            </a:r>
            <a:r>
              <a:rPr lang="en-US" sz="2200" spc="140">
                <a:latin typeface="Cambria Math"/>
                <a:cs typeface="Cambria Math"/>
              </a:rPr>
              <a:t> </a:t>
            </a:r>
            <a:r>
              <a:rPr lang="en-US" sz="2200" spc="-50">
                <a:latin typeface="Cambria Math"/>
                <a:cs typeface="Cambria Math"/>
              </a:rPr>
              <a:t>=</a:t>
            </a:r>
            <a:r>
              <a:rPr lang="en-US" sz="2200">
                <a:latin typeface="Cambria Math"/>
                <a:cs typeface="Cambria Math"/>
              </a:rPr>
              <a:t> 𝑚𝑘</a:t>
            </a:r>
            <a:r>
              <a:rPr lang="en-US" sz="2200" spc="60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+</a:t>
            </a:r>
            <a:r>
              <a:rPr lang="en-US" sz="2200" spc="-30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𝑏</a:t>
            </a:r>
            <a:r>
              <a:rPr lang="en-US" sz="2200" spc="130">
                <a:latin typeface="Cambria Math"/>
                <a:cs typeface="Cambria Math"/>
              </a:rPr>
              <a:t> </a:t>
            </a:r>
            <a:r>
              <a:rPr lang="en-US" sz="2200">
                <a:latin typeface="Segoe UI Semilight"/>
                <a:cs typeface="Segoe UI Semilight"/>
              </a:rPr>
              <a:t>and</a:t>
            </a:r>
            <a:r>
              <a:rPr lang="en-US" sz="2200" spc="-35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𝑐</a:t>
            </a:r>
            <a:r>
              <a:rPr lang="en-US" sz="2200" spc="165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=</a:t>
            </a:r>
            <a:r>
              <a:rPr lang="en-US" sz="2200" spc="85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𝑚𝑗</a:t>
            </a:r>
            <a:r>
              <a:rPr lang="en-US" sz="2200" spc="30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+</a:t>
            </a:r>
            <a:r>
              <a:rPr lang="en-US" sz="2200" spc="-30">
                <a:latin typeface="Cambria Math"/>
                <a:cs typeface="Cambria Math"/>
              </a:rPr>
              <a:t> </a:t>
            </a:r>
            <a:r>
              <a:rPr lang="en-US" sz="2200">
                <a:latin typeface="Cambria Math"/>
                <a:cs typeface="Cambria Math"/>
              </a:rPr>
              <a:t>𝑑</a:t>
            </a:r>
            <a:r>
              <a:rPr lang="en-US" sz="2200">
                <a:latin typeface="Segoe UI Semilight"/>
                <a:cs typeface="Segoe UI Semilight"/>
              </a:rPr>
              <a:t>.</a:t>
            </a:r>
            <a:r>
              <a:rPr lang="en-US" sz="2200" spc="-25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Segoe UI Semilight"/>
                <a:cs typeface="Segoe UI Semilight"/>
              </a:rPr>
              <a:t>Multiplying</a:t>
            </a:r>
            <a:r>
              <a:rPr lang="en-US" sz="2200" spc="-45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Segoe UI Semilight"/>
                <a:cs typeface="Segoe UI Semilight"/>
              </a:rPr>
              <a:t>both</a:t>
            </a:r>
            <a:r>
              <a:rPr lang="en-US" sz="2200" spc="-35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Segoe UI Semilight"/>
                <a:cs typeface="Segoe UI Semilight"/>
              </a:rPr>
              <a:t>expressions,</a:t>
            </a:r>
            <a:r>
              <a:rPr lang="en-US" sz="2200" spc="10">
                <a:latin typeface="Segoe UI Semilight"/>
                <a:cs typeface="Segoe UI Semilight"/>
              </a:rPr>
              <a:t> </a:t>
            </a:r>
            <a:r>
              <a:rPr lang="en-US" sz="2200">
                <a:latin typeface="Segoe UI Semilight"/>
                <a:cs typeface="Segoe UI Semilight"/>
              </a:rPr>
              <a:t>we</a:t>
            </a:r>
            <a:r>
              <a:rPr lang="en-US" sz="2200" spc="-35">
                <a:latin typeface="Segoe UI Semilight"/>
                <a:cs typeface="Segoe UI Semilight"/>
              </a:rPr>
              <a:t> </a:t>
            </a:r>
            <a:r>
              <a:rPr lang="en-US" sz="2200" spc="-10">
                <a:latin typeface="Segoe UI Semilight"/>
                <a:cs typeface="Segoe UI Semilight"/>
              </a:rPr>
              <a:t>have:</a:t>
            </a:r>
            <a:endParaRPr lang="en-US" sz="2200">
              <a:latin typeface="Segoe UI Semilight"/>
              <a:cs typeface="Segoe UI Semilight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52E6EBE-6EC4-B10A-FCF3-3CDE9E649C94}"/>
              </a:ext>
            </a:extLst>
          </p:cNvPr>
          <p:cNvSpPr txBox="1"/>
          <p:nvPr/>
        </p:nvSpPr>
        <p:spPr>
          <a:xfrm>
            <a:off x="2996293" y="4231084"/>
            <a:ext cx="609708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10" algn="ctr">
              <a:lnSpc>
                <a:spcPct val="100000"/>
              </a:lnSpc>
              <a:spcBef>
                <a:spcPts val="530"/>
              </a:spcBef>
            </a:pPr>
            <a:r>
              <a:rPr lang="en-US" sz="2000">
                <a:latin typeface="Cambria Math"/>
                <a:cs typeface="Cambria Math"/>
              </a:rPr>
              <a:t>𝑎𝑐</a:t>
            </a:r>
            <a:r>
              <a:rPr lang="en-US" sz="2000" spc="190">
                <a:latin typeface="Cambria Math"/>
                <a:cs typeface="Cambria Math"/>
              </a:rPr>
              <a:t> </a:t>
            </a:r>
            <a:r>
              <a:rPr lang="en-US" sz="2000">
                <a:latin typeface="Cambria Math"/>
                <a:cs typeface="Cambria Math"/>
              </a:rPr>
              <a:t>=</a:t>
            </a:r>
            <a:r>
              <a:rPr lang="en-US" sz="2000" spc="100">
                <a:latin typeface="Cambria Math"/>
                <a:cs typeface="Cambria Math"/>
              </a:rPr>
              <a:t> </a:t>
            </a:r>
            <a:r>
              <a:rPr lang="en-US" sz="2000">
                <a:latin typeface="Cambria Math"/>
                <a:cs typeface="Cambria Math"/>
              </a:rPr>
              <a:t>(𝑚𝑘</a:t>
            </a:r>
            <a:r>
              <a:rPr lang="en-US" sz="2000" spc="70">
                <a:latin typeface="Cambria Math"/>
                <a:cs typeface="Cambria Math"/>
              </a:rPr>
              <a:t> </a:t>
            </a:r>
            <a:r>
              <a:rPr lang="en-US" sz="2000">
                <a:latin typeface="Cambria Math"/>
                <a:cs typeface="Cambria Math"/>
              </a:rPr>
              <a:t>+</a:t>
            </a:r>
            <a:r>
              <a:rPr lang="en-US" sz="2000" spc="-5">
                <a:latin typeface="Cambria Math"/>
                <a:cs typeface="Cambria Math"/>
              </a:rPr>
              <a:t> </a:t>
            </a:r>
            <a:r>
              <a:rPr lang="en-US" sz="2000">
                <a:latin typeface="Cambria Math"/>
                <a:cs typeface="Cambria Math"/>
              </a:rPr>
              <a:t>𝑏)(𝑚𝑗</a:t>
            </a:r>
            <a:r>
              <a:rPr lang="en-US" sz="2000" spc="35">
                <a:latin typeface="Cambria Math"/>
                <a:cs typeface="Cambria Math"/>
              </a:rPr>
              <a:t> </a:t>
            </a:r>
            <a:r>
              <a:rPr lang="en-US" sz="2000">
                <a:latin typeface="Cambria Math"/>
                <a:cs typeface="Cambria Math"/>
              </a:rPr>
              <a:t>+</a:t>
            </a:r>
            <a:r>
              <a:rPr lang="en-US" sz="2000" spc="-5">
                <a:latin typeface="Cambria Math"/>
                <a:cs typeface="Cambria Math"/>
              </a:rPr>
              <a:t> </a:t>
            </a:r>
            <a:r>
              <a:rPr lang="en-US" sz="2000" spc="-25">
                <a:latin typeface="Cambria Math"/>
                <a:cs typeface="Cambria Math"/>
              </a:rPr>
              <a:t>𝑑)</a:t>
            </a:r>
            <a:endParaRPr lang="en-US" sz="2000">
              <a:latin typeface="Cambria Math"/>
              <a:cs typeface="Cambria Math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717FACA-9CC3-4D50-E9A7-BAD2C7AFC86A}"/>
              </a:ext>
            </a:extLst>
          </p:cNvPr>
          <p:cNvSpPr txBox="1"/>
          <p:nvPr/>
        </p:nvSpPr>
        <p:spPr>
          <a:xfrm>
            <a:off x="3381647" y="4577752"/>
            <a:ext cx="609708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530"/>
              </a:spcBef>
            </a:pPr>
            <a:r>
              <a:rPr lang="en-US" sz="2000">
                <a:latin typeface="Cambria Math"/>
                <a:cs typeface="Cambria Math"/>
              </a:rPr>
              <a:t>𝑎𝑐</a:t>
            </a:r>
            <a:r>
              <a:rPr lang="en-US" sz="2000" spc="195">
                <a:latin typeface="Cambria Math"/>
                <a:cs typeface="Cambria Math"/>
              </a:rPr>
              <a:t> </a:t>
            </a:r>
            <a:r>
              <a:rPr lang="en-US" sz="2000">
                <a:latin typeface="Cambria Math"/>
                <a:cs typeface="Cambria Math"/>
              </a:rPr>
              <a:t>=</a:t>
            </a:r>
            <a:r>
              <a:rPr lang="en-US" sz="2000" spc="135">
                <a:latin typeface="Cambria Math"/>
                <a:cs typeface="Cambria Math"/>
              </a:rPr>
              <a:t> </a:t>
            </a:r>
            <a:r>
              <a:rPr lang="en-US" sz="2000">
                <a:latin typeface="Cambria Math"/>
                <a:cs typeface="Cambria Math"/>
              </a:rPr>
              <a:t>𝑚</a:t>
            </a:r>
            <a:r>
              <a:rPr lang="en-US" sz="2000" baseline="27777">
                <a:latin typeface="Cambria Math"/>
                <a:cs typeface="Cambria Math"/>
              </a:rPr>
              <a:t>2</a:t>
            </a:r>
            <a:r>
              <a:rPr lang="en-US" sz="2000">
                <a:latin typeface="Cambria Math"/>
                <a:cs typeface="Cambria Math"/>
              </a:rPr>
              <a:t>𝑘𝑗</a:t>
            </a:r>
            <a:r>
              <a:rPr lang="en-US" sz="2000" spc="40">
                <a:latin typeface="Cambria Math"/>
                <a:cs typeface="Cambria Math"/>
              </a:rPr>
              <a:t> </a:t>
            </a:r>
            <a:r>
              <a:rPr lang="en-US" sz="2000">
                <a:latin typeface="Cambria Math"/>
                <a:cs typeface="Cambria Math"/>
              </a:rPr>
              <a:t>+</a:t>
            </a:r>
            <a:r>
              <a:rPr lang="en-US" sz="2000" spc="-5">
                <a:latin typeface="Cambria Math"/>
                <a:cs typeface="Cambria Math"/>
              </a:rPr>
              <a:t> </a:t>
            </a:r>
            <a:r>
              <a:rPr lang="en-US" sz="2000">
                <a:latin typeface="Cambria Math"/>
                <a:cs typeface="Cambria Math"/>
              </a:rPr>
              <a:t>𝑚𝑏𝑗</a:t>
            </a:r>
            <a:r>
              <a:rPr lang="en-US" sz="2000" spc="55">
                <a:latin typeface="Cambria Math"/>
                <a:cs typeface="Cambria Math"/>
              </a:rPr>
              <a:t> </a:t>
            </a:r>
            <a:r>
              <a:rPr lang="en-US" sz="2000">
                <a:latin typeface="Cambria Math"/>
                <a:cs typeface="Cambria Math"/>
              </a:rPr>
              <a:t>+</a:t>
            </a:r>
            <a:r>
              <a:rPr lang="en-US" sz="2000" spc="-5">
                <a:latin typeface="Cambria Math"/>
                <a:cs typeface="Cambria Math"/>
              </a:rPr>
              <a:t> </a:t>
            </a:r>
            <a:r>
              <a:rPr lang="en-US" sz="2000">
                <a:latin typeface="Cambria Math"/>
                <a:cs typeface="Cambria Math"/>
              </a:rPr>
              <a:t>𝑚𝑑𝑘</a:t>
            </a:r>
            <a:r>
              <a:rPr lang="en-US" sz="2000" spc="85">
                <a:latin typeface="Cambria Math"/>
                <a:cs typeface="Cambria Math"/>
              </a:rPr>
              <a:t> </a:t>
            </a:r>
            <a:r>
              <a:rPr lang="en-US" sz="2000">
                <a:latin typeface="Cambria Math"/>
                <a:cs typeface="Cambria Math"/>
              </a:rPr>
              <a:t>+</a:t>
            </a:r>
            <a:r>
              <a:rPr lang="en-US" sz="2000" spc="5">
                <a:latin typeface="Cambria Math"/>
                <a:cs typeface="Cambria Math"/>
              </a:rPr>
              <a:t> </a:t>
            </a:r>
            <a:r>
              <a:rPr lang="en-US" sz="2000" spc="-25">
                <a:latin typeface="Cambria Math"/>
                <a:cs typeface="Cambria Math"/>
              </a:rPr>
              <a:t>𝑏𝑑</a:t>
            </a:r>
            <a:endParaRPr lang="en-US" sz="2000">
              <a:latin typeface="Cambria Math"/>
              <a:cs typeface="Cambria Math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E9DDBB8-E48F-3925-C69D-B45C05666426}"/>
              </a:ext>
            </a:extLst>
          </p:cNvPr>
          <p:cNvSpPr txBox="1"/>
          <p:nvPr/>
        </p:nvSpPr>
        <p:spPr>
          <a:xfrm>
            <a:off x="2774224" y="4932726"/>
            <a:ext cx="609708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530"/>
              </a:spcBef>
            </a:pPr>
            <a:r>
              <a:rPr lang="en-US" sz="2000">
                <a:latin typeface="Cambria Math"/>
                <a:cs typeface="Cambria Math"/>
              </a:rPr>
              <a:t>𝑎𝑐</a:t>
            </a:r>
            <a:r>
              <a:rPr lang="en-US" sz="2000" spc="80">
                <a:latin typeface="Cambria Math"/>
                <a:cs typeface="Cambria Math"/>
              </a:rPr>
              <a:t> </a:t>
            </a:r>
            <a:r>
              <a:rPr lang="en-US" sz="2000">
                <a:latin typeface="Cambria Math"/>
                <a:cs typeface="Cambria Math"/>
              </a:rPr>
              <a:t>− 𝑏𝑑</a:t>
            </a:r>
            <a:r>
              <a:rPr lang="en-US" sz="2000" spc="200">
                <a:latin typeface="Cambria Math"/>
                <a:cs typeface="Cambria Math"/>
              </a:rPr>
              <a:t> </a:t>
            </a:r>
            <a:r>
              <a:rPr lang="en-US" sz="2000">
                <a:latin typeface="Cambria Math"/>
                <a:cs typeface="Cambria Math"/>
              </a:rPr>
              <a:t>=</a:t>
            </a:r>
            <a:r>
              <a:rPr lang="en-US" sz="2000" spc="135">
                <a:latin typeface="Cambria Math"/>
                <a:cs typeface="Cambria Math"/>
              </a:rPr>
              <a:t> </a:t>
            </a:r>
            <a:r>
              <a:rPr lang="en-US" sz="2000">
                <a:latin typeface="Cambria Math"/>
                <a:cs typeface="Cambria Math"/>
              </a:rPr>
              <a:t>𝑚</a:t>
            </a:r>
            <a:r>
              <a:rPr lang="en-US" sz="2000" baseline="27777">
                <a:latin typeface="Cambria Math"/>
                <a:cs typeface="Cambria Math"/>
              </a:rPr>
              <a:t>2</a:t>
            </a:r>
            <a:r>
              <a:rPr lang="en-US" sz="2000">
                <a:latin typeface="Cambria Math"/>
                <a:cs typeface="Cambria Math"/>
              </a:rPr>
              <a:t>𝑘𝑗</a:t>
            </a:r>
            <a:r>
              <a:rPr lang="en-US" sz="2000" spc="40">
                <a:latin typeface="Cambria Math"/>
                <a:cs typeface="Cambria Math"/>
              </a:rPr>
              <a:t> </a:t>
            </a:r>
            <a:r>
              <a:rPr lang="en-US" sz="2000">
                <a:latin typeface="Cambria Math"/>
                <a:cs typeface="Cambria Math"/>
              </a:rPr>
              <a:t>+ 𝑚𝑏𝑗</a:t>
            </a:r>
            <a:r>
              <a:rPr lang="en-US" sz="2000" spc="55">
                <a:latin typeface="Cambria Math"/>
                <a:cs typeface="Cambria Math"/>
              </a:rPr>
              <a:t> </a:t>
            </a:r>
            <a:r>
              <a:rPr lang="en-US" sz="2000">
                <a:latin typeface="Cambria Math"/>
                <a:cs typeface="Cambria Math"/>
              </a:rPr>
              <a:t>+ </a:t>
            </a:r>
            <a:r>
              <a:rPr lang="en-US" sz="2000" spc="-25">
                <a:latin typeface="Cambria Math"/>
                <a:cs typeface="Cambria Math"/>
              </a:rPr>
              <a:t>𝑚𝑑𝑘</a:t>
            </a:r>
            <a:endParaRPr lang="en-US" sz="2000">
              <a:latin typeface="Cambria Math"/>
              <a:cs typeface="Cambria Math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D40EBA9-52E0-AD86-9642-30A52B952E66}"/>
              </a:ext>
            </a:extLst>
          </p:cNvPr>
          <p:cNvSpPr txBox="1"/>
          <p:nvPr/>
        </p:nvSpPr>
        <p:spPr>
          <a:xfrm>
            <a:off x="2728504" y="5279394"/>
            <a:ext cx="609708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10" algn="ctr">
              <a:lnSpc>
                <a:spcPct val="100000"/>
              </a:lnSpc>
              <a:spcBef>
                <a:spcPts val="525"/>
              </a:spcBef>
            </a:pPr>
            <a:r>
              <a:rPr lang="en-US" sz="2000">
                <a:latin typeface="Cambria Math"/>
                <a:cs typeface="Cambria Math"/>
              </a:rPr>
              <a:t>𝑎𝑐</a:t>
            </a:r>
            <a:r>
              <a:rPr lang="en-US" sz="2000" spc="55">
                <a:latin typeface="Cambria Math"/>
                <a:cs typeface="Cambria Math"/>
              </a:rPr>
              <a:t> </a:t>
            </a:r>
            <a:r>
              <a:rPr lang="en-US" sz="2000">
                <a:latin typeface="Cambria Math"/>
                <a:cs typeface="Cambria Math"/>
              </a:rPr>
              <a:t>− 𝑏𝑑</a:t>
            </a:r>
            <a:r>
              <a:rPr lang="en-US" sz="2000" spc="185">
                <a:latin typeface="Cambria Math"/>
                <a:cs typeface="Cambria Math"/>
              </a:rPr>
              <a:t> </a:t>
            </a:r>
            <a:r>
              <a:rPr lang="en-US" sz="2000">
                <a:latin typeface="Cambria Math"/>
                <a:cs typeface="Cambria Math"/>
              </a:rPr>
              <a:t>=</a:t>
            </a:r>
            <a:r>
              <a:rPr lang="en-US" sz="2000" spc="110">
                <a:latin typeface="Cambria Math"/>
                <a:cs typeface="Cambria Math"/>
              </a:rPr>
              <a:t> </a:t>
            </a:r>
            <a:r>
              <a:rPr lang="en-US" sz="2000">
                <a:latin typeface="Cambria Math"/>
                <a:cs typeface="Cambria Math"/>
              </a:rPr>
              <a:t>𝑚(𝑚𝑘𝑗</a:t>
            </a:r>
            <a:r>
              <a:rPr lang="en-US" sz="2000" spc="35">
                <a:latin typeface="Cambria Math"/>
                <a:cs typeface="Cambria Math"/>
              </a:rPr>
              <a:t> </a:t>
            </a:r>
            <a:r>
              <a:rPr lang="en-US" sz="2000">
                <a:latin typeface="Cambria Math"/>
                <a:cs typeface="Cambria Math"/>
              </a:rPr>
              <a:t>+</a:t>
            </a:r>
            <a:r>
              <a:rPr lang="en-US" sz="2000" spc="-10">
                <a:latin typeface="Cambria Math"/>
                <a:cs typeface="Cambria Math"/>
              </a:rPr>
              <a:t> </a:t>
            </a:r>
            <a:r>
              <a:rPr lang="en-US" sz="2000">
                <a:latin typeface="Cambria Math"/>
                <a:cs typeface="Cambria Math"/>
              </a:rPr>
              <a:t>𝑏𝑗</a:t>
            </a:r>
            <a:r>
              <a:rPr lang="en-US" sz="2000" spc="35">
                <a:latin typeface="Cambria Math"/>
                <a:cs typeface="Cambria Math"/>
              </a:rPr>
              <a:t> </a:t>
            </a:r>
            <a:r>
              <a:rPr lang="en-US" sz="2000">
                <a:latin typeface="Cambria Math"/>
                <a:cs typeface="Cambria Math"/>
              </a:rPr>
              <a:t>+</a:t>
            </a:r>
            <a:r>
              <a:rPr lang="en-US" sz="2000" spc="-10">
                <a:latin typeface="Cambria Math"/>
                <a:cs typeface="Cambria Math"/>
              </a:rPr>
              <a:t> </a:t>
            </a:r>
            <a:r>
              <a:rPr lang="en-US" sz="2000" spc="-25">
                <a:latin typeface="Cambria Math"/>
                <a:cs typeface="Cambria Math"/>
              </a:rPr>
              <a:t>𝑑𝑘)</a:t>
            </a:r>
            <a:endParaRPr lang="en-US" sz="2000">
              <a:latin typeface="Cambria Math"/>
              <a:cs typeface="Cambria Math"/>
            </a:endParaRPr>
          </a:p>
        </p:txBody>
      </p:sp>
    </p:spTree>
    <p:extLst>
      <p:ext uri="{BB962C8B-B14F-4D97-AF65-F5344CB8AC3E}">
        <p14:creationId xmlns:p14="http://schemas.microsoft.com/office/powerpoint/2010/main" val="2792684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1" grpId="0"/>
      <p:bldP spid="28" grpId="0"/>
      <p:bldP spid="30" grpId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65"/>
              <a:t>Claim</a:t>
            </a:r>
            <a:r>
              <a:rPr spc="215"/>
              <a:t> </a:t>
            </a:r>
            <a:r>
              <a:rPr spc="-50"/>
              <a:t>4</a:t>
            </a:r>
          </a:p>
        </p:txBody>
      </p:sp>
      <p:sp>
        <p:nvSpPr>
          <p:cNvPr id="3" name="object 3"/>
          <p:cNvSpPr/>
          <p:nvPr/>
        </p:nvSpPr>
        <p:spPr>
          <a:xfrm>
            <a:off x="657529" y="1389507"/>
            <a:ext cx="901065" cy="372110"/>
          </a:xfrm>
          <a:custGeom>
            <a:avLst/>
            <a:gdLst/>
            <a:ahLst/>
            <a:cxnLst/>
            <a:rect l="l" t="t" r="r" b="b"/>
            <a:pathLst>
              <a:path w="901065" h="372110">
                <a:moveTo>
                  <a:pt x="900684" y="0"/>
                </a:moveTo>
                <a:lnTo>
                  <a:pt x="0" y="0"/>
                </a:lnTo>
                <a:lnTo>
                  <a:pt x="0" y="371856"/>
                </a:lnTo>
                <a:lnTo>
                  <a:pt x="900684" y="371856"/>
                </a:lnTo>
                <a:lnTo>
                  <a:pt x="900684" y="0"/>
                </a:lnTo>
                <a:close/>
              </a:path>
            </a:pathLst>
          </a:custGeom>
          <a:solidFill>
            <a:srgbClr val="CC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51815" y="1389507"/>
            <a:ext cx="11394168" cy="467397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6200">
              <a:lnSpc>
                <a:spcPct val="100000"/>
              </a:lnSpc>
              <a:spcBef>
                <a:spcPts val="95"/>
              </a:spcBef>
              <a:tabLst>
                <a:tab pos="9528810" algn="l"/>
              </a:tabLst>
            </a:pPr>
            <a:r>
              <a:rPr sz="2200" b="0">
                <a:latin typeface="Segoe UI Semilight"/>
                <a:cs typeface="Segoe UI Semilight"/>
              </a:rPr>
              <a:t>Claim</a:t>
            </a:r>
            <a:r>
              <a:rPr sz="2200" b="0" spc="-45">
                <a:latin typeface="Segoe UI Semilight"/>
                <a:cs typeface="Segoe UI Semilight"/>
              </a:rPr>
              <a:t> </a:t>
            </a:r>
            <a:r>
              <a:rPr sz="2200" b="0">
                <a:latin typeface="Segoe UI Semilight"/>
                <a:cs typeface="Segoe UI Semilight"/>
              </a:rPr>
              <a:t>4:</a:t>
            </a:r>
            <a:r>
              <a:rPr sz="2200" b="0" spc="-15">
                <a:latin typeface="Segoe UI Semilight"/>
                <a:cs typeface="Segoe UI Semilight"/>
              </a:rPr>
              <a:t> </a:t>
            </a:r>
            <a:r>
              <a:rPr sz="2200" b="0">
                <a:latin typeface="Segoe UI Semilight"/>
                <a:cs typeface="Segoe UI Semilight"/>
              </a:rPr>
              <a:t>For</a:t>
            </a:r>
            <a:r>
              <a:rPr sz="2200" b="0" spc="-15">
                <a:latin typeface="Segoe UI Semilight"/>
                <a:cs typeface="Segoe UI Semilight"/>
              </a:rPr>
              <a:t> </a:t>
            </a:r>
            <a:r>
              <a:rPr sz="2200" b="0">
                <a:latin typeface="Segoe UI Semilight"/>
                <a:cs typeface="Segoe UI Semilight"/>
              </a:rPr>
              <a:t>integers</a:t>
            </a:r>
            <a:r>
              <a:rPr sz="2200" b="0" spc="5">
                <a:latin typeface="Segoe UI Semilight"/>
                <a:cs typeface="Segoe UI Semilight"/>
              </a:rPr>
              <a:t> </a:t>
            </a:r>
            <a:r>
              <a:rPr sz="2200">
                <a:latin typeface="Cambria Math"/>
                <a:cs typeface="Cambria Math"/>
              </a:rPr>
              <a:t>𝑎,</a:t>
            </a:r>
            <a:r>
              <a:rPr sz="2200" spc="-125">
                <a:latin typeface="Cambria Math"/>
                <a:cs typeface="Cambria Math"/>
              </a:rPr>
              <a:t> </a:t>
            </a:r>
            <a:r>
              <a:rPr sz="2200">
                <a:latin typeface="Cambria Math"/>
                <a:cs typeface="Cambria Math"/>
              </a:rPr>
              <a:t>𝑏,</a:t>
            </a:r>
            <a:r>
              <a:rPr sz="2200" spc="-120">
                <a:latin typeface="Cambria Math"/>
                <a:cs typeface="Cambria Math"/>
              </a:rPr>
              <a:t> </a:t>
            </a:r>
            <a:r>
              <a:rPr sz="2200">
                <a:latin typeface="Cambria Math"/>
                <a:cs typeface="Cambria Math"/>
              </a:rPr>
              <a:t>𝑐</a:t>
            </a:r>
            <a:r>
              <a:rPr sz="2200" spc="170">
                <a:latin typeface="Cambria Math"/>
                <a:cs typeface="Cambria Math"/>
              </a:rPr>
              <a:t> </a:t>
            </a:r>
            <a:r>
              <a:rPr sz="2200" b="0">
                <a:latin typeface="Segoe UI Semilight"/>
                <a:cs typeface="Segoe UI Semilight"/>
              </a:rPr>
              <a:t>and</a:t>
            </a:r>
            <a:r>
              <a:rPr sz="2200" b="0" spc="-30">
                <a:latin typeface="Segoe UI Semilight"/>
                <a:cs typeface="Segoe UI Semilight"/>
              </a:rPr>
              <a:t> </a:t>
            </a:r>
            <a:r>
              <a:rPr sz="2200" b="0">
                <a:latin typeface="Segoe UI Semilight"/>
                <a:cs typeface="Segoe UI Semilight"/>
              </a:rPr>
              <a:t>positive</a:t>
            </a:r>
            <a:r>
              <a:rPr sz="2200" b="0" spc="-5">
                <a:latin typeface="Segoe UI Semilight"/>
                <a:cs typeface="Segoe UI Semilight"/>
              </a:rPr>
              <a:t> </a:t>
            </a:r>
            <a:r>
              <a:rPr sz="2200" b="0">
                <a:latin typeface="Segoe UI Semilight"/>
                <a:cs typeface="Segoe UI Semilight"/>
              </a:rPr>
              <a:t>integer</a:t>
            </a:r>
            <a:r>
              <a:rPr sz="2200" b="0" spc="-35">
                <a:latin typeface="Segoe UI Semilight"/>
                <a:cs typeface="Segoe UI Semilight"/>
              </a:rPr>
              <a:t> </a:t>
            </a:r>
            <a:r>
              <a:rPr sz="2200">
                <a:latin typeface="Cambria Math"/>
                <a:cs typeface="Cambria Math"/>
              </a:rPr>
              <a:t>𝑚</a:t>
            </a:r>
            <a:r>
              <a:rPr sz="2200" b="0">
                <a:latin typeface="Segoe UI Semilight"/>
                <a:cs typeface="Segoe UI Semilight"/>
              </a:rPr>
              <a:t>,</a:t>
            </a:r>
            <a:r>
              <a:rPr sz="2200" b="0" spc="-15">
                <a:latin typeface="Segoe UI Semilight"/>
                <a:cs typeface="Segoe UI Semilight"/>
              </a:rPr>
              <a:t> </a:t>
            </a:r>
            <a:r>
              <a:rPr sz="2200" b="0">
                <a:latin typeface="Segoe UI Semilight"/>
                <a:cs typeface="Segoe UI Semilight"/>
              </a:rPr>
              <a:t>if</a:t>
            </a:r>
            <a:r>
              <a:rPr sz="2200" b="0" spc="-20">
                <a:latin typeface="Segoe UI Semilight"/>
                <a:cs typeface="Segoe UI Semilight"/>
              </a:rPr>
              <a:t> </a:t>
            </a:r>
            <a:r>
              <a:rPr sz="2200">
                <a:latin typeface="Cambria Math"/>
                <a:cs typeface="Cambria Math"/>
              </a:rPr>
              <a:t>𝑎</a:t>
            </a:r>
            <a:r>
              <a:rPr sz="2200" spc="165">
                <a:latin typeface="Cambria Math"/>
                <a:cs typeface="Cambria Math"/>
              </a:rPr>
              <a:t> </a:t>
            </a:r>
            <a:r>
              <a:rPr sz="2200" spc="80">
                <a:latin typeface="Cambria Math"/>
                <a:cs typeface="Cambria Math"/>
              </a:rPr>
              <a:t>≡</a:t>
            </a:r>
            <a:r>
              <a:rPr sz="2200" spc="502" baseline="-15625">
                <a:latin typeface="Cambria Math"/>
                <a:cs typeface="Cambria Math"/>
              </a:rPr>
              <a:t> </a:t>
            </a:r>
            <a:r>
              <a:rPr sz="2200">
                <a:latin typeface="Cambria Math"/>
                <a:cs typeface="Cambria Math"/>
              </a:rPr>
              <a:t>𝑏</a:t>
            </a:r>
            <a:r>
              <a:rPr sz="2200" spc="145">
                <a:latin typeface="Cambria Math"/>
                <a:cs typeface="Cambria Math"/>
              </a:rPr>
              <a:t> </a:t>
            </a:r>
            <a:r>
              <a:rPr lang="en-US" sz="2200" spc="145">
                <a:latin typeface="Cambria Math"/>
                <a:cs typeface="Cambria Math"/>
              </a:rPr>
              <a:t>(mod m) </a:t>
            </a:r>
            <a:r>
              <a:rPr sz="2200" b="0">
                <a:latin typeface="Segoe UI Semilight"/>
                <a:cs typeface="Segoe UI Semilight"/>
              </a:rPr>
              <a:t>and</a:t>
            </a:r>
            <a:r>
              <a:rPr sz="2200" b="0" spc="-25">
                <a:latin typeface="Segoe UI Semilight"/>
                <a:cs typeface="Segoe UI Semilight"/>
              </a:rPr>
              <a:t> </a:t>
            </a:r>
            <a:r>
              <a:rPr sz="2200">
                <a:latin typeface="Cambria Math"/>
                <a:cs typeface="Cambria Math"/>
              </a:rPr>
              <a:t>𝑏</a:t>
            </a:r>
            <a:r>
              <a:rPr sz="2200" spc="150">
                <a:latin typeface="Cambria Math"/>
                <a:cs typeface="Cambria Math"/>
              </a:rPr>
              <a:t> </a:t>
            </a:r>
            <a:r>
              <a:rPr sz="2200" spc="80">
                <a:latin typeface="Cambria Math"/>
                <a:cs typeface="Cambria Math"/>
              </a:rPr>
              <a:t>≡</a:t>
            </a:r>
            <a:r>
              <a:rPr sz="2200" spc="509" baseline="-15625">
                <a:latin typeface="Cambria Math"/>
                <a:cs typeface="Cambria Math"/>
              </a:rPr>
              <a:t> </a:t>
            </a:r>
            <a:r>
              <a:rPr sz="2200">
                <a:latin typeface="Cambria Math"/>
                <a:cs typeface="Cambria Math"/>
              </a:rPr>
              <a:t>𝑐</a:t>
            </a:r>
            <a:r>
              <a:rPr lang="en-US" sz="2200">
                <a:latin typeface="Cambria Math"/>
                <a:cs typeface="Cambria Math"/>
              </a:rPr>
              <a:t> (mod m)</a:t>
            </a:r>
            <a:r>
              <a:rPr sz="2200" spc="160">
                <a:latin typeface="Cambria Math"/>
                <a:cs typeface="Cambria Math"/>
              </a:rPr>
              <a:t> </a:t>
            </a:r>
            <a:r>
              <a:rPr sz="2200" b="0" spc="-20">
                <a:latin typeface="Segoe UI Semilight"/>
                <a:cs typeface="Segoe UI Semilight"/>
              </a:rPr>
              <a:t>th</a:t>
            </a:r>
            <a:r>
              <a:rPr lang="en-US" sz="2200" spc="-20">
                <a:latin typeface="Segoe UI Semilight"/>
                <a:cs typeface="Segoe UI Semilight"/>
              </a:rPr>
              <a:t>en </a:t>
            </a:r>
            <a:r>
              <a:rPr sz="2200">
                <a:latin typeface="Cambria Math"/>
                <a:cs typeface="Cambria Math"/>
              </a:rPr>
              <a:t>𝑎</a:t>
            </a:r>
            <a:r>
              <a:rPr sz="2200" spc="175">
                <a:latin typeface="Cambria Math"/>
                <a:cs typeface="Cambria Math"/>
              </a:rPr>
              <a:t> </a:t>
            </a:r>
            <a:r>
              <a:rPr sz="2200" spc="80">
                <a:latin typeface="Cambria Math"/>
                <a:cs typeface="Cambria Math"/>
              </a:rPr>
              <a:t>≡</a:t>
            </a:r>
            <a:r>
              <a:rPr lang="en-US" sz="2200" spc="80">
                <a:latin typeface="Cambria Math"/>
                <a:cs typeface="Cambria Math"/>
              </a:rPr>
              <a:t> </a:t>
            </a:r>
            <a:r>
              <a:rPr sz="2200" spc="-25">
                <a:latin typeface="Cambria Math"/>
                <a:cs typeface="Cambria Math"/>
              </a:rPr>
              <a:t>𝑐</a:t>
            </a:r>
            <a:r>
              <a:rPr lang="en-US" sz="2200" spc="-25">
                <a:latin typeface="Cambria Math"/>
                <a:cs typeface="Cambria Math"/>
              </a:rPr>
              <a:t> (mod m)</a:t>
            </a:r>
            <a:r>
              <a:rPr sz="2200" b="0" spc="-25">
                <a:latin typeface="Segoe UI Semilight"/>
                <a:cs typeface="Segoe UI Semilight"/>
              </a:rPr>
              <a:t>.</a:t>
            </a:r>
            <a:endParaRPr sz="2200">
              <a:latin typeface="Segoe UI Semilight"/>
              <a:cs typeface="Segoe UI Semilight"/>
            </a:endParaRPr>
          </a:p>
          <a:p>
            <a:pPr marL="76200">
              <a:lnSpc>
                <a:spcPct val="100000"/>
              </a:lnSpc>
              <a:spcBef>
                <a:spcPts val="2460"/>
              </a:spcBef>
            </a:pPr>
            <a:r>
              <a:rPr sz="2200" b="0" u="sng" spc="-10"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Proof</a:t>
            </a:r>
            <a:endParaRPr sz="2200">
              <a:latin typeface="Segoe UI Semilight"/>
              <a:cs typeface="Segoe UI Semilight"/>
            </a:endParaRPr>
          </a:p>
          <a:p>
            <a:pPr marL="76200" marR="68580">
              <a:lnSpc>
                <a:spcPct val="120000"/>
              </a:lnSpc>
              <a:spcBef>
                <a:spcPts val="735"/>
              </a:spcBef>
              <a:tabLst>
                <a:tab pos="7744459" algn="l"/>
              </a:tabLst>
            </a:pPr>
            <a:r>
              <a:rPr sz="2200" b="0">
                <a:latin typeface="Segoe UI Semilight"/>
                <a:cs typeface="Segoe UI Semilight"/>
              </a:rPr>
              <a:t>Let</a:t>
            </a:r>
            <a:r>
              <a:rPr sz="2200" b="0" spc="-40">
                <a:latin typeface="Segoe UI Semilight"/>
                <a:cs typeface="Segoe UI Semilight"/>
              </a:rPr>
              <a:t> </a:t>
            </a:r>
            <a:r>
              <a:rPr sz="2200">
                <a:latin typeface="Cambria Math"/>
                <a:cs typeface="Cambria Math"/>
              </a:rPr>
              <a:t>𝑎,</a:t>
            </a:r>
            <a:r>
              <a:rPr sz="2200" spc="-120">
                <a:latin typeface="Cambria Math"/>
                <a:cs typeface="Cambria Math"/>
              </a:rPr>
              <a:t> </a:t>
            </a:r>
            <a:r>
              <a:rPr sz="2200">
                <a:latin typeface="Cambria Math"/>
                <a:cs typeface="Cambria Math"/>
              </a:rPr>
              <a:t>𝑏,</a:t>
            </a:r>
            <a:r>
              <a:rPr sz="2200" spc="-125">
                <a:latin typeface="Cambria Math"/>
                <a:cs typeface="Cambria Math"/>
              </a:rPr>
              <a:t> </a:t>
            </a:r>
            <a:r>
              <a:rPr sz="2200">
                <a:latin typeface="Cambria Math"/>
                <a:cs typeface="Cambria Math"/>
              </a:rPr>
              <a:t>𝑐</a:t>
            </a:r>
            <a:r>
              <a:rPr sz="2200" spc="180">
                <a:latin typeface="Cambria Math"/>
                <a:cs typeface="Cambria Math"/>
              </a:rPr>
              <a:t> </a:t>
            </a:r>
            <a:r>
              <a:rPr sz="2200" b="0">
                <a:latin typeface="Segoe UI Semilight"/>
                <a:cs typeface="Segoe UI Semilight"/>
              </a:rPr>
              <a:t>and</a:t>
            </a:r>
            <a:r>
              <a:rPr sz="2200" b="0" spc="-20">
                <a:latin typeface="Segoe UI Semilight"/>
                <a:cs typeface="Segoe UI Semilight"/>
              </a:rPr>
              <a:t> </a:t>
            </a:r>
            <a:r>
              <a:rPr sz="2200">
                <a:latin typeface="Cambria Math"/>
                <a:cs typeface="Cambria Math"/>
              </a:rPr>
              <a:t>𝑚</a:t>
            </a:r>
            <a:r>
              <a:rPr sz="2200" spc="160">
                <a:latin typeface="Cambria Math"/>
                <a:cs typeface="Cambria Math"/>
              </a:rPr>
              <a:t> </a:t>
            </a:r>
            <a:r>
              <a:rPr sz="2200">
                <a:latin typeface="Cambria Math"/>
                <a:cs typeface="Cambria Math"/>
              </a:rPr>
              <a:t>&gt;</a:t>
            </a:r>
            <a:r>
              <a:rPr sz="2200" spc="110">
                <a:latin typeface="Cambria Math"/>
                <a:cs typeface="Cambria Math"/>
              </a:rPr>
              <a:t> </a:t>
            </a:r>
            <a:r>
              <a:rPr sz="2200">
                <a:latin typeface="Cambria Math"/>
                <a:cs typeface="Cambria Math"/>
              </a:rPr>
              <a:t>0</a:t>
            </a:r>
            <a:r>
              <a:rPr sz="2200" spc="95">
                <a:latin typeface="Cambria Math"/>
                <a:cs typeface="Cambria Math"/>
              </a:rPr>
              <a:t> </a:t>
            </a:r>
            <a:r>
              <a:rPr sz="2200" b="0">
                <a:latin typeface="Segoe UI Semilight"/>
                <a:cs typeface="Segoe UI Semilight"/>
              </a:rPr>
              <a:t>be</a:t>
            </a:r>
            <a:r>
              <a:rPr sz="2200" b="0" spc="-25">
                <a:latin typeface="Segoe UI Semilight"/>
                <a:cs typeface="Segoe UI Semilight"/>
              </a:rPr>
              <a:t> </a:t>
            </a:r>
            <a:r>
              <a:rPr sz="2200" b="0">
                <a:latin typeface="Segoe UI Semilight"/>
                <a:cs typeface="Segoe UI Semilight"/>
              </a:rPr>
              <a:t>arbitrary</a:t>
            </a:r>
            <a:r>
              <a:rPr sz="2200" b="0" spc="-5">
                <a:latin typeface="Segoe UI Semilight"/>
                <a:cs typeface="Segoe UI Semilight"/>
              </a:rPr>
              <a:t> </a:t>
            </a:r>
            <a:r>
              <a:rPr sz="2200" b="0">
                <a:latin typeface="Segoe UI Semilight"/>
                <a:cs typeface="Segoe UI Semilight"/>
              </a:rPr>
              <a:t>integers.</a:t>
            </a:r>
            <a:r>
              <a:rPr sz="2200" b="0" spc="-5">
                <a:latin typeface="Segoe UI Semilight"/>
                <a:cs typeface="Segoe UI Semilight"/>
              </a:rPr>
              <a:t> </a:t>
            </a:r>
            <a:r>
              <a:rPr sz="2200" b="0">
                <a:latin typeface="Segoe UI Semilight"/>
                <a:cs typeface="Segoe UI Semilight"/>
              </a:rPr>
              <a:t>Suppose</a:t>
            </a:r>
            <a:r>
              <a:rPr sz="2200" b="0" spc="-10">
                <a:latin typeface="Segoe UI Semilight"/>
                <a:cs typeface="Segoe UI Semilight"/>
              </a:rPr>
              <a:t> </a:t>
            </a:r>
            <a:r>
              <a:rPr sz="2200" b="0">
                <a:latin typeface="Segoe UI Semilight"/>
                <a:cs typeface="Segoe UI Semilight"/>
              </a:rPr>
              <a:t>that</a:t>
            </a:r>
            <a:r>
              <a:rPr sz="2200" b="0" spc="-10">
                <a:latin typeface="Segoe UI Semilight"/>
                <a:cs typeface="Segoe UI Semilight"/>
              </a:rPr>
              <a:t> </a:t>
            </a:r>
            <a:r>
              <a:rPr sz="2200">
                <a:latin typeface="Cambria Math"/>
                <a:cs typeface="Cambria Math"/>
              </a:rPr>
              <a:t>𝑎</a:t>
            </a:r>
            <a:r>
              <a:rPr sz="2200" spc="155">
                <a:latin typeface="Cambria Math"/>
                <a:cs typeface="Cambria Math"/>
              </a:rPr>
              <a:t> </a:t>
            </a:r>
            <a:r>
              <a:rPr sz="2200" spc="80">
                <a:latin typeface="Cambria Math"/>
                <a:cs typeface="Cambria Math"/>
              </a:rPr>
              <a:t>≡</a:t>
            </a:r>
            <a:r>
              <a:rPr sz="2400" spc="525" baseline="-15625">
                <a:latin typeface="Cambria Math"/>
                <a:cs typeface="Cambria Math"/>
              </a:rPr>
              <a:t> </a:t>
            </a:r>
            <a:r>
              <a:rPr sz="2200">
                <a:latin typeface="Cambria Math"/>
                <a:cs typeface="Cambria Math"/>
              </a:rPr>
              <a:t>𝑏</a:t>
            </a:r>
            <a:r>
              <a:rPr lang="en-US" sz="2200">
                <a:latin typeface="Cambria Math"/>
                <a:cs typeface="Cambria Math"/>
              </a:rPr>
              <a:t> (mod m)</a:t>
            </a:r>
            <a:r>
              <a:rPr sz="2200" spc="150">
                <a:latin typeface="Cambria Math"/>
                <a:cs typeface="Cambria Math"/>
              </a:rPr>
              <a:t> </a:t>
            </a:r>
            <a:r>
              <a:rPr sz="2200" b="0">
                <a:latin typeface="Segoe UI Semilight"/>
                <a:cs typeface="Segoe UI Semilight"/>
              </a:rPr>
              <a:t>and</a:t>
            </a:r>
            <a:r>
              <a:rPr sz="2200" b="0" spc="-20">
                <a:latin typeface="Segoe UI Semilight"/>
                <a:cs typeface="Segoe UI Semilight"/>
              </a:rPr>
              <a:t> </a:t>
            </a:r>
            <a:r>
              <a:rPr sz="2200">
                <a:latin typeface="Cambria Math"/>
                <a:cs typeface="Cambria Math"/>
              </a:rPr>
              <a:t>𝑏</a:t>
            </a:r>
            <a:r>
              <a:rPr sz="2200" spc="155">
                <a:latin typeface="Cambria Math"/>
                <a:cs typeface="Cambria Math"/>
              </a:rPr>
              <a:t> </a:t>
            </a:r>
            <a:r>
              <a:rPr sz="2200" spc="80">
                <a:latin typeface="Cambria Math"/>
                <a:cs typeface="Cambria Math"/>
              </a:rPr>
              <a:t>≡</a:t>
            </a:r>
            <a:r>
              <a:rPr lang="en-US" sz="2200" spc="80">
                <a:latin typeface="Cambria Math"/>
                <a:cs typeface="Cambria Math"/>
              </a:rPr>
              <a:t> </a:t>
            </a:r>
            <a:r>
              <a:rPr sz="2200">
                <a:latin typeface="Cambria Math"/>
                <a:cs typeface="Cambria Math"/>
              </a:rPr>
              <a:t>𝑐</a:t>
            </a:r>
            <a:r>
              <a:rPr lang="en-US" sz="2200">
                <a:latin typeface="Cambria Math"/>
                <a:cs typeface="Cambria Math"/>
              </a:rPr>
              <a:t> (mod m)</a:t>
            </a:r>
            <a:r>
              <a:rPr sz="2200" b="0">
                <a:latin typeface="Segoe UI Semilight"/>
                <a:cs typeface="Segoe UI Semilight"/>
              </a:rPr>
              <a:t>.</a:t>
            </a:r>
            <a:r>
              <a:rPr sz="2200" b="0" spc="-10">
                <a:latin typeface="Segoe UI Semilight"/>
                <a:cs typeface="Segoe UI Semilight"/>
              </a:rPr>
              <a:t> </a:t>
            </a:r>
            <a:r>
              <a:rPr sz="2200" b="0">
                <a:latin typeface="Segoe UI Semilight"/>
                <a:cs typeface="Segoe UI Semilight"/>
              </a:rPr>
              <a:t>Then</a:t>
            </a:r>
            <a:r>
              <a:rPr sz="2200" b="0" spc="-20">
                <a:latin typeface="Segoe UI Semilight"/>
                <a:cs typeface="Segoe UI Semilight"/>
              </a:rPr>
              <a:t> </a:t>
            </a:r>
            <a:r>
              <a:rPr sz="2200" b="0" spc="-25">
                <a:latin typeface="Segoe UI Semilight"/>
                <a:cs typeface="Segoe UI Semilight"/>
              </a:rPr>
              <a:t>by </a:t>
            </a:r>
            <a:r>
              <a:rPr sz="2200" b="0">
                <a:latin typeface="Segoe UI Semilight"/>
                <a:cs typeface="Segoe UI Semilight"/>
              </a:rPr>
              <a:t>definition</a:t>
            </a:r>
            <a:r>
              <a:rPr sz="2200" b="0" spc="-40">
                <a:latin typeface="Segoe UI Semilight"/>
                <a:cs typeface="Segoe UI Semilight"/>
              </a:rPr>
              <a:t> </a:t>
            </a:r>
            <a:r>
              <a:rPr sz="2200" b="0">
                <a:latin typeface="Segoe UI Semilight"/>
                <a:cs typeface="Segoe UI Semilight"/>
              </a:rPr>
              <a:t>of</a:t>
            </a:r>
            <a:r>
              <a:rPr sz="2200" b="0" spc="-50">
                <a:latin typeface="Segoe UI Semilight"/>
                <a:cs typeface="Segoe UI Semilight"/>
              </a:rPr>
              <a:t> </a:t>
            </a:r>
            <a:r>
              <a:rPr sz="2200" b="0">
                <a:latin typeface="Segoe UI Semilight"/>
                <a:cs typeface="Segoe UI Semilight"/>
              </a:rPr>
              <a:t>congruence,</a:t>
            </a:r>
            <a:r>
              <a:rPr sz="2200" b="0" spc="-5">
                <a:latin typeface="Segoe UI Semilight"/>
                <a:cs typeface="Segoe UI Semilight"/>
              </a:rPr>
              <a:t> </a:t>
            </a:r>
            <a:r>
              <a:rPr sz="2200">
                <a:latin typeface="Cambria Math"/>
                <a:cs typeface="Cambria Math"/>
              </a:rPr>
              <a:t>𝑚</a:t>
            </a:r>
            <a:r>
              <a:rPr sz="2200" spc="10">
                <a:latin typeface="Cambria Math"/>
                <a:cs typeface="Cambria Math"/>
              </a:rPr>
              <a:t> </a:t>
            </a:r>
            <a:r>
              <a:rPr sz="2200">
                <a:latin typeface="Cambria Math"/>
                <a:cs typeface="Cambria Math"/>
              </a:rPr>
              <a:t>|</a:t>
            </a:r>
            <a:r>
              <a:rPr sz="2200" spc="-30">
                <a:latin typeface="Cambria Math"/>
                <a:cs typeface="Cambria Math"/>
              </a:rPr>
              <a:t> </a:t>
            </a:r>
            <a:r>
              <a:rPr sz="2200">
                <a:latin typeface="Cambria Math"/>
                <a:cs typeface="Cambria Math"/>
              </a:rPr>
              <a:t>(𝑎</a:t>
            </a:r>
            <a:r>
              <a:rPr sz="2200" spc="15">
                <a:latin typeface="Cambria Math"/>
                <a:cs typeface="Cambria Math"/>
              </a:rPr>
              <a:t> </a:t>
            </a:r>
            <a:r>
              <a:rPr sz="2200">
                <a:latin typeface="Cambria Math"/>
                <a:cs typeface="Cambria Math"/>
              </a:rPr>
              <a:t>−</a:t>
            </a:r>
            <a:r>
              <a:rPr sz="2200" spc="-40">
                <a:latin typeface="Cambria Math"/>
                <a:cs typeface="Cambria Math"/>
              </a:rPr>
              <a:t> </a:t>
            </a:r>
            <a:r>
              <a:rPr sz="2200">
                <a:latin typeface="Cambria Math"/>
                <a:cs typeface="Cambria Math"/>
              </a:rPr>
              <a:t>𝑏)</a:t>
            </a:r>
            <a:r>
              <a:rPr sz="2200" spc="70">
                <a:latin typeface="Cambria Math"/>
                <a:cs typeface="Cambria Math"/>
              </a:rPr>
              <a:t> </a:t>
            </a:r>
            <a:r>
              <a:rPr sz="2200" b="0">
                <a:latin typeface="Segoe UI Semilight"/>
                <a:cs typeface="Segoe UI Semilight"/>
              </a:rPr>
              <a:t>and</a:t>
            </a:r>
            <a:r>
              <a:rPr sz="2200" b="0" spc="-60">
                <a:latin typeface="Segoe UI Semilight"/>
                <a:cs typeface="Segoe UI Semilight"/>
              </a:rPr>
              <a:t> </a:t>
            </a:r>
            <a:r>
              <a:rPr sz="2200">
                <a:latin typeface="Cambria Math"/>
                <a:cs typeface="Cambria Math"/>
              </a:rPr>
              <a:t>𝑚</a:t>
            </a:r>
            <a:r>
              <a:rPr sz="2200" spc="10">
                <a:latin typeface="Cambria Math"/>
                <a:cs typeface="Cambria Math"/>
              </a:rPr>
              <a:t> </a:t>
            </a:r>
            <a:r>
              <a:rPr sz="2200">
                <a:latin typeface="Cambria Math"/>
                <a:cs typeface="Cambria Math"/>
              </a:rPr>
              <a:t>|</a:t>
            </a:r>
            <a:r>
              <a:rPr sz="2200" spc="-30">
                <a:latin typeface="Cambria Math"/>
                <a:cs typeface="Cambria Math"/>
              </a:rPr>
              <a:t> </a:t>
            </a:r>
            <a:r>
              <a:rPr sz="2200">
                <a:latin typeface="Cambria Math"/>
                <a:cs typeface="Cambria Math"/>
              </a:rPr>
              <a:t>(𝑏</a:t>
            </a:r>
            <a:r>
              <a:rPr sz="2200" spc="15">
                <a:latin typeface="Cambria Math"/>
                <a:cs typeface="Cambria Math"/>
              </a:rPr>
              <a:t> </a:t>
            </a:r>
            <a:r>
              <a:rPr sz="2200">
                <a:latin typeface="Cambria Math"/>
                <a:cs typeface="Cambria Math"/>
              </a:rPr>
              <a:t>−</a:t>
            </a:r>
            <a:r>
              <a:rPr sz="2200" spc="-40">
                <a:latin typeface="Cambria Math"/>
                <a:cs typeface="Cambria Math"/>
              </a:rPr>
              <a:t> </a:t>
            </a:r>
            <a:r>
              <a:rPr sz="2200">
                <a:latin typeface="Cambria Math"/>
                <a:cs typeface="Cambria Math"/>
              </a:rPr>
              <a:t>𝑐)</a:t>
            </a:r>
            <a:r>
              <a:rPr sz="2200" b="0">
                <a:latin typeface="Segoe UI Semilight"/>
                <a:cs typeface="Segoe UI Semilight"/>
              </a:rPr>
              <a:t>.</a:t>
            </a:r>
            <a:r>
              <a:rPr sz="2200" b="0" spc="-40">
                <a:latin typeface="Segoe UI Semilight"/>
                <a:cs typeface="Segoe UI Semilight"/>
              </a:rPr>
              <a:t> </a:t>
            </a:r>
            <a:r>
              <a:rPr sz="2200" b="0">
                <a:latin typeface="Segoe UI Semilight"/>
                <a:cs typeface="Segoe UI Semilight"/>
              </a:rPr>
              <a:t>Then</a:t>
            </a:r>
            <a:r>
              <a:rPr sz="2200" b="0" spc="-45">
                <a:latin typeface="Segoe UI Semilight"/>
                <a:cs typeface="Segoe UI Semilight"/>
              </a:rPr>
              <a:t> </a:t>
            </a:r>
            <a:r>
              <a:rPr sz="2200" b="0">
                <a:latin typeface="Segoe UI Semilight"/>
                <a:cs typeface="Segoe UI Semilight"/>
              </a:rPr>
              <a:t>by</a:t>
            </a:r>
            <a:r>
              <a:rPr sz="2200" b="0" spc="-60">
                <a:latin typeface="Segoe UI Semilight"/>
                <a:cs typeface="Segoe UI Semilight"/>
              </a:rPr>
              <a:t> </a:t>
            </a:r>
            <a:r>
              <a:rPr sz="2200" b="0">
                <a:latin typeface="Segoe UI Semilight"/>
                <a:cs typeface="Segoe UI Semilight"/>
              </a:rPr>
              <a:t>definition</a:t>
            </a:r>
            <a:r>
              <a:rPr sz="2200" b="0" spc="-40">
                <a:latin typeface="Segoe UI Semilight"/>
                <a:cs typeface="Segoe UI Semilight"/>
              </a:rPr>
              <a:t> </a:t>
            </a:r>
            <a:r>
              <a:rPr sz="2200" b="0">
                <a:latin typeface="Segoe UI Semilight"/>
                <a:cs typeface="Segoe UI Semilight"/>
              </a:rPr>
              <a:t>of</a:t>
            </a:r>
            <a:r>
              <a:rPr sz="2200" b="0" spc="-45">
                <a:latin typeface="Segoe UI Semilight"/>
                <a:cs typeface="Segoe UI Semilight"/>
              </a:rPr>
              <a:t> </a:t>
            </a:r>
            <a:r>
              <a:rPr sz="2200" b="0">
                <a:latin typeface="Segoe UI Semilight"/>
                <a:cs typeface="Segoe UI Semilight"/>
              </a:rPr>
              <a:t>divides,</a:t>
            </a:r>
            <a:r>
              <a:rPr sz="2200" b="0" spc="-30">
                <a:latin typeface="Segoe UI Semilight"/>
                <a:cs typeface="Segoe UI Semilight"/>
              </a:rPr>
              <a:t> </a:t>
            </a:r>
            <a:r>
              <a:rPr sz="2200" b="0" spc="-10">
                <a:latin typeface="Segoe UI Semilight"/>
                <a:cs typeface="Segoe UI Semilight"/>
              </a:rPr>
              <a:t>there </a:t>
            </a:r>
            <a:r>
              <a:rPr sz="2200" b="0">
                <a:latin typeface="Segoe UI Semilight"/>
                <a:cs typeface="Segoe UI Semilight"/>
              </a:rPr>
              <a:t>exists</a:t>
            </a:r>
            <a:r>
              <a:rPr sz="2200" b="0" spc="-25">
                <a:latin typeface="Segoe UI Semilight"/>
                <a:cs typeface="Segoe UI Semilight"/>
              </a:rPr>
              <a:t> </a:t>
            </a:r>
            <a:r>
              <a:rPr sz="2200" b="0">
                <a:latin typeface="Segoe UI Semilight"/>
                <a:cs typeface="Segoe UI Semilight"/>
              </a:rPr>
              <a:t>some</a:t>
            </a:r>
            <a:r>
              <a:rPr sz="2200" b="0" spc="-20">
                <a:latin typeface="Segoe UI Semilight"/>
                <a:cs typeface="Segoe UI Semilight"/>
              </a:rPr>
              <a:t> </a:t>
            </a:r>
            <a:r>
              <a:rPr sz="2200" b="0">
                <a:latin typeface="Segoe UI Semilight"/>
                <a:cs typeface="Segoe UI Semilight"/>
              </a:rPr>
              <a:t>integers</a:t>
            </a:r>
            <a:r>
              <a:rPr sz="2200" b="0" spc="-5">
                <a:latin typeface="Segoe UI Semilight"/>
                <a:cs typeface="Segoe UI Semilight"/>
              </a:rPr>
              <a:t> </a:t>
            </a:r>
            <a:r>
              <a:rPr sz="2200">
                <a:latin typeface="Cambria Math"/>
                <a:cs typeface="Cambria Math"/>
              </a:rPr>
              <a:t>𝑘,</a:t>
            </a:r>
            <a:r>
              <a:rPr sz="2200" spc="-125">
                <a:latin typeface="Cambria Math"/>
                <a:cs typeface="Cambria Math"/>
              </a:rPr>
              <a:t> </a:t>
            </a:r>
            <a:r>
              <a:rPr sz="2200">
                <a:latin typeface="Cambria Math"/>
                <a:cs typeface="Cambria Math"/>
              </a:rPr>
              <a:t>𝑗</a:t>
            </a:r>
            <a:r>
              <a:rPr sz="2200" spc="120">
                <a:latin typeface="Cambria Math"/>
                <a:cs typeface="Cambria Math"/>
              </a:rPr>
              <a:t> </a:t>
            </a:r>
            <a:r>
              <a:rPr sz="2200" b="0">
                <a:latin typeface="Segoe UI Semilight"/>
                <a:cs typeface="Segoe UI Semilight"/>
              </a:rPr>
              <a:t>such</a:t>
            </a:r>
            <a:r>
              <a:rPr sz="2200" b="0" spc="-5">
                <a:latin typeface="Segoe UI Semilight"/>
                <a:cs typeface="Segoe UI Semilight"/>
              </a:rPr>
              <a:t> </a:t>
            </a:r>
            <a:r>
              <a:rPr sz="2200" b="0">
                <a:latin typeface="Segoe UI Semilight"/>
                <a:cs typeface="Segoe UI Semilight"/>
              </a:rPr>
              <a:t>that</a:t>
            </a:r>
            <a:r>
              <a:rPr sz="2200" b="0" spc="-20">
                <a:latin typeface="Segoe UI Semilight"/>
                <a:cs typeface="Segoe UI Semilight"/>
              </a:rPr>
              <a:t> </a:t>
            </a:r>
            <a:r>
              <a:rPr sz="2200">
                <a:latin typeface="Cambria Math"/>
                <a:cs typeface="Cambria Math"/>
              </a:rPr>
              <a:t>𝑎</a:t>
            </a:r>
            <a:r>
              <a:rPr sz="2200" spc="40">
                <a:latin typeface="Cambria Math"/>
                <a:cs typeface="Cambria Math"/>
              </a:rPr>
              <a:t> </a:t>
            </a:r>
            <a:r>
              <a:rPr sz="2200">
                <a:latin typeface="Cambria Math"/>
                <a:cs typeface="Cambria Math"/>
              </a:rPr>
              <a:t>−</a:t>
            </a:r>
            <a:r>
              <a:rPr sz="2200" spc="-15">
                <a:latin typeface="Cambria Math"/>
                <a:cs typeface="Cambria Math"/>
              </a:rPr>
              <a:t> </a:t>
            </a:r>
            <a:r>
              <a:rPr sz="2200">
                <a:latin typeface="Cambria Math"/>
                <a:cs typeface="Cambria Math"/>
              </a:rPr>
              <a:t>𝑏</a:t>
            </a:r>
            <a:r>
              <a:rPr sz="2200" spc="150">
                <a:latin typeface="Cambria Math"/>
                <a:cs typeface="Cambria Math"/>
              </a:rPr>
              <a:t> </a:t>
            </a:r>
            <a:r>
              <a:rPr sz="2200">
                <a:latin typeface="Cambria Math"/>
                <a:cs typeface="Cambria Math"/>
              </a:rPr>
              <a:t>=</a:t>
            </a:r>
            <a:r>
              <a:rPr sz="2200" spc="90">
                <a:latin typeface="Cambria Math"/>
                <a:cs typeface="Cambria Math"/>
              </a:rPr>
              <a:t> </a:t>
            </a:r>
            <a:r>
              <a:rPr sz="2200">
                <a:latin typeface="Cambria Math"/>
                <a:cs typeface="Cambria Math"/>
              </a:rPr>
              <a:t>𝑚𝑘</a:t>
            </a:r>
            <a:r>
              <a:rPr sz="2200" spc="165">
                <a:latin typeface="Cambria Math"/>
                <a:cs typeface="Cambria Math"/>
              </a:rPr>
              <a:t> </a:t>
            </a:r>
            <a:r>
              <a:rPr sz="2200" b="0">
                <a:latin typeface="Segoe UI Semilight"/>
                <a:cs typeface="Segoe UI Semilight"/>
              </a:rPr>
              <a:t>and</a:t>
            </a:r>
            <a:r>
              <a:rPr sz="2200" b="0" spc="-30">
                <a:latin typeface="Segoe UI Semilight"/>
                <a:cs typeface="Segoe UI Semilight"/>
              </a:rPr>
              <a:t> </a:t>
            </a:r>
            <a:r>
              <a:rPr sz="2200">
                <a:latin typeface="Cambria Math"/>
                <a:cs typeface="Cambria Math"/>
              </a:rPr>
              <a:t>𝑏</a:t>
            </a:r>
            <a:r>
              <a:rPr sz="2200" spc="25">
                <a:latin typeface="Cambria Math"/>
                <a:cs typeface="Cambria Math"/>
              </a:rPr>
              <a:t> </a:t>
            </a:r>
            <a:r>
              <a:rPr sz="2200">
                <a:latin typeface="Cambria Math"/>
                <a:cs typeface="Cambria Math"/>
              </a:rPr>
              <a:t>−</a:t>
            </a:r>
            <a:r>
              <a:rPr sz="2200" spc="-10">
                <a:latin typeface="Cambria Math"/>
                <a:cs typeface="Cambria Math"/>
              </a:rPr>
              <a:t> </a:t>
            </a:r>
            <a:r>
              <a:rPr sz="2200">
                <a:latin typeface="Cambria Math"/>
                <a:cs typeface="Cambria Math"/>
              </a:rPr>
              <a:t>𝑐</a:t>
            </a:r>
            <a:r>
              <a:rPr sz="2200" spc="170">
                <a:latin typeface="Cambria Math"/>
                <a:cs typeface="Cambria Math"/>
              </a:rPr>
              <a:t> </a:t>
            </a:r>
            <a:r>
              <a:rPr sz="2200">
                <a:latin typeface="Cambria Math"/>
                <a:cs typeface="Cambria Math"/>
              </a:rPr>
              <a:t>=</a:t>
            </a:r>
            <a:r>
              <a:rPr sz="2200" spc="100">
                <a:latin typeface="Cambria Math"/>
                <a:cs typeface="Cambria Math"/>
              </a:rPr>
              <a:t> </a:t>
            </a:r>
            <a:r>
              <a:rPr sz="2200" spc="-25">
                <a:latin typeface="Cambria Math"/>
                <a:cs typeface="Cambria Math"/>
              </a:rPr>
              <a:t>𝑚𝑗</a:t>
            </a:r>
            <a:r>
              <a:rPr sz="2200" b="0" spc="-25">
                <a:latin typeface="Segoe UI Semilight"/>
                <a:cs typeface="Segoe UI Semilight"/>
              </a:rPr>
              <a:t>.</a:t>
            </a:r>
            <a:r>
              <a:rPr sz="2200" b="0">
                <a:latin typeface="Segoe UI Semilight"/>
                <a:cs typeface="Segoe UI Semilight"/>
              </a:rPr>
              <a:t>	Adding</a:t>
            </a:r>
            <a:r>
              <a:rPr sz="2200" b="0" spc="-95">
                <a:latin typeface="Segoe UI Semilight"/>
                <a:cs typeface="Segoe UI Semilight"/>
              </a:rPr>
              <a:t> </a:t>
            </a:r>
            <a:r>
              <a:rPr sz="2200" b="0">
                <a:latin typeface="Segoe UI Semilight"/>
                <a:cs typeface="Segoe UI Semilight"/>
              </a:rPr>
              <a:t>the</a:t>
            </a:r>
            <a:r>
              <a:rPr sz="2200" b="0" spc="-95">
                <a:latin typeface="Segoe UI Semilight"/>
                <a:cs typeface="Segoe UI Semilight"/>
              </a:rPr>
              <a:t> </a:t>
            </a:r>
            <a:r>
              <a:rPr sz="2200" b="0">
                <a:latin typeface="Segoe UI Semilight"/>
                <a:cs typeface="Segoe UI Semilight"/>
              </a:rPr>
              <a:t>expressions,</a:t>
            </a:r>
            <a:r>
              <a:rPr sz="2200" b="0" spc="-75">
                <a:latin typeface="Segoe UI Semilight"/>
                <a:cs typeface="Segoe UI Semilight"/>
              </a:rPr>
              <a:t> </a:t>
            </a:r>
            <a:r>
              <a:rPr sz="2200" b="0" spc="-25">
                <a:latin typeface="Segoe UI Semilight"/>
                <a:cs typeface="Segoe UI Semilight"/>
              </a:rPr>
              <a:t>we </a:t>
            </a:r>
            <a:r>
              <a:rPr sz="2200" b="0" spc="-10">
                <a:latin typeface="Segoe UI Semilight"/>
                <a:cs typeface="Segoe UI Semilight"/>
              </a:rPr>
              <a:t>have:</a:t>
            </a:r>
            <a:endParaRPr sz="2200">
              <a:latin typeface="Segoe UI Semilight"/>
              <a:cs typeface="Segoe UI Semilight"/>
            </a:endParaRPr>
          </a:p>
          <a:p>
            <a:pPr marL="161925" algn="ctr">
              <a:lnSpc>
                <a:spcPct val="100000"/>
              </a:lnSpc>
              <a:spcBef>
                <a:spcPts val="530"/>
              </a:spcBef>
              <a:tabLst>
                <a:tab pos="991235" algn="l"/>
                <a:tab pos="1376680" algn="l"/>
                <a:tab pos="2198370" algn="l"/>
              </a:tabLst>
            </a:pPr>
            <a:r>
              <a:rPr lang="en-US" sz="2200">
                <a:latin typeface="Cambria Math"/>
                <a:cs typeface="Cambria Math"/>
              </a:rPr>
              <a:t>(</a:t>
            </a:r>
            <a:r>
              <a:rPr sz="2200">
                <a:latin typeface="Cambria Math"/>
                <a:cs typeface="Cambria Math"/>
              </a:rPr>
              <a:t>𝑎</a:t>
            </a:r>
            <a:r>
              <a:rPr sz="2200" spc="45">
                <a:latin typeface="Cambria Math"/>
                <a:cs typeface="Cambria Math"/>
              </a:rPr>
              <a:t> </a:t>
            </a:r>
            <a:r>
              <a:rPr sz="2200">
                <a:latin typeface="Cambria Math"/>
                <a:cs typeface="Cambria Math"/>
              </a:rPr>
              <a:t>−</a:t>
            </a:r>
            <a:r>
              <a:rPr sz="2200" spc="-10">
                <a:latin typeface="Cambria Math"/>
                <a:cs typeface="Cambria Math"/>
              </a:rPr>
              <a:t> </a:t>
            </a:r>
            <a:r>
              <a:rPr sz="2200" spc="-50">
                <a:latin typeface="Cambria Math"/>
                <a:cs typeface="Cambria Math"/>
              </a:rPr>
              <a:t>𝑏</a:t>
            </a:r>
            <a:r>
              <a:rPr lang="en-US" sz="2200" spc="-50">
                <a:latin typeface="Cambria Math"/>
                <a:cs typeface="Cambria Math"/>
              </a:rPr>
              <a:t>) </a:t>
            </a:r>
            <a:r>
              <a:rPr sz="2200" spc="-50">
                <a:latin typeface="Cambria Math"/>
                <a:cs typeface="Cambria Math"/>
              </a:rPr>
              <a:t>+</a:t>
            </a:r>
            <a:r>
              <a:rPr sz="2200">
                <a:latin typeface="Cambria Math"/>
                <a:cs typeface="Cambria Math"/>
              </a:rPr>
              <a:t>	</a:t>
            </a:r>
            <a:r>
              <a:rPr lang="en-US" sz="2200">
                <a:latin typeface="Cambria Math"/>
                <a:cs typeface="Cambria Math"/>
              </a:rPr>
              <a:t>(</a:t>
            </a:r>
            <a:r>
              <a:rPr sz="2200">
                <a:latin typeface="Cambria Math"/>
                <a:cs typeface="Cambria Math"/>
              </a:rPr>
              <a:t>𝑏</a:t>
            </a:r>
            <a:r>
              <a:rPr sz="2200" spc="45">
                <a:latin typeface="Cambria Math"/>
                <a:cs typeface="Cambria Math"/>
              </a:rPr>
              <a:t> </a:t>
            </a:r>
            <a:r>
              <a:rPr sz="2200">
                <a:latin typeface="Cambria Math"/>
                <a:cs typeface="Cambria Math"/>
              </a:rPr>
              <a:t>−</a:t>
            </a:r>
            <a:r>
              <a:rPr sz="2200" spc="-10">
                <a:latin typeface="Cambria Math"/>
                <a:cs typeface="Cambria Math"/>
              </a:rPr>
              <a:t> </a:t>
            </a:r>
            <a:r>
              <a:rPr sz="2200" spc="-50">
                <a:latin typeface="Cambria Math"/>
                <a:cs typeface="Cambria Math"/>
              </a:rPr>
              <a:t>𝑐</a:t>
            </a:r>
            <a:r>
              <a:rPr lang="en-US" sz="2200" spc="-50">
                <a:latin typeface="Cambria Math"/>
                <a:cs typeface="Cambria Math"/>
              </a:rPr>
              <a:t>) </a:t>
            </a:r>
            <a:r>
              <a:rPr sz="2200">
                <a:latin typeface="Cambria Math"/>
                <a:cs typeface="Cambria Math"/>
              </a:rPr>
              <a:t>=</a:t>
            </a:r>
            <a:r>
              <a:rPr sz="2200" spc="100">
                <a:latin typeface="Cambria Math"/>
                <a:cs typeface="Cambria Math"/>
              </a:rPr>
              <a:t> </a:t>
            </a:r>
            <a:r>
              <a:rPr sz="2200">
                <a:latin typeface="Cambria Math"/>
                <a:cs typeface="Cambria Math"/>
              </a:rPr>
              <a:t>𝑚𝑘</a:t>
            </a:r>
            <a:r>
              <a:rPr sz="2200" spc="65">
                <a:latin typeface="Cambria Math"/>
                <a:cs typeface="Cambria Math"/>
              </a:rPr>
              <a:t> </a:t>
            </a:r>
            <a:r>
              <a:rPr sz="2200">
                <a:latin typeface="Cambria Math"/>
                <a:cs typeface="Cambria Math"/>
              </a:rPr>
              <a:t>+</a:t>
            </a:r>
            <a:r>
              <a:rPr sz="2200" spc="-15">
                <a:latin typeface="Cambria Math"/>
                <a:cs typeface="Cambria Math"/>
              </a:rPr>
              <a:t> </a:t>
            </a:r>
            <a:r>
              <a:rPr sz="2200" spc="-35">
                <a:latin typeface="Cambria Math"/>
                <a:cs typeface="Cambria Math"/>
              </a:rPr>
              <a:t>𝑚𝑗</a:t>
            </a:r>
            <a:endParaRPr sz="2200">
              <a:latin typeface="Cambria Math"/>
              <a:cs typeface="Cambria Math"/>
            </a:endParaRPr>
          </a:p>
          <a:p>
            <a:pPr marL="49530" algn="ctr">
              <a:lnSpc>
                <a:spcPct val="100000"/>
              </a:lnSpc>
              <a:spcBef>
                <a:spcPts val="530"/>
              </a:spcBef>
            </a:pPr>
            <a:r>
              <a:rPr sz="2200">
                <a:latin typeface="Cambria Math"/>
                <a:cs typeface="Cambria Math"/>
              </a:rPr>
              <a:t>𝑎</a:t>
            </a:r>
            <a:r>
              <a:rPr sz="2200" spc="65">
                <a:latin typeface="Cambria Math"/>
                <a:cs typeface="Cambria Math"/>
              </a:rPr>
              <a:t> </a:t>
            </a:r>
            <a:r>
              <a:rPr sz="2200">
                <a:latin typeface="Cambria Math"/>
                <a:cs typeface="Cambria Math"/>
              </a:rPr>
              <a:t>−</a:t>
            </a:r>
            <a:r>
              <a:rPr sz="2200" spc="-5">
                <a:latin typeface="Cambria Math"/>
                <a:cs typeface="Cambria Math"/>
              </a:rPr>
              <a:t> </a:t>
            </a:r>
            <a:r>
              <a:rPr sz="2200">
                <a:latin typeface="Cambria Math"/>
                <a:cs typeface="Cambria Math"/>
              </a:rPr>
              <a:t>𝑐</a:t>
            </a:r>
            <a:r>
              <a:rPr sz="2200" spc="190">
                <a:latin typeface="Cambria Math"/>
                <a:cs typeface="Cambria Math"/>
              </a:rPr>
              <a:t> </a:t>
            </a:r>
            <a:r>
              <a:rPr sz="2200">
                <a:latin typeface="Cambria Math"/>
                <a:cs typeface="Cambria Math"/>
              </a:rPr>
              <a:t>=</a:t>
            </a:r>
            <a:r>
              <a:rPr sz="2200" spc="114">
                <a:latin typeface="Cambria Math"/>
                <a:cs typeface="Cambria Math"/>
              </a:rPr>
              <a:t> </a:t>
            </a:r>
            <a:r>
              <a:rPr sz="2200">
                <a:latin typeface="Cambria Math"/>
                <a:cs typeface="Cambria Math"/>
              </a:rPr>
              <a:t>𝑚(𝑘</a:t>
            </a:r>
            <a:r>
              <a:rPr sz="2200" spc="60">
                <a:latin typeface="Cambria Math"/>
                <a:cs typeface="Cambria Math"/>
              </a:rPr>
              <a:t> </a:t>
            </a:r>
            <a:r>
              <a:rPr sz="2200">
                <a:latin typeface="Cambria Math"/>
                <a:cs typeface="Cambria Math"/>
              </a:rPr>
              <a:t>+</a:t>
            </a:r>
            <a:r>
              <a:rPr sz="2200" spc="-5">
                <a:latin typeface="Cambria Math"/>
                <a:cs typeface="Cambria Math"/>
              </a:rPr>
              <a:t> </a:t>
            </a:r>
            <a:r>
              <a:rPr sz="2200" spc="-25">
                <a:latin typeface="Cambria Math"/>
                <a:cs typeface="Cambria Math"/>
              </a:rPr>
              <a:t>𝑗)</a:t>
            </a:r>
            <a:endParaRPr sz="2200">
              <a:latin typeface="Cambria Math"/>
              <a:cs typeface="Cambria Math"/>
            </a:endParaRPr>
          </a:p>
          <a:p>
            <a:pPr marL="76200">
              <a:lnSpc>
                <a:spcPct val="100000"/>
              </a:lnSpc>
              <a:spcBef>
                <a:spcPts val="525"/>
              </a:spcBef>
            </a:pPr>
            <a:r>
              <a:rPr sz="2200" b="0">
                <a:latin typeface="Segoe UI Semilight"/>
                <a:cs typeface="Segoe UI Semilight"/>
              </a:rPr>
              <a:t>Since</a:t>
            </a:r>
            <a:r>
              <a:rPr sz="2200" b="0" spc="-65">
                <a:latin typeface="Segoe UI Semilight"/>
                <a:cs typeface="Segoe UI Semilight"/>
              </a:rPr>
              <a:t> </a:t>
            </a:r>
            <a:r>
              <a:rPr sz="2200">
                <a:latin typeface="Cambria Math"/>
                <a:cs typeface="Cambria Math"/>
              </a:rPr>
              <a:t>𝑘,</a:t>
            </a:r>
            <a:r>
              <a:rPr sz="2200" spc="-120">
                <a:latin typeface="Cambria Math"/>
                <a:cs typeface="Cambria Math"/>
              </a:rPr>
              <a:t> </a:t>
            </a:r>
            <a:r>
              <a:rPr sz="2200">
                <a:latin typeface="Cambria Math"/>
                <a:cs typeface="Cambria Math"/>
              </a:rPr>
              <a:t>𝑗</a:t>
            </a:r>
            <a:r>
              <a:rPr sz="2200" spc="114">
                <a:latin typeface="Cambria Math"/>
                <a:cs typeface="Cambria Math"/>
              </a:rPr>
              <a:t> </a:t>
            </a:r>
            <a:r>
              <a:rPr sz="2200" b="0">
                <a:latin typeface="Segoe UI Semilight"/>
                <a:cs typeface="Segoe UI Semilight"/>
              </a:rPr>
              <a:t>are</a:t>
            </a:r>
            <a:r>
              <a:rPr sz="2200" b="0" spc="-35">
                <a:latin typeface="Segoe UI Semilight"/>
                <a:cs typeface="Segoe UI Semilight"/>
              </a:rPr>
              <a:t> </a:t>
            </a:r>
            <a:r>
              <a:rPr sz="2200" b="0">
                <a:latin typeface="Segoe UI Semilight"/>
                <a:cs typeface="Segoe UI Semilight"/>
              </a:rPr>
              <a:t>integers,</a:t>
            </a:r>
            <a:r>
              <a:rPr sz="2200" b="0" spc="-15">
                <a:latin typeface="Segoe UI Semilight"/>
                <a:cs typeface="Segoe UI Semilight"/>
              </a:rPr>
              <a:t> </a:t>
            </a:r>
            <a:r>
              <a:rPr sz="2200">
                <a:latin typeface="Cambria Math"/>
                <a:cs typeface="Cambria Math"/>
              </a:rPr>
              <a:t>𝑘</a:t>
            </a:r>
            <a:r>
              <a:rPr sz="2200" spc="40">
                <a:latin typeface="Cambria Math"/>
                <a:cs typeface="Cambria Math"/>
              </a:rPr>
              <a:t> </a:t>
            </a:r>
            <a:r>
              <a:rPr sz="2200">
                <a:latin typeface="Cambria Math"/>
                <a:cs typeface="Cambria Math"/>
              </a:rPr>
              <a:t>+</a:t>
            </a:r>
            <a:r>
              <a:rPr sz="2200" spc="-30">
                <a:latin typeface="Cambria Math"/>
                <a:cs typeface="Cambria Math"/>
              </a:rPr>
              <a:t> </a:t>
            </a:r>
            <a:r>
              <a:rPr sz="2200">
                <a:latin typeface="Cambria Math"/>
                <a:cs typeface="Cambria Math"/>
              </a:rPr>
              <a:t>𝑗</a:t>
            </a:r>
            <a:r>
              <a:rPr sz="2200" spc="114">
                <a:latin typeface="Cambria Math"/>
                <a:cs typeface="Cambria Math"/>
              </a:rPr>
              <a:t> </a:t>
            </a:r>
            <a:r>
              <a:rPr sz="2200" b="0">
                <a:latin typeface="Segoe UI Semilight"/>
                <a:cs typeface="Segoe UI Semilight"/>
              </a:rPr>
              <a:t>is</a:t>
            </a:r>
            <a:r>
              <a:rPr sz="2200" b="0" spc="-35">
                <a:latin typeface="Segoe UI Semilight"/>
                <a:cs typeface="Segoe UI Semilight"/>
              </a:rPr>
              <a:t> </a:t>
            </a:r>
            <a:r>
              <a:rPr sz="2200" b="0">
                <a:latin typeface="Segoe UI Semilight"/>
                <a:cs typeface="Segoe UI Semilight"/>
              </a:rPr>
              <a:t>an</a:t>
            </a:r>
            <a:r>
              <a:rPr sz="2200" b="0" spc="-35">
                <a:latin typeface="Segoe UI Semilight"/>
                <a:cs typeface="Segoe UI Semilight"/>
              </a:rPr>
              <a:t> </a:t>
            </a:r>
            <a:r>
              <a:rPr sz="2200" b="0" spc="-20">
                <a:latin typeface="Segoe UI Semilight"/>
                <a:cs typeface="Segoe UI Semilight"/>
              </a:rPr>
              <a:t>integer.</a:t>
            </a:r>
            <a:r>
              <a:rPr sz="2200" b="0" spc="-40">
                <a:latin typeface="Segoe UI Semilight"/>
                <a:cs typeface="Segoe UI Semilight"/>
              </a:rPr>
              <a:t> </a:t>
            </a:r>
            <a:r>
              <a:rPr sz="2200" b="0">
                <a:latin typeface="Segoe UI Semilight"/>
                <a:cs typeface="Segoe UI Semilight"/>
              </a:rPr>
              <a:t>Thus</a:t>
            </a:r>
            <a:r>
              <a:rPr sz="2200" b="0" spc="-25">
                <a:latin typeface="Segoe UI Semilight"/>
                <a:cs typeface="Segoe UI Semilight"/>
              </a:rPr>
              <a:t> </a:t>
            </a:r>
            <a:r>
              <a:rPr sz="2200" b="0">
                <a:latin typeface="Segoe UI Semilight"/>
                <a:cs typeface="Segoe UI Semilight"/>
              </a:rPr>
              <a:t>by</a:t>
            </a:r>
            <a:r>
              <a:rPr sz="2200" b="0" spc="-35">
                <a:latin typeface="Segoe UI Semilight"/>
                <a:cs typeface="Segoe UI Semilight"/>
              </a:rPr>
              <a:t> </a:t>
            </a:r>
            <a:r>
              <a:rPr sz="2200" b="0">
                <a:latin typeface="Segoe UI Semilight"/>
                <a:cs typeface="Segoe UI Semilight"/>
              </a:rPr>
              <a:t>definition</a:t>
            </a:r>
            <a:r>
              <a:rPr sz="2200" b="0" spc="-45">
                <a:latin typeface="Segoe UI Semilight"/>
                <a:cs typeface="Segoe UI Semilight"/>
              </a:rPr>
              <a:t> </a:t>
            </a:r>
            <a:r>
              <a:rPr sz="2200" b="0">
                <a:latin typeface="Segoe UI Semilight"/>
                <a:cs typeface="Segoe UI Semilight"/>
              </a:rPr>
              <a:t>of</a:t>
            </a:r>
            <a:r>
              <a:rPr sz="2200" b="0" spc="-35">
                <a:latin typeface="Segoe UI Semilight"/>
                <a:cs typeface="Segoe UI Semilight"/>
              </a:rPr>
              <a:t> </a:t>
            </a:r>
            <a:r>
              <a:rPr sz="2200" b="0">
                <a:latin typeface="Segoe UI Semilight"/>
                <a:cs typeface="Segoe UI Semilight"/>
              </a:rPr>
              <a:t>divides,</a:t>
            </a:r>
            <a:r>
              <a:rPr sz="2200" b="0" spc="10">
                <a:latin typeface="Segoe UI Semilight"/>
                <a:cs typeface="Segoe UI Semilight"/>
              </a:rPr>
              <a:t> </a:t>
            </a:r>
            <a:r>
              <a:rPr sz="2200">
                <a:latin typeface="Cambria Math"/>
                <a:cs typeface="Cambria Math"/>
              </a:rPr>
              <a:t>𝑚</a:t>
            </a:r>
            <a:r>
              <a:rPr sz="2200" spc="20">
                <a:latin typeface="Cambria Math"/>
                <a:cs typeface="Cambria Math"/>
              </a:rPr>
              <a:t> </a:t>
            </a:r>
            <a:r>
              <a:rPr sz="2200">
                <a:latin typeface="Cambria Math"/>
                <a:cs typeface="Cambria Math"/>
              </a:rPr>
              <a:t>|</a:t>
            </a:r>
            <a:r>
              <a:rPr sz="2200" spc="-20">
                <a:latin typeface="Cambria Math"/>
                <a:cs typeface="Cambria Math"/>
              </a:rPr>
              <a:t> </a:t>
            </a:r>
            <a:r>
              <a:rPr sz="2200">
                <a:latin typeface="Cambria Math"/>
                <a:cs typeface="Cambria Math"/>
              </a:rPr>
              <a:t>𝑎</a:t>
            </a:r>
            <a:r>
              <a:rPr sz="2200" spc="35">
                <a:latin typeface="Cambria Math"/>
                <a:cs typeface="Cambria Math"/>
              </a:rPr>
              <a:t> </a:t>
            </a:r>
            <a:r>
              <a:rPr sz="2200">
                <a:latin typeface="Cambria Math"/>
                <a:cs typeface="Cambria Math"/>
              </a:rPr>
              <a:t>−</a:t>
            </a:r>
            <a:r>
              <a:rPr sz="2200" spc="-25">
                <a:latin typeface="Cambria Math"/>
                <a:cs typeface="Cambria Math"/>
              </a:rPr>
              <a:t> </a:t>
            </a:r>
            <a:r>
              <a:rPr sz="2200">
                <a:latin typeface="Cambria Math"/>
                <a:cs typeface="Cambria Math"/>
              </a:rPr>
              <a:t>𝑐</a:t>
            </a:r>
            <a:r>
              <a:rPr sz="2200" b="0">
                <a:latin typeface="Segoe UI Semilight"/>
                <a:cs typeface="Segoe UI Semilight"/>
              </a:rPr>
              <a:t>.</a:t>
            </a:r>
            <a:r>
              <a:rPr sz="2200" b="0" spc="-25">
                <a:latin typeface="Segoe UI Semilight"/>
                <a:cs typeface="Segoe UI Semilight"/>
              </a:rPr>
              <a:t> </a:t>
            </a:r>
            <a:r>
              <a:rPr sz="2200" b="0">
                <a:latin typeface="Segoe UI Semilight"/>
                <a:cs typeface="Segoe UI Semilight"/>
              </a:rPr>
              <a:t>Then</a:t>
            </a:r>
            <a:r>
              <a:rPr sz="2200" b="0" spc="-45">
                <a:latin typeface="Segoe UI Semilight"/>
                <a:cs typeface="Segoe UI Semilight"/>
              </a:rPr>
              <a:t> </a:t>
            </a:r>
            <a:r>
              <a:rPr sz="2200" b="0" spc="-25">
                <a:latin typeface="Segoe UI Semilight"/>
                <a:cs typeface="Segoe UI Semilight"/>
              </a:rPr>
              <a:t>by</a:t>
            </a:r>
            <a:endParaRPr sz="2200">
              <a:latin typeface="Segoe UI Semilight"/>
              <a:cs typeface="Segoe UI Semilight"/>
            </a:endParaRPr>
          </a:p>
          <a:p>
            <a:pPr marL="76200">
              <a:lnSpc>
                <a:spcPct val="100000"/>
              </a:lnSpc>
              <a:spcBef>
                <a:spcPts val="530"/>
              </a:spcBef>
            </a:pPr>
            <a:r>
              <a:rPr sz="2200" b="0">
                <a:latin typeface="Segoe UI Semilight"/>
                <a:cs typeface="Segoe UI Semilight"/>
              </a:rPr>
              <a:t>definition</a:t>
            </a:r>
            <a:r>
              <a:rPr sz="2200" b="0" spc="-65">
                <a:latin typeface="Segoe UI Semilight"/>
                <a:cs typeface="Segoe UI Semilight"/>
              </a:rPr>
              <a:t> </a:t>
            </a:r>
            <a:r>
              <a:rPr sz="2200" b="0">
                <a:latin typeface="Segoe UI Semilight"/>
                <a:cs typeface="Segoe UI Semilight"/>
              </a:rPr>
              <a:t>of</a:t>
            </a:r>
            <a:r>
              <a:rPr sz="2200" b="0" spc="-25">
                <a:latin typeface="Segoe UI Semilight"/>
                <a:cs typeface="Segoe UI Semilight"/>
              </a:rPr>
              <a:t> </a:t>
            </a:r>
            <a:r>
              <a:rPr sz="2200" b="0">
                <a:latin typeface="Segoe UI Semilight"/>
                <a:cs typeface="Segoe UI Semilight"/>
              </a:rPr>
              <a:t>congruence,</a:t>
            </a:r>
            <a:r>
              <a:rPr sz="2200" b="0" spc="10">
                <a:latin typeface="Segoe UI Semilight"/>
                <a:cs typeface="Segoe UI Semilight"/>
              </a:rPr>
              <a:t> </a:t>
            </a:r>
            <a:r>
              <a:rPr sz="2200">
                <a:latin typeface="Cambria Math"/>
                <a:cs typeface="Cambria Math"/>
              </a:rPr>
              <a:t>𝑎</a:t>
            </a:r>
            <a:r>
              <a:rPr sz="2200" spc="150">
                <a:latin typeface="Cambria Math"/>
                <a:cs typeface="Cambria Math"/>
              </a:rPr>
              <a:t> </a:t>
            </a:r>
            <a:r>
              <a:rPr sz="2200" spc="80">
                <a:latin typeface="Cambria Math"/>
                <a:cs typeface="Cambria Math"/>
              </a:rPr>
              <a:t>≡</a:t>
            </a:r>
            <a:r>
              <a:rPr sz="2400" spc="494" baseline="-15625">
                <a:latin typeface="Cambria Math"/>
                <a:cs typeface="Cambria Math"/>
              </a:rPr>
              <a:t> </a:t>
            </a:r>
            <a:r>
              <a:rPr sz="2200">
                <a:latin typeface="Cambria Math"/>
                <a:cs typeface="Cambria Math"/>
              </a:rPr>
              <a:t>𝑐</a:t>
            </a:r>
            <a:r>
              <a:rPr lang="en-US" sz="2200">
                <a:latin typeface="Cambria Math"/>
                <a:cs typeface="Cambria Math"/>
              </a:rPr>
              <a:t> (mod m)</a:t>
            </a:r>
            <a:r>
              <a:rPr sz="2200" b="0">
                <a:latin typeface="Segoe UI Semilight"/>
                <a:cs typeface="Segoe UI Semilight"/>
              </a:rPr>
              <a:t>.</a:t>
            </a:r>
            <a:r>
              <a:rPr sz="2200" b="0" spc="-30">
                <a:latin typeface="Segoe UI Semilight"/>
                <a:cs typeface="Segoe UI Semilight"/>
              </a:rPr>
              <a:t> </a:t>
            </a:r>
            <a:r>
              <a:rPr sz="2200" b="0">
                <a:latin typeface="Segoe UI Semilight"/>
                <a:cs typeface="Segoe UI Semilight"/>
              </a:rPr>
              <a:t>Since</a:t>
            </a:r>
            <a:r>
              <a:rPr sz="2200" b="0" spc="-30">
                <a:latin typeface="Segoe UI Semilight"/>
                <a:cs typeface="Segoe UI Semilight"/>
              </a:rPr>
              <a:t> </a:t>
            </a:r>
            <a:r>
              <a:rPr sz="2200">
                <a:latin typeface="Cambria Math"/>
                <a:cs typeface="Cambria Math"/>
              </a:rPr>
              <a:t>𝑎,</a:t>
            </a:r>
            <a:r>
              <a:rPr sz="2200" spc="-120">
                <a:latin typeface="Cambria Math"/>
                <a:cs typeface="Cambria Math"/>
              </a:rPr>
              <a:t> </a:t>
            </a:r>
            <a:r>
              <a:rPr sz="2200">
                <a:latin typeface="Cambria Math"/>
                <a:cs typeface="Cambria Math"/>
              </a:rPr>
              <a:t>𝑏,</a:t>
            </a:r>
            <a:r>
              <a:rPr sz="2200" spc="-125">
                <a:latin typeface="Cambria Math"/>
                <a:cs typeface="Cambria Math"/>
              </a:rPr>
              <a:t> </a:t>
            </a:r>
            <a:r>
              <a:rPr sz="2200">
                <a:latin typeface="Cambria Math"/>
                <a:cs typeface="Cambria Math"/>
              </a:rPr>
              <a:t>𝑐,</a:t>
            </a:r>
            <a:r>
              <a:rPr sz="2200" spc="-120">
                <a:latin typeface="Cambria Math"/>
                <a:cs typeface="Cambria Math"/>
              </a:rPr>
              <a:t> </a:t>
            </a:r>
            <a:r>
              <a:rPr sz="2200">
                <a:latin typeface="Cambria Math"/>
                <a:cs typeface="Cambria Math"/>
              </a:rPr>
              <a:t>𝑚</a:t>
            </a:r>
            <a:r>
              <a:rPr sz="2200" spc="130">
                <a:latin typeface="Cambria Math"/>
                <a:cs typeface="Cambria Math"/>
              </a:rPr>
              <a:t> </a:t>
            </a:r>
            <a:r>
              <a:rPr sz="2200" b="0">
                <a:latin typeface="Segoe UI Semilight"/>
                <a:cs typeface="Segoe UI Semilight"/>
              </a:rPr>
              <a:t>were</a:t>
            </a:r>
            <a:r>
              <a:rPr sz="2200" b="0" spc="-20">
                <a:latin typeface="Segoe UI Semilight"/>
                <a:cs typeface="Segoe UI Semilight"/>
              </a:rPr>
              <a:t> </a:t>
            </a:r>
            <a:r>
              <a:rPr sz="2200" b="0">
                <a:latin typeface="Segoe UI Semilight"/>
                <a:cs typeface="Segoe UI Semilight"/>
              </a:rPr>
              <a:t>arbitrary,</a:t>
            </a:r>
            <a:r>
              <a:rPr sz="2200" b="0" spc="-15">
                <a:latin typeface="Segoe UI Semilight"/>
                <a:cs typeface="Segoe UI Semilight"/>
              </a:rPr>
              <a:t> </a:t>
            </a:r>
            <a:r>
              <a:rPr sz="2200" b="0">
                <a:latin typeface="Segoe UI Semilight"/>
                <a:cs typeface="Segoe UI Semilight"/>
              </a:rPr>
              <a:t>the</a:t>
            </a:r>
            <a:r>
              <a:rPr sz="2200" b="0" spc="-25">
                <a:latin typeface="Segoe UI Semilight"/>
                <a:cs typeface="Segoe UI Semilight"/>
              </a:rPr>
              <a:t> </a:t>
            </a:r>
            <a:r>
              <a:rPr sz="2200" b="0">
                <a:latin typeface="Segoe UI Semilight"/>
                <a:cs typeface="Segoe UI Semilight"/>
              </a:rPr>
              <a:t>claim</a:t>
            </a:r>
            <a:r>
              <a:rPr sz="2200" b="0" spc="-40">
                <a:latin typeface="Segoe UI Semilight"/>
                <a:cs typeface="Segoe UI Semilight"/>
              </a:rPr>
              <a:t> </a:t>
            </a:r>
            <a:r>
              <a:rPr sz="2200" b="0" spc="-10">
                <a:latin typeface="Segoe UI Semilight"/>
                <a:cs typeface="Segoe UI Semilight"/>
              </a:rPr>
              <a:t>holds.</a:t>
            </a:r>
            <a:endParaRPr sz="2200">
              <a:latin typeface="Segoe UI Semilight"/>
              <a:cs typeface="Segoe UI Semilight"/>
            </a:endParaRPr>
          </a:p>
        </p:txBody>
      </p:sp>
      <p:grpSp>
        <p:nvGrpSpPr>
          <p:cNvPr id="12" name="object 5">
            <a:extLst>
              <a:ext uri="{FF2B5EF4-FFF2-40B4-BE49-F238E27FC236}">
                <a16:creationId xmlns:a16="http://schemas.microsoft.com/office/drawing/2014/main" id="{8F2E2534-FA44-A0DD-046A-AB2239384102}"/>
              </a:ext>
            </a:extLst>
          </p:cNvPr>
          <p:cNvGrpSpPr/>
          <p:nvPr/>
        </p:nvGrpSpPr>
        <p:grpSpPr>
          <a:xfrm>
            <a:off x="8058158" y="146486"/>
            <a:ext cx="3822510" cy="1235592"/>
            <a:chOff x="9031223" y="102107"/>
            <a:chExt cx="3056230" cy="1248410"/>
          </a:xfrm>
        </p:grpSpPr>
        <p:sp>
          <p:nvSpPr>
            <p:cNvPr id="13" name="object 6">
              <a:extLst>
                <a:ext uri="{FF2B5EF4-FFF2-40B4-BE49-F238E27FC236}">
                  <a16:creationId xmlns:a16="http://schemas.microsoft.com/office/drawing/2014/main" id="{4431A313-FD29-E0FA-9073-7BAB5F6CFDF2}"/>
                </a:ext>
              </a:extLst>
            </p:cNvPr>
            <p:cNvSpPr/>
            <p:nvPr/>
          </p:nvSpPr>
          <p:spPr>
            <a:xfrm>
              <a:off x="9041993" y="102107"/>
              <a:ext cx="3045460" cy="1248410"/>
            </a:xfrm>
            <a:custGeom>
              <a:avLst/>
              <a:gdLst/>
              <a:ahLst/>
              <a:cxnLst/>
              <a:rect l="l" t="t" r="r" b="b"/>
              <a:pathLst>
                <a:path w="3045459" h="1248410">
                  <a:moveTo>
                    <a:pt x="2836926" y="0"/>
                  </a:moveTo>
                  <a:lnTo>
                    <a:pt x="208025" y="0"/>
                  </a:lnTo>
                  <a:lnTo>
                    <a:pt x="160313" y="5491"/>
                  </a:lnTo>
                  <a:lnTo>
                    <a:pt x="116521" y="21136"/>
                  </a:lnTo>
                  <a:lnTo>
                    <a:pt x="77897" y="45686"/>
                  </a:lnTo>
                  <a:lnTo>
                    <a:pt x="45686" y="77897"/>
                  </a:lnTo>
                  <a:lnTo>
                    <a:pt x="21136" y="116521"/>
                  </a:lnTo>
                  <a:lnTo>
                    <a:pt x="5491" y="160313"/>
                  </a:lnTo>
                  <a:lnTo>
                    <a:pt x="0" y="208025"/>
                  </a:lnTo>
                  <a:lnTo>
                    <a:pt x="0" y="1040130"/>
                  </a:lnTo>
                  <a:lnTo>
                    <a:pt x="5491" y="1087842"/>
                  </a:lnTo>
                  <a:lnTo>
                    <a:pt x="21136" y="1131634"/>
                  </a:lnTo>
                  <a:lnTo>
                    <a:pt x="45686" y="1170258"/>
                  </a:lnTo>
                  <a:lnTo>
                    <a:pt x="77897" y="1202469"/>
                  </a:lnTo>
                  <a:lnTo>
                    <a:pt x="116521" y="1227019"/>
                  </a:lnTo>
                  <a:lnTo>
                    <a:pt x="160313" y="1242664"/>
                  </a:lnTo>
                  <a:lnTo>
                    <a:pt x="208025" y="1248156"/>
                  </a:lnTo>
                  <a:lnTo>
                    <a:pt x="2836926" y="1248156"/>
                  </a:lnTo>
                  <a:lnTo>
                    <a:pt x="2884638" y="1242664"/>
                  </a:lnTo>
                  <a:lnTo>
                    <a:pt x="2928430" y="1227019"/>
                  </a:lnTo>
                  <a:lnTo>
                    <a:pt x="2967054" y="1202469"/>
                  </a:lnTo>
                  <a:lnTo>
                    <a:pt x="2999265" y="1170258"/>
                  </a:lnTo>
                  <a:lnTo>
                    <a:pt x="3023815" y="1131634"/>
                  </a:lnTo>
                  <a:lnTo>
                    <a:pt x="3039460" y="1087842"/>
                  </a:lnTo>
                  <a:lnTo>
                    <a:pt x="3044952" y="1040130"/>
                  </a:lnTo>
                  <a:lnTo>
                    <a:pt x="3044952" y="208025"/>
                  </a:lnTo>
                  <a:lnTo>
                    <a:pt x="3039460" y="160313"/>
                  </a:lnTo>
                  <a:lnTo>
                    <a:pt x="3023815" y="116521"/>
                  </a:lnTo>
                  <a:lnTo>
                    <a:pt x="2999265" y="77897"/>
                  </a:lnTo>
                  <a:lnTo>
                    <a:pt x="2967054" y="45686"/>
                  </a:lnTo>
                  <a:lnTo>
                    <a:pt x="2928430" y="21136"/>
                  </a:lnTo>
                  <a:lnTo>
                    <a:pt x="2884638" y="5491"/>
                  </a:lnTo>
                  <a:lnTo>
                    <a:pt x="2836926" y="0"/>
                  </a:lnTo>
                  <a:close/>
                </a:path>
              </a:pathLst>
            </a:custGeom>
            <a:solidFill>
              <a:srgbClr val="E4E4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7">
              <a:extLst>
                <a:ext uri="{FF2B5EF4-FFF2-40B4-BE49-F238E27FC236}">
                  <a16:creationId xmlns:a16="http://schemas.microsoft.com/office/drawing/2014/main" id="{1815A4EC-9C72-45F9-3F65-FEADDF930879}"/>
                </a:ext>
              </a:extLst>
            </p:cNvPr>
            <p:cNvSpPr/>
            <p:nvPr/>
          </p:nvSpPr>
          <p:spPr>
            <a:xfrm>
              <a:off x="9031223" y="102107"/>
              <a:ext cx="3045460" cy="1248410"/>
            </a:xfrm>
            <a:custGeom>
              <a:avLst/>
              <a:gdLst/>
              <a:ahLst/>
              <a:cxnLst/>
              <a:rect l="l" t="t" r="r" b="b"/>
              <a:pathLst>
                <a:path w="3045459" h="1248410">
                  <a:moveTo>
                    <a:pt x="0" y="208025"/>
                  </a:moveTo>
                  <a:lnTo>
                    <a:pt x="5491" y="160313"/>
                  </a:lnTo>
                  <a:lnTo>
                    <a:pt x="21136" y="116521"/>
                  </a:lnTo>
                  <a:lnTo>
                    <a:pt x="45686" y="77897"/>
                  </a:lnTo>
                  <a:lnTo>
                    <a:pt x="77897" y="45686"/>
                  </a:lnTo>
                  <a:lnTo>
                    <a:pt x="116521" y="21136"/>
                  </a:lnTo>
                  <a:lnTo>
                    <a:pt x="160313" y="5491"/>
                  </a:lnTo>
                  <a:lnTo>
                    <a:pt x="208025" y="0"/>
                  </a:lnTo>
                  <a:lnTo>
                    <a:pt x="2836926" y="0"/>
                  </a:lnTo>
                  <a:lnTo>
                    <a:pt x="2884638" y="5491"/>
                  </a:lnTo>
                  <a:lnTo>
                    <a:pt x="2928430" y="21136"/>
                  </a:lnTo>
                  <a:lnTo>
                    <a:pt x="2967054" y="45686"/>
                  </a:lnTo>
                  <a:lnTo>
                    <a:pt x="2999265" y="77897"/>
                  </a:lnTo>
                  <a:lnTo>
                    <a:pt x="3023815" y="116521"/>
                  </a:lnTo>
                  <a:lnTo>
                    <a:pt x="3039460" y="160313"/>
                  </a:lnTo>
                  <a:lnTo>
                    <a:pt x="3044952" y="208025"/>
                  </a:lnTo>
                  <a:lnTo>
                    <a:pt x="3044952" y="1040130"/>
                  </a:lnTo>
                  <a:lnTo>
                    <a:pt x="3039460" y="1087842"/>
                  </a:lnTo>
                  <a:lnTo>
                    <a:pt x="3023815" y="1131634"/>
                  </a:lnTo>
                  <a:lnTo>
                    <a:pt x="2999265" y="1170258"/>
                  </a:lnTo>
                  <a:lnTo>
                    <a:pt x="2967054" y="1202469"/>
                  </a:lnTo>
                  <a:lnTo>
                    <a:pt x="2928430" y="1227019"/>
                  </a:lnTo>
                  <a:lnTo>
                    <a:pt x="2884638" y="1242664"/>
                  </a:lnTo>
                  <a:lnTo>
                    <a:pt x="2836926" y="1248156"/>
                  </a:lnTo>
                  <a:lnTo>
                    <a:pt x="208025" y="1248156"/>
                  </a:lnTo>
                  <a:lnTo>
                    <a:pt x="160313" y="1242664"/>
                  </a:lnTo>
                  <a:lnTo>
                    <a:pt x="116521" y="1227019"/>
                  </a:lnTo>
                  <a:lnTo>
                    <a:pt x="77897" y="1202469"/>
                  </a:lnTo>
                  <a:lnTo>
                    <a:pt x="45686" y="1170258"/>
                  </a:lnTo>
                  <a:lnTo>
                    <a:pt x="21136" y="1131634"/>
                  </a:lnTo>
                  <a:lnTo>
                    <a:pt x="5491" y="1087842"/>
                  </a:lnTo>
                  <a:lnTo>
                    <a:pt x="0" y="1040130"/>
                  </a:lnTo>
                  <a:lnTo>
                    <a:pt x="0" y="208025"/>
                  </a:lnTo>
                  <a:close/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9">
            <a:extLst>
              <a:ext uri="{FF2B5EF4-FFF2-40B4-BE49-F238E27FC236}">
                <a16:creationId xmlns:a16="http://schemas.microsoft.com/office/drawing/2014/main" id="{ABEB2802-4A34-A76A-DBD2-80E2948AECBC}"/>
              </a:ext>
            </a:extLst>
          </p:cNvPr>
          <p:cNvSpPr txBox="1"/>
          <p:nvPr/>
        </p:nvSpPr>
        <p:spPr>
          <a:xfrm>
            <a:off x="8419011" y="58267"/>
            <a:ext cx="3461657" cy="124393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700"/>
              </a:spcBef>
            </a:pPr>
            <a:r>
              <a:rPr sz="2000" b="0" u="sng" spc="-10"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Definitions</a:t>
            </a:r>
            <a:r>
              <a:rPr sz="2000" b="0" u="none" spc="-10">
                <a:latin typeface="Segoe UI Semilight"/>
                <a:cs typeface="Segoe UI Semilight"/>
              </a:rPr>
              <a:t>:</a:t>
            </a:r>
            <a:endParaRPr sz="2000">
              <a:latin typeface="Segoe UI Semilight"/>
              <a:cs typeface="Segoe UI Semilight"/>
            </a:endParaRPr>
          </a:p>
          <a:p>
            <a:pPr marL="50800">
              <a:lnSpc>
                <a:spcPct val="100000"/>
              </a:lnSpc>
              <a:spcBef>
                <a:spcPts val="600"/>
              </a:spcBef>
              <a:tabLst>
                <a:tab pos="1774189" algn="l"/>
              </a:tabLst>
            </a:pPr>
            <a:r>
              <a:rPr sz="2000">
                <a:latin typeface="Cambria Math"/>
                <a:cs typeface="Cambria Math"/>
              </a:rPr>
              <a:t>𝑎</a:t>
            </a:r>
            <a:r>
              <a:rPr sz="2000" spc="40">
                <a:latin typeface="Cambria Math"/>
                <a:cs typeface="Cambria Math"/>
              </a:rPr>
              <a:t> </a:t>
            </a:r>
            <a:r>
              <a:rPr sz="2000">
                <a:latin typeface="Cambria Math"/>
                <a:cs typeface="Cambria Math"/>
              </a:rPr>
              <a:t>| 𝑏</a:t>
            </a:r>
            <a:r>
              <a:rPr sz="2000" spc="20">
                <a:latin typeface="Cambria Math"/>
                <a:cs typeface="Cambria Math"/>
              </a:rPr>
              <a:t> </a:t>
            </a:r>
            <a:r>
              <a:rPr sz="2000" b="0">
                <a:latin typeface="Segoe UI Semilight"/>
                <a:cs typeface="Segoe UI Semilight"/>
              </a:rPr>
              <a:t>iff</a:t>
            </a:r>
            <a:r>
              <a:rPr sz="2000" b="0" spc="-5">
                <a:latin typeface="Segoe UI Semilight"/>
                <a:cs typeface="Segoe UI Semilight"/>
              </a:rPr>
              <a:t> </a:t>
            </a:r>
            <a:r>
              <a:rPr sz="2000">
                <a:latin typeface="Cambria Math"/>
                <a:cs typeface="Cambria Math"/>
              </a:rPr>
              <a:t>∃𝑘</a:t>
            </a:r>
            <a:r>
              <a:rPr sz="2000" spc="155">
                <a:latin typeface="Cambria Math"/>
                <a:cs typeface="Cambria Math"/>
              </a:rPr>
              <a:t> </a:t>
            </a:r>
            <a:r>
              <a:rPr sz="2000">
                <a:latin typeface="Cambria Math"/>
                <a:cs typeface="Cambria Math"/>
              </a:rPr>
              <a:t>∈</a:t>
            </a:r>
            <a:r>
              <a:rPr sz="2000" spc="105">
                <a:latin typeface="Cambria Math"/>
                <a:cs typeface="Cambria Math"/>
              </a:rPr>
              <a:t> </a:t>
            </a:r>
            <a:r>
              <a:rPr sz="2000" spc="-50">
                <a:latin typeface="Cambria Math"/>
                <a:cs typeface="Cambria Math"/>
              </a:rPr>
              <a:t>ℤ</a:t>
            </a:r>
            <a:r>
              <a:rPr sz="2000">
                <a:latin typeface="Cambria Math"/>
                <a:cs typeface="Cambria Math"/>
              </a:rPr>
              <a:t>	𝑏</a:t>
            </a:r>
            <a:r>
              <a:rPr sz="2000" spc="125">
                <a:latin typeface="Cambria Math"/>
                <a:cs typeface="Cambria Math"/>
              </a:rPr>
              <a:t> </a:t>
            </a:r>
            <a:r>
              <a:rPr sz="2000">
                <a:latin typeface="Cambria Math"/>
                <a:cs typeface="Cambria Math"/>
              </a:rPr>
              <a:t>=</a:t>
            </a:r>
            <a:r>
              <a:rPr sz="2000" spc="105">
                <a:latin typeface="Cambria Math"/>
                <a:cs typeface="Cambria Math"/>
              </a:rPr>
              <a:t> </a:t>
            </a:r>
            <a:r>
              <a:rPr sz="2000" spc="-25">
                <a:latin typeface="Cambria Math"/>
                <a:cs typeface="Cambria Math"/>
              </a:rPr>
              <a:t>𝑘𝑎</a:t>
            </a:r>
            <a:endParaRPr sz="2000">
              <a:latin typeface="Cambria Math"/>
              <a:cs typeface="Cambria Math"/>
            </a:endParaRPr>
          </a:p>
          <a:p>
            <a:pPr marL="50800">
              <a:lnSpc>
                <a:spcPct val="100000"/>
              </a:lnSpc>
              <a:spcBef>
                <a:spcPts val="1200"/>
              </a:spcBef>
            </a:pPr>
            <a:r>
              <a:rPr sz="2000">
                <a:latin typeface="Cambria Math"/>
                <a:cs typeface="Cambria Math"/>
              </a:rPr>
              <a:t>𝑎</a:t>
            </a:r>
            <a:r>
              <a:rPr sz="2000" spc="145">
                <a:latin typeface="Cambria Math"/>
                <a:cs typeface="Cambria Math"/>
              </a:rPr>
              <a:t> </a:t>
            </a:r>
            <a:r>
              <a:rPr sz="2000" spc="65">
                <a:latin typeface="Cambria Math"/>
                <a:cs typeface="Cambria Math"/>
              </a:rPr>
              <a:t>≡</a:t>
            </a:r>
            <a:r>
              <a:rPr sz="2175" spc="502" baseline="-15325">
                <a:latin typeface="Cambria Math"/>
                <a:cs typeface="Cambria Math"/>
              </a:rPr>
              <a:t> </a:t>
            </a:r>
            <a:r>
              <a:rPr sz="2000">
                <a:latin typeface="Cambria Math"/>
                <a:cs typeface="Cambria Math"/>
              </a:rPr>
              <a:t>𝑏</a:t>
            </a:r>
            <a:r>
              <a:rPr lang="en-US" sz="2000">
                <a:latin typeface="Cambria Math"/>
                <a:cs typeface="Cambria Math"/>
              </a:rPr>
              <a:t> (mod m)</a:t>
            </a:r>
            <a:r>
              <a:rPr sz="2000" spc="140">
                <a:latin typeface="Cambria Math"/>
                <a:cs typeface="Cambria Math"/>
              </a:rPr>
              <a:t> </a:t>
            </a:r>
            <a:r>
              <a:rPr sz="2000" b="0">
                <a:latin typeface="Segoe UI Semilight"/>
                <a:cs typeface="Segoe UI Semilight"/>
              </a:rPr>
              <a:t>iff</a:t>
            </a:r>
            <a:r>
              <a:rPr sz="2000" b="0" spc="-5">
                <a:latin typeface="Segoe UI Semilight"/>
                <a:cs typeface="Segoe UI Semilight"/>
              </a:rPr>
              <a:t> </a:t>
            </a:r>
            <a:r>
              <a:rPr sz="2000">
                <a:latin typeface="Cambria Math"/>
                <a:cs typeface="Cambria Math"/>
              </a:rPr>
              <a:t>𝑚</a:t>
            </a:r>
            <a:r>
              <a:rPr sz="2000" spc="30">
                <a:latin typeface="Cambria Math"/>
                <a:cs typeface="Cambria Math"/>
              </a:rPr>
              <a:t> </a:t>
            </a:r>
            <a:r>
              <a:rPr sz="2000">
                <a:latin typeface="Cambria Math"/>
                <a:cs typeface="Cambria Math"/>
              </a:rPr>
              <a:t>|</a:t>
            </a:r>
            <a:r>
              <a:rPr sz="2000" spc="-5">
                <a:latin typeface="Cambria Math"/>
                <a:cs typeface="Cambria Math"/>
              </a:rPr>
              <a:t> </a:t>
            </a:r>
            <a:r>
              <a:rPr sz="2000">
                <a:latin typeface="Cambria Math"/>
                <a:cs typeface="Cambria Math"/>
              </a:rPr>
              <a:t>(𝑎</a:t>
            </a:r>
            <a:r>
              <a:rPr sz="2000" spc="459">
                <a:latin typeface="Cambria Math"/>
                <a:cs typeface="Cambria Math"/>
              </a:rPr>
              <a:t> </a:t>
            </a:r>
            <a:r>
              <a:rPr sz="2000">
                <a:latin typeface="Cambria Math"/>
                <a:cs typeface="Cambria Math"/>
              </a:rPr>
              <a:t>−</a:t>
            </a:r>
            <a:r>
              <a:rPr sz="2000" spc="-5">
                <a:latin typeface="Cambria Math"/>
                <a:cs typeface="Cambria Math"/>
              </a:rPr>
              <a:t> </a:t>
            </a:r>
            <a:r>
              <a:rPr sz="2000" spc="-25">
                <a:latin typeface="Cambria Math"/>
                <a:cs typeface="Cambria Math"/>
              </a:rPr>
              <a:t>𝑏)</a:t>
            </a:r>
            <a:endParaRPr sz="2000">
              <a:latin typeface="Cambria Math"/>
              <a:cs typeface="Cambria Math"/>
            </a:endParaRP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CEB48F-3DC2-0CCD-ABC5-6F6D88783A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3538CAE5-311F-457F-652F-BAB6DD44987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54202" y="397001"/>
            <a:ext cx="9270365" cy="6051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3800">
                <a:latin typeface="Cambria Math"/>
                <a:cs typeface="Cambria Math"/>
              </a:rPr>
              <a:t>The Properties of Congruence We’ve Proven</a:t>
            </a:r>
            <a:endParaRPr sz="3800">
              <a:latin typeface="Cambria Math"/>
              <a:cs typeface="Cambria Math"/>
            </a:endParaRP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B6C9D8E9-CBA7-E93D-5B72-185CED97E0C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45058" y="1204226"/>
            <a:ext cx="11451148" cy="3814634"/>
          </a:xfrm>
          <a:prstGeom prst="rect">
            <a:avLst/>
          </a:prstGeom>
        </p:spPr>
        <p:txBody>
          <a:bodyPr vert="horz" wrap="square" lIns="0" tIns="233045" rIns="0" bIns="0" rtlCol="0">
            <a:spAutoFit/>
          </a:bodyPr>
          <a:lstStyle/>
          <a:p>
            <a:pPr marL="469265" indent="-456565">
              <a:lnSpc>
                <a:spcPct val="100000"/>
              </a:lnSpc>
              <a:spcBef>
                <a:spcPts val="1835"/>
              </a:spcBef>
              <a:buFont typeface="Arial"/>
              <a:buChar char="•"/>
              <a:tabLst>
                <a:tab pos="469265" algn="l"/>
              </a:tabLst>
            </a:pPr>
            <a:r>
              <a:rPr b="0">
                <a:latin typeface="Segoe UI Semilight"/>
                <a:cs typeface="Segoe UI Semilight"/>
              </a:rPr>
              <a:t>If</a:t>
            </a:r>
            <a:r>
              <a:rPr b="0" spc="-10">
                <a:latin typeface="Segoe UI Semilight"/>
                <a:cs typeface="Segoe UI Semilight"/>
              </a:rPr>
              <a:t> </a:t>
            </a:r>
            <a:r>
              <a:t>𝑎</a:t>
            </a:r>
            <a:r>
              <a:rPr spc="235"/>
              <a:t> </a:t>
            </a:r>
            <a:r>
              <a:rPr lang="en-US" spc="85"/>
              <a:t>≡ </a:t>
            </a:r>
            <a:r>
              <a:t>𝑏</a:t>
            </a:r>
            <a:r>
              <a:rPr lang="en-US"/>
              <a:t> (mod m)</a:t>
            </a:r>
            <a:r>
              <a:rPr b="0">
                <a:latin typeface="Segoe UI Semilight"/>
                <a:cs typeface="Segoe UI Semilight"/>
              </a:rPr>
              <a:t>,</a:t>
            </a:r>
            <a:r>
              <a:rPr b="0" spc="-15">
                <a:latin typeface="Segoe UI Semilight"/>
                <a:cs typeface="Segoe UI Semilight"/>
              </a:rPr>
              <a:t> </a:t>
            </a:r>
            <a:r>
              <a:rPr b="0">
                <a:latin typeface="Segoe UI Semilight"/>
                <a:cs typeface="Segoe UI Semilight"/>
              </a:rPr>
              <a:t>then</a:t>
            </a:r>
            <a:r>
              <a:rPr b="0" spc="10">
                <a:latin typeface="Segoe UI Semilight"/>
                <a:cs typeface="Segoe UI Semilight"/>
              </a:rPr>
              <a:t> </a:t>
            </a:r>
            <a:r>
              <a:t>𝑏</a:t>
            </a:r>
            <a:r>
              <a:rPr spc="225"/>
              <a:t> </a:t>
            </a:r>
            <a:r>
              <a:rPr lang="en-US" spc="85"/>
              <a:t>≡</a:t>
            </a:r>
            <a:r>
              <a:rPr spc="150"/>
              <a:t> </a:t>
            </a:r>
            <a:r>
              <a:rPr spc="-25"/>
              <a:t>𝑎</a:t>
            </a:r>
            <a:r>
              <a:rPr lang="en-US" spc="-25"/>
              <a:t> (mod m)</a:t>
            </a:r>
            <a:r>
              <a:rPr b="0" spc="-25">
                <a:latin typeface="Segoe UI Semilight"/>
                <a:cs typeface="Segoe UI Semilight"/>
              </a:rPr>
              <a:t>.</a:t>
            </a:r>
          </a:p>
          <a:p>
            <a:pPr marL="469265" indent="-456565">
              <a:lnSpc>
                <a:spcPct val="100000"/>
              </a:lnSpc>
              <a:spcBef>
                <a:spcPts val="1739"/>
              </a:spcBef>
              <a:buFont typeface="Arial"/>
              <a:buChar char="•"/>
              <a:tabLst>
                <a:tab pos="469265" algn="l"/>
              </a:tabLst>
            </a:pPr>
            <a:r>
              <a:rPr b="0">
                <a:latin typeface="Segoe UI Semilight"/>
                <a:cs typeface="Segoe UI Semilight"/>
              </a:rPr>
              <a:t>If</a:t>
            </a:r>
            <a:r>
              <a:rPr b="0" spc="-20">
                <a:latin typeface="Segoe UI Semilight"/>
                <a:cs typeface="Segoe UI Semilight"/>
              </a:rPr>
              <a:t> </a:t>
            </a:r>
            <a:r>
              <a:t>𝑎</a:t>
            </a:r>
            <a:r>
              <a:rPr spc="229"/>
              <a:t> </a:t>
            </a:r>
            <a:r>
              <a:rPr lang="en-US" spc="85"/>
              <a:t>≡</a:t>
            </a:r>
            <a:r>
              <a:rPr spc="140"/>
              <a:t> </a:t>
            </a:r>
            <a:r>
              <a:t>𝑏</a:t>
            </a:r>
            <a:r>
              <a:rPr spc="220"/>
              <a:t> </a:t>
            </a:r>
            <a:r>
              <a:rPr lang="en-US"/>
              <a:t>(mod m) </a:t>
            </a:r>
            <a:r>
              <a:rPr b="0">
                <a:latin typeface="Segoe UI Semilight"/>
                <a:cs typeface="Segoe UI Semilight"/>
              </a:rPr>
              <a:t>and</a:t>
            </a:r>
            <a:r>
              <a:rPr b="0" spc="-15">
                <a:latin typeface="Segoe UI Semilight"/>
                <a:cs typeface="Segoe UI Semilight"/>
              </a:rPr>
              <a:t> </a:t>
            </a:r>
            <a:r>
              <a:t>𝑐</a:t>
            </a:r>
            <a:r>
              <a:rPr spc="229"/>
              <a:t> </a:t>
            </a:r>
            <a:r>
              <a:rPr lang="en-US" spc="85"/>
              <a:t>≡ </a:t>
            </a:r>
            <a:r>
              <a:t>𝑑</a:t>
            </a:r>
            <a:r>
              <a:rPr lang="en-US"/>
              <a:t> (mod m)</a:t>
            </a:r>
            <a:r>
              <a:rPr b="0">
                <a:latin typeface="Segoe UI Semilight"/>
                <a:cs typeface="Segoe UI Semilight"/>
              </a:rPr>
              <a:t>,</a:t>
            </a:r>
            <a:r>
              <a:rPr b="0" spc="-20">
                <a:latin typeface="Segoe UI Semilight"/>
                <a:cs typeface="Segoe UI Semilight"/>
              </a:rPr>
              <a:t> </a:t>
            </a:r>
            <a:r>
              <a:rPr b="0">
                <a:latin typeface="Segoe UI Semilight"/>
                <a:cs typeface="Segoe UI Semilight"/>
              </a:rPr>
              <a:t>then</a:t>
            </a:r>
            <a:r>
              <a:rPr b="0" spc="-10">
                <a:latin typeface="Segoe UI Semilight"/>
                <a:cs typeface="Segoe UI Semilight"/>
              </a:rPr>
              <a:t> </a:t>
            </a:r>
            <a:r>
              <a:t>𝑎</a:t>
            </a:r>
            <a:r>
              <a:rPr spc="75"/>
              <a:t> </a:t>
            </a:r>
            <a:r>
              <a:t>+ 𝑐</a:t>
            </a:r>
            <a:r>
              <a:rPr spc="235"/>
              <a:t> </a:t>
            </a:r>
            <a:r>
              <a:rPr lang="en-US" spc="85"/>
              <a:t>≡</a:t>
            </a:r>
            <a:r>
              <a:rPr spc="155"/>
              <a:t> </a:t>
            </a:r>
            <a:r>
              <a:t>𝑏</a:t>
            </a:r>
            <a:r>
              <a:rPr spc="65"/>
              <a:t> </a:t>
            </a:r>
            <a:r>
              <a:t>+</a:t>
            </a:r>
            <a:r>
              <a:rPr spc="-5"/>
              <a:t> </a:t>
            </a:r>
            <a:r>
              <a:rPr spc="-25"/>
              <a:t>𝑑</a:t>
            </a:r>
            <a:r>
              <a:rPr lang="en-US" spc="-25"/>
              <a:t> </a:t>
            </a:r>
            <a:r>
              <a:rPr lang="en-US"/>
              <a:t>(mod m)</a:t>
            </a:r>
            <a:r>
              <a:rPr b="0" spc="-25">
                <a:latin typeface="Segoe UI Semilight"/>
                <a:cs typeface="Segoe UI Semilight"/>
              </a:rPr>
              <a:t>.</a:t>
            </a:r>
          </a:p>
          <a:p>
            <a:pPr marL="469265" indent="-456565">
              <a:lnSpc>
                <a:spcPct val="100000"/>
              </a:lnSpc>
              <a:spcBef>
                <a:spcPts val="1745"/>
              </a:spcBef>
              <a:buFont typeface="Arial"/>
              <a:buChar char="•"/>
              <a:tabLst>
                <a:tab pos="469265" algn="l"/>
              </a:tabLst>
            </a:pPr>
            <a:r>
              <a:rPr b="0">
                <a:latin typeface="Segoe UI Semilight"/>
                <a:cs typeface="Segoe UI Semilight"/>
              </a:rPr>
              <a:t>If</a:t>
            </a:r>
            <a:r>
              <a:rPr b="0" spc="-20">
                <a:latin typeface="Segoe UI Semilight"/>
                <a:cs typeface="Segoe UI Semilight"/>
              </a:rPr>
              <a:t> </a:t>
            </a:r>
            <a:r>
              <a:t>𝑎</a:t>
            </a:r>
            <a:r>
              <a:rPr spc="229"/>
              <a:t> </a:t>
            </a:r>
            <a:r>
              <a:rPr lang="en-US" spc="85"/>
              <a:t>≡ </a:t>
            </a:r>
            <a:r>
              <a:t>𝑏</a:t>
            </a:r>
            <a:r>
              <a:rPr spc="220"/>
              <a:t> </a:t>
            </a:r>
            <a:r>
              <a:rPr lang="en-US"/>
              <a:t>(mod m) </a:t>
            </a:r>
            <a:r>
              <a:rPr b="0">
                <a:latin typeface="Segoe UI Semilight"/>
                <a:cs typeface="Segoe UI Semilight"/>
              </a:rPr>
              <a:t>and</a:t>
            </a:r>
            <a:r>
              <a:rPr b="0" spc="-10">
                <a:latin typeface="Segoe UI Semilight"/>
                <a:cs typeface="Segoe UI Semilight"/>
              </a:rPr>
              <a:t> </a:t>
            </a:r>
            <a:r>
              <a:t>𝑐</a:t>
            </a:r>
            <a:r>
              <a:rPr spc="235"/>
              <a:t> </a:t>
            </a:r>
            <a:r>
              <a:rPr lang="en-US" spc="85"/>
              <a:t>≡</a:t>
            </a:r>
            <a:r>
              <a:rPr spc="155"/>
              <a:t> </a:t>
            </a:r>
            <a:r>
              <a:t>𝑑</a:t>
            </a:r>
            <a:r>
              <a:rPr lang="en-US"/>
              <a:t> (mod m)</a:t>
            </a:r>
            <a:r>
              <a:rPr b="0">
                <a:latin typeface="Segoe UI Semilight"/>
                <a:cs typeface="Segoe UI Semilight"/>
              </a:rPr>
              <a:t>,</a:t>
            </a:r>
            <a:r>
              <a:rPr b="0" spc="-20">
                <a:latin typeface="Segoe UI Semilight"/>
                <a:cs typeface="Segoe UI Semilight"/>
              </a:rPr>
              <a:t> </a:t>
            </a:r>
            <a:r>
              <a:rPr b="0">
                <a:latin typeface="Segoe UI Semilight"/>
                <a:cs typeface="Segoe UI Semilight"/>
              </a:rPr>
              <a:t>then</a:t>
            </a:r>
            <a:r>
              <a:rPr b="0" spc="-5">
                <a:latin typeface="Segoe UI Semilight"/>
                <a:cs typeface="Segoe UI Semilight"/>
              </a:rPr>
              <a:t> </a:t>
            </a:r>
            <a:r>
              <a:t>𝑎𝑐</a:t>
            </a:r>
            <a:r>
              <a:rPr spc="250"/>
              <a:t> </a:t>
            </a:r>
            <a:r>
              <a:rPr lang="en-US" spc="85"/>
              <a:t>≡</a:t>
            </a:r>
            <a:r>
              <a:rPr spc="155"/>
              <a:t> </a:t>
            </a:r>
            <a:r>
              <a:rPr spc="-25"/>
              <a:t>𝑏𝑑</a:t>
            </a:r>
            <a:r>
              <a:rPr lang="en-US" spc="-25"/>
              <a:t> </a:t>
            </a:r>
            <a:r>
              <a:rPr lang="en-US"/>
              <a:t>(mod m)</a:t>
            </a:r>
            <a:r>
              <a:rPr b="0" spc="-25">
                <a:latin typeface="Segoe UI Semilight"/>
                <a:cs typeface="Segoe UI Semilight"/>
              </a:rPr>
              <a:t>.</a:t>
            </a:r>
          </a:p>
          <a:p>
            <a:pPr marL="469265" indent="-456565">
              <a:lnSpc>
                <a:spcPct val="100000"/>
              </a:lnSpc>
              <a:spcBef>
                <a:spcPts val="1740"/>
              </a:spcBef>
              <a:buFont typeface="Arial"/>
              <a:buChar char="•"/>
              <a:tabLst>
                <a:tab pos="469265" algn="l"/>
              </a:tabLst>
            </a:pPr>
            <a:r>
              <a:rPr b="0">
                <a:latin typeface="Segoe UI Semilight"/>
                <a:cs typeface="Segoe UI Semilight"/>
              </a:rPr>
              <a:t>If</a:t>
            </a:r>
            <a:r>
              <a:rPr b="0" spc="-15">
                <a:latin typeface="Segoe UI Semilight"/>
                <a:cs typeface="Segoe UI Semilight"/>
              </a:rPr>
              <a:t> </a:t>
            </a:r>
            <a:r>
              <a:t>𝑎</a:t>
            </a:r>
            <a:r>
              <a:rPr spc="225"/>
              <a:t> </a:t>
            </a:r>
            <a:r>
              <a:rPr lang="en-US" spc="85"/>
              <a:t>≡</a:t>
            </a:r>
            <a:r>
              <a:rPr spc="145"/>
              <a:t> </a:t>
            </a:r>
            <a:r>
              <a:t>𝑏</a:t>
            </a:r>
            <a:r>
              <a:rPr spc="215"/>
              <a:t> </a:t>
            </a:r>
            <a:r>
              <a:rPr lang="en-US"/>
              <a:t>(mod m) </a:t>
            </a:r>
            <a:r>
              <a:rPr b="0">
                <a:latin typeface="Segoe UI Semilight"/>
                <a:cs typeface="Segoe UI Semilight"/>
              </a:rPr>
              <a:t>and</a:t>
            </a:r>
            <a:r>
              <a:rPr b="0" spc="-10">
                <a:latin typeface="Segoe UI Semilight"/>
                <a:cs typeface="Segoe UI Semilight"/>
              </a:rPr>
              <a:t> </a:t>
            </a:r>
            <a:r>
              <a:t>𝑏</a:t>
            </a:r>
            <a:r>
              <a:rPr spc="215"/>
              <a:t> </a:t>
            </a:r>
            <a:r>
              <a:rPr lang="en-US" spc="85"/>
              <a:t>≡</a:t>
            </a:r>
            <a:r>
              <a:rPr spc="155"/>
              <a:t> </a:t>
            </a:r>
            <a:r>
              <a:t>𝑐</a:t>
            </a:r>
            <a:r>
              <a:rPr lang="en-US"/>
              <a:t> (mod m)</a:t>
            </a:r>
            <a:r>
              <a:rPr b="0">
                <a:latin typeface="Segoe UI Semilight"/>
                <a:cs typeface="Segoe UI Semilight"/>
              </a:rPr>
              <a:t>,</a:t>
            </a:r>
            <a:r>
              <a:rPr b="0" spc="-15">
                <a:latin typeface="Segoe UI Semilight"/>
                <a:cs typeface="Segoe UI Semilight"/>
              </a:rPr>
              <a:t> </a:t>
            </a:r>
            <a:r>
              <a:rPr b="0">
                <a:latin typeface="Segoe UI Semilight"/>
                <a:cs typeface="Segoe UI Semilight"/>
              </a:rPr>
              <a:t>then</a:t>
            </a:r>
            <a:r>
              <a:rPr b="0" spc="-10">
                <a:latin typeface="Segoe UI Semilight"/>
                <a:cs typeface="Segoe UI Semilight"/>
              </a:rPr>
              <a:t> </a:t>
            </a:r>
            <a:r>
              <a:t>𝑎</a:t>
            </a:r>
            <a:r>
              <a:rPr spc="229"/>
              <a:t> </a:t>
            </a:r>
            <a:r>
              <a:rPr lang="en-US" spc="85"/>
              <a:t>≡</a:t>
            </a:r>
            <a:r>
              <a:rPr spc="155"/>
              <a:t> </a:t>
            </a:r>
            <a:r>
              <a:rPr spc="-25"/>
              <a:t>𝑐</a:t>
            </a:r>
            <a:r>
              <a:rPr lang="en-US" spc="-25"/>
              <a:t> </a:t>
            </a:r>
            <a:r>
              <a:rPr lang="en-US"/>
              <a:t>(mod m)</a:t>
            </a:r>
            <a:r>
              <a:rPr b="0" spc="-25">
                <a:latin typeface="Segoe UI Semilight"/>
                <a:cs typeface="Segoe UI Semilight"/>
              </a:rPr>
              <a:t>.</a:t>
            </a:r>
          </a:p>
          <a:p>
            <a:pPr>
              <a:lnSpc>
                <a:spcPct val="100000"/>
              </a:lnSpc>
              <a:spcBef>
                <a:spcPts val="1975"/>
              </a:spcBef>
            </a:pPr>
            <a:endParaRPr b="0" spc="-25">
              <a:latin typeface="Segoe UI Semilight"/>
              <a:cs typeface="Segoe UI Semilight"/>
            </a:endParaRPr>
          </a:p>
          <a:p>
            <a:pPr marL="12700" marR="5080">
              <a:lnSpc>
                <a:spcPct val="133900"/>
              </a:lnSpc>
            </a:pPr>
            <a:r>
              <a:rPr lang="en-US" b="0">
                <a:latin typeface="Segoe UI Semilight"/>
                <a:cs typeface="Segoe UI Semilight"/>
              </a:rPr>
              <a:t>You may use these properties in your homework without re-proving them!</a:t>
            </a:r>
            <a:endParaRPr b="0" spc="-10">
              <a:latin typeface="Segoe UI Semilight"/>
              <a:cs typeface="Segoe UI Semilight"/>
            </a:endParaRPr>
          </a:p>
        </p:txBody>
      </p:sp>
    </p:spTree>
    <p:extLst>
      <p:ext uri="{BB962C8B-B14F-4D97-AF65-F5344CB8AC3E}">
        <p14:creationId xmlns:p14="http://schemas.microsoft.com/office/powerpoint/2010/main" val="4228531172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Todo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463857"/>
            <a:ext cx="11429526" cy="484550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b="1"/>
              <a:t>Tonight:</a:t>
            </a:r>
          </a:p>
          <a:p>
            <a:pPr>
              <a:lnSpc>
                <a:spcPct val="100000"/>
              </a:lnSpc>
            </a:pPr>
            <a:r>
              <a:rPr lang="en-US" sz="2400"/>
              <a:t>Take a look at HW3 today or over the weekend- plan ahead for this HW taking longer</a:t>
            </a:r>
          </a:p>
          <a:p>
            <a:pPr>
              <a:lnSpc>
                <a:spcPct val="100000"/>
              </a:lnSpc>
            </a:pPr>
            <a:r>
              <a:rPr lang="en-US" sz="2400"/>
              <a:t>Finish your HW1 resubmissions by 11:59 pm tonight!</a:t>
            </a:r>
          </a:p>
          <a:p>
            <a:pPr>
              <a:lnSpc>
                <a:spcPct val="100000"/>
              </a:lnSpc>
            </a:pPr>
            <a:r>
              <a:rPr lang="en-US" sz="2400"/>
              <a:t>CC8 due Monday at noon</a:t>
            </a:r>
          </a:p>
        </p:txBody>
      </p:sp>
    </p:spTree>
    <p:extLst>
      <p:ext uri="{BB962C8B-B14F-4D97-AF65-F5344CB8AC3E}">
        <p14:creationId xmlns:p14="http://schemas.microsoft.com/office/powerpoint/2010/main" val="29832169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t>Proof</a:t>
            </a:r>
            <a:r>
              <a:rPr spc="350"/>
              <a:t> </a:t>
            </a:r>
            <a:r>
              <a:t>by</a:t>
            </a:r>
            <a:r>
              <a:rPr spc="340"/>
              <a:t> </a:t>
            </a:r>
            <a:r>
              <a:rPr spc="45"/>
              <a:t>Cases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45058" y="1411376"/>
            <a:ext cx="10157460" cy="2886431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Proof</a:t>
            </a:r>
            <a:r>
              <a:rPr kumimoji="0" sz="2800" b="0" i="0" u="none" strike="noStrike" kern="0" cap="none" spc="-7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by</a:t>
            </a:r>
            <a:r>
              <a:rPr kumimoji="0" sz="2800" b="0" i="0" u="none" strike="noStrike" kern="0" cap="none" spc="-6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cases</a:t>
            </a:r>
            <a:r>
              <a:rPr kumimoji="0" sz="2800" b="0" i="0" u="none" strike="noStrike" kern="0" cap="none" spc="-5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is</a:t>
            </a:r>
            <a:r>
              <a:rPr kumimoji="0" sz="2800" b="0" i="0" u="none" strike="noStrike" kern="0" cap="none" spc="-5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the</a:t>
            </a:r>
            <a:r>
              <a:rPr kumimoji="0" sz="2800" b="0" i="0" u="none" strike="noStrike" kern="0" cap="none" spc="-6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strategy</a:t>
            </a:r>
            <a:r>
              <a:rPr kumimoji="0" sz="2800" b="0" i="0" u="none" strike="noStrike" kern="0" cap="none" spc="-5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of: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  <a:p>
            <a:pPr marL="527685" marR="0" lvl="0" indent="-514984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527685" algn="l"/>
              </a:tabLst>
              <a:defRPr/>
            </a:pP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Breaking</a:t>
            </a:r>
            <a:r>
              <a:rPr kumimoji="0" sz="2800" b="0" i="0" u="none" strike="noStrike" kern="0" cap="none" spc="-8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your</a:t>
            </a:r>
            <a:r>
              <a:rPr kumimoji="0" sz="2800" b="0" i="0" u="none" strike="noStrike" kern="0" cap="none" spc="-7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assumption(s)</a:t>
            </a:r>
            <a:r>
              <a:rPr kumimoji="0" sz="2800" b="0" i="0" u="none" strike="noStrike" kern="0" cap="none" spc="-9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into</a:t>
            </a:r>
            <a:r>
              <a:rPr kumimoji="0" sz="2800" b="0" i="0" u="none" strike="noStrike" kern="0" cap="none" spc="-7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smaller</a:t>
            </a:r>
            <a:r>
              <a:rPr kumimoji="0" sz="2800" b="0" i="0" u="none" strike="noStrike" kern="0" cap="none" spc="-7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cases.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  <a:p>
            <a:pPr marL="524510" marR="0" lvl="0" indent="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Be</a:t>
            </a:r>
            <a:r>
              <a:rPr kumimoji="0" sz="2800" b="0" i="0" u="none" strike="noStrike" kern="0" cap="none" spc="-4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careful</a:t>
            </a:r>
            <a:r>
              <a:rPr kumimoji="0" sz="2800" b="0" i="0" u="none" strike="noStrike" kern="0" cap="none" spc="-6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to</a:t>
            </a:r>
            <a:r>
              <a:rPr kumimoji="0" sz="2800" b="0" i="0" u="none" strike="noStrike" kern="0" cap="none" spc="-45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make</a:t>
            </a:r>
            <a:r>
              <a:rPr kumimoji="0" sz="2800" b="0" i="0" u="none" strike="noStrike" kern="0" cap="none" spc="-6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sure</a:t>
            </a:r>
            <a:r>
              <a:rPr kumimoji="0" sz="2800" b="0" i="0" u="none" strike="noStrike" kern="0" cap="none" spc="-4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that</a:t>
            </a:r>
            <a:r>
              <a:rPr kumimoji="0" sz="2800" b="0" i="0" u="none" strike="noStrike" kern="0" cap="none" spc="-45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your</a:t>
            </a:r>
            <a:r>
              <a:rPr kumimoji="0" sz="2800" b="0" i="0" u="none" strike="noStrike" kern="0" cap="none" spc="-5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cases</a:t>
            </a:r>
            <a:r>
              <a:rPr kumimoji="0" sz="2800" b="0" i="0" u="none" strike="noStrike" kern="0" cap="none" spc="-5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800" b="0" i="0" u="none" strike="noStrike" kern="0" cap="none" spc="-5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are </a:t>
            </a:r>
            <a:r>
              <a:rPr kumimoji="0" lang="en-US" sz="2800" b="0" i="0" u="none" strike="noStrike" kern="0" cap="none" spc="-50" normalizeH="0" baseline="0" noProof="0">
                <a:ln>
                  <a:noFill/>
                </a:ln>
                <a:solidFill>
                  <a:srgbClr val="4B3182"/>
                </a:solidFill>
                <a:effectLst/>
                <a:highlight>
                  <a:srgbClr val="CCCCFF"/>
                </a:highlight>
                <a:uLnTx/>
                <a:uFillTx/>
                <a:latin typeface="Segoe UI Semilight"/>
                <a:cs typeface="Segoe UI Semilight"/>
              </a:rPr>
              <a:t>exhaustive</a:t>
            </a:r>
            <a:r>
              <a:rPr kumimoji="0" lang="en-US" sz="2800" b="0" i="0" u="none" strike="noStrike" kern="0" cap="none" spc="-5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(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cover</a:t>
            </a:r>
            <a:r>
              <a:rPr kumimoji="0" sz="2800" b="0" i="0" u="none" strike="noStrike" kern="0" cap="none" spc="-65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all</a:t>
            </a:r>
            <a:r>
              <a:rPr kumimoji="0" sz="2800" b="0" i="0" u="none" strike="noStrike" kern="0" cap="none" spc="-4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of</a:t>
            </a:r>
            <a:r>
              <a:rPr kumimoji="0" sz="2800" b="0" i="0" u="none" strike="noStrike" kern="0" cap="none" spc="-6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the</a:t>
            </a:r>
            <a:r>
              <a:rPr kumimoji="0" sz="2800" b="0" i="0" u="none" strike="noStrike" kern="0" cap="none" spc="-55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-1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possible</a:t>
            </a:r>
            <a:r>
              <a:rPr lang="en-US" sz="2800" kern="0">
                <a:solidFill>
                  <a:sysClr val="windowText" lastClr="000000"/>
                </a:solidFill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scenarios</a:t>
            </a: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)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.</a:t>
            </a:r>
            <a:r>
              <a:rPr kumimoji="0" sz="2800" b="0" i="0" u="none" strike="noStrike" kern="0" cap="none" spc="-75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-1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It’s</a:t>
            </a:r>
            <a:r>
              <a:rPr kumimoji="0" sz="2800" b="0" i="0" u="none" strike="noStrike" kern="0" cap="none" spc="-75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ok</a:t>
            </a:r>
            <a:r>
              <a:rPr kumimoji="0" sz="2800" b="0" i="0" u="none" strike="noStrike" kern="0" cap="none" spc="-75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if</a:t>
            </a:r>
            <a:r>
              <a:rPr kumimoji="0" sz="2800" b="0" i="0" u="none" strike="noStrike" kern="0" cap="none" spc="-6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they</a:t>
            </a:r>
            <a:r>
              <a:rPr kumimoji="0" sz="2800" b="0" i="0" u="none" strike="noStrike" kern="0" cap="none" spc="-6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have</a:t>
            </a:r>
            <a:r>
              <a:rPr kumimoji="0" sz="2800" b="0" i="0" u="none" strike="noStrike" kern="0" cap="none" spc="-75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overlap</a:t>
            </a:r>
            <a:r>
              <a:rPr kumimoji="0" sz="2800" b="0" i="0" u="none" strike="noStrike" kern="0" cap="none" spc="-75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-1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though.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2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  <a:p>
            <a:pPr marL="524510" marR="2258695" lvl="0" indent="-512445" defTabSz="914400" eaLnBrk="1" fontAlgn="auto" latinLnBrk="0" hangingPunct="1">
              <a:lnSpc>
                <a:spcPct val="117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2"/>
              <a:tabLst>
                <a:tab pos="524510" algn="l"/>
                <a:tab pos="527685" algn="l"/>
                <a:tab pos="2141220" algn="l"/>
                <a:tab pos="3188970" algn="l"/>
                <a:tab pos="4417060" algn="l"/>
                <a:tab pos="5561965" algn="l"/>
                <a:tab pos="5999480" algn="l"/>
                <a:tab pos="7095490" algn="l"/>
              </a:tabLst>
              <a:defRPr/>
            </a:pP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	Proving</a:t>
            </a:r>
            <a:r>
              <a:rPr kumimoji="0" sz="2800" b="0" i="0" u="none" strike="noStrike" kern="0" cap="none" spc="-4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that</a:t>
            </a:r>
            <a:r>
              <a:rPr kumimoji="0" sz="2800" b="0" i="0" u="none" strike="noStrike" kern="0" cap="none" spc="-4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the</a:t>
            </a:r>
            <a:r>
              <a:rPr kumimoji="0" sz="2800" b="0" i="0" u="none" strike="noStrike" kern="0" cap="none" spc="-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claim</a:t>
            </a:r>
            <a:r>
              <a:rPr kumimoji="0" sz="2800" b="0" i="0" u="none" strike="noStrike" kern="0" cap="none" spc="-4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holds</a:t>
            </a:r>
            <a:r>
              <a:rPr kumimoji="0" sz="28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in</a:t>
            </a:r>
            <a:r>
              <a:rPr kumimoji="0" sz="2800" b="0" i="0" u="none" strike="noStrike" kern="0" cap="none" spc="-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all</a:t>
            </a:r>
            <a:r>
              <a:rPr kumimoji="0" sz="2800" b="0" i="0" u="none" strike="noStrike" kern="0" cap="none" spc="-4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of</a:t>
            </a:r>
            <a:r>
              <a:rPr kumimoji="0" sz="2800" b="0" i="0" u="none" strike="noStrike" kern="0" cap="none" spc="-4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these</a:t>
            </a:r>
            <a:r>
              <a:rPr kumimoji="0" sz="2800" b="0" i="0" u="none" strike="noStrike" kern="0" cap="none" spc="-3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cases. 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76353B4-EC30-3036-A92C-76E5923E392A}"/>
              </a:ext>
            </a:extLst>
          </p:cNvPr>
          <p:cNvSpPr txBox="1"/>
          <p:nvPr/>
        </p:nvSpPr>
        <p:spPr>
          <a:xfrm>
            <a:off x="1181100" y="4634984"/>
            <a:ext cx="76898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pt-BR" sz="2800" b="0" i="0" u="none" strike="noStrike" kern="0" cap="none" spc="-1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Formally:</a:t>
            </a:r>
            <a:r>
              <a:rPr lang="pt-BR" sz="2800" kern="0">
                <a:solidFill>
                  <a:srgbClr val="4B3182"/>
                </a:solidFill>
                <a:latin typeface="Segoe UI Semilight"/>
                <a:cs typeface="Segoe UI Semilight"/>
              </a:rPr>
              <a:t> (</a:t>
            </a:r>
            <a:r>
              <a:rPr kumimoji="0" lang="pt-BR" sz="28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P</a:t>
            </a:r>
            <a:r>
              <a:rPr kumimoji="0" lang="pt-BR" sz="2800" b="0" i="0" u="none" strike="noStrike" kern="0" cap="none" spc="-5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pt-BR" sz="28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∨</a:t>
            </a:r>
            <a:r>
              <a:rPr kumimoji="0" lang="pt-BR" sz="2800" b="0" i="0" u="none" strike="noStrike" kern="0" cap="none" spc="-1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pt-BR" sz="2800" b="0" i="0" u="none" strike="noStrike" kern="0" cap="none" spc="-5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Q)</a:t>
            </a:r>
            <a:r>
              <a:rPr kumimoji="0" lang="pt-BR" sz="28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→</a:t>
            </a:r>
            <a:r>
              <a:rPr kumimoji="0" lang="pt-BR" sz="2800" b="0" i="0" u="none" strike="noStrike" kern="0" cap="none" spc="145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pt-BR" sz="28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R</a:t>
            </a:r>
            <a:r>
              <a:rPr kumimoji="0" lang="pt-BR" sz="2800" b="0" i="0" u="none" strike="noStrike" kern="0" cap="none" spc="13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pt-BR" sz="2800" b="0" i="0" u="none" strike="noStrike" kern="0" cap="none" spc="-5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≡</a:t>
            </a:r>
            <a:r>
              <a:rPr lang="pt-BR" sz="2800" kern="0">
                <a:solidFill>
                  <a:srgbClr val="4B3182"/>
                </a:solidFill>
                <a:latin typeface="Cambria Math"/>
                <a:cs typeface="Cambria Math"/>
              </a:rPr>
              <a:t> (</a:t>
            </a:r>
            <a:r>
              <a:rPr kumimoji="0" lang="pt-BR" sz="28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P</a:t>
            </a:r>
            <a:r>
              <a:rPr kumimoji="0" lang="pt-BR" sz="2800" b="0" i="0" u="none" strike="noStrike" kern="0" cap="none" spc="145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pt-BR" sz="28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→</a:t>
            </a:r>
            <a:r>
              <a:rPr kumimoji="0" lang="pt-BR" sz="2800" b="0" i="0" u="none" strike="noStrike" kern="0" cap="none" spc="16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pt-BR" sz="2800" b="0" i="0" u="none" strike="noStrike" kern="0" cap="none" spc="-5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R)</a:t>
            </a:r>
            <a:r>
              <a:rPr lang="pt-BR" sz="2800" kern="0">
                <a:solidFill>
                  <a:srgbClr val="4B3182"/>
                </a:solidFill>
                <a:latin typeface="Cambria Math"/>
                <a:cs typeface="Cambria Math"/>
              </a:rPr>
              <a:t> </a:t>
            </a:r>
            <a:r>
              <a:rPr kumimoji="0" lang="pt-BR" sz="2800" b="0" i="0" u="none" strike="noStrike" kern="0" cap="none" spc="-5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∧</a:t>
            </a:r>
            <a:r>
              <a:rPr lang="pt-BR" sz="2800" kern="0">
                <a:solidFill>
                  <a:srgbClr val="4B3182"/>
                </a:solidFill>
                <a:latin typeface="Cambria Math"/>
                <a:cs typeface="Cambria Math"/>
              </a:rPr>
              <a:t> (</a:t>
            </a:r>
            <a:r>
              <a:rPr kumimoji="0" lang="pt-BR" sz="28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Q</a:t>
            </a:r>
            <a:r>
              <a:rPr kumimoji="0" lang="pt-BR" sz="2800" b="0" i="0" u="none" strike="noStrike" kern="0" cap="none" spc="13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pt-BR" sz="2800" b="0" i="0" u="none" strike="noStrike" kern="0" cap="none" spc="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→</a:t>
            </a:r>
            <a:r>
              <a:rPr kumimoji="0" lang="pt-BR" sz="2800" b="0" i="0" u="none" strike="noStrike" kern="0" cap="none" spc="16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pt-BR" sz="2800" b="0" i="0" u="none" strike="noStrike" kern="0" cap="none" spc="-5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R)</a:t>
            </a:r>
            <a:r>
              <a:rPr kumimoji="0" lang="pt-BR" sz="2800" b="0" i="0" u="none" strike="noStrike" kern="0" cap="none" spc="-5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.</a:t>
            </a:r>
            <a:endParaRPr lang="en-US" sz="280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with UW color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1_template" id="{6BA7A1FE-736A-48A3-846A-B53BDD0DBBA6}" vid="{10AF989D-615E-4933-A809-2B6668B0A60E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311_template</Template>
  <TotalTime>0</TotalTime>
  <Words>8001</Words>
  <Application>Microsoft Office PowerPoint</Application>
  <PresentationFormat>Widescreen</PresentationFormat>
  <Paragraphs>701</Paragraphs>
  <Slides>86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86</vt:i4>
      </vt:variant>
    </vt:vector>
  </HeadingPairs>
  <TitlesOfParts>
    <vt:vector size="101" baseType="lpstr">
      <vt:lpstr>Aptos</vt:lpstr>
      <vt:lpstr>Arial</vt:lpstr>
      <vt:lpstr>Calibri</vt:lpstr>
      <vt:lpstr>Cambria Math</vt:lpstr>
      <vt:lpstr>Segoe UI</vt:lpstr>
      <vt:lpstr>Segoe UI Light</vt:lpstr>
      <vt:lpstr>Segoe UI Semibold</vt:lpstr>
      <vt:lpstr>Segoe UI Semilight</vt:lpstr>
      <vt:lpstr>Trebuchet MS</vt:lpstr>
      <vt:lpstr>Tw Cen MT</vt:lpstr>
      <vt:lpstr>Wingdings</vt:lpstr>
      <vt:lpstr>Wingdings 3</vt:lpstr>
      <vt:lpstr>Integral</vt:lpstr>
      <vt:lpstr>2_Office Theme</vt:lpstr>
      <vt:lpstr>Office Theme</vt:lpstr>
      <vt:lpstr>Number Theory</vt:lpstr>
      <vt:lpstr>Announcements</vt:lpstr>
      <vt:lpstr>Review</vt:lpstr>
      <vt:lpstr>Direct Proof Steps </vt:lpstr>
      <vt:lpstr>Proof by Contrapositive  Proof by contrapositive is another strategy for proving statements of the form ∀x(P(x)→ Q(x)).</vt:lpstr>
      <vt:lpstr>Signs you might want to  use proof by contrapositive</vt:lpstr>
      <vt:lpstr>Proof of a Biconditional</vt:lpstr>
      <vt:lpstr>Proof of a Biconditional</vt:lpstr>
      <vt:lpstr>Proof by Cases</vt:lpstr>
      <vt:lpstr>5 numbers: Proof by Cases</vt:lpstr>
      <vt:lpstr>Existence Proof</vt:lpstr>
      <vt:lpstr>Existence Proof</vt:lpstr>
      <vt:lpstr>Proof by Counterexample</vt:lpstr>
      <vt:lpstr>Proof by Counterexample</vt:lpstr>
      <vt:lpstr>Proof Strategies So Far</vt:lpstr>
      <vt:lpstr>Warm Up: Prove or Disprove</vt:lpstr>
      <vt:lpstr>Prove or Disprove</vt:lpstr>
      <vt:lpstr>Prove or Disprove</vt:lpstr>
      <vt:lpstr>Prove or Disprove</vt:lpstr>
      <vt:lpstr>Some Final Proof Tips</vt:lpstr>
      <vt:lpstr>Proof Style</vt:lpstr>
      <vt:lpstr>Proof Tip: Without Loss of Generality</vt:lpstr>
      <vt:lpstr>Logical Ordering</vt:lpstr>
      <vt:lpstr>Logical Ordering</vt:lpstr>
      <vt:lpstr>A bad proof</vt:lpstr>
      <vt:lpstr>Computer-Verifiable Proofs</vt:lpstr>
      <vt:lpstr>Recall: Proofs are written for an audience</vt:lpstr>
      <vt:lpstr>Computer-Verifiable Proofs</vt:lpstr>
      <vt:lpstr>Computer-Verifiable Proofs</vt:lpstr>
      <vt:lpstr>Number Theory</vt:lpstr>
      <vt:lpstr>Why Number Theory?</vt:lpstr>
      <vt:lpstr>Modular Arithmetic</vt:lpstr>
      <vt:lpstr>Modular Arithmetic</vt:lpstr>
      <vt:lpstr>Framing Device</vt:lpstr>
      <vt:lpstr>Framing Device</vt:lpstr>
      <vt:lpstr>Framing Device</vt:lpstr>
      <vt:lpstr>Framing Device</vt:lpstr>
      <vt:lpstr>Divisibility</vt:lpstr>
      <vt:lpstr>Divides</vt:lpstr>
      <vt:lpstr>Divides</vt:lpstr>
      <vt:lpstr>Divides</vt:lpstr>
      <vt:lpstr>Division Theorem</vt:lpstr>
      <vt:lpstr>Division Theorem</vt:lpstr>
      <vt:lpstr>Division Theorem</vt:lpstr>
      <vt:lpstr>The mod (%) operator</vt:lpstr>
      <vt:lpstr>Modular Arithmetic</vt:lpstr>
      <vt:lpstr>Terminology</vt:lpstr>
      <vt:lpstr>Modular Arithmetic: Like a Clock</vt:lpstr>
      <vt:lpstr>Modular Arithmetic: Like a Clock</vt:lpstr>
      <vt:lpstr>Modular Arithmetic: Like a Clock</vt:lpstr>
      <vt:lpstr>Modular Arithmetic: Generalizing</vt:lpstr>
      <vt:lpstr>“Sameness”</vt:lpstr>
      <vt:lpstr>Modular Arithmetic</vt:lpstr>
      <vt:lpstr>Congruence</vt:lpstr>
      <vt:lpstr>Intuition</vt:lpstr>
      <vt:lpstr>Don’t lose your intuition!</vt:lpstr>
      <vt:lpstr>Properties of Congruence</vt:lpstr>
      <vt:lpstr>Recall: Familiar Properties of = in algebra</vt:lpstr>
      <vt:lpstr>PowerPoint Presentation</vt:lpstr>
      <vt:lpstr>Claim 1</vt:lpstr>
      <vt:lpstr>Claim 1</vt:lpstr>
      <vt:lpstr>Claim 1</vt:lpstr>
      <vt:lpstr>Claim 1</vt:lpstr>
      <vt:lpstr>Claim 1</vt:lpstr>
      <vt:lpstr>Claim 1</vt:lpstr>
      <vt:lpstr>Note on Claim 1</vt:lpstr>
      <vt:lpstr>Claim 2</vt:lpstr>
      <vt:lpstr>Claim 2</vt:lpstr>
      <vt:lpstr>Claim 2</vt:lpstr>
      <vt:lpstr>Claim 2</vt:lpstr>
      <vt:lpstr>Claim 2</vt:lpstr>
      <vt:lpstr>Claim 2</vt:lpstr>
      <vt:lpstr>Claim 2</vt:lpstr>
      <vt:lpstr>Claim 3</vt:lpstr>
      <vt:lpstr>Claim 3</vt:lpstr>
      <vt:lpstr>Claim 3</vt:lpstr>
      <vt:lpstr>Claim 3</vt:lpstr>
      <vt:lpstr>Claim 3</vt:lpstr>
      <vt:lpstr>Claim 3</vt:lpstr>
      <vt:lpstr>Claim 3</vt:lpstr>
      <vt:lpstr>Claim 3</vt:lpstr>
      <vt:lpstr>Claim 3</vt:lpstr>
      <vt:lpstr>Claim 3</vt:lpstr>
      <vt:lpstr>Claim 4</vt:lpstr>
      <vt:lpstr>The Properties of Congruence We’ve Proven</vt:lpstr>
      <vt:lpstr>Todo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Number Theory</dc:title>
  <dc:creator>Robert Weber</dc:creator>
  <cp:lastModifiedBy>Parker Gustafson</cp:lastModifiedBy>
  <cp:revision>2</cp:revision>
  <cp:lastPrinted>2024-10-15T20:27:56Z</cp:lastPrinted>
  <dcterms:created xsi:type="dcterms:W3CDTF">2020-10-22T19:18:06Z</dcterms:created>
  <dcterms:modified xsi:type="dcterms:W3CDTF">2025-07-14T07:01:24Z</dcterms:modified>
</cp:coreProperties>
</file>