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89" r:id="rId2"/>
    <p:sldMasterId id="2147483696" r:id="rId3"/>
    <p:sldMasterId id="2147483702" r:id="rId4"/>
  </p:sldMasterIdLst>
  <p:notesMasterIdLst>
    <p:notesMasterId r:id="rId66"/>
  </p:notesMasterIdLst>
  <p:handoutMasterIdLst>
    <p:handoutMasterId r:id="rId67"/>
  </p:handoutMasterIdLst>
  <p:sldIdLst>
    <p:sldId id="256" r:id="rId5"/>
    <p:sldId id="258" r:id="rId6"/>
    <p:sldId id="618" r:id="rId7"/>
    <p:sldId id="404" r:id="rId8"/>
    <p:sldId id="519" r:id="rId9"/>
    <p:sldId id="539" r:id="rId10"/>
    <p:sldId id="554" r:id="rId11"/>
    <p:sldId id="556" r:id="rId12"/>
    <p:sldId id="594" r:id="rId13"/>
    <p:sldId id="619" r:id="rId14"/>
    <p:sldId id="395" r:id="rId15"/>
    <p:sldId id="620" r:id="rId16"/>
    <p:sldId id="621" r:id="rId17"/>
    <p:sldId id="622" r:id="rId18"/>
    <p:sldId id="623" r:id="rId19"/>
    <p:sldId id="624" r:id="rId20"/>
    <p:sldId id="625" r:id="rId21"/>
    <p:sldId id="626" r:id="rId22"/>
    <p:sldId id="269" r:id="rId23"/>
    <p:sldId id="547" r:id="rId24"/>
    <p:sldId id="633" r:id="rId25"/>
    <p:sldId id="634" r:id="rId26"/>
    <p:sldId id="635" r:id="rId27"/>
    <p:sldId id="636" r:id="rId28"/>
    <p:sldId id="637" r:id="rId29"/>
    <p:sldId id="638" r:id="rId30"/>
    <p:sldId id="271" r:id="rId31"/>
    <p:sldId id="272" r:id="rId32"/>
    <p:sldId id="641" r:id="rId33"/>
    <p:sldId id="639" r:id="rId34"/>
    <p:sldId id="273" r:id="rId35"/>
    <p:sldId id="274" r:id="rId36"/>
    <p:sldId id="261" r:id="rId37"/>
    <p:sldId id="262" r:id="rId38"/>
    <p:sldId id="263" r:id="rId39"/>
    <p:sldId id="662" r:id="rId40"/>
    <p:sldId id="642" r:id="rId41"/>
    <p:sldId id="644" r:id="rId42"/>
    <p:sldId id="264" r:id="rId43"/>
    <p:sldId id="645" r:id="rId44"/>
    <p:sldId id="646" r:id="rId45"/>
    <p:sldId id="647" r:id="rId46"/>
    <p:sldId id="265" r:id="rId47"/>
    <p:sldId id="266" r:id="rId48"/>
    <p:sldId id="650" r:id="rId49"/>
    <p:sldId id="658" r:id="rId50"/>
    <p:sldId id="651" r:id="rId51"/>
    <p:sldId id="649" r:id="rId52"/>
    <p:sldId id="267" r:id="rId53"/>
    <p:sldId id="268" r:id="rId54"/>
    <p:sldId id="627" r:id="rId55"/>
    <p:sldId id="628" r:id="rId56"/>
    <p:sldId id="652" r:id="rId57"/>
    <p:sldId id="629" r:id="rId58"/>
    <p:sldId id="630" r:id="rId59"/>
    <p:sldId id="654" r:id="rId60"/>
    <p:sldId id="631" r:id="rId61"/>
    <p:sldId id="660" r:id="rId62"/>
    <p:sldId id="659" r:id="rId63"/>
    <p:sldId id="661" r:id="rId64"/>
    <p:sldId id="405" r:id="rId6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3282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E41111-11B7-459A-88B2-7D6029A765A2}" v="148" dt="2025-07-09T04:11:41.4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04" autoAdjust="0"/>
    <p:restoredTop sz="94660"/>
  </p:normalViewPr>
  <p:slideViewPr>
    <p:cSldViewPr snapToGrid="0" showGuides="1">
      <p:cViewPr varScale="1">
        <p:scale>
          <a:sx n="92" d="100"/>
          <a:sy n="92" d="100"/>
        </p:scale>
        <p:origin x="250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microsoft.com/office/2016/11/relationships/changesInfo" Target="changesInfos/changesInfo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handoutMaster" Target="handoutMasters/handoutMaster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microsoft.com/office/2015/10/relationships/revisionInfo" Target="revisionInfo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71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rker Gustafson" userId="16d30e8de7881f07" providerId="LiveId" clId="{B4E41111-11B7-459A-88B2-7D6029A765A2}"/>
    <pc:docChg chg="undo custSel addSld delSld modSld">
      <pc:chgData name="Parker Gustafson" userId="16d30e8de7881f07" providerId="LiveId" clId="{B4E41111-11B7-459A-88B2-7D6029A765A2}" dt="2025-07-09T04:11:53.184" v="164" actId="1076"/>
      <pc:docMkLst>
        <pc:docMk/>
      </pc:docMkLst>
      <pc:sldChg chg="modSp mod">
        <pc:chgData name="Parker Gustafson" userId="16d30e8de7881f07" providerId="LiveId" clId="{B4E41111-11B7-459A-88B2-7D6029A765A2}" dt="2025-07-09T04:11:53.184" v="164" actId="1076"/>
        <pc:sldMkLst>
          <pc:docMk/>
          <pc:sldMk cId="0" sldId="271"/>
        </pc:sldMkLst>
        <pc:spChg chg="mod">
          <ac:chgData name="Parker Gustafson" userId="16d30e8de7881f07" providerId="LiveId" clId="{B4E41111-11B7-459A-88B2-7D6029A765A2}" dt="2025-07-09T04:11:38.991" v="160" actId="14100"/>
          <ac:spMkLst>
            <pc:docMk/>
            <pc:sldMk cId="0" sldId="271"/>
            <ac:spMk id="6" creationId="{00000000-0000-0000-0000-000000000000}"/>
          </ac:spMkLst>
        </pc:spChg>
        <pc:spChg chg="mod">
          <ac:chgData name="Parker Gustafson" userId="16d30e8de7881f07" providerId="LiveId" clId="{B4E41111-11B7-459A-88B2-7D6029A765A2}" dt="2025-07-09T04:11:50.272" v="163" actId="1076"/>
          <ac:spMkLst>
            <pc:docMk/>
            <pc:sldMk cId="0" sldId="271"/>
            <ac:spMk id="7" creationId="{00000000-0000-0000-0000-000000000000}"/>
          </ac:spMkLst>
        </pc:spChg>
        <pc:spChg chg="mod">
          <ac:chgData name="Parker Gustafson" userId="16d30e8de7881f07" providerId="LiveId" clId="{B4E41111-11B7-459A-88B2-7D6029A765A2}" dt="2025-07-09T04:11:53.184" v="164" actId="1076"/>
          <ac:spMkLst>
            <pc:docMk/>
            <pc:sldMk cId="0" sldId="271"/>
            <ac:spMk id="9" creationId="{00000000-0000-0000-0000-000000000000}"/>
          </ac:spMkLst>
        </pc:spChg>
        <pc:spChg chg="mod">
          <ac:chgData name="Parker Gustafson" userId="16d30e8de7881f07" providerId="LiveId" clId="{B4E41111-11B7-459A-88B2-7D6029A765A2}" dt="2025-07-09T04:11:47.420" v="162" actId="1076"/>
          <ac:spMkLst>
            <pc:docMk/>
            <pc:sldMk cId="0" sldId="271"/>
            <ac:spMk id="11" creationId="{10ECD749-FA44-5E60-BC8D-5C6CA2870173}"/>
          </ac:spMkLst>
        </pc:spChg>
      </pc:sldChg>
      <pc:sldChg chg="add del">
        <pc:chgData name="Parker Gustafson" userId="16d30e8de7881f07" providerId="LiveId" clId="{B4E41111-11B7-459A-88B2-7D6029A765A2}" dt="2025-07-08T22:47:18.506" v="4" actId="47"/>
        <pc:sldMkLst>
          <pc:docMk/>
          <pc:sldMk cId="0" sldId="275"/>
        </pc:sldMkLst>
      </pc:sldChg>
      <pc:sldChg chg="add del">
        <pc:chgData name="Parker Gustafson" userId="16d30e8de7881f07" providerId="LiveId" clId="{B4E41111-11B7-459A-88B2-7D6029A765A2}" dt="2025-07-08T22:47:19.317" v="5" actId="47"/>
        <pc:sldMkLst>
          <pc:docMk/>
          <pc:sldMk cId="0" sldId="276"/>
        </pc:sldMkLst>
      </pc:sldChg>
      <pc:sldChg chg="add del">
        <pc:chgData name="Parker Gustafson" userId="16d30e8de7881f07" providerId="LiveId" clId="{B4E41111-11B7-459A-88B2-7D6029A765A2}" dt="2025-07-08T22:47:19.937" v="6" actId="47"/>
        <pc:sldMkLst>
          <pc:docMk/>
          <pc:sldMk cId="0" sldId="277"/>
        </pc:sldMkLst>
      </pc:sldChg>
      <pc:sldChg chg="add del">
        <pc:chgData name="Parker Gustafson" userId="16d30e8de7881f07" providerId="LiveId" clId="{B4E41111-11B7-459A-88B2-7D6029A765A2}" dt="2025-07-08T22:47:20.811" v="8" actId="47"/>
        <pc:sldMkLst>
          <pc:docMk/>
          <pc:sldMk cId="0" sldId="278"/>
        </pc:sldMkLst>
      </pc:sldChg>
      <pc:sldChg chg="add del">
        <pc:chgData name="Parker Gustafson" userId="16d30e8de7881f07" providerId="LiveId" clId="{B4E41111-11B7-459A-88B2-7D6029A765A2}" dt="2025-07-08T22:47:21.304" v="9" actId="47"/>
        <pc:sldMkLst>
          <pc:docMk/>
          <pc:sldMk cId="0" sldId="279"/>
        </pc:sldMkLst>
      </pc:sldChg>
      <pc:sldChg chg="add del">
        <pc:chgData name="Parker Gustafson" userId="16d30e8de7881f07" providerId="LiveId" clId="{B4E41111-11B7-459A-88B2-7D6029A765A2}" dt="2025-07-08T22:47:21.976" v="10" actId="47"/>
        <pc:sldMkLst>
          <pc:docMk/>
          <pc:sldMk cId="0" sldId="280"/>
        </pc:sldMkLst>
      </pc:sldChg>
      <pc:sldChg chg="add del">
        <pc:chgData name="Parker Gustafson" userId="16d30e8de7881f07" providerId="LiveId" clId="{B4E41111-11B7-459A-88B2-7D6029A765A2}" dt="2025-07-08T22:47:22.357" v="11" actId="47"/>
        <pc:sldMkLst>
          <pc:docMk/>
          <pc:sldMk cId="0" sldId="281"/>
        </pc:sldMkLst>
      </pc:sldChg>
      <pc:sldChg chg="addSp modSp mod">
        <pc:chgData name="Parker Gustafson" userId="16d30e8de7881f07" providerId="LiveId" clId="{B4E41111-11B7-459A-88B2-7D6029A765A2}" dt="2025-07-09T04:07:55.721" v="158" actId="207"/>
        <pc:sldMkLst>
          <pc:docMk/>
          <pc:sldMk cId="929388079" sldId="547"/>
        </pc:sldMkLst>
        <pc:spChg chg="mod">
          <ac:chgData name="Parker Gustafson" userId="16d30e8de7881f07" providerId="LiveId" clId="{B4E41111-11B7-459A-88B2-7D6029A765A2}" dt="2025-07-09T04:07:55.721" v="158" actId="207"/>
          <ac:spMkLst>
            <pc:docMk/>
            <pc:sldMk cId="929388079" sldId="547"/>
            <ac:spMk id="4" creationId="{ADB9FC55-D947-0F6D-2398-E7053B2C2C8F}"/>
          </ac:spMkLst>
        </pc:spChg>
        <pc:spChg chg="add">
          <ac:chgData name="Parker Gustafson" userId="16d30e8de7881f07" providerId="LiveId" clId="{B4E41111-11B7-459A-88B2-7D6029A765A2}" dt="2025-07-09T04:06:12.171" v="12"/>
          <ac:spMkLst>
            <pc:docMk/>
            <pc:sldMk cId="929388079" sldId="547"/>
            <ac:spMk id="6" creationId="{7AFD9BD0-BFE8-45ED-DE99-A09667D11596}"/>
          </ac:spMkLst>
        </pc:spChg>
      </pc:sldChg>
      <pc:sldChg chg="add del">
        <pc:chgData name="Parker Gustafson" userId="16d30e8de7881f07" providerId="LiveId" clId="{B4E41111-11B7-459A-88B2-7D6029A765A2}" dt="2025-07-08T22:47:20.351" v="7" actId="47"/>
        <pc:sldMkLst>
          <pc:docMk/>
          <pc:sldMk cId="1360830864" sldId="657"/>
        </pc:sldMkLst>
      </pc:sldChg>
      <pc:sldChg chg="add del">
        <pc:chgData name="Parker Gustafson" userId="16d30e8de7881f07" providerId="LiveId" clId="{B4E41111-11B7-459A-88B2-7D6029A765A2}" dt="2025-07-08T22:47:09.407" v="3" actId="47"/>
        <pc:sldMkLst>
          <pc:docMk/>
          <pc:sldMk cId="3863060514" sldId="661"/>
        </pc:sldMkLst>
      </pc:sldChg>
      <pc:sldChg chg="delSp add mod">
        <pc:chgData name="Parker Gustafson" userId="16d30e8de7881f07" providerId="LiveId" clId="{B4E41111-11B7-459A-88B2-7D6029A765A2}" dt="2025-07-08T22:27:01.660" v="1" actId="478"/>
        <pc:sldMkLst>
          <pc:docMk/>
          <pc:sldMk cId="2940101715" sldId="662"/>
        </pc:sldMkLst>
        <pc:spChg chg="del">
          <ac:chgData name="Parker Gustafson" userId="16d30e8de7881f07" providerId="LiveId" clId="{B4E41111-11B7-459A-88B2-7D6029A765A2}" dt="2025-07-08T22:27:01.660" v="1" actId="478"/>
          <ac:spMkLst>
            <pc:docMk/>
            <pc:sldMk cId="2940101715" sldId="662"/>
            <ac:spMk id="7" creationId="{FBEA2440-B156-9711-6AA2-336F1A5EE68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DEAE8A1-F61D-4E11-1038-4D3B3FC47E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6B1DBA-3A15-A8E4-7753-D3F8D86ACF6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13E0D9-EE62-F97B-622B-D70135D7E84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DB0D2F-6317-71F3-DFDD-FD8134102AA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178E77-1794-4CE3-A71C-AA65CF3E3E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602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96A3C0-5C12-4171-9F7A-D2351B1F4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851451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7271" lvl="1"/>
            <a:r>
              <a:rPr lang="en-US">
                <a:highlight>
                  <a:srgbClr val="CCCCFF"/>
                </a:highlight>
              </a:rPr>
              <a:t>Definition</a:t>
            </a:r>
            <a:r>
              <a:rPr lang="en-US"/>
              <a:t>: </a:t>
            </a:r>
          </a:p>
          <a:p>
            <a:pPr marL="37271" lvl="1"/>
            <a:r>
              <a:rPr lang="en-US"/>
              <a:t>A </a:t>
            </a:r>
            <a:r>
              <a:rPr lang="en-US" b="1">
                <a:solidFill>
                  <a:srgbClr val="4C3282"/>
                </a:solidFill>
              </a:rPr>
              <a:t>theorem</a:t>
            </a:r>
            <a:r>
              <a:rPr lang="en-US"/>
              <a:t> is a statement that can be shown to be true.</a:t>
            </a:r>
          </a:p>
          <a:p>
            <a:pPr marL="37271" lvl="1"/>
            <a:endParaRPr lang="en-US"/>
          </a:p>
          <a:p>
            <a:pPr marL="37271" lvl="1"/>
            <a:r>
              <a:rPr lang="en-US"/>
              <a:t>A </a:t>
            </a:r>
            <a:r>
              <a:rPr lang="en-US" b="1">
                <a:solidFill>
                  <a:srgbClr val="4C3282"/>
                </a:solidFill>
              </a:rPr>
              <a:t>proof</a:t>
            </a:r>
            <a:r>
              <a:rPr lang="en-US"/>
              <a:t> is a valid argument that establishes a statement to be true.</a:t>
            </a:r>
          </a:p>
          <a:p>
            <a:pPr marL="37271" lvl="1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46DF54-7CBF-38CA-6F89-6E73612F5EB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6404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7271" lvl="1"/>
            <a:r>
              <a:rPr lang="en-US"/>
              <a:t>This isn’t the “real” definition of integer---it relies on real numbers! Which we haven’t defined (go visit the math department)</a:t>
            </a:r>
          </a:p>
          <a:p>
            <a:pPr marL="37271" lvl="1"/>
            <a:r>
              <a:rPr lang="en-US"/>
              <a:t>For our purposes, there’s no need to dig deeper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7E2A0B-650B-2865-AB7A-09655C4E48C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4668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7271" lvl="1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B31400-33FB-7BE5-AD5C-CD9A51FF1A3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5573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D02FDD-C1A6-E3C2-7F5E-B37D87C53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197956-9FD8-D59D-6BB9-FA120AE4CC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38D7FD-2518-C78F-F108-8E509A014F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7271" lvl="1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193493-DAAC-2FA0-4A0F-8059ADAB6D3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9672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57003A-3BBE-5269-ED19-3F82DA6314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E2FDF6-14E2-109E-A04A-C3AA34AE1A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50D6AB-6BC3-7B56-84DB-0A73C43B5A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5AA5A1-E566-0CFA-F69D-FB9269DEFE0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7710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E9339-BA1D-EF35-CC27-C78ED31E6F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6483469-F984-9187-CD83-F4F44AE320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67793C-6CBC-41C0-7597-8FD102F71E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7271" lvl="1"/>
            <a:r>
              <a:rPr lang="en-US"/>
              <a:t>Have a 5 minute discussion on this</a:t>
            </a:r>
          </a:p>
          <a:p>
            <a:pPr marL="37271" lvl="1"/>
            <a:r>
              <a:rPr lang="en-US" b="1"/>
              <a:t>Intuition: is this true?</a:t>
            </a:r>
          </a:p>
          <a:p>
            <a:pPr marL="37271" lvl="1"/>
            <a:r>
              <a:rPr lang="en-US" b="1"/>
              <a:t>Write out scratchwork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CC854B-4C8E-2B8D-B805-ADE9DE00F6B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15410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A094D2-3ADC-41D9-C3E4-225C21CC9BC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4701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3AD4CFF-3F4D-4F61-9550-7E98A6C190DF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C458-60F9-4D09-A3FE-C8F3BB1DEC2B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618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01CC624-0437-43EF-99D3-4B5E545BF210}"/>
              </a:ext>
            </a:extLst>
          </p:cNvPr>
          <p:cNvSpPr/>
          <p:nvPr/>
        </p:nvSpPr>
        <p:spPr>
          <a:xfrm>
            <a:off x="272955" y="0"/>
            <a:ext cx="423081" cy="1562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FEBE18-A94F-4CF8-8975-BC720F07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4CFF-3F4D-4F61-9550-7E98A6C190DF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FEFF45-D87C-45A5-8A43-AA51E8326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072C5-2DDD-45C4-966C-970A137A4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C458-60F9-4D09-A3FE-C8F3BB1DEC2B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37B5817-8D3A-4DD3-92FF-32BBC5F91560}"/>
              </a:ext>
            </a:extLst>
          </p:cNvPr>
          <p:cNvCxnSpPr/>
          <p:nvPr/>
        </p:nvCxnSpPr>
        <p:spPr>
          <a:xfrm>
            <a:off x="61415" y="753975"/>
            <a:ext cx="12008609" cy="0"/>
          </a:xfrm>
          <a:prstGeom prst="line">
            <a:avLst/>
          </a:prstGeom>
          <a:ln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432B1C59-33FF-4FB4-BDD7-F61C64008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134" y="263276"/>
            <a:ext cx="10334364" cy="101466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B754F48-B758-43EB-980F-1E2884C8E2A7}"/>
              </a:ext>
            </a:extLst>
          </p:cNvPr>
          <p:cNvGrpSpPr/>
          <p:nvPr/>
        </p:nvGrpSpPr>
        <p:grpSpPr>
          <a:xfrm>
            <a:off x="575239" y="475151"/>
            <a:ext cx="631298" cy="631298"/>
            <a:chOff x="1530939" y="2405329"/>
            <a:chExt cx="631298" cy="631298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99BADBD9-302C-40D9-A763-C65CCFE16FDE}"/>
                </a:ext>
              </a:extLst>
            </p:cNvPr>
            <p:cNvSpPr/>
            <p:nvPr userDrawn="1"/>
          </p:nvSpPr>
          <p:spPr>
            <a:xfrm>
              <a:off x="1530939" y="2405329"/>
              <a:ext cx="631298" cy="631298"/>
            </a:xfrm>
            <a:prstGeom prst="ellipse">
              <a:avLst/>
            </a:prstGeom>
            <a:solidFill>
              <a:srgbClr val="B6A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Shape 490">
              <a:extLst>
                <a:ext uri="{FF2B5EF4-FFF2-40B4-BE49-F238E27FC236}">
                  <a16:creationId xmlns:a16="http://schemas.microsoft.com/office/drawing/2014/main" id="{ABC713E7-D704-4682-B292-907313F269C9}"/>
                </a:ext>
              </a:extLst>
            </p:cNvPr>
            <p:cNvGrpSpPr/>
            <p:nvPr userDrawn="1"/>
          </p:nvGrpSpPr>
          <p:grpSpPr>
            <a:xfrm>
              <a:off x="1661835" y="2536225"/>
              <a:ext cx="369505" cy="369505"/>
              <a:chOff x="2594050" y="1631825"/>
              <a:chExt cx="439625" cy="439625"/>
            </a:xfrm>
          </p:grpSpPr>
          <p:sp>
            <p:nvSpPr>
              <p:cNvPr id="9" name="Shape 491">
                <a:extLst>
                  <a:ext uri="{FF2B5EF4-FFF2-40B4-BE49-F238E27FC236}">
                    <a16:creationId xmlns:a16="http://schemas.microsoft.com/office/drawing/2014/main" id="{5701E159-D011-460A-BF32-22B3BFF6328B}"/>
                  </a:ext>
                </a:extLst>
              </p:cNvPr>
              <p:cNvSpPr/>
              <p:nvPr/>
            </p:nvSpPr>
            <p:spPr>
              <a:xfrm>
                <a:off x="2594050" y="1883300"/>
                <a:ext cx="188175" cy="188150"/>
              </a:xfrm>
              <a:custGeom>
                <a:avLst/>
                <a:gdLst/>
                <a:ahLst/>
                <a:cxnLst/>
                <a:rect l="0" t="0" r="0" b="0"/>
                <a:pathLst>
                  <a:path w="7527" h="7526" fill="none" extrusionOk="0">
                    <a:moveTo>
                      <a:pt x="5992" y="0"/>
                    </a:moveTo>
                    <a:lnTo>
                      <a:pt x="537" y="6430"/>
                    </a:lnTo>
                    <a:lnTo>
                      <a:pt x="1" y="7526"/>
                    </a:lnTo>
                    <a:lnTo>
                      <a:pt x="1097" y="6990"/>
                    </a:lnTo>
                    <a:lnTo>
                      <a:pt x="7526" y="1534"/>
                    </a:lnTo>
                    <a:lnTo>
                      <a:pt x="5992" y="0"/>
                    </a:lnTo>
                    <a:close/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Shape 492">
                <a:extLst>
                  <a:ext uri="{FF2B5EF4-FFF2-40B4-BE49-F238E27FC236}">
                    <a16:creationId xmlns:a16="http://schemas.microsoft.com/office/drawing/2014/main" id="{CA3D8659-8AB7-48FB-9131-98E6A18A0B20}"/>
                  </a:ext>
                </a:extLst>
              </p:cNvPr>
              <p:cNvSpPr/>
              <p:nvPr/>
            </p:nvSpPr>
            <p:spPr>
              <a:xfrm>
                <a:off x="2857700" y="1631825"/>
                <a:ext cx="175975" cy="176000"/>
              </a:xfrm>
              <a:custGeom>
                <a:avLst/>
                <a:gdLst/>
                <a:ahLst/>
                <a:cxnLst/>
                <a:rect l="0" t="0" r="0" b="0"/>
                <a:pathLst>
                  <a:path w="7039" h="7040" fill="none" extrusionOk="0">
                    <a:moveTo>
                      <a:pt x="268" y="2704"/>
                    </a:moveTo>
                    <a:lnTo>
                      <a:pt x="4336" y="6771"/>
                    </a:lnTo>
                    <a:lnTo>
                      <a:pt x="4336" y="6771"/>
                    </a:lnTo>
                    <a:lnTo>
                      <a:pt x="4336" y="6771"/>
                    </a:lnTo>
                    <a:lnTo>
                      <a:pt x="4652" y="6917"/>
                    </a:lnTo>
                    <a:lnTo>
                      <a:pt x="4993" y="7015"/>
                    </a:lnTo>
                    <a:lnTo>
                      <a:pt x="5310" y="7039"/>
                    </a:lnTo>
                    <a:lnTo>
                      <a:pt x="5651" y="7039"/>
                    </a:lnTo>
                    <a:lnTo>
                      <a:pt x="5992" y="6966"/>
                    </a:lnTo>
                    <a:lnTo>
                      <a:pt x="6308" y="6844"/>
                    </a:lnTo>
                    <a:lnTo>
                      <a:pt x="6454" y="6747"/>
                    </a:lnTo>
                    <a:lnTo>
                      <a:pt x="6601" y="6674"/>
                    </a:lnTo>
                    <a:lnTo>
                      <a:pt x="6747" y="6552"/>
                    </a:lnTo>
                    <a:lnTo>
                      <a:pt x="6893" y="6430"/>
                    </a:lnTo>
                    <a:lnTo>
                      <a:pt x="6893" y="6430"/>
                    </a:lnTo>
                    <a:lnTo>
                      <a:pt x="6942" y="6357"/>
                    </a:lnTo>
                    <a:lnTo>
                      <a:pt x="7015" y="6260"/>
                    </a:lnTo>
                    <a:lnTo>
                      <a:pt x="7039" y="6138"/>
                    </a:lnTo>
                    <a:lnTo>
                      <a:pt x="7039" y="6041"/>
                    </a:lnTo>
                    <a:lnTo>
                      <a:pt x="7039" y="6041"/>
                    </a:lnTo>
                    <a:lnTo>
                      <a:pt x="7039" y="5943"/>
                    </a:lnTo>
                    <a:lnTo>
                      <a:pt x="7015" y="5846"/>
                    </a:lnTo>
                    <a:lnTo>
                      <a:pt x="6942" y="5748"/>
                    </a:lnTo>
                    <a:lnTo>
                      <a:pt x="6893" y="5651"/>
                    </a:lnTo>
                    <a:lnTo>
                      <a:pt x="1389" y="147"/>
                    </a:lnTo>
                    <a:lnTo>
                      <a:pt x="1389" y="147"/>
                    </a:lnTo>
                    <a:lnTo>
                      <a:pt x="1291" y="98"/>
                    </a:lnTo>
                    <a:lnTo>
                      <a:pt x="1194" y="25"/>
                    </a:lnTo>
                    <a:lnTo>
                      <a:pt x="1096" y="0"/>
                    </a:lnTo>
                    <a:lnTo>
                      <a:pt x="999" y="0"/>
                    </a:lnTo>
                    <a:lnTo>
                      <a:pt x="999" y="0"/>
                    </a:lnTo>
                    <a:lnTo>
                      <a:pt x="902" y="0"/>
                    </a:lnTo>
                    <a:lnTo>
                      <a:pt x="780" y="25"/>
                    </a:lnTo>
                    <a:lnTo>
                      <a:pt x="682" y="98"/>
                    </a:lnTo>
                    <a:lnTo>
                      <a:pt x="609" y="147"/>
                    </a:lnTo>
                    <a:lnTo>
                      <a:pt x="609" y="147"/>
                    </a:lnTo>
                    <a:lnTo>
                      <a:pt x="487" y="293"/>
                    </a:lnTo>
                    <a:lnTo>
                      <a:pt x="366" y="439"/>
                    </a:lnTo>
                    <a:lnTo>
                      <a:pt x="293" y="585"/>
                    </a:lnTo>
                    <a:lnTo>
                      <a:pt x="195" y="731"/>
                    </a:lnTo>
                    <a:lnTo>
                      <a:pt x="73" y="1048"/>
                    </a:lnTo>
                    <a:lnTo>
                      <a:pt x="0" y="1389"/>
                    </a:lnTo>
                    <a:lnTo>
                      <a:pt x="0" y="1730"/>
                    </a:lnTo>
                    <a:lnTo>
                      <a:pt x="25" y="2046"/>
                    </a:lnTo>
                    <a:lnTo>
                      <a:pt x="122" y="2387"/>
                    </a:lnTo>
                    <a:lnTo>
                      <a:pt x="268" y="2704"/>
                    </a:lnTo>
                    <a:lnTo>
                      <a:pt x="268" y="2704"/>
                    </a:lnTo>
                    <a:close/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Shape 493">
                <a:extLst>
                  <a:ext uri="{FF2B5EF4-FFF2-40B4-BE49-F238E27FC236}">
                    <a16:creationId xmlns:a16="http://schemas.microsoft.com/office/drawing/2014/main" id="{A811AE90-64AA-41C3-9DE9-62A86028AA6C}"/>
                  </a:ext>
                </a:extLst>
              </p:cNvPr>
              <p:cNvSpPr/>
              <p:nvPr/>
            </p:nvSpPr>
            <p:spPr>
              <a:xfrm>
                <a:off x="2662850" y="1699400"/>
                <a:ext cx="303250" cy="303250"/>
              </a:xfrm>
              <a:custGeom>
                <a:avLst/>
                <a:gdLst/>
                <a:ahLst/>
                <a:cxnLst/>
                <a:rect l="0" t="0" r="0" b="0"/>
                <a:pathLst>
                  <a:path w="12130" h="12130" fill="none" extrusionOk="0">
                    <a:moveTo>
                      <a:pt x="8038" y="1"/>
                    </a:moveTo>
                    <a:lnTo>
                      <a:pt x="4872" y="3191"/>
                    </a:lnTo>
                    <a:lnTo>
                      <a:pt x="4872" y="3191"/>
                    </a:lnTo>
                    <a:lnTo>
                      <a:pt x="4628" y="3094"/>
                    </a:lnTo>
                    <a:lnTo>
                      <a:pt x="4385" y="2997"/>
                    </a:lnTo>
                    <a:lnTo>
                      <a:pt x="4092" y="2899"/>
                    </a:lnTo>
                    <a:lnTo>
                      <a:pt x="3800" y="2850"/>
                    </a:lnTo>
                    <a:lnTo>
                      <a:pt x="3484" y="2777"/>
                    </a:lnTo>
                    <a:lnTo>
                      <a:pt x="3167" y="2729"/>
                    </a:lnTo>
                    <a:lnTo>
                      <a:pt x="2850" y="2704"/>
                    </a:lnTo>
                    <a:lnTo>
                      <a:pt x="2534" y="2704"/>
                    </a:lnTo>
                    <a:lnTo>
                      <a:pt x="2534" y="2704"/>
                    </a:lnTo>
                    <a:lnTo>
                      <a:pt x="2241" y="2704"/>
                    </a:lnTo>
                    <a:lnTo>
                      <a:pt x="1949" y="2729"/>
                    </a:lnTo>
                    <a:lnTo>
                      <a:pt x="1633" y="2777"/>
                    </a:lnTo>
                    <a:lnTo>
                      <a:pt x="1316" y="2850"/>
                    </a:lnTo>
                    <a:lnTo>
                      <a:pt x="999" y="2972"/>
                    </a:lnTo>
                    <a:lnTo>
                      <a:pt x="707" y="3094"/>
                    </a:lnTo>
                    <a:lnTo>
                      <a:pt x="415" y="3289"/>
                    </a:lnTo>
                    <a:lnTo>
                      <a:pt x="147" y="3508"/>
                    </a:lnTo>
                    <a:lnTo>
                      <a:pt x="147" y="3508"/>
                    </a:lnTo>
                    <a:lnTo>
                      <a:pt x="74" y="3581"/>
                    </a:lnTo>
                    <a:lnTo>
                      <a:pt x="25" y="3678"/>
                    </a:lnTo>
                    <a:lnTo>
                      <a:pt x="1" y="3776"/>
                    </a:lnTo>
                    <a:lnTo>
                      <a:pt x="1" y="3898"/>
                    </a:lnTo>
                    <a:lnTo>
                      <a:pt x="1" y="3898"/>
                    </a:lnTo>
                    <a:lnTo>
                      <a:pt x="1" y="3995"/>
                    </a:lnTo>
                    <a:lnTo>
                      <a:pt x="25" y="4093"/>
                    </a:lnTo>
                    <a:lnTo>
                      <a:pt x="74" y="4190"/>
                    </a:lnTo>
                    <a:lnTo>
                      <a:pt x="147" y="4287"/>
                    </a:lnTo>
                    <a:lnTo>
                      <a:pt x="7843" y="11984"/>
                    </a:lnTo>
                    <a:lnTo>
                      <a:pt x="7843" y="11984"/>
                    </a:lnTo>
                    <a:lnTo>
                      <a:pt x="7941" y="12057"/>
                    </a:lnTo>
                    <a:lnTo>
                      <a:pt x="8038" y="12105"/>
                    </a:lnTo>
                    <a:lnTo>
                      <a:pt x="8135" y="12130"/>
                    </a:lnTo>
                    <a:lnTo>
                      <a:pt x="8233" y="12130"/>
                    </a:lnTo>
                    <a:lnTo>
                      <a:pt x="8233" y="12130"/>
                    </a:lnTo>
                    <a:lnTo>
                      <a:pt x="8355" y="12130"/>
                    </a:lnTo>
                    <a:lnTo>
                      <a:pt x="8452" y="12105"/>
                    </a:lnTo>
                    <a:lnTo>
                      <a:pt x="8549" y="12057"/>
                    </a:lnTo>
                    <a:lnTo>
                      <a:pt x="8622" y="11984"/>
                    </a:lnTo>
                    <a:lnTo>
                      <a:pt x="8622" y="11984"/>
                    </a:lnTo>
                    <a:lnTo>
                      <a:pt x="8842" y="11716"/>
                    </a:lnTo>
                    <a:lnTo>
                      <a:pt x="9036" y="11423"/>
                    </a:lnTo>
                    <a:lnTo>
                      <a:pt x="9158" y="11131"/>
                    </a:lnTo>
                    <a:lnTo>
                      <a:pt x="9280" y="10814"/>
                    </a:lnTo>
                    <a:lnTo>
                      <a:pt x="9353" y="10498"/>
                    </a:lnTo>
                    <a:lnTo>
                      <a:pt x="9402" y="10181"/>
                    </a:lnTo>
                    <a:lnTo>
                      <a:pt x="9426" y="9889"/>
                    </a:lnTo>
                    <a:lnTo>
                      <a:pt x="9426" y="9597"/>
                    </a:lnTo>
                    <a:lnTo>
                      <a:pt x="9426" y="9597"/>
                    </a:lnTo>
                    <a:lnTo>
                      <a:pt x="9426" y="9280"/>
                    </a:lnTo>
                    <a:lnTo>
                      <a:pt x="9402" y="8964"/>
                    </a:lnTo>
                    <a:lnTo>
                      <a:pt x="9353" y="8647"/>
                    </a:lnTo>
                    <a:lnTo>
                      <a:pt x="9280" y="8330"/>
                    </a:lnTo>
                    <a:lnTo>
                      <a:pt x="9231" y="8038"/>
                    </a:lnTo>
                    <a:lnTo>
                      <a:pt x="9134" y="7746"/>
                    </a:lnTo>
                    <a:lnTo>
                      <a:pt x="9036" y="7502"/>
                    </a:lnTo>
                    <a:lnTo>
                      <a:pt x="8939" y="7259"/>
                    </a:lnTo>
                    <a:lnTo>
                      <a:pt x="12130" y="4093"/>
                    </a:lnTo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Shape 494">
                <a:extLst>
                  <a:ext uri="{FF2B5EF4-FFF2-40B4-BE49-F238E27FC236}">
                    <a16:creationId xmlns:a16="http://schemas.microsoft.com/office/drawing/2014/main" id="{0551D70B-4457-48F5-81B9-3A38F6B661D9}"/>
                  </a:ext>
                </a:extLst>
              </p:cNvPr>
              <p:cNvSpPr/>
              <p:nvPr/>
            </p:nvSpPr>
            <p:spPr>
              <a:xfrm>
                <a:off x="2801675" y="1740825"/>
                <a:ext cx="49950" cy="49950"/>
              </a:xfrm>
              <a:custGeom>
                <a:avLst/>
                <a:gdLst/>
                <a:ahLst/>
                <a:cxnLst/>
                <a:rect l="0" t="0" r="0" b="0"/>
                <a:pathLst>
                  <a:path w="1998" h="1998" fill="none" extrusionOk="0">
                    <a:moveTo>
                      <a:pt x="1" y="1997"/>
                    </a:moveTo>
                    <a:lnTo>
                      <a:pt x="1998" y="0"/>
                    </a:lnTo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72BD7EC-0D21-433C-A8B8-B34982C02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134" y="1463857"/>
            <a:ext cx="10334364" cy="4845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523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letely blank">
  <p:cSld name="Completely 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6238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356FD08-8E43-4554-8ACC-11234BCBCF4E}"/>
              </a:ext>
            </a:extLst>
          </p:cNvPr>
          <p:cNvCxnSpPr/>
          <p:nvPr/>
        </p:nvCxnSpPr>
        <p:spPr>
          <a:xfrm>
            <a:off x="127669" y="3557888"/>
            <a:ext cx="11914495" cy="0"/>
          </a:xfrm>
          <a:prstGeom prst="line">
            <a:avLst/>
          </a:prstGeom>
          <a:ln w="19050"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777F25E-8269-472E-9791-7EB74F793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2775" y="3262680"/>
            <a:ext cx="6504161" cy="590415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32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7D8F82-27EF-4582-903A-FAC77926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80140-73E7-49E1-964A-3FAC671F9CE1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06C1EE-E506-47FA-A188-0DF16D497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80F48F-87DE-4815-AD70-D0F2CA558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19DB-58D5-4D54-A286-76A3E17B169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86714E5-EBF9-4569-A5F7-79EC8ADBC566}"/>
              </a:ext>
            </a:extLst>
          </p:cNvPr>
          <p:cNvSpPr/>
          <p:nvPr/>
        </p:nvSpPr>
        <p:spPr>
          <a:xfrm>
            <a:off x="743453" y="3050554"/>
            <a:ext cx="897775" cy="897775"/>
          </a:xfrm>
          <a:prstGeom prst="ellipse">
            <a:avLst/>
          </a:prstGeom>
          <a:solidFill>
            <a:srgbClr val="B6A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48A67AF-FC3C-498E-9019-5526D4E35E56}"/>
              </a:ext>
            </a:extLst>
          </p:cNvPr>
          <p:cNvSpPr/>
          <p:nvPr/>
        </p:nvSpPr>
        <p:spPr>
          <a:xfrm>
            <a:off x="321425" y="60960"/>
            <a:ext cx="171797" cy="14741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Shape 496">
            <a:extLst>
              <a:ext uri="{FF2B5EF4-FFF2-40B4-BE49-F238E27FC236}">
                <a16:creationId xmlns:a16="http://schemas.microsoft.com/office/drawing/2014/main" id="{A9D83950-EFA8-45B6-9842-F0E75D62D1E4}"/>
              </a:ext>
            </a:extLst>
          </p:cNvPr>
          <p:cNvGrpSpPr/>
          <p:nvPr/>
        </p:nvGrpSpPr>
        <p:grpSpPr>
          <a:xfrm>
            <a:off x="1042384" y="3287057"/>
            <a:ext cx="299911" cy="424768"/>
            <a:chOff x="3979850" y="1598950"/>
            <a:chExt cx="356825" cy="505375"/>
          </a:xfrm>
        </p:grpSpPr>
        <p:sp>
          <p:nvSpPr>
            <p:cNvPr id="11" name="Shape 497">
              <a:extLst>
                <a:ext uri="{FF2B5EF4-FFF2-40B4-BE49-F238E27FC236}">
                  <a16:creationId xmlns:a16="http://schemas.microsoft.com/office/drawing/2014/main" id="{5AC1FC31-D74E-4136-9F49-9396640AE6A7}"/>
                </a:ext>
              </a:extLst>
            </p:cNvPr>
            <p:cNvSpPr/>
            <p:nvPr/>
          </p:nvSpPr>
          <p:spPr>
            <a:xfrm>
              <a:off x="3979850" y="1602600"/>
              <a:ext cx="44475" cy="501725"/>
            </a:xfrm>
            <a:custGeom>
              <a:avLst/>
              <a:gdLst/>
              <a:ahLst/>
              <a:cxnLst/>
              <a:rect l="0" t="0" r="0" b="0"/>
              <a:pathLst>
                <a:path w="1779" h="20069" fill="none" extrusionOk="0">
                  <a:moveTo>
                    <a:pt x="1778" y="20069"/>
                  </a:moveTo>
                  <a:lnTo>
                    <a:pt x="1778" y="488"/>
                  </a:lnTo>
                  <a:lnTo>
                    <a:pt x="1778" y="488"/>
                  </a:lnTo>
                  <a:lnTo>
                    <a:pt x="1778" y="390"/>
                  </a:lnTo>
                  <a:lnTo>
                    <a:pt x="1730" y="293"/>
                  </a:lnTo>
                  <a:lnTo>
                    <a:pt x="1705" y="220"/>
                  </a:lnTo>
                  <a:lnTo>
                    <a:pt x="1632" y="147"/>
                  </a:lnTo>
                  <a:lnTo>
                    <a:pt x="1559" y="74"/>
                  </a:lnTo>
                  <a:lnTo>
                    <a:pt x="1486" y="25"/>
                  </a:lnTo>
                  <a:lnTo>
                    <a:pt x="1389" y="0"/>
                  </a:lnTo>
                  <a:lnTo>
                    <a:pt x="1291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1" y="488"/>
                  </a:lnTo>
                  <a:lnTo>
                    <a:pt x="1" y="20069"/>
                  </a:lnTo>
                  <a:lnTo>
                    <a:pt x="1778" y="20069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Shape 498">
              <a:extLst>
                <a:ext uri="{FF2B5EF4-FFF2-40B4-BE49-F238E27FC236}">
                  <a16:creationId xmlns:a16="http://schemas.microsoft.com/office/drawing/2014/main" id="{55224696-5DAC-453B-AD17-A914F23CD917}"/>
                </a:ext>
              </a:extLst>
            </p:cNvPr>
            <p:cNvSpPr/>
            <p:nvPr/>
          </p:nvSpPr>
          <p:spPr>
            <a:xfrm>
              <a:off x="4037075" y="1598950"/>
              <a:ext cx="299600" cy="228950"/>
            </a:xfrm>
            <a:custGeom>
              <a:avLst/>
              <a:gdLst/>
              <a:ahLst/>
              <a:cxnLst/>
              <a:rect l="0" t="0" r="0" b="0"/>
              <a:pathLst>
                <a:path w="11984" h="9158" fill="none" extrusionOk="0">
                  <a:moveTo>
                    <a:pt x="1" y="8403"/>
                  </a:moveTo>
                  <a:lnTo>
                    <a:pt x="1" y="8403"/>
                  </a:lnTo>
                  <a:lnTo>
                    <a:pt x="366" y="8184"/>
                  </a:lnTo>
                  <a:lnTo>
                    <a:pt x="732" y="8013"/>
                  </a:lnTo>
                  <a:lnTo>
                    <a:pt x="1097" y="7867"/>
                  </a:lnTo>
                  <a:lnTo>
                    <a:pt x="1438" y="7770"/>
                  </a:lnTo>
                  <a:lnTo>
                    <a:pt x="1803" y="7696"/>
                  </a:lnTo>
                  <a:lnTo>
                    <a:pt x="2168" y="7672"/>
                  </a:lnTo>
                  <a:lnTo>
                    <a:pt x="2534" y="7648"/>
                  </a:lnTo>
                  <a:lnTo>
                    <a:pt x="2875" y="7672"/>
                  </a:lnTo>
                  <a:lnTo>
                    <a:pt x="3240" y="7696"/>
                  </a:lnTo>
                  <a:lnTo>
                    <a:pt x="3605" y="7745"/>
                  </a:lnTo>
                  <a:lnTo>
                    <a:pt x="3971" y="7818"/>
                  </a:lnTo>
                  <a:lnTo>
                    <a:pt x="4312" y="7891"/>
                  </a:lnTo>
                  <a:lnTo>
                    <a:pt x="5042" y="8111"/>
                  </a:lnTo>
                  <a:lnTo>
                    <a:pt x="5749" y="8330"/>
                  </a:lnTo>
                  <a:lnTo>
                    <a:pt x="6479" y="8549"/>
                  </a:lnTo>
                  <a:lnTo>
                    <a:pt x="7186" y="8768"/>
                  </a:lnTo>
                  <a:lnTo>
                    <a:pt x="7916" y="8963"/>
                  </a:lnTo>
                  <a:lnTo>
                    <a:pt x="8282" y="9036"/>
                  </a:lnTo>
                  <a:lnTo>
                    <a:pt x="8623" y="9085"/>
                  </a:lnTo>
                  <a:lnTo>
                    <a:pt x="8988" y="9133"/>
                  </a:lnTo>
                  <a:lnTo>
                    <a:pt x="9353" y="9158"/>
                  </a:lnTo>
                  <a:lnTo>
                    <a:pt x="9719" y="9133"/>
                  </a:lnTo>
                  <a:lnTo>
                    <a:pt x="10059" y="9109"/>
                  </a:lnTo>
                  <a:lnTo>
                    <a:pt x="10425" y="9060"/>
                  </a:lnTo>
                  <a:lnTo>
                    <a:pt x="10790" y="8963"/>
                  </a:lnTo>
                  <a:lnTo>
                    <a:pt x="11155" y="8841"/>
                  </a:lnTo>
                  <a:lnTo>
                    <a:pt x="11496" y="8671"/>
                  </a:lnTo>
                  <a:lnTo>
                    <a:pt x="11496" y="8671"/>
                  </a:lnTo>
                  <a:lnTo>
                    <a:pt x="11667" y="8573"/>
                  </a:lnTo>
                  <a:lnTo>
                    <a:pt x="11789" y="8476"/>
                  </a:lnTo>
                  <a:lnTo>
                    <a:pt x="11862" y="8354"/>
                  </a:lnTo>
                  <a:lnTo>
                    <a:pt x="11935" y="8232"/>
                  </a:lnTo>
                  <a:lnTo>
                    <a:pt x="11984" y="8111"/>
                  </a:lnTo>
                  <a:lnTo>
                    <a:pt x="11984" y="7989"/>
                  </a:lnTo>
                  <a:lnTo>
                    <a:pt x="11935" y="7891"/>
                  </a:lnTo>
                  <a:lnTo>
                    <a:pt x="11886" y="7794"/>
                  </a:lnTo>
                  <a:lnTo>
                    <a:pt x="11886" y="7794"/>
                  </a:lnTo>
                  <a:lnTo>
                    <a:pt x="11496" y="7404"/>
                  </a:lnTo>
                  <a:lnTo>
                    <a:pt x="11107" y="6941"/>
                  </a:lnTo>
                  <a:lnTo>
                    <a:pt x="10741" y="6454"/>
                  </a:lnTo>
                  <a:lnTo>
                    <a:pt x="10352" y="5943"/>
                  </a:lnTo>
                  <a:lnTo>
                    <a:pt x="10352" y="5943"/>
                  </a:lnTo>
                  <a:lnTo>
                    <a:pt x="10279" y="5797"/>
                  </a:lnTo>
                  <a:lnTo>
                    <a:pt x="10230" y="5651"/>
                  </a:lnTo>
                  <a:lnTo>
                    <a:pt x="10206" y="5480"/>
                  </a:lnTo>
                  <a:lnTo>
                    <a:pt x="10181" y="5285"/>
                  </a:lnTo>
                  <a:lnTo>
                    <a:pt x="10206" y="5115"/>
                  </a:lnTo>
                  <a:lnTo>
                    <a:pt x="10230" y="4944"/>
                  </a:lnTo>
                  <a:lnTo>
                    <a:pt x="10279" y="4774"/>
                  </a:lnTo>
                  <a:lnTo>
                    <a:pt x="10352" y="4603"/>
                  </a:lnTo>
                  <a:lnTo>
                    <a:pt x="10352" y="4603"/>
                  </a:lnTo>
                  <a:lnTo>
                    <a:pt x="10741" y="3873"/>
                  </a:lnTo>
                  <a:lnTo>
                    <a:pt x="11107" y="3118"/>
                  </a:lnTo>
                  <a:lnTo>
                    <a:pt x="11496" y="2338"/>
                  </a:lnTo>
                  <a:lnTo>
                    <a:pt x="11886" y="1486"/>
                  </a:lnTo>
                  <a:lnTo>
                    <a:pt x="11886" y="1486"/>
                  </a:lnTo>
                  <a:lnTo>
                    <a:pt x="11959" y="1315"/>
                  </a:lnTo>
                  <a:lnTo>
                    <a:pt x="11984" y="1169"/>
                  </a:lnTo>
                  <a:lnTo>
                    <a:pt x="11984" y="1048"/>
                  </a:lnTo>
                  <a:lnTo>
                    <a:pt x="11935" y="975"/>
                  </a:lnTo>
                  <a:lnTo>
                    <a:pt x="11862" y="950"/>
                  </a:lnTo>
                  <a:lnTo>
                    <a:pt x="11789" y="926"/>
                  </a:lnTo>
                  <a:lnTo>
                    <a:pt x="11667" y="975"/>
                  </a:lnTo>
                  <a:lnTo>
                    <a:pt x="11496" y="1023"/>
                  </a:lnTo>
                  <a:lnTo>
                    <a:pt x="11496" y="1023"/>
                  </a:lnTo>
                  <a:lnTo>
                    <a:pt x="11155" y="1194"/>
                  </a:lnTo>
                  <a:lnTo>
                    <a:pt x="10790" y="1315"/>
                  </a:lnTo>
                  <a:lnTo>
                    <a:pt x="10425" y="1413"/>
                  </a:lnTo>
                  <a:lnTo>
                    <a:pt x="10059" y="1462"/>
                  </a:lnTo>
                  <a:lnTo>
                    <a:pt x="9719" y="1510"/>
                  </a:lnTo>
                  <a:lnTo>
                    <a:pt x="9353" y="1510"/>
                  </a:lnTo>
                  <a:lnTo>
                    <a:pt x="8988" y="1486"/>
                  </a:lnTo>
                  <a:lnTo>
                    <a:pt x="8623" y="1462"/>
                  </a:lnTo>
                  <a:lnTo>
                    <a:pt x="8282" y="1389"/>
                  </a:lnTo>
                  <a:lnTo>
                    <a:pt x="7916" y="1315"/>
                  </a:lnTo>
                  <a:lnTo>
                    <a:pt x="7186" y="1145"/>
                  </a:lnTo>
                  <a:lnTo>
                    <a:pt x="6479" y="926"/>
                  </a:lnTo>
                  <a:lnTo>
                    <a:pt x="5749" y="682"/>
                  </a:lnTo>
                  <a:lnTo>
                    <a:pt x="5042" y="463"/>
                  </a:lnTo>
                  <a:lnTo>
                    <a:pt x="4312" y="268"/>
                  </a:lnTo>
                  <a:lnTo>
                    <a:pt x="3971" y="171"/>
                  </a:lnTo>
                  <a:lnTo>
                    <a:pt x="3605" y="98"/>
                  </a:lnTo>
                  <a:lnTo>
                    <a:pt x="3240" y="49"/>
                  </a:lnTo>
                  <a:lnTo>
                    <a:pt x="2875" y="25"/>
                  </a:lnTo>
                  <a:lnTo>
                    <a:pt x="2534" y="0"/>
                  </a:lnTo>
                  <a:lnTo>
                    <a:pt x="2168" y="25"/>
                  </a:lnTo>
                  <a:lnTo>
                    <a:pt x="1803" y="73"/>
                  </a:lnTo>
                  <a:lnTo>
                    <a:pt x="1438" y="122"/>
                  </a:lnTo>
                  <a:lnTo>
                    <a:pt x="1097" y="244"/>
                  </a:lnTo>
                  <a:lnTo>
                    <a:pt x="732" y="366"/>
                  </a:lnTo>
                  <a:lnTo>
                    <a:pt x="366" y="536"/>
                  </a:lnTo>
                  <a:lnTo>
                    <a:pt x="1" y="755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75FA472A-7AFD-46BC-8C3E-7439952E8F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02775" y="3931493"/>
            <a:ext cx="6504161" cy="506283"/>
          </a:xfrm>
        </p:spPr>
        <p:txBody>
          <a:bodyPr lIns="91440" rIns="91440"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5177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0D0D0D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4B3182"/>
                </a:solidFill>
                <a:latin typeface="Segoe UI Semilight"/>
                <a:cs typeface="Segoe UI Semi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387017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0D0D0D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4B3182"/>
                </a:solidFill>
                <a:latin typeface="Segoe UI Semilight"/>
                <a:cs typeface="Segoe UI Semi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7170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0D0D0D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009892" y="2325115"/>
            <a:ext cx="4930140" cy="37388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Segoe UI Semilight"/>
                <a:cs typeface="Segoe UI Semilight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311812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28778" y="3559302"/>
            <a:ext cx="1774825" cy="0"/>
          </a:xfrm>
          <a:custGeom>
            <a:avLst/>
            <a:gdLst/>
            <a:ahLst/>
            <a:cxnLst/>
            <a:rect l="l" t="t" r="r" b="b"/>
            <a:pathLst>
              <a:path w="1774825">
                <a:moveTo>
                  <a:pt x="0" y="0"/>
                </a:moveTo>
                <a:lnTo>
                  <a:pt x="1774698" y="0"/>
                </a:lnTo>
              </a:path>
            </a:pathLst>
          </a:custGeom>
          <a:ln w="19050">
            <a:solidFill>
              <a:srgbClr val="D7D7D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406383" y="3559302"/>
            <a:ext cx="3637279" cy="0"/>
          </a:xfrm>
          <a:custGeom>
            <a:avLst/>
            <a:gdLst/>
            <a:ahLst/>
            <a:cxnLst/>
            <a:rect l="l" t="t" r="r" b="b"/>
            <a:pathLst>
              <a:path w="3637279">
                <a:moveTo>
                  <a:pt x="0" y="0"/>
                </a:moveTo>
                <a:lnTo>
                  <a:pt x="3636899" y="0"/>
                </a:lnTo>
              </a:path>
            </a:pathLst>
          </a:custGeom>
          <a:ln w="19050">
            <a:solidFill>
              <a:srgbClr val="D7D7D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43712" y="3051048"/>
            <a:ext cx="897890" cy="897890"/>
          </a:xfrm>
          <a:custGeom>
            <a:avLst/>
            <a:gdLst/>
            <a:ahLst/>
            <a:cxnLst/>
            <a:rect l="l" t="t" r="r" b="b"/>
            <a:pathLst>
              <a:path w="897889" h="897889">
                <a:moveTo>
                  <a:pt x="448818" y="0"/>
                </a:moveTo>
                <a:lnTo>
                  <a:pt x="399913" y="2633"/>
                </a:lnTo>
                <a:lnTo>
                  <a:pt x="352535" y="10350"/>
                </a:lnTo>
                <a:lnTo>
                  <a:pt x="306955" y="22878"/>
                </a:lnTo>
                <a:lnTo>
                  <a:pt x="263449" y="39942"/>
                </a:lnTo>
                <a:lnTo>
                  <a:pt x="222289" y="61270"/>
                </a:lnTo>
                <a:lnTo>
                  <a:pt x="183750" y="86587"/>
                </a:lnTo>
                <a:lnTo>
                  <a:pt x="148105" y="115620"/>
                </a:lnTo>
                <a:lnTo>
                  <a:pt x="115629" y="148095"/>
                </a:lnTo>
                <a:lnTo>
                  <a:pt x="86594" y="183739"/>
                </a:lnTo>
                <a:lnTo>
                  <a:pt x="61276" y="222278"/>
                </a:lnTo>
                <a:lnTo>
                  <a:pt x="39946" y="263438"/>
                </a:lnTo>
                <a:lnTo>
                  <a:pt x="22880" y="306945"/>
                </a:lnTo>
                <a:lnTo>
                  <a:pt x="10351" y="352527"/>
                </a:lnTo>
                <a:lnTo>
                  <a:pt x="2633" y="399909"/>
                </a:lnTo>
                <a:lnTo>
                  <a:pt x="0" y="448817"/>
                </a:lnTo>
                <a:lnTo>
                  <a:pt x="2633" y="497726"/>
                </a:lnTo>
                <a:lnTo>
                  <a:pt x="10351" y="545108"/>
                </a:lnTo>
                <a:lnTo>
                  <a:pt x="22880" y="590690"/>
                </a:lnTo>
                <a:lnTo>
                  <a:pt x="39946" y="634197"/>
                </a:lnTo>
                <a:lnTo>
                  <a:pt x="61276" y="675357"/>
                </a:lnTo>
                <a:lnTo>
                  <a:pt x="86594" y="713896"/>
                </a:lnTo>
                <a:lnTo>
                  <a:pt x="115629" y="749540"/>
                </a:lnTo>
                <a:lnTo>
                  <a:pt x="148105" y="782015"/>
                </a:lnTo>
                <a:lnTo>
                  <a:pt x="183750" y="811048"/>
                </a:lnTo>
                <a:lnTo>
                  <a:pt x="222289" y="836365"/>
                </a:lnTo>
                <a:lnTo>
                  <a:pt x="263449" y="857693"/>
                </a:lnTo>
                <a:lnTo>
                  <a:pt x="306955" y="874757"/>
                </a:lnTo>
                <a:lnTo>
                  <a:pt x="352535" y="887285"/>
                </a:lnTo>
                <a:lnTo>
                  <a:pt x="399913" y="895002"/>
                </a:lnTo>
                <a:lnTo>
                  <a:pt x="448818" y="897635"/>
                </a:lnTo>
                <a:lnTo>
                  <a:pt x="497726" y="895002"/>
                </a:lnTo>
                <a:lnTo>
                  <a:pt x="545108" y="887285"/>
                </a:lnTo>
                <a:lnTo>
                  <a:pt x="590690" y="874757"/>
                </a:lnTo>
                <a:lnTo>
                  <a:pt x="634197" y="857693"/>
                </a:lnTo>
                <a:lnTo>
                  <a:pt x="675357" y="836365"/>
                </a:lnTo>
                <a:lnTo>
                  <a:pt x="713896" y="811048"/>
                </a:lnTo>
                <a:lnTo>
                  <a:pt x="749540" y="782015"/>
                </a:lnTo>
                <a:lnTo>
                  <a:pt x="782015" y="749540"/>
                </a:lnTo>
                <a:lnTo>
                  <a:pt x="811048" y="713896"/>
                </a:lnTo>
                <a:lnTo>
                  <a:pt x="836365" y="675357"/>
                </a:lnTo>
                <a:lnTo>
                  <a:pt x="857693" y="634197"/>
                </a:lnTo>
                <a:lnTo>
                  <a:pt x="874757" y="590690"/>
                </a:lnTo>
                <a:lnTo>
                  <a:pt x="887285" y="545108"/>
                </a:lnTo>
                <a:lnTo>
                  <a:pt x="895002" y="497726"/>
                </a:lnTo>
                <a:lnTo>
                  <a:pt x="897636" y="448817"/>
                </a:lnTo>
                <a:lnTo>
                  <a:pt x="895002" y="399909"/>
                </a:lnTo>
                <a:lnTo>
                  <a:pt x="887285" y="352527"/>
                </a:lnTo>
                <a:lnTo>
                  <a:pt x="874757" y="306945"/>
                </a:lnTo>
                <a:lnTo>
                  <a:pt x="857693" y="263438"/>
                </a:lnTo>
                <a:lnTo>
                  <a:pt x="836365" y="222278"/>
                </a:lnTo>
                <a:lnTo>
                  <a:pt x="811048" y="183739"/>
                </a:lnTo>
                <a:lnTo>
                  <a:pt x="782015" y="148095"/>
                </a:lnTo>
                <a:lnTo>
                  <a:pt x="749540" y="115620"/>
                </a:lnTo>
                <a:lnTo>
                  <a:pt x="713896" y="86587"/>
                </a:lnTo>
                <a:lnTo>
                  <a:pt x="675357" y="61270"/>
                </a:lnTo>
                <a:lnTo>
                  <a:pt x="634197" y="39942"/>
                </a:lnTo>
                <a:lnTo>
                  <a:pt x="590690" y="22878"/>
                </a:lnTo>
                <a:lnTo>
                  <a:pt x="545108" y="10350"/>
                </a:lnTo>
                <a:lnTo>
                  <a:pt x="497726" y="2633"/>
                </a:lnTo>
                <a:lnTo>
                  <a:pt x="448818" y="0"/>
                </a:lnTo>
                <a:close/>
              </a:path>
            </a:pathLst>
          </a:custGeom>
          <a:solidFill>
            <a:srgbClr val="B6A3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042441" y="3287268"/>
            <a:ext cx="300355" cy="425450"/>
          </a:xfrm>
          <a:custGeom>
            <a:avLst/>
            <a:gdLst/>
            <a:ahLst/>
            <a:cxnLst/>
            <a:rect l="l" t="t" r="r" b="b"/>
            <a:pathLst>
              <a:path w="300355" h="425450">
                <a:moveTo>
                  <a:pt x="38049" y="425196"/>
                </a:moveTo>
                <a:lnTo>
                  <a:pt x="38049" y="13335"/>
                </a:lnTo>
                <a:lnTo>
                  <a:pt x="38049" y="11303"/>
                </a:lnTo>
                <a:lnTo>
                  <a:pt x="37020" y="9271"/>
                </a:lnTo>
                <a:lnTo>
                  <a:pt x="36487" y="7620"/>
                </a:lnTo>
                <a:lnTo>
                  <a:pt x="34925" y="6096"/>
                </a:lnTo>
                <a:lnTo>
                  <a:pt x="33362" y="4572"/>
                </a:lnTo>
                <a:lnTo>
                  <a:pt x="31800" y="3556"/>
                </a:lnTo>
                <a:lnTo>
                  <a:pt x="29718" y="3048"/>
                </a:lnTo>
                <a:lnTo>
                  <a:pt x="27622" y="3048"/>
                </a:lnTo>
                <a:lnTo>
                  <a:pt x="10426" y="3048"/>
                </a:lnTo>
                <a:lnTo>
                  <a:pt x="8331" y="3048"/>
                </a:lnTo>
                <a:lnTo>
                  <a:pt x="6248" y="3556"/>
                </a:lnTo>
                <a:lnTo>
                  <a:pt x="0" y="13335"/>
                </a:lnTo>
                <a:lnTo>
                  <a:pt x="0" y="425196"/>
                </a:lnTo>
                <a:lnTo>
                  <a:pt x="38049" y="425196"/>
                </a:lnTo>
                <a:close/>
              </a:path>
              <a:path w="300355" h="425450">
                <a:moveTo>
                  <a:pt x="48768" y="176149"/>
                </a:moveTo>
                <a:lnTo>
                  <a:pt x="56426" y="171577"/>
                </a:lnTo>
                <a:lnTo>
                  <a:pt x="64096" y="168021"/>
                </a:lnTo>
                <a:lnTo>
                  <a:pt x="101917" y="160401"/>
                </a:lnTo>
                <a:lnTo>
                  <a:pt x="109067" y="160909"/>
                </a:lnTo>
                <a:lnTo>
                  <a:pt x="116725" y="161417"/>
                </a:lnTo>
                <a:lnTo>
                  <a:pt x="154533" y="170053"/>
                </a:lnTo>
                <a:lnTo>
                  <a:pt x="169379" y="174625"/>
                </a:lnTo>
                <a:lnTo>
                  <a:pt x="184696" y="179197"/>
                </a:lnTo>
                <a:lnTo>
                  <a:pt x="222529" y="189484"/>
                </a:lnTo>
                <a:lnTo>
                  <a:pt x="244957" y="192024"/>
                </a:lnTo>
                <a:lnTo>
                  <a:pt x="252704" y="191516"/>
                </a:lnTo>
                <a:lnTo>
                  <a:pt x="289915" y="181864"/>
                </a:lnTo>
                <a:lnTo>
                  <a:pt x="293598" y="179705"/>
                </a:lnTo>
                <a:lnTo>
                  <a:pt x="296138" y="177673"/>
                </a:lnTo>
                <a:lnTo>
                  <a:pt x="297662" y="175133"/>
                </a:lnTo>
                <a:lnTo>
                  <a:pt x="299186" y="172593"/>
                </a:lnTo>
                <a:lnTo>
                  <a:pt x="300202" y="170053"/>
                </a:lnTo>
                <a:lnTo>
                  <a:pt x="300202" y="167512"/>
                </a:lnTo>
                <a:lnTo>
                  <a:pt x="299186" y="165481"/>
                </a:lnTo>
                <a:lnTo>
                  <a:pt x="298170" y="163449"/>
                </a:lnTo>
                <a:lnTo>
                  <a:pt x="289915" y="155194"/>
                </a:lnTo>
                <a:lnTo>
                  <a:pt x="281787" y="145542"/>
                </a:lnTo>
                <a:lnTo>
                  <a:pt x="274167" y="135382"/>
                </a:lnTo>
                <a:lnTo>
                  <a:pt x="265912" y="124587"/>
                </a:lnTo>
                <a:lnTo>
                  <a:pt x="264388" y="121539"/>
                </a:lnTo>
                <a:lnTo>
                  <a:pt x="263372" y="118491"/>
                </a:lnTo>
                <a:lnTo>
                  <a:pt x="262864" y="114935"/>
                </a:lnTo>
                <a:lnTo>
                  <a:pt x="262356" y="110871"/>
                </a:lnTo>
                <a:lnTo>
                  <a:pt x="262864" y="107187"/>
                </a:lnTo>
                <a:lnTo>
                  <a:pt x="263372" y="103632"/>
                </a:lnTo>
                <a:lnTo>
                  <a:pt x="264388" y="100076"/>
                </a:lnTo>
                <a:lnTo>
                  <a:pt x="265912" y="96520"/>
                </a:lnTo>
                <a:lnTo>
                  <a:pt x="274167" y="81153"/>
                </a:lnTo>
                <a:lnTo>
                  <a:pt x="281787" y="65405"/>
                </a:lnTo>
                <a:lnTo>
                  <a:pt x="289915" y="49022"/>
                </a:lnTo>
                <a:lnTo>
                  <a:pt x="298170" y="31115"/>
                </a:lnTo>
                <a:lnTo>
                  <a:pt x="299694" y="27559"/>
                </a:lnTo>
                <a:lnTo>
                  <a:pt x="300202" y="24511"/>
                </a:lnTo>
                <a:lnTo>
                  <a:pt x="300202" y="21971"/>
                </a:lnTo>
                <a:lnTo>
                  <a:pt x="299186" y="20447"/>
                </a:lnTo>
                <a:lnTo>
                  <a:pt x="297662" y="19939"/>
                </a:lnTo>
                <a:lnTo>
                  <a:pt x="296138" y="19431"/>
                </a:lnTo>
                <a:lnTo>
                  <a:pt x="293598" y="20447"/>
                </a:lnTo>
                <a:lnTo>
                  <a:pt x="289915" y="21462"/>
                </a:lnTo>
                <a:lnTo>
                  <a:pt x="282803" y="25019"/>
                </a:lnTo>
                <a:lnTo>
                  <a:pt x="275183" y="27559"/>
                </a:lnTo>
                <a:lnTo>
                  <a:pt x="267436" y="29591"/>
                </a:lnTo>
                <a:lnTo>
                  <a:pt x="259816" y="30607"/>
                </a:lnTo>
                <a:lnTo>
                  <a:pt x="252704" y="31623"/>
                </a:lnTo>
                <a:lnTo>
                  <a:pt x="244957" y="31623"/>
                </a:lnTo>
                <a:lnTo>
                  <a:pt x="237337" y="31115"/>
                </a:lnTo>
                <a:lnTo>
                  <a:pt x="229717" y="30607"/>
                </a:lnTo>
                <a:lnTo>
                  <a:pt x="222529" y="29083"/>
                </a:lnTo>
                <a:lnTo>
                  <a:pt x="214845" y="27559"/>
                </a:lnTo>
                <a:lnTo>
                  <a:pt x="199529" y="24003"/>
                </a:lnTo>
                <a:lnTo>
                  <a:pt x="184696" y="19431"/>
                </a:lnTo>
                <a:lnTo>
                  <a:pt x="169379" y="14351"/>
                </a:lnTo>
                <a:lnTo>
                  <a:pt x="154533" y="9652"/>
                </a:lnTo>
                <a:lnTo>
                  <a:pt x="139217" y="5587"/>
                </a:lnTo>
                <a:lnTo>
                  <a:pt x="132067" y="3556"/>
                </a:lnTo>
                <a:lnTo>
                  <a:pt x="124383" y="2032"/>
                </a:lnTo>
                <a:lnTo>
                  <a:pt x="116725" y="1016"/>
                </a:lnTo>
                <a:lnTo>
                  <a:pt x="109067" y="508"/>
                </a:lnTo>
                <a:lnTo>
                  <a:pt x="101917" y="0"/>
                </a:lnTo>
                <a:lnTo>
                  <a:pt x="94234" y="508"/>
                </a:lnTo>
                <a:lnTo>
                  <a:pt x="86575" y="1524"/>
                </a:lnTo>
                <a:lnTo>
                  <a:pt x="78917" y="2540"/>
                </a:lnTo>
                <a:lnTo>
                  <a:pt x="71755" y="5080"/>
                </a:lnTo>
                <a:lnTo>
                  <a:pt x="64096" y="7620"/>
                </a:lnTo>
                <a:lnTo>
                  <a:pt x="56426" y="11176"/>
                </a:lnTo>
                <a:lnTo>
                  <a:pt x="48768" y="15875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0D0D0D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47932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8387333" y="5264658"/>
            <a:ext cx="0" cy="914400"/>
          </a:xfrm>
          <a:custGeom>
            <a:avLst/>
            <a:gdLst/>
            <a:ahLst/>
            <a:cxnLst/>
            <a:rect l="l" t="t" r="r" b="b"/>
            <a:pathLst>
              <a:path h="914400">
                <a:moveTo>
                  <a:pt x="0" y="914399"/>
                </a:moveTo>
                <a:lnTo>
                  <a:pt x="0" y="0"/>
                </a:lnTo>
              </a:path>
            </a:pathLst>
          </a:custGeom>
          <a:ln w="19050">
            <a:solidFill>
              <a:srgbClr val="4B31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256029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356FD08-8E43-4554-8ACC-11234BCBCF4E}"/>
              </a:ext>
            </a:extLst>
          </p:cNvPr>
          <p:cNvCxnSpPr/>
          <p:nvPr/>
        </p:nvCxnSpPr>
        <p:spPr>
          <a:xfrm>
            <a:off x="127669" y="3557888"/>
            <a:ext cx="11914495" cy="0"/>
          </a:xfrm>
          <a:prstGeom prst="line">
            <a:avLst/>
          </a:prstGeom>
          <a:ln w="19050"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777F25E-8269-472E-9791-7EB74F793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2775" y="3262680"/>
            <a:ext cx="6504161" cy="590415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32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7D8F82-27EF-4582-903A-FAC77926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80140-73E7-49E1-964A-3FAC671F9CE1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06C1EE-E506-47FA-A188-0DF16D497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80F48F-87DE-4815-AD70-D0F2CA558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19DB-58D5-4D54-A286-76A3E17B169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86714E5-EBF9-4569-A5F7-79EC8ADBC566}"/>
              </a:ext>
            </a:extLst>
          </p:cNvPr>
          <p:cNvSpPr/>
          <p:nvPr/>
        </p:nvSpPr>
        <p:spPr>
          <a:xfrm>
            <a:off x="743453" y="3050554"/>
            <a:ext cx="897775" cy="897775"/>
          </a:xfrm>
          <a:prstGeom prst="ellipse">
            <a:avLst/>
          </a:prstGeom>
          <a:solidFill>
            <a:srgbClr val="B6A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48A67AF-FC3C-498E-9019-5526D4E35E56}"/>
              </a:ext>
            </a:extLst>
          </p:cNvPr>
          <p:cNvSpPr/>
          <p:nvPr/>
        </p:nvSpPr>
        <p:spPr>
          <a:xfrm>
            <a:off x="321425" y="60960"/>
            <a:ext cx="171797" cy="14741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Shape 496">
            <a:extLst>
              <a:ext uri="{FF2B5EF4-FFF2-40B4-BE49-F238E27FC236}">
                <a16:creationId xmlns:a16="http://schemas.microsoft.com/office/drawing/2014/main" id="{A9D83950-EFA8-45B6-9842-F0E75D62D1E4}"/>
              </a:ext>
            </a:extLst>
          </p:cNvPr>
          <p:cNvGrpSpPr/>
          <p:nvPr/>
        </p:nvGrpSpPr>
        <p:grpSpPr>
          <a:xfrm>
            <a:off x="1042384" y="3287057"/>
            <a:ext cx="299911" cy="424768"/>
            <a:chOff x="3979850" y="1598950"/>
            <a:chExt cx="356825" cy="505375"/>
          </a:xfrm>
        </p:grpSpPr>
        <p:sp>
          <p:nvSpPr>
            <p:cNvPr id="11" name="Shape 497">
              <a:extLst>
                <a:ext uri="{FF2B5EF4-FFF2-40B4-BE49-F238E27FC236}">
                  <a16:creationId xmlns:a16="http://schemas.microsoft.com/office/drawing/2014/main" id="{5AC1FC31-D74E-4136-9F49-9396640AE6A7}"/>
                </a:ext>
              </a:extLst>
            </p:cNvPr>
            <p:cNvSpPr/>
            <p:nvPr/>
          </p:nvSpPr>
          <p:spPr>
            <a:xfrm>
              <a:off x="3979850" y="1602600"/>
              <a:ext cx="44475" cy="501725"/>
            </a:xfrm>
            <a:custGeom>
              <a:avLst/>
              <a:gdLst/>
              <a:ahLst/>
              <a:cxnLst/>
              <a:rect l="0" t="0" r="0" b="0"/>
              <a:pathLst>
                <a:path w="1779" h="20069" fill="none" extrusionOk="0">
                  <a:moveTo>
                    <a:pt x="1778" y="20069"/>
                  </a:moveTo>
                  <a:lnTo>
                    <a:pt x="1778" y="488"/>
                  </a:lnTo>
                  <a:lnTo>
                    <a:pt x="1778" y="488"/>
                  </a:lnTo>
                  <a:lnTo>
                    <a:pt x="1778" y="390"/>
                  </a:lnTo>
                  <a:lnTo>
                    <a:pt x="1730" y="293"/>
                  </a:lnTo>
                  <a:lnTo>
                    <a:pt x="1705" y="220"/>
                  </a:lnTo>
                  <a:lnTo>
                    <a:pt x="1632" y="147"/>
                  </a:lnTo>
                  <a:lnTo>
                    <a:pt x="1559" y="74"/>
                  </a:lnTo>
                  <a:lnTo>
                    <a:pt x="1486" y="25"/>
                  </a:lnTo>
                  <a:lnTo>
                    <a:pt x="1389" y="0"/>
                  </a:lnTo>
                  <a:lnTo>
                    <a:pt x="1291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1" y="488"/>
                  </a:lnTo>
                  <a:lnTo>
                    <a:pt x="1" y="20069"/>
                  </a:lnTo>
                  <a:lnTo>
                    <a:pt x="1778" y="20069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Shape 498">
              <a:extLst>
                <a:ext uri="{FF2B5EF4-FFF2-40B4-BE49-F238E27FC236}">
                  <a16:creationId xmlns:a16="http://schemas.microsoft.com/office/drawing/2014/main" id="{55224696-5DAC-453B-AD17-A914F23CD917}"/>
                </a:ext>
              </a:extLst>
            </p:cNvPr>
            <p:cNvSpPr/>
            <p:nvPr/>
          </p:nvSpPr>
          <p:spPr>
            <a:xfrm>
              <a:off x="4037075" y="1598950"/>
              <a:ext cx="299600" cy="228950"/>
            </a:xfrm>
            <a:custGeom>
              <a:avLst/>
              <a:gdLst/>
              <a:ahLst/>
              <a:cxnLst/>
              <a:rect l="0" t="0" r="0" b="0"/>
              <a:pathLst>
                <a:path w="11984" h="9158" fill="none" extrusionOk="0">
                  <a:moveTo>
                    <a:pt x="1" y="8403"/>
                  </a:moveTo>
                  <a:lnTo>
                    <a:pt x="1" y="8403"/>
                  </a:lnTo>
                  <a:lnTo>
                    <a:pt x="366" y="8184"/>
                  </a:lnTo>
                  <a:lnTo>
                    <a:pt x="732" y="8013"/>
                  </a:lnTo>
                  <a:lnTo>
                    <a:pt x="1097" y="7867"/>
                  </a:lnTo>
                  <a:lnTo>
                    <a:pt x="1438" y="7770"/>
                  </a:lnTo>
                  <a:lnTo>
                    <a:pt x="1803" y="7696"/>
                  </a:lnTo>
                  <a:lnTo>
                    <a:pt x="2168" y="7672"/>
                  </a:lnTo>
                  <a:lnTo>
                    <a:pt x="2534" y="7648"/>
                  </a:lnTo>
                  <a:lnTo>
                    <a:pt x="2875" y="7672"/>
                  </a:lnTo>
                  <a:lnTo>
                    <a:pt x="3240" y="7696"/>
                  </a:lnTo>
                  <a:lnTo>
                    <a:pt x="3605" y="7745"/>
                  </a:lnTo>
                  <a:lnTo>
                    <a:pt x="3971" y="7818"/>
                  </a:lnTo>
                  <a:lnTo>
                    <a:pt x="4312" y="7891"/>
                  </a:lnTo>
                  <a:lnTo>
                    <a:pt x="5042" y="8111"/>
                  </a:lnTo>
                  <a:lnTo>
                    <a:pt x="5749" y="8330"/>
                  </a:lnTo>
                  <a:lnTo>
                    <a:pt x="6479" y="8549"/>
                  </a:lnTo>
                  <a:lnTo>
                    <a:pt x="7186" y="8768"/>
                  </a:lnTo>
                  <a:lnTo>
                    <a:pt x="7916" y="8963"/>
                  </a:lnTo>
                  <a:lnTo>
                    <a:pt x="8282" y="9036"/>
                  </a:lnTo>
                  <a:lnTo>
                    <a:pt x="8623" y="9085"/>
                  </a:lnTo>
                  <a:lnTo>
                    <a:pt x="8988" y="9133"/>
                  </a:lnTo>
                  <a:lnTo>
                    <a:pt x="9353" y="9158"/>
                  </a:lnTo>
                  <a:lnTo>
                    <a:pt x="9719" y="9133"/>
                  </a:lnTo>
                  <a:lnTo>
                    <a:pt x="10059" y="9109"/>
                  </a:lnTo>
                  <a:lnTo>
                    <a:pt x="10425" y="9060"/>
                  </a:lnTo>
                  <a:lnTo>
                    <a:pt x="10790" y="8963"/>
                  </a:lnTo>
                  <a:lnTo>
                    <a:pt x="11155" y="8841"/>
                  </a:lnTo>
                  <a:lnTo>
                    <a:pt x="11496" y="8671"/>
                  </a:lnTo>
                  <a:lnTo>
                    <a:pt x="11496" y="8671"/>
                  </a:lnTo>
                  <a:lnTo>
                    <a:pt x="11667" y="8573"/>
                  </a:lnTo>
                  <a:lnTo>
                    <a:pt x="11789" y="8476"/>
                  </a:lnTo>
                  <a:lnTo>
                    <a:pt x="11862" y="8354"/>
                  </a:lnTo>
                  <a:lnTo>
                    <a:pt x="11935" y="8232"/>
                  </a:lnTo>
                  <a:lnTo>
                    <a:pt x="11984" y="8111"/>
                  </a:lnTo>
                  <a:lnTo>
                    <a:pt x="11984" y="7989"/>
                  </a:lnTo>
                  <a:lnTo>
                    <a:pt x="11935" y="7891"/>
                  </a:lnTo>
                  <a:lnTo>
                    <a:pt x="11886" y="7794"/>
                  </a:lnTo>
                  <a:lnTo>
                    <a:pt x="11886" y="7794"/>
                  </a:lnTo>
                  <a:lnTo>
                    <a:pt x="11496" y="7404"/>
                  </a:lnTo>
                  <a:lnTo>
                    <a:pt x="11107" y="6941"/>
                  </a:lnTo>
                  <a:lnTo>
                    <a:pt x="10741" y="6454"/>
                  </a:lnTo>
                  <a:lnTo>
                    <a:pt x="10352" y="5943"/>
                  </a:lnTo>
                  <a:lnTo>
                    <a:pt x="10352" y="5943"/>
                  </a:lnTo>
                  <a:lnTo>
                    <a:pt x="10279" y="5797"/>
                  </a:lnTo>
                  <a:lnTo>
                    <a:pt x="10230" y="5651"/>
                  </a:lnTo>
                  <a:lnTo>
                    <a:pt x="10206" y="5480"/>
                  </a:lnTo>
                  <a:lnTo>
                    <a:pt x="10181" y="5285"/>
                  </a:lnTo>
                  <a:lnTo>
                    <a:pt x="10206" y="5115"/>
                  </a:lnTo>
                  <a:lnTo>
                    <a:pt x="10230" y="4944"/>
                  </a:lnTo>
                  <a:lnTo>
                    <a:pt x="10279" y="4774"/>
                  </a:lnTo>
                  <a:lnTo>
                    <a:pt x="10352" y="4603"/>
                  </a:lnTo>
                  <a:lnTo>
                    <a:pt x="10352" y="4603"/>
                  </a:lnTo>
                  <a:lnTo>
                    <a:pt x="10741" y="3873"/>
                  </a:lnTo>
                  <a:lnTo>
                    <a:pt x="11107" y="3118"/>
                  </a:lnTo>
                  <a:lnTo>
                    <a:pt x="11496" y="2338"/>
                  </a:lnTo>
                  <a:lnTo>
                    <a:pt x="11886" y="1486"/>
                  </a:lnTo>
                  <a:lnTo>
                    <a:pt x="11886" y="1486"/>
                  </a:lnTo>
                  <a:lnTo>
                    <a:pt x="11959" y="1315"/>
                  </a:lnTo>
                  <a:lnTo>
                    <a:pt x="11984" y="1169"/>
                  </a:lnTo>
                  <a:lnTo>
                    <a:pt x="11984" y="1048"/>
                  </a:lnTo>
                  <a:lnTo>
                    <a:pt x="11935" y="975"/>
                  </a:lnTo>
                  <a:lnTo>
                    <a:pt x="11862" y="950"/>
                  </a:lnTo>
                  <a:lnTo>
                    <a:pt x="11789" y="926"/>
                  </a:lnTo>
                  <a:lnTo>
                    <a:pt x="11667" y="975"/>
                  </a:lnTo>
                  <a:lnTo>
                    <a:pt x="11496" y="1023"/>
                  </a:lnTo>
                  <a:lnTo>
                    <a:pt x="11496" y="1023"/>
                  </a:lnTo>
                  <a:lnTo>
                    <a:pt x="11155" y="1194"/>
                  </a:lnTo>
                  <a:lnTo>
                    <a:pt x="10790" y="1315"/>
                  </a:lnTo>
                  <a:lnTo>
                    <a:pt x="10425" y="1413"/>
                  </a:lnTo>
                  <a:lnTo>
                    <a:pt x="10059" y="1462"/>
                  </a:lnTo>
                  <a:lnTo>
                    <a:pt x="9719" y="1510"/>
                  </a:lnTo>
                  <a:lnTo>
                    <a:pt x="9353" y="1510"/>
                  </a:lnTo>
                  <a:lnTo>
                    <a:pt x="8988" y="1486"/>
                  </a:lnTo>
                  <a:lnTo>
                    <a:pt x="8623" y="1462"/>
                  </a:lnTo>
                  <a:lnTo>
                    <a:pt x="8282" y="1389"/>
                  </a:lnTo>
                  <a:lnTo>
                    <a:pt x="7916" y="1315"/>
                  </a:lnTo>
                  <a:lnTo>
                    <a:pt x="7186" y="1145"/>
                  </a:lnTo>
                  <a:lnTo>
                    <a:pt x="6479" y="926"/>
                  </a:lnTo>
                  <a:lnTo>
                    <a:pt x="5749" y="682"/>
                  </a:lnTo>
                  <a:lnTo>
                    <a:pt x="5042" y="463"/>
                  </a:lnTo>
                  <a:lnTo>
                    <a:pt x="4312" y="268"/>
                  </a:lnTo>
                  <a:lnTo>
                    <a:pt x="3971" y="171"/>
                  </a:lnTo>
                  <a:lnTo>
                    <a:pt x="3605" y="98"/>
                  </a:lnTo>
                  <a:lnTo>
                    <a:pt x="3240" y="49"/>
                  </a:lnTo>
                  <a:lnTo>
                    <a:pt x="2875" y="25"/>
                  </a:lnTo>
                  <a:lnTo>
                    <a:pt x="2534" y="0"/>
                  </a:lnTo>
                  <a:lnTo>
                    <a:pt x="2168" y="25"/>
                  </a:lnTo>
                  <a:lnTo>
                    <a:pt x="1803" y="73"/>
                  </a:lnTo>
                  <a:lnTo>
                    <a:pt x="1438" y="122"/>
                  </a:lnTo>
                  <a:lnTo>
                    <a:pt x="1097" y="244"/>
                  </a:lnTo>
                  <a:lnTo>
                    <a:pt x="732" y="366"/>
                  </a:lnTo>
                  <a:lnTo>
                    <a:pt x="366" y="536"/>
                  </a:lnTo>
                  <a:lnTo>
                    <a:pt x="1" y="755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75FA472A-7AFD-46BC-8C3E-7439952E8F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02775" y="3931493"/>
            <a:ext cx="6504161" cy="506283"/>
          </a:xfrm>
        </p:spPr>
        <p:txBody>
          <a:bodyPr lIns="91440" rIns="91440"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37002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0D0D0D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Segoe UI Semilight"/>
                <a:cs typeface="Segoe UI Semi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2553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800"/>
            </a:lvl1pPr>
            <a:lvl2pPr marL="128016" indent="0">
              <a:buNone/>
              <a:defRPr sz="2400" baseline="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4CFF-3F4D-4F61-9550-7E98A6C190DF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C458-60F9-4D09-A3FE-C8F3BB1DE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6374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0D0D0D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Segoe UI Semilight"/>
                <a:cs typeface="Segoe UI Semi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134525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0D0D0D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854807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28778" y="3559302"/>
            <a:ext cx="1774825" cy="0"/>
          </a:xfrm>
          <a:custGeom>
            <a:avLst/>
            <a:gdLst/>
            <a:ahLst/>
            <a:cxnLst/>
            <a:rect l="l" t="t" r="r" b="b"/>
            <a:pathLst>
              <a:path w="1774825">
                <a:moveTo>
                  <a:pt x="0" y="0"/>
                </a:moveTo>
                <a:lnTo>
                  <a:pt x="1774698" y="0"/>
                </a:lnTo>
              </a:path>
            </a:pathLst>
          </a:custGeom>
          <a:ln w="19050">
            <a:solidFill>
              <a:srgbClr val="D7D7D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406383" y="3559302"/>
            <a:ext cx="3637279" cy="0"/>
          </a:xfrm>
          <a:custGeom>
            <a:avLst/>
            <a:gdLst/>
            <a:ahLst/>
            <a:cxnLst/>
            <a:rect l="l" t="t" r="r" b="b"/>
            <a:pathLst>
              <a:path w="3637279">
                <a:moveTo>
                  <a:pt x="0" y="0"/>
                </a:moveTo>
                <a:lnTo>
                  <a:pt x="3636899" y="0"/>
                </a:lnTo>
              </a:path>
            </a:pathLst>
          </a:custGeom>
          <a:ln w="19050">
            <a:solidFill>
              <a:srgbClr val="D7D7D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43712" y="3051048"/>
            <a:ext cx="897890" cy="897890"/>
          </a:xfrm>
          <a:custGeom>
            <a:avLst/>
            <a:gdLst/>
            <a:ahLst/>
            <a:cxnLst/>
            <a:rect l="l" t="t" r="r" b="b"/>
            <a:pathLst>
              <a:path w="897889" h="897889">
                <a:moveTo>
                  <a:pt x="448818" y="0"/>
                </a:moveTo>
                <a:lnTo>
                  <a:pt x="399913" y="2633"/>
                </a:lnTo>
                <a:lnTo>
                  <a:pt x="352535" y="10350"/>
                </a:lnTo>
                <a:lnTo>
                  <a:pt x="306955" y="22878"/>
                </a:lnTo>
                <a:lnTo>
                  <a:pt x="263449" y="39942"/>
                </a:lnTo>
                <a:lnTo>
                  <a:pt x="222289" y="61270"/>
                </a:lnTo>
                <a:lnTo>
                  <a:pt x="183750" y="86587"/>
                </a:lnTo>
                <a:lnTo>
                  <a:pt x="148105" y="115620"/>
                </a:lnTo>
                <a:lnTo>
                  <a:pt x="115629" y="148095"/>
                </a:lnTo>
                <a:lnTo>
                  <a:pt x="86594" y="183739"/>
                </a:lnTo>
                <a:lnTo>
                  <a:pt x="61276" y="222278"/>
                </a:lnTo>
                <a:lnTo>
                  <a:pt x="39946" y="263438"/>
                </a:lnTo>
                <a:lnTo>
                  <a:pt x="22880" y="306945"/>
                </a:lnTo>
                <a:lnTo>
                  <a:pt x="10351" y="352527"/>
                </a:lnTo>
                <a:lnTo>
                  <a:pt x="2633" y="399909"/>
                </a:lnTo>
                <a:lnTo>
                  <a:pt x="0" y="448817"/>
                </a:lnTo>
                <a:lnTo>
                  <a:pt x="2633" y="497726"/>
                </a:lnTo>
                <a:lnTo>
                  <a:pt x="10351" y="545108"/>
                </a:lnTo>
                <a:lnTo>
                  <a:pt x="22880" y="590690"/>
                </a:lnTo>
                <a:lnTo>
                  <a:pt x="39946" y="634197"/>
                </a:lnTo>
                <a:lnTo>
                  <a:pt x="61276" y="675357"/>
                </a:lnTo>
                <a:lnTo>
                  <a:pt x="86594" y="713896"/>
                </a:lnTo>
                <a:lnTo>
                  <a:pt x="115629" y="749540"/>
                </a:lnTo>
                <a:lnTo>
                  <a:pt x="148105" y="782015"/>
                </a:lnTo>
                <a:lnTo>
                  <a:pt x="183750" y="811048"/>
                </a:lnTo>
                <a:lnTo>
                  <a:pt x="222289" y="836365"/>
                </a:lnTo>
                <a:lnTo>
                  <a:pt x="263449" y="857693"/>
                </a:lnTo>
                <a:lnTo>
                  <a:pt x="306955" y="874757"/>
                </a:lnTo>
                <a:lnTo>
                  <a:pt x="352535" y="887285"/>
                </a:lnTo>
                <a:lnTo>
                  <a:pt x="399913" y="895002"/>
                </a:lnTo>
                <a:lnTo>
                  <a:pt x="448818" y="897635"/>
                </a:lnTo>
                <a:lnTo>
                  <a:pt x="497726" y="895002"/>
                </a:lnTo>
                <a:lnTo>
                  <a:pt x="545108" y="887285"/>
                </a:lnTo>
                <a:lnTo>
                  <a:pt x="590690" y="874757"/>
                </a:lnTo>
                <a:lnTo>
                  <a:pt x="634197" y="857693"/>
                </a:lnTo>
                <a:lnTo>
                  <a:pt x="675357" y="836365"/>
                </a:lnTo>
                <a:lnTo>
                  <a:pt x="713896" y="811048"/>
                </a:lnTo>
                <a:lnTo>
                  <a:pt x="749540" y="782015"/>
                </a:lnTo>
                <a:lnTo>
                  <a:pt x="782015" y="749540"/>
                </a:lnTo>
                <a:lnTo>
                  <a:pt x="811048" y="713896"/>
                </a:lnTo>
                <a:lnTo>
                  <a:pt x="836365" y="675357"/>
                </a:lnTo>
                <a:lnTo>
                  <a:pt x="857693" y="634197"/>
                </a:lnTo>
                <a:lnTo>
                  <a:pt x="874757" y="590690"/>
                </a:lnTo>
                <a:lnTo>
                  <a:pt x="887285" y="545108"/>
                </a:lnTo>
                <a:lnTo>
                  <a:pt x="895002" y="497726"/>
                </a:lnTo>
                <a:lnTo>
                  <a:pt x="897636" y="448817"/>
                </a:lnTo>
                <a:lnTo>
                  <a:pt x="895002" y="399909"/>
                </a:lnTo>
                <a:lnTo>
                  <a:pt x="887285" y="352527"/>
                </a:lnTo>
                <a:lnTo>
                  <a:pt x="874757" y="306945"/>
                </a:lnTo>
                <a:lnTo>
                  <a:pt x="857693" y="263438"/>
                </a:lnTo>
                <a:lnTo>
                  <a:pt x="836365" y="222278"/>
                </a:lnTo>
                <a:lnTo>
                  <a:pt x="811048" y="183739"/>
                </a:lnTo>
                <a:lnTo>
                  <a:pt x="782015" y="148095"/>
                </a:lnTo>
                <a:lnTo>
                  <a:pt x="749540" y="115620"/>
                </a:lnTo>
                <a:lnTo>
                  <a:pt x="713896" y="86587"/>
                </a:lnTo>
                <a:lnTo>
                  <a:pt x="675357" y="61270"/>
                </a:lnTo>
                <a:lnTo>
                  <a:pt x="634197" y="39942"/>
                </a:lnTo>
                <a:lnTo>
                  <a:pt x="590690" y="22878"/>
                </a:lnTo>
                <a:lnTo>
                  <a:pt x="545108" y="10350"/>
                </a:lnTo>
                <a:lnTo>
                  <a:pt x="497726" y="2633"/>
                </a:lnTo>
                <a:lnTo>
                  <a:pt x="448818" y="0"/>
                </a:lnTo>
                <a:close/>
              </a:path>
            </a:pathLst>
          </a:custGeom>
          <a:solidFill>
            <a:srgbClr val="B6A3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042441" y="3287268"/>
            <a:ext cx="300355" cy="425450"/>
          </a:xfrm>
          <a:custGeom>
            <a:avLst/>
            <a:gdLst/>
            <a:ahLst/>
            <a:cxnLst/>
            <a:rect l="l" t="t" r="r" b="b"/>
            <a:pathLst>
              <a:path w="300355" h="425450">
                <a:moveTo>
                  <a:pt x="38049" y="425196"/>
                </a:moveTo>
                <a:lnTo>
                  <a:pt x="38049" y="13335"/>
                </a:lnTo>
                <a:lnTo>
                  <a:pt x="38049" y="11303"/>
                </a:lnTo>
                <a:lnTo>
                  <a:pt x="37020" y="9271"/>
                </a:lnTo>
                <a:lnTo>
                  <a:pt x="36487" y="7620"/>
                </a:lnTo>
                <a:lnTo>
                  <a:pt x="34925" y="6096"/>
                </a:lnTo>
                <a:lnTo>
                  <a:pt x="33362" y="4572"/>
                </a:lnTo>
                <a:lnTo>
                  <a:pt x="31800" y="3556"/>
                </a:lnTo>
                <a:lnTo>
                  <a:pt x="29718" y="3048"/>
                </a:lnTo>
                <a:lnTo>
                  <a:pt x="27622" y="3048"/>
                </a:lnTo>
                <a:lnTo>
                  <a:pt x="10426" y="3048"/>
                </a:lnTo>
                <a:lnTo>
                  <a:pt x="8331" y="3048"/>
                </a:lnTo>
                <a:lnTo>
                  <a:pt x="6248" y="3556"/>
                </a:lnTo>
                <a:lnTo>
                  <a:pt x="0" y="13335"/>
                </a:lnTo>
                <a:lnTo>
                  <a:pt x="0" y="425196"/>
                </a:lnTo>
                <a:lnTo>
                  <a:pt x="38049" y="425196"/>
                </a:lnTo>
                <a:close/>
              </a:path>
              <a:path w="300355" h="425450">
                <a:moveTo>
                  <a:pt x="48768" y="176149"/>
                </a:moveTo>
                <a:lnTo>
                  <a:pt x="56426" y="171577"/>
                </a:lnTo>
                <a:lnTo>
                  <a:pt x="64096" y="168021"/>
                </a:lnTo>
                <a:lnTo>
                  <a:pt x="101917" y="160401"/>
                </a:lnTo>
                <a:lnTo>
                  <a:pt x="109067" y="160909"/>
                </a:lnTo>
                <a:lnTo>
                  <a:pt x="116725" y="161417"/>
                </a:lnTo>
                <a:lnTo>
                  <a:pt x="154533" y="170053"/>
                </a:lnTo>
                <a:lnTo>
                  <a:pt x="169379" y="174625"/>
                </a:lnTo>
                <a:lnTo>
                  <a:pt x="184696" y="179197"/>
                </a:lnTo>
                <a:lnTo>
                  <a:pt x="222529" y="189484"/>
                </a:lnTo>
                <a:lnTo>
                  <a:pt x="244957" y="192024"/>
                </a:lnTo>
                <a:lnTo>
                  <a:pt x="252704" y="191516"/>
                </a:lnTo>
                <a:lnTo>
                  <a:pt x="289915" y="181864"/>
                </a:lnTo>
                <a:lnTo>
                  <a:pt x="293598" y="179705"/>
                </a:lnTo>
                <a:lnTo>
                  <a:pt x="296138" y="177673"/>
                </a:lnTo>
                <a:lnTo>
                  <a:pt x="297662" y="175133"/>
                </a:lnTo>
                <a:lnTo>
                  <a:pt x="299186" y="172593"/>
                </a:lnTo>
                <a:lnTo>
                  <a:pt x="300202" y="170053"/>
                </a:lnTo>
                <a:lnTo>
                  <a:pt x="300202" y="167512"/>
                </a:lnTo>
                <a:lnTo>
                  <a:pt x="299186" y="165481"/>
                </a:lnTo>
                <a:lnTo>
                  <a:pt x="298170" y="163449"/>
                </a:lnTo>
                <a:lnTo>
                  <a:pt x="289915" y="155194"/>
                </a:lnTo>
                <a:lnTo>
                  <a:pt x="281787" y="145542"/>
                </a:lnTo>
                <a:lnTo>
                  <a:pt x="274167" y="135382"/>
                </a:lnTo>
                <a:lnTo>
                  <a:pt x="265912" y="124587"/>
                </a:lnTo>
                <a:lnTo>
                  <a:pt x="264388" y="121539"/>
                </a:lnTo>
                <a:lnTo>
                  <a:pt x="263372" y="118491"/>
                </a:lnTo>
                <a:lnTo>
                  <a:pt x="262864" y="114935"/>
                </a:lnTo>
                <a:lnTo>
                  <a:pt x="262356" y="110871"/>
                </a:lnTo>
                <a:lnTo>
                  <a:pt x="262864" y="107187"/>
                </a:lnTo>
                <a:lnTo>
                  <a:pt x="263372" y="103632"/>
                </a:lnTo>
                <a:lnTo>
                  <a:pt x="264388" y="100076"/>
                </a:lnTo>
                <a:lnTo>
                  <a:pt x="265912" y="96520"/>
                </a:lnTo>
                <a:lnTo>
                  <a:pt x="274167" y="81153"/>
                </a:lnTo>
                <a:lnTo>
                  <a:pt x="281787" y="65405"/>
                </a:lnTo>
                <a:lnTo>
                  <a:pt x="289915" y="49022"/>
                </a:lnTo>
                <a:lnTo>
                  <a:pt x="298170" y="31115"/>
                </a:lnTo>
                <a:lnTo>
                  <a:pt x="299694" y="27559"/>
                </a:lnTo>
                <a:lnTo>
                  <a:pt x="300202" y="24511"/>
                </a:lnTo>
                <a:lnTo>
                  <a:pt x="300202" y="21971"/>
                </a:lnTo>
                <a:lnTo>
                  <a:pt x="299186" y="20447"/>
                </a:lnTo>
                <a:lnTo>
                  <a:pt x="297662" y="19939"/>
                </a:lnTo>
                <a:lnTo>
                  <a:pt x="296138" y="19431"/>
                </a:lnTo>
                <a:lnTo>
                  <a:pt x="293598" y="20447"/>
                </a:lnTo>
                <a:lnTo>
                  <a:pt x="289915" y="21462"/>
                </a:lnTo>
                <a:lnTo>
                  <a:pt x="282803" y="25019"/>
                </a:lnTo>
                <a:lnTo>
                  <a:pt x="275183" y="27559"/>
                </a:lnTo>
                <a:lnTo>
                  <a:pt x="267436" y="29591"/>
                </a:lnTo>
                <a:lnTo>
                  <a:pt x="259816" y="30607"/>
                </a:lnTo>
                <a:lnTo>
                  <a:pt x="252704" y="31623"/>
                </a:lnTo>
                <a:lnTo>
                  <a:pt x="244957" y="31623"/>
                </a:lnTo>
                <a:lnTo>
                  <a:pt x="237337" y="31115"/>
                </a:lnTo>
                <a:lnTo>
                  <a:pt x="229717" y="30607"/>
                </a:lnTo>
                <a:lnTo>
                  <a:pt x="222529" y="29083"/>
                </a:lnTo>
                <a:lnTo>
                  <a:pt x="214845" y="27559"/>
                </a:lnTo>
                <a:lnTo>
                  <a:pt x="199529" y="24003"/>
                </a:lnTo>
                <a:lnTo>
                  <a:pt x="184696" y="19431"/>
                </a:lnTo>
                <a:lnTo>
                  <a:pt x="169379" y="14351"/>
                </a:lnTo>
                <a:lnTo>
                  <a:pt x="154533" y="9652"/>
                </a:lnTo>
                <a:lnTo>
                  <a:pt x="139217" y="5587"/>
                </a:lnTo>
                <a:lnTo>
                  <a:pt x="132067" y="3556"/>
                </a:lnTo>
                <a:lnTo>
                  <a:pt x="124383" y="2032"/>
                </a:lnTo>
                <a:lnTo>
                  <a:pt x="116725" y="1016"/>
                </a:lnTo>
                <a:lnTo>
                  <a:pt x="109067" y="508"/>
                </a:lnTo>
                <a:lnTo>
                  <a:pt x="101917" y="0"/>
                </a:lnTo>
                <a:lnTo>
                  <a:pt x="94234" y="508"/>
                </a:lnTo>
                <a:lnTo>
                  <a:pt x="86575" y="1524"/>
                </a:lnTo>
                <a:lnTo>
                  <a:pt x="78917" y="2540"/>
                </a:lnTo>
                <a:lnTo>
                  <a:pt x="71755" y="5080"/>
                </a:lnTo>
                <a:lnTo>
                  <a:pt x="64096" y="7620"/>
                </a:lnTo>
                <a:lnTo>
                  <a:pt x="56426" y="11176"/>
                </a:lnTo>
                <a:lnTo>
                  <a:pt x="48768" y="15875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0D0D0D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27463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8387333" y="5264658"/>
            <a:ext cx="0" cy="914400"/>
          </a:xfrm>
          <a:custGeom>
            <a:avLst/>
            <a:gdLst/>
            <a:ahLst/>
            <a:cxnLst/>
            <a:rect l="l" t="t" r="r" b="b"/>
            <a:pathLst>
              <a:path h="914400">
                <a:moveTo>
                  <a:pt x="0" y="914399"/>
                </a:moveTo>
                <a:lnTo>
                  <a:pt x="0" y="0"/>
                </a:lnTo>
              </a:path>
            </a:pathLst>
          </a:custGeom>
          <a:ln w="19050">
            <a:solidFill>
              <a:srgbClr val="4B31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855624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60298" y="397890"/>
            <a:ext cx="581025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0D0D0D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Segoe UI Semilight"/>
                <a:cs typeface="Segoe UI Semi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746664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0D0D0D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Segoe UI Semilight"/>
                <a:cs typeface="Segoe UI Semi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030035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0D0D0D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459216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28778" y="3559302"/>
            <a:ext cx="1774825" cy="0"/>
          </a:xfrm>
          <a:custGeom>
            <a:avLst/>
            <a:gdLst/>
            <a:ahLst/>
            <a:cxnLst/>
            <a:rect l="l" t="t" r="r" b="b"/>
            <a:pathLst>
              <a:path w="1774825">
                <a:moveTo>
                  <a:pt x="0" y="0"/>
                </a:moveTo>
                <a:lnTo>
                  <a:pt x="1774698" y="0"/>
                </a:lnTo>
              </a:path>
            </a:pathLst>
          </a:custGeom>
          <a:ln w="19050">
            <a:solidFill>
              <a:srgbClr val="D7D7D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406383" y="3559302"/>
            <a:ext cx="3637279" cy="0"/>
          </a:xfrm>
          <a:custGeom>
            <a:avLst/>
            <a:gdLst/>
            <a:ahLst/>
            <a:cxnLst/>
            <a:rect l="l" t="t" r="r" b="b"/>
            <a:pathLst>
              <a:path w="3637279">
                <a:moveTo>
                  <a:pt x="0" y="0"/>
                </a:moveTo>
                <a:lnTo>
                  <a:pt x="3636899" y="0"/>
                </a:lnTo>
              </a:path>
            </a:pathLst>
          </a:custGeom>
          <a:ln w="19050">
            <a:solidFill>
              <a:srgbClr val="D7D7D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43712" y="3051048"/>
            <a:ext cx="897890" cy="897890"/>
          </a:xfrm>
          <a:custGeom>
            <a:avLst/>
            <a:gdLst/>
            <a:ahLst/>
            <a:cxnLst/>
            <a:rect l="l" t="t" r="r" b="b"/>
            <a:pathLst>
              <a:path w="897889" h="897889">
                <a:moveTo>
                  <a:pt x="448818" y="0"/>
                </a:moveTo>
                <a:lnTo>
                  <a:pt x="399913" y="2633"/>
                </a:lnTo>
                <a:lnTo>
                  <a:pt x="352535" y="10350"/>
                </a:lnTo>
                <a:lnTo>
                  <a:pt x="306955" y="22878"/>
                </a:lnTo>
                <a:lnTo>
                  <a:pt x="263449" y="39942"/>
                </a:lnTo>
                <a:lnTo>
                  <a:pt x="222289" y="61270"/>
                </a:lnTo>
                <a:lnTo>
                  <a:pt x="183750" y="86587"/>
                </a:lnTo>
                <a:lnTo>
                  <a:pt x="148105" y="115620"/>
                </a:lnTo>
                <a:lnTo>
                  <a:pt x="115629" y="148095"/>
                </a:lnTo>
                <a:lnTo>
                  <a:pt x="86594" y="183739"/>
                </a:lnTo>
                <a:lnTo>
                  <a:pt x="61276" y="222278"/>
                </a:lnTo>
                <a:lnTo>
                  <a:pt x="39946" y="263438"/>
                </a:lnTo>
                <a:lnTo>
                  <a:pt x="22880" y="306945"/>
                </a:lnTo>
                <a:lnTo>
                  <a:pt x="10351" y="352527"/>
                </a:lnTo>
                <a:lnTo>
                  <a:pt x="2633" y="399909"/>
                </a:lnTo>
                <a:lnTo>
                  <a:pt x="0" y="448817"/>
                </a:lnTo>
                <a:lnTo>
                  <a:pt x="2633" y="497726"/>
                </a:lnTo>
                <a:lnTo>
                  <a:pt x="10351" y="545108"/>
                </a:lnTo>
                <a:lnTo>
                  <a:pt x="22880" y="590690"/>
                </a:lnTo>
                <a:lnTo>
                  <a:pt x="39946" y="634197"/>
                </a:lnTo>
                <a:lnTo>
                  <a:pt x="61276" y="675357"/>
                </a:lnTo>
                <a:lnTo>
                  <a:pt x="86594" y="713896"/>
                </a:lnTo>
                <a:lnTo>
                  <a:pt x="115629" y="749540"/>
                </a:lnTo>
                <a:lnTo>
                  <a:pt x="148105" y="782015"/>
                </a:lnTo>
                <a:lnTo>
                  <a:pt x="183750" y="811048"/>
                </a:lnTo>
                <a:lnTo>
                  <a:pt x="222289" y="836365"/>
                </a:lnTo>
                <a:lnTo>
                  <a:pt x="263449" y="857693"/>
                </a:lnTo>
                <a:lnTo>
                  <a:pt x="306955" y="874757"/>
                </a:lnTo>
                <a:lnTo>
                  <a:pt x="352535" y="887285"/>
                </a:lnTo>
                <a:lnTo>
                  <a:pt x="399913" y="895002"/>
                </a:lnTo>
                <a:lnTo>
                  <a:pt x="448818" y="897635"/>
                </a:lnTo>
                <a:lnTo>
                  <a:pt x="497726" y="895002"/>
                </a:lnTo>
                <a:lnTo>
                  <a:pt x="545108" y="887285"/>
                </a:lnTo>
                <a:lnTo>
                  <a:pt x="590690" y="874757"/>
                </a:lnTo>
                <a:lnTo>
                  <a:pt x="634197" y="857693"/>
                </a:lnTo>
                <a:lnTo>
                  <a:pt x="675357" y="836365"/>
                </a:lnTo>
                <a:lnTo>
                  <a:pt x="713896" y="811048"/>
                </a:lnTo>
                <a:lnTo>
                  <a:pt x="749540" y="782015"/>
                </a:lnTo>
                <a:lnTo>
                  <a:pt x="782015" y="749540"/>
                </a:lnTo>
                <a:lnTo>
                  <a:pt x="811048" y="713896"/>
                </a:lnTo>
                <a:lnTo>
                  <a:pt x="836365" y="675357"/>
                </a:lnTo>
                <a:lnTo>
                  <a:pt x="857693" y="634197"/>
                </a:lnTo>
                <a:lnTo>
                  <a:pt x="874757" y="590690"/>
                </a:lnTo>
                <a:lnTo>
                  <a:pt x="887285" y="545108"/>
                </a:lnTo>
                <a:lnTo>
                  <a:pt x="895002" y="497726"/>
                </a:lnTo>
                <a:lnTo>
                  <a:pt x="897636" y="448817"/>
                </a:lnTo>
                <a:lnTo>
                  <a:pt x="895002" y="399909"/>
                </a:lnTo>
                <a:lnTo>
                  <a:pt x="887285" y="352527"/>
                </a:lnTo>
                <a:lnTo>
                  <a:pt x="874757" y="306945"/>
                </a:lnTo>
                <a:lnTo>
                  <a:pt x="857693" y="263438"/>
                </a:lnTo>
                <a:lnTo>
                  <a:pt x="836365" y="222278"/>
                </a:lnTo>
                <a:lnTo>
                  <a:pt x="811048" y="183739"/>
                </a:lnTo>
                <a:lnTo>
                  <a:pt x="782015" y="148095"/>
                </a:lnTo>
                <a:lnTo>
                  <a:pt x="749540" y="115620"/>
                </a:lnTo>
                <a:lnTo>
                  <a:pt x="713896" y="86587"/>
                </a:lnTo>
                <a:lnTo>
                  <a:pt x="675357" y="61270"/>
                </a:lnTo>
                <a:lnTo>
                  <a:pt x="634197" y="39942"/>
                </a:lnTo>
                <a:lnTo>
                  <a:pt x="590690" y="22878"/>
                </a:lnTo>
                <a:lnTo>
                  <a:pt x="545108" y="10350"/>
                </a:lnTo>
                <a:lnTo>
                  <a:pt x="497726" y="2633"/>
                </a:lnTo>
                <a:lnTo>
                  <a:pt x="448818" y="0"/>
                </a:lnTo>
                <a:close/>
              </a:path>
            </a:pathLst>
          </a:custGeom>
          <a:solidFill>
            <a:srgbClr val="B6A37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042441" y="3287268"/>
            <a:ext cx="300355" cy="425450"/>
          </a:xfrm>
          <a:custGeom>
            <a:avLst/>
            <a:gdLst/>
            <a:ahLst/>
            <a:cxnLst/>
            <a:rect l="l" t="t" r="r" b="b"/>
            <a:pathLst>
              <a:path w="300355" h="425450">
                <a:moveTo>
                  <a:pt x="38049" y="425196"/>
                </a:moveTo>
                <a:lnTo>
                  <a:pt x="38049" y="13335"/>
                </a:lnTo>
                <a:lnTo>
                  <a:pt x="38049" y="11303"/>
                </a:lnTo>
                <a:lnTo>
                  <a:pt x="37020" y="9271"/>
                </a:lnTo>
                <a:lnTo>
                  <a:pt x="36487" y="7620"/>
                </a:lnTo>
                <a:lnTo>
                  <a:pt x="34925" y="6096"/>
                </a:lnTo>
                <a:lnTo>
                  <a:pt x="33362" y="4572"/>
                </a:lnTo>
                <a:lnTo>
                  <a:pt x="31800" y="3556"/>
                </a:lnTo>
                <a:lnTo>
                  <a:pt x="29718" y="3048"/>
                </a:lnTo>
                <a:lnTo>
                  <a:pt x="27622" y="3048"/>
                </a:lnTo>
                <a:lnTo>
                  <a:pt x="10426" y="3048"/>
                </a:lnTo>
                <a:lnTo>
                  <a:pt x="8331" y="3048"/>
                </a:lnTo>
                <a:lnTo>
                  <a:pt x="6248" y="3556"/>
                </a:lnTo>
                <a:lnTo>
                  <a:pt x="0" y="13335"/>
                </a:lnTo>
                <a:lnTo>
                  <a:pt x="0" y="425196"/>
                </a:lnTo>
                <a:lnTo>
                  <a:pt x="38049" y="425196"/>
                </a:lnTo>
                <a:close/>
              </a:path>
              <a:path w="300355" h="425450">
                <a:moveTo>
                  <a:pt x="48768" y="176149"/>
                </a:moveTo>
                <a:lnTo>
                  <a:pt x="56426" y="171577"/>
                </a:lnTo>
                <a:lnTo>
                  <a:pt x="64096" y="168021"/>
                </a:lnTo>
                <a:lnTo>
                  <a:pt x="101917" y="160401"/>
                </a:lnTo>
                <a:lnTo>
                  <a:pt x="109067" y="160909"/>
                </a:lnTo>
                <a:lnTo>
                  <a:pt x="116725" y="161417"/>
                </a:lnTo>
                <a:lnTo>
                  <a:pt x="154533" y="170053"/>
                </a:lnTo>
                <a:lnTo>
                  <a:pt x="169379" y="174625"/>
                </a:lnTo>
                <a:lnTo>
                  <a:pt x="184696" y="179197"/>
                </a:lnTo>
                <a:lnTo>
                  <a:pt x="222529" y="189484"/>
                </a:lnTo>
                <a:lnTo>
                  <a:pt x="244957" y="192024"/>
                </a:lnTo>
                <a:lnTo>
                  <a:pt x="252704" y="191516"/>
                </a:lnTo>
                <a:lnTo>
                  <a:pt x="289915" y="181864"/>
                </a:lnTo>
                <a:lnTo>
                  <a:pt x="293598" y="179705"/>
                </a:lnTo>
                <a:lnTo>
                  <a:pt x="296138" y="177673"/>
                </a:lnTo>
                <a:lnTo>
                  <a:pt x="297662" y="175133"/>
                </a:lnTo>
                <a:lnTo>
                  <a:pt x="299186" y="172593"/>
                </a:lnTo>
                <a:lnTo>
                  <a:pt x="300202" y="170053"/>
                </a:lnTo>
                <a:lnTo>
                  <a:pt x="300202" y="167512"/>
                </a:lnTo>
                <a:lnTo>
                  <a:pt x="299186" y="165481"/>
                </a:lnTo>
                <a:lnTo>
                  <a:pt x="298170" y="163449"/>
                </a:lnTo>
                <a:lnTo>
                  <a:pt x="289915" y="155194"/>
                </a:lnTo>
                <a:lnTo>
                  <a:pt x="281787" y="145542"/>
                </a:lnTo>
                <a:lnTo>
                  <a:pt x="274167" y="135382"/>
                </a:lnTo>
                <a:lnTo>
                  <a:pt x="265912" y="124587"/>
                </a:lnTo>
                <a:lnTo>
                  <a:pt x="264388" y="121539"/>
                </a:lnTo>
                <a:lnTo>
                  <a:pt x="263372" y="118491"/>
                </a:lnTo>
                <a:lnTo>
                  <a:pt x="262864" y="114935"/>
                </a:lnTo>
                <a:lnTo>
                  <a:pt x="262356" y="110871"/>
                </a:lnTo>
                <a:lnTo>
                  <a:pt x="262864" y="107187"/>
                </a:lnTo>
                <a:lnTo>
                  <a:pt x="263372" y="103632"/>
                </a:lnTo>
                <a:lnTo>
                  <a:pt x="264388" y="100076"/>
                </a:lnTo>
                <a:lnTo>
                  <a:pt x="265912" y="96520"/>
                </a:lnTo>
                <a:lnTo>
                  <a:pt x="274167" y="81153"/>
                </a:lnTo>
                <a:lnTo>
                  <a:pt x="281787" y="65405"/>
                </a:lnTo>
                <a:lnTo>
                  <a:pt x="289915" y="49022"/>
                </a:lnTo>
                <a:lnTo>
                  <a:pt x="298170" y="31115"/>
                </a:lnTo>
                <a:lnTo>
                  <a:pt x="299694" y="27559"/>
                </a:lnTo>
                <a:lnTo>
                  <a:pt x="300202" y="24511"/>
                </a:lnTo>
                <a:lnTo>
                  <a:pt x="300202" y="21971"/>
                </a:lnTo>
                <a:lnTo>
                  <a:pt x="299186" y="20447"/>
                </a:lnTo>
                <a:lnTo>
                  <a:pt x="297662" y="19939"/>
                </a:lnTo>
                <a:lnTo>
                  <a:pt x="296138" y="19431"/>
                </a:lnTo>
                <a:lnTo>
                  <a:pt x="293598" y="20447"/>
                </a:lnTo>
                <a:lnTo>
                  <a:pt x="289915" y="21462"/>
                </a:lnTo>
                <a:lnTo>
                  <a:pt x="282803" y="25019"/>
                </a:lnTo>
                <a:lnTo>
                  <a:pt x="275183" y="27559"/>
                </a:lnTo>
                <a:lnTo>
                  <a:pt x="267436" y="29591"/>
                </a:lnTo>
                <a:lnTo>
                  <a:pt x="259816" y="30607"/>
                </a:lnTo>
                <a:lnTo>
                  <a:pt x="252704" y="31623"/>
                </a:lnTo>
                <a:lnTo>
                  <a:pt x="244957" y="31623"/>
                </a:lnTo>
                <a:lnTo>
                  <a:pt x="237337" y="31115"/>
                </a:lnTo>
                <a:lnTo>
                  <a:pt x="229717" y="30607"/>
                </a:lnTo>
                <a:lnTo>
                  <a:pt x="222529" y="29083"/>
                </a:lnTo>
                <a:lnTo>
                  <a:pt x="214845" y="27559"/>
                </a:lnTo>
                <a:lnTo>
                  <a:pt x="199529" y="24003"/>
                </a:lnTo>
                <a:lnTo>
                  <a:pt x="184696" y="19431"/>
                </a:lnTo>
                <a:lnTo>
                  <a:pt x="169379" y="14351"/>
                </a:lnTo>
                <a:lnTo>
                  <a:pt x="154533" y="9652"/>
                </a:lnTo>
                <a:lnTo>
                  <a:pt x="139217" y="5587"/>
                </a:lnTo>
                <a:lnTo>
                  <a:pt x="132067" y="3556"/>
                </a:lnTo>
                <a:lnTo>
                  <a:pt x="124383" y="2032"/>
                </a:lnTo>
                <a:lnTo>
                  <a:pt x="116725" y="1016"/>
                </a:lnTo>
                <a:lnTo>
                  <a:pt x="109067" y="508"/>
                </a:lnTo>
                <a:lnTo>
                  <a:pt x="101917" y="0"/>
                </a:lnTo>
                <a:lnTo>
                  <a:pt x="94234" y="508"/>
                </a:lnTo>
                <a:lnTo>
                  <a:pt x="86575" y="1524"/>
                </a:lnTo>
                <a:lnTo>
                  <a:pt x="78917" y="2540"/>
                </a:lnTo>
                <a:lnTo>
                  <a:pt x="71755" y="5080"/>
                </a:lnTo>
                <a:lnTo>
                  <a:pt x="64096" y="7620"/>
                </a:lnTo>
                <a:lnTo>
                  <a:pt x="56426" y="11176"/>
                </a:lnTo>
                <a:lnTo>
                  <a:pt x="48768" y="15875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0D0D0D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53118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58203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239" y="1531279"/>
            <a:ext cx="5397688" cy="447646"/>
          </a:xfrm>
        </p:spPr>
        <p:txBody>
          <a:bodyPr lIns="137160" rIns="137160" anchor="ctr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800" b="0" kern="1200" cap="all" baseline="0" dirty="0" smtClean="0">
                <a:solidFill>
                  <a:srgbClr val="4C328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4CFF-3F4D-4F61-9550-7E98A6C190DF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C458-60F9-4D09-A3FE-C8F3BB1DEC2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7CD2F29-FDCB-4CD4-A706-8477E063ED40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584218" y="2096446"/>
            <a:ext cx="5397689" cy="433043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6C8EDAC-3655-4870-AA43-44830ED94DF0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355830" y="1531279"/>
            <a:ext cx="5397688" cy="447646"/>
          </a:xfrm>
        </p:spPr>
        <p:txBody>
          <a:bodyPr lIns="137160" rIns="137160" anchor="ctr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800" b="0" kern="1200" cap="all" baseline="0" dirty="0" smtClean="0">
                <a:solidFill>
                  <a:srgbClr val="4C328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6DFFB8E-9225-4B12-B4C6-960DAE3BDB96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364809" y="2096446"/>
            <a:ext cx="5397689" cy="433043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19577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4CFF-3F4D-4F61-9550-7E98A6C190DF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C458-60F9-4D09-A3FE-C8F3BB1DE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452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34620" y="1512985"/>
            <a:ext cx="5397689" cy="4796375"/>
          </a:xfrm>
        </p:spPr>
        <p:txBody>
          <a:bodyPr/>
          <a:lstStyle>
            <a:lvl1pPr marL="91440" indent="-91440">
              <a:buFontTx/>
              <a:buChar char=" "/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 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364809" y="1512984"/>
            <a:ext cx="5397689" cy="479637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 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4CFF-3F4D-4F61-9550-7E98A6C190DF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C458-60F9-4D09-A3FE-C8F3BB1DEC2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45E9297-2ED3-49ED-918C-68275E6ED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239" y="263276"/>
            <a:ext cx="11187259" cy="1014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764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4CFF-3F4D-4F61-9550-7E98A6C190DF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C458-60F9-4D09-A3FE-C8F3BB1DEC2B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UW building">
            <a:extLst>
              <a:ext uri="{FF2B5EF4-FFF2-40B4-BE49-F238E27FC236}">
                <a16:creationId xmlns:a16="http://schemas.microsoft.com/office/drawing/2014/main" id="{8DB080C4-5F0D-47C3-B99E-D2AD3B91FD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185" b="5565"/>
          <a:stretch/>
        </p:blipFill>
        <p:spPr bwMode="auto">
          <a:xfrm>
            <a:off x="3" y="0"/>
            <a:ext cx="12191997" cy="4572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2184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4CFF-3F4D-4F61-9550-7E98A6C190DF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C458-60F9-4D09-A3FE-C8F3BB1DE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851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4CFF-3F4D-4F61-9550-7E98A6C190DF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C458-60F9-4D09-A3FE-C8F3BB1DEC2B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4955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CB2A4-11AD-445D-9449-ECE97BF726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15881" y="3446573"/>
            <a:ext cx="5590283" cy="1014667"/>
          </a:xfrm>
        </p:spPr>
        <p:txBody>
          <a:bodyPr/>
          <a:lstStyle>
            <a:lvl1pPr algn="ctr">
              <a:defRPr cap="none" baseline="0"/>
            </a:lvl1pPr>
          </a:lstStyle>
          <a:p>
            <a:r>
              <a:rPr lang="en-US" dirty="0"/>
              <a:t>Big Concept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5E7B94-0CB0-48FD-9BA2-0BCEF75A7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4CFF-3F4D-4F61-9550-7E98A6C190DF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BA529F-BA16-4C50-8761-34379098B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838C27-C210-4D9C-AB83-9BF54E329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C458-60F9-4D09-A3FE-C8F3BB1DEC2B}" type="slidenum">
              <a:rPr lang="en-US" smtClean="0"/>
              <a:t>‹#›</a:t>
            </a:fld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067791F-5EAB-433C-8512-E3D8B5FEA33C}"/>
              </a:ext>
            </a:extLst>
          </p:cNvPr>
          <p:cNvCxnSpPr/>
          <p:nvPr/>
        </p:nvCxnSpPr>
        <p:spPr>
          <a:xfrm>
            <a:off x="138752" y="1917510"/>
            <a:ext cx="11914495" cy="0"/>
          </a:xfrm>
          <a:prstGeom prst="line">
            <a:avLst/>
          </a:prstGeom>
          <a:ln w="19050"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9FC5ADD-7CD5-4855-8137-142378EFA26D}"/>
              </a:ext>
            </a:extLst>
          </p:cNvPr>
          <p:cNvGrpSpPr/>
          <p:nvPr/>
        </p:nvGrpSpPr>
        <p:grpSpPr>
          <a:xfrm>
            <a:off x="4736398" y="555634"/>
            <a:ext cx="2723751" cy="2723751"/>
            <a:chOff x="4360460" y="449353"/>
            <a:chExt cx="3282287" cy="3282287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161030CC-581E-4D1E-9ACA-A92F5BB6C0CB}"/>
                </a:ext>
              </a:extLst>
            </p:cNvPr>
            <p:cNvSpPr/>
            <p:nvPr userDrawn="1"/>
          </p:nvSpPr>
          <p:spPr>
            <a:xfrm>
              <a:off x="4360460" y="449353"/>
              <a:ext cx="3282287" cy="3282287"/>
            </a:xfrm>
            <a:prstGeom prst="ellipse">
              <a:avLst/>
            </a:prstGeom>
            <a:solidFill>
              <a:srgbClr val="B6A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Shape 822">
              <a:extLst>
                <a:ext uri="{FF2B5EF4-FFF2-40B4-BE49-F238E27FC236}">
                  <a16:creationId xmlns:a16="http://schemas.microsoft.com/office/drawing/2014/main" id="{9662AC8F-8502-4CF6-87AC-2CB7EFEBC5CD}"/>
                </a:ext>
              </a:extLst>
            </p:cNvPr>
            <p:cNvGrpSpPr/>
            <p:nvPr userDrawn="1"/>
          </p:nvGrpSpPr>
          <p:grpSpPr>
            <a:xfrm>
              <a:off x="4868910" y="1003939"/>
              <a:ext cx="2265387" cy="2173113"/>
              <a:chOff x="5233525" y="4954450"/>
              <a:chExt cx="538275" cy="516350"/>
            </a:xfrm>
          </p:grpSpPr>
          <p:sp>
            <p:nvSpPr>
              <p:cNvPr id="8" name="Shape 823">
                <a:extLst>
                  <a:ext uri="{FF2B5EF4-FFF2-40B4-BE49-F238E27FC236}">
                    <a16:creationId xmlns:a16="http://schemas.microsoft.com/office/drawing/2014/main" id="{915C32CE-F54C-4A91-A795-5F6EE0E2C310}"/>
                  </a:ext>
                </a:extLst>
              </p:cNvPr>
              <p:cNvSpPr/>
              <p:nvPr/>
            </p:nvSpPr>
            <p:spPr>
              <a:xfrm>
                <a:off x="5637825" y="4954450"/>
                <a:ext cx="895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81" h="3581" fill="none" extrusionOk="0">
                    <a:moveTo>
                      <a:pt x="1023" y="3410"/>
                    </a:moveTo>
                    <a:lnTo>
                      <a:pt x="1023" y="3410"/>
                    </a:lnTo>
                    <a:lnTo>
                      <a:pt x="1193" y="3483"/>
                    </a:lnTo>
                    <a:lnTo>
                      <a:pt x="1388" y="3532"/>
                    </a:lnTo>
                    <a:lnTo>
                      <a:pt x="1583" y="3556"/>
                    </a:lnTo>
                    <a:lnTo>
                      <a:pt x="1778" y="3581"/>
                    </a:lnTo>
                    <a:lnTo>
                      <a:pt x="1778" y="3581"/>
                    </a:lnTo>
                    <a:lnTo>
                      <a:pt x="1973" y="3556"/>
                    </a:lnTo>
                    <a:lnTo>
                      <a:pt x="2143" y="3532"/>
                    </a:lnTo>
                    <a:lnTo>
                      <a:pt x="2314" y="3508"/>
                    </a:lnTo>
                    <a:lnTo>
                      <a:pt x="2484" y="3435"/>
                    </a:lnTo>
                    <a:lnTo>
                      <a:pt x="2630" y="3361"/>
                    </a:lnTo>
                    <a:lnTo>
                      <a:pt x="2776" y="3264"/>
                    </a:lnTo>
                    <a:lnTo>
                      <a:pt x="2923" y="3167"/>
                    </a:lnTo>
                    <a:lnTo>
                      <a:pt x="3044" y="3045"/>
                    </a:lnTo>
                    <a:lnTo>
                      <a:pt x="3166" y="2923"/>
                    </a:lnTo>
                    <a:lnTo>
                      <a:pt x="3264" y="2801"/>
                    </a:lnTo>
                    <a:lnTo>
                      <a:pt x="3361" y="2631"/>
                    </a:lnTo>
                    <a:lnTo>
                      <a:pt x="3434" y="2485"/>
                    </a:lnTo>
                    <a:lnTo>
                      <a:pt x="3483" y="2314"/>
                    </a:lnTo>
                    <a:lnTo>
                      <a:pt x="3531" y="2144"/>
                    </a:lnTo>
                    <a:lnTo>
                      <a:pt x="3556" y="1973"/>
                    </a:lnTo>
                    <a:lnTo>
                      <a:pt x="3580" y="1803"/>
                    </a:lnTo>
                    <a:lnTo>
                      <a:pt x="3580" y="1803"/>
                    </a:lnTo>
                    <a:lnTo>
                      <a:pt x="3556" y="1608"/>
                    </a:lnTo>
                    <a:lnTo>
                      <a:pt x="3531" y="1437"/>
                    </a:lnTo>
                    <a:lnTo>
                      <a:pt x="3483" y="1267"/>
                    </a:lnTo>
                    <a:lnTo>
                      <a:pt x="3434" y="1096"/>
                    </a:lnTo>
                    <a:lnTo>
                      <a:pt x="3361" y="950"/>
                    </a:lnTo>
                    <a:lnTo>
                      <a:pt x="3264" y="804"/>
                    </a:lnTo>
                    <a:lnTo>
                      <a:pt x="3166" y="658"/>
                    </a:lnTo>
                    <a:lnTo>
                      <a:pt x="3044" y="536"/>
                    </a:lnTo>
                    <a:lnTo>
                      <a:pt x="2923" y="414"/>
                    </a:lnTo>
                    <a:lnTo>
                      <a:pt x="2776" y="317"/>
                    </a:lnTo>
                    <a:lnTo>
                      <a:pt x="2630" y="220"/>
                    </a:lnTo>
                    <a:lnTo>
                      <a:pt x="2484" y="147"/>
                    </a:lnTo>
                    <a:lnTo>
                      <a:pt x="2314" y="98"/>
                    </a:lnTo>
                    <a:lnTo>
                      <a:pt x="2143" y="49"/>
                    </a:lnTo>
                    <a:lnTo>
                      <a:pt x="1973" y="25"/>
                    </a:lnTo>
                    <a:lnTo>
                      <a:pt x="1778" y="0"/>
                    </a:lnTo>
                    <a:lnTo>
                      <a:pt x="1778" y="0"/>
                    </a:lnTo>
                    <a:lnTo>
                      <a:pt x="1607" y="25"/>
                    </a:lnTo>
                    <a:lnTo>
                      <a:pt x="1437" y="49"/>
                    </a:lnTo>
                    <a:lnTo>
                      <a:pt x="1266" y="98"/>
                    </a:lnTo>
                    <a:lnTo>
                      <a:pt x="1096" y="147"/>
                    </a:lnTo>
                    <a:lnTo>
                      <a:pt x="925" y="220"/>
                    </a:lnTo>
                    <a:lnTo>
                      <a:pt x="779" y="317"/>
                    </a:lnTo>
                    <a:lnTo>
                      <a:pt x="658" y="414"/>
                    </a:lnTo>
                    <a:lnTo>
                      <a:pt x="536" y="536"/>
                    </a:lnTo>
                    <a:lnTo>
                      <a:pt x="414" y="658"/>
                    </a:lnTo>
                    <a:lnTo>
                      <a:pt x="317" y="804"/>
                    </a:lnTo>
                    <a:lnTo>
                      <a:pt x="219" y="950"/>
                    </a:lnTo>
                    <a:lnTo>
                      <a:pt x="146" y="1096"/>
                    </a:lnTo>
                    <a:lnTo>
                      <a:pt x="73" y="1267"/>
                    </a:lnTo>
                    <a:lnTo>
                      <a:pt x="49" y="1437"/>
                    </a:lnTo>
                    <a:lnTo>
                      <a:pt x="24" y="1608"/>
                    </a:lnTo>
                    <a:lnTo>
                      <a:pt x="0" y="1803"/>
                    </a:lnTo>
                    <a:lnTo>
                      <a:pt x="0" y="1803"/>
                    </a:lnTo>
                    <a:lnTo>
                      <a:pt x="24" y="2071"/>
                    </a:lnTo>
                    <a:lnTo>
                      <a:pt x="97" y="2339"/>
                    </a:lnTo>
                    <a:lnTo>
                      <a:pt x="195" y="2582"/>
                    </a:lnTo>
                    <a:lnTo>
                      <a:pt x="317" y="280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Shape 824">
                <a:extLst>
                  <a:ext uri="{FF2B5EF4-FFF2-40B4-BE49-F238E27FC236}">
                    <a16:creationId xmlns:a16="http://schemas.microsoft.com/office/drawing/2014/main" id="{25663F7D-C889-439B-A68E-97D8B29147A8}"/>
                  </a:ext>
                </a:extLst>
              </p:cNvPr>
              <p:cNvSpPr/>
              <p:nvPr/>
            </p:nvSpPr>
            <p:spPr>
              <a:xfrm>
                <a:off x="5323025" y="4980625"/>
                <a:ext cx="88925" cy="889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57" fill="none" extrusionOk="0">
                    <a:moveTo>
                      <a:pt x="3191" y="2850"/>
                    </a:moveTo>
                    <a:lnTo>
                      <a:pt x="3191" y="2850"/>
                    </a:lnTo>
                    <a:lnTo>
                      <a:pt x="3313" y="2680"/>
                    </a:lnTo>
                    <a:lnTo>
                      <a:pt x="3410" y="2509"/>
                    </a:lnTo>
                    <a:lnTo>
                      <a:pt x="3483" y="2314"/>
                    </a:lnTo>
                    <a:lnTo>
                      <a:pt x="3532" y="2095"/>
                    </a:lnTo>
                    <a:lnTo>
                      <a:pt x="3532" y="2095"/>
                    </a:lnTo>
                    <a:lnTo>
                      <a:pt x="3556" y="1925"/>
                    </a:lnTo>
                    <a:lnTo>
                      <a:pt x="3556" y="1730"/>
                    </a:lnTo>
                    <a:lnTo>
                      <a:pt x="3556" y="1559"/>
                    </a:lnTo>
                    <a:lnTo>
                      <a:pt x="3508" y="1389"/>
                    </a:lnTo>
                    <a:lnTo>
                      <a:pt x="3459" y="1218"/>
                    </a:lnTo>
                    <a:lnTo>
                      <a:pt x="3410" y="1072"/>
                    </a:lnTo>
                    <a:lnTo>
                      <a:pt x="3337" y="902"/>
                    </a:lnTo>
                    <a:lnTo>
                      <a:pt x="3240" y="756"/>
                    </a:lnTo>
                    <a:lnTo>
                      <a:pt x="3142" y="634"/>
                    </a:lnTo>
                    <a:lnTo>
                      <a:pt x="3021" y="512"/>
                    </a:lnTo>
                    <a:lnTo>
                      <a:pt x="2899" y="390"/>
                    </a:lnTo>
                    <a:lnTo>
                      <a:pt x="2753" y="293"/>
                    </a:lnTo>
                    <a:lnTo>
                      <a:pt x="2606" y="196"/>
                    </a:lnTo>
                    <a:lnTo>
                      <a:pt x="2436" y="122"/>
                    </a:lnTo>
                    <a:lnTo>
                      <a:pt x="2266" y="74"/>
                    </a:lnTo>
                    <a:lnTo>
                      <a:pt x="2095" y="25"/>
                    </a:lnTo>
                    <a:lnTo>
                      <a:pt x="2095" y="25"/>
                    </a:lnTo>
                    <a:lnTo>
                      <a:pt x="1925" y="1"/>
                    </a:lnTo>
                    <a:lnTo>
                      <a:pt x="1730" y="1"/>
                    </a:lnTo>
                    <a:lnTo>
                      <a:pt x="1559" y="1"/>
                    </a:lnTo>
                    <a:lnTo>
                      <a:pt x="1389" y="25"/>
                    </a:lnTo>
                    <a:lnTo>
                      <a:pt x="1218" y="74"/>
                    </a:lnTo>
                    <a:lnTo>
                      <a:pt x="1072" y="147"/>
                    </a:lnTo>
                    <a:lnTo>
                      <a:pt x="902" y="220"/>
                    </a:lnTo>
                    <a:lnTo>
                      <a:pt x="756" y="317"/>
                    </a:lnTo>
                    <a:lnTo>
                      <a:pt x="634" y="415"/>
                    </a:lnTo>
                    <a:lnTo>
                      <a:pt x="512" y="537"/>
                    </a:lnTo>
                    <a:lnTo>
                      <a:pt x="390" y="658"/>
                    </a:lnTo>
                    <a:lnTo>
                      <a:pt x="293" y="804"/>
                    </a:lnTo>
                    <a:lnTo>
                      <a:pt x="195" y="951"/>
                    </a:lnTo>
                    <a:lnTo>
                      <a:pt x="122" y="1097"/>
                    </a:lnTo>
                    <a:lnTo>
                      <a:pt x="74" y="1267"/>
                    </a:lnTo>
                    <a:lnTo>
                      <a:pt x="25" y="1462"/>
                    </a:lnTo>
                    <a:lnTo>
                      <a:pt x="25" y="1462"/>
                    </a:lnTo>
                    <a:lnTo>
                      <a:pt x="1" y="1633"/>
                    </a:lnTo>
                    <a:lnTo>
                      <a:pt x="1" y="1803"/>
                    </a:lnTo>
                    <a:lnTo>
                      <a:pt x="1" y="1998"/>
                    </a:lnTo>
                    <a:lnTo>
                      <a:pt x="25" y="2168"/>
                    </a:lnTo>
                    <a:lnTo>
                      <a:pt x="74" y="2339"/>
                    </a:lnTo>
                    <a:lnTo>
                      <a:pt x="147" y="2485"/>
                    </a:lnTo>
                    <a:lnTo>
                      <a:pt x="220" y="2655"/>
                    </a:lnTo>
                    <a:lnTo>
                      <a:pt x="317" y="2777"/>
                    </a:lnTo>
                    <a:lnTo>
                      <a:pt x="415" y="2923"/>
                    </a:lnTo>
                    <a:lnTo>
                      <a:pt x="536" y="3045"/>
                    </a:lnTo>
                    <a:lnTo>
                      <a:pt x="658" y="3167"/>
                    </a:lnTo>
                    <a:lnTo>
                      <a:pt x="804" y="3264"/>
                    </a:lnTo>
                    <a:lnTo>
                      <a:pt x="950" y="3362"/>
                    </a:lnTo>
                    <a:lnTo>
                      <a:pt x="1096" y="3435"/>
                    </a:lnTo>
                    <a:lnTo>
                      <a:pt x="1267" y="3483"/>
                    </a:lnTo>
                    <a:lnTo>
                      <a:pt x="1462" y="3532"/>
                    </a:lnTo>
                    <a:lnTo>
                      <a:pt x="1462" y="3532"/>
                    </a:lnTo>
                    <a:lnTo>
                      <a:pt x="1705" y="3557"/>
                    </a:lnTo>
                    <a:lnTo>
                      <a:pt x="1973" y="3557"/>
                    </a:lnTo>
                    <a:lnTo>
                      <a:pt x="2217" y="3508"/>
                    </a:lnTo>
                    <a:lnTo>
                      <a:pt x="2460" y="3435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Shape 825">
                <a:extLst>
                  <a:ext uri="{FF2B5EF4-FFF2-40B4-BE49-F238E27FC236}">
                    <a16:creationId xmlns:a16="http://schemas.microsoft.com/office/drawing/2014/main" id="{5C225417-5386-4CF0-A050-D547324972FC}"/>
                  </a:ext>
                </a:extLst>
              </p:cNvPr>
              <p:cNvSpPr/>
              <p:nvPr/>
            </p:nvSpPr>
            <p:spPr>
              <a:xfrm>
                <a:off x="5233525" y="5255225"/>
                <a:ext cx="895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81" h="3581" fill="none" extrusionOk="0">
                    <a:moveTo>
                      <a:pt x="3215" y="707"/>
                    </a:moveTo>
                    <a:lnTo>
                      <a:pt x="3215" y="707"/>
                    </a:lnTo>
                    <a:lnTo>
                      <a:pt x="3093" y="585"/>
                    </a:lnTo>
                    <a:lnTo>
                      <a:pt x="2972" y="464"/>
                    </a:lnTo>
                    <a:lnTo>
                      <a:pt x="2850" y="342"/>
                    </a:lnTo>
                    <a:lnTo>
                      <a:pt x="2679" y="244"/>
                    </a:lnTo>
                    <a:lnTo>
                      <a:pt x="2679" y="244"/>
                    </a:lnTo>
                    <a:lnTo>
                      <a:pt x="2533" y="171"/>
                    </a:lnTo>
                    <a:lnTo>
                      <a:pt x="2363" y="98"/>
                    </a:lnTo>
                    <a:lnTo>
                      <a:pt x="2192" y="50"/>
                    </a:lnTo>
                    <a:lnTo>
                      <a:pt x="2022" y="25"/>
                    </a:lnTo>
                    <a:lnTo>
                      <a:pt x="1851" y="1"/>
                    </a:lnTo>
                    <a:lnTo>
                      <a:pt x="1681" y="25"/>
                    </a:lnTo>
                    <a:lnTo>
                      <a:pt x="1510" y="25"/>
                    </a:lnTo>
                    <a:lnTo>
                      <a:pt x="1340" y="74"/>
                    </a:lnTo>
                    <a:lnTo>
                      <a:pt x="1169" y="123"/>
                    </a:lnTo>
                    <a:lnTo>
                      <a:pt x="1023" y="196"/>
                    </a:lnTo>
                    <a:lnTo>
                      <a:pt x="877" y="269"/>
                    </a:lnTo>
                    <a:lnTo>
                      <a:pt x="731" y="366"/>
                    </a:lnTo>
                    <a:lnTo>
                      <a:pt x="585" y="488"/>
                    </a:lnTo>
                    <a:lnTo>
                      <a:pt x="463" y="610"/>
                    </a:lnTo>
                    <a:lnTo>
                      <a:pt x="341" y="731"/>
                    </a:lnTo>
                    <a:lnTo>
                      <a:pt x="244" y="902"/>
                    </a:lnTo>
                    <a:lnTo>
                      <a:pt x="244" y="902"/>
                    </a:lnTo>
                    <a:lnTo>
                      <a:pt x="171" y="1048"/>
                    </a:lnTo>
                    <a:lnTo>
                      <a:pt x="98" y="1219"/>
                    </a:lnTo>
                    <a:lnTo>
                      <a:pt x="49" y="1389"/>
                    </a:lnTo>
                    <a:lnTo>
                      <a:pt x="25" y="1560"/>
                    </a:lnTo>
                    <a:lnTo>
                      <a:pt x="0" y="1730"/>
                    </a:lnTo>
                    <a:lnTo>
                      <a:pt x="0" y="1900"/>
                    </a:lnTo>
                    <a:lnTo>
                      <a:pt x="25" y="2071"/>
                    </a:lnTo>
                    <a:lnTo>
                      <a:pt x="73" y="2241"/>
                    </a:lnTo>
                    <a:lnTo>
                      <a:pt x="122" y="2412"/>
                    </a:lnTo>
                    <a:lnTo>
                      <a:pt x="195" y="2558"/>
                    </a:lnTo>
                    <a:lnTo>
                      <a:pt x="268" y="2729"/>
                    </a:lnTo>
                    <a:lnTo>
                      <a:pt x="366" y="2850"/>
                    </a:lnTo>
                    <a:lnTo>
                      <a:pt x="463" y="2996"/>
                    </a:lnTo>
                    <a:lnTo>
                      <a:pt x="609" y="3118"/>
                    </a:lnTo>
                    <a:lnTo>
                      <a:pt x="731" y="3240"/>
                    </a:lnTo>
                    <a:lnTo>
                      <a:pt x="901" y="3337"/>
                    </a:lnTo>
                    <a:lnTo>
                      <a:pt x="901" y="3337"/>
                    </a:lnTo>
                    <a:lnTo>
                      <a:pt x="1048" y="3410"/>
                    </a:lnTo>
                    <a:lnTo>
                      <a:pt x="1218" y="3484"/>
                    </a:lnTo>
                    <a:lnTo>
                      <a:pt x="1389" y="3532"/>
                    </a:lnTo>
                    <a:lnTo>
                      <a:pt x="1559" y="3557"/>
                    </a:lnTo>
                    <a:lnTo>
                      <a:pt x="1730" y="3581"/>
                    </a:lnTo>
                    <a:lnTo>
                      <a:pt x="1900" y="3581"/>
                    </a:lnTo>
                    <a:lnTo>
                      <a:pt x="2071" y="3557"/>
                    </a:lnTo>
                    <a:lnTo>
                      <a:pt x="2241" y="3508"/>
                    </a:lnTo>
                    <a:lnTo>
                      <a:pt x="2411" y="3459"/>
                    </a:lnTo>
                    <a:lnTo>
                      <a:pt x="2558" y="3410"/>
                    </a:lnTo>
                    <a:lnTo>
                      <a:pt x="2704" y="3313"/>
                    </a:lnTo>
                    <a:lnTo>
                      <a:pt x="2850" y="3216"/>
                    </a:lnTo>
                    <a:lnTo>
                      <a:pt x="2996" y="3118"/>
                    </a:lnTo>
                    <a:lnTo>
                      <a:pt x="3118" y="2996"/>
                    </a:lnTo>
                    <a:lnTo>
                      <a:pt x="3240" y="2850"/>
                    </a:lnTo>
                    <a:lnTo>
                      <a:pt x="3337" y="2704"/>
                    </a:lnTo>
                    <a:lnTo>
                      <a:pt x="3337" y="2704"/>
                    </a:lnTo>
                    <a:lnTo>
                      <a:pt x="3459" y="2412"/>
                    </a:lnTo>
                    <a:lnTo>
                      <a:pt x="3532" y="2144"/>
                    </a:lnTo>
                    <a:lnTo>
                      <a:pt x="3581" y="1852"/>
                    </a:lnTo>
                    <a:lnTo>
                      <a:pt x="3556" y="156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Shape 826">
                <a:extLst>
                  <a:ext uri="{FF2B5EF4-FFF2-40B4-BE49-F238E27FC236}">
                    <a16:creationId xmlns:a16="http://schemas.microsoft.com/office/drawing/2014/main" id="{F2B2177A-3C1C-4737-A983-B5086B44BAC9}"/>
                  </a:ext>
                </a:extLst>
              </p:cNvPr>
              <p:cNvSpPr/>
              <p:nvPr/>
            </p:nvSpPr>
            <p:spPr>
              <a:xfrm>
                <a:off x="5453325" y="5382475"/>
                <a:ext cx="88925" cy="883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33" fill="none" extrusionOk="0">
                    <a:moveTo>
                      <a:pt x="1389" y="1"/>
                    </a:moveTo>
                    <a:lnTo>
                      <a:pt x="1389" y="1"/>
                    </a:lnTo>
                    <a:lnTo>
                      <a:pt x="1194" y="50"/>
                    </a:lnTo>
                    <a:lnTo>
                      <a:pt x="999" y="147"/>
                    </a:lnTo>
                    <a:lnTo>
                      <a:pt x="804" y="245"/>
                    </a:lnTo>
                    <a:lnTo>
                      <a:pt x="634" y="366"/>
                    </a:lnTo>
                    <a:lnTo>
                      <a:pt x="634" y="366"/>
                    </a:lnTo>
                    <a:lnTo>
                      <a:pt x="488" y="488"/>
                    </a:lnTo>
                    <a:lnTo>
                      <a:pt x="390" y="634"/>
                    </a:lnTo>
                    <a:lnTo>
                      <a:pt x="268" y="780"/>
                    </a:lnTo>
                    <a:lnTo>
                      <a:pt x="195" y="926"/>
                    </a:lnTo>
                    <a:lnTo>
                      <a:pt x="122" y="1073"/>
                    </a:lnTo>
                    <a:lnTo>
                      <a:pt x="74" y="1243"/>
                    </a:lnTo>
                    <a:lnTo>
                      <a:pt x="25" y="1414"/>
                    </a:lnTo>
                    <a:lnTo>
                      <a:pt x="0" y="1584"/>
                    </a:lnTo>
                    <a:lnTo>
                      <a:pt x="0" y="1755"/>
                    </a:lnTo>
                    <a:lnTo>
                      <a:pt x="0" y="1925"/>
                    </a:lnTo>
                    <a:lnTo>
                      <a:pt x="25" y="2096"/>
                    </a:lnTo>
                    <a:lnTo>
                      <a:pt x="74" y="2266"/>
                    </a:lnTo>
                    <a:lnTo>
                      <a:pt x="122" y="2412"/>
                    </a:lnTo>
                    <a:lnTo>
                      <a:pt x="195" y="2583"/>
                    </a:lnTo>
                    <a:lnTo>
                      <a:pt x="293" y="2729"/>
                    </a:lnTo>
                    <a:lnTo>
                      <a:pt x="415" y="2875"/>
                    </a:lnTo>
                    <a:lnTo>
                      <a:pt x="415" y="2875"/>
                    </a:lnTo>
                    <a:lnTo>
                      <a:pt x="536" y="3021"/>
                    </a:lnTo>
                    <a:lnTo>
                      <a:pt x="658" y="3143"/>
                    </a:lnTo>
                    <a:lnTo>
                      <a:pt x="804" y="3240"/>
                    </a:lnTo>
                    <a:lnTo>
                      <a:pt x="950" y="3313"/>
                    </a:lnTo>
                    <a:lnTo>
                      <a:pt x="1121" y="3386"/>
                    </a:lnTo>
                    <a:lnTo>
                      <a:pt x="1267" y="3459"/>
                    </a:lnTo>
                    <a:lnTo>
                      <a:pt x="1437" y="3484"/>
                    </a:lnTo>
                    <a:lnTo>
                      <a:pt x="1608" y="3508"/>
                    </a:lnTo>
                    <a:lnTo>
                      <a:pt x="1778" y="3532"/>
                    </a:lnTo>
                    <a:lnTo>
                      <a:pt x="1949" y="3508"/>
                    </a:lnTo>
                    <a:lnTo>
                      <a:pt x="2119" y="3484"/>
                    </a:lnTo>
                    <a:lnTo>
                      <a:pt x="2290" y="3435"/>
                    </a:lnTo>
                    <a:lnTo>
                      <a:pt x="2460" y="3386"/>
                    </a:lnTo>
                    <a:lnTo>
                      <a:pt x="2606" y="3313"/>
                    </a:lnTo>
                    <a:lnTo>
                      <a:pt x="2777" y="3216"/>
                    </a:lnTo>
                    <a:lnTo>
                      <a:pt x="2923" y="3118"/>
                    </a:lnTo>
                    <a:lnTo>
                      <a:pt x="2923" y="3118"/>
                    </a:lnTo>
                    <a:lnTo>
                      <a:pt x="3045" y="2997"/>
                    </a:lnTo>
                    <a:lnTo>
                      <a:pt x="3167" y="2851"/>
                    </a:lnTo>
                    <a:lnTo>
                      <a:pt x="3264" y="2704"/>
                    </a:lnTo>
                    <a:lnTo>
                      <a:pt x="3361" y="2558"/>
                    </a:lnTo>
                    <a:lnTo>
                      <a:pt x="3435" y="2412"/>
                    </a:lnTo>
                    <a:lnTo>
                      <a:pt x="3483" y="2242"/>
                    </a:lnTo>
                    <a:lnTo>
                      <a:pt x="3532" y="2071"/>
                    </a:lnTo>
                    <a:lnTo>
                      <a:pt x="3556" y="1901"/>
                    </a:lnTo>
                    <a:lnTo>
                      <a:pt x="3556" y="1730"/>
                    </a:lnTo>
                    <a:lnTo>
                      <a:pt x="3556" y="1560"/>
                    </a:lnTo>
                    <a:lnTo>
                      <a:pt x="3532" y="1389"/>
                    </a:lnTo>
                    <a:lnTo>
                      <a:pt x="3483" y="1219"/>
                    </a:lnTo>
                    <a:lnTo>
                      <a:pt x="3410" y="1048"/>
                    </a:lnTo>
                    <a:lnTo>
                      <a:pt x="3337" y="902"/>
                    </a:lnTo>
                    <a:lnTo>
                      <a:pt x="3264" y="756"/>
                    </a:lnTo>
                    <a:lnTo>
                      <a:pt x="3142" y="610"/>
                    </a:lnTo>
                    <a:lnTo>
                      <a:pt x="3142" y="610"/>
                    </a:lnTo>
                    <a:lnTo>
                      <a:pt x="2972" y="415"/>
                    </a:lnTo>
                    <a:lnTo>
                      <a:pt x="2753" y="245"/>
                    </a:lnTo>
                    <a:lnTo>
                      <a:pt x="2533" y="123"/>
                    </a:lnTo>
                    <a:lnTo>
                      <a:pt x="2314" y="5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Shape 827">
                <a:extLst>
                  <a:ext uri="{FF2B5EF4-FFF2-40B4-BE49-F238E27FC236}">
                    <a16:creationId xmlns:a16="http://schemas.microsoft.com/office/drawing/2014/main" id="{065E0883-FD56-4990-A3BA-7394FB6E3D9D}"/>
                  </a:ext>
                </a:extLst>
              </p:cNvPr>
              <p:cNvSpPr/>
              <p:nvPr/>
            </p:nvSpPr>
            <p:spPr>
              <a:xfrm>
                <a:off x="5682875" y="5188875"/>
                <a:ext cx="889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81" fill="none" extrusionOk="0">
                    <a:moveTo>
                      <a:pt x="0" y="2022"/>
                    </a:moveTo>
                    <a:lnTo>
                      <a:pt x="0" y="2022"/>
                    </a:lnTo>
                    <a:lnTo>
                      <a:pt x="25" y="2216"/>
                    </a:lnTo>
                    <a:lnTo>
                      <a:pt x="98" y="2411"/>
                    </a:lnTo>
                    <a:lnTo>
                      <a:pt x="98" y="2411"/>
                    </a:lnTo>
                    <a:lnTo>
                      <a:pt x="171" y="2557"/>
                    </a:lnTo>
                    <a:lnTo>
                      <a:pt x="244" y="2728"/>
                    </a:lnTo>
                    <a:lnTo>
                      <a:pt x="341" y="2874"/>
                    </a:lnTo>
                    <a:lnTo>
                      <a:pt x="463" y="2996"/>
                    </a:lnTo>
                    <a:lnTo>
                      <a:pt x="585" y="3118"/>
                    </a:lnTo>
                    <a:lnTo>
                      <a:pt x="707" y="3239"/>
                    </a:lnTo>
                    <a:lnTo>
                      <a:pt x="853" y="3337"/>
                    </a:lnTo>
                    <a:lnTo>
                      <a:pt x="999" y="3410"/>
                    </a:lnTo>
                    <a:lnTo>
                      <a:pt x="1169" y="3483"/>
                    </a:lnTo>
                    <a:lnTo>
                      <a:pt x="1340" y="3532"/>
                    </a:lnTo>
                    <a:lnTo>
                      <a:pt x="1510" y="3556"/>
                    </a:lnTo>
                    <a:lnTo>
                      <a:pt x="1681" y="3580"/>
                    </a:lnTo>
                    <a:lnTo>
                      <a:pt x="1851" y="3580"/>
                    </a:lnTo>
                    <a:lnTo>
                      <a:pt x="2022" y="3556"/>
                    </a:lnTo>
                    <a:lnTo>
                      <a:pt x="2192" y="3532"/>
                    </a:lnTo>
                    <a:lnTo>
                      <a:pt x="2363" y="3459"/>
                    </a:lnTo>
                    <a:lnTo>
                      <a:pt x="2363" y="3459"/>
                    </a:lnTo>
                    <a:lnTo>
                      <a:pt x="2533" y="3410"/>
                    </a:lnTo>
                    <a:lnTo>
                      <a:pt x="2704" y="3312"/>
                    </a:lnTo>
                    <a:lnTo>
                      <a:pt x="2850" y="3215"/>
                    </a:lnTo>
                    <a:lnTo>
                      <a:pt x="2972" y="3093"/>
                    </a:lnTo>
                    <a:lnTo>
                      <a:pt x="3093" y="2971"/>
                    </a:lnTo>
                    <a:lnTo>
                      <a:pt x="3215" y="2850"/>
                    </a:lnTo>
                    <a:lnTo>
                      <a:pt x="3288" y="2704"/>
                    </a:lnTo>
                    <a:lnTo>
                      <a:pt x="3386" y="2557"/>
                    </a:lnTo>
                    <a:lnTo>
                      <a:pt x="3434" y="2387"/>
                    </a:lnTo>
                    <a:lnTo>
                      <a:pt x="3483" y="2216"/>
                    </a:lnTo>
                    <a:lnTo>
                      <a:pt x="3532" y="2070"/>
                    </a:lnTo>
                    <a:lnTo>
                      <a:pt x="3556" y="1875"/>
                    </a:lnTo>
                    <a:lnTo>
                      <a:pt x="3556" y="1705"/>
                    </a:lnTo>
                    <a:lnTo>
                      <a:pt x="3532" y="1534"/>
                    </a:lnTo>
                    <a:lnTo>
                      <a:pt x="3507" y="1364"/>
                    </a:lnTo>
                    <a:lnTo>
                      <a:pt x="3434" y="1194"/>
                    </a:lnTo>
                    <a:lnTo>
                      <a:pt x="3434" y="1194"/>
                    </a:lnTo>
                    <a:lnTo>
                      <a:pt x="3361" y="1023"/>
                    </a:lnTo>
                    <a:lnTo>
                      <a:pt x="3288" y="853"/>
                    </a:lnTo>
                    <a:lnTo>
                      <a:pt x="3191" y="706"/>
                    </a:lnTo>
                    <a:lnTo>
                      <a:pt x="3069" y="585"/>
                    </a:lnTo>
                    <a:lnTo>
                      <a:pt x="2947" y="463"/>
                    </a:lnTo>
                    <a:lnTo>
                      <a:pt x="2825" y="341"/>
                    </a:lnTo>
                    <a:lnTo>
                      <a:pt x="2679" y="268"/>
                    </a:lnTo>
                    <a:lnTo>
                      <a:pt x="2533" y="171"/>
                    </a:lnTo>
                    <a:lnTo>
                      <a:pt x="2363" y="122"/>
                    </a:lnTo>
                    <a:lnTo>
                      <a:pt x="2192" y="73"/>
                    </a:lnTo>
                    <a:lnTo>
                      <a:pt x="2022" y="24"/>
                    </a:lnTo>
                    <a:lnTo>
                      <a:pt x="1851" y="24"/>
                    </a:lnTo>
                    <a:lnTo>
                      <a:pt x="1681" y="0"/>
                    </a:lnTo>
                    <a:lnTo>
                      <a:pt x="1510" y="24"/>
                    </a:lnTo>
                    <a:lnTo>
                      <a:pt x="1340" y="73"/>
                    </a:lnTo>
                    <a:lnTo>
                      <a:pt x="1169" y="122"/>
                    </a:lnTo>
                    <a:lnTo>
                      <a:pt x="1169" y="122"/>
                    </a:lnTo>
                    <a:lnTo>
                      <a:pt x="974" y="195"/>
                    </a:lnTo>
                    <a:lnTo>
                      <a:pt x="804" y="292"/>
                    </a:lnTo>
                    <a:lnTo>
                      <a:pt x="658" y="390"/>
                    </a:lnTo>
                    <a:lnTo>
                      <a:pt x="512" y="512"/>
                    </a:lnTo>
                    <a:lnTo>
                      <a:pt x="390" y="658"/>
                    </a:lnTo>
                    <a:lnTo>
                      <a:pt x="293" y="804"/>
                    </a:lnTo>
                    <a:lnTo>
                      <a:pt x="195" y="950"/>
                    </a:lnTo>
                    <a:lnTo>
                      <a:pt x="122" y="112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Shape 828">
                <a:extLst>
                  <a:ext uri="{FF2B5EF4-FFF2-40B4-BE49-F238E27FC236}">
                    <a16:creationId xmlns:a16="http://schemas.microsoft.com/office/drawing/2014/main" id="{C497A5ED-CCEE-4F09-A7B4-7079C57F1DC1}"/>
                  </a:ext>
                </a:extLst>
              </p:cNvPr>
              <p:cNvSpPr/>
              <p:nvPr/>
            </p:nvSpPr>
            <p:spPr>
              <a:xfrm>
                <a:off x="5411925" y="5110925"/>
                <a:ext cx="188775" cy="189400"/>
              </a:xfrm>
              <a:custGeom>
                <a:avLst/>
                <a:gdLst/>
                <a:ahLst/>
                <a:cxnLst/>
                <a:rect l="0" t="0" r="0" b="0"/>
                <a:pathLst>
                  <a:path w="7551" h="7576" fill="none" extrusionOk="0">
                    <a:moveTo>
                      <a:pt x="0" y="3776"/>
                    </a:moveTo>
                    <a:lnTo>
                      <a:pt x="0" y="3776"/>
                    </a:lnTo>
                    <a:lnTo>
                      <a:pt x="25" y="3410"/>
                    </a:lnTo>
                    <a:lnTo>
                      <a:pt x="73" y="3021"/>
                    </a:lnTo>
                    <a:lnTo>
                      <a:pt x="171" y="2655"/>
                    </a:lnTo>
                    <a:lnTo>
                      <a:pt x="293" y="2314"/>
                    </a:lnTo>
                    <a:lnTo>
                      <a:pt x="463" y="1973"/>
                    </a:lnTo>
                    <a:lnTo>
                      <a:pt x="658" y="1681"/>
                    </a:lnTo>
                    <a:lnTo>
                      <a:pt x="877" y="1389"/>
                    </a:lnTo>
                    <a:lnTo>
                      <a:pt x="1121" y="1121"/>
                    </a:lnTo>
                    <a:lnTo>
                      <a:pt x="1389" y="877"/>
                    </a:lnTo>
                    <a:lnTo>
                      <a:pt x="1656" y="658"/>
                    </a:lnTo>
                    <a:lnTo>
                      <a:pt x="1973" y="463"/>
                    </a:lnTo>
                    <a:lnTo>
                      <a:pt x="2314" y="293"/>
                    </a:lnTo>
                    <a:lnTo>
                      <a:pt x="2655" y="171"/>
                    </a:lnTo>
                    <a:lnTo>
                      <a:pt x="3020" y="74"/>
                    </a:lnTo>
                    <a:lnTo>
                      <a:pt x="3386" y="25"/>
                    </a:lnTo>
                    <a:lnTo>
                      <a:pt x="3775" y="1"/>
                    </a:lnTo>
                    <a:lnTo>
                      <a:pt x="3775" y="1"/>
                    </a:lnTo>
                    <a:lnTo>
                      <a:pt x="4165" y="25"/>
                    </a:lnTo>
                    <a:lnTo>
                      <a:pt x="4555" y="74"/>
                    </a:lnTo>
                    <a:lnTo>
                      <a:pt x="4896" y="171"/>
                    </a:lnTo>
                    <a:lnTo>
                      <a:pt x="5261" y="293"/>
                    </a:lnTo>
                    <a:lnTo>
                      <a:pt x="5578" y="463"/>
                    </a:lnTo>
                    <a:lnTo>
                      <a:pt x="5894" y="658"/>
                    </a:lnTo>
                    <a:lnTo>
                      <a:pt x="6186" y="877"/>
                    </a:lnTo>
                    <a:lnTo>
                      <a:pt x="6454" y="1121"/>
                    </a:lnTo>
                    <a:lnTo>
                      <a:pt x="6698" y="1389"/>
                    </a:lnTo>
                    <a:lnTo>
                      <a:pt x="6917" y="1681"/>
                    </a:lnTo>
                    <a:lnTo>
                      <a:pt x="7112" y="1973"/>
                    </a:lnTo>
                    <a:lnTo>
                      <a:pt x="7258" y="2314"/>
                    </a:lnTo>
                    <a:lnTo>
                      <a:pt x="7404" y="2655"/>
                    </a:lnTo>
                    <a:lnTo>
                      <a:pt x="7477" y="3021"/>
                    </a:lnTo>
                    <a:lnTo>
                      <a:pt x="7550" y="3410"/>
                    </a:lnTo>
                    <a:lnTo>
                      <a:pt x="7550" y="3776"/>
                    </a:lnTo>
                    <a:lnTo>
                      <a:pt x="7550" y="3776"/>
                    </a:lnTo>
                    <a:lnTo>
                      <a:pt x="7550" y="4165"/>
                    </a:lnTo>
                    <a:lnTo>
                      <a:pt x="7477" y="4555"/>
                    </a:lnTo>
                    <a:lnTo>
                      <a:pt x="7404" y="4920"/>
                    </a:lnTo>
                    <a:lnTo>
                      <a:pt x="7258" y="5261"/>
                    </a:lnTo>
                    <a:lnTo>
                      <a:pt x="7112" y="5578"/>
                    </a:lnTo>
                    <a:lnTo>
                      <a:pt x="6917" y="5895"/>
                    </a:lnTo>
                    <a:lnTo>
                      <a:pt x="6698" y="6187"/>
                    </a:lnTo>
                    <a:lnTo>
                      <a:pt x="6454" y="6455"/>
                    </a:lnTo>
                    <a:lnTo>
                      <a:pt x="6186" y="6698"/>
                    </a:lnTo>
                    <a:lnTo>
                      <a:pt x="5894" y="6917"/>
                    </a:lnTo>
                    <a:lnTo>
                      <a:pt x="5578" y="7112"/>
                    </a:lnTo>
                    <a:lnTo>
                      <a:pt x="5261" y="7258"/>
                    </a:lnTo>
                    <a:lnTo>
                      <a:pt x="4896" y="7405"/>
                    </a:lnTo>
                    <a:lnTo>
                      <a:pt x="4555" y="7478"/>
                    </a:lnTo>
                    <a:lnTo>
                      <a:pt x="4165" y="7551"/>
                    </a:lnTo>
                    <a:lnTo>
                      <a:pt x="3775" y="7575"/>
                    </a:lnTo>
                    <a:lnTo>
                      <a:pt x="3775" y="7575"/>
                    </a:lnTo>
                    <a:lnTo>
                      <a:pt x="3386" y="7551"/>
                    </a:lnTo>
                    <a:lnTo>
                      <a:pt x="3020" y="7478"/>
                    </a:lnTo>
                    <a:lnTo>
                      <a:pt x="2655" y="7405"/>
                    </a:lnTo>
                    <a:lnTo>
                      <a:pt x="2314" y="7258"/>
                    </a:lnTo>
                    <a:lnTo>
                      <a:pt x="1973" y="7112"/>
                    </a:lnTo>
                    <a:lnTo>
                      <a:pt x="1656" y="6917"/>
                    </a:lnTo>
                    <a:lnTo>
                      <a:pt x="1389" y="6698"/>
                    </a:lnTo>
                    <a:lnTo>
                      <a:pt x="1121" y="6455"/>
                    </a:lnTo>
                    <a:lnTo>
                      <a:pt x="877" y="6187"/>
                    </a:lnTo>
                    <a:lnTo>
                      <a:pt x="658" y="5895"/>
                    </a:lnTo>
                    <a:lnTo>
                      <a:pt x="463" y="5578"/>
                    </a:lnTo>
                    <a:lnTo>
                      <a:pt x="293" y="5261"/>
                    </a:lnTo>
                    <a:lnTo>
                      <a:pt x="171" y="4920"/>
                    </a:lnTo>
                    <a:lnTo>
                      <a:pt x="73" y="4555"/>
                    </a:lnTo>
                    <a:lnTo>
                      <a:pt x="25" y="4165"/>
                    </a:lnTo>
                    <a:lnTo>
                      <a:pt x="0" y="3776"/>
                    </a:lnTo>
                    <a:lnTo>
                      <a:pt x="0" y="3776"/>
                    </a:lnTo>
                    <a:close/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Shape 829">
                <a:extLst>
                  <a:ext uri="{FF2B5EF4-FFF2-40B4-BE49-F238E27FC236}">
                    <a16:creationId xmlns:a16="http://schemas.microsoft.com/office/drawing/2014/main" id="{D8CBE5C1-1916-4EF1-B9E9-DC5E58DE62C4}"/>
                  </a:ext>
                </a:extLst>
              </p:cNvPr>
              <p:cNvSpPr/>
              <p:nvPr/>
            </p:nvSpPr>
            <p:spPr>
              <a:xfrm>
                <a:off x="5367475" y="5025075"/>
                <a:ext cx="81600" cy="105975"/>
              </a:xfrm>
              <a:custGeom>
                <a:avLst/>
                <a:gdLst/>
                <a:ahLst/>
                <a:cxnLst/>
                <a:rect l="0" t="0" r="0" b="0"/>
                <a:pathLst>
                  <a:path w="3264" h="4239" fill="none" extrusionOk="0">
                    <a:moveTo>
                      <a:pt x="0" y="1"/>
                    </a:moveTo>
                    <a:lnTo>
                      <a:pt x="3264" y="4238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Shape 830">
                <a:extLst>
                  <a:ext uri="{FF2B5EF4-FFF2-40B4-BE49-F238E27FC236}">
                    <a16:creationId xmlns:a16="http://schemas.microsoft.com/office/drawing/2014/main" id="{BB37530B-08B3-4205-8A08-E876EE3F9FBE}"/>
                  </a:ext>
                </a:extLst>
              </p:cNvPr>
              <p:cNvSpPr/>
              <p:nvPr/>
            </p:nvSpPr>
            <p:spPr>
              <a:xfrm>
                <a:off x="5567800" y="4999500"/>
                <a:ext cx="115100" cy="133975"/>
              </a:xfrm>
              <a:custGeom>
                <a:avLst/>
                <a:gdLst/>
                <a:ahLst/>
                <a:cxnLst/>
                <a:rect l="0" t="0" r="0" b="0"/>
                <a:pathLst>
                  <a:path w="4604" h="5359" fill="none" extrusionOk="0">
                    <a:moveTo>
                      <a:pt x="0" y="5359"/>
                    </a:moveTo>
                    <a:lnTo>
                      <a:pt x="4603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Shape 831">
                <a:extLst>
                  <a:ext uri="{FF2B5EF4-FFF2-40B4-BE49-F238E27FC236}">
                    <a16:creationId xmlns:a16="http://schemas.microsoft.com/office/drawing/2014/main" id="{14DEB002-C856-4D51-9E3F-42951B8C7A10}"/>
                  </a:ext>
                </a:extLst>
              </p:cNvPr>
              <p:cNvSpPr/>
              <p:nvPr/>
            </p:nvSpPr>
            <p:spPr>
              <a:xfrm>
                <a:off x="5600075" y="5217475"/>
                <a:ext cx="127275" cy="16475"/>
              </a:xfrm>
              <a:custGeom>
                <a:avLst/>
                <a:gdLst/>
                <a:ahLst/>
                <a:cxnLst/>
                <a:rect l="0" t="0" r="0" b="0"/>
                <a:pathLst>
                  <a:path w="5091" h="659" fill="none" extrusionOk="0">
                    <a:moveTo>
                      <a:pt x="5090" y="658"/>
                    </a:moveTo>
                    <a:lnTo>
                      <a:pt x="0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Shape 832">
                <a:extLst>
                  <a:ext uri="{FF2B5EF4-FFF2-40B4-BE49-F238E27FC236}">
                    <a16:creationId xmlns:a16="http://schemas.microsoft.com/office/drawing/2014/main" id="{5B5D5E96-C594-4AB6-9DF5-2ED8F56CCF52}"/>
                  </a:ext>
                </a:extLst>
              </p:cNvPr>
              <p:cNvSpPr/>
              <p:nvPr/>
            </p:nvSpPr>
            <p:spPr>
              <a:xfrm>
                <a:off x="5497775" y="5299675"/>
                <a:ext cx="4900" cy="126675"/>
              </a:xfrm>
              <a:custGeom>
                <a:avLst/>
                <a:gdLst/>
                <a:ahLst/>
                <a:cxnLst/>
                <a:rect l="0" t="0" r="0" b="0"/>
                <a:pathLst>
                  <a:path w="196" h="5067" fill="none" extrusionOk="0">
                    <a:moveTo>
                      <a:pt x="0" y="5067"/>
                    </a:moveTo>
                    <a:lnTo>
                      <a:pt x="195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Shape 833">
                <a:extLst>
                  <a:ext uri="{FF2B5EF4-FFF2-40B4-BE49-F238E27FC236}">
                    <a16:creationId xmlns:a16="http://schemas.microsoft.com/office/drawing/2014/main" id="{3FC3F998-CA08-40F4-81A5-CEC994EBBF42}"/>
                  </a:ext>
                </a:extLst>
              </p:cNvPr>
              <p:cNvSpPr/>
              <p:nvPr/>
            </p:nvSpPr>
            <p:spPr>
              <a:xfrm>
                <a:off x="5277975" y="5241825"/>
                <a:ext cx="141275" cy="58500"/>
              </a:xfrm>
              <a:custGeom>
                <a:avLst/>
                <a:gdLst/>
                <a:ahLst/>
                <a:cxnLst/>
                <a:rect l="0" t="0" r="0" b="0"/>
                <a:pathLst>
                  <a:path w="5651" h="2340" fill="none" extrusionOk="0">
                    <a:moveTo>
                      <a:pt x="0" y="2339"/>
                    </a:moveTo>
                    <a:lnTo>
                      <a:pt x="5651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9C05CDBC-229D-45E2-B2F9-9037D7DF9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5880" y="4628428"/>
            <a:ext cx="5590283" cy="1463040"/>
          </a:xfrm>
        </p:spPr>
        <p:txBody>
          <a:bodyPr lIns="91440" rIns="91440"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D812236-1A32-4FE2-AB5A-F8F998D835F3}"/>
              </a:ext>
            </a:extLst>
          </p:cNvPr>
          <p:cNvSpPr/>
          <p:nvPr/>
        </p:nvSpPr>
        <p:spPr>
          <a:xfrm>
            <a:off x="272955" y="0"/>
            <a:ext cx="423081" cy="1562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834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5239" y="263276"/>
            <a:ext cx="11187259" cy="1014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240" y="1463857"/>
            <a:ext cx="11187258" cy="484550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240" y="6544402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fld id="{B3AD4CFF-3F4D-4F61-9550-7E98A6C190DF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742" y="6544402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544402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fld id="{858BC458-60F9-4D09-A3FE-C8F3BB1DEC2B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 flipV="1">
            <a:off x="429491" y="172390"/>
            <a:ext cx="0" cy="1196439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6686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none" spc="100" baseline="0">
          <a:solidFill>
            <a:schemeClr val="tx1">
              <a:lumMod val="95000"/>
              <a:lumOff val="5000"/>
            </a:schemeClr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8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1pPr>
      <a:lvl2pPr marL="128016" indent="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None/>
        <a:defRPr sz="28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30530" y="172973"/>
            <a:ext cx="0" cy="1196975"/>
          </a:xfrm>
          <a:custGeom>
            <a:avLst/>
            <a:gdLst/>
            <a:ahLst/>
            <a:cxnLst/>
            <a:rect l="l" t="t" r="r" b="b"/>
            <a:pathLst>
              <a:path h="1196975">
                <a:moveTo>
                  <a:pt x="0" y="1196466"/>
                </a:moveTo>
                <a:lnTo>
                  <a:pt x="0" y="0"/>
                </a:lnTo>
              </a:path>
            </a:pathLst>
          </a:custGeom>
          <a:ln w="19050">
            <a:solidFill>
              <a:srgbClr val="4B31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4202" y="380237"/>
            <a:ext cx="7605395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0D0D0D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5058" y="2837179"/>
            <a:ext cx="10933430" cy="3155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4B3182"/>
                </a:solidFill>
                <a:latin typeface="Segoe UI Semilight"/>
                <a:cs typeface="Segoe UI Semi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3732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30530" y="172973"/>
            <a:ext cx="0" cy="1196975"/>
          </a:xfrm>
          <a:custGeom>
            <a:avLst/>
            <a:gdLst/>
            <a:ahLst/>
            <a:cxnLst/>
            <a:rect l="l" t="t" r="r" b="b"/>
            <a:pathLst>
              <a:path h="1196975">
                <a:moveTo>
                  <a:pt x="0" y="1196466"/>
                </a:moveTo>
                <a:lnTo>
                  <a:pt x="0" y="0"/>
                </a:lnTo>
              </a:path>
            </a:pathLst>
          </a:custGeom>
          <a:ln w="19050">
            <a:solidFill>
              <a:srgbClr val="4B31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4202" y="416814"/>
            <a:ext cx="6887209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0D0D0D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5058" y="1411376"/>
            <a:ext cx="10982325" cy="44761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Segoe UI Semilight"/>
                <a:cs typeface="Segoe UI Semi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5646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30530" y="172973"/>
            <a:ext cx="0" cy="1196975"/>
          </a:xfrm>
          <a:custGeom>
            <a:avLst/>
            <a:gdLst/>
            <a:ahLst/>
            <a:cxnLst/>
            <a:rect l="l" t="t" r="r" b="b"/>
            <a:pathLst>
              <a:path h="1196975">
                <a:moveTo>
                  <a:pt x="0" y="1196466"/>
                </a:moveTo>
                <a:lnTo>
                  <a:pt x="0" y="0"/>
                </a:lnTo>
              </a:path>
            </a:pathLst>
          </a:custGeom>
          <a:ln w="19050">
            <a:solidFill>
              <a:srgbClr val="4B31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4202" y="397890"/>
            <a:ext cx="8738615" cy="592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0D0D0D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5058" y="1488186"/>
            <a:ext cx="11256010" cy="3317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Segoe UI Semilight"/>
                <a:cs typeface="Segoe UI Semi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4943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15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4588" y="5313285"/>
            <a:ext cx="7772400" cy="1463040"/>
          </a:xfrm>
        </p:spPr>
        <p:txBody>
          <a:bodyPr>
            <a:normAutofit/>
          </a:bodyPr>
          <a:lstStyle/>
          <a:p>
            <a:r>
              <a:rPr lang="en-US" dirty="0"/>
              <a:t>More Proof Strategies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CSE 311 Summer 25</a:t>
            </a:r>
          </a:p>
          <a:p>
            <a:r>
              <a:rPr lang="en-US" dirty="0"/>
              <a:t>Lecture 7</a:t>
            </a:r>
          </a:p>
        </p:txBody>
      </p:sp>
      <p:pic>
        <p:nvPicPr>
          <p:cNvPr id="4" name="object 5">
            <a:extLst>
              <a:ext uri="{FF2B5EF4-FFF2-40B4-BE49-F238E27FC236}">
                <a16:creationId xmlns:a16="http://schemas.microsoft.com/office/drawing/2014/main" id="{275E13A1-25F1-6D87-C3B3-4F5571E6B4C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06723" y="1754123"/>
            <a:ext cx="7525511" cy="2947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224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384E19-2EF4-A567-D96C-61B05564B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3C07DF0E-069A-A5D9-6600-C08611E41AA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t>Proof</a:t>
            </a:r>
            <a:r>
              <a:rPr spc="340"/>
              <a:t> </a:t>
            </a:r>
            <a:r>
              <a:t>by</a:t>
            </a:r>
            <a:r>
              <a:rPr spc="325"/>
              <a:t> </a:t>
            </a:r>
            <a:r>
              <a:rPr spc="60"/>
              <a:t>Contrapositive</a:t>
            </a: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320BDE08-DB25-92A4-66CD-10606C5FA05E}"/>
              </a:ext>
            </a:extLst>
          </p:cNvPr>
          <p:cNvSpPr txBox="1"/>
          <p:nvPr/>
        </p:nvSpPr>
        <p:spPr>
          <a:xfrm>
            <a:off x="645058" y="1419605"/>
            <a:ext cx="7103745" cy="452688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Prove:</a:t>
            </a:r>
            <a:r>
              <a:rPr kumimoji="0" sz="2400" b="0" i="0" u="none" strike="noStrike" kern="0" cap="none" spc="-5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For</a:t>
            </a:r>
            <a:r>
              <a:rPr kumimoji="0" sz="2400" b="0" i="0" u="none" strike="noStrike" kern="0" cap="none" spc="-2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an</a:t>
            </a:r>
            <a:r>
              <a:rPr kumimoji="0" sz="2400" b="0" i="0" u="none" strike="noStrike" kern="0" cap="none" spc="-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integer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𝑥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,</a:t>
            </a:r>
            <a:r>
              <a:rPr kumimoji="0" sz="2400" b="0" i="0" u="none" strike="noStrike" kern="0" cap="none" spc="-1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if</a:t>
            </a:r>
            <a:r>
              <a:rPr kumimoji="0" sz="2400" b="0" i="0" u="none" strike="noStrike" kern="0" cap="none" spc="-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3𝑥</a:t>
            </a:r>
            <a:r>
              <a:rPr kumimoji="0" sz="2400" b="0" i="0" u="none" strike="noStrike" kern="0" cap="none" spc="6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+</a:t>
            </a:r>
            <a:r>
              <a:rPr kumimoji="0" sz="2400" b="0" i="0" u="none" strike="noStrike" kern="0" cap="none" spc="-2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2</a:t>
            </a:r>
            <a:r>
              <a:rPr kumimoji="0" sz="2400" b="0" i="0" u="none" strike="noStrike" kern="0" cap="none" spc="10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</a:t>
            </a:r>
            <a:r>
              <a:rPr kumimoji="0" sz="2400" b="0" i="0" u="none" strike="noStrike" kern="0" cap="none" spc="-2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odd,</a:t>
            </a:r>
            <a:r>
              <a:rPr kumimoji="0" sz="2400" b="0" i="0" u="none" strike="noStrike" kern="0" cap="none" spc="-2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then</a:t>
            </a:r>
            <a:r>
              <a:rPr kumimoji="0" sz="2400" b="0" i="0" u="none" strike="noStrike" kern="0" cap="none" spc="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𝑥</a:t>
            </a:r>
            <a:r>
              <a:rPr kumimoji="0" sz="2400" b="0" i="0" u="none" strike="noStrike" kern="0" cap="none" spc="18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</a:t>
            </a:r>
            <a:r>
              <a:rPr kumimoji="0" sz="2400" b="0" i="0" u="none" strike="noStrike" kern="0" cap="none" spc="-2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odd.</a:t>
            </a:r>
            <a:endParaRPr kumimoji="0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</p:txBody>
      </p:sp>
      <p:grpSp>
        <p:nvGrpSpPr>
          <p:cNvPr id="10" name="object 10">
            <a:extLst>
              <a:ext uri="{FF2B5EF4-FFF2-40B4-BE49-F238E27FC236}">
                <a16:creationId xmlns:a16="http://schemas.microsoft.com/office/drawing/2014/main" id="{5A87B170-AD9E-0286-BD0C-612B131E72B1}"/>
              </a:ext>
            </a:extLst>
          </p:cNvPr>
          <p:cNvGrpSpPr/>
          <p:nvPr/>
        </p:nvGrpSpPr>
        <p:grpSpPr>
          <a:xfrm>
            <a:off x="8619426" y="220662"/>
            <a:ext cx="3366135" cy="814705"/>
            <a:chOff x="8619426" y="220662"/>
            <a:chExt cx="3366135" cy="814705"/>
          </a:xfrm>
        </p:grpSpPr>
        <p:sp>
          <p:nvSpPr>
            <p:cNvPr id="11" name="object 11">
              <a:extLst>
                <a:ext uri="{FF2B5EF4-FFF2-40B4-BE49-F238E27FC236}">
                  <a16:creationId xmlns:a16="http://schemas.microsoft.com/office/drawing/2014/main" id="{1804E349-DC6C-2595-816C-B20BBEACD29A}"/>
                </a:ext>
              </a:extLst>
            </p:cNvPr>
            <p:cNvSpPr/>
            <p:nvPr/>
          </p:nvSpPr>
          <p:spPr>
            <a:xfrm>
              <a:off x="8627364" y="228600"/>
              <a:ext cx="3350260" cy="798830"/>
            </a:xfrm>
            <a:custGeom>
              <a:avLst/>
              <a:gdLst/>
              <a:ahLst/>
              <a:cxnLst/>
              <a:rect l="l" t="t" r="r" b="b"/>
              <a:pathLst>
                <a:path w="3350259" h="798830">
                  <a:moveTo>
                    <a:pt x="3216655" y="0"/>
                  </a:moveTo>
                  <a:lnTo>
                    <a:pt x="133095" y="0"/>
                  </a:lnTo>
                  <a:lnTo>
                    <a:pt x="91017" y="6782"/>
                  </a:lnTo>
                  <a:lnTo>
                    <a:pt x="54479" y="25672"/>
                  </a:lnTo>
                  <a:lnTo>
                    <a:pt x="25672" y="54479"/>
                  </a:lnTo>
                  <a:lnTo>
                    <a:pt x="6782" y="91017"/>
                  </a:lnTo>
                  <a:lnTo>
                    <a:pt x="0" y="133096"/>
                  </a:lnTo>
                  <a:lnTo>
                    <a:pt x="0" y="665479"/>
                  </a:lnTo>
                  <a:lnTo>
                    <a:pt x="6782" y="707558"/>
                  </a:lnTo>
                  <a:lnTo>
                    <a:pt x="25672" y="744096"/>
                  </a:lnTo>
                  <a:lnTo>
                    <a:pt x="54479" y="772903"/>
                  </a:lnTo>
                  <a:lnTo>
                    <a:pt x="91017" y="791793"/>
                  </a:lnTo>
                  <a:lnTo>
                    <a:pt x="133095" y="798576"/>
                  </a:lnTo>
                  <a:lnTo>
                    <a:pt x="3216655" y="798576"/>
                  </a:lnTo>
                  <a:lnTo>
                    <a:pt x="3258734" y="791793"/>
                  </a:lnTo>
                  <a:lnTo>
                    <a:pt x="3295272" y="772903"/>
                  </a:lnTo>
                  <a:lnTo>
                    <a:pt x="3324079" y="744096"/>
                  </a:lnTo>
                  <a:lnTo>
                    <a:pt x="3342969" y="707558"/>
                  </a:lnTo>
                  <a:lnTo>
                    <a:pt x="3349752" y="665479"/>
                  </a:lnTo>
                  <a:lnTo>
                    <a:pt x="3349752" y="133096"/>
                  </a:lnTo>
                  <a:lnTo>
                    <a:pt x="3342969" y="91017"/>
                  </a:lnTo>
                  <a:lnTo>
                    <a:pt x="3324079" y="54479"/>
                  </a:lnTo>
                  <a:lnTo>
                    <a:pt x="3295272" y="25672"/>
                  </a:lnTo>
                  <a:lnTo>
                    <a:pt x="3258734" y="6782"/>
                  </a:lnTo>
                  <a:lnTo>
                    <a:pt x="3216655" y="0"/>
                  </a:lnTo>
                  <a:close/>
                </a:path>
              </a:pathLst>
            </a:custGeom>
            <a:solidFill>
              <a:srgbClr val="E4E4FF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" name="object 12">
              <a:extLst>
                <a:ext uri="{FF2B5EF4-FFF2-40B4-BE49-F238E27FC236}">
                  <a16:creationId xmlns:a16="http://schemas.microsoft.com/office/drawing/2014/main" id="{63A382A9-8DC6-CB58-892E-A269E45F89A2}"/>
                </a:ext>
              </a:extLst>
            </p:cNvPr>
            <p:cNvSpPr/>
            <p:nvPr/>
          </p:nvSpPr>
          <p:spPr>
            <a:xfrm>
              <a:off x="8627364" y="228600"/>
              <a:ext cx="3350260" cy="798830"/>
            </a:xfrm>
            <a:custGeom>
              <a:avLst/>
              <a:gdLst/>
              <a:ahLst/>
              <a:cxnLst/>
              <a:rect l="l" t="t" r="r" b="b"/>
              <a:pathLst>
                <a:path w="3350259" h="798830">
                  <a:moveTo>
                    <a:pt x="0" y="133096"/>
                  </a:moveTo>
                  <a:lnTo>
                    <a:pt x="6782" y="91017"/>
                  </a:lnTo>
                  <a:lnTo>
                    <a:pt x="25672" y="54479"/>
                  </a:lnTo>
                  <a:lnTo>
                    <a:pt x="54479" y="25672"/>
                  </a:lnTo>
                  <a:lnTo>
                    <a:pt x="91017" y="6782"/>
                  </a:lnTo>
                  <a:lnTo>
                    <a:pt x="133095" y="0"/>
                  </a:lnTo>
                  <a:lnTo>
                    <a:pt x="3216655" y="0"/>
                  </a:lnTo>
                  <a:lnTo>
                    <a:pt x="3258734" y="6782"/>
                  </a:lnTo>
                  <a:lnTo>
                    <a:pt x="3295272" y="25672"/>
                  </a:lnTo>
                  <a:lnTo>
                    <a:pt x="3324079" y="54479"/>
                  </a:lnTo>
                  <a:lnTo>
                    <a:pt x="3342969" y="91017"/>
                  </a:lnTo>
                  <a:lnTo>
                    <a:pt x="3349752" y="133096"/>
                  </a:lnTo>
                  <a:lnTo>
                    <a:pt x="3349752" y="665479"/>
                  </a:lnTo>
                  <a:lnTo>
                    <a:pt x="3342969" y="707558"/>
                  </a:lnTo>
                  <a:lnTo>
                    <a:pt x="3324079" y="744096"/>
                  </a:lnTo>
                  <a:lnTo>
                    <a:pt x="3295272" y="772903"/>
                  </a:lnTo>
                  <a:lnTo>
                    <a:pt x="3258734" y="791793"/>
                  </a:lnTo>
                  <a:lnTo>
                    <a:pt x="3216655" y="798576"/>
                  </a:lnTo>
                  <a:lnTo>
                    <a:pt x="133095" y="798576"/>
                  </a:lnTo>
                  <a:lnTo>
                    <a:pt x="91017" y="791793"/>
                  </a:lnTo>
                  <a:lnTo>
                    <a:pt x="54479" y="772903"/>
                  </a:lnTo>
                  <a:lnTo>
                    <a:pt x="25672" y="744096"/>
                  </a:lnTo>
                  <a:lnTo>
                    <a:pt x="6782" y="707558"/>
                  </a:lnTo>
                  <a:lnTo>
                    <a:pt x="0" y="665479"/>
                  </a:lnTo>
                  <a:lnTo>
                    <a:pt x="0" y="133096"/>
                  </a:lnTo>
                  <a:close/>
                </a:path>
              </a:pathLst>
            </a:custGeom>
            <a:ln w="1587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object 13">
              <a:extLst>
                <a:ext uri="{FF2B5EF4-FFF2-40B4-BE49-F238E27FC236}">
                  <a16:creationId xmlns:a16="http://schemas.microsoft.com/office/drawing/2014/main" id="{F65A50CA-2EDD-D53A-7D02-8F92F3C31F13}"/>
                </a:ext>
              </a:extLst>
            </p:cNvPr>
            <p:cNvSpPr/>
            <p:nvPr/>
          </p:nvSpPr>
          <p:spPr>
            <a:xfrm>
              <a:off x="9229217" y="677037"/>
              <a:ext cx="309245" cy="236220"/>
            </a:xfrm>
            <a:custGeom>
              <a:avLst/>
              <a:gdLst/>
              <a:ahLst/>
              <a:cxnLst/>
              <a:rect l="l" t="t" r="r" b="b"/>
              <a:pathLst>
                <a:path w="309245" h="236219">
                  <a:moveTo>
                    <a:pt x="234060" y="0"/>
                  </a:moveTo>
                  <a:lnTo>
                    <a:pt x="230758" y="9525"/>
                  </a:lnTo>
                  <a:lnTo>
                    <a:pt x="244379" y="15430"/>
                  </a:lnTo>
                  <a:lnTo>
                    <a:pt x="256095" y="23622"/>
                  </a:lnTo>
                  <a:lnTo>
                    <a:pt x="279906" y="61650"/>
                  </a:lnTo>
                  <a:lnTo>
                    <a:pt x="287781" y="116586"/>
                  </a:lnTo>
                  <a:lnTo>
                    <a:pt x="286902" y="137423"/>
                  </a:lnTo>
                  <a:lnTo>
                    <a:pt x="273811" y="188340"/>
                  </a:lnTo>
                  <a:lnTo>
                    <a:pt x="244522" y="220184"/>
                  </a:lnTo>
                  <a:lnTo>
                    <a:pt x="231139" y="226187"/>
                  </a:lnTo>
                  <a:lnTo>
                    <a:pt x="234060" y="235712"/>
                  </a:lnTo>
                  <a:lnTo>
                    <a:pt x="279102" y="208994"/>
                  </a:lnTo>
                  <a:lnTo>
                    <a:pt x="304387" y="159543"/>
                  </a:lnTo>
                  <a:lnTo>
                    <a:pt x="309244" y="117855"/>
                  </a:lnTo>
                  <a:lnTo>
                    <a:pt x="308043" y="96512"/>
                  </a:lnTo>
                  <a:lnTo>
                    <a:pt x="308030" y="96281"/>
                  </a:lnTo>
                  <a:lnTo>
                    <a:pt x="298315" y="57991"/>
                  </a:lnTo>
                  <a:lnTo>
                    <a:pt x="266176" y="15065"/>
                  </a:lnTo>
                  <a:lnTo>
                    <a:pt x="251184" y="6145"/>
                  </a:lnTo>
                  <a:lnTo>
                    <a:pt x="234060" y="0"/>
                  </a:lnTo>
                  <a:close/>
                </a:path>
                <a:path w="309245" h="236219">
                  <a:moveTo>
                    <a:pt x="75183" y="0"/>
                  </a:moveTo>
                  <a:lnTo>
                    <a:pt x="30196" y="26771"/>
                  </a:lnTo>
                  <a:lnTo>
                    <a:pt x="4857" y="76327"/>
                  </a:lnTo>
                  <a:lnTo>
                    <a:pt x="71" y="116586"/>
                  </a:lnTo>
                  <a:lnTo>
                    <a:pt x="0" y="117855"/>
                  </a:lnTo>
                  <a:lnTo>
                    <a:pt x="4841" y="159543"/>
                  </a:lnTo>
                  <a:lnTo>
                    <a:pt x="30071" y="208994"/>
                  </a:lnTo>
                  <a:lnTo>
                    <a:pt x="75183" y="235712"/>
                  </a:lnTo>
                  <a:lnTo>
                    <a:pt x="78104" y="226187"/>
                  </a:lnTo>
                  <a:lnTo>
                    <a:pt x="64650" y="220184"/>
                  </a:lnTo>
                  <a:lnTo>
                    <a:pt x="53054" y="211883"/>
                  </a:lnTo>
                  <a:lnTo>
                    <a:pt x="29338" y="173289"/>
                  </a:lnTo>
                  <a:lnTo>
                    <a:pt x="21516" y="117855"/>
                  </a:lnTo>
                  <a:lnTo>
                    <a:pt x="21462" y="116586"/>
                  </a:lnTo>
                  <a:lnTo>
                    <a:pt x="24971" y="78200"/>
                  </a:lnTo>
                  <a:lnTo>
                    <a:pt x="43338" y="34099"/>
                  </a:lnTo>
                  <a:lnTo>
                    <a:pt x="78485" y="9525"/>
                  </a:lnTo>
                  <a:lnTo>
                    <a:pt x="7518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4" name="object 14">
            <a:extLst>
              <a:ext uri="{FF2B5EF4-FFF2-40B4-BE49-F238E27FC236}">
                <a16:creationId xmlns:a16="http://schemas.microsoft.com/office/drawing/2014/main" id="{83F20C26-07DF-787D-353C-6C7F8EA21D74}"/>
              </a:ext>
            </a:extLst>
          </p:cNvPr>
          <p:cNvSpPr txBox="1"/>
          <p:nvPr/>
        </p:nvSpPr>
        <p:spPr>
          <a:xfrm>
            <a:off x="8745728" y="303021"/>
            <a:ext cx="2922270" cy="628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ts val="237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000" b="0" i="0" u="sng" strike="noStrike" kern="0" cap="none" spc="-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Segoe UI Semilight"/>
                <a:ea typeface="+mn-ea"/>
                <a:cs typeface="Segoe UI Semilight"/>
              </a:rPr>
              <a:t>Definitions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  <a:p>
            <a:pPr marL="12700" marR="0" lvl="0" indent="0" algn="l" defTabSz="914400" rtl="0" eaLnBrk="1" fontAlgn="auto" latinLnBrk="0" hangingPunct="1">
              <a:lnSpc>
                <a:spcPts val="237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885825" algn="l"/>
              </a:tabLst>
              <a:defRPr/>
            </a:pPr>
            <a:r>
              <a:rPr kumimoji="0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Odd</a:t>
            </a:r>
            <a:r>
              <a:rPr kumimoji="0" sz="2000" b="0" i="0" u="none" strike="noStrike" kern="0" cap="none" spc="34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000" b="0" i="0" u="none" strike="noStrike" kern="0" cap="none" spc="-5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𝑥</a:t>
            </a:r>
            <a:r>
              <a:rPr kumimoji="0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	≔</a:t>
            </a:r>
            <a:r>
              <a:rPr kumimoji="0" sz="2000" b="0" i="0" u="none" strike="noStrike" kern="0" cap="none" spc="1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∃𝑘(𝑥</a:t>
            </a:r>
            <a:r>
              <a:rPr kumimoji="0" sz="2000" b="0" i="0" u="none" strike="noStrike" kern="0" cap="none" spc="16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=</a:t>
            </a:r>
            <a:r>
              <a:rPr kumimoji="0" sz="2000" b="0" i="0" u="none" strike="noStrike" kern="0" cap="none" spc="10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2𝑘</a:t>
            </a:r>
            <a:r>
              <a:rPr kumimoji="0" sz="2000" b="0" i="0" u="none" strike="noStrike" kern="0" cap="none" spc="5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+ </a:t>
            </a:r>
            <a:r>
              <a:rPr kumimoji="0" sz="2000" b="0" i="0" u="none" strike="noStrike" kern="0" cap="none" spc="-2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1)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ea typeface="+mn-ea"/>
              <a:cs typeface="Cambria Math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495CDBE-35A2-7920-5133-80674C9574FA}"/>
                  </a:ext>
                </a:extLst>
              </p:cNvPr>
              <p:cNvSpPr txBox="1"/>
              <p:nvPr/>
            </p:nvSpPr>
            <p:spPr>
              <a:xfrm>
                <a:off x="815546" y="1872293"/>
                <a:ext cx="9934832" cy="5091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∀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d>
                        <m:d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kumimoji="0" lang="en-US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Odd</m:t>
                          </m:r>
                          <m:d>
                            <m:dPr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3</m:t>
                              </m:r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𝑥</m:t>
                              </m:r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+2</m:t>
                              </m:r>
                            </m:e>
                          </m:d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→</m:t>
                          </m:r>
                          <m:r>
                            <m:rPr>
                              <m:sty m:val="p"/>
                            </m:rPr>
                            <a:rPr kumimoji="0" lang="en-US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Odd</m:t>
                          </m:r>
                          <m:d>
                            <m:dPr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𝑥</m:t>
                              </m:r>
                            </m:e>
                          </m:d>
                        </m:e>
                      </m:d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≡∀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(</m:t>
                      </m:r>
                      <m:r>
                        <m:rPr>
                          <m:sty m:val="p"/>
                        </m:rPr>
                        <a:rPr kumimoji="0" lang="en-US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Even</m:t>
                      </m:r>
                      <m:d>
                        <m:d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</m:e>
                      </m:d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→</m:t>
                      </m:r>
                      <m:r>
                        <m:rPr>
                          <m:sty m:val="p"/>
                        </m:rPr>
                        <a:rPr kumimoji="0" lang="en-US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Even</m:t>
                      </m:r>
                      <m:d>
                        <m:d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3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+2</m:t>
                          </m:r>
                        </m:e>
                      </m:d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)</m:t>
                      </m:r>
                    </m:oMath>
                  </m:oMathPara>
                </a14:m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4C3282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495CDBE-35A2-7920-5133-80674C9574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546" y="1872293"/>
                <a:ext cx="9934832" cy="5091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bject 9">
            <a:extLst>
              <a:ext uri="{FF2B5EF4-FFF2-40B4-BE49-F238E27FC236}">
                <a16:creationId xmlns:a16="http://schemas.microsoft.com/office/drawing/2014/main" id="{1545B812-C37B-185E-C090-46E90DBEF81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54202" y="2297777"/>
            <a:ext cx="10933430" cy="45602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51155">
              <a:lnSpc>
                <a:spcPct val="100000"/>
              </a:lnSpc>
              <a:spcBef>
                <a:spcPts val="100"/>
              </a:spcBef>
            </a:pPr>
            <a:r>
              <a:t>We</a:t>
            </a:r>
            <a:r>
              <a:rPr spc="-20"/>
              <a:t> </a:t>
            </a:r>
            <a:r>
              <a:t>prove</a:t>
            </a:r>
            <a:r>
              <a:rPr spc="-40"/>
              <a:t> </a:t>
            </a:r>
            <a:r>
              <a:t>by</a:t>
            </a:r>
            <a:r>
              <a:rPr spc="-30"/>
              <a:t> </a:t>
            </a:r>
            <a:r>
              <a:t>contrapositive.</a:t>
            </a:r>
            <a:r>
              <a:rPr spc="-40"/>
              <a:t> </a:t>
            </a:r>
            <a:endParaRPr lang="en-US" spc="-40"/>
          </a:p>
          <a:p>
            <a:pPr marL="12700" marR="351155">
              <a:lnSpc>
                <a:spcPct val="100000"/>
              </a:lnSpc>
              <a:spcBef>
                <a:spcPts val="100"/>
              </a:spcBef>
            </a:pPr>
            <a:r>
              <a:t>Let</a:t>
            </a:r>
            <a:r>
              <a:rPr spc="-45"/>
              <a:t> </a:t>
            </a:r>
            <a:r>
              <a:rPr b="0">
                <a:latin typeface="Cambria Math"/>
                <a:cs typeface="Cambria Math"/>
              </a:rPr>
              <a:t>𝑥</a:t>
            </a:r>
            <a:r>
              <a:rPr b="0" spc="160">
                <a:latin typeface="Cambria Math"/>
                <a:cs typeface="Cambria Math"/>
              </a:rPr>
              <a:t> </a:t>
            </a:r>
            <a:r>
              <a:t>be</a:t>
            </a:r>
            <a:r>
              <a:rPr spc="-25"/>
              <a:t> </a:t>
            </a:r>
            <a:r>
              <a:t>an</a:t>
            </a:r>
            <a:r>
              <a:rPr spc="-15"/>
              <a:t> </a:t>
            </a:r>
            <a:r>
              <a:t>arbitrary</a:t>
            </a:r>
            <a:r>
              <a:rPr spc="-45"/>
              <a:t> </a:t>
            </a:r>
            <a:r>
              <a:rPr spc="-20"/>
              <a:t>integer.</a:t>
            </a:r>
            <a:r>
              <a:rPr spc="-30"/>
              <a:t> </a:t>
            </a:r>
            <a:r>
              <a:t>Suppose</a:t>
            </a:r>
            <a:r>
              <a:rPr spc="-30"/>
              <a:t> </a:t>
            </a:r>
            <a:r>
              <a:t>that</a:t>
            </a:r>
            <a:r>
              <a:rPr spc="-65"/>
              <a:t> </a:t>
            </a:r>
            <a:r>
              <a:rPr b="0">
                <a:latin typeface="Cambria Math"/>
                <a:cs typeface="Cambria Math"/>
              </a:rPr>
              <a:t>𝑥</a:t>
            </a:r>
            <a:r>
              <a:rPr b="0" spc="165">
                <a:latin typeface="Cambria Math"/>
                <a:cs typeface="Cambria Math"/>
              </a:rPr>
              <a:t> </a:t>
            </a:r>
            <a:r>
              <a:t>is</a:t>
            </a:r>
            <a:r>
              <a:rPr spc="-40"/>
              <a:t> </a:t>
            </a:r>
            <a:r>
              <a:rPr spc="-10"/>
              <a:t>even. </a:t>
            </a:r>
            <a:endParaRPr lang="en-US" spc="-10"/>
          </a:p>
          <a:p>
            <a:pPr marL="12700" marR="351155">
              <a:lnSpc>
                <a:spcPct val="100000"/>
              </a:lnSpc>
              <a:spcBef>
                <a:spcPts val="100"/>
              </a:spcBef>
            </a:pPr>
            <a:endParaRPr lang="en-US" spc="-10"/>
          </a:p>
          <a:p>
            <a:pPr marL="12700" marR="351155">
              <a:lnSpc>
                <a:spcPct val="100000"/>
              </a:lnSpc>
              <a:spcBef>
                <a:spcPts val="100"/>
              </a:spcBef>
            </a:pPr>
            <a:r>
              <a:rPr lang="en-US"/>
              <a:t>Then</a:t>
            </a:r>
            <a:r>
              <a:rPr lang="en-US" spc="-35"/>
              <a:t> </a:t>
            </a:r>
            <a:r>
              <a:rPr lang="en-US"/>
              <a:t>by</a:t>
            </a:r>
            <a:r>
              <a:rPr lang="en-US" spc="-25"/>
              <a:t> </a:t>
            </a:r>
            <a:r>
              <a:rPr lang="en-US"/>
              <a:t>definition</a:t>
            </a:r>
            <a:r>
              <a:rPr lang="en-US" spc="-35"/>
              <a:t> </a:t>
            </a:r>
            <a:r>
              <a:rPr lang="en-US"/>
              <a:t>of</a:t>
            </a:r>
            <a:r>
              <a:rPr lang="en-US" spc="-20"/>
              <a:t> </a:t>
            </a:r>
            <a:r>
              <a:rPr lang="en-US"/>
              <a:t>even,</a:t>
            </a:r>
            <a:r>
              <a:rPr lang="en-US" spc="-10"/>
              <a:t> </a:t>
            </a:r>
            <a:r>
              <a:rPr lang="en-US">
                <a:latin typeface="Cambria Math"/>
                <a:cs typeface="Cambria Math"/>
              </a:rPr>
              <a:t>𝑥</a:t>
            </a:r>
            <a:r>
              <a:rPr lang="en-US" spc="175">
                <a:latin typeface="Cambria Math"/>
                <a:cs typeface="Cambria Math"/>
              </a:rPr>
              <a:t> </a:t>
            </a:r>
            <a:r>
              <a:rPr lang="en-US">
                <a:latin typeface="Cambria Math"/>
                <a:cs typeface="Cambria Math"/>
              </a:rPr>
              <a:t>=</a:t>
            </a:r>
            <a:r>
              <a:rPr lang="en-US" spc="105">
                <a:latin typeface="Cambria Math"/>
                <a:cs typeface="Cambria Math"/>
              </a:rPr>
              <a:t> </a:t>
            </a:r>
            <a:r>
              <a:rPr lang="en-US">
                <a:latin typeface="Cambria Math"/>
                <a:cs typeface="Cambria Math"/>
              </a:rPr>
              <a:t>2𝑘</a:t>
            </a:r>
            <a:r>
              <a:rPr lang="en-US" spc="155">
                <a:latin typeface="Cambria Math"/>
                <a:cs typeface="Cambria Math"/>
              </a:rPr>
              <a:t> </a:t>
            </a:r>
            <a:r>
              <a:rPr lang="en-US"/>
              <a:t>for</a:t>
            </a:r>
            <a:r>
              <a:rPr lang="en-US" spc="-30"/>
              <a:t> </a:t>
            </a:r>
            <a:r>
              <a:rPr lang="en-US"/>
              <a:t>some</a:t>
            </a:r>
            <a:r>
              <a:rPr lang="en-US" spc="-20"/>
              <a:t> </a:t>
            </a:r>
            <a:r>
              <a:rPr lang="en-US"/>
              <a:t>integer</a:t>
            </a:r>
            <a:r>
              <a:rPr lang="en-US" spc="-20"/>
              <a:t> </a:t>
            </a:r>
            <a:r>
              <a:rPr lang="en-US">
                <a:latin typeface="Cambria Math"/>
                <a:cs typeface="Cambria Math"/>
              </a:rPr>
              <a:t>𝑘</a:t>
            </a:r>
            <a:r>
              <a:rPr lang="en-US"/>
              <a:t>.</a:t>
            </a:r>
          </a:p>
          <a:p>
            <a:pPr marL="12700" marR="351155">
              <a:lnSpc>
                <a:spcPct val="100000"/>
              </a:lnSpc>
              <a:spcBef>
                <a:spcPts val="100"/>
              </a:spcBef>
            </a:pPr>
            <a:endParaRPr lang="en-US" spc="-10"/>
          </a:p>
          <a:p>
            <a:pPr marL="12700" marR="351155">
              <a:lnSpc>
                <a:spcPct val="100000"/>
              </a:lnSpc>
              <a:spcBef>
                <a:spcPts val="100"/>
              </a:spcBef>
            </a:pPr>
            <a:r>
              <a:rPr lang="en-US"/>
              <a:t>Consider</a:t>
            </a:r>
            <a:r>
              <a:rPr lang="en-US" spc="-20"/>
              <a:t> </a:t>
            </a:r>
            <a:r>
              <a:rPr lang="en-US">
                <a:latin typeface="Cambria Math"/>
                <a:cs typeface="Cambria Math"/>
              </a:rPr>
              <a:t>3𝑥</a:t>
            </a:r>
            <a:r>
              <a:rPr lang="en-US" spc="40">
                <a:latin typeface="Cambria Math"/>
                <a:cs typeface="Cambria Math"/>
              </a:rPr>
              <a:t> </a:t>
            </a:r>
            <a:r>
              <a:rPr lang="en-US">
                <a:latin typeface="Cambria Math"/>
                <a:cs typeface="Cambria Math"/>
              </a:rPr>
              <a:t>+</a:t>
            </a:r>
            <a:r>
              <a:rPr lang="en-US" spc="-20">
                <a:latin typeface="Cambria Math"/>
                <a:cs typeface="Cambria Math"/>
              </a:rPr>
              <a:t> </a:t>
            </a:r>
            <a:r>
              <a:rPr lang="en-US" spc="-25">
                <a:latin typeface="Cambria Math"/>
                <a:cs typeface="Cambria Math"/>
              </a:rPr>
              <a:t>2:  </a:t>
            </a:r>
          </a:p>
          <a:p>
            <a:pPr marL="12700" marR="351155">
              <a:lnSpc>
                <a:spcPct val="100000"/>
              </a:lnSpc>
              <a:spcBef>
                <a:spcPts val="100"/>
              </a:spcBef>
            </a:pPr>
            <a:r>
              <a:rPr lang="en-US" spc="-25">
                <a:latin typeface="Cambria Math"/>
                <a:cs typeface="Cambria Math"/>
              </a:rPr>
              <a:t>	</a:t>
            </a:r>
            <a:r>
              <a:rPr lang="en-US">
                <a:latin typeface="Cambria Math"/>
                <a:cs typeface="Cambria Math"/>
              </a:rPr>
              <a:t>3𝑥</a:t>
            </a:r>
            <a:r>
              <a:rPr lang="en-US" spc="65">
                <a:latin typeface="Cambria Math"/>
                <a:cs typeface="Cambria Math"/>
              </a:rPr>
              <a:t> </a:t>
            </a:r>
            <a:r>
              <a:rPr lang="en-US">
                <a:latin typeface="Cambria Math"/>
                <a:cs typeface="Cambria Math"/>
              </a:rPr>
              <a:t>+</a:t>
            </a:r>
            <a:r>
              <a:rPr lang="en-US" spc="5">
                <a:latin typeface="Cambria Math"/>
                <a:cs typeface="Cambria Math"/>
              </a:rPr>
              <a:t> </a:t>
            </a:r>
            <a:r>
              <a:rPr lang="en-US">
                <a:latin typeface="Cambria Math"/>
                <a:cs typeface="Cambria Math"/>
              </a:rPr>
              <a:t>2</a:t>
            </a:r>
            <a:r>
              <a:rPr lang="en-US" spc="130">
                <a:latin typeface="Cambria Math"/>
                <a:cs typeface="Cambria Math"/>
              </a:rPr>
              <a:t> </a:t>
            </a:r>
            <a:r>
              <a:rPr lang="en-US">
                <a:latin typeface="Cambria Math"/>
                <a:cs typeface="Cambria Math"/>
              </a:rPr>
              <a:t>=</a:t>
            </a:r>
            <a:r>
              <a:rPr lang="en-US" spc="125">
                <a:latin typeface="Cambria Math"/>
                <a:cs typeface="Cambria Math"/>
              </a:rPr>
              <a:t> </a:t>
            </a:r>
            <a:r>
              <a:rPr lang="en-US">
                <a:latin typeface="Cambria Math"/>
                <a:cs typeface="Cambria Math"/>
              </a:rPr>
              <a:t>3</a:t>
            </a:r>
            <a:r>
              <a:rPr lang="en-US" spc="465">
                <a:latin typeface="Cambria Math"/>
                <a:cs typeface="Cambria Math"/>
              </a:rPr>
              <a:t>(</a:t>
            </a:r>
            <a:r>
              <a:rPr lang="en-US" spc="-35">
                <a:latin typeface="Cambria Math"/>
                <a:cs typeface="Cambria Math"/>
              </a:rPr>
              <a:t>2𝑘) </a:t>
            </a:r>
            <a:r>
              <a:rPr lang="en-US">
                <a:latin typeface="Cambria Math"/>
                <a:cs typeface="Cambria Math"/>
              </a:rPr>
              <a:t>+</a:t>
            </a:r>
            <a:r>
              <a:rPr lang="en-US" spc="-15">
                <a:latin typeface="Cambria Math"/>
                <a:cs typeface="Cambria Math"/>
              </a:rPr>
              <a:t> </a:t>
            </a:r>
            <a:r>
              <a:rPr lang="en-US">
                <a:latin typeface="Cambria Math"/>
                <a:cs typeface="Cambria Math"/>
              </a:rPr>
              <a:t>2</a:t>
            </a:r>
            <a:r>
              <a:rPr lang="en-US" spc="125">
                <a:latin typeface="Cambria Math"/>
                <a:cs typeface="Cambria Math"/>
              </a:rPr>
              <a:t> </a:t>
            </a:r>
            <a:r>
              <a:rPr lang="en-US">
                <a:latin typeface="Cambria Math"/>
                <a:cs typeface="Cambria Math"/>
              </a:rPr>
              <a:t>=</a:t>
            </a:r>
            <a:r>
              <a:rPr lang="en-US" spc="130">
                <a:latin typeface="Cambria Math"/>
                <a:cs typeface="Cambria Math"/>
              </a:rPr>
              <a:t> </a:t>
            </a:r>
            <a:r>
              <a:rPr lang="en-US">
                <a:latin typeface="Cambria Math"/>
                <a:cs typeface="Cambria Math"/>
              </a:rPr>
              <a:t>6𝑘</a:t>
            </a:r>
            <a:r>
              <a:rPr lang="en-US" spc="60">
                <a:latin typeface="Cambria Math"/>
                <a:cs typeface="Cambria Math"/>
              </a:rPr>
              <a:t> </a:t>
            </a:r>
            <a:r>
              <a:rPr lang="en-US">
                <a:latin typeface="Cambria Math"/>
                <a:cs typeface="Cambria Math"/>
              </a:rPr>
              <a:t>+</a:t>
            </a:r>
            <a:r>
              <a:rPr lang="en-US" spc="-15">
                <a:latin typeface="Cambria Math"/>
                <a:cs typeface="Cambria Math"/>
              </a:rPr>
              <a:t> </a:t>
            </a:r>
            <a:r>
              <a:rPr lang="en-US">
                <a:latin typeface="Cambria Math"/>
                <a:cs typeface="Cambria Math"/>
              </a:rPr>
              <a:t>2</a:t>
            </a:r>
            <a:r>
              <a:rPr lang="en-US" spc="125">
                <a:latin typeface="Cambria Math"/>
                <a:cs typeface="Cambria Math"/>
              </a:rPr>
              <a:t> </a:t>
            </a:r>
            <a:r>
              <a:rPr lang="en-US">
                <a:latin typeface="Cambria Math"/>
                <a:cs typeface="Cambria Math"/>
              </a:rPr>
              <a:t>=</a:t>
            </a:r>
            <a:r>
              <a:rPr lang="en-US" spc="135">
                <a:latin typeface="Cambria Math"/>
                <a:cs typeface="Cambria Math"/>
              </a:rPr>
              <a:t> </a:t>
            </a:r>
            <a:r>
              <a:rPr lang="en-US">
                <a:latin typeface="Cambria Math"/>
                <a:cs typeface="Cambria Math"/>
              </a:rPr>
              <a:t>2(3𝑘</a:t>
            </a:r>
            <a:r>
              <a:rPr lang="en-US" spc="60">
                <a:latin typeface="Cambria Math"/>
                <a:cs typeface="Cambria Math"/>
              </a:rPr>
              <a:t> </a:t>
            </a:r>
            <a:r>
              <a:rPr lang="en-US">
                <a:latin typeface="Cambria Math"/>
                <a:cs typeface="Cambria Math"/>
              </a:rPr>
              <a:t>+</a:t>
            </a:r>
            <a:r>
              <a:rPr lang="en-US" spc="-15">
                <a:latin typeface="Cambria Math"/>
                <a:cs typeface="Cambria Math"/>
              </a:rPr>
              <a:t> </a:t>
            </a:r>
            <a:r>
              <a:rPr lang="en-US" spc="-25">
                <a:latin typeface="Cambria Math"/>
                <a:cs typeface="Cambria Math"/>
              </a:rPr>
              <a:t>1)</a:t>
            </a:r>
          </a:p>
          <a:p>
            <a:pPr marL="12700" marR="351155">
              <a:lnSpc>
                <a:spcPct val="100000"/>
              </a:lnSpc>
              <a:spcBef>
                <a:spcPts val="100"/>
              </a:spcBef>
            </a:pPr>
            <a:endParaRPr lang="en-US" spc="-10"/>
          </a:p>
          <a:p>
            <a:pPr marL="12700" marR="351155">
              <a:spcBef>
                <a:spcPts val="100"/>
              </a:spcBef>
            </a:pPr>
            <a:r>
              <a:rPr lang="en-US"/>
              <a:t>Since</a:t>
            </a:r>
            <a:r>
              <a:rPr lang="en-US" spc="-30"/>
              <a:t> </a:t>
            </a:r>
            <a:r>
              <a:rPr lang="en-US">
                <a:latin typeface="Cambria Math"/>
                <a:cs typeface="Cambria Math"/>
              </a:rPr>
              <a:t>𝑘</a:t>
            </a:r>
            <a:r>
              <a:rPr lang="en-US" spc="160">
                <a:latin typeface="Cambria Math"/>
                <a:cs typeface="Cambria Math"/>
              </a:rPr>
              <a:t> </a:t>
            </a:r>
            <a:r>
              <a:rPr lang="en-US"/>
              <a:t>is</a:t>
            </a:r>
            <a:r>
              <a:rPr lang="en-US" spc="-25"/>
              <a:t> </a:t>
            </a:r>
            <a:r>
              <a:rPr lang="en-US"/>
              <a:t>an</a:t>
            </a:r>
            <a:r>
              <a:rPr lang="en-US" spc="-40"/>
              <a:t> </a:t>
            </a:r>
            <a:r>
              <a:rPr lang="en-US" spc="-20"/>
              <a:t>integer,</a:t>
            </a:r>
            <a:r>
              <a:rPr lang="en-US" spc="-25"/>
              <a:t> </a:t>
            </a:r>
            <a:r>
              <a:rPr lang="en-US">
                <a:latin typeface="Cambria Math"/>
                <a:cs typeface="Cambria Math"/>
              </a:rPr>
              <a:t>3𝑘</a:t>
            </a:r>
            <a:r>
              <a:rPr lang="en-US" spc="35">
                <a:latin typeface="Cambria Math"/>
                <a:cs typeface="Cambria Math"/>
              </a:rPr>
              <a:t> </a:t>
            </a:r>
            <a:r>
              <a:rPr lang="en-US">
                <a:latin typeface="Cambria Math"/>
                <a:cs typeface="Cambria Math"/>
              </a:rPr>
              <a:t>+</a:t>
            </a:r>
            <a:r>
              <a:rPr lang="en-US" spc="-20">
                <a:latin typeface="Cambria Math"/>
                <a:cs typeface="Cambria Math"/>
              </a:rPr>
              <a:t> </a:t>
            </a:r>
            <a:r>
              <a:rPr lang="en-US">
                <a:latin typeface="Cambria Math"/>
                <a:cs typeface="Cambria Math"/>
              </a:rPr>
              <a:t>1</a:t>
            </a:r>
            <a:r>
              <a:rPr lang="en-US" spc="90">
                <a:latin typeface="Cambria Math"/>
                <a:cs typeface="Cambria Math"/>
              </a:rPr>
              <a:t> </a:t>
            </a:r>
            <a:r>
              <a:rPr lang="en-US"/>
              <a:t>is</a:t>
            </a:r>
            <a:r>
              <a:rPr lang="en-US" spc="-40"/>
              <a:t> </a:t>
            </a:r>
            <a:r>
              <a:rPr lang="en-US"/>
              <a:t>an</a:t>
            </a:r>
            <a:r>
              <a:rPr lang="en-US" spc="-25"/>
              <a:t> </a:t>
            </a:r>
            <a:r>
              <a:rPr lang="en-US" spc="-20"/>
              <a:t>integer. </a:t>
            </a:r>
            <a:r>
              <a:t>So</a:t>
            </a:r>
            <a:r>
              <a:rPr spc="-25"/>
              <a:t> </a:t>
            </a:r>
            <a:r>
              <a:t>by</a:t>
            </a:r>
            <a:r>
              <a:rPr spc="-40"/>
              <a:t> </a:t>
            </a:r>
            <a:r>
              <a:t>definition</a:t>
            </a:r>
            <a:r>
              <a:rPr spc="-40"/>
              <a:t> </a:t>
            </a:r>
            <a:r>
              <a:t>of</a:t>
            </a:r>
            <a:r>
              <a:rPr spc="-35"/>
              <a:t> </a:t>
            </a:r>
            <a:r>
              <a:t>even,</a:t>
            </a:r>
            <a:r>
              <a:rPr spc="-10"/>
              <a:t> </a:t>
            </a:r>
            <a:r>
              <a:rPr b="0">
                <a:latin typeface="Cambria Math"/>
                <a:cs typeface="Cambria Math"/>
              </a:rPr>
              <a:t>3𝑥</a:t>
            </a:r>
            <a:r>
              <a:rPr b="0" spc="35">
                <a:latin typeface="Cambria Math"/>
                <a:cs typeface="Cambria Math"/>
              </a:rPr>
              <a:t> </a:t>
            </a:r>
            <a:r>
              <a:rPr b="0">
                <a:latin typeface="Cambria Math"/>
                <a:cs typeface="Cambria Math"/>
              </a:rPr>
              <a:t>+</a:t>
            </a:r>
            <a:r>
              <a:rPr b="0" spc="-20">
                <a:latin typeface="Cambria Math"/>
                <a:cs typeface="Cambria Math"/>
              </a:rPr>
              <a:t> </a:t>
            </a:r>
            <a:r>
              <a:rPr b="0">
                <a:latin typeface="Cambria Math"/>
                <a:cs typeface="Cambria Math"/>
              </a:rPr>
              <a:t>2</a:t>
            </a:r>
            <a:r>
              <a:rPr b="0" spc="85">
                <a:latin typeface="Cambria Math"/>
                <a:cs typeface="Cambria Math"/>
              </a:rPr>
              <a:t> </a:t>
            </a:r>
            <a:r>
              <a:t>is</a:t>
            </a:r>
            <a:r>
              <a:rPr spc="-35"/>
              <a:t> </a:t>
            </a:r>
            <a:r>
              <a:rPr spc="-10"/>
              <a:t>even. </a:t>
            </a:r>
            <a:endParaRPr lang="en-US" spc="-10"/>
          </a:p>
          <a:p>
            <a:pPr marL="12700" marR="351155">
              <a:lnSpc>
                <a:spcPct val="100000"/>
              </a:lnSpc>
              <a:spcBef>
                <a:spcPts val="100"/>
              </a:spcBef>
            </a:pPr>
            <a:r>
              <a:t>Since</a:t>
            </a:r>
            <a:r>
              <a:rPr spc="-20"/>
              <a:t> </a:t>
            </a:r>
            <a:r>
              <a:rPr b="0">
                <a:latin typeface="Cambria Math"/>
                <a:cs typeface="Cambria Math"/>
              </a:rPr>
              <a:t>𝑥</a:t>
            </a:r>
            <a:r>
              <a:rPr b="0" spc="175">
                <a:latin typeface="Cambria Math"/>
                <a:cs typeface="Cambria Math"/>
              </a:rPr>
              <a:t> </a:t>
            </a:r>
            <a:r>
              <a:t>was</a:t>
            </a:r>
            <a:r>
              <a:rPr spc="-15"/>
              <a:t> </a:t>
            </a:r>
            <a:r>
              <a:t>arbitrary,</a:t>
            </a:r>
            <a:r>
              <a:rPr spc="-55"/>
              <a:t> </a:t>
            </a:r>
            <a:r>
              <a:t>we</a:t>
            </a:r>
            <a:r>
              <a:rPr spc="-25"/>
              <a:t> </a:t>
            </a:r>
            <a:r>
              <a:t>have</a:t>
            </a:r>
            <a:r>
              <a:rPr spc="-5"/>
              <a:t> </a:t>
            </a:r>
            <a:r>
              <a:t>shown</a:t>
            </a:r>
            <a:r>
              <a:rPr spc="-25"/>
              <a:t> </a:t>
            </a:r>
            <a:r>
              <a:t>that</a:t>
            </a:r>
            <a:r>
              <a:rPr spc="-20"/>
              <a:t> </a:t>
            </a:r>
            <a:r>
              <a:t>for</a:t>
            </a:r>
            <a:r>
              <a:rPr spc="-20"/>
              <a:t> </a:t>
            </a:r>
            <a:r>
              <a:t>all</a:t>
            </a:r>
            <a:r>
              <a:rPr spc="-30"/>
              <a:t> </a:t>
            </a:r>
            <a:r>
              <a:t>integers</a:t>
            </a:r>
            <a:r>
              <a:rPr spc="15"/>
              <a:t> </a:t>
            </a:r>
            <a:r>
              <a:rPr b="0">
                <a:latin typeface="Cambria Math"/>
                <a:cs typeface="Cambria Math"/>
              </a:rPr>
              <a:t>𝑥</a:t>
            </a:r>
            <a:r>
              <a:t>,</a:t>
            </a:r>
            <a:r>
              <a:rPr spc="-20"/>
              <a:t> </a:t>
            </a:r>
            <a:r>
              <a:t>if</a:t>
            </a:r>
            <a:r>
              <a:rPr spc="-15"/>
              <a:t> </a:t>
            </a:r>
            <a:r>
              <a:rPr b="0">
                <a:latin typeface="Cambria Math"/>
                <a:cs typeface="Cambria Math"/>
              </a:rPr>
              <a:t>𝑥</a:t>
            </a:r>
            <a:r>
              <a:rPr b="0" spc="185">
                <a:latin typeface="Cambria Math"/>
                <a:cs typeface="Cambria Math"/>
              </a:rPr>
              <a:t> </a:t>
            </a:r>
            <a:r>
              <a:t>is</a:t>
            </a:r>
            <a:r>
              <a:rPr spc="-25"/>
              <a:t> </a:t>
            </a:r>
            <a:r>
              <a:t>even</a:t>
            </a:r>
            <a:r>
              <a:rPr spc="-25"/>
              <a:t> </a:t>
            </a:r>
            <a:r>
              <a:t>then </a:t>
            </a:r>
            <a:r>
              <a:rPr b="0">
                <a:latin typeface="Cambria Math"/>
                <a:cs typeface="Cambria Math"/>
              </a:rPr>
              <a:t>3𝑥</a:t>
            </a:r>
            <a:r>
              <a:rPr b="0" spc="45">
                <a:latin typeface="Cambria Math"/>
                <a:cs typeface="Cambria Math"/>
              </a:rPr>
              <a:t> </a:t>
            </a:r>
            <a:r>
              <a:rPr b="0">
                <a:latin typeface="Cambria Math"/>
                <a:cs typeface="Cambria Math"/>
              </a:rPr>
              <a:t>+</a:t>
            </a:r>
            <a:r>
              <a:rPr b="0" spc="-10">
                <a:latin typeface="Cambria Math"/>
                <a:cs typeface="Cambria Math"/>
              </a:rPr>
              <a:t> </a:t>
            </a:r>
            <a:r>
              <a:rPr b="0" spc="-50">
                <a:latin typeface="Cambria Math"/>
                <a:cs typeface="Cambria Math"/>
              </a:rPr>
              <a:t>2 </a:t>
            </a:r>
            <a:r>
              <a:t>is</a:t>
            </a:r>
            <a:r>
              <a:rPr spc="-30"/>
              <a:t> </a:t>
            </a:r>
            <a:r>
              <a:t>even.</a:t>
            </a:r>
            <a:r>
              <a:rPr spc="-20"/>
              <a:t> </a:t>
            </a:r>
            <a:r>
              <a:t>Thus</a:t>
            </a:r>
            <a:r>
              <a:rPr spc="-10"/>
              <a:t> </a:t>
            </a:r>
            <a:r>
              <a:t>the</a:t>
            </a:r>
            <a:r>
              <a:rPr spc="-20"/>
              <a:t> </a:t>
            </a:r>
            <a:r>
              <a:t>contrapositive</a:t>
            </a:r>
            <a:r>
              <a:rPr spc="-60"/>
              <a:t> </a:t>
            </a:r>
            <a:r>
              <a:t>also</a:t>
            </a:r>
            <a:r>
              <a:rPr spc="-5"/>
              <a:t> </a:t>
            </a:r>
            <a:r>
              <a:t>holds:</a:t>
            </a:r>
            <a:r>
              <a:rPr spc="-25"/>
              <a:t> </a:t>
            </a:r>
            <a:r>
              <a:t>for</a:t>
            </a:r>
            <a:r>
              <a:rPr spc="-25"/>
              <a:t> </a:t>
            </a:r>
            <a:r>
              <a:t>all</a:t>
            </a:r>
            <a:r>
              <a:rPr spc="-20"/>
              <a:t> </a:t>
            </a:r>
            <a:r>
              <a:t>integers</a:t>
            </a:r>
            <a:r>
              <a:rPr spc="-20"/>
              <a:t> </a:t>
            </a:r>
            <a:r>
              <a:rPr b="0">
                <a:latin typeface="Cambria Math"/>
                <a:cs typeface="Cambria Math"/>
              </a:rPr>
              <a:t>𝑥</a:t>
            </a:r>
            <a:r>
              <a:t>,</a:t>
            </a:r>
            <a:r>
              <a:rPr spc="-25"/>
              <a:t> </a:t>
            </a:r>
            <a:r>
              <a:t>if</a:t>
            </a:r>
            <a:r>
              <a:rPr spc="-20"/>
              <a:t> </a:t>
            </a:r>
            <a:r>
              <a:rPr b="0">
                <a:latin typeface="Cambria Math"/>
                <a:cs typeface="Cambria Math"/>
              </a:rPr>
              <a:t>3𝑥</a:t>
            </a:r>
            <a:r>
              <a:rPr b="0" spc="40">
                <a:latin typeface="Cambria Math"/>
                <a:cs typeface="Cambria Math"/>
              </a:rPr>
              <a:t> </a:t>
            </a:r>
            <a:r>
              <a:rPr b="0">
                <a:latin typeface="Cambria Math"/>
                <a:cs typeface="Cambria Math"/>
              </a:rPr>
              <a:t>+</a:t>
            </a:r>
            <a:r>
              <a:rPr b="0" spc="-25">
                <a:latin typeface="Cambria Math"/>
                <a:cs typeface="Cambria Math"/>
              </a:rPr>
              <a:t> </a:t>
            </a:r>
            <a:r>
              <a:rPr b="0">
                <a:latin typeface="Cambria Math"/>
                <a:cs typeface="Cambria Math"/>
              </a:rPr>
              <a:t>2</a:t>
            </a:r>
            <a:r>
              <a:rPr b="0" spc="120">
                <a:latin typeface="Cambria Math"/>
                <a:cs typeface="Cambria Math"/>
              </a:rPr>
              <a:t> </a:t>
            </a:r>
            <a:r>
              <a:t>is</a:t>
            </a:r>
            <a:r>
              <a:rPr spc="-30"/>
              <a:t> </a:t>
            </a:r>
            <a:r>
              <a:t>odd,</a:t>
            </a:r>
            <a:r>
              <a:rPr spc="-35"/>
              <a:t> </a:t>
            </a:r>
            <a:r>
              <a:t>then</a:t>
            </a:r>
            <a:r>
              <a:rPr spc="-15"/>
              <a:t> </a:t>
            </a:r>
            <a:r>
              <a:rPr b="0" spc="-50">
                <a:latin typeface="Cambria Math"/>
                <a:cs typeface="Cambria Math"/>
              </a:rPr>
              <a:t>𝑥 </a:t>
            </a:r>
            <a:r>
              <a:t>is</a:t>
            </a:r>
            <a:r>
              <a:rPr spc="-30"/>
              <a:t> </a:t>
            </a:r>
            <a:r>
              <a:rPr spc="-20"/>
              <a:t>odd.</a:t>
            </a:r>
          </a:p>
        </p:txBody>
      </p:sp>
    </p:spTree>
    <p:extLst>
      <p:ext uri="{BB962C8B-B14F-4D97-AF65-F5344CB8AC3E}">
        <p14:creationId xmlns:p14="http://schemas.microsoft.com/office/powerpoint/2010/main" val="1889808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A99152-0B94-BA51-F6BA-E29A3E486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5498C3-E106-54AA-0024-DBCFB21A7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Warm Up</a:t>
            </a:r>
          </a:p>
        </p:txBody>
      </p:sp>
    </p:spTree>
    <p:extLst>
      <p:ext uri="{BB962C8B-B14F-4D97-AF65-F5344CB8AC3E}">
        <p14:creationId xmlns:p14="http://schemas.microsoft.com/office/powerpoint/2010/main" val="26046962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666662-F4ED-267D-27FC-D1F9F541B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54F68CA1-105E-258E-0A6F-6FECA3F2D51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65"/>
              <a:t>Another</a:t>
            </a:r>
            <a:r>
              <a:rPr spc="310"/>
              <a:t> </a:t>
            </a:r>
            <a:r>
              <a:t>Proof</a:t>
            </a:r>
            <a:r>
              <a:rPr spc="305"/>
              <a:t> </a:t>
            </a:r>
            <a:r>
              <a:t>by</a:t>
            </a:r>
            <a:r>
              <a:rPr spc="285"/>
              <a:t> </a:t>
            </a:r>
            <a:r>
              <a:rPr spc="60"/>
              <a:t>Contrapositive</a:t>
            </a: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61E668AB-68A2-D04D-C91B-98B0C1A9CB80}"/>
              </a:ext>
            </a:extLst>
          </p:cNvPr>
          <p:cNvSpPr txBox="1"/>
          <p:nvPr/>
        </p:nvSpPr>
        <p:spPr>
          <a:xfrm>
            <a:off x="581558" y="1352549"/>
            <a:ext cx="11018520" cy="1146468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76200" marR="0" lvl="0" indent="0" algn="l" defTabSz="914400" rtl="0" eaLnBrk="1" fontAlgn="auto" latinLnBrk="0" hangingPunct="1">
              <a:lnSpc>
                <a:spcPct val="100000"/>
              </a:lnSpc>
              <a:spcBef>
                <a:spcPts val="118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Prove</a:t>
            </a:r>
            <a:r>
              <a:rPr kumimoji="0" sz="2400" b="0" i="0" u="none" strike="noStrike" kern="0" cap="none" spc="-5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by</a:t>
            </a:r>
            <a:r>
              <a:rPr kumimoji="0" sz="2400" b="0" i="0" u="none" strike="noStrike" kern="0" cap="none" spc="-2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Contrapositive:</a:t>
            </a:r>
            <a:r>
              <a:rPr kumimoji="0" sz="2400" b="0" i="0" u="none" strike="noStrike" kern="0" cap="none" spc="-5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For</a:t>
            </a:r>
            <a:r>
              <a:rPr kumimoji="0" sz="2400" b="0" i="0" u="none" strike="noStrike" kern="0" cap="none" spc="-1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an</a:t>
            </a:r>
            <a:r>
              <a:rPr kumimoji="0" sz="2400" b="0" i="0" u="none" strike="noStrike" kern="0" cap="none" spc="-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integer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,</a:t>
            </a:r>
            <a:r>
              <a:rPr kumimoji="0" sz="2400" b="0" i="0" u="none" strike="noStrike" kern="0" cap="none" spc="-2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if</a:t>
            </a:r>
            <a:r>
              <a:rPr kumimoji="0" sz="2400" b="0" i="0" u="none" strike="noStrike" kern="0" cap="none" spc="-1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sz="2625" b="0" i="0" u="none" strike="noStrike" kern="0" cap="none" spc="0" normalizeH="0" baseline="28571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3</a:t>
            </a:r>
            <a:r>
              <a:rPr kumimoji="0" sz="2625" b="0" i="0" u="none" strike="noStrike" kern="0" cap="none" spc="532" normalizeH="0" baseline="28571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</a:t>
            </a:r>
            <a:r>
              <a:rPr kumimoji="0" sz="2400" b="0" i="0" u="none" strike="noStrike" kern="0" cap="none" spc="-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even,</a:t>
            </a:r>
            <a:r>
              <a:rPr kumimoji="0" sz="2400" b="0" i="0" u="none" strike="noStrike" kern="0" cap="none" spc="-2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then</a:t>
            </a:r>
            <a:r>
              <a:rPr kumimoji="0" sz="2400" b="0" i="0" u="none" strike="noStrike" kern="0" cap="none" spc="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sz="2400" b="0" i="0" u="none" strike="noStrike" kern="0" cap="none" spc="15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</a:t>
            </a:r>
            <a:r>
              <a:rPr kumimoji="0" sz="2400" b="0" i="0" u="none" strike="noStrike" kern="0" cap="none" spc="-2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-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even.</a:t>
            </a:r>
            <a:endParaRPr kumimoji="0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01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ea typeface="+mn-ea"/>
              <a:cs typeface="Cambria Math"/>
            </a:endParaRPr>
          </a:p>
        </p:txBody>
      </p:sp>
      <p:grpSp>
        <p:nvGrpSpPr>
          <p:cNvPr id="8" name="object 8">
            <a:extLst>
              <a:ext uri="{FF2B5EF4-FFF2-40B4-BE49-F238E27FC236}">
                <a16:creationId xmlns:a16="http://schemas.microsoft.com/office/drawing/2014/main" id="{F3024255-01A4-A15D-CC44-92E66F63B6B4}"/>
              </a:ext>
            </a:extLst>
          </p:cNvPr>
          <p:cNvGrpSpPr/>
          <p:nvPr/>
        </p:nvGrpSpPr>
        <p:grpSpPr>
          <a:xfrm>
            <a:off x="9094914" y="220662"/>
            <a:ext cx="2890520" cy="814705"/>
            <a:chOff x="9094914" y="220662"/>
            <a:chExt cx="2890520" cy="814705"/>
          </a:xfrm>
        </p:grpSpPr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FA73C4F7-E1A7-F9C7-7ACC-AF7B133D4D52}"/>
                </a:ext>
              </a:extLst>
            </p:cNvPr>
            <p:cNvSpPr/>
            <p:nvPr/>
          </p:nvSpPr>
          <p:spPr>
            <a:xfrm>
              <a:off x="9102852" y="228600"/>
              <a:ext cx="2874645" cy="798830"/>
            </a:xfrm>
            <a:custGeom>
              <a:avLst/>
              <a:gdLst/>
              <a:ahLst/>
              <a:cxnLst/>
              <a:rect l="l" t="t" r="r" b="b"/>
              <a:pathLst>
                <a:path w="2874645" h="798830">
                  <a:moveTo>
                    <a:pt x="2741168" y="0"/>
                  </a:moveTo>
                  <a:lnTo>
                    <a:pt x="133096" y="0"/>
                  </a:lnTo>
                  <a:lnTo>
                    <a:pt x="91017" y="6782"/>
                  </a:lnTo>
                  <a:lnTo>
                    <a:pt x="54479" y="25672"/>
                  </a:lnTo>
                  <a:lnTo>
                    <a:pt x="25672" y="54479"/>
                  </a:lnTo>
                  <a:lnTo>
                    <a:pt x="6782" y="91017"/>
                  </a:lnTo>
                  <a:lnTo>
                    <a:pt x="0" y="133096"/>
                  </a:lnTo>
                  <a:lnTo>
                    <a:pt x="0" y="665479"/>
                  </a:lnTo>
                  <a:lnTo>
                    <a:pt x="6782" y="707558"/>
                  </a:lnTo>
                  <a:lnTo>
                    <a:pt x="25672" y="744096"/>
                  </a:lnTo>
                  <a:lnTo>
                    <a:pt x="54479" y="772903"/>
                  </a:lnTo>
                  <a:lnTo>
                    <a:pt x="91017" y="791793"/>
                  </a:lnTo>
                  <a:lnTo>
                    <a:pt x="133096" y="798576"/>
                  </a:lnTo>
                  <a:lnTo>
                    <a:pt x="2741168" y="798576"/>
                  </a:lnTo>
                  <a:lnTo>
                    <a:pt x="2783246" y="791793"/>
                  </a:lnTo>
                  <a:lnTo>
                    <a:pt x="2819784" y="772903"/>
                  </a:lnTo>
                  <a:lnTo>
                    <a:pt x="2848591" y="744096"/>
                  </a:lnTo>
                  <a:lnTo>
                    <a:pt x="2867481" y="707558"/>
                  </a:lnTo>
                  <a:lnTo>
                    <a:pt x="2874264" y="665479"/>
                  </a:lnTo>
                  <a:lnTo>
                    <a:pt x="2874264" y="133096"/>
                  </a:lnTo>
                  <a:lnTo>
                    <a:pt x="2867481" y="91017"/>
                  </a:lnTo>
                  <a:lnTo>
                    <a:pt x="2848591" y="54479"/>
                  </a:lnTo>
                  <a:lnTo>
                    <a:pt x="2819784" y="25672"/>
                  </a:lnTo>
                  <a:lnTo>
                    <a:pt x="2783246" y="6782"/>
                  </a:lnTo>
                  <a:lnTo>
                    <a:pt x="2741168" y="0"/>
                  </a:lnTo>
                  <a:close/>
                </a:path>
              </a:pathLst>
            </a:custGeom>
            <a:solidFill>
              <a:srgbClr val="E4E4FF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0F429356-72D1-0388-9E13-F9493D3A51E0}"/>
                </a:ext>
              </a:extLst>
            </p:cNvPr>
            <p:cNvSpPr/>
            <p:nvPr/>
          </p:nvSpPr>
          <p:spPr>
            <a:xfrm>
              <a:off x="9102852" y="228600"/>
              <a:ext cx="2874645" cy="798830"/>
            </a:xfrm>
            <a:custGeom>
              <a:avLst/>
              <a:gdLst/>
              <a:ahLst/>
              <a:cxnLst/>
              <a:rect l="l" t="t" r="r" b="b"/>
              <a:pathLst>
                <a:path w="2874645" h="798830">
                  <a:moveTo>
                    <a:pt x="0" y="133096"/>
                  </a:moveTo>
                  <a:lnTo>
                    <a:pt x="6782" y="91017"/>
                  </a:lnTo>
                  <a:lnTo>
                    <a:pt x="25672" y="54479"/>
                  </a:lnTo>
                  <a:lnTo>
                    <a:pt x="54479" y="25672"/>
                  </a:lnTo>
                  <a:lnTo>
                    <a:pt x="91017" y="6782"/>
                  </a:lnTo>
                  <a:lnTo>
                    <a:pt x="133096" y="0"/>
                  </a:lnTo>
                  <a:lnTo>
                    <a:pt x="2741168" y="0"/>
                  </a:lnTo>
                  <a:lnTo>
                    <a:pt x="2783246" y="6782"/>
                  </a:lnTo>
                  <a:lnTo>
                    <a:pt x="2819784" y="25672"/>
                  </a:lnTo>
                  <a:lnTo>
                    <a:pt x="2848591" y="54479"/>
                  </a:lnTo>
                  <a:lnTo>
                    <a:pt x="2867481" y="91017"/>
                  </a:lnTo>
                  <a:lnTo>
                    <a:pt x="2874264" y="133096"/>
                  </a:lnTo>
                  <a:lnTo>
                    <a:pt x="2874264" y="665479"/>
                  </a:lnTo>
                  <a:lnTo>
                    <a:pt x="2867481" y="707558"/>
                  </a:lnTo>
                  <a:lnTo>
                    <a:pt x="2848591" y="744096"/>
                  </a:lnTo>
                  <a:lnTo>
                    <a:pt x="2819784" y="772903"/>
                  </a:lnTo>
                  <a:lnTo>
                    <a:pt x="2783246" y="791793"/>
                  </a:lnTo>
                  <a:lnTo>
                    <a:pt x="2741168" y="798576"/>
                  </a:lnTo>
                  <a:lnTo>
                    <a:pt x="133096" y="798576"/>
                  </a:lnTo>
                  <a:lnTo>
                    <a:pt x="91017" y="791793"/>
                  </a:lnTo>
                  <a:lnTo>
                    <a:pt x="54479" y="772903"/>
                  </a:lnTo>
                  <a:lnTo>
                    <a:pt x="25672" y="744096"/>
                  </a:lnTo>
                  <a:lnTo>
                    <a:pt x="6782" y="707558"/>
                  </a:lnTo>
                  <a:lnTo>
                    <a:pt x="0" y="665479"/>
                  </a:lnTo>
                  <a:lnTo>
                    <a:pt x="0" y="133096"/>
                  </a:lnTo>
                  <a:close/>
                </a:path>
              </a:pathLst>
            </a:custGeom>
            <a:ln w="158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" name="object 11">
              <a:extLst>
                <a:ext uri="{FF2B5EF4-FFF2-40B4-BE49-F238E27FC236}">
                  <a16:creationId xmlns:a16="http://schemas.microsoft.com/office/drawing/2014/main" id="{670666AC-110A-8BAD-631D-EFB6E6E4ADD3}"/>
                </a:ext>
              </a:extLst>
            </p:cNvPr>
            <p:cNvSpPr/>
            <p:nvPr/>
          </p:nvSpPr>
          <p:spPr>
            <a:xfrm>
              <a:off x="9794621" y="677037"/>
              <a:ext cx="309880" cy="236220"/>
            </a:xfrm>
            <a:custGeom>
              <a:avLst/>
              <a:gdLst/>
              <a:ahLst/>
              <a:cxnLst/>
              <a:rect l="l" t="t" r="r" b="b"/>
              <a:pathLst>
                <a:path w="309879" h="236219">
                  <a:moveTo>
                    <a:pt x="234187" y="0"/>
                  </a:moveTo>
                  <a:lnTo>
                    <a:pt x="230885" y="9525"/>
                  </a:lnTo>
                  <a:lnTo>
                    <a:pt x="244506" y="15430"/>
                  </a:lnTo>
                  <a:lnTo>
                    <a:pt x="256222" y="23622"/>
                  </a:lnTo>
                  <a:lnTo>
                    <a:pt x="280033" y="61650"/>
                  </a:lnTo>
                  <a:lnTo>
                    <a:pt x="287908" y="116586"/>
                  </a:lnTo>
                  <a:lnTo>
                    <a:pt x="287029" y="137423"/>
                  </a:lnTo>
                  <a:lnTo>
                    <a:pt x="273938" y="188340"/>
                  </a:lnTo>
                  <a:lnTo>
                    <a:pt x="244596" y="220184"/>
                  </a:lnTo>
                  <a:lnTo>
                    <a:pt x="231139" y="226187"/>
                  </a:lnTo>
                  <a:lnTo>
                    <a:pt x="234187" y="235712"/>
                  </a:lnTo>
                  <a:lnTo>
                    <a:pt x="279229" y="208994"/>
                  </a:lnTo>
                  <a:lnTo>
                    <a:pt x="304514" y="159543"/>
                  </a:lnTo>
                  <a:lnTo>
                    <a:pt x="309372" y="117855"/>
                  </a:lnTo>
                  <a:lnTo>
                    <a:pt x="308170" y="96512"/>
                  </a:lnTo>
                  <a:lnTo>
                    <a:pt x="308157" y="96281"/>
                  </a:lnTo>
                  <a:lnTo>
                    <a:pt x="298442" y="57991"/>
                  </a:lnTo>
                  <a:lnTo>
                    <a:pt x="266255" y="15065"/>
                  </a:lnTo>
                  <a:lnTo>
                    <a:pt x="251257" y="6145"/>
                  </a:lnTo>
                  <a:lnTo>
                    <a:pt x="234187" y="0"/>
                  </a:lnTo>
                  <a:close/>
                </a:path>
                <a:path w="309879" h="236219">
                  <a:moveTo>
                    <a:pt x="75183" y="0"/>
                  </a:moveTo>
                  <a:lnTo>
                    <a:pt x="30321" y="26771"/>
                  </a:lnTo>
                  <a:lnTo>
                    <a:pt x="4921" y="76327"/>
                  </a:lnTo>
                  <a:lnTo>
                    <a:pt x="72" y="116586"/>
                  </a:lnTo>
                  <a:lnTo>
                    <a:pt x="0" y="117855"/>
                  </a:lnTo>
                  <a:lnTo>
                    <a:pt x="1096" y="137423"/>
                  </a:lnTo>
                  <a:lnTo>
                    <a:pt x="1214" y="139521"/>
                  </a:lnTo>
                  <a:lnTo>
                    <a:pt x="10929" y="177899"/>
                  </a:lnTo>
                  <a:lnTo>
                    <a:pt x="43068" y="220662"/>
                  </a:lnTo>
                  <a:lnTo>
                    <a:pt x="75183" y="235712"/>
                  </a:lnTo>
                  <a:lnTo>
                    <a:pt x="78231" y="226187"/>
                  </a:lnTo>
                  <a:lnTo>
                    <a:pt x="64777" y="220184"/>
                  </a:lnTo>
                  <a:lnTo>
                    <a:pt x="53181" y="211883"/>
                  </a:lnTo>
                  <a:lnTo>
                    <a:pt x="29412" y="173289"/>
                  </a:lnTo>
                  <a:lnTo>
                    <a:pt x="21642" y="117855"/>
                  </a:lnTo>
                  <a:lnTo>
                    <a:pt x="21589" y="116586"/>
                  </a:lnTo>
                  <a:lnTo>
                    <a:pt x="25050" y="78200"/>
                  </a:lnTo>
                  <a:lnTo>
                    <a:pt x="43465" y="34099"/>
                  </a:lnTo>
                  <a:lnTo>
                    <a:pt x="78612" y="9525"/>
                  </a:lnTo>
                  <a:lnTo>
                    <a:pt x="7518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2" name="object 12">
            <a:extLst>
              <a:ext uri="{FF2B5EF4-FFF2-40B4-BE49-F238E27FC236}">
                <a16:creationId xmlns:a16="http://schemas.microsoft.com/office/drawing/2014/main" id="{FF7A26D3-10E2-5B71-2CC7-2F7DF1E5B378}"/>
              </a:ext>
            </a:extLst>
          </p:cNvPr>
          <p:cNvSpPr txBox="1"/>
          <p:nvPr/>
        </p:nvSpPr>
        <p:spPr>
          <a:xfrm>
            <a:off x="9221216" y="303021"/>
            <a:ext cx="2568575" cy="628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ts val="237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000" b="0" i="0" u="sng" strike="noStrike" kern="0" cap="none" spc="-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Segoe UI Semilight"/>
                <a:ea typeface="+mn-ea"/>
                <a:cs typeface="Segoe UI Semilight"/>
              </a:rPr>
              <a:t>Definitions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  <a:p>
            <a:pPr marL="12700" marR="0" lvl="0" indent="0" algn="l" defTabSz="914400" rtl="0" eaLnBrk="1" fontAlgn="auto" latinLnBrk="0" hangingPunct="1">
              <a:lnSpc>
                <a:spcPts val="237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975994" algn="l"/>
              </a:tabLst>
              <a:defRPr/>
            </a:pPr>
            <a:r>
              <a:rPr kumimoji="0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Even</a:t>
            </a:r>
            <a:r>
              <a:rPr kumimoji="0" sz="2000" b="0" i="0" u="none" strike="noStrike" kern="0" cap="none" spc="37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000" b="0" i="0" u="none" strike="noStrike" kern="0" cap="none" spc="-6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𝑥</a:t>
            </a:r>
            <a:r>
              <a:rPr kumimoji="0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	≔</a:t>
            </a:r>
            <a:r>
              <a:rPr kumimoji="0" sz="2000" b="0" i="0" u="none" strike="noStrike" kern="0" cap="none" spc="12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∃𝑘(𝑥</a:t>
            </a:r>
            <a:r>
              <a:rPr kumimoji="0" sz="2000" b="0" i="0" u="none" strike="noStrike" kern="0" cap="none" spc="17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=</a:t>
            </a:r>
            <a:r>
              <a:rPr kumimoji="0" sz="2000" b="0" i="0" u="none" strike="noStrike" kern="0" cap="none" spc="1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000" b="0" i="0" u="none" strike="noStrike" kern="0" cap="none" spc="-2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2𝑘)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ea typeface="+mn-ea"/>
              <a:cs typeface="Cambria Math"/>
            </a:endParaRPr>
          </a:p>
        </p:txBody>
      </p:sp>
    </p:spTree>
    <p:extLst>
      <p:ext uri="{BB962C8B-B14F-4D97-AF65-F5344CB8AC3E}">
        <p14:creationId xmlns:p14="http://schemas.microsoft.com/office/powerpoint/2010/main" val="41585045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4C4CF3-9AC3-FAA9-8820-A1E4E3952D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649565F-4988-5BD1-D474-94E629FCDE4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65"/>
              <a:t>Another</a:t>
            </a:r>
            <a:r>
              <a:rPr spc="310"/>
              <a:t> </a:t>
            </a:r>
            <a:r>
              <a:t>Proof</a:t>
            </a:r>
            <a:r>
              <a:rPr spc="305"/>
              <a:t> </a:t>
            </a:r>
            <a:r>
              <a:t>by</a:t>
            </a:r>
            <a:r>
              <a:rPr spc="285"/>
              <a:t> </a:t>
            </a:r>
            <a:r>
              <a:rPr spc="60"/>
              <a:t>Contrapositive</a:t>
            </a: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9A77E170-A523-B6D9-4621-122048875AF2}"/>
              </a:ext>
            </a:extLst>
          </p:cNvPr>
          <p:cNvSpPr txBox="1"/>
          <p:nvPr/>
        </p:nvSpPr>
        <p:spPr>
          <a:xfrm>
            <a:off x="581558" y="1352549"/>
            <a:ext cx="11018520" cy="1146468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76200" marR="0" lvl="0" indent="0" algn="l" defTabSz="914400" rtl="0" eaLnBrk="1" fontAlgn="auto" latinLnBrk="0" hangingPunct="1">
              <a:lnSpc>
                <a:spcPct val="100000"/>
              </a:lnSpc>
              <a:spcBef>
                <a:spcPts val="118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Prove</a:t>
            </a:r>
            <a:r>
              <a:rPr kumimoji="0" sz="2400" b="0" i="0" u="none" strike="noStrike" kern="0" cap="none" spc="-5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by</a:t>
            </a:r>
            <a:r>
              <a:rPr kumimoji="0" sz="2400" b="0" i="0" u="none" strike="noStrike" kern="0" cap="none" spc="-2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Contrapositive:</a:t>
            </a:r>
            <a:r>
              <a:rPr kumimoji="0" sz="2400" b="0" i="0" u="none" strike="noStrike" kern="0" cap="none" spc="-5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For</a:t>
            </a:r>
            <a:r>
              <a:rPr kumimoji="0" sz="2400" b="0" i="0" u="none" strike="noStrike" kern="0" cap="none" spc="-1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an</a:t>
            </a:r>
            <a:r>
              <a:rPr kumimoji="0" sz="2400" b="0" i="0" u="none" strike="noStrike" kern="0" cap="none" spc="-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integer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,</a:t>
            </a:r>
            <a:r>
              <a:rPr kumimoji="0" sz="2400" b="0" i="0" u="none" strike="noStrike" kern="0" cap="none" spc="-2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if</a:t>
            </a:r>
            <a:r>
              <a:rPr kumimoji="0" sz="2400" b="0" i="0" u="none" strike="noStrike" kern="0" cap="none" spc="-1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sz="2625" b="0" i="0" u="none" strike="noStrike" kern="0" cap="none" spc="0" normalizeH="0" baseline="28571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3</a:t>
            </a:r>
            <a:r>
              <a:rPr kumimoji="0" sz="2625" b="0" i="0" u="none" strike="noStrike" kern="0" cap="none" spc="532" normalizeH="0" baseline="28571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</a:t>
            </a:r>
            <a:r>
              <a:rPr kumimoji="0" sz="2400" b="0" i="0" u="none" strike="noStrike" kern="0" cap="none" spc="-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even,</a:t>
            </a:r>
            <a:r>
              <a:rPr kumimoji="0" sz="2400" b="0" i="0" u="none" strike="noStrike" kern="0" cap="none" spc="-2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then</a:t>
            </a:r>
            <a:r>
              <a:rPr kumimoji="0" sz="2400" b="0" i="0" u="none" strike="noStrike" kern="0" cap="none" spc="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sz="2400" b="0" i="0" u="none" strike="noStrike" kern="0" cap="none" spc="15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</a:t>
            </a:r>
            <a:r>
              <a:rPr kumimoji="0" sz="2400" b="0" i="0" u="none" strike="noStrike" kern="0" cap="none" spc="-2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-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even.</a:t>
            </a:r>
            <a:endParaRPr kumimoji="0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01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ea typeface="+mn-ea"/>
              <a:cs typeface="Cambria Math"/>
            </a:endParaRPr>
          </a:p>
        </p:txBody>
      </p:sp>
      <p:grpSp>
        <p:nvGrpSpPr>
          <p:cNvPr id="8" name="object 8">
            <a:extLst>
              <a:ext uri="{FF2B5EF4-FFF2-40B4-BE49-F238E27FC236}">
                <a16:creationId xmlns:a16="http://schemas.microsoft.com/office/drawing/2014/main" id="{532B0720-0788-1847-470C-9DC3E45D1454}"/>
              </a:ext>
            </a:extLst>
          </p:cNvPr>
          <p:cNvGrpSpPr/>
          <p:nvPr/>
        </p:nvGrpSpPr>
        <p:grpSpPr>
          <a:xfrm>
            <a:off x="9094914" y="220662"/>
            <a:ext cx="2890520" cy="814705"/>
            <a:chOff x="9094914" y="220662"/>
            <a:chExt cx="2890520" cy="814705"/>
          </a:xfrm>
        </p:grpSpPr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FFF1FADF-FE50-3F0D-4F09-906DE29AC6B1}"/>
                </a:ext>
              </a:extLst>
            </p:cNvPr>
            <p:cNvSpPr/>
            <p:nvPr/>
          </p:nvSpPr>
          <p:spPr>
            <a:xfrm>
              <a:off x="9102852" y="228600"/>
              <a:ext cx="2874645" cy="798830"/>
            </a:xfrm>
            <a:custGeom>
              <a:avLst/>
              <a:gdLst/>
              <a:ahLst/>
              <a:cxnLst/>
              <a:rect l="l" t="t" r="r" b="b"/>
              <a:pathLst>
                <a:path w="2874645" h="798830">
                  <a:moveTo>
                    <a:pt x="2741168" y="0"/>
                  </a:moveTo>
                  <a:lnTo>
                    <a:pt x="133096" y="0"/>
                  </a:lnTo>
                  <a:lnTo>
                    <a:pt x="91017" y="6782"/>
                  </a:lnTo>
                  <a:lnTo>
                    <a:pt x="54479" y="25672"/>
                  </a:lnTo>
                  <a:lnTo>
                    <a:pt x="25672" y="54479"/>
                  </a:lnTo>
                  <a:lnTo>
                    <a:pt x="6782" y="91017"/>
                  </a:lnTo>
                  <a:lnTo>
                    <a:pt x="0" y="133096"/>
                  </a:lnTo>
                  <a:lnTo>
                    <a:pt x="0" y="665479"/>
                  </a:lnTo>
                  <a:lnTo>
                    <a:pt x="6782" y="707558"/>
                  </a:lnTo>
                  <a:lnTo>
                    <a:pt x="25672" y="744096"/>
                  </a:lnTo>
                  <a:lnTo>
                    <a:pt x="54479" y="772903"/>
                  </a:lnTo>
                  <a:lnTo>
                    <a:pt x="91017" y="791793"/>
                  </a:lnTo>
                  <a:lnTo>
                    <a:pt x="133096" y="798576"/>
                  </a:lnTo>
                  <a:lnTo>
                    <a:pt x="2741168" y="798576"/>
                  </a:lnTo>
                  <a:lnTo>
                    <a:pt x="2783246" y="791793"/>
                  </a:lnTo>
                  <a:lnTo>
                    <a:pt x="2819784" y="772903"/>
                  </a:lnTo>
                  <a:lnTo>
                    <a:pt x="2848591" y="744096"/>
                  </a:lnTo>
                  <a:lnTo>
                    <a:pt x="2867481" y="707558"/>
                  </a:lnTo>
                  <a:lnTo>
                    <a:pt x="2874264" y="665479"/>
                  </a:lnTo>
                  <a:lnTo>
                    <a:pt x="2874264" y="133096"/>
                  </a:lnTo>
                  <a:lnTo>
                    <a:pt x="2867481" y="91017"/>
                  </a:lnTo>
                  <a:lnTo>
                    <a:pt x="2848591" y="54479"/>
                  </a:lnTo>
                  <a:lnTo>
                    <a:pt x="2819784" y="25672"/>
                  </a:lnTo>
                  <a:lnTo>
                    <a:pt x="2783246" y="6782"/>
                  </a:lnTo>
                  <a:lnTo>
                    <a:pt x="2741168" y="0"/>
                  </a:lnTo>
                  <a:close/>
                </a:path>
              </a:pathLst>
            </a:custGeom>
            <a:solidFill>
              <a:srgbClr val="E4E4FF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4AA31CCA-D050-3C7E-5DB3-101442848CE9}"/>
                </a:ext>
              </a:extLst>
            </p:cNvPr>
            <p:cNvSpPr/>
            <p:nvPr/>
          </p:nvSpPr>
          <p:spPr>
            <a:xfrm>
              <a:off x="9102852" y="228600"/>
              <a:ext cx="2874645" cy="798830"/>
            </a:xfrm>
            <a:custGeom>
              <a:avLst/>
              <a:gdLst/>
              <a:ahLst/>
              <a:cxnLst/>
              <a:rect l="l" t="t" r="r" b="b"/>
              <a:pathLst>
                <a:path w="2874645" h="798830">
                  <a:moveTo>
                    <a:pt x="0" y="133096"/>
                  </a:moveTo>
                  <a:lnTo>
                    <a:pt x="6782" y="91017"/>
                  </a:lnTo>
                  <a:lnTo>
                    <a:pt x="25672" y="54479"/>
                  </a:lnTo>
                  <a:lnTo>
                    <a:pt x="54479" y="25672"/>
                  </a:lnTo>
                  <a:lnTo>
                    <a:pt x="91017" y="6782"/>
                  </a:lnTo>
                  <a:lnTo>
                    <a:pt x="133096" y="0"/>
                  </a:lnTo>
                  <a:lnTo>
                    <a:pt x="2741168" y="0"/>
                  </a:lnTo>
                  <a:lnTo>
                    <a:pt x="2783246" y="6782"/>
                  </a:lnTo>
                  <a:lnTo>
                    <a:pt x="2819784" y="25672"/>
                  </a:lnTo>
                  <a:lnTo>
                    <a:pt x="2848591" y="54479"/>
                  </a:lnTo>
                  <a:lnTo>
                    <a:pt x="2867481" y="91017"/>
                  </a:lnTo>
                  <a:lnTo>
                    <a:pt x="2874264" y="133096"/>
                  </a:lnTo>
                  <a:lnTo>
                    <a:pt x="2874264" y="665479"/>
                  </a:lnTo>
                  <a:lnTo>
                    <a:pt x="2867481" y="707558"/>
                  </a:lnTo>
                  <a:lnTo>
                    <a:pt x="2848591" y="744096"/>
                  </a:lnTo>
                  <a:lnTo>
                    <a:pt x="2819784" y="772903"/>
                  </a:lnTo>
                  <a:lnTo>
                    <a:pt x="2783246" y="791793"/>
                  </a:lnTo>
                  <a:lnTo>
                    <a:pt x="2741168" y="798576"/>
                  </a:lnTo>
                  <a:lnTo>
                    <a:pt x="133096" y="798576"/>
                  </a:lnTo>
                  <a:lnTo>
                    <a:pt x="91017" y="791793"/>
                  </a:lnTo>
                  <a:lnTo>
                    <a:pt x="54479" y="772903"/>
                  </a:lnTo>
                  <a:lnTo>
                    <a:pt x="25672" y="744096"/>
                  </a:lnTo>
                  <a:lnTo>
                    <a:pt x="6782" y="707558"/>
                  </a:lnTo>
                  <a:lnTo>
                    <a:pt x="0" y="665479"/>
                  </a:lnTo>
                  <a:lnTo>
                    <a:pt x="0" y="133096"/>
                  </a:lnTo>
                  <a:close/>
                </a:path>
              </a:pathLst>
            </a:custGeom>
            <a:ln w="158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" name="object 11">
              <a:extLst>
                <a:ext uri="{FF2B5EF4-FFF2-40B4-BE49-F238E27FC236}">
                  <a16:creationId xmlns:a16="http://schemas.microsoft.com/office/drawing/2014/main" id="{C272C551-D69D-36C9-E5CE-A3FF0C5F41DC}"/>
                </a:ext>
              </a:extLst>
            </p:cNvPr>
            <p:cNvSpPr/>
            <p:nvPr/>
          </p:nvSpPr>
          <p:spPr>
            <a:xfrm>
              <a:off x="9794621" y="677037"/>
              <a:ext cx="309880" cy="236220"/>
            </a:xfrm>
            <a:custGeom>
              <a:avLst/>
              <a:gdLst/>
              <a:ahLst/>
              <a:cxnLst/>
              <a:rect l="l" t="t" r="r" b="b"/>
              <a:pathLst>
                <a:path w="309879" h="236219">
                  <a:moveTo>
                    <a:pt x="234187" y="0"/>
                  </a:moveTo>
                  <a:lnTo>
                    <a:pt x="230885" y="9525"/>
                  </a:lnTo>
                  <a:lnTo>
                    <a:pt x="244506" y="15430"/>
                  </a:lnTo>
                  <a:lnTo>
                    <a:pt x="256222" y="23622"/>
                  </a:lnTo>
                  <a:lnTo>
                    <a:pt x="280033" y="61650"/>
                  </a:lnTo>
                  <a:lnTo>
                    <a:pt x="287908" y="116586"/>
                  </a:lnTo>
                  <a:lnTo>
                    <a:pt x="287029" y="137423"/>
                  </a:lnTo>
                  <a:lnTo>
                    <a:pt x="273938" y="188340"/>
                  </a:lnTo>
                  <a:lnTo>
                    <a:pt x="244596" y="220184"/>
                  </a:lnTo>
                  <a:lnTo>
                    <a:pt x="231139" y="226187"/>
                  </a:lnTo>
                  <a:lnTo>
                    <a:pt x="234187" y="235712"/>
                  </a:lnTo>
                  <a:lnTo>
                    <a:pt x="279229" y="208994"/>
                  </a:lnTo>
                  <a:lnTo>
                    <a:pt x="304514" y="159543"/>
                  </a:lnTo>
                  <a:lnTo>
                    <a:pt x="309372" y="117855"/>
                  </a:lnTo>
                  <a:lnTo>
                    <a:pt x="308170" y="96512"/>
                  </a:lnTo>
                  <a:lnTo>
                    <a:pt x="308157" y="96281"/>
                  </a:lnTo>
                  <a:lnTo>
                    <a:pt x="298442" y="57991"/>
                  </a:lnTo>
                  <a:lnTo>
                    <a:pt x="266255" y="15065"/>
                  </a:lnTo>
                  <a:lnTo>
                    <a:pt x="251257" y="6145"/>
                  </a:lnTo>
                  <a:lnTo>
                    <a:pt x="234187" y="0"/>
                  </a:lnTo>
                  <a:close/>
                </a:path>
                <a:path w="309879" h="236219">
                  <a:moveTo>
                    <a:pt x="75183" y="0"/>
                  </a:moveTo>
                  <a:lnTo>
                    <a:pt x="30321" y="26771"/>
                  </a:lnTo>
                  <a:lnTo>
                    <a:pt x="4921" y="76327"/>
                  </a:lnTo>
                  <a:lnTo>
                    <a:pt x="72" y="116586"/>
                  </a:lnTo>
                  <a:lnTo>
                    <a:pt x="0" y="117855"/>
                  </a:lnTo>
                  <a:lnTo>
                    <a:pt x="1096" y="137423"/>
                  </a:lnTo>
                  <a:lnTo>
                    <a:pt x="1214" y="139521"/>
                  </a:lnTo>
                  <a:lnTo>
                    <a:pt x="10929" y="177899"/>
                  </a:lnTo>
                  <a:lnTo>
                    <a:pt x="43068" y="220662"/>
                  </a:lnTo>
                  <a:lnTo>
                    <a:pt x="75183" y="235712"/>
                  </a:lnTo>
                  <a:lnTo>
                    <a:pt x="78231" y="226187"/>
                  </a:lnTo>
                  <a:lnTo>
                    <a:pt x="64777" y="220184"/>
                  </a:lnTo>
                  <a:lnTo>
                    <a:pt x="53181" y="211883"/>
                  </a:lnTo>
                  <a:lnTo>
                    <a:pt x="29412" y="173289"/>
                  </a:lnTo>
                  <a:lnTo>
                    <a:pt x="21642" y="117855"/>
                  </a:lnTo>
                  <a:lnTo>
                    <a:pt x="21589" y="116586"/>
                  </a:lnTo>
                  <a:lnTo>
                    <a:pt x="25050" y="78200"/>
                  </a:lnTo>
                  <a:lnTo>
                    <a:pt x="43465" y="34099"/>
                  </a:lnTo>
                  <a:lnTo>
                    <a:pt x="78612" y="9525"/>
                  </a:lnTo>
                  <a:lnTo>
                    <a:pt x="7518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2" name="object 12">
            <a:extLst>
              <a:ext uri="{FF2B5EF4-FFF2-40B4-BE49-F238E27FC236}">
                <a16:creationId xmlns:a16="http://schemas.microsoft.com/office/drawing/2014/main" id="{E312F1D2-FBF8-37AE-475E-9FB182EFA8DE}"/>
              </a:ext>
            </a:extLst>
          </p:cNvPr>
          <p:cNvSpPr txBox="1"/>
          <p:nvPr/>
        </p:nvSpPr>
        <p:spPr>
          <a:xfrm>
            <a:off x="9221216" y="303021"/>
            <a:ext cx="2568575" cy="628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ts val="237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000" b="0" i="0" u="sng" strike="noStrike" kern="0" cap="none" spc="-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Segoe UI Semilight"/>
                <a:ea typeface="+mn-ea"/>
                <a:cs typeface="Segoe UI Semilight"/>
              </a:rPr>
              <a:t>Definitions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  <a:p>
            <a:pPr marL="12700" marR="0" lvl="0" indent="0" algn="l" defTabSz="914400" rtl="0" eaLnBrk="1" fontAlgn="auto" latinLnBrk="0" hangingPunct="1">
              <a:lnSpc>
                <a:spcPts val="237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975994" algn="l"/>
              </a:tabLst>
              <a:defRPr/>
            </a:pPr>
            <a:r>
              <a:rPr kumimoji="0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Even</a:t>
            </a:r>
            <a:r>
              <a:rPr kumimoji="0" sz="2000" b="0" i="0" u="none" strike="noStrike" kern="0" cap="none" spc="37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000" b="0" i="0" u="none" strike="noStrike" kern="0" cap="none" spc="-6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𝑥</a:t>
            </a:r>
            <a:r>
              <a:rPr kumimoji="0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	≔</a:t>
            </a:r>
            <a:r>
              <a:rPr kumimoji="0" sz="2000" b="0" i="0" u="none" strike="noStrike" kern="0" cap="none" spc="12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∃𝑘(𝑥</a:t>
            </a:r>
            <a:r>
              <a:rPr kumimoji="0" sz="2000" b="0" i="0" u="none" strike="noStrike" kern="0" cap="none" spc="17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=</a:t>
            </a:r>
            <a:r>
              <a:rPr kumimoji="0" sz="2000" b="0" i="0" u="none" strike="noStrike" kern="0" cap="none" spc="1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000" b="0" i="0" u="none" strike="noStrike" kern="0" cap="none" spc="-2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2𝑘)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ea typeface="+mn-ea"/>
              <a:cs typeface="Cambria Math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446AE28-CF83-17D6-8606-041CDECFEA65}"/>
                  </a:ext>
                </a:extLst>
              </p:cNvPr>
              <p:cNvSpPr txBox="1"/>
              <p:nvPr/>
            </p:nvSpPr>
            <p:spPr>
              <a:xfrm>
                <a:off x="1643448" y="1925783"/>
                <a:ext cx="7926860" cy="5091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∀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𝑛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d>
                        <m:d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kumimoji="0" lang="en-US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Even</m:t>
                          </m:r>
                          <m:d>
                            <m:dPr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4C328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pPr>
                                <m:e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4C328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𝑛</m:t>
                                  </m:r>
                                </m:e>
                                <m:sup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4C328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</m:d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→</m:t>
                          </m:r>
                          <m:r>
                            <m:rPr>
                              <m:sty m:val="p"/>
                            </m:rPr>
                            <a:rPr kumimoji="0" lang="en-US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Even</m:t>
                          </m:r>
                          <m:d>
                            <m:dPr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𝑛</m:t>
                              </m:r>
                            </m:e>
                          </m:d>
                        </m:e>
                      </m:d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≡∀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𝑛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(</m:t>
                      </m:r>
                      <m:r>
                        <m:rPr>
                          <m:sty m:val="p"/>
                        </m:rPr>
                        <a:rPr kumimoji="0" lang="en-US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Odd</m:t>
                      </m:r>
                      <m:d>
                        <m:d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𝑛</m:t>
                          </m:r>
                        </m:e>
                      </m:d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→</m:t>
                      </m:r>
                      <m:r>
                        <m:rPr>
                          <m:sty m:val="p"/>
                        </m:rPr>
                        <a:rPr kumimoji="0" lang="en-US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Odd</m:t>
                      </m:r>
                      <m:d>
                        <m:d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𝑛</m:t>
                              </m:r>
                            </m:e>
                            <m:sup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)</m:t>
                      </m:r>
                    </m:oMath>
                  </m:oMathPara>
                </a14:m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4C3282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446AE28-CF83-17D6-8606-041CDECFEA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3448" y="1925783"/>
                <a:ext cx="7926860" cy="5091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59525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16C42-EB8A-4A05-9A6A-EE18F0125B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B760178D-BEE7-C543-E984-FFAF263635F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65"/>
              <a:t>Another</a:t>
            </a:r>
            <a:r>
              <a:rPr spc="310"/>
              <a:t> </a:t>
            </a:r>
            <a:r>
              <a:t>Proof</a:t>
            </a:r>
            <a:r>
              <a:rPr spc="305"/>
              <a:t> </a:t>
            </a:r>
            <a:r>
              <a:t>by</a:t>
            </a:r>
            <a:r>
              <a:rPr spc="285"/>
              <a:t> </a:t>
            </a:r>
            <a:r>
              <a:rPr spc="60"/>
              <a:t>Contrapositive</a:t>
            </a: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95CD2ADC-2176-1B84-A652-0141D0AA2357}"/>
              </a:ext>
            </a:extLst>
          </p:cNvPr>
          <p:cNvSpPr txBox="1"/>
          <p:nvPr/>
        </p:nvSpPr>
        <p:spPr>
          <a:xfrm>
            <a:off x="581558" y="1352549"/>
            <a:ext cx="11018520" cy="1146468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76200" marR="0" lvl="0" indent="0" algn="l" defTabSz="914400" rtl="0" eaLnBrk="1" fontAlgn="auto" latinLnBrk="0" hangingPunct="1">
              <a:lnSpc>
                <a:spcPct val="100000"/>
              </a:lnSpc>
              <a:spcBef>
                <a:spcPts val="118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Prove</a:t>
            </a:r>
            <a:r>
              <a:rPr kumimoji="0" sz="2400" b="0" i="0" u="none" strike="noStrike" kern="0" cap="none" spc="-5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by</a:t>
            </a:r>
            <a:r>
              <a:rPr kumimoji="0" sz="2400" b="0" i="0" u="none" strike="noStrike" kern="0" cap="none" spc="-2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Contrapositive:</a:t>
            </a:r>
            <a:r>
              <a:rPr kumimoji="0" sz="2400" b="0" i="0" u="none" strike="noStrike" kern="0" cap="none" spc="-5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For</a:t>
            </a:r>
            <a:r>
              <a:rPr kumimoji="0" sz="2400" b="0" i="0" u="none" strike="noStrike" kern="0" cap="none" spc="-1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an</a:t>
            </a:r>
            <a:r>
              <a:rPr kumimoji="0" sz="2400" b="0" i="0" u="none" strike="noStrike" kern="0" cap="none" spc="-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integer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,</a:t>
            </a:r>
            <a:r>
              <a:rPr kumimoji="0" sz="2400" b="0" i="0" u="none" strike="noStrike" kern="0" cap="none" spc="-2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if</a:t>
            </a:r>
            <a:r>
              <a:rPr kumimoji="0" sz="2400" b="0" i="0" u="none" strike="noStrike" kern="0" cap="none" spc="-1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sz="2625" b="0" i="0" u="none" strike="noStrike" kern="0" cap="none" spc="0" normalizeH="0" baseline="28571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3</a:t>
            </a:r>
            <a:r>
              <a:rPr kumimoji="0" sz="2625" b="0" i="0" u="none" strike="noStrike" kern="0" cap="none" spc="532" normalizeH="0" baseline="28571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</a:t>
            </a:r>
            <a:r>
              <a:rPr kumimoji="0" sz="2400" b="0" i="0" u="none" strike="noStrike" kern="0" cap="none" spc="-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even,</a:t>
            </a:r>
            <a:r>
              <a:rPr kumimoji="0" sz="2400" b="0" i="0" u="none" strike="noStrike" kern="0" cap="none" spc="-2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then</a:t>
            </a:r>
            <a:r>
              <a:rPr kumimoji="0" sz="2400" b="0" i="0" u="none" strike="noStrike" kern="0" cap="none" spc="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sz="2400" b="0" i="0" u="none" strike="noStrike" kern="0" cap="none" spc="15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</a:t>
            </a:r>
            <a:r>
              <a:rPr kumimoji="0" sz="2400" b="0" i="0" u="none" strike="noStrike" kern="0" cap="none" spc="-2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-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even.</a:t>
            </a:r>
            <a:endParaRPr kumimoji="0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01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ea typeface="+mn-ea"/>
              <a:cs typeface="Cambria Math"/>
            </a:endParaRPr>
          </a:p>
        </p:txBody>
      </p:sp>
      <p:grpSp>
        <p:nvGrpSpPr>
          <p:cNvPr id="8" name="object 8">
            <a:extLst>
              <a:ext uri="{FF2B5EF4-FFF2-40B4-BE49-F238E27FC236}">
                <a16:creationId xmlns:a16="http://schemas.microsoft.com/office/drawing/2014/main" id="{50517BB3-1033-408C-5AED-170B11A45D26}"/>
              </a:ext>
            </a:extLst>
          </p:cNvPr>
          <p:cNvGrpSpPr/>
          <p:nvPr/>
        </p:nvGrpSpPr>
        <p:grpSpPr>
          <a:xfrm>
            <a:off x="9094914" y="220662"/>
            <a:ext cx="2890520" cy="814705"/>
            <a:chOff x="9094914" y="220662"/>
            <a:chExt cx="2890520" cy="814705"/>
          </a:xfrm>
        </p:grpSpPr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58EED1A4-5751-DB5B-5E82-A004E1C4A83C}"/>
                </a:ext>
              </a:extLst>
            </p:cNvPr>
            <p:cNvSpPr/>
            <p:nvPr/>
          </p:nvSpPr>
          <p:spPr>
            <a:xfrm>
              <a:off x="9102852" y="228600"/>
              <a:ext cx="2874645" cy="798830"/>
            </a:xfrm>
            <a:custGeom>
              <a:avLst/>
              <a:gdLst/>
              <a:ahLst/>
              <a:cxnLst/>
              <a:rect l="l" t="t" r="r" b="b"/>
              <a:pathLst>
                <a:path w="2874645" h="798830">
                  <a:moveTo>
                    <a:pt x="2741168" y="0"/>
                  </a:moveTo>
                  <a:lnTo>
                    <a:pt x="133096" y="0"/>
                  </a:lnTo>
                  <a:lnTo>
                    <a:pt x="91017" y="6782"/>
                  </a:lnTo>
                  <a:lnTo>
                    <a:pt x="54479" y="25672"/>
                  </a:lnTo>
                  <a:lnTo>
                    <a:pt x="25672" y="54479"/>
                  </a:lnTo>
                  <a:lnTo>
                    <a:pt x="6782" y="91017"/>
                  </a:lnTo>
                  <a:lnTo>
                    <a:pt x="0" y="133096"/>
                  </a:lnTo>
                  <a:lnTo>
                    <a:pt x="0" y="665479"/>
                  </a:lnTo>
                  <a:lnTo>
                    <a:pt x="6782" y="707558"/>
                  </a:lnTo>
                  <a:lnTo>
                    <a:pt x="25672" y="744096"/>
                  </a:lnTo>
                  <a:lnTo>
                    <a:pt x="54479" y="772903"/>
                  </a:lnTo>
                  <a:lnTo>
                    <a:pt x="91017" y="791793"/>
                  </a:lnTo>
                  <a:lnTo>
                    <a:pt x="133096" y="798576"/>
                  </a:lnTo>
                  <a:lnTo>
                    <a:pt x="2741168" y="798576"/>
                  </a:lnTo>
                  <a:lnTo>
                    <a:pt x="2783246" y="791793"/>
                  </a:lnTo>
                  <a:lnTo>
                    <a:pt x="2819784" y="772903"/>
                  </a:lnTo>
                  <a:lnTo>
                    <a:pt x="2848591" y="744096"/>
                  </a:lnTo>
                  <a:lnTo>
                    <a:pt x="2867481" y="707558"/>
                  </a:lnTo>
                  <a:lnTo>
                    <a:pt x="2874264" y="665479"/>
                  </a:lnTo>
                  <a:lnTo>
                    <a:pt x="2874264" y="133096"/>
                  </a:lnTo>
                  <a:lnTo>
                    <a:pt x="2867481" y="91017"/>
                  </a:lnTo>
                  <a:lnTo>
                    <a:pt x="2848591" y="54479"/>
                  </a:lnTo>
                  <a:lnTo>
                    <a:pt x="2819784" y="25672"/>
                  </a:lnTo>
                  <a:lnTo>
                    <a:pt x="2783246" y="6782"/>
                  </a:lnTo>
                  <a:lnTo>
                    <a:pt x="2741168" y="0"/>
                  </a:lnTo>
                  <a:close/>
                </a:path>
              </a:pathLst>
            </a:custGeom>
            <a:solidFill>
              <a:srgbClr val="E4E4FF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AD9C3BC2-26EA-25CA-FC37-C581C5F00D5F}"/>
                </a:ext>
              </a:extLst>
            </p:cNvPr>
            <p:cNvSpPr/>
            <p:nvPr/>
          </p:nvSpPr>
          <p:spPr>
            <a:xfrm>
              <a:off x="9102852" y="228600"/>
              <a:ext cx="2874645" cy="798830"/>
            </a:xfrm>
            <a:custGeom>
              <a:avLst/>
              <a:gdLst/>
              <a:ahLst/>
              <a:cxnLst/>
              <a:rect l="l" t="t" r="r" b="b"/>
              <a:pathLst>
                <a:path w="2874645" h="798830">
                  <a:moveTo>
                    <a:pt x="0" y="133096"/>
                  </a:moveTo>
                  <a:lnTo>
                    <a:pt x="6782" y="91017"/>
                  </a:lnTo>
                  <a:lnTo>
                    <a:pt x="25672" y="54479"/>
                  </a:lnTo>
                  <a:lnTo>
                    <a:pt x="54479" y="25672"/>
                  </a:lnTo>
                  <a:lnTo>
                    <a:pt x="91017" y="6782"/>
                  </a:lnTo>
                  <a:lnTo>
                    <a:pt x="133096" y="0"/>
                  </a:lnTo>
                  <a:lnTo>
                    <a:pt x="2741168" y="0"/>
                  </a:lnTo>
                  <a:lnTo>
                    <a:pt x="2783246" y="6782"/>
                  </a:lnTo>
                  <a:lnTo>
                    <a:pt x="2819784" y="25672"/>
                  </a:lnTo>
                  <a:lnTo>
                    <a:pt x="2848591" y="54479"/>
                  </a:lnTo>
                  <a:lnTo>
                    <a:pt x="2867481" y="91017"/>
                  </a:lnTo>
                  <a:lnTo>
                    <a:pt x="2874264" y="133096"/>
                  </a:lnTo>
                  <a:lnTo>
                    <a:pt x="2874264" y="665479"/>
                  </a:lnTo>
                  <a:lnTo>
                    <a:pt x="2867481" y="707558"/>
                  </a:lnTo>
                  <a:lnTo>
                    <a:pt x="2848591" y="744096"/>
                  </a:lnTo>
                  <a:lnTo>
                    <a:pt x="2819784" y="772903"/>
                  </a:lnTo>
                  <a:lnTo>
                    <a:pt x="2783246" y="791793"/>
                  </a:lnTo>
                  <a:lnTo>
                    <a:pt x="2741168" y="798576"/>
                  </a:lnTo>
                  <a:lnTo>
                    <a:pt x="133096" y="798576"/>
                  </a:lnTo>
                  <a:lnTo>
                    <a:pt x="91017" y="791793"/>
                  </a:lnTo>
                  <a:lnTo>
                    <a:pt x="54479" y="772903"/>
                  </a:lnTo>
                  <a:lnTo>
                    <a:pt x="25672" y="744096"/>
                  </a:lnTo>
                  <a:lnTo>
                    <a:pt x="6782" y="707558"/>
                  </a:lnTo>
                  <a:lnTo>
                    <a:pt x="0" y="665479"/>
                  </a:lnTo>
                  <a:lnTo>
                    <a:pt x="0" y="133096"/>
                  </a:lnTo>
                  <a:close/>
                </a:path>
              </a:pathLst>
            </a:custGeom>
            <a:ln w="158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" name="object 11">
              <a:extLst>
                <a:ext uri="{FF2B5EF4-FFF2-40B4-BE49-F238E27FC236}">
                  <a16:creationId xmlns:a16="http://schemas.microsoft.com/office/drawing/2014/main" id="{32D75681-D020-F716-F745-ED29E4DC903A}"/>
                </a:ext>
              </a:extLst>
            </p:cNvPr>
            <p:cNvSpPr/>
            <p:nvPr/>
          </p:nvSpPr>
          <p:spPr>
            <a:xfrm>
              <a:off x="9794621" y="677037"/>
              <a:ext cx="309880" cy="236220"/>
            </a:xfrm>
            <a:custGeom>
              <a:avLst/>
              <a:gdLst/>
              <a:ahLst/>
              <a:cxnLst/>
              <a:rect l="l" t="t" r="r" b="b"/>
              <a:pathLst>
                <a:path w="309879" h="236219">
                  <a:moveTo>
                    <a:pt x="234187" y="0"/>
                  </a:moveTo>
                  <a:lnTo>
                    <a:pt x="230885" y="9525"/>
                  </a:lnTo>
                  <a:lnTo>
                    <a:pt x="244506" y="15430"/>
                  </a:lnTo>
                  <a:lnTo>
                    <a:pt x="256222" y="23622"/>
                  </a:lnTo>
                  <a:lnTo>
                    <a:pt x="280033" y="61650"/>
                  </a:lnTo>
                  <a:lnTo>
                    <a:pt x="287908" y="116586"/>
                  </a:lnTo>
                  <a:lnTo>
                    <a:pt x="287029" y="137423"/>
                  </a:lnTo>
                  <a:lnTo>
                    <a:pt x="273938" y="188340"/>
                  </a:lnTo>
                  <a:lnTo>
                    <a:pt x="244596" y="220184"/>
                  </a:lnTo>
                  <a:lnTo>
                    <a:pt x="231139" y="226187"/>
                  </a:lnTo>
                  <a:lnTo>
                    <a:pt x="234187" y="235712"/>
                  </a:lnTo>
                  <a:lnTo>
                    <a:pt x="279229" y="208994"/>
                  </a:lnTo>
                  <a:lnTo>
                    <a:pt x="304514" y="159543"/>
                  </a:lnTo>
                  <a:lnTo>
                    <a:pt x="309372" y="117855"/>
                  </a:lnTo>
                  <a:lnTo>
                    <a:pt x="308170" y="96512"/>
                  </a:lnTo>
                  <a:lnTo>
                    <a:pt x="308157" y="96281"/>
                  </a:lnTo>
                  <a:lnTo>
                    <a:pt x="298442" y="57991"/>
                  </a:lnTo>
                  <a:lnTo>
                    <a:pt x="266255" y="15065"/>
                  </a:lnTo>
                  <a:lnTo>
                    <a:pt x="251257" y="6145"/>
                  </a:lnTo>
                  <a:lnTo>
                    <a:pt x="234187" y="0"/>
                  </a:lnTo>
                  <a:close/>
                </a:path>
                <a:path w="309879" h="236219">
                  <a:moveTo>
                    <a:pt x="75183" y="0"/>
                  </a:moveTo>
                  <a:lnTo>
                    <a:pt x="30321" y="26771"/>
                  </a:lnTo>
                  <a:lnTo>
                    <a:pt x="4921" y="76327"/>
                  </a:lnTo>
                  <a:lnTo>
                    <a:pt x="72" y="116586"/>
                  </a:lnTo>
                  <a:lnTo>
                    <a:pt x="0" y="117855"/>
                  </a:lnTo>
                  <a:lnTo>
                    <a:pt x="1096" y="137423"/>
                  </a:lnTo>
                  <a:lnTo>
                    <a:pt x="1214" y="139521"/>
                  </a:lnTo>
                  <a:lnTo>
                    <a:pt x="10929" y="177899"/>
                  </a:lnTo>
                  <a:lnTo>
                    <a:pt x="43068" y="220662"/>
                  </a:lnTo>
                  <a:lnTo>
                    <a:pt x="75183" y="235712"/>
                  </a:lnTo>
                  <a:lnTo>
                    <a:pt x="78231" y="226187"/>
                  </a:lnTo>
                  <a:lnTo>
                    <a:pt x="64777" y="220184"/>
                  </a:lnTo>
                  <a:lnTo>
                    <a:pt x="53181" y="211883"/>
                  </a:lnTo>
                  <a:lnTo>
                    <a:pt x="29412" y="173289"/>
                  </a:lnTo>
                  <a:lnTo>
                    <a:pt x="21642" y="117855"/>
                  </a:lnTo>
                  <a:lnTo>
                    <a:pt x="21589" y="116586"/>
                  </a:lnTo>
                  <a:lnTo>
                    <a:pt x="25050" y="78200"/>
                  </a:lnTo>
                  <a:lnTo>
                    <a:pt x="43465" y="34099"/>
                  </a:lnTo>
                  <a:lnTo>
                    <a:pt x="78612" y="9525"/>
                  </a:lnTo>
                  <a:lnTo>
                    <a:pt x="7518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2" name="object 12">
            <a:extLst>
              <a:ext uri="{FF2B5EF4-FFF2-40B4-BE49-F238E27FC236}">
                <a16:creationId xmlns:a16="http://schemas.microsoft.com/office/drawing/2014/main" id="{7C78BA3B-F535-2520-0264-6CEAA9A655B3}"/>
              </a:ext>
            </a:extLst>
          </p:cNvPr>
          <p:cNvSpPr txBox="1"/>
          <p:nvPr/>
        </p:nvSpPr>
        <p:spPr>
          <a:xfrm>
            <a:off x="9221216" y="303021"/>
            <a:ext cx="2568575" cy="628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ts val="237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000" b="0" i="0" u="sng" strike="noStrike" kern="0" cap="none" spc="-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Segoe UI Semilight"/>
                <a:ea typeface="+mn-ea"/>
                <a:cs typeface="Segoe UI Semilight"/>
              </a:rPr>
              <a:t>Definitions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  <a:p>
            <a:pPr marL="12700" marR="0" lvl="0" indent="0" algn="l" defTabSz="914400" rtl="0" eaLnBrk="1" fontAlgn="auto" latinLnBrk="0" hangingPunct="1">
              <a:lnSpc>
                <a:spcPts val="237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975994" algn="l"/>
              </a:tabLst>
              <a:defRPr/>
            </a:pPr>
            <a:r>
              <a:rPr kumimoji="0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Even</a:t>
            </a:r>
            <a:r>
              <a:rPr kumimoji="0" sz="2000" b="0" i="0" u="none" strike="noStrike" kern="0" cap="none" spc="37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000" b="0" i="0" u="none" strike="noStrike" kern="0" cap="none" spc="-6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𝑥</a:t>
            </a:r>
            <a:r>
              <a:rPr kumimoji="0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	≔</a:t>
            </a:r>
            <a:r>
              <a:rPr kumimoji="0" sz="2000" b="0" i="0" u="none" strike="noStrike" kern="0" cap="none" spc="12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∃𝑘(𝑥</a:t>
            </a:r>
            <a:r>
              <a:rPr kumimoji="0" sz="2000" b="0" i="0" u="none" strike="noStrike" kern="0" cap="none" spc="17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=</a:t>
            </a:r>
            <a:r>
              <a:rPr kumimoji="0" sz="2000" b="0" i="0" u="none" strike="noStrike" kern="0" cap="none" spc="1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000" b="0" i="0" u="none" strike="noStrike" kern="0" cap="none" spc="-2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2𝑘)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ea typeface="+mn-ea"/>
              <a:cs typeface="Cambria Math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2072CFA-B06B-B3F8-5021-B59BB29DBD8F}"/>
                  </a:ext>
                </a:extLst>
              </p:cNvPr>
              <p:cNvSpPr txBox="1"/>
              <p:nvPr/>
            </p:nvSpPr>
            <p:spPr>
              <a:xfrm>
                <a:off x="1643448" y="1925783"/>
                <a:ext cx="7926860" cy="5091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∀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𝑛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d>
                        <m:d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kumimoji="0" lang="en-US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Even</m:t>
                          </m:r>
                          <m:d>
                            <m:dPr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4C328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pPr>
                                <m:e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4C328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𝑛</m:t>
                                  </m:r>
                                </m:e>
                                <m:sup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4C328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</m:d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→</m:t>
                          </m:r>
                          <m:r>
                            <m:rPr>
                              <m:sty m:val="p"/>
                            </m:rPr>
                            <a:rPr kumimoji="0" lang="en-US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Even</m:t>
                          </m:r>
                          <m:d>
                            <m:dPr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𝑛</m:t>
                              </m:r>
                            </m:e>
                          </m:d>
                        </m:e>
                      </m:d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≡∀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𝑛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(</m:t>
                      </m:r>
                      <m:r>
                        <m:rPr>
                          <m:sty m:val="p"/>
                        </m:rPr>
                        <a:rPr kumimoji="0" lang="en-US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Odd</m:t>
                      </m:r>
                      <m:d>
                        <m:d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𝑛</m:t>
                          </m:r>
                        </m:e>
                      </m:d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→</m:t>
                      </m:r>
                      <m:r>
                        <m:rPr>
                          <m:sty m:val="p"/>
                        </m:rPr>
                        <a:rPr kumimoji="0" lang="en-US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Odd</m:t>
                      </m:r>
                      <m:d>
                        <m:d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𝑛</m:t>
                              </m:r>
                            </m:e>
                            <m:sup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)</m:t>
                      </m:r>
                    </m:oMath>
                  </m:oMathPara>
                </a14:m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4C3282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2072CFA-B06B-B3F8-5021-B59BB29DBD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3448" y="1925783"/>
                <a:ext cx="7926860" cy="5091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4485C041-1093-8449-522A-5C6AADCD7BB1}"/>
              </a:ext>
            </a:extLst>
          </p:cNvPr>
          <p:cNvSpPr txBox="1"/>
          <p:nvPr/>
        </p:nvSpPr>
        <p:spPr>
          <a:xfrm>
            <a:off x="581557" y="2836329"/>
            <a:ext cx="11208233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6200" marR="45085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We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prove</a:t>
            </a:r>
            <a:r>
              <a:rPr kumimoji="0" lang="en-US" sz="2400" b="0" i="0" u="none" strike="noStrike" kern="0" cap="none" spc="-4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by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contrapositive.</a:t>
            </a:r>
            <a:r>
              <a:rPr kumimoji="0" lang="en-US" sz="2400" b="0" i="0" u="none" strike="noStrike" kern="0" cap="none" spc="-4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</a:p>
          <a:p>
            <a:pPr marL="76200" marR="45085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Let</a:t>
            </a:r>
            <a:r>
              <a:rPr kumimoji="0" lang="en-US" sz="2400" b="0" i="0" u="none" strike="noStrike" kern="0" cap="none" spc="-4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13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be</a:t>
            </a:r>
            <a:r>
              <a:rPr kumimoji="0" lang="en-US" sz="2400" b="0" i="0" u="none" strike="noStrike" kern="0" cap="none" spc="-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an</a:t>
            </a:r>
            <a:r>
              <a:rPr kumimoji="0" lang="en-US" sz="2400" b="0" i="0" u="none" strike="noStrike" kern="0" cap="none" spc="-1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arbitrary</a:t>
            </a:r>
            <a:r>
              <a:rPr kumimoji="0" lang="en-US" sz="2400" b="0" i="0" u="none" strike="noStrike" kern="0" cap="none" spc="-4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integer.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Suppose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that</a:t>
            </a:r>
            <a:r>
              <a:rPr kumimoji="0" lang="en-US" sz="2400" b="0" i="0" u="none" strike="noStrike" kern="0" cap="none" spc="-6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14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</a:t>
            </a:r>
            <a:r>
              <a:rPr kumimoji="0" lang="en-US" sz="2400" b="0" i="0" u="none" strike="noStrike" kern="0" cap="none" spc="-4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odd. </a:t>
            </a:r>
          </a:p>
          <a:p>
            <a:pPr marL="76200" marR="45085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-20" normalizeH="0" baseline="0" noProof="0">
              <a:ln>
                <a:noFill/>
              </a:ln>
              <a:solidFill>
                <a:srgbClr val="4B3182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  <a:p>
            <a:pPr marL="76200" marR="45085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-20" normalizeH="0" baseline="0" noProof="0">
              <a:ln>
                <a:noFill/>
              </a:ln>
              <a:solidFill>
                <a:srgbClr val="4B3182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  <a:p>
            <a:pPr marL="76200" marR="45085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-20" normalizeH="0" baseline="0" noProof="0">
              <a:ln>
                <a:noFill/>
              </a:ln>
              <a:solidFill>
                <a:srgbClr val="4B3182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  <a:p>
            <a:pPr marL="76200" marR="45085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-20" normalizeH="0" baseline="0" noProof="0">
              <a:ln>
                <a:noFill/>
              </a:ln>
              <a:solidFill>
                <a:srgbClr val="4B3182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  <a:p>
            <a:pPr marL="76200" marR="45085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-20" normalizeH="0" baseline="0" noProof="0">
              <a:ln>
                <a:noFill/>
              </a:ln>
              <a:solidFill>
                <a:srgbClr val="4B3182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  <a:p>
            <a:pPr marL="76200" marR="45085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Thus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by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definition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of</a:t>
            </a:r>
            <a:r>
              <a:rPr kumimoji="0" lang="en-US" sz="2400" b="0" i="0" u="none" strike="noStrike" kern="0" cap="none" spc="-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odd,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0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3</a:t>
            </a:r>
            <a:r>
              <a:rPr kumimoji="0" lang="en-US" sz="2400" b="0" i="0" u="none" strike="noStrike" kern="0" cap="none" spc="532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-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odd.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Since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15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was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arbitrary,</a:t>
            </a:r>
            <a:r>
              <a:rPr kumimoji="0" lang="en-US" sz="2400" b="0" i="0" u="none" strike="noStrike" kern="0" cap="none" spc="-4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we</a:t>
            </a:r>
            <a:r>
              <a:rPr kumimoji="0" lang="en-US" sz="2400" b="0" i="0" u="none" strike="noStrike" kern="0" cap="none" spc="-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have</a:t>
            </a:r>
            <a:r>
              <a:rPr kumimoji="0" lang="en-US" sz="2400" b="0" i="0" u="none" strike="noStrike" kern="0" cap="none" spc="-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shown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that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for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all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integers</a:t>
            </a:r>
            <a:r>
              <a:rPr kumimoji="0" lang="en-US" sz="2400" b="0" i="0" u="none" strike="noStrike" kern="0" cap="none" spc="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,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if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14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</a:t>
            </a:r>
            <a:r>
              <a:rPr kumimoji="0" lang="en-US" sz="2400" b="0" i="0" u="none" strike="noStrike" kern="0" cap="none" spc="-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odd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then </a:t>
            </a:r>
            <a:r>
              <a:rPr kumimoji="0" lang="en-US" sz="2400" b="0" i="0" u="none" strike="noStrike" kern="0" cap="none" spc="-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-37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3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odd.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Thus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the contrapositive</a:t>
            </a:r>
            <a:r>
              <a:rPr kumimoji="0" lang="en-US" sz="2400" b="0" i="0" u="none" strike="noStrike" kern="0" cap="none" spc="-5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also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holds: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for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all</a:t>
            </a:r>
            <a:r>
              <a:rPr kumimoji="0" lang="en-US" sz="2400" b="0" i="0" u="none" strike="noStrike" kern="0" cap="none" spc="-1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integers</a:t>
            </a:r>
            <a:r>
              <a:rPr kumimoji="0" lang="en-US" sz="2400" b="0" i="0" u="none" strike="noStrike" kern="0" cap="none" spc="-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,</a:t>
            </a:r>
            <a:r>
              <a:rPr kumimoji="0" lang="en-US" sz="2400" b="0" i="0" u="none" strike="noStrike" kern="0" cap="none" spc="-1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if</a:t>
            </a:r>
            <a:r>
              <a:rPr kumimoji="0" lang="en-US" sz="2400" b="0" i="0" u="none" strike="noStrike" kern="0" cap="none" spc="-1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0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3</a:t>
            </a:r>
            <a:r>
              <a:rPr kumimoji="0" lang="en-US" sz="2400" b="0" i="0" u="none" strike="noStrike" kern="0" cap="none" spc="540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</a:t>
            </a:r>
            <a:r>
              <a:rPr kumimoji="0" lang="en-US" sz="2400" b="0" i="0" u="none" strike="noStrike" kern="0" cap="none" spc="-1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even,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then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15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-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 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even.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</p:txBody>
      </p:sp>
    </p:spTree>
    <p:extLst>
      <p:ext uri="{BB962C8B-B14F-4D97-AF65-F5344CB8AC3E}">
        <p14:creationId xmlns:p14="http://schemas.microsoft.com/office/powerpoint/2010/main" val="619507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AFC3C-56F9-F6F6-932C-138A1DF018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EF3BFD7-27B5-2E18-5935-F355AA23737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65"/>
              <a:t>Another</a:t>
            </a:r>
            <a:r>
              <a:rPr spc="310"/>
              <a:t> </a:t>
            </a:r>
            <a:r>
              <a:t>Proof</a:t>
            </a:r>
            <a:r>
              <a:rPr spc="305"/>
              <a:t> </a:t>
            </a:r>
            <a:r>
              <a:t>by</a:t>
            </a:r>
            <a:r>
              <a:rPr spc="285"/>
              <a:t> </a:t>
            </a:r>
            <a:r>
              <a:rPr spc="60"/>
              <a:t>Contrapositive</a:t>
            </a: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C2E779A6-5863-2E79-CD21-154140D68719}"/>
              </a:ext>
            </a:extLst>
          </p:cNvPr>
          <p:cNvSpPr txBox="1"/>
          <p:nvPr/>
        </p:nvSpPr>
        <p:spPr>
          <a:xfrm>
            <a:off x="581558" y="1352549"/>
            <a:ext cx="11018520" cy="1146468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76200" marR="0" lvl="0" indent="0" algn="l" defTabSz="914400" rtl="0" eaLnBrk="1" fontAlgn="auto" latinLnBrk="0" hangingPunct="1">
              <a:lnSpc>
                <a:spcPct val="100000"/>
              </a:lnSpc>
              <a:spcBef>
                <a:spcPts val="118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Prove</a:t>
            </a:r>
            <a:r>
              <a:rPr kumimoji="0" sz="2400" b="0" i="0" u="none" strike="noStrike" kern="0" cap="none" spc="-5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by</a:t>
            </a:r>
            <a:r>
              <a:rPr kumimoji="0" sz="2400" b="0" i="0" u="none" strike="noStrike" kern="0" cap="none" spc="-2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Contrapositive:</a:t>
            </a:r>
            <a:r>
              <a:rPr kumimoji="0" sz="2400" b="0" i="0" u="none" strike="noStrike" kern="0" cap="none" spc="-5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For</a:t>
            </a:r>
            <a:r>
              <a:rPr kumimoji="0" sz="2400" b="0" i="0" u="none" strike="noStrike" kern="0" cap="none" spc="-1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an</a:t>
            </a:r>
            <a:r>
              <a:rPr kumimoji="0" sz="2400" b="0" i="0" u="none" strike="noStrike" kern="0" cap="none" spc="-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integer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,</a:t>
            </a:r>
            <a:r>
              <a:rPr kumimoji="0" sz="2400" b="0" i="0" u="none" strike="noStrike" kern="0" cap="none" spc="-2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if</a:t>
            </a:r>
            <a:r>
              <a:rPr kumimoji="0" sz="2400" b="0" i="0" u="none" strike="noStrike" kern="0" cap="none" spc="-1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sz="2625" b="0" i="0" u="none" strike="noStrike" kern="0" cap="none" spc="0" normalizeH="0" baseline="28571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3</a:t>
            </a:r>
            <a:r>
              <a:rPr kumimoji="0" sz="2625" b="0" i="0" u="none" strike="noStrike" kern="0" cap="none" spc="532" normalizeH="0" baseline="28571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</a:t>
            </a:r>
            <a:r>
              <a:rPr kumimoji="0" sz="2400" b="0" i="0" u="none" strike="noStrike" kern="0" cap="none" spc="-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even,</a:t>
            </a:r>
            <a:r>
              <a:rPr kumimoji="0" sz="2400" b="0" i="0" u="none" strike="noStrike" kern="0" cap="none" spc="-2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then</a:t>
            </a:r>
            <a:r>
              <a:rPr kumimoji="0" sz="2400" b="0" i="0" u="none" strike="noStrike" kern="0" cap="none" spc="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sz="2400" b="0" i="0" u="none" strike="noStrike" kern="0" cap="none" spc="15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</a:t>
            </a:r>
            <a:r>
              <a:rPr kumimoji="0" sz="2400" b="0" i="0" u="none" strike="noStrike" kern="0" cap="none" spc="-2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-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even.</a:t>
            </a:r>
            <a:endParaRPr kumimoji="0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01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ea typeface="+mn-ea"/>
              <a:cs typeface="Cambria Math"/>
            </a:endParaRPr>
          </a:p>
        </p:txBody>
      </p:sp>
      <p:grpSp>
        <p:nvGrpSpPr>
          <p:cNvPr id="8" name="object 8">
            <a:extLst>
              <a:ext uri="{FF2B5EF4-FFF2-40B4-BE49-F238E27FC236}">
                <a16:creationId xmlns:a16="http://schemas.microsoft.com/office/drawing/2014/main" id="{38E50354-3C59-5FAC-0F80-73FBE2E22F71}"/>
              </a:ext>
            </a:extLst>
          </p:cNvPr>
          <p:cNvGrpSpPr/>
          <p:nvPr/>
        </p:nvGrpSpPr>
        <p:grpSpPr>
          <a:xfrm>
            <a:off x="9094914" y="220662"/>
            <a:ext cx="2890520" cy="814705"/>
            <a:chOff x="9094914" y="220662"/>
            <a:chExt cx="2890520" cy="814705"/>
          </a:xfrm>
        </p:grpSpPr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67410214-5614-FFAD-F5CB-4435AB955659}"/>
                </a:ext>
              </a:extLst>
            </p:cNvPr>
            <p:cNvSpPr/>
            <p:nvPr/>
          </p:nvSpPr>
          <p:spPr>
            <a:xfrm>
              <a:off x="9102852" y="228600"/>
              <a:ext cx="2874645" cy="798830"/>
            </a:xfrm>
            <a:custGeom>
              <a:avLst/>
              <a:gdLst/>
              <a:ahLst/>
              <a:cxnLst/>
              <a:rect l="l" t="t" r="r" b="b"/>
              <a:pathLst>
                <a:path w="2874645" h="798830">
                  <a:moveTo>
                    <a:pt x="2741168" y="0"/>
                  </a:moveTo>
                  <a:lnTo>
                    <a:pt x="133096" y="0"/>
                  </a:lnTo>
                  <a:lnTo>
                    <a:pt x="91017" y="6782"/>
                  </a:lnTo>
                  <a:lnTo>
                    <a:pt x="54479" y="25672"/>
                  </a:lnTo>
                  <a:lnTo>
                    <a:pt x="25672" y="54479"/>
                  </a:lnTo>
                  <a:lnTo>
                    <a:pt x="6782" y="91017"/>
                  </a:lnTo>
                  <a:lnTo>
                    <a:pt x="0" y="133096"/>
                  </a:lnTo>
                  <a:lnTo>
                    <a:pt x="0" y="665479"/>
                  </a:lnTo>
                  <a:lnTo>
                    <a:pt x="6782" y="707558"/>
                  </a:lnTo>
                  <a:lnTo>
                    <a:pt x="25672" y="744096"/>
                  </a:lnTo>
                  <a:lnTo>
                    <a:pt x="54479" y="772903"/>
                  </a:lnTo>
                  <a:lnTo>
                    <a:pt x="91017" y="791793"/>
                  </a:lnTo>
                  <a:lnTo>
                    <a:pt x="133096" y="798576"/>
                  </a:lnTo>
                  <a:lnTo>
                    <a:pt x="2741168" y="798576"/>
                  </a:lnTo>
                  <a:lnTo>
                    <a:pt x="2783246" y="791793"/>
                  </a:lnTo>
                  <a:lnTo>
                    <a:pt x="2819784" y="772903"/>
                  </a:lnTo>
                  <a:lnTo>
                    <a:pt x="2848591" y="744096"/>
                  </a:lnTo>
                  <a:lnTo>
                    <a:pt x="2867481" y="707558"/>
                  </a:lnTo>
                  <a:lnTo>
                    <a:pt x="2874264" y="665479"/>
                  </a:lnTo>
                  <a:lnTo>
                    <a:pt x="2874264" y="133096"/>
                  </a:lnTo>
                  <a:lnTo>
                    <a:pt x="2867481" y="91017"/>
                  </a:lnTo>
                  <a:lnTo>
                    <a:pt x="2848591" y="54479"/>
                  </a:lnTo>
                  <a:lnTo>
                    <a:pt x="2819784" y="25672"/>
                  </a:lnTo>
                  <a:lnTo>
                    <a:pt x="2783246" y="6782"/>
                  </a:lnTo>
                  <a:lnTo>
                    <a:pt x="2741168" y="0"/>
                  </a:lnTo>
                  <a:close/>
                </a:path>
              </a:pathLst>
            </a:custGeom>
            <a:solidFill>
              <a:srgbClr val="E4E4FF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73E5D373-B728-9166-B06E-CFFCAE68DDFD}"/>
                </a:ext>
              </a:extLst>
            </p:cNvPr>
            <p:cNvSpPr/>
            <p:nvPr/>
          </p:nvSpPr>
          <p:spPr>
            <a:xfrm>
              <a:off x="9102852" y="228600"/>
              <a:ext cx="2874645" cy="798830"/>
            </a:xfrm>
            <a:custGeom>
              <a:avLst/>
              <a:gdLst/>
              <a:ahLst/>
              <a:cxnLst/>
              <a:rect l="l" t="t" r="r" b="b"/>
              <a:pathLst>
                <a:path w="2874645" h="798830">
                  <a:moveTo>
                    <a:pt x="0" y="133096"/>
                  </a:moveTo>
                  <a:lnTo>
                    <a:pt x="6782" y="91017"/>
                  </a:lnTo>
                  <a:lnTo>
                    <a:pt x="25672" y="54479"/>
                  </a:lnTo>
                  <a:lnTo>
                    <a:pt x="54479" y="25672"/>
                  </a:lnTo>
                  <a:lnTo>
                    <a:pt x="91017" y="6782"/>
                  </a:lnTo>
                  <a:lnTo>
                    <a:pt x="133096" y="0"/>
                  </a:lnTo>
                  <a:lnTo>
                    <a:pt x="2741168" y="0"/>
                  </a:lnTo>
                  <a:lnTo>
                    <a:pt x="2783246" y="6782"/>
                  </a:lnTo>
                  <a:lnTo>
                    <a:pt x="2819784" y="25672"/>
                  </a:lnTo>
                  <a:lnTo>
                    <a:pt x="2848591" y="54479"/>
                  </a:lnTo>
                  <a:lnTo>
                    <a:pt x="2867481" y="91017"/>
                  </a:lnTo>
                  <a:lnTo>
                    <a:pt x="2874264" y="133096"/>
                  </a:lnTo>
                  <a:lnTo>
                    <a:pt x="2874264" y="665479"/>
                  </a:lnTo>
                  <a:lnTo>
                    <a:pt x="2867481" y="707558"/>
                  </a:lnTo>
                  <a:lnTo>
                    <a:pt x="2848591" y="744096"/>
                  </a:lnTo>
                  <a:lnTo>
                    <a:pt x="2819784" y="772903"/>
                  </a:lnTo>
                  <a:lnTo>
                    <a:pt x="2783246" y="791793"/>
                  </a:lnTo>
                  <a:lnTo>
                    <a:pt x="2741168" y="798576"/>
                  </a:lnTo>
                  <a:lnTo>
                    <a:pt x="133096" y="798576"/>
                  </a:lnTo>
                  <a:lnTo>
                    <a:pt x="91017" y="791793"/>
                  </a:lnTo>
                  <a:lnTo>
                    <a:pt x="54479" y="772903"/>
                  </a:lnTo>
                  <a:lnTo>
                    <a:pt x="25672" y="744096"/>
                  </a:lnTo>
                  <a:lnTo>
                    <a:pt x="6782" y="707558"/>
                  </a:lnTo>
                  <a:lnTo>
                    <a:pt x="0" y="665479"/>
                  </a:lnTo>
                  <a:lnTo>
                    <a:pt x="0" y="133096"/>
                  </a:lnTo>
                  <a:close/>
                </a:path>
              </a:pathLst>
            </a:custGeom>
            <a:ln w="158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" name="object 11">
              <a:extLst>
                <a:ext uri="{FF2B5EF4-FFF2-40B4-BE49-F238E27FC236}">
                  <a16:creationId xmlns:a16="http://schemas.microsoft.com/office/drawing/2014/main" id="{6C4299A8-E89F-272E-4B65-9922D3E4FCFA}"/>
                </a:ext>
              </a:extLst>
            </p:cNvPr>
            <p:cNvSpPr/>
            <p:nvPr/>
          </p:nvSpPr>
          <p:spPr>
            <a:xfrm>
              <a:off x="9794621" y="677037"/>
              <a:ext cx="309880" cy="236220"/>
            </a:xfrm>
            <a:custGeom>
              <a:avLst/>
              <a:gdLst/>
              <a:ahLst/>
              <a:cxnLst/>
              <a:rect l="l" t="t" r="r" b="b"/>
              <a:pathLst>
                <a:path w="309879" h="236219">
                  <a:moveTo>
                    <a:pt x="234187" y="0"/>
                  </a:moveTo>
                  <a:lnTo>
                    <a:pt x="230885" y="9525"/>
                  </a:lnTo>
                  <a:lnTo>
                    <a:pt x="244506" y="15430"/>
                  </a:lnTo>
                  <a:lnTo>
                    <a:pt x="256222" y="23622"/>
                  </a:lnTo>
                  <a:lnTo>
                    <a:pt x="280033" y="61650"/>
                  </a:lnTo>
                  <a:lnTo>
                    <a:pt x="287908" y="116586"/>
                  </a:lnTo>
                  <a:lnTo>
                    <a:pt x="287029" y="137423"/>
                  </a:lnTo>
                  <a:lnTo>
                    <a:pt x="273938" y="188340"/>
                  </a:lnTo>
                  <a:lnTo>
                    <a:pt x="244596" y="220184"/>
                  </a:lnTo>
                  <a:lnTo>
                    <a:pt x="231139" y="226187"/>
                  </a:lnTo>
                  <a:lnTo>
                    <a:pt x="234187" y="235712"/>
                  </a:lnTo>
                  <a:lnTo>
                    <a:pt x="279229" y="208994"/>
                  </a:lnTo>
                  <a:lnTo>
                    <a:pt x="304514" y="159543"/>
                  </a:lnTo>
                  <a:lnTo>
                    <a:pt x="309372" y="117855"/>
                  </a:lnTo>
                  <a:lnTo>
                    <a:pt x="308170" y="96512"/>
                  </a:lnTo>
                  <a:lnTo>
                    <a:pt x="308157" y="96281"/>
                  </a:lnTo>
                  <a:lnTo>
                    <a:pt x="298442" y="57991"/>
                  </a:lnTo>
                  <a:lnTo>
                    <a:pt x="266255" y="15065"/>
                  </a:lnTo>
                  <a:lnTo>
                    <a:pt x="251257" y="6145"/>
                  </a:lnTo>
                  <a:lnTo>
                    <a:pt x="234187" y="0"/>
                  </a:lnTo>
                  <a:close/>
                </a:path>
                <a:path w="309879" h="236219">
                  <a:moveTo>
                    <a:pt x="75183" y="0"/>
                  </a:moveTo>
                  <a:lnTo>
                    <a:pt x="30321" y="26771"/>
                  </a:lnTo>
                  <a:lnTo>
                    <a:pt x="4921" y="76327"/>
                  </a:lnTo>
                  <a:lnTo>
                    <a:pt x="72" y="116586"/>
                  </a:lnTo>
                  <a:lnTo>
                    <a:pt x="0" y="117855"/>
                  </a:lnTo>
                  <a:lnTo>
                    <a:pt x="1096" y="137423"/>
                  </a:lnTo>
                  <a:lnTo>
                    <a:pt x="1214" y="139521"/>
                  </a:lnTo>
                  <a:lnTo>
                    <a:pt x="10929" y="177899"/>
                  </a:lnTo>
                  <a:lnTo>
                    <a:pt x="43068" y="220662"/>
                  </a:lnTo>
                  <a:lnTo>
                    <a:pt x="75183" y="235712"/>
                  </a:lnTo>
                  <a:lnTo>
                    <a:pt x="78231" y="226187"/>
                  </a:lnTo>
                  <a:lnTo>
                    <a:pt x="64777" y="220184"/>
                  </a:lnTo>
                  <a:lnTo>
                    <a:pt x="53181" y="211883"/>
                  </a:lnTo>
                  <a:lnTo>
                    <a:pt x="29412" y="173289"/>
                  </a:lnTo>
                  <a:lnTo>
                    <a:pt x="21642" y="117855"/>
                  </a:lnTo>
                  <a:lnTo>
                    <a:pt x="21589" y="116586"/>
                  </a:lnTo>
                  <a:lnTo>
                    <a:pt x="25050" y="78200"/>
                  </a:lnTo>
                  <a:lnTo>
                    <a:pt x="43465" y="34099"/>
                  </a:lnTo>
                  <a:lnTo>
                    <a:pt x="78612" y="9525"/>
                  </a:lnTo>
                  <a:lnTo>
                    <a:pt x="7518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2" name="object 12">
            <a:extLst>
              <a:ext uri="{FF2B5EF4-FFF2-40B4-BE49-F238E27FC236}">
                <a16:creationId xmlns:a16="http://schemas.microsoft.com/office/drawing/2014/main" id="{AAB8607D-08B1-480C-FCE0-47ADD725C2D3}"/>
              </a:ext>
            </a:extLst>
          </p:cNvPr>
          <p:cNvSpPr txBox="1"/>
          <p:nvPr/>
        </p:nvSpPr>
        <p:spPr>
          <a:xfrm>
            <a:off x="9221216" y="303021"/>
            <a:ext cx="2568575" cy="628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ts val="237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000" b="0" i="0" u="sng" strike="noStrike" kern="0" cap="none" spc="-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Segoe UI Semilight"/>
                <a:ea typeface="+mn-ea"/>
                <a:cs typeface="Segoe UI Semilight"/>
              </a:rPr>
              <a:t>Definitions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  <a:p>
            <a:pPr marL="12700" marR="0" lvl="0" indent="0" algn="l" defTabSz="914400" rtl="0" eaLnBrk="1" fontAlgn="auto" latinLnBrk="0" hangingPunct="1">
              <a:lnSpc>
                <a:spcPts val="237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975994" algn="l"/>
              </a:tabLst>
              <a:defRPr/>
            </a:pPr>
            <a:r>
              <a:rPr kumimoji="0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Even</a:t>
            </a:r>
            <a:r>
              <a:rPr kumimoji="0" sz="2000" b="0" i="0" u="none" strike="noStrike" kern="0" cap="none" spc="37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000" b="0" i="0" u="none" strike="noStrike" kern="0" cap="none" spc="-6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𝑥</a:t>
            </a:r>
            <a:r>
              <a:rPr kumimoji="0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	≔</a:t>
            </a:r>
            <a:r>
              <a:rPr kumimoji="0" sz="2000" b="0" i="0" u="none" strike="noStrike" kern="0" cap="none" spc="12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∃𝑘(𝑥</a:t>
            </a:r>
            <a:r>
              <a:rPr kumimoji="0" sz="2000" b="0" i="0" u="none" strike="noStrike" kern="0" cap="none" spc="17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=</a:t>
            </a:r>
            <a:r>
              <a:rPr kumimoji="0" sz="2000" b="0" i="0" u="none" strike="noStrike" kern="0" cap="none" spc="1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000" b="0" i="0" u="none" strike="noStrike" kern="0" cap="none" spc="-2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2𝑘)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ea typeface="+mn-ea"/>
              <a:cs typeface="Cambria Math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55D1D95-1B97-F1FD-56A8-472722CF9FD2}"/>
                  </a:ext>
                </a:extLst>
              </p:cNvPr>
              <p:cNvSpPr txBox="1"/>
              <p:nvPr/>
            </p:nvSpPr>
            <p:spPr>
              <a:xfrm>
                <a:off x="1643448" y="1925783"/>
                <a:ext cx="7926860" cy="5091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∀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𝑛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d>
                        <m:d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kumimoji="0" lang="en-US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Even</m:t>
                          </m:r>
                          <m:d>
                            <m:dPr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4C328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pPr>
                                <m:e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4C328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𝑛</m:t>
                                  </m:r>
                                </m:e>
                                <m:sup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4C328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</m:d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→</m:t>
                          </m:r>
                          <m:r>
                            <m:rPr>
                              <m:sty m:val="p"/>
                            </m:rPr>
                            <a:rPr kumimoji="0" lang="en-US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Even</m:t>
                          </m:r>
                          <m:d>
                            <m:dPr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𝑛</m:t>
                              </m:r>
                            </m:e>
                          </m:d>
                        </m:e>
                      </m:d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≡∀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𝑛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(</m:t>
                      </m:r>
                      <m:r>
                        <m:rPr>
                          <m:sty m:val="p"/>
                        </m:rPr>
                        <a:rPr kumimoji="0" lang="en-US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Odd</m:t>
                      </m:r>
                      <m:d>
                        <m:d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𝑛</m:t>
                          </m:r>
                        </m:e>
                      </m:d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→</m:t>
                      </m:r>
                      <m:r>
                        <m:rPr>
                          <m:sty m:val="p"/>
                        </m:rPr>
                        <a:rPr kumimoji="0" lang="en-US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Odd</m:t>
                      </m:r>
                      <m:d>
                        <m:d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𝑛</m:t>
                              </m:r>
                            </m:e>
                            <m:sup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)</m:t>
                      </m:r>
                    </m:oMath>
                  </m:oMathPara>
                </a14:m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4C3282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55D1D95-1B97-F1FD-56A8-472722CF9F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3448" y="1925783"/>
                <a:ext cx="7926860" cy="5091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D330CBAF-7968-29FF-3500-295FA5455D07}"/>
              </a:ext>
            </a:extLst>
          </p:cNvPr>
          <p:cNvSpPr txBox="1"/>
          <p:nvPr/>
        </p:nvSpPr>
        <p:spPr>
          <a:xfrm>
            <a:off x="581557" y="2836329"/>
            <a:ext cx="11208233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6200" marR="45085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We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prove</a:t>
            </a:r>
            <a:r>
              <a:rPr kumimoji="0" lang="en-US" sz="2400" b="0" i="0" u="none" strike="noStrike" kern="0" cap="none" spc="-4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by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contrapositive.</a:t>
            </a:r>
            <a:r>
              <a:rPr kumimoji="0" lang="en-US" sz="2400" b="0" i="0" u="none" strike="noStrike" kern="0" cap="none" spc="-4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</a:p>
          <a:p>
            <a:pPr marL="76200" marR="45085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Let</a:t>
            </a:r>
            <a:r>
              <a:rPr kumimoji="0" lang="en-US" sz="2400" b="0" i="0" u="none" strike="noStrike" kern="0" cap="none" spc="-4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13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be</a:t>
            </a:r>
            <a:r>
              <a:rPr kumimoji="0" lang="en-US" sz="2400" b="0" i="0" u="none" strike="noStrike" kern="0" cap="none" spc="-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an</a:t>
            </a:r>
            <a:r>
              <a:rPr kumimoji="0" lang="en-US" sz="2400" b="0" i="0" u="none" strike="noStrike" kern="0" cap="none" spc="-1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arbitrary</a:t>
            </a:r>
            <a:r>
              <a:rPr kumimoji="0" lang="en-US" sz="2400" b="0" i="0" u="none" strike="noStrike" kern="0" cap="none" spc="-4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integer.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Suppose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that</a:t>
            </a:r>
            <a:r>
              <a:rPr kumimoji="0" lang="en-US" sz="2400" b="0" i="0" u="none" strike="noStrike" kern="0" cap="none" spc="-6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14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</a:t>
            </a:r>
            <a:r>
              <a:rPr kumimoji="0" lang="en-US" sz="2400" b="0" i="0" u="none" strike="noStrike" kern="0" cap="none" spc="-4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odd. </a:t>
            </a:r>
          </a:p>
          <a:p>
            <a:pPr marL="76200" marR="45085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-20" normalizeH="0" baseline="0" noProof="0">
              <a:ln>
                <a:noFill/>
              </a:ln>
              <a:solidFill>
                <a:srgbClr val="4B3182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  <a:p>
            <a:pPr marL="76200" marR="45085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[Unroll predicate definitions]</a:t>
            </a:r>
          </a:p>
          <a:p>
            <a:pPr marL="76200" marR="45085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-20" normalizeH="0" baseline="0" noProof="0">
              <a:ln>
                <a:noFill/>
              </a:ln>
              <a:solidFill>
                <a:srgbClr val="4B3182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  <a:p>
            <a:pPr marL="76200" marR="45085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[Manipulate towards goal]</a:t>
            </a:r>
          </a:p>
          <a:p>
            <a:pPr marL="76200" marR="45085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-20" normalizeH="0" baseline="0" noProof="0">
              <a:ln>
                <a:noFill/>
              </a:ln>
              <a:solidFill>
                <a:srgbClr val="4B3182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  <a:p>
            <a:pPr marL="76200" marR="45085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Thus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by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definition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of</a:t>
            </a:r>
            <a:r>
              <a:rPr kumimoji="0" lang="en-US" sz="2400" b="0" i="0" u="none" strike="noStrike" kern="0" cap="none" spc="-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odd,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0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3</a:t>
            </a:r>
            <a:r>
              <a:rPr kumimoji="0" lang="en-US" sz="2400" b="0" i="0" u="none" strike="noStrike" kern="0" cap="none" spc="532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-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odd.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Since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15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was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arbitrary,</a:t>
            </a:r>
            <a:r>
              <a:rPr kumimoji="0" lang="en-US" sz="2400" b="0" i="0" u="none" strike="noStrike" kern="0" cap="none" spc="-4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we</a:t>
            </a:r>
            <a:r>
              <a:rPr kumimoji="0" lang="en-US" sz="2400" b="0" i="0" u="none" strike="noStrike" kern="0" cap="none" spc="-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have</a:t>
            </a:r>
            <a:r>
              <a:rPr kumimoji="0" lang="en-US" sz="2400" b="0" i="0" u="none" strike="noStrike" kern="0" cap="none" spc="-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shown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that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for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all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integers</a:t>
            </a:r>
            <a:r>
              <a:rPr kumimoji="0" lang="en-US" sz="2400" b="0" i="0" u="none" strike="noStrike" kern="0" cap="none" spc="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,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if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14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</a:t>
            </a:r>
            <a:r>
              <a:rPr kumimoji="0" lang="en-US" sz="2400" b="0" i="0" u="none" strike="noStrike" kern="0" cap="none" spc="-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odd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then </a:t>
            </a:r>
            <a:r>
              <a:rPr kumimoji="0" lang="en-US" sz="2400" b="0" i="0" u="none" strike="noStrike" kern="0" cap="none" spc="-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-37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3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odd.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Thus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the contrapositive</a:t>
            </a:r>
            <a:r>
              <a:rPr kumimoji="0" lang="en-US" sz="2400" b="0" i="0" u="none" strike="noStrike" kern="0" cap="none" spc="-5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also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holds: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for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all</a:t>
            </a:r>
            <a:r>
              <a:rPr kumimoji="0" lang="en-US" sz="2400" b="0" i="0" u="none" strike="noStrike" kern="0" cap="none" spc="-1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integers</a:t>
            </a:r>
            <a:r>
              <a:rPr kumimoji="0" lang="en-US" sz="2400" b="0" i="0" u="none" strike="noStrike" kern="0" cap="none" spc="-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,</a:t>
            </a:r>
            <a:r>
              <a:rPr kumimoji="0" lang="en-US" sz="2400" b="0" i="0" u="none" strike="noStrike" kern="0" cap="none" spc="-1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if</a:t>
            </a:r>
            <a:r>
              <a:rPr kumimoji="0" lang="en-US" sz="2400" b="0" i="0" u="none" strike="noStrike" kern="0" cap="none" spc="-1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0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3</a:t>
            </a:r>
            <a:r>
              <a:rPr kumimoji="0" lang="en-US" sz="2400" b="0" i="0" u="none" strike="noStrike" kern="0" cap="none" spc="540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</a:t>
            </a:r>
            <a:r>
              <a:rPr kumimoji="0" lang="en-US" sz="2400" b="0" i="0" u="none" strike="noStrike" kern="0" cap="none" spc="-1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even,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then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15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-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 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even.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</p:txBody>
      </p:sp>
    </p:spTree>
    <p:extLst>
      <p:ext uri="{BB962C8B-B14F-4D97-AF65-F5344CB8AC3E}">
        <p14:creationId xmlns:p14="http://schemas.microsoft.com/office/powerpoint/2010/main" val="42406495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FD7BC0-633F-DA33-139F-22FF69EF89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ED37F92-61C1-8FA1-FCBF-C45A928392E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65"/>
              <a:t>Another</a:t>
            </a:r>
            <a:r>
              <a:rPr spc="310"/>
              <a:t> </a:t>
            </a:r>
            <a:r>
              <a:t>Proof</a:t>
            </a:r>
            <a:r>
              <a:rPr spc="305"/>
              <a:t> </a:t>
            </a:r>
            <a:r>
              <a:t>by</a:t>
            </a:r>
            <a:r>
              <a:rPr spc="285"/>
              <a:t> </a:t>
            </a:r>
            <a:r>
              <a:rPr spc="60"/>
              <a:t>Contrapositive</a:t>
            </a: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C3B2E91C-923F-C609-9456-737E68514BFE}"/>
              </a:ext>
            </a:extLst>
          </p:cNvPr>
          <p:cNvSpPr txBox="1"/>
          <p:nvPr/>
        </p:nvSpPr>
        <p:spPr>
          <a:xfrm>
            <a:off x="581558" y="1352549"/>
            <a:ext cx="11018520" cy="1146468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76200" marR="0" lvl="0" indent="0" algn="l" defTabSz="914400" rtl="0" eaLnBrk="1" fontAlgn="auto" latinLnBrk="0" hangingPunct="1">
              <a:lnSpc>
                <a:spcPct val="100000"/>
              </a:lnSpc>
              <a:spcBef>
                <a:spcPts val="118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Prove</a:t>
            </a:r>
            <a:r>
              <a:rPr kumimoji="0" sz="2400" b="0" i="0" u="none" strike="noStrike" kern="0" cap="none" spc="-5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by</a:t>
            </a:r>
            <a:r>
              <a:rPr kumimoji="0" sz="2400" b="0" i="0" u="none" strike="noStrike" kern="0" cap="none" spc="-2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Contrapositive:</a:t>
            </a:r>
            <a:r>
              <a:rPr kumimoji="0" sz="2400" b="0" i="0" u="none" strike="noStrike" kern="0" cap="none" spc="-5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For</a:t>
            </a:r>
            <a:r>
              <a:rPr kumimoji="0" sz="2400" b="0" i="0" u="none" strike="noStrike" kern="0" cap="none" spc="-1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an</a:t>
            </a:r>
            <a:r>
              <a:rPr kumimoji="0" sz="2400" b="0" i="0" u="none" strike="noStrike" kern="0" cap="none" spc="-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integer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,</a:t>
            </a:r>
            <a:r>
              <a:rPr kumimoji="0" sz="2400" b="0" i="0" u="none" strike="noStrike" kern="0" cap="none" spc="-2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if</a:t>
            </a:r>
            <a:r>
              <a:rPr kumimoji="0" sz="2400" b="0" i="0" u="none" strike="noStrike" kern="0" cap="none" spc="-1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sz="2625" b="0" i="0" u="none" strike="noStrike" kern="0" cap="none" spc="0" normalizeH="0" baseline="28571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3</a:t>
            </a:r>
            <a:r>
              <a:rPr kumimoji="0" sz="2625" b="0" i="0" u="none" strike="noStrike" kern="0" cap="none" spc="532" normalizeH="0" baseline="28571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</a:t>
            </a:r>
            <a:r>
              <a:rPr kumimoji="0" sz="2400" b="0" i="0" u="none" strike="noStrike" kern="0" cap="none" spc="-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even,</a:t>
            </a:r>
            <a:r>
              <a:rPr kumimoji="0" sz="2400" b="0" i="0" u="none" strike="noStrike" kern="0" cap="none" spc="-2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then</a:t>
            </a:r>
            <a:r>
              <a:rPr kumimoji="0" sz="2400" b="0" i="0" u="none" strike="noStrike" kern="0" cap="none" spc="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sz="2400" b="0" i="0" u="none" strike="noStrike" kern="0" cap="none" spc="15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</a:t>
            </a:r>
            <a:r>
              <a:rPr kumimoji="0" sz="2400" b="0" i="0" u="none" strike="noStrike" kern="0" cap="none" spc="-2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-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even.</a:t>
            </a:r>
            <a:endParaRPr kumimoji="0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01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ea typeface="+mn-ea"/>
              <a:cs typeface="Cambria Math"/>
            </a:endParaRPr>
          </a:p>
        </p:txBody>
      </p:sp>
      <p:grpSp>
        <p:nvGrpSpPr>
          <p:cNvPr id="8" name="object 8">
            <a:extLst>
              <a:ext uri="{FF2B5EF4-FFF2-40B4-BE49-F238E27FC236}">
                <a16:creationId xmlns:a16="http://schemas.microsoft.com/office/drawing/2014/main" id="{6C2EC0C1-49BA-1D0E-16E5-AE6960B9B736}"/>
              </a:ext>
            </a:extLst>
          </p:cNvPr>
          <p:cNvGrpSpPr/>
          <p:nvPr/>
        </p:nvGrpSpPr>
        <p:grpSpPr>
          <a:xfrm>
            <a:off x="9094914" y="220662"/>
            <a:ext cx="2890520" cy="814705"/>
            <a:chOff x="9094914" y="220662"/>
            <a:chExt cx="2890520" cy="814705"/>
          </a:xfrm>
        </p:grpSpPr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40CAC05B-02AE-7811-7B8A-B9EF2604E70F}"/>
                </a:ext>
              </a:extLst>
            </p:cNvPr>
            <p:cNvSpPr/>
            <p:nvPr/>
          </p:nvSpPr>
          <p:spPr>
            <a:xfrm>
              <a:off x="9102852" y="228600"/>
              <a:ext cx="2874645" cy="798830"/>
            </a:xfrm>
            <a:custGeom>
              <a:avLst/>
              <a:gdLst/>
              <a:ahLst/>
              <a:cxnLst/>
              <a:rect l="l" t="t" r="r" b="b"/>
              <a:pathLst>
                <a:path w="2874645" h="798830">
                  <a:moveTo>
                    <a:pt x="2741168" y="0"/>
                  </a:moveTo>
                  <a:lnTo>
                    <a:pt x="133096" y="0"/>
                  </a:lnTo>
                  <a:lnTo>
                    <a:pt x="91017" y="6782"/>
                  </a:lnTo>
                  <a:lnTo>
                    <a:pt x="54479" y="25672"/>
                  </a:lnTo>
                  <a:lnTo>
                    <a:pt x="25672" y="54479"/>
                  </a:lnTo>
                  <a:lnTo>
                    <a:pt x="6782" y="91017"/>
                  </a:lnTo>
                  <a:lnTo>
                    <a:pt x="0" y="133096"/>
                  </a:lnTo>
                  <a:lnTo>
                    <a:pt x="0" y="665479"/>
                  </a:lnTo>
                  <a:lnTo>
                    <a:pt x="6782" y="707558"/>
                  </a:lnTo>
                  <a:lnTo>
                    <a:pt x="25672" y="744096"/>
                  </a:lnTo>
                  <a:lnTo>
                    <a:pt x="54479" y="772903"/>
                  </a:lnTo>
                  <a:lnTo>
                    <a:pt x="91017" y="791793"/>
                  </a:lnTo>
                  <a:lnTo>
                    <a:pt x="133096" y="798576"/>
                  </a:lnTo>
                  <a:lnTo>
                    <a:pt x="2741168" y="798576"/>
                  </a:lnTo>
                  <a:lnTo>
                    <a:pt x="2783246" y="791793"/>
                  </a:lnTo>
                  <a:lnTo>
                    <a:pt x="2819784" y="772903"/>
                  </a:lnTo>
                  <a:lnTo>
                    <a:pt x="2848591" y="744096"/>
                  </a:lnTo>
                  <a:lnTo>
                    <a:pt x="2867481" y="707558"/>
                  </a:lnTo>
                  <a:lnTo>
                    <a:pt x="2874264" y="665479"/>
                  </a:lnTo>
                  <a:lnTo>
                    <a:pt x="2874264" y="133096"/>
                  </a:lnTo>
                  <a:lnTo>
                    <a:pt x="2867481" y="91017"/>
                  </a:lnTo>
                  <a:lnTo>
                    <a:pt x="2848591" y="54479"/>
                  </a:lnTo>
                  <a:lnTo>
                    <a:pt x="2819784" y="25672"/>
                  </a:lnTo>
                  <a:lnTo>
                    <a:pt x="2783246" y="6782"/>
                  </a:lnTo>
                  <a:lnTo>
                    <a:pt x="2741168" y="0"/>
                  </a:lnTo>
                  <a:close/>
                </a:path>
              </a:pathLst>
            </a:custGeom>
            <a:solidFill>
              <a:srgbClr val="E4E4FF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BFE35B6E-F7DE-4A54-6B11-E3312B92BDEC}"/>
                </a:ext>
              </a:extLst>
            </p:cNvPr>
            <p:cNvSpPr/>
            <p:nvPr/>
          </p:nvSpPr>
          <p:spPr>
            <a:xfrm>
              <a:off x="9102852" y="228600"/>
              <a:ext cx="2874645" cy="798830"/>
            </a:xfrm>
            <a:custGeom>
              <a:avLst/>
              <a:gdLst/>
              <a:ahLst/>
              <a:cxnLst/>
              <a:rect l="l" t="t" r="r" b="b"/>
              <a:pathLst>
                <a:path w="2874645" h="798830">
                  <a:moveTo>
                    <a:pt x="0" y="133096"/>
                  </a:moveTo>
                  <a:lnTo>
                    <a:pt x="6782" y="91017"/>
                  </a:lnTo>
                  <a:lnTo>
                    <a:pt x="25672" y="54479"/>
                  </a:lnTo>
                  <a:lnTo>
                    <a:pt x="54479" y="25672"/>
                  </a:lnTo>
                  <a:lnTo>
                    <a:pt x="91017" y="6782"/>
                  </a:lnTo>
                  <a:lnTo>
                    <a:pt x="133096" y="0"/>
                  </a:lnTo>
                  <a:lnTo>
                    <a:pt x="2741168" y="0"/>
                  </a:lnTo>
                  <a:lnTo>
                    <a:pt x="2783246" y="6782"/>
                  </a:lnTo>
                  <a:lnTo>
                    <a:pt x="2819784" y="25672"/>
                  </a:lnTo>
                  <a:lnTo>
                    <a:pt x="2848591" y="54479"/>
                  </a:lnTo>
                  <a:lnTo>
                    <a:pt x="2867481" y="91017"/>
                  </a:lnTo>
                  <a:lnTo>
                    <a:pt x="2874264" y="133096"/>
                  </a:lnTo>
                  <a:lnTo>
                    <a:pt x="2874264" y="665479"/>
                  </a:lnTo>
                  <a:lnTo>
                    <a:pt x="2867481" y="707558"/>
                  </a:lnTo>
                  <a:lnTo>
                    <a:pt x="2848591" y="744096"/>
                  </a:lnTo>
                  <a:lnTo>
                    <a:pt x="2819784" y="772903"/>
                  </a:lnTo>
                  <a:lnTo>
                    <a:pt x="2783246" y="791793"/>
                  </a:lnTo>
                  <a:lnTo>
                    <a:pt x="2741168" y="798576"/>
                  </a:lnTo>
                  <a:lnTo>
                    <a:pt x="133096" y="798576"/>
                  </a:lnTo>
                  <a:lnTo>
                    <a:pt x="91017" y="791793"/>
                  </a:lnTo>
                  <a:lnTo>
                    <a:pt x="54479" y="772903"/>
                  </a:lnTo>
                  <a:lnTo>
                    <a:pt x="25672" y="744096"/>
                  </a:lnTo>
                  <a:lnTo>
                    <a:pt x="6782" y="707558"/>
                  </a:lnTo>
                  <a:lnTo>
                    <a:pt x="0" y="665479"/>
                  </a:lnTo>
                  <a:lnTo>
                    <a:pt x="0" y="133096"/>
                  </a:lnTo>
                  <a:close/>
                </a:path>
              </a:pathLst>
            </a:custGeom>
            <a:ln w="158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" name="object 11">
              <a:extLst>
                <a:ext uri="{FF2B5EF4-FFF2-40B4-BE49-F238E27FC236}">
                  <a16:creationId xmlns:a16="http://schemas.microsoft.com/office/drawing/2014/main" id="{5201F5E2-D67B-6BD0-E8B7-68E51D6AA40D}"/>
                </a:ext>
              </a:extLst>
            </p:cNvPr>
            <p:cNvSpPr/>
            <p:nvPr/>
          </p:nvSpPr>
          <p:spPr>
            <a:xfrm>
              <a:off x="9794621" y="677037"/>
              <a:ext cx="309880" cy="236220"/>
            </a:xfrm>
            <a:custGeom>
              <a:avLst/>
              <a:gdLst/>
              <a:ahLst/>
              <a:cxnLst/>
              <a:rect l="l" t="t" r="r" b="b"/>
              <a:pathLst>
                <a:path w="309879" h="236219">
                  <a:moveTo>
                    <a:pt x="234187" y="0"/>
                  </a:moveTo>
                  <a:lnTo>
                    <a:pt x="230885" y="9525"/>
                  </a:lnTo>
                  <a:lnTo>
                    <a:pt x="244506" y="15430"/>
                  </a:lnTo>
                  <a:lnTo>
                    <a:pt x="256222" y="23622"/>
                  </a:lnTo>
                  <a:lnTo>
                    <a:pt x="280033" y="61650"/>
                  </a:lnTo>
                  <a:lnTo>
                    <a:pt x="287908" y="116586"/>
                  </a:lnTo>
                  <a:lnTo>
                    <a:pt x="287029" y="137423"/>
                  </a:lnTo>
                  <a:lnTo>
                    <a:pt x="273938" y="188340"/>
                  </a:lnTo>
                  <a:lnTo>
                    <a:pt x="244596" y="220184"/>
                  </a:lnTo>
                  <a:lnTo>
                    <a:pt x="231139" y="226187"/>
                  </a:lnTo>
                  <a:lnTo>
                    <a:pt x="234187" y="235712"/>
                  </a:lnTo>
                  <a:lnTo>
                    <a:pt x="279229" y="208994"/>
                  </a:lnTo>
                  <a:lnTo>
                    <a:pt x="304514" y="159543"/>
                  </a:lnTo>
                  <a:lnTo>
                    <a:pt x="309372" y="117855"/>
                  </a:lnTo>
                  <a:lnTo>
                    <a:pt x="308170" y="96512"/>
                  </a:lnTo>
                  <a:lnTo>
                    <a:pt x="308157" y="96281"/>
                  </a:lnTo>
                  <a:lnTo>
                    <a:pt x="298442" y="57991"/>
                  </a:lnTo>
                  <a:lnTo>
                    <a:pt x="266255" y="15065"/>
                  </a:lnTo>
                  <a:lnTo>
                    <a:pt x="251257" y="6145"/>
                  </a:lnTo>
                  <a:lnTo>
                    <a:pt x="234187" y="0"/>
                  </a:lnTo>
                  <a:close/>
                </a:path>
                <a:path w="309879" h="236219">
                  <a:moveTo>
                    <a:pt x="75183" y="0"/>
                  </a:moveTo>
                  <a:lnTo>
                    <a:pt x="30321" y="26771"/>
                  </a:lnTo>
                  <a:lnTo>
                    <a:pt x="4921" y="76327"/>
                  </a:lnTo>
                  <a:lnTo>
                    <a:pt x="72" y="116586"/>
                  </a:lnTo>
                  <a:lnTo>
                    <a:pt x="0" y="117855"/>
                  </a:lnTo>
                  <a:lnTo>
                    <a:pt x="1096" y="137423"/>
                  </a:lnTo>
                  <a:lnTo>
                    <a:pt x="1214" y="139521"/>
                  </a:lnTo>
                  <a:lnTo>
                    <a:pt x="10929" y="177899"/>
                  </a:lnTo>
                  <a:lnTo>
                    <a:pt x="43068" y="220662"/>
                  </a:lnTo>
                  <a:lnTo>
                    <a:pt x="75183" y="235712"/>
                  </a:lnTo>
                  <a:lnTo>
                    <a:pt x="78231" y="226187"/>
                  </a:lnTo>
                  <a:lnTo>
                    <a:pt x="64777" y="220184"/>
                  </a:lnTo>
                  <a:lnTo>
                    <a:pt x="53181" y="211883"/>
                  </a:lnTo>
                  <a:lnTo>
                    <a:pt x="29412" y="173289"/>
                  </a:lnTo>
                  <a:lnTo>
                    <a:pt x="21642" y="117855"/>
                  </a:lnTo>
                  <a:lnTo>
                    <a:pt x="21589" y="116586"/>
                  </a:lnTo>
                  <a:lnTo>
                    <a:pt x="25050" y="78200"/>
                  </a:lnTo>
                  <a:lnTo>
                    <a:pt x="43465" y="34099"/>
                  </a:lnTo>
                  <a:lnTo>
                    <a:pt x="78612" y="9525"/>
                  </a:lnTo>
                  <a:lnTo>
                    <a:pt x="7518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2" name="object 12">
            <a:extLst>
              <a:ext uri="{FF2B5EF4-FFF2-40B4-BE49-F238E27FC236}">
                <a16:creationId xmlns:a16="http://schemas.microsoft.com/office/drawing/2014/main" id="{2EDB24B1-7F25-A139-CE2D-ECFF05D9954A}"/>
              </a:ext>
            </a:extLst>
          </p:cNvPr>
          <p:cNvSpPr txBox="1"/>
          <p:nvPr/>
        </p:nvSpPr>
        <p:spPr>
          <a:xfrm>
            <a:off x="9221216" y="303021"/>
            <a:ext cx="2568575" cy="628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ts val="237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000" b="0" i="0" u="sng" strike="noStrike" kern="0" cap="none" spc="-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Segoe UI Semilight"/>
                <a:ea typeface="+mn-ea"/>
                <a:cs typeface="Segoe UI Semilight"/>
              </a:rPr>
              <a:t>Definitions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  <a:p>
            <a:pPr marL="12700" marR="0" lvl="0" indent="0" algn="l" defTabSz="914400" rtl="0" eaLnBrk="1" fontAlgn="auto" latinLnBrk="0" hangingPunct="1">
              <a:lnSpc>
                <a:spcPts val="237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975994" algn="l"/>
              </a:tabLst>
              <a:defRPr/>
            </a:pPr>
            <a:r>
              <a:rPr kumimoji="0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Even</a:t>
            </a:r>
            <a:r>
              <a:rPr kumimoji="0" sz="2000" b="0" i="0" u="none" strike="noStrike" kern="0" cap="none" spc="37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000" b="0" i="0" u="none" strike="noStrike" kern="0" cap="none" spc="-6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𝑥</a:t>
            </a:r>
            <a:r>
              <a:rPr kumimoji="0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	≔</a:t>
            </a:r>
            <a:r>
              <a:rPr kumimoji="0" sz="2000" b="0" i="0" u="none" strike="noStrike" kern="0" cap="none" spc="12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∃𝑘(𝑥</a:t>
            </a:r>
            <a:r>
              <a:rPr kumimoji="0" sz="2000" b="0" i="0" u="none" strike="noStrike" kern="0" cap="none" spc="17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=</a:t>
            </a:r>
            <a:r>
              <a:rPr kumimoji="0" sz="2000" b="0" i="0" u="none" strike="noStrike" kern="0" cap="none" spc="1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000" b="0" i="0" u="none" strike="noStrike" kern="0" cap="none" spc="-2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2𝑘)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ea typeface="+mn-ea"/>
              <a:cs typeface="Cambria Math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F68C2A1-3876-763A-D35A-B573520FAE73}"/>
                  </a:ext>
                </a:extLst>
              </p:cNvPr>
              <p:cNvSpPr txBox="1"/>
              <p:nvPr/>
            </p:nvSpPr>
            <p:spPr>
              <a:xfrm>
                <a:off x="1643448" y="1925783"/>
                <a:ext cx="7926860" cy="5091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∀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𝑛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d>
                        <m:d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kumimoji="0" lang="en-US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Even</m:t>
                          </m:r>
                          <m:d>
                            <m:dPr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4C328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pPr>
                                <m:e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4C328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𝑛</m:t>
                                  </m:r>
                                </m:e>
                                <m:sup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4C328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</m:d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→</m:t>
                          </m:r>
                          <m:r>
                            <m:rPr>
                              <m:sty m:val="p"/>
                            </m:rPr>
                            <a:rPr kumimoji="0" lang="en-US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Even</m:t>
                          </m:r>
                          <m:d>
                            <m:dPr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𝑛</m:t>
                              </m:r>
                            </m:e>
                          </m:d>
                        </m:e>
                      </m:d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≡∀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𝑛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(</m:t>
                      </m:r>
                      <m:r>
                        <m:rPr>
                          <m:sty m:val="p"/>
                        </m:rPr>
                        <a:rPr kumimoji="0" lang="en-US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Odd</m:t>
                      </m:r>
                      <m:d>
                        <m:d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𝑛</m:t>
                          </m:r>
                        </m:e>
                      </m:d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→</m:t>
                      </m:r>
                      <m:r>
                        <m:rPr>
                          <m:sty m:val="p"/>
                        </m:rPr>
                        <a:rPr kumimoji="0" lang="en-US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Odd</m:t>
                      </m:r>
                      <m:d>
                        <m:d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𝑛</m:t>
                              </m:r>
                            </m:e>
                            <m:sup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)</m:t>
                      </m:r>
                    </m:oMath>
                  </m:oMathPara>
                </a14:m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4C3282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F68C2A1-3876-763A-D35A-B573520FAE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3448" y="1925783"/>
                <a:ext cx="7926860" cy="5091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7DCDC6E2-4AF0-77BB-75B7-1DEFA51B7987}"/>
              </a:ext>
            </a:extLst>
          </p:cNvPr>
          <p:cNvSpPr txBox="1"/>
          <p:nvPr/>
        </p:nvSpPr>
        <p:spPr>
          <a:xfrm>
            <a:off x="581557" y="2836329"/>
            <a:ext cx="11208233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6200" marR="45085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We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prove</a:t>
            </a:r>
            <a:r>
              <a:rPr kumimoji="0" lang="en-US" sz="2400" b="0" i="0" u="none" strike="noStrike" kern="0" cap="none" spc="-4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by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contrapositive.</a:t>
            </a:r>
            <a:r>
              <a:rPr kumimoji="0" lang="en-US" sz="2400" b="0" i="0" u="none" strike="noStrike" kern="0" cap="none" spc="-4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</a:p>
          <a:p>
            <a:pPr marL="76200" marR="45085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Let</a:t>
            </a:r>
            <a:r>
              <a:rPr kumimoji="0" lang="en-US" sz="2400" b="0" i="0" u="none" strike="noStrike" kern="0" cap="none" spc="-4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13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be</a:t>
            </a:r>
            <a:r>
              <a:rPr kumimoji="0" lang="en-US" sz="2400" b="0" i="0" u="none" strike="noStrike" kern="0" cap="none" spc="-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an</a:t>
            </a:r>
            <a:r>
              <a:rPr kumimoji="0" lang="en-US" sz="2400" b="0" i="0" u="none" strike="noStrike" kern="0" cap="none" spc="-1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arbitrary</a:t>
            </a:r>
            <a:r>
              <a:rPr kumimoji="0" lang="en-US" sz="2400" b="0" i="0" u="none" strike="noStrike" kern="0" cap="none" spc="-4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integer.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Suppose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that</a:t>
            </a:r>
            <a:r>
              <a:rPr kumimoji="0" lang="en-US" sz="2400" b="0" i="0" u="none" strike="noStrike" kern="0" cap="none" spc="-6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14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</a:t>
            </a:r>
            <a:r>
              <a:rPr kumimoji="0" lang="en-US" sz="2400" b="0" i="0" u="none" strike="noStrike" kern="0" cap="none" spc="-4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odd. </a:t>
            </a:r>
          </a:p>
          <a:p>
            <a:pPr marL="76200" marR="45085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-20" normalizeH="0" baseline="0" noProof="0">
              <a:ln>
                <a:noFill/>
              </a:ln>
              <a:solidFill>
                <a:srgbClr val="4B3182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  <a:p>
            <a:pPr marL="76200" marR="45085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Then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by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definition</a:t>
            </a:r>
            <a:r>
              <a:rPr kumimoji="0" lang="en-US" sz="2400" b="0" i="0" u="none" strike="noStrike" kern="0" cap="none" spc="-3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of</a:t>
            </a:r>
            <a:r>
              <a:rPr kumimoji="0" lang="en-US" sz="2400" b="0" i="0" u="none" strike="noStrike" kern="0" cap="none" spc="-1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odd,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14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=</a:t>
            </a:r>
            <a:r>
              <a:rPr kumimoji="0" lang="en-US" sz="2400" b="0" i="0" u="none" strike="noStrike" kern="0" cap="none" spc="1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2𝑘</a:t>
            </a:r>
            <a:r>
              <a:rPr kumimoji="0" lang="en-US" sz="2400" b="0" i="0" u="none" strike="noStrike" kern="0" cap="none" spc="4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+</a:t>
            </a:r>
            <a:r>
              <a:rPr kumimoji="0" lang="en-US" sz="2400" b="0" i="0" u="none" strike="noStrike" kern="0" cap="none" spc="-1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1</a:t>
            </a:r>
            <a:r>
              <a:rPr kumimoji="0" lang="en-US" sz="2400" b="0" i="0" u="none" strike="noStrike" kern="0" cap="none" spc="9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for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some</a:t>
            </a:r>
            <a:r>
              <a:rPr kumimoji="0" lang="en-US" sz="2400" b="0" i="0" u="none" strike="noStrike" kern="0" cap="none" spc="-1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integer</a:t>
            </a:r>
            <a:r>
              <a:rPr kumimoji="0" lang="en-US" sz="2400" b="0" i="0" u="none" strike="noStrike" kern="0" cap="none" spc="-1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𝑘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.</a:t>
            </a:r>
            <a:endParaRPr kumimoji="0" lang="en-US" sz="2400" b="0" i="0" u="none" strike="noStrike" kern="0" cap="none" spc="-20" normalizeH="0" baseline="0" noProof="0">
              <a:ln>
                <a:noFill/>
              </a:ln>
              <a:solidFill>
                <a:srgbClr val="4B3182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  <a:p>
            <a:pPr marL="76200" marR="45085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-20" normalizeH="0" baseline="0" noProof="0">
              <a:ln>
                <a:noFill/>
              </a:ln>
              <a:solidFill>
                <a:srgbClr val="4B3182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  <a:p>
            <a:pPr marL="76200" marR="45085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[Manipulate towards goal]</a:t>
            </a:r>
          </a:p>
          <a:p>
            <a:pPr marL="76200" marR="45085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-20" normalizeH="0" baseline="0" noProof="0">
              <a:ln>
                <a:noFill/>
              </a:ln>
              <a:solidFill>
                <a:srgbClr val="4B3182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  <a:p>
            <a:pPr marL="76200" marR="45085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Thus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by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definition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of</a:t>
            </a:r>
            <a:r>
              <a:rPr kumimoji="0" lang="en-US" sz="2400" b="0" i="0" u="none" strike="noStrike" kern="0" cap="none" spc="-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odd,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0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3</a:t>
            </a:r>
            <a:r>
              <a:rPr kumimoji="0" lang="en-US" sz="2400" b="0" i="0" u="none" strike="noStrike" kern="0" cap="none" spc="532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-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odd.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Since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15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was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arbitrary,</a:t>
            </a:r>
            <a:r>
              <a:rPr kumimoji="0" lang="en-US" sz="2400" b="0" i="0" u="none" strike="noStrike" kern="0" cap="none" spc="-4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we</a:t>
            </a:r>
            <a:r>
              <a:rPr kumimoji="0" lang="en-US" sz="2400" b="0" i="0" u="none" strike="noStrike" kern="0" cap="none" spc="-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have</a:t>
            </a:r>
            <a:r>
              <a:rPr kumimoji="0" lang="en-US" sz="2400" b="0" i="0" u="none" strike="noStrike" kern="0" cap="none" spc="-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shown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that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for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all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integers</a:t>
            </a:r>
            <a:r>
              <a:rPr kumimoji="0" lang="en-US" sz="2400" b="0" i="0" u="none" strike="noStrike" kern="0" cap="none" spc="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,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if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14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</a:t>
            </a:r>
            <a:r>
              <a:rPr kumimoji="0" lang="en-US" sz="2400" b="0" i="0" u="none" strike="noStrike" kern="0" cap="none" spc="-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odd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then </a:t>
            </a:r>
            <a:r>
              <a:rPr kumimoji="0" lang="en-US" sz="2400" b="0" i="0" u="none" strike="noStrike" kern="0" cap="none" spc="-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-37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3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odd.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Thus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the contrapositive</a:t>
            </a:r>
            <a:r>
              <a:rPr kumimoji="0" lang="en-US" sz="2400" b="0" i="0" u="none" strike="noStrike" kern="0" cap="none" spc="-5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also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holds: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for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all</a:t>
            </a:r>
            <a:r>
              <a:rPr kumimoji="0" lang="en-US" sz="2400" b="0" i="0" u="none" strike="noStrike" kern="0" cap="none" spc="-1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integers</a:t>
            </a:r>
            <a:r>
              <a:rPr kumimoji="0" lang="en-US" sz="2400" b="0" i="0" u="none" strike="noStrike" kern="0" cap="none" spc="-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,</a:t>
            </a:r>
            <a:r>
              <a:rPr kumimoji="0" lang="en-US" sz="2400" b="0" i="0" u="none" strike="noStrike" kern="0" cap="none" spc="-1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if</a:t>
            </a:r>
            <a:r>
              <a:rPr kumimoji="0" lang="en-US" sz="2400" b="0" i="0" u="none" strike="noStrike" kern="0" cap="none" spc="-1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0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3</a:t>
            </a:r>
            <a:r>
              <a:rPr kumimoji="0" lang="en-US" sz="2400" b="0" i="0" u="none" strike="noStrike" kern="0" cap="none" spc="540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</a:t>
            </a:r>
            <a:r>
              <a:rPr kumimoji="0" lang="en-US" sz="2400" b="0" i="0" u="none" strike="noStrike" kern="0" cap="none" spc="-1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even,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then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15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-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 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even.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</p:txBody>
      </p:sp>
    </p:spTree>
    <p:extLst>
      <p:ext uri="{BB962C8B-B14F-4D97-AF65-F5344CB8AC3E}">
        <p14:creationId xmlns:p14="http://schemas.microsoft.com/office/powerpoint/2010/main" val="4162221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59A9F8-3DE4-70B5-8757-A7BFB555B7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22658FA-0E29-A085-425F-56995D8F1F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65"/>
              <a:t>Another</a:t>
            </a:r>
            <a:r>
              <a:rPr spc="310"/>
              <a:t> </a:t>
            </a:r>
            <a:r>
              <a:t>Proof</a:t>
            </a:r>
            <a:r>
              <a:rPr spc="305"/>
              <a:t> </a:t>
            </a:r>
            <a:r>
              <a:t>by</a:t>
            </a:r>
            <a:r>
              <a:rPr spc="285"/>
              <a:t> </a:t>
            </a:r>
            <a:r>
              <a:rPr spc="60"/>
              <a:t>Contrapositive</a:t>
            </a: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73FC55D2-0A83-3970-FACF-3F3C2449ECD0}"/>
              </a:ext>
            </a:extLst>
          </p:cNvPr>
          <p:cNvSpPr txBox="1"/>
          <p:nvPr/>
        </p:nvSpPr>
        <p:spPr>
          <a:xfrm>
            <a:off x="581558" y="1352549"/>
            <a:ext cx="11018520" cy="1146468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76200" marR="0" lvl="0" indent="0" algn="l" defTabSz="914400" rtl="0" eaLnBrk="1" fontAlgn="auto" latinLnBrk="0" hangingPunct="1">
              <a:lnSpc>
                <a:spcPct val="100000"/>
              </a:lnSpc>
              <a:spcBef>
                <a:spcPts val="118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Prove</a:t>
            </a:r>
            <a:r>
              <a:rPr kumimoji="0" sz="2400" b="0" i="0" u="none" strike="noStrike" kern="0" cap="none" spc="-5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by</a:t>
            </a:r>
            <a:r>
              <a:rPr kumimoji="0" sz="2400" b="0" i="0" u="none" strike="noStrike" kern="0" cap="none" spc="-2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Contrapositive:</a:t>
            </a:r>
            <a:r>
              <a:rPr kumimoji="0" sz="2400" b="0" i="0" u="none" strike="noStrike" kern="0" cap="none" spc="-5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For</a:t>
            </a:r>
            <a:r>
              <a:rPr kumimoji="0" sz="2400" b="0" i="0" u="none" strike="noStrike" kern="0" cap="none" spc="-1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an</a:t>
            </a:r>
            <a:r>
              <a:rPr kumimoji="0" sz="2400" b="0" i="0" u="none" strike="noStrike" kern="0" cap="none" spc="-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integer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,</a:t>
            </a:r>
            <a:r>
              <a:rPr kumimoji="0" sz="2400" b="0" i="0" u="none" strike="noStrike" kern="0" cap="none" spc="-2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if</a:t>
            </a:r>
            <a:r>
              <a:rPr kumimoji="0" sz="2400" b="0" i="0" u="none" strike="noStrike" kern="0" cap="none" spc="-1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sz="2625" b="0" i="0" u="none" strike="noStrike" kern="0" cap="none" spc="0" normalizeH="0" baseline="28571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3</a:t>
            </a:r>
            <a:r>
              <a:rPr kumimoji="0" sz="2625" b="0" i="0" u="none" strike="noStrike" kern="0" cap="none" spc="532" normalizeH="0" baseline="28571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</a:t>
            </a:r>
            <a:r>
              <a:rPr kumimoji="0" sz="2400" b="0" i="0" u="none" strike="noStrike" kern="0" cap="none" spc="-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even,</a:t>
            </a:r>
            <a:r>
              <a:rPr kumimoji="0" sz="2400" b="0" i="0" u="none" strike="noStrike" kern="0" cap="none" spc="-2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then</a:t>
            </a:r>
            <a:r>
              <a:rPr kumimoji="0" sz="2400" b="0" i="0" u="none" strike="noStrike" kern="0" cap="none" spc="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sz="2400" b="0" i="0" u="none" strike="noStrike" kern="0" cap="none" spc="15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</a:t>
            </a:r>
            <a:r>
              <a:rPr kumimoji="0" sz="2400" b="0" i="0" u="none" strike="noStrike" kern="0" cap="none" spc="-2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sz="2400" b="0" i="0" u="none" strike="noStrike" kern="0" cap="none" spc="-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even.</a:t>
            </a:r>
            <a:endParaRPr kumimoji="0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01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ea typeface="+mn-ea"/>
              <a:cs typeface="Cambria Math"/>
            </a:endParaRPr>
          </a:p>
        </p:txBody>
      </p:sp>
      <p:grpSp>
        <p:nvGrpSpPr>
          <p:cNvPr id="8" name="object 8">
            <a:extLst>
              <a:ext uri="{FF2B5EF4-FFF2-40B4-BE49-F238E27FC236}">
                <a16:creationId xmlns:a16="http://schemas.microsoft.com/office/drawing/2014/main" id="{79FE8487-BAD7-2198-8404-887C6B254545}"/>
              </a:ext>
            </a:extLst>
          </p:cNvPr>
          <p:cNvGrpSpPr/>
          <p:nvPr/>
        </p:nvGrpSpPr>
        <p:grpSpPr>
          <a:xfrm>
            <a:off x="9094914" y="220662"/>
            <a:ext cx="2890520" cy="814705"/>
            <a:chOff x="9094914" y="220662"/>
            <a:chExt cx="2890520" cy="814705"/>
          </a:xfrm>
        </p:grpSpPr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9339EFDA-2559-F8F2-BECC-C3D0810DDBD0}"/>
                </a:ext>
              </a:extLst>
            </p:cNvPr>
            <p:cNvSpPr/>
            <p:nvPr/>
          </p:nvSpPr>
          <p:spPr>
            <a:xfrm>
              <a:off x="9102852" y="228600"/>
              <a:ext cx="2874645" cy="798830"/>
            </a:xfrm>
            <a:custGeom>
              <a:avLst/>
              <a:gdLst/>
              <a:ahLst/>
              <a:cxnLst/>
              <a:rect l="l" t="t" r="r" b="b"/>
              <a:pathLst>
                <a:path w="2874645" h="798830">
                  <a:moveTo>
                    <a:pt x="2741168" y="0"/>
                  </a:moveTo>
                  <a:lnTo>
                    <a:pt x="133096" y="0"/>
                  </a:lnTo>
                  <a:lnTo>
                    <a:pt x="91017" y="6782"/>
                  </a:lnTo>
                  <a:lnTo>
                    <a:pt x="54479" y="25672"/>
                  </a:lnTo>
                  <a:lnTo>
                    <a:pt x="25672" y="54479"/>
                  </a:lnTo>
                  <a:lnTo>
                    <a:pt x="6782" y="91017"/>
                  </a:lnTo>
                  <a:lnTo>
                    <a:pt x="0" y="133096"/>
                  </a:lnTo>
                  <a:lnTo>
                    <a:pt x="0" y="665479"/>
                  </a:lnTo>
                  <a:lnTo>
                    <a:pt x="6782" y="707558"/>
                  </a:lnTo>
                  <a:lnTo>
                    <a:pt x="25672" y="744096"/>
                  </a:lnTo>
                  <a:lnTo>
                    <a:pt x="54479" y="772903"/>
                  </a:lnTo>
                  <a:lnTo>
                    <a:pt x="91017" y="791793"/>
                  </a:lnTo>
                  <a:lnTo>
                    <a:pt x="133096" y="798576"/>
                  </a:lnTo>
                  <a:lnTo>
                    <a:pt x="2741168" y="798576"/>
                  </a:lnTo>
                  <a:lnTo>
                    <a:pt x="2783246" y="791793"/>
                  </a:lnTo>
                  <a:lnTo>
                    <a:pt x="2819784" y="772903"/>
                  </a:lnTo>
                  <a:lnTo>
                    <a:pt x="2848591" y="744096"/>
                  </a:lnTo>
                  <a:lnTo>
                    <a:pt x="2867481" y="707558"/>
                  </a:lnTo>
                  <a:lnTo>
                    <a:pt x="2874264" y="665479"/>
                  </a:lnTo>
                  <a:lnTo>
                    <a:pt x="2874264" y="133096"/>
                  </a:lnTo>
                  <a:lnTo>
                    <a:pt x="2867481" y="91017"/>
                  </a:lnTo>
                  <a:lnTo>
                    <a:pt x="2848591" y="54479"/>
                  </a:lnTo>
                  <a:lnTo>
                    <a:pt x="2819784" y="25672"/>
                  </a:lnTo>
                  <a:lnTo>
                    <a:pt x="2783246" y="6782"/>
                  </a:lnTo>
                  <a:lnTo>
                    <a:pt x="2741168" y="0"/>
                  </a:lnTo>
                  <a:close/>
                </a:path>
              </a:pathLst>
            </a:custGeom>
            <a:solidFill>
              <a:srgbClr val="E4E4FF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4BF56943-5DE0-385D-3882-71243426F6AF}"/>
                </a:ext>
              </a:extLst>
            </p:cNvPr>
            <p:cNvSpPr/>
            <p:nvPr/>
          </p:nvSpPr>
          <p:spPr>
            <a:xfrm>
              <a:off x="9102852" y="228600"/>
              <a:ext cx="2874645" cy="798830"/>
            </a:xfrm>
            <a:custGeom>
              <a:avLst/>
              <a:gdLst/>
              <a:ahLst/>
              <a:cxnLst/>
              <a:rect l="l" t="t" r="r" b="b"/>
              <a:pathLst>
                <a:path w="2874645" h="798830">
                  <a:moveTo>
                    <a:pt x="0" y="133096"/>
                  </a:moveTo>
                  <a:lnTo>
                    <a:pt x="6782" y="91017"/>
                  </a:lnTo>
                  <a:lnTo>
                    <a:pt x="25672" y="54479"/>
                  </a:lnTo>
                  <a:lnTo>
                    <a:pt x="54479" y="25672"/>
                  </a:lnTo>
                  <a:lnTo>
                    <a:pt x="91017" y="6782"/>
                  </a:lnTo>
                  <a:lnTo>
                    <a:pt x="133096" y="0"/>
                  </a:lnTo>
                  <a:lnTo>
                    <a:pt x="2741168" y="0"/>
                  </a:lnTo>
                  <a:lnTo>
                    <a:pt x="2783246" y="6782"/>
                  </a:lnTo>
                  <a:lnTo>
                    <a:pt x="2819784" y="25672"/>
                  </a:lnTo>
                  <a:lnTo>
                    <a:pt x="2848591" y="54479"/>
                  </a:lnTo>
                  <a:lnTo>
                    <a:pt x="2867481" y="91017"/>
                  </a:lnTo>
                  <a:lnTo>
                    <a:pt x="2874264" y="133096"/>
                  </a:lnTo>
                  <a:lnTo>
                    <a:pt x="2874264" y="665479"/>
                  </a:lnTo>
                  <a:lnTo>
                    <a:pt x="2867481" y="707558"/>
                  </a:lnTo>
                  <a:lnTo>
                    <a:pt x="2848591" y="744096"/>
                  </a:lnTo>
                  <a:lnTo>
                    <a:pt x="2819784" y="772903"/>
                  </a:lnTo>
                  <a:lnTo>
                    <a:pt x="2783246" y="791793"/>
                  </a:lnTo>
                  <a:lnTo>
                    <a:pt x="2741168" y="798576"/>
                  </a:lnTo>
                  <a:lnTo>
                    <a:pt x="133096" y="798576"/>
                  </a:lnTo>
                  <a:lnTo>
                    <a:pt x="91017" y="791793"/>
                  </a:lnTo>
                  <a:lnTo>
                    <a:pt x="54479" y="772903"/>
                  </a:lnTo>
                  <a:lnTo>
                    <a:pt x="25672" y="744096"/>
                  </a:lnTo>
                  <a:lnTo>
                    <a:pt x="6782" y="707558"/>
                  </a:lnTo>
                  <a:lnTo>
                    <a:pt x="0" y="665479"/>
                  </a:lnTo>
                  <a:lnTo>
                    <a:pt x="0" y="133096"/>
                  </a:lnTo>
                  <a:close/>
                </a:path>
              </a:pathLst>
            </a:custGeom>
            <a:ln w="158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" name="object 11">
              <a:extLst>
                <a:ext uri="{FF2B5EF4-FFF2-40B4-BE49-F238E27FC236}">
                  <a16:creationId xmlns:a16="http://schemas.microsoft.com/office/drawing/2014/main" id="{E105F486-A26E-9439-AB8C-15E83D0D4F6D}"/>
                </a:ext>
              </a:extLst>
            </p:cNvPr>
            <p:cNvSpPr/>
            <p:nvPr/>
          </p:nvSpPr>
          <p:spPr>
            <a:xfrm>
              <a:off x="9794621" y="677037"/>
              <a:ext cx="309880" cy="236220"/>
            </a:xfrm>
            <a:custGeom>
              <a:avLst/>
              <a:gdLst/>
              <a:ahLst/>
              <a:cxnLst/>
              <a:rect l="l" t="t" r="r" b="b"/>
              <a:pathLst>
                <a:path w="309879" h="236219">
                  <a:moveTo>
                    <a:pt x="234187" y="0"/>
                  </a:moveTo>
                  <a:lnTo>
                    <a:pt x="230885" y="9525"/>
                  </a:lnTo>
                  <a:lnTo>
                    <a:pt x="244506" y="15430"/>
                  </a:lnTo>
                  <a:lnTo>
                    <a:pt x="256222" y="23622"/>
                  </a:lnTo>
                  <a:lnTo>
                    <a:pt x="280033" y="61650"/>
                  </a:lnTo>
                  <a:lnTo>
                    <a:pt x="287908" y="116586"/>
                  </a:lnTo>
                  <a:lnTo>
                    <a:pt x="287029" y="137423"/>
                  </a:lnTo>
                  <a:lnTo>
                    <a:pt x="273938" y="188340"/>
                  </a:lnTo>
                  <a:lnTo>
                    <a:pt x="244596" y="220184"/>
                  </a:lnTo>
                  <a:lnTo>
                    <a:pt x="231139" y="226187"/>
                  </a:lnTo>
                  <a:lnTo>
                    <a:pt x="234187" y="235712"/>
                  </a:lnTo>
                  <a:lnTo>
                    <a:pt x="279229" y="208994"/>
                  </a:lnTo>
                  <a:lnTo>
                    <a:pt x="304514" y="159543"/>
                  </a:lnTo>
                  <a:lnTo>
                    <a:pt x="309372" y="117855"/>
                  </a:lnTo>
                  <a:lnTo>
                    <a:pt x="308170" y="96512"/>
                  </a:lnTo>
                  <a:lnTo>
                    <a:pt x="308157" y="96281"/>
                  </a:lnTo>
                  <a:lnTo>
                    <a:pt x="298442" y="57991"/>
                  </a:lnTo>
                  <a:lnTo>
                    <a:pt x="266255" y="15065"/>
                  </a:lnTo>
                  <a:lnTo>
                    <a:pt x="251257" y="6145"/>
                  </a:lnTo>
                  <a:lnTo>
                    <a:pt x="234187" y="0"/>
                  </a:lnTo>
                  <a:close/>
                </a:path>
                <a:path w="309879" h="236219">
                  <a:moveTo>
                    <a:pt x="75183" y="0"/>
                  </a:moveTo>
                  <a:lnTo>
                    <a:pt x="30321" y="26771"/>
                  </a:lnTo>
                  <a:lnTo>
                    <a:pt x="4921" y="76327"/>
                  </a:lnTo>
                  <a:lnTo>
                    <a:pt x="72" y="116586"/>
                  </a:lnTo>
                  <a:lnTo>
                    <a:pt x="0" y="117855"/>
                  </a:lnTo>
                  <a:lnTo>
                    <a:pt x="1096" y="137423"/>
                  </a:lnTo>
                  <a:lnTo>
                    <a:pt x="1214" y="139521"/>
                  </a:lnTo>
                  <a:lnTo>
                    <a:pt x="10929" y="177899"/>
                  </a:lnTo>
                  <a:lnTo>
                    <a:pt x="43068" y="220662"/>
                  </a:lnTo>
                  <a:lnTo>
                    <a:pt x="75183" y="235712"/>
                  </a:lnTo>
                  <a:lnTo>
                    <a:pt x="78231" y="226187"/>
                  </a:lnTo>
                  <a:lnTo>
                    <a:pt x="64777" y="220184"/>
                  </a:lnTo>
                  <a:lnTo>
                    <a:pt x="53181" y="211883"/>
                  </a:lnTo>
                  <a:lnTo>
                    <a:pt x="29412" y="173289"/>
                  </a:lnTo>
                  <a:lnTo>
                    <a:pt x="21642" y="117855"/>
                  </a:lnTo>
                  <a:lnTo>
                    <a:pt x="21589" y="116586"/>
                  </a:lnTo>
                  <a:lnTo>
                    <a:pt x="25050" y="78200"/>
                  </a:lnTo>
                  <a:lnTo>
                    <a:pt x="43465" y="34099"/>
                  </a:lnTo>
                  <a:lnTo>
                    <a:pt x="78612" y="9525"/>
                  </a:lnTo>
                  <a:lnTo>
                    <a:pt x="7518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2" name="object 12">
            <a:extLst>
              <a:ext uri="{FF2B5EF4-FFF2-40B4-BE49-F238E27FC236}">
                <a16:creationId xmlns:a16="http://schemas.microsoft.com/office/drawing/2014/main" id="{60556480-1059-60CA-207D-B35AA3A0D5DA}"/>
              </a:ext>
            </a:extLst>
          </p:cNvPr>
          <p:cNvSpPr txBox="1"/>
          <p:nvPr/>
        </p:nvSpPr>
        <p:spPr>
          <a:xfrm>
            <a:off x="9221216" y="303021"/>
            <a:ext cx="2568575" cy="628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ts val="237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000" b="0" i="0" u="sng" strike="noStrike" kern="0" cap="none" spc="-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Segoe UI Semilight"/>
                <a:ea typeface="+mn-ea"/>
                <a:cs typeface="Segoe UI Semilight"/>
              </a:rPr>
              <a:t>Definitions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  <a:p>
            <a:pPr marL="12700" marR="0" lvl="0" indent="0" algn="l" defTabSz="914400" rtl="0" eaLnBrk="1" fontAlgn="auto" latinLnBrk="0" hangingPunct="1">
              <a:lnSpc>
                <a:spcPts val="237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975994" algn="l"/>
              </a:tabLst>
              <a:defRPr/>
            </a:pPr>
            <a:r>
              <a:rPr kumimoji="0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Even</a:t>
            </a:r>
            <a:r>
              <a:rPr kumimoji="0" sz="2000" b="0" i="0" u="none" strike="noStrike" kern="0" cap="none" spc="37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000" b="0" i="0" u="none" strike="noStrike" kern="0" cap="none" spc="-6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𝑥</a:t>
            </a:r>
            <a:r>
              <a:rPr kumimoji="0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	≔</a:t>
            </a:r>
            <a:r>
              <a:rPr kumimoji="0" sz="2000" b="0" i="0" u="none" strike="noStrike" kern="0" cap="none" spc="12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∃𝑘(𝑥</a:t>
            </a:r>
            <a:r>
              <a:rPr kumimoji="0" sz="2000" b="0" i="0" u="none" strike="noStrike" kern="0" cap="none" spc="17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=</a:t>
            </a:r>
            <a:r>
              <a:rPr kumimoji="0" sz="2000" b="0" i="0" u="none" strike="noStrike" kern="0" cap="none" spc="11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sz="2000" b="0" i="0" u="none" strike="noStrike" kern="0" cap="none" spc="-25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2𝑘)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ea typeface="+mn-ea"/>
              <a:cs typeface="Cambria Math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6FF8461-DA55-D70F-40EA-CCB3E6A74D75}"/>
                  </a:ext>
                </a:extLst>
              </p:cNvPr>
              <p:cNvSpPr txBox="1"/>
              <p:nvPr/>
            </p:nvSpPr>
            <p:spPr>
              <a:xfrm>
                <a:off x="1643448" y="1925783"/>
                <a:ext cx="7926860" cy="5091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∀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𝑛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d>
                        <m:d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kumimoji="0" lang="en-US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Even</m:t>
                          </m:r>
                          <m:d>
                            <m:dPr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4C328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pPr>
                                <m:e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4C328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𝑛</m:t>
                                  </m:r>
                                </m:e>
                                <m:sup>
                                  <m:r>
                                    <a:rPr kumimoji="0" lang="en-US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4C328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</m:d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→</m:t>
                          </m:r>
                          <m:r>
                            <m:rPr>
                              <m:sty m:val="p"/>
                            </m:rPr>
                            <a:rPr kumimoji="0" lang="en-US" sz="24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Even</m:t>
                          </m:r>
                          <m:d>
                            <m:dPr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𝑛</m:t>
                              </m:r>
                            </m:e>
                          </m:d>
                        </m:e>
                      </m:d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≡∀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𝑛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(</m:t>
                      </m:r>
                      <m:r>
                        <m:rPr>
                          <m:sty m:val="p"/>
                        </m:rPr>
                        <a:rPr kumimoji="0" lang="en-US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Odd</m:t>
                      </m:r>
                      <m:d>
                        <m:d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𝑛</m:t>
                          </m:r>
                        </m:e>
                      </m:d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→</m:t>
                      </m:r>
                      <m:r>
                        <m:rPr>
                          <m:sty m:val="p"/>
                        </m:rPr>
                        <a:rPr kumimoji="0" lang="en-US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Odd</m:t>
                      </m:r>
                      <m:d>
                        <m:d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C3282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𝑛</m:t>
                              </m:r>
                            </m:e>
                            <m:sup>
                              <m:r>
                                <a:rPr kumimoji="0" lang="en-US" sz="24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4C328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C3282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)</m:t>
                      </m:r>
                    </m:oMath>
                  </m:oMathPara>
                </a14:m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4C3282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6FF8461-DA55-D70F-40EA-CCB3E6A74D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3448" y="1925783"/>
                <a:ext cx="7926860" cy="5091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C84E2DD1-C575-AF6F-7AC2-E7825E093500}"/>
              </a:ext>
            </a:extLst>
          </p:cNvPr>
          <p:cNvSpPr txBox="1"/>
          <p:nvPr/>
        </p:nvSpPr>
        <p:spPr>
          <a:xfrm>
            <a:off x="591922" y="2317346"/>
            <a:ext cx="11208233" cy="46012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6200" marR="45085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We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prove</a:t>
            </a:r>
            <a:r>
              <a:rPr kumimoji="0" lang="en-US" sz="2400" b="0" i="0" u="none" strike="noStrike" kern="0" cap="none" spc="-4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by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contrapositive.</a:t>
            </a:r>
            <a:r>
              <a:rPr kumimoji="0" lang="en-US" sz="2400" b="0" i="0" u="none" strike="noStrike" kern="0" cap="none" spc="-4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</a:p>
          <a:p>
            <a:pPr marL="76200" marR="45085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Let</a:t>
            </a:r>
            <a:r>
              <a:rPr kumimoji="0" lang="en-US" sz="2400" b="0" i="0" u="none" strike="noStrike" kern="0" cap="none" spc="-4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13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be</a:t>
            </a:r>
            <a:r>
              <a:rPr kumimoji="0" lang="en-US" sz="2400" b="0" i="0" u="none" strike="noStrike" kern="0" cap="none" spc="-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an</a:t>
            </a:r>
            <a:r>
              <a:rPr kumimoji="0" lang="en-US" sz="2400" b="0" i="0" u="none" strike="noStrike" kern="0" cap="none" spc="-1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arbitrary</a:t>
            </a:r>
            <a:r>
              <a:rPr kumimoji="0" lang="en-US" sz="2400" b="0" i="0" u="none" strike="noStrike" kern="0" cap="none" spc="-4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integer.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Suppose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that</a:t>
            </a:r>
            <a:r>
              <a:rPr kumimoji="0" lang="en-US" sz="2400" b="0" i="0" u="none" strike="noStrike" kern="0" cap="none" spc="-6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14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</a:t>
            </a:r>
            <a:r>
              <a:rPr kumimoji="0" lang="en-US" sz="2400" b="0" i="0" u="none" strike="noStrike" kern="0" cap="none" spc="-4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odd. </a:t>
            </a:r>
          </a:p>
          <a:p>
            <a:pPr marL="76200" marR="45085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-20" normalizeH="0" baseline="0" noProof="0">
              <a:ln>
                <a:noFill/>
              </a:ln>
              <a:solidFill>
                <a:srgbClr val="4B3182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  <a:p>
            <a:pPr marL="76200" marR="45085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Then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by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definition</a:t>
            </a:r>
            <a:r>
              <a:rPr kumimoji="0" lang="en-US" sz="2400" b="0" i="0" u="none" strike="noStrike" kern="0" cap="none" spc="-3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of</a:t>
            </a:r>
            <a:r>
              <a:rPr kumimoji="0" lang="en-US" sz="2400" b="0" i="0" u="none" strike="noStrike" kern="0" cap="none" spc="-1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odd,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14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=</a:t>
            </a:r>
            <a:r>
              <a:rPr kumimoji="0" lang="en-US" sz="2400" b="0" i="0" u="none" strike="noStrike" kern="0" cap="none" spc="1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2𝑘</a:t>
            </a:r>
            <a:r>
              <a:rPr kumimoji="0" lang="en-US" sz="2400" b="0" i="0" u="none" strike="noStrike" kern="0" cap="none" spc="4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+</a:t>
            </a:r>
            <a:r>
              <a:rPr kumimoji="0" lang="en-US" sz="2400" b="0" i="0" u="none" strike="noStrike" kern="0" cap="none" spc="-1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1</a:t>
            </a:r>
            <a:r>
              <a:rPr kumimoji="0" lang="en-US" sz="2400" b="0" i="0" u="none" strike="noStrike" kern="0" cap="none" spc="9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for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some</a:t>
            </a:r>
            <a:r>
              <a:rPr kumimoji="0" lang="en-US" sz="2400" b="0" i="0" u="none" strike="noStrike" kern="0" cap="none" spc="-1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integer</a:t>
            </a:r>
            <a:r>
              <a:rPr kumimoji="0" lang="en-US" sz="2400" b="0" i="0" u="none" strike="noStrike" kern="0" cap="none" spc="-1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𝑘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.</a:t>
            </a:r>
            <a:endParaRPr kumimoji="0" lang="en-US" sz="2400" b="0" i="0" u="none" strike="noStrike" kern="0" cap="none" spc="-20" normalizeH="0" baseline="0" noProof="0">
              <a:ln>
                <a:noFill/>
              </a:ln>
              <a:solidFill>
                <a:srgbClr val="4B3182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  <a:p>
            <a:pPr marL="76200" marR="45085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-20" normalizeH="0" baseline="0" noProof="0">
              <a:ln>
                <a:noFill/>
              </a:ln>
              <a:solidFill>
                <a:srgbClr val="4B3182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  <a:p>
            <a:pPr marL="76200" marR="45085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Consider</a:t>
            </a:r>
            <a:r>
              <a:rPr kumimoji="0" lang="en-US" sz="2400" b="0" i="0" u="none" strike="noStrike" kern="0" cap="none" spc="-3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37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3</a:t>
            </a:r>
            <a:r>
              <a:rPr kumimoji="0" lang="en-US" sz="2400" b="0" i="0" u="none" strike="noStrike" kern="0" cap="none" spc="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: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  <a:p>
            <a:pPr marL="119380" marR="0" lvl="0" indent="0" algn="ctr" defTabSz="914400" rtl="0" eaLnBrk="1" fontAlgn="auto" latinLnBrk="0" hangingPunct="1">
              <a:lnSpc>
                <a:spcPct val="100000"/>
              </a:lnSpc>
              <a:spcBef>
                <a:spcPts val="555"/>
              </a:spcBef>
              <a:spcAft>
                <a:spcPts val="0"/>
              </a:spcAft>
              <a:buClrTx/>
              <a:buSzTx/>
              <a:buFontTx/>
              <a:buNone/>
              <a:tabLst>
                <a:tab pos="963930" algn="l"/>
                <a:tab pos="5794375" algn="l"/>
                <a:tab pos="8054340" algn="l"/>
              </a:tabLst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0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3</a:t>
            </a:r>
            <a:r>
              <a:rPr kumimoji="0" lang="en-US" sz="2400" b="0" i="0" u="none" strike="noStrike" kern="0" cap="none" spc="675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-5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=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(2𝑘</a:t>
            </a:r>
            <a:r>
              <a:rPr kumimoji="0" lang="en-US" sz="2400" b="0" i="0" u="none" strike="noStrike" kern="0" cap="none" spc="8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+</a:t>
            </a:r>
            <a:r>
              <a:rPr kumimoji="0" lang="en-US" sz="2400" b="0" i="0" u="none" strike="noStrike" kern="0" cap="none" spc="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1)</a:t>
            </a:r>
            <a:r>
              <a:rPr kumimoji="0" lang="en-US" sz="2400" b="0" i="0" u="none" strike="noStrike" kern="0" cap="none" spc="0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3</a:t>
            </a:r>
            <a:r>
              <a:rPr kumimoji="0" lang="en-US" sz="2400" b="0" i="0" u="none" strike="noStrike" kern="0" cap="none" spc="585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=</a:t>
            </a:r>
            <a:r>
              <a:rPr kumimoji="0" lang="en-US" sz="2400" b="0" i="0" u="none" strike="noStrike" kern="0" cap="none" spc="16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8𝑘</a:t>
            </a:r>
            <a:r>
              <a:rPr kumimoji="0" lang="en-US" sz="2400" b="0" i="0" u="none" strike="noStrike" kern="0" cap="none" spc="0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3</a:t>
            </a:r>
            <a:r>
              <a:rPr kumimoji="0" lang="en-US" sz="2400" b="0" i="0" u="none" strike="noStrike" kern="0" cap="none" spc="397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+</a:t>
            </a:r>
            <a:r>
              <a:rPr kumimoji="0" lang="en-US" sz="2400" b="0" i="0" u="none" strike="noStrike" kern="0" cap="none" spc="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8𝑘</a:t>
            </a:r>
            <a:r>
              <a:rPr kumimoji="0" lang="en-US" sz="2400" b="0" i="0" u="none" strike="noStrike" kern="0" cap="none" spc="0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2</a:t>
            </a:r>
            <a:r>
              <a:rPr kumimoji="0" lang="en-US" sz="2400" b="0" i="0" u="none" strike="noStrike" kern="0" cap="none" spc="397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+</a:t>
            </a:r>
            <a:r>
              <a:rPr kumimoji="0" lang="en-US" sz="2400" b="0" i="0" u="none" strike="noStrike" kern="0" cap="none" spc="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4𝑘</a:t>
            </a:r>
            <a:r>
              <a:rPr kumimoji="0" lang="en-US" sz="2400" b="0" i="0" u="none" strike="noStrike" kern="0" cap="none" spc="8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+</a:t>
            </a:r>
            <a:r>
              <a:rPr kumimoji="0" lang="en-US" sz="2400" b="0" i="0" u="none" strike="noStrike" kern="0" cap="none" spc="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1</a:t>
            </a:r>
            <a:r>
              <a:rPr kumimoji="0" lang="en-US" sz="2400" b="0" i="0" u="none" strike="noStrike" kern="0" cap="none" spc="15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=</a:t>
            </a:r>
            <a:r>
              <a:rPr kumimoji="0" lang="en-US" sz="2400" b="0" i="0" u="none" strike="noStrike" kern="0" cap="none" spc="14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-5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2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(4𝑘</a:t>
            </a:r>
            <a:r>
              <a:rPr kumimoji="0" lang="en-US" sz="2400" b="0" i="0" u="none" strike="noStrike" kern="0" cap="none" spc="0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3</a:t>
            </a:r>
            <a:r>
              <a:rPr kumimoji="0" lang="en-US" sz="2400" b="0" i="0" u="none" strike="noStrike" kern="0" cap="none" spc="457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+</a:t>
            </a:r>
            <a:r>
              <a:rPr kumimoji="0" lang="en-US" sz="2400" b="0" i="0" u="none" strike="noStrike" kern="0" cap="none" spc="6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4𝑘</a:t>
            </a:r>
            <a:r>
              <a:rPr kumimoji="0" lang="en-US" sz="2400" b="0" i="0" u="none" strike="noStrike" kern="0" cap="none" spc="0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2</a:t>
            </a:r>
            <a:r>
              <a:rPr kumimoji="0" lang="en-US" sz="2400" b="0" i="0" u="none" strike="noStrike" kern="0" cap="none" spc="457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+</a:t>
            </a:r>
            <a:r>
              <a:rPr kumimoji="0" lang="en-US" sz="2400" b="0" i="0" u="none" strike="noStrike" kern="0" cap="none" spc="6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-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2𝑘)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+</a:t>
            </a:r>
            <a:r>
              <a:rPr kumimoji="0" lang="en-US" sz="2400" b="0" i="0" u="none" strike="noStrike" kern="0" cap="none" spc="-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-5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1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ea typeface="+mn-ea"/>
              <a:cs typeface="Cambria Math"/>
            </a:endParaRPr>
          </a:p>
          <a:p>
            <a:pPr marL="76200" marR="45085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-20" normalizeH="0" baseline="0" noProof="0">
              <a:ln>
                <a:noFill/>
              </a:ln>
              <a:solidFill>
                <a:srgbClr val="4B3182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  <a:p>
            <a:pPr marL="76200" marR="45085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Since</a:t>
            </a:r>
            <a:r>
              <a:rPr kumimoji="0" lang="en-US" sz="2400" b="0" i="0" u="none" strike="noStrike" kern="0" cap="none" spc="-1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𝑘</a:t>
            </a:r>
            <a:r>
              <a:rPr kumimoji="0" lang="en-US" sz="2400" b="0" i="0" u="none" strike="noStrike" kern="0" cap="none" spc="18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</a:t>
            </a:r>
            <a:r>
              <a:rPr kumimoji="0" lang="en-US" sz="2400" b="0" i="0" u="none" strike="noStrike" kern="0" cap="none" spc="-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an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integer,</a:t>
            </a:r>
            <a:r>
              <a:rPr kumimoji="0" lang="en-US" sz="2400" b="0" i="0" u="none" strike="noStrike" kern="0" cap="none" spc="-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4𝑘</a:t>
            </a:r>
            <a:r>
              <a:rPr kumimoji="0" lang="en-US" sz="2400" b="0" i="0" u="none" strike="noStrike" kern="0" cap="none" spc="0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3</a:t>
            </a:r>
            <a:r>
              <a:rPr kumimoji="0" lang="en-US" sz="2400" b="0" i="0" u="none" strike="noStrike" kern="0" cap="none" spc="337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+</a:t>
            </a:r>
            <a:r>
              <a:rPr kumimoji="0" lang="en-US" sz="2400" b="0" i="0" u="none" strike="noStrike" kern="0" cap="none" spc="-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4𝑘</a:t>
            </a:r>
            <a:r>
              <a:rPr kumimoji="0" lang="en-US" sz="2400" b="0" i="0" u="none" strike="noStrike" kern="0" cap="none" spc="0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2</a:t>
            </a:r>
            <a:r>
              <a:rPr kumimoji="0" lang="en-US" sz="2400" b="0" i="0" u="none" strike="noStrike" kern="0" cap="none" spc="337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+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2𝑘</a:t>
            </a:r>
            <a:r>
              <a:rPr kumimoji="0" lang="en-US" sz="2400" b="0" i="0" u="none" strike="noStrike" kern="0" cap="none" spc="18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</a:t>
            </a:r>
            <a:r>
              <a:rPr kumimoji="0" lang="en-US" sz="2400" b="0" i="0" u="none" strike="noStrike" kern="0" cap="none" spc="-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an</a:t>
            </a:r>
            <a:r>
              <a:rPr kumimoji="0" lang="en-US" sz="2400" b="0" i="0" u="none" strike="noStrike" kern="0" cap="none" spc="-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integer.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Thus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by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definition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of</a:t>
            </a:r>
            <a:r>
              <a:rPr kumimoji="0" lang="en-US" sz="2400" b="0" i="0" u="none" strike="noStrike" kern="0" cap="none" spc="-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odd,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0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3</a:t>
            </a:r>
            <a:r>
              <a:rPr kumimoji="0" lang="en-US" sz="2400" b="0" i="0" u="none" strike="noStrike" kern="0" cap="none" spc="532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-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odd.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Since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15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was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arbitrary,</a:t>
            </a:r>
            <a:r>
              <a:rPr kumimoji="0" lang="en-US" sz="2400" b="0" i="0" u="none" strike="noStrike" kern="0" cap="none" spc="-4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we</a:t>
            </a:r>
            <a:r>
              <a:rPr kumimoji="0" lang="en-US" sz="2400" b="0" i="0" u="none" strike="noStrike" kern="0" cap="none" spc="-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have</a:t>
            </a:r>
            <a:r>
              <a:rPr kumimoji="0" lang="en-US" sz="2400" b="0" i="0" u="none" strike="noStrike" kern="0" cap="none" spc="-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shown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that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for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all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integers</a:t>
            </a:r>
            <a:r>
              <a:rPr kumimoji="0" lang="en-US" sz="2400" b="0" i="0" u="none" strike="noStrike" kern="0" cap="none" spc="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,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if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14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</a:t>
            </a:r>
            <a:r>
              <a:rPr kumimoji="0" lang="en-US" sz="2400" b="0" i="0" u="none" strike="noStrike" kern="0" cap="none" spc="-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odd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then </a:t>
            </a:r>
            <a:r>
              <a:rPr kumimoji="0" lang="en-US" sz="2400" b="0" i="0" u="none" strike="noStrike" kern="0" cap="none" spc="-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-37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3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odd.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Thus</a:t>
            </a:r>
            <a:r>
              <a:rPr kumimoji="0" lang="en-US" sz="2400" b="0" i="0" u="none" strike="noStrike" kern="0" cap="none" spc="-2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the contrapositive</a:t>
            </a:r>
            <a:r>
              <a:rPr kumimoji="0" lang="en-US" sz="2400" b="0" i="0" u="none" strike="noStrike" kern="0" cap="none" spc="-5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also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holds:</a:t>
            </a:r>
            <a:r>
              <a:rPr kumimoji="0" lang="en-US" sz="2400" b="0" i="0" u="none" strike="noStrike" kern="0" cap="none" spc="-3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for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all</a:t>
            </a:r>
            <a:r>
              <a:rPr kumimoji="0" lang="en-US" sz="2400" b="0" i="0" u="none" strike="noStrike" kern="0" cap="none" spc="-1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integers</a:t>
            </a:r>
            <a:r>
              <a:rPr kumimoji="0" lang="en-US" sz="2400" b="0" i="0" u="none" strike="noStrike" kern="0" cap="none" spc="-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,</a:t>
            </a:r>
            <a:r>
              <a:rPr kumimoji="0" lang="en-US" sz="2400" b="0" i="0" u="none" strike="noStrike" kern="0" cap="none" spc="-1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if</a:t>
            </a:r>
            <a:r>
              <a:rPr kumimoji="0" lang="en-US" sz="2400" b="0" i="0" u="none" strike="noStrike" kern="0" cap="none" spc="-1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0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3</a:t>
            </a:r>
            <a:r>
              <a:rPr kumimoji="0" lang="en-US" sz="2400" b="0" i="0" u="none" strike="noStrike" kern="0" cap="none" spc="540" normalizeH="0" baseline="28571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</a:t>
            </a:r>
            <a:r>
              <a:rPr kumimoji="0" lang="en-US" sz="2400" b="0" i="0" u="none" strike="noStrike" kern="0" cap="none" spc="-1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even,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then 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𝑛</a:t>
            </a:r>
            <a:r>
              <a:rPr kumimoji="0" lang="en-US" sz="2400" b="0" i="0" u="none" strike="noStrike" kern="0" cap="none" spc="15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ea typeface="+mn-ea"/>
                <a:cs typeface="Cambria Math"/>
              </a:rPr>
              <a:t> </a:t>
            </a:r>
            <a:r>
              <a:rPr kumimoji="0" lang="en-US" sz="2400" b="0" i="0" u="none" strike="noStrike" kern="0" cap="none" spc="-25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is </a:t>
            </a:r>
            <a:r>
              <a:rPr kumimoji="0" lang="en-US" sz="2400" b="0" i="0" u="none" strike="noStrike" kern="0" cap="none" spc="-10" normalizeH="0" baseline="0" noProof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ea typeface="+mn-ea"/>
                <a:cs typeface="Segoe UI Semilight"/>
              </a:rPr>
              <a:t>even.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ea typeface="+mn-ea"/>
              <a:cs typeface="Segoe UI Semilight"/>
            </a:endParaRPr>
          </a:p>
        </p:txBody>
      </p:sp>
    </p:spTree>
    <p:extLst>
      <p:ext uri="{BB962C8B-B14F-4D97-AF65-F5344CB8AC3E}">
        <p14:creationId xmlns:p14="http://schemas.microsoft.com/office/powerpoint/2010/main" val="21550036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A38024-C653-4D05-30D7-C64FB6582F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4B5F4-F8D9-1B68-5B82-6931C1AC4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Strategy: Biconditional</a:t>
            </a:r>
          </a:p>
        </p:txBody>
      </p:sp>
    </p:spTree>
    <p:extLst>
      <p:ext uri="{BB962C8B-B14F-4D97-AF65-F5344CB8AC3E}">
        <p14:creationId xmlns:p14="http://schemas.microsoft.com/office/powerpoint/2010/main" val="15143228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Proof</a:t>
            </a:r>
            <a:r>
              <a:rPr spc="275" dirty="0"/>
              <a:t> </a:t>
            </a:r>
            <a:r>
              <a:rPr dirty="0"/>
              <a:t>of</a:t>
            </a:r>
            <a:r>
              <a:rPr spc="245" dirty="0"/>
              <a:t> </a:t>
            </a:r>
            <a:r>
              <a:rPr dirty="0"/>
              <a:t>a</a:t>
            </a:r>
            <a:r>
              <a:rPr spc="265" dirty="0"/>
              <a:t> </a:t>
            </a:r>
            <a:r>
              <a:rPr spc="60" dirty="0"/>
              <a:t>Biconditional</a:t>
            </a:r>
          </a:p>
        </p:txBody>
      </p:sp>
      <p:sp>
        <p:nvSpPr>
          <p:cNvPr id="3" name="object 3"/>
          <p:cNvSpPr/>
          <p:nvPr/>
        </p:nvSpPr>
        <p:spPr>
          <a:xfrm>
            <a:off x="1112418" y="1989200"/>
            <a:ext cx="2205355" cy="429259"/>
          </a:xfrm>
          <a:custGeom>
            <a:avLst/>
            <a:gdLst/>
            <a:ahLst/>
            <a:cxnLst/>
            <a:rect l="l" t="t" r="r" b="b"/>
            <a:pathLst>
              <a:path w="2205354" h="429260">
                <a:moveTo>
                  <a:pt x="117030" y="14224"/>
                </a:moveTo>
                <a:lnTo>
                  <a:pt x="112699" y="0"/>
                </a:lnTo>
                <a:lnTo>
                  <a:pt x="87198" y="9956"/>
                </a:lnTo>
                <a:lnTo>
                  <a:pt x="64795" y="25552"/>
                </a:lnTo>
                <a:lnTo>
                  <a:pt x="29298" y="73660"/>
                </a:lnTo>
                <a:lnTo>
                  <a:pt x="7315" y="138607"/>
                </a:lnTo>
                <a:lnTo>
                  <a:pt x="0" y="214630"/>
                </a:lnTo>
                <a:lnTo>
                  <a:pt x="1752" y="252260"/>
                </a:lnTo>
                <a:lnTo>
                  <a:pt x="7315" y="290347"/>
                </a:lnTo>
                <a:lnTo>
                  <a:pt x="29298" y="355219"/>
                </a:lnTo>
                <a:lnTo>
                  <a:pt x="64795" y="403453"/>
                </a:lnTo>
                <a:lnTo>
                  <a:pt x="112699" y="429006"/>
                </a:lnTo>
                <a:lnTo>
                  <a:pt x="117030" y="414782"/>
                </a:lnTo>
                <a:lnTo>
                  <a:pt x="97320" y="404545"/>
                </a:lnTo>
                <a:lnTo>
                  <a:pt x="80162" y="389661"/>
                </a:lnTo>
                <a:lnTo>
                  <a:pt x="53492" y="345948"/>
                </a:lnTo>
                <a:lnTo>
                  <a:pt x="37299" y="286677"/>
                </a:lnTo>
                <a:lnTo>
                  <a:pt x="31902" y="214630"/>
                </a:lnTo>
                <a:lnTo>
                  <a:pt x="33248" y="176974"/>
                </a:lnTo>
                <a:lnTo>
                  <a:pt x="44043" y="111163"/>
                </a:lnTo>
                <a:lnTo>
                  <a:pt x="65557" y="58839"/>
                </a:lnTo>
                <a:lnTo>
                  <a:pt x="97320" y="24447"/>
                </a:lnTo>
                <a:lnTo>
                  <a:pt x="117030" y="14224"/>
                </a:lnTo>
                <a:close/>
              </a:path>
              <a:path w="2205354" h="429260">
                <a:moveTo>
                  <a:pt x="470763" y="63500"/>
                </a:moveTo>
                <a:lnTo>
                  <a:pt x="466064" y="50165"/>
                </a:lnTo>
                <a:lnTo>
                  <a:pt x="442201" y="58775"/>
                </a:lnTo>
                <a:lnTo>
                  <a:pt x="421297" y="71234"/>
                </a:lnTo>
                <a:lnTo>
                  <a:pt x="388340" y="107823"/>
                </a:lnTo>
                <a:lnTo>
                  <a:pt x="367931" y="156654"/>
                </a:lnTo>
                <a:lnTo>
                  <a:pt x="361251" y="212979"/>
                </a:lnTo>
                <a:lnTo>
                  <a:pt x="361162" y="214630"/>
                </a:lnTo>
                <a:lnTo>
                  <a:pt x="362851" y="244881"/>
                </a:lnTo>
                <a:lnTo>
                  <a:pt x="376377" y="298323"/>
                </a:lnTo>
                <a:lnTo>
                  <a:pt x="403212" y="341718"/>
                </a:lnTo>
                <a:lnTo>
                  <a:pt x="442125" y="370446"/>
                </a:lnTo>
                <a:lnTo>
                  <a:pt x="466064" y="379095"/>
                </a:lnTo>
                <a:lnTo>
                  <a:pt x="470255" y="365633"/>
                </a:lnTo>
                <a:lnTo>
                  <a:pt x="451510" y="357352"/>
                </a:lnTo>
                <a:lnTo>
                  <a:pt x="435330" y="345808"/>
                </a:lnTo>
                <a:lnTo>
                  <a:pt x="410692" y="312928"/>
                </a:lnTo>
                <a:lnTo>
                  <a:pt x="396049" y="268287"/>
                </a:lnTo>
                <a:lnTo>
                  <a:pt x="391198" y="214630"/>
                </a:lnTo>
                <a:lnTo>
                  <a:pt x="391134" y="212979"/>
                </a:lnTo>
                <a:lnTo>
                  <a:pt x="392366" y="184886"/>
                </a:lnTo>
                <a:lnTo>
                  <a:pt x="402170" y="136169"/>
                </a:lnTo>
                <a:lnTo>
                  <a:pt x="421728" y="97815"/>
                </a:lnTo>
                <a:lnTo>
                  <a:pt x="451777" y="71767"/>
                </a:lnTo>
                <a:lnTo>
                  <a:pt x="470763" y="63500"/>
                </a:lnTo>
                <a:close/>
              </a:path>
              <a:path w="2205354" h="429260">
                <a:moveTo>
                  <a:pt x="793597" y="214630"/>
                </a:moveTo>
                <a:lnTo>
                  <a:pt x="786815" y="156667"/>
                </a:lnTo>
                <a:lnTo>
                  <a:pt x="766419" y="107823"/>
                </a:lnTo>
                <a:lnTo>
                  <a:pt x="733463" y="71234"/>
                </a:lnTo>
                <a:lnTo>
                  <a:pt x="688695" y="50165"/>
                </a:lnTo>
                <a:lnTo>
                  <a:pt x="683996" y="63500"/>
                </a:lnTo>
                <a:lnTo>
                  <a:pt x="703046" y="71767"/>
                </a:lnTo>
                <a:lnTo>
                  <a:pt x="719416" y="83210"/>
                </a:lnTo>
                <a:lnTo>
                  <a:pt x="744194" y="115570"/>
                </a:lnTo>
                <a:lnTo>
                  <a:pt x="758761" y="159283"/>
                </a:lnTo>
                <a:lnTo>
                  <a:pt x="763625" y="212979"/>
                </a:lnTo>
                <a:lnTo>
                  <a:pt x="762406" y="241960"/>
                </a:lnTo>
                <a:lnTo>
                  <a:pt x="752640" y="291960"/>
                </a:lnTo>
                <a:lnTo>
                  <a:pt x="733056" y="331012"/>
                </a:lnTo>
                <a:lnTo>
                  <a:pt x="703287" y="357352"/>
                </a:lnTo>
                <a:lnTo>
                  <a:pt x="684504" y="365633"/>
                </a:lnTo>
                <a:lnTo>
                  <a:pt x="688695" y="379095"/>
                </a:lnTo>
                <a:lnTo>
                  <a:pt x="733564" y="358000"/>
                </a:lnTo>
                <a:lnTo>
                  <a:pt x="766546" y="321564"/>
                </a:lnTo>
                <a:lnTo>
                  <a:pt x="786828" y="272770"/>
                </a:lnTo>
                <a:lnTo>
                  <a:pt x="791895" y="244881"/>
                </a:lnTo>
                <a:lnTo>
                  <a:pt x="793597" y="214630"/>
                </a:lnTo>
                <a:close/>
              </a:path>
              <a:path w="2205354" h="429260">
                <a:moveTo>
                  <a:pt x="1721967" y="63500"/>
                </a:moveTo>
                <a:lnTo>
                  <a:pt x="1717268" y="50165"/>
                </a:lnTo>
                <a:lnTo>
                  <a:pt x="1693405" y="58775"/>
                </a:lnTo>
                <a:lnTo>
                  <a:pt x="1672501" y="71234"/>
                </a:lnTo>
                <a:lnTo>
                  <a:pt x="1639544" y="107823"/>
                </a:lnTo>
                <a:lnTo>
                  <a:pt x="1619135" y="156654"/>
                </a:lnTo>
                <a:lnTo>
                  <a:pt x="1612455" y="212979"/>
                </a:lnTo>
                <a:lnTo>
                  <a:pt x="1612366" y="214630"/>
                </a:lnTo>
                <a:lnTo>
                  <a:pt x="1614055" y="244881"/>
                </a:lnTo>
                <a:lnTo>
                  <a:pt x="1627581" y="298323"/>
                </a:lnTo>
                <a:lnTo>
                  <a:pt x="1654416" y="341718"/>
                </a:lnTo>
                <a:lnTo>
                  <a:pt x="1693329" y="370446"/>
                </a:lnTo>
                <a:lnTo>
                  <a:pt x="1717268" y="379095"/>
                </a:lnTo>
                <a:lnTo>
                  <a:pt x="1721459" y="365633"/>
                </a:lnTo>
                <a:lnTo>
                  <a:pt x="1702714" y="357352"/>
                </a:lnTo>
                <a:lnTo>
                  <a:pt x="1686534" y="345808"/>
                </a:lnTo>
                <a:lnTo>
                  <a:pt x="1661896" y="312928"/>
                </a:lnTo>
                <a:lnTo>
                  <a:pt x="1647253" y="268287"/>
                </a:lnTo>
                <a:lnTo>
                  <a:pt x="1642402" y="214630"/>
                </a:lnTo>
                <a:lnTo>
                  <a:pt x="1642338" y="212979"/>
                </a:lnTo>
                <a:lnTo>
                  <a:pt x="1643570" y="184886"/>
                </a:lnTo>
                <a:lnTo>
                  <a:pt x="1653374" y="136169"/>
                </a:lnTo>
                <a:lnTo>
                  <a:pt x="1672932" y="97815"/>
                </a:lnTo>
                <a:lnTo>
                  <a:pt x="1702981" y="71767"/>
                </a:lnTo>
                <a:lnTo>
                  <a:pt x="1721967" y="63500"/>
                </a:lnTo>
                <a:close/>
              </a:path>
              <a:path w="2205354" h="429260">
                <a:moveTo>
                  <a:pt x="2044801" y="214630"/>
                </a:moveTo>
                <a:lnTo>
                  <a:pt x="2038019" y="156667"/>
                </a:lnTo>
                <a:lnTo>
                  <a:pt x="2017623" y="107823"/>
                </a:lnTo>
                <a:lnTo>
                  <a:pt x="1984667" y="71234"/>
                </a:lnTo>
                <a:lnTo>
                  <a:pt x="1939899" y="50165"/>
                </a:lnTo>
                <a:lnTo>
                  <a:pt x="1935200" y="63500"/>
                </a:lnTo>
                <a:lnTo>
                  <a:pt x="1954250" y="71767"/>
                </a:lnTo>
                <a:lnTo>
                  <a:pt x="1970633" y="83210"/>
                </a:lnTo>
                <a:lnTo>
                  <a:pt x="1995398" y="115570"/>
                </a:lnTo>
                <a:lnTo>
                  <a:pt x="2009965" y="159283"/>
                </a:lnTo>
                <a:lnTo>
                  <a:pt x="2014829" y="212979"/>
                </a:lnTo>
                <a:lnTo>
                  <a:pt x="2013610" y="241960"/>
                </a:lnTo>
                <a:lnTo>
                  <a:pt x="2003844" y="291960"/>
                </a:lnTo>
                <a:lnTo>
                  <a:pt x="1984260" y="331012"/>
                </a:lnTo>
                <a:lnTo>
                  <a:pt x="1954491" y="357352"/>
                </a:lnTo>
                <a:lnTo>
                  <a:pt x="1935708" y="365633"/>
                </a:lnTo>
                <a:lnTo>
                  <a:pt x="1939899" y="379095"/>
                </a:lnTo>
                <a:lnTo>
                  <a:pt x="1984768" y="358000"/>
                </a:lnTo>
                <a:lnTo>
                  <a:pt x="2017750" y="321564"/>
                </a:lnTo>
                <a:lnTo>
                  <a:pt x="2038032" y="272770"/>
                </a:lnTo>
                <a:lnTo>
                  <a:pt x="2043099" y="244881"/>
                </a:lnTo>
                <a:lnTo>
                  <a:pt x="2044801" y="214630"/>
                </a:lnTo>
                <a:close/>
              </a:path>
              <a:path w="2205354" h="429260">
                <a:moveTo>
                  <a:pt x="2204809" y="214630"/>
                </a:moveTo>
                <a:lnTo>
                  <a:pt x="2202980" y="175196"/>
                </a:lnTo>
                <a:lnTo>
                  <a:pt x="2188311" y="104762"/>
                </a:lnTo>
                <a:lnTo>
                  <a:pt x="2159266" y="46774"/>
                </a:lnTo>
                <a:lnTo>
                  <a:pt x="2117547" y="9956"/>
                </a:lnTo>
                <a:lnTo>
                  <a:pt x="2092045" y="0"/>
                </a:lnTo>
                <a:lnTo>
                  <a:pt x="2087727" y="14224"/>
                </a:lnTo>
                <a:lnTo>
                  <a:pt x="2107412" y="24447"/>
                </a:lnTo>
                <a:lnTo>
                  <a:pt x="2124583" y="39306"/>
                </a:lnTo>
                <a:lnTo>
                  <a:pt x="2151354" y="83058"/>
                </a:lnTo>
                <a:lnTo>
                  <a:pt x="2167521" y="142468"/>
                </a:lnTo>
                <a:lnTo>
                  <a:pt x="2172944" y="214630"/>
                </a:lnTo>
                <a:lnTo>
                  <a:pt x="2171585" y="252260"/>
                </a:lnTo>
                <a:lnTo>
                  <a:pt x="2160778" y="317893"/>
                </a:lnTo>
                <a:lnTo>
                  <a:pt x="2139226" y="370116"/>
                </a:lnTo>
                <a:lnTo>
                  <a:pt x="2107412" y="404545"/>
                </a:lnTo>
                <a:lnTo>
                  <a:pt x="2087727" y="414782"/>
                </a:lnTo>
                <a:lnTo>
                  <a:pt x="2092045" y="429006"/>
                </a:lnTo>
                <a:lnTo>
                  <a:pt x="2139950" y="403453"/>
                </a:lnTo>
                <a:lnTo>
                  <a:pt x="2175484" y="355219"/>
                </a:lnTo>
                <a:lnTo>
                  <a:pt x="2197481" y="290347"/>
                </a:lnTo>
                <a:lnTo>
                  <a:pt x="2202980" y="253796"/>
                </a:lnTo>
                <a:lnTo>
                  <a:pt x="2204809" y="21463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5058" y="1464716"/>
            <a:ext cx="8029575" cy="92456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Recall</a:t>
            </a:r>
            <a:r>
              <a:rPr kumimoji="0" sz="2800" b="0" i="0" u="none" strike="noStrike" kern="0" cap="none" spc="-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8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biconditionals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are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statements</a:t>
            </a:r>
            <a:r>
              <a:rPr kumimoji="0" sz="2800" b="0" i="0" u="none" strike="noStrike" kern="0" cap="none" spc="-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sz="28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sz="28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form:</a:t>
            </a:r>
            <a:endParaRPr kumimoji="0" sz="2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Tx/>
              <a:buSzTx/>
              <a:buFontTx/>
              <a:buNone/>
              <a:tabLst>
                <a:tab pos="596265" algn="l"/>
                <a:tab pos="944880" algn="l"/>
                <a:tab pos="1391285" algn="l"/>
                <a:tab pos="2196465" algn="l"/>
              </a:tabLst>
              <a:defRPr/>
            </a:pPr>
            <a:r>
              <a:rPr kumimoji="0" sz="28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∀𝑥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	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P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	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	↔</a:t>
            </a:r>
            <a:r>
              <a:rPr kumimoji="0" sz="2800" b="0" i="0" u="none" strike="noStrike" kern="0" cap="none" spc="1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Q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	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endParaRPr kumimoji="0" sz="2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54202" y="3274153"/>
            <a:ext cx="10454005" cy="886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defTabSz="914400" eaLnBrk="1" fontAlgn="auto" latinLnBrk="0" hangingPunct="1">
              <a:lnSpc>
                <a:spcPct val="1054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51045" algn="l"/>
                <a:tab pos="4900295" algn="l"/>
                <a:tab pos="5345430" algn="l"/>
                <a:tab pos="6122670" algn="l"/>
                <a:tab pos="6708140" algn="l"/>
                <a:tab pos="7581265" algn="l"/>
                <a:tab pos="7960995" algn="l"/>
                <a:tab pos="8406130" algn="l"/>
                <a:tab pos="9152890" algn="l"/>
                <a:tab pos="9660255" algn="l"/>
              </a:tabLst>
              <a:defRPr/>
            </a:pP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sz="28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strategy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sz="28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to</a:t>
            </a:r>
            <a:r>
              <a:rPr kumimoji="0" sz="28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</a:t>
            </a:r>
            <a:r>
              <a:rPr kumimoji="0" sz="28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such</a:t>
            </a:r>
            <a:r>
              <a:rPr kumimoji="0" sz="28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statements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to</a:t>
            </a:r>
            <a:r>
              <a:rPr kumimoji="0" sz="28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</a:t>
            </a:r>
            <a:r>
              <a:rPr kumimoji="0" sz="28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an</a:t>
            </a:r>
            <a:r>
              <a:rPr kumimoji="0" sz="28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implication</a:t>
            </a:r>
            <a:r>
              <a:rPr kumimoji="0" sz="28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in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both</a:t>
            </a:r>
            <a:r>
              <a:rPr kumimoji="0" sz="2800" b="0" i="0" u="none" strike="noStrike" kern="0" cap="none" spc="-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directions.</a:t>
            </a:r>
            <a:r>
              <a:rPr kumimoji="0" sz="2800" b="0" i="0" u="none" strike="noStrike" kern="0" cap="none" spc="-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I.e.</a:t>
            </a:r>
            <a:r>
              <a:rPr kumimoji="0" sz="2800" b="0" i="0" u="none" strike="noStrike" kern="0" cap="none" spc="-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∀𝑥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(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P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(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)</a:t>
            </a:r>
            <a:r>
              <a:rPr lang="en-US" sz="2800" kern="0" dirty="0">
                <a:solidFill>
                  <a:sysClr val="windowText" lastClr="000000"/>
                </a:solidFill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→</a:t>
            </a:r>
            <a:r>
              <a:rPr kumimoji="0" sz="2800" b="0" i="0" u="none" strike="noStrike" kern="0" cap="none" spc="1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Q</a:t>
            </a:r>
            <a:r>
              <a:rPr lang="en-US" sz="2800" kern="0" spc="-50" dirty="0">
                <a:solidFill>
                  <a:sysClr val="windowText" lastClr="000000"/>
                </a:solidFill>
                <a:latin typeface="Cambria Math"/>
                <a:cs typeface="Cambria Math"/>
              </a:rPr>
              <a:t>(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))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∧</a:t>
            </a:r>
            <a:r>
              <a:rPr kumimoji="0" sz="28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∀𝑥</a:t>
            </a:r>
            <a:r>
              <a:rPr lang="en-US" sz="2800" kern="0" dirty="0">
                <a:solidFill>
                  <a:sysClr val="windowText" lastClr="000000"/>
                </a:solidFill>
                <a:latin typeface="Cambria Math"/>
                <a:cs typeface="Cambria Math"/>
              </a:rPr>
              <a:t>(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Q</a:t>
            </a:r>
            <a:r>
              <a:rPr lang="en-US" sz="2800" kern="0" dirty="0">
                <a:solidFill>
                  <a:sysClr val="windowText" lastClr="000000"/>
                </a:solidFill>
                <a:latin typeface="Cambria Math"/>
                <a:cs typeface="Cambria Math"/>
              </a:rPr>
              <a:t>(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)</a:t>
            </a:r>
            <a:r>
              <a:rPr lang="en-US" sz="2800" kern="0" dirty="0">
                <a:solidFill>
                  <a:sysClr val="windowText" lastClr="000000"/>
                </a:solidFill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→</a:t>
            </a:r>
            <a:r>
              <a:rPr kumimoji="0" sz="2800" b="0" i="0" u="none" strike="noStrike" kern="0" cap="none" spc="1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P</a:t>
            </a:r>
            <a:r>
              <a:rPr lang="en-US" sz="2800" kern="0" dirty="0">
                <a:solidFill>
                  <a:sysClr val="windowText" lastClr="000000"/>
                </a:solidFill>
                <a:latin typeface="Cambria Math"/>
                <a:cs typeface="Cambria Math"/>
              </a:rPr>
              <a:t>(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))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1EFBB77-E7BC-D7E1-9C1F-4A021EFF9687}"/>
                  </a:ext>
                </a:extLst>
              </p:cNvPr>
              <p:cNvSpPr txBox="1"/>
              <p:nvPr/>
            </p:nvSpPr>
            <p:spPr>
              <a:xfrm>
                <a:off x="2025650" y="4327538"/>
                <a:ext cx="7689850" cy="7871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∀</m:t>
                      </m:r>
                      <m:r>
                        <a:rPr lang="en-US" sz="20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0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sz="2000" b="0" i="1" smtClean="0">
                                  <a:solidFill>
                                    <a:srgbClr val="4C328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solidFill>
                                    <a:srgbClr val="4C328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0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↔</m:t>
                          </m:r>
                          <m:r>
                            <a:rPr lang="en-US" sz="20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  <m:d>
                            <m:dPr>
                              <m:ctrlPr>
                                <a:rPr lang="en-US" sz="2000" b="0" i="1" smtClean="0">
                                  <a:solidFill>
                                    <a:srgbClr val="4C328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solidFill>
                                    <a:srgbClr val="4C328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  <m:r>
                        <a:rPr lang="en-US" sz="20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≡∀</m:t>
                      </m:r>
                      <m:r>
                        <a:rPr lang="en-US" sz="20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0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sz="2000" b="0" i="1" smtClean="0">
                                  <a:solidFill>
                                    <a:srgbClr val="4C328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solidFill>
                                    <a:srgbClr val="4C328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0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20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  <m:d>
                            <m:dPr>
                              <m:ctrlPr>
                                <a:rPr lang="en-US" sz="2000" b="0" i="1" smtClean="0">
                                  <a:solidFill>
                                    <a:srgbClr val="4C328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solidFill>
                                    <a:srgbClr val="4C328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0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∧</m:t>
                          </m:r>
                          <m:r>
                            <a:rPr lang="en-US" sz="20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  <m:d>
                            <m:dPr>
                              <m:ctrlPr>
                                <a:rPr lang="en-US" sz="2000" b="0" i="1" smtClean="0">
                                  <a:solidFill>
                                    <a:srgbClr val="4C328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solidFill>
                                    <a:srgbClr val="4C328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0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20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sz="2000" b="0" i="1" smtClean="0">
                                  <a:solidFill>
                                    <a:srgbClr val="4C328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solidFill>
                                    <a:srgbClr val="4C328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  <m:r>
                        <a:rPr lang="en-US" sz="20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000" b="0" i="1" dirty="0">
                  <a:solidFill>
                    <a:srgbClr val="4C3282"/>
                  </a:solidFill>
                  <a:latin typeface="Cambria Math" panose="02040503050406030204" pitchFamily="18" charset="0"/>
                </a:endParaRPr>
              </a:p>
              <a:p>
                <a:r>
                  <a:rPr lang="en-US" sz="2000" b="0" dirty="0">
                    <a:solidFill>
                      <a:srgbClr val="4C3282"/>
                    </a:solidFill>
                  </a:rPr>
                  <a:t>                                              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≡∀</m:t>
                    </m:r>
                    <m:r>
                      <a:rPr lang="en-US" sz="2000" b="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sz="2000" b="0" i="1" smtClean="0">
                                <a:solidFill>
                                  <a:srgbClr val="4C328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rgbClr val="4C3282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sz="2000" b="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  <m:t>→</m:t>
                        </m:r>
                        <m:r>
                          <a:rPr lang="en-US" sz="2000" b="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  <m:d>
                          <m:dPr>
                            <m:ctrlPr>
                              <a:rPr lang="en-US" sz="2000" b="0" i="1" smtClean="0">
                                <a:solidFill>
                                  <a:srgbClr val="4C328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rgbClr val="4C3282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en-US" sz="2000" b="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∧∀</m:t>
                    </m:r>
                    <m:r>
                      <a:rPr lang="en-US" sz="2000" b="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𝑄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000" b="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2000" b="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000" b="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000" dirty="0">
                  <a:solidFill>
                    <a:srgbClr val="4C3282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1EFBB77-E7BC-D7E1-9C1F-4A021EFF96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5650" y="4327538"/>
                <a:ext cx="7689850" cy="787139"/>
              </a:xfrm>
              <a:prstGeom prst="rect">
                <a:avLst/>
              </a:prstGeom>
              <a:blipFill>
                <a:blip r:embed="rId2"/>
                <a:stretch>
                  <a:fillRect b="-54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168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55"/>
              <a:t>Announcements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5058" y="1411376"/>
            <a:ext cx="10197996" cy="5165517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700"/>
              </a:spcBef>
              <a:buFont typeface="Arial"/>
              <a:buChar char="•"/>
              <a:tabLst>
                <a:tab pos="469265" algn="l"/>
              </a:tabLst>
            </a:pPr>
            <a:r>
              <a:rPr sz="2800" spc="-25" dirty="0">
                <a:latin typeface="Segoe UI Semilight"/>
                <a:cs typeface="Segoe UI Semilight"/>
              </a:rPr>
              <a:t>HW</a:t>
            </a:r>
            <a:r>
              <a:rPr lang="en-US" sz="2800" spc="-25" dirty="0">
                <a:latin typeface="Segoe UI Semilight"/>
                <a:cs typeface="Segoe UI Semilight"/>
              </a:rPr>
              <a:t>2 is due tonight!</a:t>
            </a:r>
            <a:endParaRPr lang="en-US" sz="2800" spc="-60" dirty="0">
              <a:latin typeface="Segoe UI Semilight"/>
              <a:cs typeface="Segoe UI Semilight"/>
            </a:endParaRPr>
          </a:p>
          <a:p>
            <a:pPr marL="935990" lvl="1" indent="-457200">
              <a:lnSpc>
                <a:spcPct val="100000"/>
              </a:lnSpc>
              <a:spcBef>
                <a:spcPts val="600"/>
              </a:spcBef>
              <a:buChar char="-"/>
              <a:tabLst>
                <a:tab pos="935990" algn="l"/>
              </a:tabLst>
            </a:pPr>
            <a:r>
              <a:rPr lang="en-US" sz="2400" dirty="0">
                <a:latin typeface="Segoe UI Semilight"/>
                <a:cs typeface="Segoe UI Semilight"/>
              </a:rPr>
              <a:t>Stop by OH for support while finishing the assignment!</a:t>
            </a:r>
          </a:p>
          <a:p>
            <a:pPr marL="935990" lvl="1" indent="-457200">
              <a:lnSpc>
                <a:spcPct val="100000"/>
              </a:lnSpc>
              <a:spcBef>
                <a:spcPts val="600"/>
              </a:spcBef>
              <a:buChar char="-"/>
              <a:tabLst>
                <a:tab pos="935990" algn="l"/>
              </a:tabLst>
            </a:pPr>
            <a:endParaRPr lang="en-US" sz="2800" dirty="0">
              <a:latin typeface="Segoe UI Semilight"/>
              <a:cs typeface="Segoe UI Semilight"/>
            </a:endParaRPr>
          </a:p>
          <a:p>
            <a:pPr marL="469265" indent="-456565">
              <a:lnSpc>
                <a:spcPct val="100000"/>
              </a:lnSpc>
              <a:spcBef>
                <a:spcPts val="700"/>
              </a:spcBef>
              <a:buFont typeface="Arial"/>
              <a:buChar char="•"/>
              <a:tabLst>
                <a:tab pos="469265" algn="l"/>
              </a:tabLst>
            </a:pPr>
            <a:r>
              <a:rPr lang="en-US" sz="2800" spc="-25" dirty="0">
                <a:latin typeface="Segoe UI Semilight"/>
                <a:cs typeface="Segoe UI Semilight"/>
              </a:rPr>
              <a:t>HW3 is released!</a:t>
            </a:r>
            <a:endParaRPr lang="en-US" sz="2800" spc="-60" dirty="0">
              <a:latin typeface="Segoe UI Semilight"/>
              <a:cs typeface="Segoe UI Semilight"/>
            </a:endParaRPr>
          </a:p>
          <a:p>
            <a:pPr marL="935990" lvl="1" indent="-457200">
              <a:lnSpc>
                <a:spcPct val="100000"/>
              </a:lnSpc>
              <a:spcBef>
                <a:spcPts val="600"/>
              </a:spcBef>
              <a:buChar char="-"/>
              <a:tabLst>
                <a:tab pos="935990" algn="l"/>
              </a:tabLst>
            </a:pPr>
            <a:r>
              <a:rPr lang="en-US" sz="2400" dirty="0">
                <a:latin typeface="Segoe UI Semilight"/>
                <a:cs typeface="Segoe UI Semilight"/>
              </a:rPr>
              <a:t>Please start early- this HW is a significant step up from HW1 and HW2</a:t>
            </a:r>
          </a:p>
          <a:p>
            <a:pPr marL="478790" lvl="1">
              <a:lnSpc>
                <a:spcPct val="100000"/>
              </a:lnSpc>
              <a:spcBef>
                <a:spcPts val="600"/>
              </a:spcBef>
              <a:tabLst>
                <a:tab pos="935990" algn="l"/>
              </a:tabLst>
            </a:pPr>
            <a:endParaRPr lang="en-US" sz="2800" dirty="0">
              <a:latin typeface="Segoe UI Semilight"/>
              <a:cs typeface="Segoe UI Semilight"/>
            </a:endParaRPr>
          </a:p>
          <a:p>
            <a:pPr marL="478790" indent="-457200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935990" algn="l"/>
              </a:tabLst>
            </a:pPr>
            <a:r>
              <a:rPr lang="en-US" sz="2800" dirty="0">
                <a:latin typeface="Segoe UI Semilight"/>
                <a:cs typeface="Segoe UI Semilight"/>
              </a:rPr>
              <a:t>HW1 feedback is out!</a:t>
            </a:r>
          </a:p>
          <a:p>
            <a:pPr marL="935990" lvl="1" indent="-457200">
              <a:spcBef>
                <a:spcPts val="600"/>
              </a:spcBef>
              <a:buFontTx/>
              <a:buChar char="-"/>
              <a:tabLst>
                <a:tab pos="935990" algn="l"/>
              </a:tabLst>
            </a:pPr>
            <a:r>
              <a:rPr lang="en-US" sz="2400" dirty="0">
                <a:latin typeface="Segoe UI Semilight"/>
                <a:cs typeface="Segoe UI Semilight"/>
              </a:rPr>
              <a:t>Make sure to read </a:t>
            </a:r>
            <a:r>
              <a:rPr lang="en-US" sz="2400" i="1" dirty="0">
                <a:latin typeface="Segoe UI Semilight"/>
                <a:cs typeface="Segoe UI Semilight"/>
              </a:rPr>
              <a:t>all</a:t>
            </a:r>
            <a:r>
              <a:rPr lang="en-US" sz="2400" dirty="0">
                <a:latin typeface="Segoe UI Semilight"/>
                <a:cs typeface="Segoe UI Semilight"/>
              </a:rPr>
              <a:t> of your feedback! </a:t>
            </a:r>
          </a:p>
          <a:p>
            <a:pPr marL="935990" lvl="1" indent="-457200">
              <a:spcBef>
                <a:spcPts val="600"/>
              </a:spcBef>
              <a:buFontTx/>
              <a:buChar char="-"/>
              <a:tabLst>
                <a:tab pos="935990" algn="l"/>
              </a:tabLst>
            </a:pPr>
            <a:r>
              <a:rPr lang="en-US" sz="2400" dirty="0">
                <a:latin typeface="Segoe UI Semilight"/>
                <a:cs typeface="Segoe UI Semilight"/>
              </a:rPr>
              <a:t>HW1 Regrade requests are open for one week</a:t>
            </a:r>
          </a:p>
          <a:p>
            <a:pPr marL="935990" lvl="1" indent="-457200">
              <a:spcBef>
                <a:spcPts val="600"/>
              </a:spcBef>
              <a:buFontTx/>
              <a:buChar char="-"/>
              <a:tabLst>
                <a:tab pos="935990" algn="l"/>
              </a:tabLst>
            </a:pPr>
            <a:r>
              <a:rPr lang="en-US" sz="2400" dirty="0">
                <a:latin typeface="Segoe UI Semilight"/>
                <a:cs typeface="Segoe UI Semilight"/>
              </a:rPr>
              <a:t>Submit your regrade request(s) by Thursday EOD if you want your request to be responded to before the resubmission window closes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8C5162-BBC1-BA7D-4A88-C29624ADF0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181D6-4B68-AFE5-D792-D07394CBB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Proof of a Biconditional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63116-ABCD-1AD9-0136-975A900F0F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240" y="1463856"/>
            <a:ext cx="11187258" cy="5032477"/>
          </a:xfrm>
        </p:spPr>
        <p:txBody>
          <a:bodyPr>
            <a:normAutofit/>
          </a:bodyPr>
          <a:lstStyle/>
          <a:p>
            <a:pPr marL="36576" lvl="1">
              <a:lnSpc>
                <a:spcPct val="100000"/>
              </a:lnSpc>
              <a:buClrTx/>
            </a:pPr>
            <a:r>
              <a:rPr lang="en-US" sz="2800" b="1" dirty="0">
                <a:solidFill>
                  <a:schemeClr val="tx1"/>
                </a:solidFill>
              </a:rPr>
              <a:t>Prove</a:t>
            </a:r>
            <a:r>
              <a:rPr lang="en-US" sz="2800" dirty="0">
                <a:solidFill>
                  <a:schemeClr val="tx1"/>
                </a:solidFill>
              </a:rPr>
              <a:t>: “</a:t>
            </a:r>
            <a:r>
              <a:rPr lang="en-US" sz="2400" dirty="0">
                <a:latin typeface="Segoe UI Semilight"/>
                <a:cs typeface="Segoe UI Semilight"/>
              </a:rPr>
              <a:t>For</a:t>
            </a:r>
            <a:r>
              <a:rPr lang="en-US" sz="2400" spc="-10" dirty="0">
                <a:latin typeface="Segoe UI Semilight"/>
                <a:cs typeface="Segoe UI Semilight"/>
              </a:rPr>
              <a:t> </a:t>
            </a:r>
            <a:r>
              <a:rPr lang="en-US" sz="2400" dirty="0">
                <a:latin typeface="Segoe UI Semilight"/>
                <a:cs typeface="Segoe UI Semilight"/>
              </a:rPr>
              <a:t>an</a:t>
            </a:r>
            <a:r>
              <a:rPr lang="en-US" sz="2400" spc="-5" dirty="0">
                <a:latin typeface="Segoe UI Semilight"/>
                <a:cs typeface="Segoe UI Semilight"/>
              </a:rPr>
              <a:t> </a:t>
            </a:r>
            <a:r>
              <a:rPr lang="en-US" sz="2400" dirty="0">
                <a:latin typeface="Segoe UI Semilight"/>
                <a:cs typeface="Segoe UI Semilight"/>
              </a:rPr>
              <a:t>integer</a:t>
            </a:r>
            <a:r>
              <a:rPr lang="en-US" sz="2400" spc="5" dirty="0">
                <a:latin typeface="Segoe UI Semilight"/>
                <a:cs typeface="Segoe UI Semilight"/>
              </a:rPr>
              <a:t> </a:t>
            </a:r>
            <a:r>
              <a:rPr lang="en-US" sz="2400" dirty="0">
                <a:latin typeface="Cambria Math"/>
                <a:cs typeface="Cambria Math"/>
              </a:rPr>
              <a:t>𝑥</a:t>
            </a:r>
            <a:r>
              <a:rPr lang="en-US" sz="2400" dirty="0">
                <a:latin typeface="Segoe UI Semilight"/>
                <a:cs typeface="Segoe UI Semilight"/>
              </a:rPr>
              <a:t>,</a:t>
            </a:r>
            <a:r>
              <a:rPr lang="en-US" sz="2400" spc="-15" dirty="0">
                <a:latin typeface="Segoe UI Semilight"/>
                <a:cs typeface="Segoe UI Semilight"/>
              </a:rPr>
              <a:t> </a:t>
            </a:r>
            <a:r>
              <a:rPr lang="en-US" sz="2400" dirty="0">
                <a:latin typeface="Cambria Math"/>
                <a:cs typeface="Cambria Math"/>
              </a:rPr>
              <a:t>2𝑥</a:t>
            </a:r>
            <a:r>
              <a:rPr lang="en-US" sz="2400" spc="55" dirty="0">
                <a:latin typeface="Cambria Math"/>
                <a:cs typeface="Cambria Math"/>
              </a:rPr>
              <a:t> </a:t>
            </a:r>
            <a:r>
              <a:rPr lang="en-US" sz="2400" dirty="0">
                <a:latin typeface="Cambria Math"/>
                <a:cs typeface="Cambria Math"/>
              </a:rPr>
              <a:t>+</a:t>
            </a:r>
            <a:r>
              <a:rPr lang="en-US" sz="2400" spc="-20" dirty="0">
                <a:latin typeface="Cambria Math"/>
                <a:cs typeface="Cambria Math"/>
              </a:rPr>
              <a:t> </a:t>
            </a:r>
            <a:r>
              <a:rPr lang="en-US" sz="2400" dirty="0">
                <a:latin typeface="Cambria Math"/>
                <a:cs typeface="Cambria Math"/>
              </a:rPr>
              <a:t>3</a:t>
            </a:r>
            <a:r>
              <a:rPr lang="en-US" sz="2400" spc="120" dirty="0">
                <a:latin typeface="Cambria Math"/>
                <a:cs typeface="Cambria Math"/>
              </a:rPr>
              <a:t> </a:t>
            </a:r>
            <a:r>
              <a:rPr lang="en-US" sz="2400" dirty="0">
                <a:latin typeface="Cambria Math"/>
                <a:cs typeface="Cambria Math"/>
              </a:rPr>
              <a:t>=</a:t>
            </a:r>
            <a:r>
              <a:rPr lang="en-US" sz="2400" spc="120" dirty="0">
                <a:latin typeface="Cambria Math"/>
                <a:cs typeface="Cambria Math"/>
              </a:rPr>
              <a:t> </a:t>
            </a:r>
            <a:r>
              <a:rPr lang="en-US" sz="2400" dirty="0">
                <a:latin typeface="Cambria Math"/>
                <a:cs typeface="Cambria Math"/>
              </a:rPr>
              <a:t>15</a:t>
            </a:r>
            <a:r>
              <a:rPr lang="en-US" sz="2400" spc="110" dirty="0">
                <a:latin typeface="Cambria Math"/>
                <a:cs typeface="Cambria Math"/>
              </a:rPr>
              <a:t> </a:t>
            </a:r>
            <a:r>
              <a:rPr lang="en-US" sz="2400" dirty="0">
                <a:latin typeface="Segoe UI Semilight"/>
                <a:cs typeface="Segoe UI Semilight"/>
              </a:rPr>
              <a:t>if</a:t>
            </a:r>
            <a:r>
              <a:rPr lang="en-US" sz="2400" spc="-15" dirty="0">
                <a:latin typeface="Segoe UI Semilight"/>
                <a:cs typeface="Segoe UI Semilight"/>
              </a:rPr>
              <a:t> </a:t>
            </a:r>
            <a:r>
              <a:rPr lang="en-US" sz="2400" dirty="0">
                <a:latin typeface="Segoe UI Semilight"/>
                <a:cs typeface="Segoe UI Semilight"/>
              </a:rPr>
              <a:t>and</a:t>
            </a:r>
            <a:r>
              <a:rPr lang="en-US" sz="2400" spc="-15" dirty="0">
                <a:latin typeface="Segoe UI Semilight"/>
                <a:cs typeface="Segoe UI Semilight"/>
              </a:rPr>
              <a:t> </a:t>
            </a:r>
            <a:r>
              <a:rPr lang="en-US" sz="2400" dirty="0">
                <a:latin typeface="Segoe UI Semilight"/>
                <a:cs typeface="Segoe UI Semilight"/>
              </a:rPr>
              <a:t>only</a:t>
            </a:r>
            <a:r>
              <a:rPr lang="en-US" sz="2400" spc="-10" dirty="0">
                <a:latin typeface="Segoe UI Semilight"/>
                <a:cs typeface="Segoe UI Semilight"/>
              </a:rPr>
              <a:t> </a:t>
            </a:r>
            <a:r>
              <a:rPr lang="en-US" sz="2400" dirty="0">
                <a:latin typeface="Segoe UI Semilight"/>
                <a:cs typeface="Segoe UI Semilight"/>
              </a:rPr>
              <a:t>if</a:t>
            </a:r>
            <a:r>
              <a:rPr lang="en-US" sz="2400" spc="20" dirty="0">
                <a:latin typeface="Segoe UI Semilight"/>
                <a:cs typeface="Segoe UI Semilight"/>
              </a:rPr>
              <a:t> </a:t>
            </a:r>
            <a:r>
              <a:rPr lang="en-US" sz="2400" dirty="0">
                <a:latin typeface="Cambria Math"/>
                <a:cs typeface="Cambria Math"/>
              </a:rPr>
              <a:t>𝑥</a:t>
            </a:r>
            <a:r>
              <a:rPr lang="en-US" sz="2400" spc="195" dirty="0">
                <a:latin typeface="Cambria Math"/>
                <a:cs typeface="Cambria Math"/>
              </a:rPr>
              <a:t> </a:t>
            </a:r>
            <a:r>
              <a:rPr lang="en-US" sz="2400" dirty="0">
                <a:latin typeface="Cambria Math"/>
                <a:cs typeface="Cambria Math"/>
              </a:rPr>
              <a:t>=</a:t>
            </a:r>
            <a:r>
              <a:rPr lang="en-US" sz="2400" spc="114" dirty="0">
                <a:latin typeface="Cambria Math"/>
                <a:cs typeface="Cambria Math"/>
              </a:rPr>
              <a:t> </a:t>
            </a:r>
            <a:r>
              <a:rPr lang="en-US" sz="2400" spc="-25" dirty="0">
                <a:latin typeface="Cambria Math"/>
                <a:cs typeface="Cambria Math"/>
              </a:rPr>
              <a:t>6</a:t>
            </a:r>
            <a:r>
              <a:rPr lang="en-US" sz="2800" dirty="0">
                <a:solidFill>
                  <a:schemeClr val="tx1"/>
                </a:solidFill>
              </a:rPr>
              <a:t>.”</a:t>
            </a:r>
          </a:p>
          <a:p>
            <a:pPr marL="36576" lvl="1">
              <a:lnSpc>
                <a:spcPct val="100000"/>
              </a:lnSpc>
              <a:buClrTx/>
            </a:pPr>
            <a:endParaRPr lang="en-US" sz="2800" dirty="0"/>
          </a:p>
          <a:p>
            <a:pPr marL="36576" lvl="1">
              <a:lnSpc>
                <a:spcPct val="100000"/>
              </a:lnSpc>
              <a:buClrTx/>
            </a:pPr>
            <a:endParaRPr lang="en-US" sz="2800" dirty="0"/>
          </a:p>
          <a:p>
            <a:pPr marL="36576" lvl="1">
              <a:lnSpc>
                <a:spcPct val="100000"/>
              </a:lnSpc>
              <a:buClrTx/>
            </a:pPr>
            <a:r>
              <a:rPr lang="en-US" sz="2800" dirty="0"/>
              <a:t>What’s the claim in logic?</a:t>
            </a:r>
          </a:p>
          <a:p>
            <a:pPr marL="36576" lvl="1">
              <a:lnSpc>
                <a:spcPct val="100000"/>
              </a:lnSpc>
              <a:buClrTx/>
            </a:pPr>
            <a:endParaRPr lang="en-US" sz="2800" dirty="0"/>
          </a:p>
          <a:p>
            <a:pPr marL="36576" lvl="1">
              <a:lnSpc>
                <a:spcPct val="100000"/>
              </a:lnSpc>
              <a:buClrTx/>
            </a:pPr>
            <a:endParaRPr lang="en-US" sz="2800" dirty="0"/>
          </a:p>
          <a:p>
            <a:pPr marL="36576" lvl="1">
              <a:lnSpc>
                <a:spcPct val="100000"/>
              </a:lnSpc>
              <a:buClrTx/>
            </a:pPr>
            <a:r>
              <a:rPr lang="en-US" sz="2800" dirty="0"/>
              <a:t>How would we prove this claim?</a:t>
            </a:r>
          </a:p>
          <a:p>
            <a:pPr marL="36576" lvl="1">
              <a:lnSpc>
                <a:spcPct val="100000"/>
              </a:lnSpc>
              <a:buClrTx/>
            </a:pPr>
            <a:endParaRPr 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DB9FC55-D947-0F6D-2398-E7053B2C2C8F}"/>
                  </a:ext>
                </a:extLst>
              </p:cNvPr>
              <p:cNvSpPr txBox="1"/>
              <p:nvPr/>
            </p:nvSpPr>
            <p:spPr>
              <a:xfrm>
                <a:off x="1370347" y="3347033"/>
                <a:ext cx="10706100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∀</m:t>
                      </m:r>
                      <m:r>
                        <a:rPr lang="en-US" sz="24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+3=15</m:t>
                          </m:r>
                          <m: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↔</m:t>
                          </m:r>
                          <m: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=6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≡∀</m:t>
                      </m:r>
                      <m:r>
                        <a:rPr lang="en-US" sz="24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+3→</m:t>
                          </m:r>
                          <m: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=6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∧∀</m:t>
                      </m:r>
                      <m:r>
                        <a:rPr lang="en-US" sz="24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=6→2</m:t>
                      </m:r>
                      <m:r>
                        <a:rPr lang="en-US" sz="24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+3)</m:t>
                      </m:r>
                    </m:oMath>
                  </m:oMathPara>
                </a14:m>
                <a:endParaRPr lang="en-US" sz="2400" dirty="0">
                  <a:solidFill>
                    <a:srgbClr val="4C3282"/>
                  </a:solidFill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w Cen MT" panose="020B0602020104020603"/>
                    <a:ea typeface="+mn-ea"/>
                  </a:rPr>
                  <a:t>  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DB9FC55-D947-0F6D-2398-E7053B2C2C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0347" y="3347033"/>
                <a:ext cx="10706100" cy="7386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6F46D6C-F107-C05C-5140-09FDD1123939}"/>
                  </a:ext>
                </a:extLst>
              </p:cNvPr>
              <p:cNvSpPr txBox="1"/>
              <p:nvPr/>
            </p:nvSpPr>
            <p:spPr>
              <a:xfrm>
                <a:off x="654202" y="4691530"/>
                <a:ext cx="7756226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kern="0" dirty="0">
                    <a:solidFill>
                      <a:srgbClr val="4C3282"/>
                    </a:solidFill>
                  </a:rPr>
                  <a:t>Write two sub-proofs, one for each implication: </a:t>
                </a:r>
                <a:endParaRPr lang="en-US" sz="2400" i="1" kern="0" dirty="0">
                  <a:solidFill>
                    <a:srgbClr val="4C3282"/>
                  </a:solidFill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i="1" ker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sz="2400" i="1" ker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 ker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(2</m:t>
                    </m:r>
                    <m:r>
                      <a:rPr lang="en-US" sz="2400" i="1" ker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 ker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+3=15→</m:t>
                    </m:r>
                    <m:r>
                      <a:rPr lang="en-US" sz="2400" i="1" ker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 ker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=6)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>
                    <a:solidFill>
                      <a:srgbClr val="4C3282"/>
                    </a:solidFill>
                  </a:rPr>
                  <a:t>and</a:t>
                </a:r>
                <a14:m>
                  <m:oMath xmlns:m="http://schemas.openxmlformats.org/officeDocument/2006/math">
                    <m:r>
                      <a:rPr lang="en-US" sz="2400" b="0" i="0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 ker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sz="2400" i="1" ker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 ker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 ker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400" i="1" ker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i="1" ker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+3 </m:t>
                    </m:r>
                    <m:r>
                      <a:rPr lang="en-US" sz="2400" i="1" ker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15</m:t>
                    </m:r>
                  </m:oMath>
                </a14:m>
                <a:r>
                  <a:rPr lang="en-US" sz="2400" kern="0" dirty="0">
                    <a:solidFill>
                      <a:srgbClr val="4C3282"/>
                    </a:solidFill>
                    <a:latin typeface="Cambria Math"/>
                  </a:rPr>
                  <a:t>)</a:t>
                </a:r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6F46D6C-F107-C05C-5140-09FDD11239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202" y="4691530"/>
                <a:ext cx="7756226" cy="830997"/>
              </a:xfrm>
              <a:prstGeom prst="rect">
                <a:avLst/>
              </a:prstGeom>
              <a:blipFill>
                <a:blip r:embed="rId4"/>
                <a:stretch>
                  <a:fillRect l="-1178" t="-5882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9388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BC7CD8-43E2-DA77-075A-183323DD1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35D327DA-CF8A-5B33-43F7-75907926C10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Proof</a:t>
            </a:r>
            <a:r>
              <a:rPr spc="275" dirty="0"/>
              <a:t> </a:t>
            </a:r>
            <a:r>
              <a:rPr dirty="0"/>
              <a:t>of</a:t>
            </a:r>
            <a:r>
              <a:rPr spc="245" dirty="0"/>
              <a:t> </a:t>
            </a:r>
            <a:r>
              <a:rPr dirty="0"/>
              <a:t>a</a:t>
            </a:r>
            <a:r>
              <a:rPr spc="265" dirty="0"/>
              <a:t> </a:t>
            </a:r>
            <a:r>
              <a:rPr spc="60" dirty="0"/>
              <a:t>Biconditional</a:t>
            </a: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1AC01664-FF59-504B-88B4-D9664B7772EF}"/>
              </a:ext>
            </a:extLst>
          </p:cNvPr>
          <p:cNvSpPr txBox="1"/>
          <p:nvPr/>
        </p:nvSpPr>
        <p:spPr>
          <a:xfrm>
            <a:off x="759142" y="1281684"/>
            <a:ext cx="1067371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Prove: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For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an</a:t>
            </a:r>
            <a:r>
              <a:rPr kumimoji="0" sz="24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integer</a:t>
            </a:r>
            <a:r>
              <a:rPr kumimoji="0" sz="2400" b="0" i="0" u="none" strike="noStrike" kern="0" cap="none" spc="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,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2𝑥</a:t>
            </a:r>
            <a:r>
              <a:rPr kumimoji="0" sz="2400" b="0" i="0" u="none" strike="noStrike" kern="0" cap="none" spc="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400" b="0" i="0" u="none" strike="noStrike" kern="0" cap="none" spc="1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400" b="0" i="0" u="none" strike="noStrike" kern="0" cap="none" spc="1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15</a:t>
            </a:r>
            <a:r>
              <a:rPr kumimoji="0" sz="2400" b="0" i="0" u="none" strike="noStrike" kern="0" cap="none" spc="1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if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and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only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if</a:t>
            </a:r>
            <a:r>
              <a:rPr kumimoji="0" sz="2400" b="0" i="0" u="none" strike="noStrike" kern="0" cap="none" spc="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400" b="0" i="0" u="none" strike="noStrike" kern="0" cap="none" spc="19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400" b="0" i="0" u="none" strike="noStrike" kern="0" cap="none" spc="114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6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</p:spTree>
    <p:extLst>
      <p:ext uri="{BB962C8B-B14F-4D97-AF65-F5344CB8AC3E}">
        <p14:creationId xmlns:p14="http://schemas.microsoft.com/office/powerpoint/2010/main" val="35264979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A95F3-A336-01A5-0493-E5C2ED1259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FE62F274-FB9A-A8F4-B3BA-A6D7FE2BCBF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Proof</a:t>
            </a:r>
            <a:r>
              <a:rPr spc="275" dirty="0"/>
              <a:t> </a:t>
            </a:r>
            <a:r>
              <a:rPr dirty="0"/>
              <a:t>of</a:t>
            </a:r>
            <a:r>
              <a:rPr spc="245" dirty="0"/>
              <a:t> </a:t>
            </a:r>
            <a:r>
              <a:rPr dirty="0"/>
              <a:t>a</a:t>
            </a:r>
            <a:r>
              <a:rPr spc="265" dirty="0"/>
              <a:t> </a:t>
            </a:r>
            <a:r>
              <a:rPr spc="60" dirty="0"/>
              <a:t>Biconditional</a:t>
            </a: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FAA17462-0C91-8B59-6967-B4EBD6D4F10E}"/>
              </a:ext>
            </a:extLst>
          </p:cNvPr>
          <p:cNvSpPr txBox="1"/>
          <p:nvPr/>
        </p:nvSpPr>
        <p:spPr>
          <a:xfrm>
            <a:off x="759142" y="1281684"/>
            <a:ext cx="1067371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Prove: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For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an</a:t>
            </a:r>
            <a:r>
              <a:rPr kumimoji="0" sz="24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integer</a:t>
            </a:r>
            <a:r>
              <a:rPr kumimoji="0" sz="2400" b="0" i="0" u="none" strike="noStrike" kern="0" cap="none" spc="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,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2𝑥</a:t>
            </a:r>
            <a:r>
              <a:rPr kumimoji="0" sz="2400" b="0" i="0" u="none" strike="noStrike" kern="0" cap="none" spc="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400" b="0" i="0" u="none" strike="noStrike" kern="0" cap="none" spc="1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400" b="0" i="0" u="none" strike="noStrike" kern="0" cap="none" spc="1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15</a:t>
            </a:r>
            <a:r>
              <a:rPr kumimoji="0" sz="2400" b="0" i="0" u="none" strike="noStrike" kern="0" cap="none" spc="1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if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and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only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if</a:t>
            </a:r>
            <a:r>
              <a:rPr kumimoji="0" sz="2400" b="0" i="0" u="none" strike="noStrike" kern="0" cap="none" spc="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400" b="0" i="0" u="none" strike="noStrike" kern="0" cap="none" spc="19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400" b="0" i="0" u="none" strike="noStrike" kern="0" cap="none" spc="114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6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B69040B-54AE-46A7-004A-32A140A86A68}"/>
                  </a:ext>
                </a:extLst>
              </p:cNvPr>
              <p:cNvSpPr txBox="1"/>
              <p:nvPr/>
            </p:nvSpPr>
            <p:spPr>
              <a:xfrm>
                <a:off x="654202" y="1954670"/>
                <a:ext cx="907065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kern="0" dirty="0">
                    <a:solidFill>
                      <a:srgbClr val="4C3282"/>
                    </a:solidFill>
                    <a:latin typeface="Cambria Math"/>
                  </a:rPr>
                  <a:t>[Proof that </a:t>
                </a:r>
                <a14:m>
                  <m:oMath xmlns:m="http://schemas.openxmlformats.org/officeDocument/2006/math"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(2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+3=15→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=6)</m:t>
                    </m:r>
                  </m:oMath>
                </a14:m>
                <a:r>
                  <a:rPr lang="en-US" sz="2400" kern="0" dirty="0">
                    <a:solidFill>
                      <a:srgbClr val="4C3282"/>
                    </a:solidFill>
                    <a:latin typeface="Cambria Math"/>
                  </a:rPr>
                  <a:t>,</a:t>
                </a:r>
                <a:r>
                  <a:rPr lang="en-US" sz="2400" dirty="0">
                    <a:solidFill>
                      <a:srgbClr val="4C3282"/>
                    </a:solidFill>
                  </a:rPr>
                  <a:t> called the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400" dirty="0">
                    <a:solidFill>
                      <a:srgbClr val="4C3282"/>
                    </a:solidFill>
                  </a:rPr>
                  <a:t> direction ] 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B69040B-54AE-46A7-004A-32A140A86A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202" y="1954670"/>
                <a:ext cx="9070658" cy="461665"/>
              </a:xfrm>
              <a:prstGeom prst="rect">
                <a:avLst/>
              </a:prstGeom>
              <a:blipFill>
                <a:blip r:embed="rId2"/>
                <a:stretch>
                  <a:fillRect l="-1008" t="-13333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C0612D5-E65B-B43D-4E53-500D8C9DD2EC}"/>
                  </a:ext>
                </a:extLst>
              </p:cNvPr>
              <p:cNvSpPr txBox="1"/>
              <p:nvPr/>
            </p:nvSpPr>
            <p:spPr>
              <a:xfrm>
                <a:off x="654202" y="3783470"/>
                <a:ext cx="907065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kern="0" dirty="0">
                    <a:solidFill>
                      <a:srgbClr val="4C3282"/>
                    </a:solidFill>
                    <a:latin typeface="Cambria Math"/>
                  </a:rPr>
                  <a:t>[Proof that </a:t>
                </a:r>
                <a14:m>
                  <m:oMath xmlns:m="http://schemas.openxmlformats.org/officeDocument/2006/math"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=6→2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+3=15</m:t>
                    </m:r>
                  </m:oMath>
                </a14:m>
                <a:r>
                  <a:rPr lang="en-US" sz="2400" kern="0" dirty="0">
                    <a:solidFill>
                      <a:srgbClr val="4C3282"/>
                    </a:solidFill>
                    <a:latin typeface="Cambria Math"/>
                  </a:rPr>
                  <a:t>),</a:t>
                </a:r>
                <a:r>
                  <a:rPr lang="en-US" sz="2400" dirty="0">
                    <a:solidFill>
                      <a:srgbClr val="4C3282"/>
                    </a:solidFill>
                  </a:rPr>
                  <a:t> called the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⇐</m:t>
                    </m:r>
                  </m:oMath>
                </a14:m>
                <a:r>
                  <a:rPr lang="en-US" sz="2400" dirty="0">
                    <a:solidFill>
                      <a:srgbClr val="4C3282"/>
                    </a:solidFill>
                  </a:rPr>
                  <a:t> direction ] 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C0612D5-E65B-B43D-4E53-500D8C9DD2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202" y="3783470"/>
                <a:ext cx="9070658" cy="461665"/>
              </a:xfrm>
              <a:prstGeom prst="rect">
                <a:avLst/>
              </a:prstGeom>
              <a:blipFill>
                <a:blip r:embed="rId3"/>
                <a:stretch>
                  <a:fillRect l="-1008" t="-13333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494655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1B53FC-4129-AE8B-C477-F610235404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F42123D5-C197-A925-619D-AB92FBBC73C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Proof</a:t>
            </a:r>
            <a:r>
              <a:rPr spc="275" dirty="0"/>
              <a:t> </a:t>
            </a:r>
            <a:r>
              <a:rPr dirty="0"/>
              <a:t>of</a:t>
            </a:r>
            <a:r>
              <a:rPr spc="245" dirty="0"/>
              <a:t> </a:t>
            </a:r>
            <a:r>
              <a:rPr dirty="0"/>
              <a:t>a</a:t>
            </a:r>
            <a:r>
              <a:rPr spc="265" dirty="0"/>
              <a:t> </a:t>
            </a:r>
            <a:r>
              <a:rPr spc="60" dirty="0"/>
              <a:t>Biconditional</a:t>
            </a: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8F0E2EEA-7E8B-715F-24C2-0385A5164886}"/>
              </a:ext>
            </a:extLst>
          </p:cNvPr>
          <p:cNvSpPr txBox="1"/>
          <p:nvPr/>
        </p:nvSpPr>
        <p:spPr>
          <a:xfrm>
            <a:off x="759142" y="1281684"/>
            <a:ext cx="1067371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Prove: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For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an</a:t>
            </a:r>
            <a:r>
              <a:rPr kumimoji="0" sz="24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integer</a:t>
            </a:r>
            <a:r>
              <a:rPr kumimoji="0" sz="2400" b="0" i="0" u="none" strike="noStrike" kern="0" cap="none" spc="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,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2𝑥</a:t>
            </a:r>
            <a:r>
              <a:rPr kumimoji="0" sz="2400" b="0" i="0" u="none" strike="noStrike" kern="0" cap="none" spc="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400" b="0" i="0" u="none" strike="noStrike" kern="0" cap="none" spc="1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400" b="0" i="0" u="none" strike="noStrike" kern="0" cap="none" spc="1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15</a:t>
            </a:r>
            <a:r>
              <a:rPr kumimoji="0" sz="2400" b="0" i="0" u="none" strike="noStrike" kern="0" cap="none" spc="1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if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and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only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if</a:t>
            </a:r>
            <a:r>
              <a:rPr kumimoji="0" sz="2400" b="0" i="0" u="none" strike="noStrike" kern="0" cap="none" spc="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400" b="0" i="0" u="none" strike="noStrike" kern="0" cap="none" spc="19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400" b="0" i="0" u="none" strike="noStrike" kern="0" cap="none" spc="114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6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C0538C-DEB6-3738-AA8D-52A3269FC90B}"/>
              </a:ext>
            </a:extLst>
          </p:cNvPr>
          <p:cNvSpPr txBox="1"/>
          <p:nvPr/>
        </p:nvSpPr>
        <p:spPr>
          <a:xfrm>
            <a:off x="708342" y="1954670"/>
            <a:ext cx="977550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8895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⇒</a:t>
            </a:r>
            <a:r>
              <a:rPr kumimoji="0" lang="en-US" sz="2400" b="0" i="0" u="none" strike="noStrike" kern="0" cap="none" spc="114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Let</a:t>
            </a:r>
            <a:r>
              <a:rPr kumimoji="0" lang="en-US" sz="2400" b="0" i="0" u="none" strike="noStrike" kern="0" cap="none" spc="-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18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be</a:t>
            </a:r>
            <a:r>
              <a:rPr kumimoji="0" lang="en-US" sz="24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an</a:t>
            </a:r>
            <a:r>
              <a:rPr kumimoji="0" lang="en-US" sz="2400" b="0" i="0" u="none" strike="noStrike" kern="0" cap="none" spc="-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arbitrary</a:t>
            </a:r>
            <a:r>
              <a:rPr kumimoji="0" lang="en-US" sz="24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integer.</a:t>
            </a:r>
            <a:r>
              <a:rPr kumimoji="0" lang="en-US" sz="24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Suppose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2𝑥</a:t>
            </a:r>
            <a:r>
              <a:rPr kumimoji="0" lang="en-US" sz="2400" b="0" i="0" u="none" strike="noStrike" kern="0" cap="none" spc="6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lang="en-US" sz="24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lang="en-US" sz="2400" b="0" i="0" u="none" strike="noStrike" kern="0" cap="none" spc="1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lang="en-US" sz="2400" b="0" i="0" u="none" strike="noStrike" kern="0" cap="none" spc="1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15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r>
              <a:rPr kumimoji="0" lang="en-US" sz="24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</a:p>
          <a:p>
            <a:pPr marL="48895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kern="0" spc="-20" dirty="0">
              <a:solidFill>
                <a:srgbClr val="4B3182"/>
              </a:solidFill>
              <a:latin typeface="Segoe UI Semilight"/>
              <a:cs typeface="Segoe UI Semilight"/>
            </a:endParaRPr>
          </a:p>
          <a:p>
            <a:pPr marL="48895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spc="-20" dirty="0">
                <a:solidFill>
                  <a:srgbClr val="4B3182"/>
                </a:solidFill>
                <a:latin typeface="Segoe UI Semilight"/>
                <a:cs typeface="Segoe UI Semilight"/>
              </a:rPr>
              <a:t>	[Proof that x = 6]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48895" marR="0" lvl="0" indent="0" defTabSz="91440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4B3182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48895" marR="0" lvl="0" indent="0" defTabSz="91440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Since</a:t>
            </a:r>
            <a:r>
              <a:rPr kumimoji="0" lang="en-US" sz="24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17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was</a:t>
            </a:r>
            <a:r>
              <a:rPr kumimoji="0" lang="en-US" sz="2400" b="0" i="0" u="none" strike="noStrike" kern="0" cap="none" spc="-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arbitrary,</a:t>
            </a:r>
            <a:r>
              <a:rPr kumimoji="0" lang="en-US" sz="24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for</a:t>
            </a:r>
            <a:r>
              <a:rPr kumimoji="0" lang="en-US" sz="24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all</a:t>
            </a:r>
            <a:r>
              <a:rPr kumimoji="0" lang="en-US" sz="24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integers</a:t>
            </a:r>
            <a:r>
              <a:rPr kumimoji="0" lang="en-US" sz="2400" b="0" i="0" u="none" strike="noStrike" kern="0" cap="none" spc="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18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if</a:t>
            </a:r>
            <a:r>
              <a:rPr kumimoji="0" lang="en-US" sz="24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2𝑥</a:t>
            </a:r>
            <a:r>
              <a:rPr kumimoji="0" lang="en-US" sz="2400" b="0" i="0" u="none" strike="noStrike" kern="0" cap="none" spc="5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lang="en-US" sz="2400" b="0" i="0" u="none" strike="noStrike" kern="0" cap="none" spc="114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lang="en-US" sz="2400" b="0" i="0" u="none" strike="noStrike" kern="0" cap="none" spc="1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15</a:t>
            </a:r>
            <a:r>
              <a:rPr kumimoji="0" lang="en-US" sz="2400" b="0" i="0" u="none" strike="noStrike" kern="0" cap="none" spc="10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then</a:t>
            </a:r>
            <a:r>
              <a:rPr kumimoji="0" lang="en-US" sz="2400" b="0" i="0" u="none" strike="noStrike" kern="0" cap="none" spc="-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19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lang="en-US" sz="2400" b="0" i="0" u="none" strike="noStrike" kern="0" cap="none" spc="1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6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7EECE0F-008E-27F5-8CDE-C8C1565D17CA}"/>
                  </a:ext>
                </a:extLst>
              </p:cNvPr>
              <p:cNvSpPr txBox="1"/>
              <p:nvPr/>
            </p:nvSpPr>
            <p:spPr>
              <a:xfrm>
                <a:off x="759142" y="4184492"/>
                <a:ext cx="907065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kern="0" dirty="0">
                    <a:solidFill>
                      <a:srgbClr val="4C3282"/>
                    </a:solidFill>
                    <a:latin typeface="Cambria Math"/>
                  </a:rPr>
                  <a:t>[Proof that </a:t>
                </a:r>
                <a14:m>
                  <m:oMath xmlns:m="http://schemas.openxmlformats.org/officeDocument/2006/math"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=6→2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+3=15</m:t>
                    </m:r>
                  </m:oMath>
                </a14:m>
                <a:r>
                  <a:rPr lang="en-US" sz="2400" kern="0" dirty="0">
                    <a:solidFill>
                      <a:srgbClr val="4C3282"/>
                    </a:solidFill>
                    <a:latin typeface="Cambria Math"/>
                  </a:rPr>
                  <a:t>),</a:t>
                </a:r>
                <a:r>
                  <a:rPr lang="en-US" sz="2400" dirty="0">
                    <a:solidFill>
                      <a:srgbClr val="4C3282"/>
                    </a:solidFill>
                  </a:rPr>
                  <a:t> called the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⇐</m:t>
                    </m:r>
                  </m:oMath>
                </a14:m>
                <a:r>
                  <a:rPr lang="en-US" sz="2400" dirty="0">
                    <a:solidFill>
                      <a:srgbClr val="4C3282"/>
                    </a:solidFill>
                  </a:rPr>
                  <a:t> direction ]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7EECE0F-008E-27F5-8CDE-C8C1565D17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142" y="4184492"/>
                <a:ext cx="9070658" cy="461665"/>
              </a:xfrm>
              <a:prstGeom prst="rect">
                <a:avLst/>
              </a:prstGeom>
              <a:blipFill>
                <a:blip r:embed="rId2"/>
                <a:stretch>
                  <a:fillRect l="-1075" t="-13158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27399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61920E-1389-4DC3-5F54-69F5BE91EB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6E203B0E-13B5-F88C-CCBF-34570404657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Proof</a:t>
            </a:r>
            <a:r>
              <a:rPr spc="275" dirty="0"/>
              <a:t> </a:t>
            </a:r>
            <a:r>
              <a:rPr dirty="0"/>
              <a:t>of</a:t>
            </a:r>
            <a:r>
              <a:rPr spc="245" dirty="0"/>
              <a:t> </a:t>
            </a:r>
            <a:r>
              <a:rPr dirty="0"/>
              <a:t>a</a:t>
            </a:r>
            <a:r>
              <a:rPr spc="265" dirty="0"/>
              <a:t> </a:t>
            </a:r>
            <a:r>
              <a:rPr spc="60" dirty="0"/>
              <a:t>Biconditional</a:t>
            </a: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6304C755-7C4F-62EC-726E-6113CD09AC35}"/>
              </a:ext>
            </a:extLst>
          </p:cNvPr>
          <p:cNvSpPr txBox="1"/>
          <p:nvPr/>
        </p:nvSpPr>
        <p:spPr>
          <a:xfrm>
            <a:off x="759142" y="1281684"/>
            <a:ext cx="1067371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Prove: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For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an</a:t>
            </a:r>
            <a:r>
              <a:rPr kumimoji="0" sz="24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integer</a:t>
            </a:r>
            <a:r>
              <a:rPr kumimoji="0" sz="2400" b="0" i="0" u="none" strike="noStrike" kern="0" cap="none" spc="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,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2𝑥</a:t>
            </a:r>
            <a:r>
              <a:rPr kumimoji="0" sz="2400" b="0" i="0" u="none" strike="noStrike" kern="0" cap="none" spc="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400" b="0" i="0" u="none" strike="noStrike" kern="0" cap="none" spc="1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400" b="0" i="0" u="none" strike="noStrike" kern="0" cap="none" spc="1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15</a:t>
            </a:r>
            <a:r>
              <a:rPr kumimoji="0" sz="2400" b="0" i="0" u="none" strike="noStrike" kern="0" cap="none" spc="1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if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and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only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if</a:t>
            </a:r>
            <a:r>
              <a:rPr kumimoji="0" sz="2400" b="0" i="0" u="none" strike="noStrike" kern="0" cap="none" spc="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400" b="0" i="0" u="none" strike="noStrike" kern="0" cap="none" spc="19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400" b="0" i="0" u="none" strike="noStrike" kern="0" cap="none" spc="114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6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242C63B-B4A4-B405-9902-B620F88D292F}"/>
                  </a:ext>
                </a:extLst>
              </p:cNvPr>
              <p:cNvSpPr txBox="1"/>
              <p:nvPr/>
            </p:nvSpPr>
            <p:spPr>
              <a:xfrm>
                <a:off x="708342" y="1954670"/>
                <a:ext cx="9775508" cy="19389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48895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⇒</a:t>
                </a:r>
                <a:r>
                  <a:rPr kumimoji="0" lang="en-US" sz="2400" b="0" i="0" u="none" strike="noStrike" kern="0" cap="none" spc="114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Let</a:t>
                </a:r>
                <a:r>
                  <a:rPr kumimoji="0" lang="en-US" sz="2400" b="0" i="0" u="none" strike="noStrike" kern="0" cap="none" spc="-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𝑥</a:t>
                </a:r>
                <a:r>
                  <a:rPr kumimoji="0" lang="en-US" sz="2400" b="0" i="0" u="none" strike="noStrike" kern="0" cap="none" spc="18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be</a:t>
                </a:r>
                <a:r>
                  <a:rPr kumimoji="0" lang="en-US" sz="2400" b="0" i="0" u="none" strike="noStrike" kern="0" cap="none" spc="-1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an</a:t>
                </a:r>
                <a:r>
                  <a:rPr kumimoji="0" lang="en-US" sz="2400" b="0" i="0" u="none" strike="noStrike" kern="0" cap="none" spc="-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arbitrary</a:t>
                </a:r>
                <a:r>
                  <a:rPr kumimoji="0" lang="en-US" sz="2400" b="0" i="0" u="none" strike="noStrike" kern="0" cap="none" spc="-4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-2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integer.</a:t>
                </a:r>
                <a:r>
                  <a:rPr kumimoji="0" lang="en-US" sz="2400" b="0" i="0" u="none" strike="noStrike" kern="0" cap="none" spc="-1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Suppose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2𝑥</a:t>
                </a:r>
                <a:r>
                  <a:rPr kumimoji="0" lang="en-US" sz="2400" b="0" i="0" u="none" strike="noStrike" kern="0" cap="none" spc="6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+</a:t>
                </a:r>
                <a:r>
                  <a:rPr kumimoji="0" lang="en-US" sz="2400" b="0" i="0" u="none" strike="noStrike" kern="0" cap="none" spc="-2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3</a:t>
                </a:r>
                <a:r>
                  <a:rPr kumimoji="0" lang="en-US" sz="2400" b="0" i="0" u="none" strike="noStrike" kern="0" cap="none" spc="12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=</a:t>
                </a:r>
                <a:r>
                  <a:rPr kumimoji="0" lang="en-US" sz="2400" b="0" i="0" u="none" strike="noStrike" kern="0" cap="none" spc="12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15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.</a:t>
                </a:r>
                <a:r>
                  <a:rPr kumimoji="0" lang="en-US" sz="2400" b="0" i="0" u="none" strike="noStrike" kern="0" cap="none" spc="-2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</a:p>
              <a:p>
                <a:pPr marL="48895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sz="2400" kern="0" spc="-20" dirty="0">
                  <a:solidFill>
                    <a:srgbClr val="4B3182"/>
                  </a:solidFill>
                  <a:latin typeface="Segoe UI Semilight"/>
                  <a:cs typeface="Segoe UI Semilight"/>
                </a:endParaRPr>
              </a:p>
              <a:p>
                <a:pPr marL="48895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400" kern="0" spc="-20" dirty="0">
                    <a:solidFill>
                      <a:srgbClr val="4B3182"/>
                    </a:solidFill>
                    <a:latin typeface="Segoe UI Semilight"/>
                    <a:cs typeface="Segoe UI Semilight"/>
                  </a:rPr>
                  <a:t>	Then </a:t>
                </a:r>
                <a14:m>
                  <m:oMath xmlns:m="http://schemas.openxmlformats.org/officeDocument/2006/math">
                    <m:r>
                      <a:rPr lang="en-US" sz="2400" i="1" kern="0" spc="-20" dirty="0" smtClean="0">
                        <a:solidFill>
                          <a:srgbClr val="4B3182"/>
                        </a:solidFill>
                        <a:latin typeface="Cambria Math" panose="02040503050406030204" pitchFamily="18" charset="0"/>
                        <a:cs typeface="Segoe UI Semilight"/>
                      </a:rPr>
                      <m:t>2</m:t>
                    </m:r>
                    <m:r>
                      <a:rPr lang="en-US" sz="2400" i="1" kern="0" spc="-20" dirty="0" smtClean="0">
                        <a:solidFill>
                          <a:srgbClr val="4B3182"/>
                        </a:solidFill>
                        <a:latin typeface="Cambria Math" panose="02040503050406030204" pitchFamily="18" charset="0"/>
                        <a:cs typeface="Segoe UI Semilight"/>
                      </a:rPr>
                      <m:t>𝑥</m:t>
                    </m:r>
                    <m:r>
                      <a:rPr lang="en-US" sz="2400" i="1" kern="0" spc="-20" dirty="0" smtClean="0">
                        <a:solidFill>
                          <a:srgbClr val="4B3182"/>
                        </a:solidFill>
                        <a:latin typeface="Cambria Math" panose="02040503050406030204" pitchFamily="18" charset="0"/>
                        <a:cs typeface="Segoe UI Semilight"/>
                      </a:rPr>
                      <m:t> = 12</m:t>
                    </m:r>
                  </m:oMath>
                </a14:m>
                <a:r>
                  <a:rPr lang="en-US" sz="2400" kern="0" spc="-20" dirty="0">
                    <a:solidFill>
                      <a:srgbClr val="4B3182"/>
                    </a:solidFill>
                    <a:latin typeface="Segoe UI Semilight"/>
                    <a:cs typeface="Segoe UI Semilight"/>
                  </a:rPr>
                  <a:t>. Thus, </a:t>
                </a:r>
                <a14:m>
                  <m:oMath xmlns:m="http://schemas.openxmlformats.org/officeDocument/2006/math">
                    <m:r>
                      <a:rPr lang="en-US" sz="2400" i="1" kern="0" spc="-20" dirty="0" smtClean="0">
                        <a:solidFill>
                          <a:srgbClr val="4B3182"/>
                        </a:solidFill>
                        <a:latin typeface="Cambria Math" panose="02040503050406030204" pitchFamily="18" charset="0"/>
                        <a:cs typeface="Segoe UI Semilight"/>
                      </a:rPr>
                      <m:t>𝑥</m:t>
                    </m:r>
                    <m:r>
                      <a:rPr lang="en-US" sz="2400" i="1" kern="0" spc="-20" dirty="0" smtClean="0">
                        <a:solidFill>
                          <a:srgbClr val="4B3182"/>
                        </a:solidFill>
                        <a:latin typeface="Cambria Math" panose="02040503050406030204" pitchFamily="18" charset="0"/>
                        <a:cs typeface="Segoe UI Semilight"/>
                      </a:rPr>
                      <m:t> = 6</m:t>
                    </m:r>
                  </m:oMath>
                </a14:m>
                <a:endPara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Segoe UI Semilight"/>
                  <a:cs typeface="Segoe UI Semilight"/>
                </a:endParaRPr>
              </a:p>
              <a:p>
                <a:pPr marL="48895" marR="0" lvl="0" indent="0" defTabSz="914400" eaLnBrk="1" fontAlgn="auto" latinLnBrk="0" hangingPunct="1">
                  <a:lnSpc>
                    <a:spcPct val="100000"/>
                  </a:lnSpc>
                  <a:spcBef>
                    <a:spcPts val="5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4B3182"/>
                  </a:solidFill>
                  <a:effectLst/>
                  <a:uLnTx/>
                  <a:uFillTx/>
                  <a:latin typeface="Segoe UI Semilight"/>
                  <a:cs typeface="Segoe UI Semilight"/>
                </a:endParaRPr>
              </a:p>
              <a:p>
                <a:pPr marL="48895" marR="0" lvl="0" indent="0" defTabSz="914400" eaLnBrk="1" fontAlgn="auto" latinLnBrk="0" hangingPunct="1">
                  <a:lnSpc>
                    <a:spcPct val="100000"/>
                  </a:lnSpc>
                  <a:spcBef>
                    <a:spcPts val="5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Since</a:t>
                </a:r>
                <a:r>
                  <a:rPr kumimoji="0" lang="en-US" sz="2400" b="0" i="0" u="none" strike="noStrike" kern="0" cap="none" spc="-1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𝑥</a:t>
                </a:r>
                <a:r>
                  <a:rPr kumimoji="0" lang="en-US" sz="2400" b="0" i="0" u="none" strike="noStrike" kern="0" cap="none" spc="17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was</a:t>
                </a:r>
                <a:r>
                  <a:rPr kumimoji="0" lang="en-US" sz="2400" b="0" i="0" u="none" strike="noStrike" kern="0" cap="none" spc="-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arbitrary,</a:t>
                </a:r>
                <a:r>
                  <a:rPr kumimoji="0" lang="en-US" sz="2400" b="0" i="0" u="none" strike="noStrike" kern="0" cap="none" spc="-5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for</a:t>
                </a:r>
                <a:r>
                  <a:rPr kumimoji="0" lang="en-US" sz="2400" b="0" i="0" u="none" strike="noStrike" kern="0" cap="none" spc="-1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all</a:t>
                </a:r>
                <a:r>
                  <a:rPr kumimoji="0" lang="en-US" sz="2400" b="0" i="0" u="none" strike="noStrike" kern="0" cap="none" spc="-1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integers</a:t>
                </a:r>
                <a:r>
                  <a:rPr kumimoji="0" lang="en-US" sz="2400" b="0" i="0" u="none" strike="noStrike" kern="0" cap="none" spc="1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𝑥</a:t>
                </a:r>
                <a:r>
                  <a:rPr kumimoji="0" lang="en-US" sz="2400" b="0" i="0" u="none" strike="noStrike" kern="0" cap="none" spc="18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if</a:t>
                </a:r>
                <a:r>
                  <a:rPr kumimoji="0" lang="en-US" sz="2400" b="0" i="0" u="none" strike="noStrike" kern="0" cap="none" spc="-1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2𝑥</a:t>
                </a:r>
                <a:r>
                  <a:rPr kumimoji="0" lang="en-US" sz="2400" b="0" i="0" u="none" strike="noStrike" kern="0" cap="none" spc="5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+</a:t>
                </a:r>
                <a:r>
                  <a:rPr kumimoji="0" lang="en-US" sz="2400" b="0" i="0" u="none" strike="noStrike" kern="0" cap="none" spc="-2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3</a:t>
                </a:r>
                <a:r>
                  <a:rPr kumimoji="0" lang="en-US" sz="2400" b="0" i="0" u="none" strike="noStrike" kern="0" cap="none" spc="114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=</a:t>
                </a:r>
                <a:r>
                  <a:rPr kumimoji="0" lang="en-US" sz="2400" b="0" i="0" u="none" strike="noStrike" kern="0" cap="none" spc="12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15</a:t>
                </a:r>
                <a:r>
                  <a:rPr kumimoji="0" lang="en-US" sz="2400" b="0" i="0" u="none" strike="noStrike" kern="0" cap="none" spc="10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then</a:t>
                </a:r>
                <a:r>
                  <a:rPr kumimoji="0" lang="en-US" sz="2400" b="0" i="0" u="none" strike="noStrike" kern="0" cap="none" spc="-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𝑥</a:t>
                </a:r>
                <a:r>
                  <a:rPr kumimoji="0" lang="en-US" sz="2400" b="0" i="0" u="none" strike="noStrike" kern="0" cap="none" spc="19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=</a:t>
                </a:r>
                <a:r>
                  <a:rPr kumimoji="0" lang="en-US" sz="2400" b="0" i="0" u="none" strike="noStrike" kern="0" cap="none" spc="11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-2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6</a:t>
                </a:r>
                <a:r>
                  <a:rPr kumimoji="0" lang="en-US" sz="2400" b="0" i="0" u="none" strike="noStrike" kern="0" cap="none" spc="-2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.</a:t>
                </a:r>
                <a:endPara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Segoe UI Semilight"/>
                  <a:cs typeface="Segoe UI Semilight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242C63B-B4A4-B405-9902-B620F88D29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342" y="1954670"/>
                <a:ext cx="9775508" cy="1938992"/>
              </a:xfrm>
              <a:prstGeom prst="rect">
                <a:avLst/>
              </a:prstGeom>
              <a:blipFill>
                <a:blip r:embed="rId2"/>
                <a:stretch>
                  <a:fillRect l="-436" t="-2516" b="-66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D878349-B111-8F30-331F-2117C09D9D40}"/>
                  </a:ext>
                </a:extLst>
              </p:cNvPr>
              <p:cNvSpPr txBox="1"/>
              <p:nvPr/>
            </p:nvSpPr>
            <p:spPr>
              <a:xfrm>
                <a:off x="759142" y="4184492"/>
                <a:ext cx="907065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kern="0" dirty="0">
                    <a:solidFill>
                      <a:srgbClr val="4C3282"/>
                    </a:solidFill>
                    <a:latin typeface="Cambria Math"/>
                  </a:rPr>
                  <a:t>[Proof that </a:t>
                </a:r>
                <a14:m>
                  <m:oMath xmlns:m="http://schemas.openxmlformats.org/officeDocument/2006/math"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=6→2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+3=15</m:t>
                    </m:r>
                  </m:oMath>
                </a14:m>
                <a:r>
                  <a:rPr lang="en-US" sz="2400" kern="0" dirty="0">
                    <a:solidFill>
                      <a:srgbClr val="4C3282"/>
                    </a:solidFill>
                    <a:latin typeface="Cambria Math"/>
                  </a:rPr>
                  <a:t>),</a:t>
                </a:r>
                <a:r>
                  <a:rPr lang="en-US" sz="2400" dirty="0">
                    <a:solidFill>
                      <a:srgbClr val="4C3282"/>
                    </a:solidFill>
                  </a:rPr>
                  <a:t> called the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⇐</m:t>
                    </m:r>
                  </m:oMath>
                </a14:m>
                <a:r>
                  <a:rPr lang="en-US" sz="2400" dirty="0">
                    <a:solidFill>
                      <a:srgbClr val="4C3282"/>
                    </a:solidFill>
                  </a:rPr>
                  <a:t> direction ]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D878349-B111-8F30-331F-2117C09D9D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142" y="4184492"/>
                <a:ext cx="9070658" cy="461665"/>
              </a:xfrm>
              <a:prstGeom prst="rect">
                <a:avLst/>
              </a:prstGeom>
              <a:blipFill>
                <a:blip r:embed="rId3"/>
                <a:stretch>
                  <a:fillRect l="-1075" t="-13158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59271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26F08B-2B95-0304-B471-9E93D7ED4D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65F232DA-BB4A-CAA9-BF72-5423BFD610B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Proof</a:t>
            </a:r>
            <a:r>
              <a:rPr spc="275" dirty="0"/>
              <a:t> </a:t>
            </a:r>
            <a:r>
              <a:rPr dirty="0"/>
              <a:t>of</a:t>
            </a:r>
            <a:r>
              <a:rPr spc="245" dirty="0"/>
              <a:t> </a:t>
            </a:r>
            <a:r>
              <a:rPr dirty="0"/>
              <a:t>a</a:t>
            </a:r>
            <a:r>
              <a:rPr spc="265" dirty="0"/>
              <a:t> </a:t>
            </a:r>
            <a:r>
              <a:rPr spc="60" dirty="0"/>
              <a:t>Biconditional</a:t>
            </a: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ABDD266F-9A54-F6CA-F8F2-41374E5F4AAE}"/>
              </a:ext>
            </a:extLst>
          </p:cNvPr>
          <p:cNvSpPr txBox="1"/>
          <p:nvPr/>
        </p:nvSpPr>
        <p:spPr>
          <a:xfrm>
            <a:off x="759142" y="1281684"/>
            <a:ext cx="1067371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Prove: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For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an</a:t>
            </a:r>
            <a:r>
              <a:rPr kumimoji="0" sz="24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integer</a:t>
            </a:r>
            <a:r>
              <a:rPr kumimoji="0" sz="2400" b="0" i="0" u="none" strike="noStrike" kern="0" cap="none" spc="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,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2𝑥</a:t>
            </a:r>
            <a:r>
              <a:rPr kumimoji="0" sz="2400" b="0" i="0" u="none" strike="noStrike" kern="0" cap="none" spc="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400" b="0" i="0" u="none" strike="noStrike" kern="0" cap="none" spc="1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400" b="0" i="0" u="none" strike="noStrike" kern="0" cap="none" spc="1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15</a:t>
            </a:r>
            <a:r>
              <a:rPr kumimoji="0" sz="2400" b="0" i="0" u="none" strike="noStrike" kern="0" cap="none" spc="1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if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and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only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if</a:t>
            </a:r>
            <a:r>
              <a:rPr kumimoji="0" sz="2400" b="0" i="0" u="none" strike="noStrike" kern="0" cap="none" spc="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400" b="0" i="0" u="none" strike="noStrike" kern="0" cap="none" spc="19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400" b="0" i="0" u="none" strike="noStrike" kern="0" cap="none" spc="114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6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A129B92-AF8B-C214-EC4C-C650A587C421}"/>
                  </a:ext>
                </a:extLst>
              </p:cNvPr>
              <p:cNvSpPr txBox="1"/>
              <p:nvPr/>
            </p:nvSpPr>
            <p:spPr>
              <a:xfrm>
                <a:off x="708342" y="1954670"/>
                <a:ext cx="9775508" cy="19389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48895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⇒</a:t>
                </a:r>
                <a:r>
                  <a:rPr kumimoji="0" lang="en-US" sz="2400" b="0" i="0" u="none" strike="noStrike" kern="0" cap="none" spc="114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Let</a:t>
                </a:r>
                <a:r>
                  <a:rPr kumimoji="0" lang="en-US" sz="2400" b="0" i="0" u="none" strike="noStrike" kern="0" cap="none" spc="-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𝑥</a:t>
                </a:r>
                <a:r>
                  <a:rPr kumimoji="0" lang="en-US" sz="2400" b="0" i="0" u="none" strike="noStrike" kern="0" cap="none" spc="18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be</a:t>
                </a:r>
                <a:r>
                  <a:rPr kumimoji="0" lang="en-US" sz="2400" b="0" i="0" u="none" strike="noStrike" kern="0" cap="none" spc="-1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an</a:t>
                </a:r>
                <a:r>
                  <a:rPr kumimoji="0" lang="en-US" sz="2400" b="0" i="0" u="none" strike="noStrike" kern="0" cap="none" spc="-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arbitrary</a:t>
                </a:r>
                <a:r>
                  <a:rPr kumimoji="0" lang="en-US" sz="2400" b="0" i="0" u="none" strike="noStrike" kern="0" cap="none" spc="-4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-2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integer.</a:t>
                </a:r>
                <a:r>
                  <a:rPr kumimoji="0" lang="en-US" sz="2400" b="0" i="0" u="none" strike="noStrike" kern="0" cap="none" spc="-1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Suppose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2𝑥</a:t>
                </a:r>
                <a:r>
                  <a:rPr kumimoji="0" lang="en-US" sz="2400" b="0" i="0" u="none" strike="noStrike" kern="0" cap="none" spc="6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+</a:t>
                </a:r>
                <a:r>
                  <a:rPr kumimoji="0" lang="en-US" sz="2400" b="0" i="0" u="none" strike="noStrike" kern="0" cap="none" spc="-2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3</a:t>
                </a:r>
                <a:r>
                  <a:rPr kumimoji="0" lang="en-US" sz="2400" b="0" i="0" u="none" strike="noStrike" kern="0" cap="none" spc="12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=</a:t>
                </a:r>
                <a:r>
                  <a:rPr kumimoji="0" lang="en-US" sz="2400" b="0" i="0" u="none" strike="noStrike" kern="0" cap="none" spc="12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15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.</a:t>
                </a:r>
                <a:r>
                  <a:rPr kumimoji="0" lang="en-US" sz="2400" b="0" i="0" u="none" strike="noStrike" kern="0" cap="none" spc="-2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</a:p>
              <a:p>
                <a:pPr marL="48895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sz="2400" kern="0" spc="-20" dirty="0">
                  <a:solidFill>
                    <a:srgbClr val="4B3182"/>
                  </a:solidFill>
                  <a:latin typeface="Segoe UI Semilight"/>
                  <a:cs typeface="Segoe UI Semilight"/>
                </a:endParaRPr>
              </a:p>
              <a:p>
                <a:pPr marL="48895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400" kern="0" spc="-20" dirty="0">
                    <a:solidFill>
                      <a:srgbClr val="4B3182"/>
                    </a:solidFill>
                    <a:latin typeface="Segoe UI Semilight"/>
                    <a:cs typeface="Segoe UI Semilight"/>
                  </a:rPr>
                  <a:t>	Then </a:t>
                </a:r>
                <a14:m>
                  <m:oMath xmlns:m="http://schemas.openxmlformats.org/officeDocument/2006/math">
                    <m:r>
                      <a:rPr lang="en-US" sz="2400" i="1" kern="0" spc="-20" dirty="0" smtClean="0">
                        <a:solidFill>
                          <a:srgbClr val="4B3182"/>
                        </a:solidFill>
                        <a:latin typeface="Cambria Math" panose="02040503050406030204" pitchFamily="18" charset="0"/>
                        <a:cs typeface="Segoe UI Semilight"/>
                      </a:rPr>
                      <m:t>2</m:t>
                    </m:r>
                    <m:r>
                      <a:rPr lang="en-US" sz="2400" i="1" kern="0" spc="-20" dirty="0" smtClean="0">
                        <a:solidFill>
                          <a:srgbClr val="4B3182"/>
                        </a:solidFill>
                        <a:latin typeface="Cambria Math" panose="02040503050406030204" pitchFamily="18" charset="0"/>
                        <a:cs typeface="Segoe UI Semilight"/>
                      </a:rPr>
                      <m:t>𝑥</m:t>
                    </m:r>
                    <m:r>
                      <a:rPr lang="en-US" sz="2400" i="1" kern="0" spc="-20" dirty="0" smtClean="0">
                        <a:solidFill>
                          <a:srgbClr val="4B3182"/>
                        </a:solidFill>
                        <a:latin typeface="Cambria Math" panose="02040503050406030204" pitchFamily="18" charset="0"/>
                        <a:cs typeface="Segoe UI Semilight"/>
                      </a:rPr>
                      <m:t> = 12</m:t>
                    </m:r>
                  </m:oMath>
                </a14:m>
                <a:r>
                  <a:rPr lang="en-US" sz="2400" kern="0" spc="-20" dirty="0">
                    <a:solidFill>
                      <a:srgbClr val="4B3182"/>
                    </a:solidFill>
                    <a:latin typeface="Segoe UI Semilight"/>
                    <a:cs typeface="Segoe UI Semilight"/>
                  </a:rPr>
                  <a:t>. Thus, </a:t>
                </a:r>
                <a14:m>
                  <m:oMath xmlns:m="http://schemas.openxmlformats.org/officeDocument/2006/math">
                    <m:r>
                      <a:rPr lang="en-US" sz="2400" i="1" kern="0" spc="-20" dirty="0" smtClean="0">
                        <a:solidFill>
                          <a:srgbClr val="4B3182"/>
                        </a:solidFill>
                        <a:latin typeface="Cambria Math" panose="02040503050406030204" pitchFamily="18" charset="0"/>
                        <a:cs typeface="Segoe UI Semilight"/>
                      </a:rPr>
                      <m:t>𝑥</m:t>
                    </m:r>
                    <m:r>
                      <a:rPr lang="en-US" sz="2400" i="1" kern="0" spc="-20" dirty="0" smtClean="0">
                        <a:solidFill>
                          <a:srgbClr val="4B3182"/>
                        </a:solidFill>
                        <a:latin typeface="Cambria Math" panose="02040503050406030204" pitchFamily="18" charset="0"/>
                        <a:cs typeface="Segoe UI Semilight"/>
                      </a:rPr>
                      <m:t> = 6</m:t>
                    </m:r>
                  </m:oMath>
                </a14:m>
                <a:endPara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Segoe UI Semilight"/>
                  <a:cs typeface="Segoe UI Semilight"/>
                </a:endParaRPr>
              </a:p>
              <a:p>
                <a:pPr marL="48895" marR="0" lvl="0" indent="0" defTabSz="914400" eaLnBrk="1" fontAlgn="auto" latinLnBrk="0" hangingPunct="1">
                  <a:lnSpc>
                    <a:spcPct val="100000"/>
                  </a:lnSpc>
                  <a:spcBef>
                    <a:spcPts val="5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4B3182"/>
                  </a:solidFill>
                  <a:effectLst/>
                  <a:uLnTx/>
                  <a:uFillTx/>
                  <a:latin typeface="Segoe UI Semilight"/>
                  <a:cs typeface="Segoe UI Semilight"/>
                </a:endParaRPr>
              </a:p>
              <a:p>
                <a:pPr marL="48895" marR="0" lvl="0" indent="0" defTabSz="914400" eaLnBrk="1" fontAlgn="auto" latinLnBrk="0" hangingPunct="1">
                  <a:lnSpc>
                    <a:spcPct val="100000"/>
                  </a:lnSpc>
                  <a:spcBef>
                    <a:spcPts val="5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Since</a:t>
                </a:r>
                <a:r>
                  <a:rPr kumimoji="0" lang="en-US" sz="2400" b="0" i="0" u="none" strike="noStrike" kern="0" cap="none" spc="-1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𝑥</a:t>
                </a:r>
                <a:r>
                  <a:rPr kumimoji="0" lang="en-US" sz="2400" b="0" i="0" u="none" strike="noStrike" kern="0" cap="none" spc="17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was</a:t>
                </a:r>
                <a:r>
                  <a:rPr kumimoji="0" lang="en-US" sz="2400" b="0" i="0" u="none" strike="noStrike" kern="0" cap="none" spc="-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arbitrary,</a:t>
                </a:r>
                <a:r>
                  <a:rPr kumimoji="0" lang="en-US" sz="2400" b="0" i="0" u="none" strike="noStrike" kern="0" cap="none" spc="-5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for</a:t>
                </a:r>
                <a:r>
                  <a:rPr kumimoji="0" lang="en-US" sz="2400" b="0" i="0" u="none" strike="noStrike" kern="0" cap="none" spc="-1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all</a:t>
                </a:r>
                <a:r>
                  <a:rPr kumimoji="0" lang="en-US" sz="2400" b="0" i="0" u="none" strike="noStrike" kern="0" cap="none" spc="-1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integers</a:t>
                </a:r>
                <a:r>
                  <a:rPr kumimoji="0" lang="en-US" sz="2400" b="0" i="0" u="none" strike="noStrike" kern="0" cap="none" spc="1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𝑥</a:t>
                </a:r>
                <a:r>
                  <a:rPr kumimoji="0" lang="en-US" sz="2400" b="0" i="0" u="none" strike="noStrike" kern="0" cap="none" spc="18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if</a:t>
                </a:r>
                <a:r>
                  <a:rPr kumimoji="0" lang="en-US" sz="2400" b="0" i="0" u="none" strike="noStrike" kern="0" cap="none" spc="-1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2𝑥</a:t>
                </a:r>
                <a:r>
                  <a:rPr kumimoji="0" lang="en-US" sz="2400" b="0" i="0" u="none" strike="noStrike" kern="0" cap="none" spc="5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+</a:t>
                </a:r>
                <a:r>
                  <a:rPr kumimoji="0" lang="en-US" sz="2400" b="0" i="0" u="none" strike="noStrike" kern="0" cap="none" spc="-2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3</a:t>
                </a:r>
                <a:r>
                  <a:rPr kumimoji="0" lang="en-US" sz="2400" b="0" i="0" u="none" strike="noStrike" kern="0" cap="none" spc="114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=</a:t>
                </a:r>
                <a:r>
                  <a:rPr kumimoji="0" lang="en-US" sz="2400" b="0" i="0" u="none" strike="noStrike" kern="0" cap="none" spc="12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15</a:t>
                </a:r>
                <a:r>
                  <a:rPr kumimoji="0" lang="en-US" sz="2400" b="0" i="0" u="none" strike="noStrike" kern="0" cap="none" spc="10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then</a:t>
                </a:r>
                <a:r>
                  <a:rPr kumimoji="0" lang="en-US" sz="2400" b="0" i="0" u="none" strike="noStrike" kern="0" cap="none" spc="-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𝑥</a:t>
                </a:r>
                <a:r>
                  <a:rPr kumimoji="0" lang="en-US" sz="2400" b="0" i="0" u="none" strike="noStrike" kern="0" cap="none" spc="19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=</a:t>
                </a:r>
                <a:r>
                  <a:rPr kumimoji="0" lang="en-US" sz="2400" b="0" i="0" u="none" strike="noStrike" kern="0" cap="none" spc="11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-2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6</a:t>
                </a:r>
                <a:r>
                  <a:rPr kumimoji="0" lang="en-US" sz="2400" b="0" i="0" u="none" strike="noStrike" kern="0" cap="none" spc="-2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.</a:t>
                </a:r>
                <a:endPara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Segoe UI Semilight"/>
                  <a:cs typeface="Segoe UI Semilight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A129B92-AF8B-C214-EC4C-C650A587C4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342" y="1954670"/>
                <a:ext cx="9775508" cy="1938992"/>
              </a:xfrm>
              <a:prstGeom prst="rect">
                <a:avLst/>
              </a:prstGeom>
              <a:blipFill>
                <a:blip r:embed="rId2"/>
                <a:stretch>
                  <a:fillRect l="-436" t="-2516" b="-66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02AAABA-0D24-77E0-55DA-302762A45B3B}"/>
                  </a:ext>
                </a:extLst>
              </p:cNvPr>
              <p:cNvSpPr txBox="1"/>
              <p:nvPr/>
            </p:nvSpPr>
            <p:spPr>
              <a:xfrm>
                <a:off x="708342" y="4410566"/>
                <a:ext cx="9775508" cy="216982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48895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⇐</a:t>
                </a:r>
                <a:r>
                  <a:rPr kumimoji="0" lang="en-US" sz="2400" b="0" i="0" u="none" strike="noStrike" kern="0" cap="none" spc="10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Let</a:t>
                </a:r>
                <a:r>
                  <a:rPr kumimoji="0" lang="en-US" sz="2400" b="0" i="0" u="none" strike="noStrike" kern="0" cap="none" spc="-1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𝑥</a:t>
                </a:r>
                <a:r>
                  <a:rPr kumimoji="0" lang="en-US" sz="2400" b="0" i="0" u="none" strike="noStrike" kern="0" cap="none" spc="17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be</a:t>
                </a:r>
                <a:r>
                  <a:rPr kumimoji="0" lang="en-US" sz="2400" b="0" i="0" u="none" strike="noStrike" kern="0" cap="none" spc="-2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an</a:t>
                </a:r>
                <a:r>
                  <a:rPr kumimoji="0" lang="en-US" sz="2400" b="0" i="0" u="none" strike="noStrike" kern="0" cap="none" spc="-1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arbitrary</a:t>
                </a:r>
                <a:r>
                  <a:rPr kumimoji="0" lang="en-US" sz="2400" b="0" i="0" u="none" strike="noStrike" kern="0" cap="none" spc="-4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-2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integer.</a:t>
                </a:r>
                <a:r>
                  <a:rPr kumimoji="0" lang="en-US" sz="2400" b="0" i="0" u="none" strike="noStrike" kern="0" cap="none" spc="-2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Suppose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𝑥</a:t>
                </a:r>
                <a:r>
                  <a:rPr kumimoji="0" lang="en-US" sz="2400" b="0" i="0" u="none" strike="noStrike" kern="0" cap="none" spc="18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=</a:t>
                </a:r>
                <a:r>
                  <a:rPr kumimoji="0" lang="en-US" sz="2400" b="0" i="0" u="none" strike="noStrike" kern="0" cap="none" spc="10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6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.</a:t>
                </a:r>
                <a:endPara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Segoe UI Semilight"/>
                  <a:cs typeface="Segoe UI Semilight"/>
                </a:endParaRPr>
              </a:p>
              <a:p>
                <a:pPr marL="41275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4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>
                    <a:tab pos="2336165" algn="l"/>
                  </a:tabLst>
                  <a:defRPr/>
                </a:pPr>
                <a:endParaRPr lang="en-US" sz="2400" kern="0" dirty="0">
                  <a:solidFill>
                    <a:srgbClr val="4B3182"/>
                  </a:solidFill>
                  <a:latin typeface="Cambria Math"/>
                  <a:cs typeface="Cambria Math"/>
                </a:endParaRPr>
              </a:p>
              <a:p>
                <a:pPr marL="41275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4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>
                    <a:tab pos="2336165" algn="l"/>
                  </a:tabLst>
                  <a:defRPr/>
                </a:pP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[Proof that </a:t>
                </a:r>
                <a14:m>
                  <m:oMath xmlns:m="http://schemas.openxmlformats.org/officeDocument/2006/math">
                    <m:r>
                      <a:rPr kumimoji="0" lang="en-US" sz="24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4B318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Cambria Math"/>
                      </a:rPr>
                      <m:t>2</m:t>
                    </m:r>
                    <m:r>
                      <a:rPr kumimoji="0" lang="en-US" sz="24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4B318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Cambria Math"/>
                      </a:rPr>
                      <m:t>𝑥</m:t>
                    </m:r>
                    <m:r>
                      <a:rPr kumimoji="0" lang="en-US" sz="24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4B318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Cambria Math"/>
                      </a:rPr>
                      <m:t> + 3 = 15</m:t>
                    </m:r>
                  </m:oMath>
                </a14:m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]</a:t>
                </a:r>
              </a:p>
              <a:p>
                <a:pPr marL="41275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4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>
                    <a:tab pos="2336165" algn="l"/>
                  </a:tabLst>
                  <a:defRPr/>
                </a:pPr>
                <a:endPara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mbria Math"/>
                  <a:cs typeface="Cambria Math"/>
                </a:endParaRPr>
              </a:p>
              <a:p>
                <a:pPr marL="48895" marR="0" lvl="0" indent="0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Since</a:t>
                </a:r>
                <a:r>
                  <a:rPr kumimoji="0" lang="en-US" sz="2400" b="0" i="0" u="none" strike="noStrike" kern="0" cap="none" spc="-1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𝑥</a:t>
                </a:r>
                <a:r>
                  <a:rPr kumimoji="0" lang="en-US" sz="2400" b="0" i="0" u="none" strike="noStrike" kern="0" cap="none" spc="17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was</a:t>
                </a:r>
                <a:r>
                  <a:rPr kumimoji="0" lang="en-US" sz="2400" b="0" i="0" u="none" strike="noStrike" kern="0" cap="none" spc="-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arbitrary,</a:t>
                </a:r>
                <a:r>
                  <a:rPr kumimoji="0" lang="en-US" sz="2400" b="0" i="0" u="none" strike="noStrike" kern="0" cap="none" spc="-5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for</a:t>
                </a:r>
                <a:r>
                  <a:rPr kumimoji="0" lang="en-US" sz="2400" b="0" i="0" u="none" strike="noStrike" kern="0" cap="none" spc="-1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all</a:t>
                </a:r>
                <a:r>
                  <a:rPr kumimoji="0" lang="en-US" sz="2400" b="0" i="0" u="none" strike="noStrike" kern="0" cap="none" spc="-1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integers</a:t>
                </a:r>
                <a:r>
                  <a:rPr kumimoji="0" lang="en-US" sz="2400" b="0" i="0" u="none" strike="noStrike" kern="0" cap="none" spc="1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𝑥</a:t>
                </a:r>
                <a:r>
                  <a:rPr kumimoji="0" lang="en-US" sz="2400" b="0" i="0" u="none" strike="noStrike" kern="0" cap="none" spc="18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if</a:t>
                </a:r>
                <a:r>
                  <a:rPr kumimoji="0" lang="en-US" sz="2400" b="0" i="0" u="none" strike="noStrike" kern="0" cap="none" spc="-1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𝑥</a:t>
                </a:r>
                <a:r>
                  <a:rPr kumimoji="0" lang="en-US" sz="2400" b="0" i="0" u="none" strike="noStrike" kern="0" cap="none" spc="19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=</a:t>
                </a:r>
                <a:r>
                  <a:rPr kumimoji="0" lang="en-US" sz="2400" b="0" i="0" u="none" strike="noStrike" kern="0" cap="none" spc="11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6</a:t>
                </a:r>
                <a:r>
                  <a:rPr kumimoji="0" lang="en-US" sz="2400" b="0" i="0" u="none" strike="noStrike" kern="0" cap="none" spc="114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then</a:t>
                </a:r>
                <a:r>
                  <a:rPr kumimoji="0" lang="en-US" sz="2400" b="0" i="0" u="none" strike="noStrike" kern="0" cap="none" spc="-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2𝑥</a:t>
                </a:r>
                <a:r>
                  <a:rPr kumimoji="0" lang="en-US" sz="2400" b="0" i="0" u="none" strike="noStrike" kern="0" cap="none" spc="5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+</a:t>
                </a:r>
                <a:r>
                  <a:rPr kumimoji="0" lang="en-US" sz="2400" b="0" i="0" u="none" strike="noStrike" kern="0" cap="none" spc="-2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3</a:t>
                </a:r>
                <a:r>
                  <a:rPr kumimoji="0" lang="en-US" sz="2400" b="0" i="0" u="none" strike="noStrike" kern="0" cap="none" spc="114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=</a:t>
                </a:r>
                <a:r>
                  <a:rPr kumimoji="0" lang="en-US" sz="2400" b="0" i="0" u="none" strike="noStrike" kern="0" cap="none" spc="12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-2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15</a:t>
                </a:r>
                <a:r>
                  <a:rPr kumimoji="0" lang="en-US" sz="2400" b="0" i="0" u="none" strike="noStrike" kern="0" cap="none" spc="-2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.</a:t>
                </a:r>
                <a:endPara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Segoe UI Semilight"/>
                  <a:cs typeface="Segoe UI Semilight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02AAABA-0D24-77E0-55DA-302762A45B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342" y="4410566"/>
                <a:ext cx="9775508" cy="2169825"/>
              </a:xfrm>
              <a:prstGeom prst="rect">
                <a:avLst/>
              </a:prstGeom>
              <a:blipFill>
                <a:blip r:embed="rId3"/>
                <a:stretch>
                  <a:fillRect l="-436" t="-2254" b="-59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90870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C5C48D-AA36-96CD-FEB7-A488F5D04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2D2ED30-3499-F65C-439D-1CC4A2EEFC2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Proof</a:t>
            </a:r>
            <a:r>
              <a:rPr spc="275" dirty="0"/>
              <a:t> </a:t>
            </a:r>
            <a:r>
              <a:rPr dirty="0"/>
              <a:t>of</a:t>
            </a:r>
            <a:r>
              <a:rPr spc="245" dirty="0"/>
              <a:t> </a:t>
            </a:r>
            <a:r>
              <a:rPr dirty="0"/>
              <a:t>a</a:t>
            </a:r>
            <a:r>
              <a:rPr spc="265" dirty="0"/>
              <a:t> </a:t>
            </a:r>
            <a:r>
              <a:rPr spc="60" dirty="0"/>
              <a:t>Biconditional</a:t>
            </a: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225B0606-82DE-054D-E9A6-AAA966657C33}"/>
              </a:ext>
            </a:extLst>
          </p:cNvPr>
          <p:cNvSpPr txBox="1"/>
          <p:nvPr/>
        </p:nvSpPr>
        <p:spPr>
          <a:xfrm>
            <a:off x="759142" y="1281684"/>
            <a:ext cx="1067371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Prove: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For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an</a:t>
            </a:r>
            <a:r>
              <a:rPr kumimoji="0" sz="24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integer</a:t>
            </a:r>
            <a:r>
              <a:rPr kumimoji="0" sz="2400" b="0" i="0" u="none" strike="noStrike" kern="0" cap="none" spc="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,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2𝑥</a:t>
            </a:r>
            <a:r>
              <a:rPr kumimoji="0" sz="2400" b="0" i="0" u="none" strike="noStrike" kern="0" cap="none" spc="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400" b="0" i="0" u="none" strike="noStrike" kern="0" cap="none" spc="1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400" b="0" i="0" u="none" strike="noStrike" kern="0" cap="none" spc="1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15</a:t>
            </a:r>
            <a:r>
              <a:rPr kumimoji="0" sz="2400" b="0" i="0" u="none" strike="noStrike" kern="0" cap="none" spc="1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if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and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only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if</a:t>
            </a:r>
            <a:r>
              <a:rPr kumimoji="0" sz="2400" b="0" i="0" u="none" strike="noStrike" kern="0" cap="none" spc="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400" b="0" i="0" u="none" strike="noStrike" kern="0" cap="none" spc="19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400" b="0" i="0" u="none" strike="noStrike" kern="0" cap="none" spc="114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6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6FDFB64-F707-8A78-E008-F50E449D4DEC}"/>
                  </a:ext>
                </a:extLst>
              </p:cNvPr>
              <p:cNvSpPr txBox="1"/>
              <p:nvPr/>
            </p:nvSpPr>
            <p:spPr>
              <a:xfrm>
                <a:off x="708342" y="1954670"/>
                <a:ext cx="9775508" cy="19389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48895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⇒</a:t>
                </a:r>
                <a:r>
                  <a:rPr kumimoji="0" lang="en-US" sz="2400" b="0" i="0" u="none" strike="noStrike" kern="0" cap="none" spc="114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Let</a:t>
                </a:r>
                <a:r>
                  <a:rPr kumimoji="0" lang="en-US" sz="2400" b="0" i="0" u="none" strike="noStrike" kern="0" cap="none" spc="-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𝑥</a:t>
                </a:r>
                <a:r>
                  <a:rPr kumimoji="0" lang="en-US" sz="2400" b="0" i="0" u="none" strike="noStrike" kern="0" cap="none" spc="18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be</a:t>
                </a:r>
                <a:r>
                  <a:rPr kumimoji="0" lang="en-US" sz="2400" b="0" i="0" u="none" strike="noStrike" kern="0" cap="none" spc="-1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an</a:t>
                </a:r>
                <a:r>
                  <a:rPr kumimoji="0" lang="en-US" sz="2400" b="0" i="0" u="none" strike="noStrike" kern="0" cap="none" spc="-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arbitrary</a:t>
                </a:r>
                <a:r>
                  <a:rPr kumimoji="0" lang="en-US" sz="2400" b="0" i="0" u="none" strike="noStrike" kern="0" cap="none" spc="-4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-2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integer.</a:t>
                </a:r>
                <a:r>
                  <a:rPr kumimoji="0" lang="en-US" sz="2400" b="0" i="0" u="none" strike="noStrike" kern="0" cap="none" spc="-1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Suppose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2𝑥</a:t>
                </a:r>
                <a:r>
                  <a:rPr kumimoji="0" lang="en-US" sz="2400" b="0" i="0" u="none" strike="noStrike" kern="0" cap="none" spc="6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+</a:t>
                </a:r>
                <a:r>
                  <a:rPr kumimoji="0" lang="en-US" sz="2400" b="0" i="0" u="none" strike="noStrike" kern="0" cap="none" spc="-2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3</a:t>
                </a:r>
                <a:r>
                  <a:rPr kumimoji="0" lang="en-US" sz="2400" b="0" i="0" u="none" strike="noStrike" kern="0" cap="none" spc="12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=</a:t>
                </a:r>
                <a:r>
                  <a:rPr kumimoji="0" lang="en-US" sz="2400" b="0" i="0" u="none" strike="noStrike" kern="0" cap="none" spc="12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15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.</a:t>
                </a:r>
                <a:r>
                  <a:rPr kumimoji="0" lang="en-US" sz="2400" b="0" i="0" u="none" strike="noStrike" kern="0" cap="none" spc="-2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</a:p>
              <a:p>
                <a:pPr marL="48895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US" sz="2400" kern="0" spc="-20" dirty="0">
                  <a:solidFill>
                    <a:srgbClr val="4B3182"/>
                  </a:solidFill>
                  <a:latin typeface="Segoe UI Semilight"/>
                  <a:cs typeface="Segoe UI Semilight"/>
                </a:endParaRPr>
              </a:p>
              <a:p>
                <a:pPr marL="48895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400" kern="0" spc="-20" dirty="0">
                    <a:solidFill>
                      <a:srgbClr val="4B3182"/>
                    </a:solidFill>
                    <a:latin typeface="Segoe UI Semilight"/>
                    <a:cs typeface="Segoe UI Semilight"/>
                  </a:rPr>
                  <a:t>	Then </a:t>
                </a:r>
                <a14:m>
                  <m:oMath xmlns:m="http://schemas.openxmlformats.org/officeDocument/2006/math">
                    <m:r>
                      <a:rPr lang="en-US" sz="2400" i="1" kern="0" spc="-20" dirty="0" smtClean="0">
                        <a:solidFill>
                          <a:srgbClr val="4B3182"/>
                        </a:solidFill>
                        <a:latin typeface="Cambria Math" panose="02040503050406030204" pitchFamily="18" charset="0"/>
                        <a:cs typeface="Segoe UI Semilight"/>
                      </a:rPr>
                      <m:t>2</m:t>
                    </m:r>
                    <m:r>
                      <a:rPr lang="en-US" sz="2400" i="1" kern="0" spc="-20" dirty="0" smtClean="0">
                        <a:solidFill>
                          <a:srgbClr val="4B3182"/>
                        </a:solidFill>
                        <a:latin typeface="Cambria Math" panose="02040503050406030204" pitchFamily="18" charset="0"/>
                        <a:cs typeface="Segoe UI Semilight"/>
                      </a:rPr>
                      <m:t>𝑥</m:t>
                    </m:r>
                    <m:r>
                      <a:rPr lang="en-US" sz="2400" i="1" kern="0" spc="-20" dirty="0" smtClean="0">
                        <a:solidFill>
                          <a:srgbClr val="4B3182"/>
                        </a:solidFill>
                        <a:latin typeface="Cambria Math" panose="02040503050406030204" pitchFamily="18" charset="0"/>
                        <a:cs typeface="Segoe UI Semilight"/>
                      </a:rPr>
                      <m:t> = 12</m:t>
                    </m:r>
                  </m:oMath>
                </a14:m>
                <a:r>
                  <a:rPr lang="en-US" sz="2400" kern="0" spc="-20" dirty="0">
                    <a:solidFill>
                      <a:srgbClr val="4B3182"/>
                    </a:solidFill>
                    <a:latin typeface="Segoe UI Semilight"/>
                    <a:cs typeface="Segoe UI Semilight"/>
                  </a:rPr>
                  <a:t>. Thus, </a:t>
                </a:r>
                <a14:m>
                  <m:oMath xmlns:m="http://schemas.openxmlformats.org/officeDocument/2006/math">
                    <m:r>
                      <a:rPr lang="en-US" sz="2400" i="1" kern="0" spc="-20" dirty="0" smtClean="0">
                        <a:solidFill>
                          <a:srgbClr val="4B3182"/>
                        </a:solidFill>
                        <a:latin typeface="Cambria Math" panose="02040503050406030204" pitchFamily="18" charset="0"/>
                        <a:cs typeface="Segoe UI Semilight"/>
                      </a:rPr>
                      <m:t>𝑥</m:t>
                    </m:r>
                    <m:r>
                      <a:rPr lang="en-US" sz="2400" i="1" kern="0" spc="-20" dirty="0" smtClean="0">
                        <a:solidFill>
                          <a:srgbClr val="4B3182"/>
                        </a:solidFill>
                        <a:latin typeface="Cambria Math" panose="02040503050406030204" pitchFamily="18" charset="0"/>
                        <a:cs typeface="Segoe UI Semilight"/>
                      </a:rPr>
                      <m:t> = 6</m:t>
                    </m:r>
                  </m:oMath>
                </a14:m>
                <a:endPara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Segoe UI Semilight"/>
                  <a:cs typeface="Segoe UI Semilight"/>
                </a:endParaRPr>
              </a:p>
              <a:p>
                <a:pPr marL="48895" marR="0" lvl="0" indent="0" defTabSz="914400" eaLnBrk="1" fontAlgn="auto" latinLnBrk="0" hangingPunct="1">
                  <a:lnSpc>
                    <a:spcPct val="100000"/>
                  </a:lnSpc>
                  <a:spcBef>
                    <a:spcPts val="5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4B3182"/>
                  </a:solidFill>
                  <a:effectLst/>
                  <a:uLnTx/>
                  <a:uFillTx/>
                  <a:latin typeface="Segoe UI Semilight"/>
                  <a:cs typeface="Segoe UI Semilight"/>
                </a:endParaRPr>
              </a:p>
              <a:p>
                <a:pPr marL="48895" marR="0" lvl="0" indent="0" defTabSz="914400" eaLnBrk="1" fontAlgn="auto" latinLnBrk="0" hangingPunct="1">
                  <a:lnSpc>
                    <a:spcPct val="100000"/>
                  </a:lnSpc>
                  <a:spcBef>
                    <a:spcPts val="5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Since</a:t>
                </a:r>
                <a:r>
                  <a:rPr kumimoji="0" lang="en-US" sz="2400" b="0" i="0" u="none" strike="noStrike" kern="0" cap="none" spc="-1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𝑥</a:t>
                </a:r>
                <a:r>
                  <a:rPr kumimoji="0" lang="en-US" sz="2400" b="0" i="0" u="none" strike="noStrike" kern="0" cap="none" spc="17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was</a:t>
                </a:r>
                <a:r>
                  <a:rPr kumimoji="0" lang="en-US" sz="2400" b="0" i="0" u="none" strike="noStrike" kern="0" cap="none" spc="-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arbitrary,</a:t>
                </a:r>
                <a:r>
                  <a:rPr kumimoji="0" lang="en-US" sz="2400" b="0" i="0" u="none" strike="noStrike" kern="0" cap="none" spc="-5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for</a:t>
                </a:r>
                <a:r>
                  <a:rPr kumimoji="0" lang="en-US" sz="2400" b="0" i="0" u="none" strike="noStrike" kern="0" cap="none" spc="-1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all</a:t>
                </a:r>
                <a:r>
                  <a:rPr kumimoji="0" lang="en-US" sz="2400" b="0" i="0" u="none" strike="noStrike" kern="0" cap="none" spc="-1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integers</a:t>
                </a:r>
                <a:r>
                  <a:rPr kumimoji="0" lang="en-US" sz="2400" b="0" i="0" u="none" strike="noStrike" kern="0" cap="none" spc="1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𝑥</a:t>
                </a:r>
                <a:r>
                  <a:rPr kumimoji="0" lang="en-US" sz="2400" b="0" i="0" u="none" strike="noStrike" kern="0" cap="none" spc="18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if</a:t>
                </a:r>
                <a:r>
                  <a:rPr kumimoji="0" lang="en-US" sz="2400" b="0" i="0" u="none" strike="noStrike" kern="0" cap="none" spc="-1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2𝑥</a:t>
                </a:r>
                <a:r>
                  <a:rPr kumimoji="0" lang="en-US" sz="2400" b="0" i="0" u="none" strike="noStrike" kern="0" cap="none" spc="5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+</a:t>
                </a:r>
                <a:r>
                  <a:rPr kumimoji="0" lang="en-US" sz="2400" b="0" i="0" u="none" strike="noStrike" kern="0" cap="none" spc="-2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3</a:t>
                </a:r>
                <a:r>
                  <a:rPr kumimoji="0" lang="en-US" sz="2400" b="0" i="0" u="none" strike="noStrike" kern="0" cap="none" spc="114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=</a:t>
                </a:r>
                <a:r>
                  <a:rPr kumimoji="0" lang="en-US" sz="2400" b="0" i="0" u="none" strike="noStrike" kern="0" cap="none" spc="12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15</a:t>
                </a:r>
                <a:r>
                  <a:rPr kumimoji="0" lang="en-US" sz="2400" b="0" i="0" u="none" strike="noStrike" kern="0" cap="none" spc="10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then</a:t>
                </a:r>
                <a:r>
                  <a:rPr kumimoji="0" lang="en-US" sz="2400" b="0" i="0" u="none" strike="noStrike" kern="0" cap="none" spc="-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𝑥</a:t>
                </a:r>
                <a:r>
                  <a:rPr kumimoji="0" lang="en-US" sz="2400" b="0" i="0" u="none" strike="noStrike" kern="0" cap="none" spc="19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=</a:t>
                </a:r>
                <a:r>
                  <a:rPr kumimoji="0" lang="en-US" sz="2400" b="0" i="0" u="none" strike="noStrike" kern="0" cap="none" spc="11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 </a:t>
                </a:r>
                <a:r>
                  <a:rPr kumimoji="0" lang="en-US" sz="2400" b="0" i="0" u="none" strike="noStrike" kern="0" cap="none" spc="-2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Cambria Math"/>
                    <a:cs typeface="Cambria Math"/>
                  </a:rPr>
                  <a:t>6</a:t>
                </a:r>
                <a:r>
                  <a:rPr kumimoji="0" lang="en-US" sz="2400" b="0" i="0" u="none" strike="noStrike" kern="0" cap="none" spc="-25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.</a:t>
                </a:r>
                <a:endPara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Segoe UI Semilight"/>
                  <a:cs typeface="Segoe UI Semilight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6FDFB64-F707-8A78-E008-F50E449D4D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342" y="1954670"/>
                <a:ext cx="9775508" cy="1938992"/>
              </a:xfrm>
              <a:prstGeom prst="rect">
                <a:avLst/>
              </a:prstGeom>
              <a:blipFill>
                <a:blip r:embed="rId2"/>
                <a:stretch>
                  <a:fillRect l="-436" t="-2516" b="-66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EAFFCEF3-32A7-F783-0683-D8773F388359}"/>
              </a:ext>
            </a:extLst>
          </p:cNvPr>
          <p:cNvSpPr txBox="1"/>
          <p:nvPr/>
        </p:nvSpPr>
        <p:spPr>
          <a:xfrm>
            <a:off x="708342" y="4306737"/>
            <a:ext cx="9775508" cy="24878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8895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⇐</a:t>
            </a:r>
            <a:r>
              <a:rPr kumimoji="0" lang="en-US" sz="2400" b="0" i="0" u="none" strike="noStrike" kern="0" cap="none" spc="10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Let</a:t>
            </a:r>
            <a:r>
              <a:rPr kumimoji="0" lang="en-US" sz="24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17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be</a:t>
            </a:r>
            <a:r>
              <a:rPr kumimoji="0" lang="en-US" sz="24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an</a:t>
            </a:r>
            <a:r>
              <a:rPr kumimoji="0" lang="en-US" sz="24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arbitrary</a:t>
            </a:r>
            <a:r>
              <a:rPr kumimoji="0" lang="en-US" sz="24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integer.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Suppose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18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lang="en-US" sz="2400" b="0" i="0" u="none" strike="noStrike" kern="0" cap="none" spc="10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6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</a:p>
          <a:p>
            <a:pPr marL="48895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kern="0" dirty="0">
              <a:solidFill>
                <a:srgbClr val="4B3182"/>
              </a:solidFill>
              <a:latin typeface="Cambria Math"/>
              <a:cs typeface="Cambria Math"/>
            </a:endParaRPr>
          </a:p>
          <a:p>
            <a:pPr marL="48895" lvl="0">
              <a:defRPr/>
            </a:pPr>
            <a:r>
              <a:rPr lang="en-US" sz="24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Consider</a:t>
            </a:r>
            <a:r>
              <a:rPr lang="en-US" sz="2400" kern="0" spc="-1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Cambria Math"/>
                <a:cs typeface="Cambria Math"/>
              </a:rPr>
              <a:t>2𝑥</a:t>
            </a:r>
            <a:r>
              <a:rPr lang="en-US" sz="2400" kern="0" spc="45" dirty="0">
                <a:solidFill>
                  <a:srgbClr val="4B3182"/>
                </a:solidFill>
                <a:latin typeface="Cambria Math"/>
                <a:cs typeface="Cambria Math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Cambria Math"/>
                <a:cs typeface="Cambria Math"/>
              </a:rPr>
              <a:t>+</a:t>
            </a:r>
            <a:r>
              <a:rPr lang="en-US" sz="2400" kern="0" spc="-15" dirty="0">
                <a:solidFill>
                  <a:srgbClr val="4B3182"/>
                </a:solidFill>
                <a:latin typeface="Cambria Math"/>
                <a:cs typeface="Cambria Math"/>
              </a:rPr>
              <a:t> </a:t>
            </a:r>
            <a:r>
              <a:rPr lang="en-US" sz="2400" kern="0" spc="-25" dirty="0">
                <a:solidFill>
                  <a:srgbClr val="4B3182"/>
                </a:solidFill>
                <a:latin typeface="Cambria Math"/>
                <a:cs typeface="Cambria Math"/>
              </a:rPr>
              <a:t>3</a:t>
            </a:r>
            <a:r>
              <a:rPr lang="en-US" sz="2400" kern="0" spc="-25" dirty="0">
                <a:solidFill>
                  <a:srgbClr val="4B3182"/>
                </a:solidFill>
                <a:latin typeface="Segoe UI Semilight"/>
                <a:cs typeface="Segoe UI Semilight"/>
              </a:rPr>
              <a:t>:</a:t>
            </a:r>
            <a:endParaRPr lang="en-US" sz="2400" kern="0" dirty="0">
              <a:solidFill>
                <a:sysClr val="windowText" lastClr="000000"/>
              </a:solidFill>
              <a:latin typeface="Segoe UI Semilight"/>
              <a:cs typeface="Segoe UI Semilight"/>
            </a:endParaRPr>
          </a:p>
          <a:p>
            <a:pPr marL="412750" lvl="0" algn="ctr">
              <a:spcBef>
                <a:spcPts val="400"/>
              </a:spcBef>
              <a:tabLst>
                <a:tab pos="2336165" algn="l"/>
              </a:tabLst>
              <a:defRPr/>
            </a:pPr>
            <a:r>
              <a:rPr lang="en-US" sz="2400" kern="0" dirty="0">
                <a:solidFill>
                  <a:srgbClr val="4B3182"/>
                </a:solidFill>
                <a:latin typeface="Cambria Math"/>
                <a:cs typeface="Cambria Math"/>
              </a:rPr>
              <a:t>2𝑥</a:t>
            </a:r>
            <a:r>
              <a:rPr lang="en-US" sz="2400" kern="0" spc="55" dirty="0">
                <a:solidFill>
                  <a:srgbClr val="4B3182"/>
                </a:solidFill>
                <a:latin typeface="Cambria Math"/>
                <a:cs typeface="Cambria Math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Cambria Math"/>
                <a:cs typeface="Cambria Math"/>
              </a:rPr>
              <a:t>+ 3</a:t>
            </a:r>
            <a:r>
              <a:rPr lang="en-US" sz="2400" kern="0" spc="120" dirty="0">
                <a:solidFill>
                  <a:srgbClr val="4B3182"/>
                </a:solidFill>
                <a:latin typeface="Cambria Math"/>
                <a:cs typeface="Cambria Math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Cambria Math"/>
                <a:cs typeface="Cambria Math"/>
              </a:rPr>
              <a:t>=</a:t>
            </a:r>
            <a:r>
              <a:rPr lang="en-US" sz="2400" kern="0" spc="135" dirty="0">
                <a:solidFill>
                  <a:srgbClr val="4B3182"/>
                </a:solidFill>
                <a:latin typeface="Cambria Math"/>
                <a:cs typeface="Cambria Math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Cambria Math"/>
                <a:cs typeface="Cambria Math"/>
              </a:rPr>
              <a:t>2(6) + 3</a:t>
            </a:r>
            <a:r>
              <a:rPr lang="en-US" sz="2400" kern="0" spc="130" dirty="0">
                <a:solidFill>
                  <a:srgbClr val="4B3182"/>
                </a:solidFill>
                <a:latin typeface="Cambria Math"/>
                <a:cs typeface="Cambria Math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Cambria Math"/>
                <a:cs typeface="Cambria Math"/>
              </a:rPr>
              <a:t>=</a:t>
            </a:r>
            <a:r>
              <a:rPr lang="en-US" sz="2400" kern="0" spc="120" dirty="0">
                <a:solidFill>
                  <a:srgbClr val="4B3182"/>
                </a:solidFill>
                <a:latin typeface="Cambria Math"/>
                <a:cs typeface="Cambria Math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Cambria Math"/>
                <a:cs typeface="Cambria Math"/>
              </a:rPr>
              <a:t>12</a:t>
            </a:r>
            <a:r>
              <a:rPr lang="en-US" sz="2400" kern="0" spc="-15" dirty="0">
                <a:solidFill>
                  <a:srgbClr val="4B3182"/>
                </a:solidFill>
                <a:latin typeface="Cambria Math"/>
                <a:cs typeface="Cambria Math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Cambria Math"/>
                <a:cs typeface="Cambria Math"/>
              </a:rPr>
              <a:t>+ 3</a:t>
            </a:r>
            <a:r>
              <a:rPr lang="en-US" sz="2400" kern="0" spc="135" dirty="0">
                <a:solidFill>
                  <a:srgbClr val="4B3182"/>
                </a:solidFill>
                <a:latin typeface="Cambria Math"/>
                <a:cs typeface="Cambria Math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Cambria Math"/>
                <a:cs typeface="Cambria Math"/>
              </a:rPr>
              <a:t>=</a:t>
            </a:r>
            <a:r>
              <a:rPr lang="en-US" sz="2400" kern="0" spc="120" dirty="0">
                <a:solidFill>
                  <a:srgbClr val="4B3182"/>
                </a:solidFill>
                <a:latin typeface="Cambria Math"/>
                <a:cs typeface="Cambria Math"/>
              </a:rPr>
              <a:t> </a:t>
            </a:r>
            <a:r>
              <a:rPr lang="en-US" sz="2400" kern="0" spc="-25" dirty="0">
                <a:solidFill>
                  <a:srgbClr val="4B3182"/>
                </a:solidFill>
                <a:latin typeface="Cambria Math"/>
                <a:cs typeface="Cambria Math"/>
              </a:rPr>
              <a:t>15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4B3182"/>
              </a:solidFill>
              <a:effectLst/>
              <a:uLnTx/>
              <a:uFillTx/>
              <a:latin typeface="Cambria Math"/>
              <a:cs typeface="Cambria Math"/>
            </a:endParaRPr>
          </a:p>
          <a:p>
            <a:pPr marL="412750" marR="0" lvl="0" indent="0" algn="ctr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>
                <a:tab pos="2336165" algn="l"/>
              </a:tabLst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cs typeface="Cambria Math"/>
            </a:endParaRPr>
          </a:p>
          <a:p>
            <a:pPr marL="48895" marR="0" lvl="0" indent="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Since</a:t>
            </a:r>
            <a:r>
              <a:rPr kumimoji="0" lang="en-US" sz="24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17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was</a:t>
            </a:r>
            <a:r>
              <a:rPr kumimoji="0" lang="en-US" sz="2400" b="0" i="0" u="none" strike="noStrike" kern="0" cap="none" spc="-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arbitrary,</a:t>
            </a:r>
            <a:r>
              <a:rPr kumimoji="0" lang="en-US" sz="24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for</a:t>
            </a:r>
            <a:r>
              <a:rPr kumimoji="0" lang="en-US" sz="24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all</a:t>
            </a:r>
            <a:r>
              <a:rPr kumimoji="0" lang="en-US" sz="24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integers</a:t>
            </a:r>
            <a:r>
              <a:rPr kumimoji="0" lang="en-US" sz="2400" b="0" i="0" u="none" strike="noStrike" kern="0" cap="none" spc="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18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if</a:t>
            </a:r>
            <a:r>
              <a:rPr kumimoji="0" lang="en-US" sz="24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19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lang="en-US" sz="2400" b="0" i="0" u="none" strike="noStrike" kern="0" cap="none" spc="1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6</a:t>
            </a:r>
            <a:r>
              <a:rPr kumimoji="0" lang="en-US" sz="2400" b="0" i="0" u="none" strike="noStrike" kern="0" cap="none" spc="114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then</a:t>
            </a:r>
            <a:r>
              <a:rPr kumimoji="0" lang="en-US" sz="2400" b="0" i="0" u="none" strike="noStrike" kern="0" cap="none" spc="-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2𝑥</a:t>
            </a:r>
            <a:r>
              <a:rPr kumimoji="0" lang="en-US" sz="2400" b="0" i="0" u="none" strike="noStrike" kern="0" cap="none" spc="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lang="en-US" sz="24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lang="en-US" sz="2400" b="0" i="0" u="none" strike="noStrike" kern="0" cap="none" spc="114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lang="en-US" sz="2400" b="0" i="0" u="none" strike="noStrike" kern="0" cap="none" spc="1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15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</p:spTree>
    <p:extLst>
      <p:ext uri="{BB962C8B-B14F-4D97-AF65-F5344CB8AC3E}">
        <p14:creationId xmlns:p14="http://schemas.microsoft.com/office/powerpoint/2010/main" val="17451306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75" dirty="0"/>
              <a:t>Remark:</a:t>
            </a:r>
            <a:r>
              <a:rPr spc="229" dirty="0"/>
              <a:t> </a:t>
            </a:r>
            <a:r>
              <a:rPr spc="70" dirty="0"/>
              <a:t>Biconditional</a:t>
            </a:r>
            <a:r>
              <a:rPr spc="250" dirty="0"/>
              <a:t> </a:t>
            </a:r>
            <a:r>
              <a:rPr spc="40" dirty="0"/>
              <a:t>Proofs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5058" y="1488186"/>
            <a:ext cx="11247120" cy="1884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Each</a:t>
            </a:r>
            <a:r>
              <a:rPr kumimoji="0" sz="2800" b="0" i="0" u="none" strike="noStrike" kern="0" cap="none" spc="-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direction</a:t>
            </a:r>
            <a:r>
              <a:rPr kumimoji="0" sz="2800" b="0" i="0" u="none" strike="noStrike" kern="0" cap="none" spc="-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sz="2800" b="0" i="0" u="none" strike="noStrike" kern="0" cap="none" spc="-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sz="28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biconditional</a:t>
            </a:r>
            <a:r>
              <a:rPr kumimoji="0" sz="28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proof</a:t>
            </a:r>
            <a:r>
              <a:rPr kumimoji="0" sz="2800" b="0" i="0" u="none" strike="noStrike" kern="0" cap="none" spc="-8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can</a:t>
            </a:r>
            <a:r>
              <a:rPr kumimoji="0" sz="28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use</a:t>
            </a:r>
            <a:r>
              <a:rPr kumimoji="0" sz="2800" b="0" i="0" u="none" strike="noStrike" kern="0" cap="none" spc="-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whichever</a:t>
            </a:r>
            <a:r>
              <a:rPr kumimoji="0" sz="2800" b="0" i="0" u="none" strike="noStrike" kern="0" cap="none" spc="-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proof</a:t>
            </a:r>
            <a:r>
              <a:rPr kumimoji="0" sz="28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type</a:t>
            </a:r>
            <a:r>
              <a:rPr kumimoji="0" sz="28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fits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best</a:t>
            </a:r>
            <a:r>
              <a:rPr kumimoji="0" sz="2800" b="0" i="0" u="none" strike="noStrike" kern="0" cap="none" spc="-1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(direct,</a:t>
            </a:r>
            <a:r>
              <a:rPr kumimoji="0" sz="2800" b="0" i="0" u="none" strike="noStrike" kern="0" cap="none" spc="-9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contrapositive,</a:t>
            </a:r>
            <a:r>
              <a:rPr kumimoji="0" sz="2800" b="0" i="0" u="none" strike="noStrike" kern="0" cap="none" spc="-114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etc.).</a:t>
            </a:r>
            <a:endParaRPr kumimoji="0" sz="2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83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Consider</a:t>
            </a:r>
            <a:r>
              <a:rPr kumimoji="0" sz="28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sz="28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claim:</a:t>
            </a:r>
            <a:r>
              <a:rPr kumimoji="0" sz="28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For</a:t>
            </a:r>
            <a:r>
              <a:rPr kumimoji="0" sz="28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an</a:t>
            </a:r>
            <a:r>
              <a:rPr kumimoji="0" sz="28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integer</a:t>
            </a:r>
            <a:r>
              <a:rPr kumimoji="0" sz="28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𝑛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,</a:t>
            </a:r>
            <a:r>
              <a:rPr kumimoji="0" sz="28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3𝑛</a:t>
            </a:r>
            <a:r>
              <a:rPr kumimoji="0" sz="2800" b="0" i="0" u="none" strike="noStrike" kern="0" cap="none" spc="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8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800" b="0" i="0" u="none" strike="noStrike" kern="0" cap="none" spc="1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sz="28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odd</a:t>
            </a:r>
            <a:r>
              <a:rPr kumimoji="0" sz="28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iff</a:t>
            </a:r>
            <a:r>
              <a:rPr kumimoji="0" sz="28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𝑛</a:t>
            </a:r>
            <a:r>
              <a:rPr kumimoji="0" sz="2800" b="0" i="0" u="none" strike="noStrike" kern="0" cap="none" spc="1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sz="28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even.</a:t>
            </a:r>
            <a:endParaRPr kumimoji="0" sz="2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7519" y="3299333"/>
            <a:ext cx="6809407" cy="576440"/>
          </a:xfrm>
          <a:prstGeom prst="rect">
            <a:avLst/>
          </a:prstGeom>
        </p:spPr>
        <p:txBody>
          <a:bodyPr vert="horz" wrap="square" lIns="0" tIns="14414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135"/>
              </a:spcBef>
              <a:spcAft>
                <a:spcPts val="0"/>
              </a:spcAft>
              <a:buClrTx/>
              <a:buSzTx/>
              <a:buFontTx/>
              <a:buNone/>
              <a:tabLst>
                <a:tab pos="2665730" algn="l"/>
                <a:tab pos="3569970" algn="l"/>
                <a:tab pos="4027170" algn="l"/>
                <a:tab pos="5197475" algn="l"/>
              </a:tabLst>
              <a:defRPr/>
            </a:pP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⇐</a:t>
            </a:r>
            <a:r>
              <a:rPr kumimoji="0" sz="2800" b="0" i="0" u="none" strike="noStrike" kern="0" cap="none" spc="1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</a:t>
            </a:r>
            <a:r>
              <a:rPr kumimoji="0" sz="2800" b="0" i="0" u="none" strike="noStrike" kern="0" cap="none" spc="-6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8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∀𝑛</a:t>
            </a:r>
            <a:r>
              <a:rPr lang="en-US" sz="2800" kern="0" dirty="0">
                <a:solidFill>
                  <a:srgbClr val="4B3182"/>
                </a:solidFill>
                <a:latin typeface="Cambria Math"/>
                <a:cs typeface="Cambria Math"/>
              </a:rPr>
              <a:t>(</a:t>
            </a:r>
            <a:r>
              <a:rPr kumimoji="0" sz="28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Even</a:t>
            </a:r>
            <a:r>
              <a:rPr lang="en-US" sz="2800" kern="0" dirty="0">
                <a:solidFill>
                  <a:srgbClr val="4B3182"/>
                </a:solidFill>
                <a:latin typeface="Cambria Math"/>
                <a:cs typeface="Cambria Math"/>
              </a:rPr>
              <a:t>(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𝑛</a:t>
            </a:r>
            <a:r>
              <a:rPr kumimoji="0" lang="en-US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)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	→</a:t>
            </a:r>
            <a:r>
              <a:rPr kumimoji="0" sz="2800" b="0" i="0" u="none" strike="noStrike" kern="0" cap="none" spc="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Odd</a:t>
            </a:r>
            <a:r>
              <a:rPr lang="en-US" sz="2800" kern="0" dirty="0">
                <a:solidFill>
                  <a:srgbClr val="4B3182"/>
                </a:solidFill>
                <a:latin typeface="Cambria Math"/>
                <a:cs typeface="Cambria Math"/>
              </a:rPr>
              <a:t>(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3𝑛</a:t>
            </a:r>
            <a:r>
              <a:rPr kumimoji="0" sz="2800" b="0" i="0" u="none" strike="noStrike" kern="0" cap="none" spc="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8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lang="en-US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))</a:t>
            </a: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4417" y="3326189"/>
            <a:ext cx="4567555" cy="576440"/>
          </a:xfrm>
          <a:prstGeom prst="rect">
            <a:avLst/>
          </a:prstGeom>
        </p:spPr>
        <p:txBody>
          <a:bodyPr vert="horz" wrap="square" lIns="0" tIns="14414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13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Use</a:t>
            </a:r>
            <a:r>
              <a:rPr kumimoji="0" sz="28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direct</a:t>
            </a:r>
            <a:r>
              <a:rPr kumimoji="0" sz="28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proof.</a:t>
            </a: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932295" y="4017075"/>
            <a:ext cx="5259705" cy="8867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1303020" algn="l"/>
                <a:tab pos="2075814" algn="l"/>
                <a:tab pos="2533650" algn="l"/>
                <a:tab pos="3833495" algn="l"/>
                <a:tab pos="5168900" algn="l"/>
              </a:tabLst>
            </a:pPr>
            <a:r>
              <a:rPr lang="en-US" sz="28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.</a:t>
            </a:r>
            <a:r>
              <a:rPr lang="en-US" sz="2800" kern="0" spc="-4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8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Use</a:t>
            </a:r>
            <a:r>
              <a:rPr lang="en-US" sz="2800" kern="0" spc="-3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8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contrapositive.</a:t>
            </a:r>
            <a:r>
              <a:rPr lang="en-US" sz="2800" kern="0" spc="-7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8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I.e.</a:t>
            </a:r>
            <a:r>
              <a:rPr lang="en-US" sz="2800" kern="0" spc="-3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800" kern="0" spc="-10" dirty="0">
                <a:solidFill>
                  <a:srgbClr val="4B3182"/>
                </a:solidFill>
                <a:latin typeface="Segoe UI Semilight"/>
                <a:cs typeface="Segoe UI Semilight"/>
              </a:rPr>
              <a:t>prove</a:t>
            </a:r>
            <a:endParaRPr lang="en-US" sz="2800" kern="0" dirty="0">
              <a:solidFill>
                <a:sysClr val="windowText" lastClr="000000"/>
              </a:solidFill>
              <a:latin typeface="Segoe UI Semilight"/>
              <a:cs typeface="Segoe UI Semilight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>
                <a:tab pos="1303020" algn="l"/>
                <a:tab pos="2075814" algn="l"/>
                <a:tab pos="2533650" algn="l"/>
                <a:tab pos="3833495" algn="l"/>
                <a:tab pos="5168900" algn="l"/>
              </a:tabLst>
              <a:defRPr/>
            </a:pP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8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∀𝑛</a:t>
            </a:r>
            <a:r>
              <a:rPr lang="en-US" sz="2800" kern="0" dirty="0">
                <a:solidFill>
                  <a:srgbClr val="4B3182"/>
                </a:solidFill>
                <a:latin typeface="Cambria Math"/>
                <a:cs typeface="Cambria Math"/>
              </a:rPr>
              <a:t>(</a:t>
            </a:r>
            <a:r>
              <a:rPr kumimoji="0" sz="28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Odd</a:t>
            </a:r>
            <a:r>
              <a:rPr lang="en-US" sz="2800" kern="0" dirty="0">
                <a:solidFill>
                  <a:srgbClr val="4B3182"/>
                </a:solidFill>
                <a:latin typeface="Cambria Math"/>
                <a:cs typeface="Cambria Math"/>
              </a:rPr>
              <a:t>(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𝑛</a:t>
            </a:r>
            <a:r>
              <a:rPr kumimoji="0" lang="en-US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)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	→</a:t>
            </a:r>
            <a:r>
              <a:rPr kumimoji="0" sz="2800" b="0" i="0" u="none" strike="noStrike" kern="0" cap="none" spc="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Even</a:t>
            </a:r>
            <a:r>
              <a:rPr lang="en-US" sz="2800" kern="0" dirty="0">
                <a:solidFill>
                  <a:srgbClr val="4B3182"/>
                </a:solidFill>
                <a:latin typeface="Cambria Math"/>
                <a:cs typeface="Cambria Math"/>
              </a:rPr>
              <a:t>(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3𝑛</a:t>
            </a:r>
            <a:r>
              <a:rPr kumimoji="0" sz="2800" b="0" i="0" u="none" strike="noStrike" kern="0" cap="none" spc="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8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lang="en-US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))</a:t>
            </a: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0ECD749-FA44-5E60-BC8D-5C6CA2870173}"/>
              </a:ext>
            </a:extLst>
          </p:cNvPr>
          <p:cNvSpPr txBox="1"/>
          <p:nvPr/>
        </p:nvSpPr>
        <p:spPr>
          <a:xfrm>
            <a:off x="407519" y="3937246"/>
            <a:ext cx="77708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30"/>
              </a:spcBef>
              <a:spcAft>
                <a:spcPts val="0"/>
              </a:spcAft>
              <a:buClrTx/>
              <a:buSzTx/>
              <a:buFontTx/>
              <a:buNone/>
              <a:tabLst>
                <a:tab pos="2665730" algn="l"/>
                <a:tab pos="3438525" algn="l"/>
                <a:tab pos="4712970" algn="l"/>
                <a:tab pos="601472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⇒</a:t>
            </a:r>
            <a:r>
              <a:rPr kumimoji="0" lang="en-US" sz="2800" b="0" i="0" u="none" strike="noStrike" kern="0" cap="none" spc="1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</a:t>
            </a:r>
            <a:r>
              <a:rPr kumimoji="0" lang="en-US" sz="2800" b="0" i="0" u="none" strike="noStrike" kern="0" cap="none" spc="-6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lang="en-US" sz="28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∀𝑛</a:t>
            </a:r>
            <a:r>
              <a:rPr lang="en-US" sz="2800" kern="0" dirty="0">
                <a:solidFill>
                  <a:srgbClr val="4B3182"/>
                </a:solidFill>
                <a:latin typeface="Cambria Math"/>
                <a:cs typeface="Cambria Math"/>
              </a:rPr>
              <a:t>(</a:t>
            </a:r>
            <a:r>
              <a:rPr kumimoji="0" lang="en-US" sz="28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Odd</a:t>
            </a:r>
            <a:r>
              <a:rPr lang="en-US" sz="2800" kern="0" dirty="0">
                <a:solidFill>
                  <a:srgbClr val="4B3182"/>
                </a:solidFill>
                <a:latin typeface="Cambria Math"/>
                <a:cs typeface="Cambria Math"/>
              </a:rPr>
              <a:t>(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3𝑛</a:t>
            </a:r>
            <a:r>
              <a:rPr kumimoji="0" lang="en-US" sz="2800" b="0" i="0" u="none" strike="noStrike" kern="0" cap="none" spc="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lang="en-US" sz="28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3)</a:t>
            </a:r>
            <a:r>
              <a:rPr lang="en-US" sz="2800" kern="0" dirty="0">
                <a:solidFill>
                  <a:srgbClr val="4B3182"/>
                </a:solidFill>
                <a:latin typeface="Cambria Math"/>
                <a:cs typeface="Cambria Math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→</a:t>
            </a:r>
            <a:r>
              <a:rPr kumimoji="0" lang="en-US" sz="2800" b="0" i="0" u="none" strike="noStrike" kern="0" cap="none" spc="1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8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Even</a:t>
            </a:r>
            <a:r>
              <a:rPr lang="en-US" sz="2800" kern="0" spc="-20" dirty="0">
                <a:solidFill>
                  <a:srgbClr val="4B3182"/>
                </a:solidFill>
                <a:latin typeface="Cambria Math"/>
                <a:cs typeface="Cambria Math"/>
              </a:rPr>
              <a:t>(</a:t>
            </a:r>
            <a:r>
              <a:rPr kumimoji="0" lang="en-US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𝑛))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cs typeface="Cambria Math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4202" y="175872"/>
            <a:ext cx="7137248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dirty="0"/>
              <a:t>More Practice: </a:t>
            </a:r>
            <a:br>
              <a:rPr lang="en-US" dirty="0"/>
            </a:br>
            <a:r>
              <a:rPr lang="en-US" dirty="0"/>
              <a:t>Another </a:t>
            </a:r>
            <a:r>
              <a:rPr dirty="0"/>
              <a:t>Proof</a:t>
            </a:r>
            <a:r>
              <a:rPr spc="260" dirty="0"/>
              <a:t> </a:t>
            </a:r>
            <a:r>
              <a:rPr dirty="0"/>
              <a:t>of</a:t>
            </a:r>
            <a:r>
              <a:rPr spc="235" dirty="0"/>
              <a:t> </a:t>
            </a:r>
            <a:r>
              <a:rPr dirty="0"/>
              <a:t>a</a:t>
            </a:r>
            <a:r>
              <a:rPr spc="250" dirty="0"/>
              <a:t> </a:t>
            </a:r>
            <a:r>
              <a:rPr spc="60" dirty="0"/>
              <a:t>Biconditional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54202" y="1672103"/>
            <a:ext cx="11138535" cy="467436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Prove: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For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an</a:t>
            </a:r>
            <a:r>
              <a:rPr kumimoji="0" sz="24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integer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𝑛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,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3𝑛</a:t>
            </a:r>
            <a:r>
              <a:rPr kumimoji="0" sz="2400" b="0" i="0" u="none" strike="noStrike" kern="0" cap="none" spc="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400" b="0" i="0" u="none" strike="noStrike" kern="0" cap="none" spc="114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odd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iff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𝑛</a:t>
            </a:r>
            <a:r>
              <a:rPr kumimoji="0" sz="2400" b="0" i="0" u="none" strike="noStrike" kern="0" cap="none" spc="1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even.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619426" y="220662"/>
            <a:ext cx="3366135" cy="1031240"/>
            <a:chOff x="8619426" y="220662"/>
            <a:chExt cx="3366135" cy="1031240"/>
          </a:xfrm>
        </p:grpSpPr>
        <p:sp>
          <p:nvSpPr>
            <p:cNvPr id="8" name="object 8"/>
            <p:cNvSpPr/>
            <p:nvPr/>
          </p:nvSpPr>
          <p:spPr>
            <a:xfrm>
              <a:off x="8627364" y="228600"/>
              <a:ext cx="3350260" cy="1015365"/>
            </a:xfrm>
            <a:custGeom>
              <a:avLst/>
              <a:gdLst/>
              <a:ahLst/>
              <a:cxnLst/>
              <a:rect l="l" t="t" r="r" b="b"/>
              <a:pathLst>
                <a:path w="3350259" h="1015365">
                  <a:moveTo>
                    <a:pt x="3180587" y="0"/>
                  </a:moveTo>
                  <a:lnTo>
                    <a:pt x="169163" y="0"/>
                  </a:lnTo>
                  <a:lnTo>
                    <a:pt x="124177" y="6039"/>
                  </a:lnTo>
                  <a:lnTo>
                    <a:pt x="83763" y="23085"/>
                  </a:lnTo>
                  <a:lnTo>
                    <a:pt x="49529" y="49530"/>
                  </a:lnTo>
                  <a:lnTo>
                    <a:pt x="23085" y="83763"/>
                  </a:lnTo>
                  <a:lnTo>
                    <a:pt x="6039" y="124177"/>
                  </a:lnTo>
                  <a:lnTo>
                    <a:pt x="0" y="169163"/>
                  </a:lnTo>
                  <a:lnTo>
                    <a:pt x="0" y="845820"/>
                  </a:lnTo>
                  <a:lnTo>
                    <a:pt x="6039" y="890806"/>
                  </a:lnTo>
                  <a:lnTo>
                    <a:pt x="23085" y="931220"/>
                  </a:lnTo>
                  <a:lnTo>
                    <a:pt x="49529" y="965453"/>
                  </a:lnTo>
                  <a:lnTo>
                    <a:pt x="83763" y="991898"/>
                  </a:lnTo>
                  <a:lnTo>
                    <a:pt x="124177" y="1008944"/>
                  </a:lnTo>
                  <a:lnTo>
                    <a:pt x="169163" y="1014984"/>
                  </a:lnTo>
                  <a:lnTo>
                    <a:pt x="3180587" y="1014984"/>
                  </a:lnTo>
                  <a:lnTo>
                    <a:pt x="3225574" y="1008944"/>
                  </a:lnTo>
                  <a:lnTo>
                    <a:pt x="3265988" y="991898"/>
                  </a:lnTo>
                  <a:lnTo>
                    <a:pt x="3300222" y="965453"/>
                  </a:lnTo>
                  <a:lnTo>
                    <a:pt x="3326666" y="931220"/>
                  </a:lnTo>
                  <a:lnTo>
                    <a:pt x="3343712" y="890806"/>
                  </a:lnTo>
                  <a:lnTo>
                    <a:pt x="3349752" y="845820"/>
                  </a:lnTo>
                  <a:lnTo>
                    <a:pt x="3349752" y="169163"/>
                  </a:lnTo>
                  <a:lnTo>
                    <a:pt x="3343712" y="124177"/>
                  </a:lnTo>
                  <a:lnTo>
                    <a:pt x="3326666" y="83763"/>
                  </a:lnTo>
                  <a:lnTo>
                    <a:pt x="3300221" y="49529"/>
                  </a:lnTo>
                  <a:lnTo>
                    <a:pt x="3265988" y="23085"/>
                  </a:lnTo>
                  <a:lnTo>
                    <a:pt x="3225574" y="6039"/>
                  </a:lnTo>
                  <a:lnTo>
                    <a:pt x="3180587" y="0"/>
                  </a:lnTo>
                  <a:close/>
                </a:path>
              </a:pathLst>
            </a:custGeom>
            <a:solidFill>
              <a:srgbClr val="E4E4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" name="object 9"/>
            <p:cNvSpPr/>
            <p:nvPr/>
          </p:nvSpPr>
          <p:spPr>
            <a:xfrm>
              <a:off x="8627364" y="228600"/>
              <a:ext cx="3350260" cy="1015365"/>
            </a:xfrm>
            <a:custGeom>
              <a:avLst/>
              <a:gdLst/>
              <a:ahLst/>
              <a:cxnLst/>
              <a:rect l="l" t="t" r="r" b="b"/>
              <a:pathLst>
                <a:path w="3350259" h="1015365">
                  <a:moveTo>
                    <a:pt x="0" y="169163"/>
                  </a:moveTo>
                  <a:lnTo>
                    <a:pt x="6039" y="124177"/>
                  </a:lnTo>
                  <a:lnTo>
                    <a:pt x="23085" y="83763"/>
                  </a:lnTo>
                  <a:lnTo>
                    <a:pt x="49529" y="49530"/>
                  </a:lnTo>
                  <a:lnTo>
                    <a:pt x="83763" y="23085"/>
                  </a:lnTo>
                  <a:lnTo>
                    <a:pt x="124177" y="6039"/>
                  </a:lnTo>
                  <a:lnTo>
                    <a:pt x="169163" y="0"/>
                  </a:lnTo>
                  <a:lnTo>
                    <a:pt x="3180587" y="0"/>
                  </a:lnTo>
                  <a:lnTo>
                    <a:pt x="3225574" y="6039"/>
                  </a:lnTo>
                  <a:lnTo>
                    <a:pt x="3265988" y="23085"/>
                  </a:lnTo>
                  <a:lnTo>
                    <a:pt x="3300221" y="49529"/>
                  </a:lnTo>
                  <a:lnTo>
                    <a:pt x="3326666" y="83763"/>
                  </a:lnTo>
                  <a:lnTo>
                    <a:pt x="3343712" y="124177"/>
                  </a:lnTo>
                  <a:lnTo>
                    <a:pt x="3349752" y="169163"/>
                  </a:lnTo>
                  <a:lnTo>
                    <a:pt x="3349752" y="845820"/>
                  </a:lnTo>
                  <a:lnTo>
                    <a:pt x="3343712" y="890806"/>
                  </a:lnTo>
                  <a:lnTo>
                    <a:pt x="3326666" y="931220"/>
                  </a:lnTo>
                  <a:lnTo>
                    <a:pt x="3300222" y="965453"/>
                  </a:lnTo>
                  <a:lnTo>
                    <a:pt x="3265988" y="991898"/>
                  </a:lnTo>
                  <a:lnTo>
                    <a:pt x="3225574" y="1008944"/>
                  </a:lnTo>
                  <a:lnTo>
                    <a:pt x="3180587" y="1014984"/>
                  </a:lnTo>
                  <a:lnTo>
                    <a:pt x="169163" y="1014984"/>
                  </a:lnTo>
                  <a:lnTo>
                    <a:pt x="124177" y="1008944"/>
                  </a:lnTo>
                  <a:lnTo>
                    <a:pt x="83763" y="991898"/>
                  </a:lnTo>
                  <a:lnTo>
                    <a:pt x="49529" y="965453"/>
                  </a:lnTo>
                  <a:lnTo>
                    <a:pt x="23085" y="931220"/>
                  </a:lnTo>
                  <a:lnTo>
                    <a:pt x="6039" y="890806"/>
                  </a:lnTo>
                  <a:lnTo>
                    <a:pt x="0" y="845820"/>
                  </a:lnTo>
                  <a:lnTo>
                    <a:pt x="0" y="169163"/>
                  </a:lnTo>
                  <a:close/>
                </a:path>
              </a:pathLst>
            </a:custGeom>
            <a:ln w="158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9239758" y="634618"/>
              <a:ext cx="399415" cy="539115"/>
            </a:xfrm>
            <a:custGeom>
              <a:avLst/>
              <a:gdLst/>
              <a:ahLst/>
              <a:cxnLst/>
              <a:rect l="l" t="t" r="r" b="b"/>
              <a:pathLst>
                <a:path w="399415" h="539115">
                  <a:moveTo>
                    <a:pt x="78486" y="312801"/>
                  </a:moveTo>
                  <a:lnTo>
                    <a:pt x="75184" y="303276"/>
                  </a:lnTo>
                  <a:lnTo>
                    <a:pt x="58102" y="309422"/>
                  </a:lnTo>
                  <a:lnTo>
                    <a:pt x="43116" y="318350"/>
                  </a:lnTo>
                  <a:lnTo>
                    <a:pt x="10922" y="361276"/>
                  </a:lnTo>
                  <a:lnTo>
                    <a:pt x="1206" y="399567"/>
                  </a:lnTo>
                  <a:lnTo>
                    <a:pt x="0" y="421132"/>
                  </a:lnTo>
                  <a:lnTo>
                    <a:pt x="1092" y="440753"/>
                  </a:lnTo>
                  <a:lnTo>
                    <a:pt x="1206" y="442861"/>
                  </a:lnTo>
                  <a:lnTo>
                    <a:pt x="10922" y="481203"/>
                  </a:lnTo>
                  <a:lnTo>
                    <a:pt x="43014" y="523938"/>
                  </a:lnTo>
                  <a:lnTo>
                    <a:pt x="75184" y="538988"/>
                  </a:lnTo>
                  <a:lnTo>
                    <a:pt x="78105" y="529463"/>
                  </a:lnTo>
                  <a:lnTo>
                    <a:pt x="64719" y="523468"/>
                  </a:lnTo>
                  <a:lnTo>
                    <a:pt x="53149" y="515162"/>
                  </a:lnTo>
                  <a:lnTo>
                    <a:pt x="29337" y="476567"/>
                  </a:lnTo>
                  <a:lnTo>
                    <a:pt x="21501" y="421132"/>
                  </a:lnTo>
                  <a:lnTo>
                    <a:pt x="21463" y="419989"/>
                  </a:lnTo>
                  <a:lnTo>
                    <a:pt x="22339" y="399846"/>
                  </a:lnTo>
                  <a:lnTo>
                    <a:pt x="35433" y="350139"/>
                  </a:lnTo>
                  <a:lnTo>
                    <a:pt x="64935" y="318706"/>
                  </a:lnTo>
                  <a:lnTo>
                    <a:pt x="78486" y="312801"/>
                  </a:lnTo>
                  <a:close/>
                </a:path>
                <a:path w="399415" h="539115">
                  <a:moveTo>
                    <a:pt x="168402" y="9525"/>
                  </a:moveTo>
                  <a:lnTo>
                    <a:pt x="165100" y="0"/>
                  </a:lnTo>
                  <a:lnTo>
                    <a:pt x="148018" y="6146"/>
                  </a:lnTo>
                  <a:lnTo>
                    <a:pt x="133019" y="15074"/>
                  </a:lnTo>
                  <a:lnTo>
                    <a:pt x="100838" y="58000"/>
                  </a:lnTo>
                  <a:lnTo>
                    <a:pt x="91122" y="96291"/>
                  </a:lnTo>
                  <a:lnTo>
                    <a:pt x="89916" y="117856"/>
                  </a:lnTo>
                  <a:lnTo>
                    <a:pt x="91008" y="137477"/>
                  </a:lnTo>
                  <a:lnTo>
                    <a:pt x="91122" y="139585"/>
                  </a:lnTo>
                  <a:lnTo>
                    <a:pt x="100838" y="177927"/>
                  </a:lnTo>
                  <a:lnTo>
                    <a:pt x="132930" y="220662"/>
                  </a:lnTo>
                  <a:lnTo>
                    <a:pt x="165100" y="235712"/>
                  </a:lnTo>
                  <a:lnTo>
                    <a:pt x="168021" y="226187"/>
                  </a:lnTo>
                  <a:lnTo>
                    <a:pt x="154635" y="220192"/>
                  </a:lnTo>
                  <a:lnTo>
                    <a:pt x="143065" y="211886"/>
                  </a:lnTo>
                  <a:lnTo>
                    <a:pt x="119253" y="173291"/>
                  </a:lnTo>
                  <a:lnTo>
                    <a:pt x="111417" y="117856"/>
                  </a:lnTo>
                  <a:lnTo>
                    <a:pt x="111379" y="116713"/>
                  </a:lnTo>
                  <a:lnTo>
                    <a:pt x="112255" y="96570"/>
                  </a:lnTo>
                  <a:lnTo>
                    <a:pt x="125349" y="46863"/>
                  </a:lnTo>
                  <a:lnTo>
                    <a:pt x="154851" y="15430"/>
                  </a:lnTo>
                  <a:lnTo>
                    <a:pt x="168402" y="9525"/>
                  </a:lnTo>
                  <a:close/>
                </a:path>
                <a:path w="399415" h="539115">
                  <a:moveTo>
                    <a:pt x="309245" y="421132"/>
                  </a:moveTo>
                  <a:lnTo>
                    <a:pt x="308038" y="399846"/>
                  </a:lnTo>
                  <a:lnTo>
                    <a:pt x="308025" y="399567"/>
                  </a:lnTo>
                  <a:lnTo>
                    <a:pt x="304380" y="379603"/>
                  </a:lnTo>
                  <a:lnTo>
                    <a:pt x="279044" y="330047"/>
                  </a:lnTo>
                  <a:lnTo>
                    <a:pt x="234061" y="303276"/>
                  </a:lnTo>
                  <a:lnTo>
                    <a:pt x="230759" y="312801"/>
                  </a:lnTo>
                  <a:lnTo>
                    <a:pt x="244398" y="318719"/>
                  </a:lnTo>
                  <a:lnTo>
                    <a:pt x="256159" y="326910"/>
                  </a:lnTo>
                  <a:lnTo>
                    <a:pt x="280009" y="364934"/>
                  </a:lnTo>
                  <a:lnTo>
                    <a:pt x="287782" y="419989"/>
                  </a:lnTo>
                  <a:lnTo>
                    <a:pt x="286918" y="440753"/>
                  </a:lnTo>
                  <a:lnTo>
                    <a:pt x="273812" y="491617"/>
                  </a:lnTo>
                  <a:lnTo>
                    <a:pt x="244589" y="523468"/>
                  </a:lnTo>
                  <a:lnTo>
                    <a:pt x="231140" y="529463"/>
                  </a:lnTo>
                  <a:lnTo>
                    <a:pt x="234061" y="538988"/>
                  </a:lnTo>
                  <a:lnTo>
                    <a:pt x="279171" y="512279"/>
                  </a:lnTo>
                  <a:lnTo>
                    <a:pt x="304444" y="462876"/>
                  </a:lnTo>
                  <a:lnTo>
                    <a:pt x="308038" y="442861"/>
                  </a:lnTo>
                  <a:lnTo>
                    <a:pt x="309245" y="421132"/>
                  </a:lnTo>
                  <a:close/>
                </a:path>
                <a:path w="399415" h="539115">
                  <a:moveTo>
                    <a:pt x="399161" y="117856"/>
                  </a:moveTo>
                  <a:lnTo>
                    <a:pt x="397954" y="96570"/>
                  </a:lnTo>
                  <a:lnTo>
                    <a:pt x="397941" y="96291"/>
                  </a:lnTo>
                  <a:lnTo>
                    <a:pt x="394296" y="76327"/>
                  </a:lnTo>
                  <a:lnTo>
                    <a:pt x="368960" y="26771"/>
                  </a:lnTo>
                  <a:lnTo>
                    <a:pt x="323977" y="0"/>
                  </a:lnTo>
                  <a:lnTo>
                    <a:pt x="320675" y="9525"/>
                  </a:lnTo>
                  <a:lnTo>
                    <a:pt x="334314" y="15443"/>
                  </a:lnTo>
                  <a:lnTo>
                    <a:pt x="346075" y="23634"/>
                  </a:lnTo>
                  <a:lnTo>
                    <a:pt x="369925" y="61658"/>
                  </a:lnTo>
                  <a:lnTo>
                    <a:pt x="377698" y="116713"/>
                  </a:lnTo>
                  <a:lnTo>
                    <a:pt x="376834" y="137477"/>
                  </a:lnTo>
                  <a:lnTo>
                    <a:pt x="363728" y="188341"/>
                  </a:lnTo>
                  <a:lnTo>
                    <a:pt x="334505" y="220192"/>
                  </a:lnTo>
                  <a:lnTo>
                    <a:pt x="321056" y="226187"/>
                  </a:lnTo>
                  <a:lnTo>
                    <a:pt x="323977" y="235712"/>
                  </a:lnTo>
                  <a:lnTo>
                    <a:pt x="369087" y="209003"/>
                  </a:lnTo>
                  <a:lnTo>
                    <a:pt x="394360" y="159600"/>
                  </a:lnTo>
                  <a:lnTo>
                    <a:pt x="397954" y="139585"/>
                  </a:lnTo>
                  <a:lnTo>
                    <a:pt x="399161" y="11785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8756395" y="259207"/>
            <a:ext cx="2922270" cy="932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ts val="2375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000" b="0" i="0" u="sng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Segoe UI Semilight"/>
                <a:cs typeface="Segoe UI Semilight"/>
              </a:rPr>
              <a:t>Definitions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12700" marR="0" lvl="0" indent="0" defTabSz="914400" eaLnBrk="1" fontAlgn="auto" latinLnBrk="0" hangingPunct="1">
              <a:lnSpc>
                <a:spcPts val="237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975360" algn="l"/>
              </a:tabLst>
              <a:defRPr/>
            </a:pP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Even</a:t>
            </a:r>
            <a:r>
              <a:rPr kumimoji="0" sz="2000" b="0" i="0" u="none" strike="noStrike" kern="0" cap="none" spc="3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0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	≔</a:t>
            </a:r>
            <a:r>
              <a:rPr kumimoji="0" sz="2000" b="0" i="0" u="none" strike="noStrike" kern="0" cap="none" spc="1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∃𝑘(𝑥</a:t>
            </a:r>
            <a:r>
              <a:rPr kumimoji="0" sz="2000" b="0" i="0" u="none" strike="noStrike" kern="0" cap="none" spc="1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000" b="0" i="0" u="none" strike="noStrike" kern="0" cap="none" spc="1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0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2𝑘)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cs typeface="Cambria Math"/>
            </a:endParaRPr>
          </a:p>
          <a:p>
            <a:pPr marL="12700" marR="0" lvl="0" indent="0" defTabSz="914400" eaLnBrk="1" fontAlgn="auto" latinLnBrk="0" hangingPunct="1">
              <a:lnSpc>
                <a:spcPts val="239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885825" algn="l"/>
              </a:tabLst>
              <a:defRPr/>
            </a:pP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Odd</a:t>
            </a:r>
            <a:r>
              <a:rPr kumimoji="0" sz="2000" b="0" i="0" u="none" strike="noStrike" kern="0" cap="none" spc="3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0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	≔</a:t>
            </a:r>
            <a:r>
              <a:rPr kumimoji="0" sz="2000" b="0" i="0" u="none" strike="noStrike" kern="0" cap="none" spc="1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∃𝑘(𝑥</a:t>
            </a:r>
            <a:r>
              <a:rPr kumimoji="0" sz="2000" b="0" i="0" u="none" strike="noStrike" kern="0" cap="none" spc="1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000" b="0" i="0" u="none" strike="noStrike" kern="0" cap="none" spc="10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2𝑘</a:t>
            </a:r>
            <a:r>
              <a:rPr kumimoji="0" sz="2000" b="0" i="0" u="none" strike="noStrike" kern="0" cap="none" spc="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 </a:t>
            </a:r>
            <a:r>
              <a:rPr kumimoji="0" sz="20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1)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E0B927-4C22-53F1-1126-12EE0D8225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51DB5D72-C4A8-73DF-FEC8-AEA2D61FD36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54202" y="175872"/>
            <a:ext cx="7137248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dirty="0"/>
              <a:t>More Practice: </a:t>
            </a:r>
            <a:br>
              <a:rPr lang="en-US" dirty="0"/>
            </a:br>
            <a:r>
              <a:rPr lang="en-US" dirty="0"/>
              <a:t>Another </a:t>
            </a:r>
            <a:r>
              <a:rPr dirty="0"/>
              <a:t>Proof</a:t>
            </a:r>
            <a:r>
              <a:rPr spc="260" dirty="0"/>
              <a:t> </a:t>
            </a:r>
            <a:r>
              <a:rPr dirty="0"/>
              <a:t>of</a:t>
            </a:r>
            <a:r>
              <a:rPr spc="235" dirty="0"/>
              <a:t> </a:t>
            </a:r>
            <a:r>
              <a:rPr dirty="0"/>
              <a:t>a</a:t>
            </a:r>
            <a:r>
              <a:rPr spc="250" dirty="0"/>
              <a:t> </a:t>
            </a:r>
            <a:r>
              <a:rPr spc="60" dirty="0"/>
              <a:t>Biconditional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C2816608-F2E8-40A7-93AA-6592B8BB0B22}"/>
              </a:ext>
            </a:extLst>
          </p:cNvPr>
          <p:cNvSpPr txBox="1"/>
          <p:nvPr/>
        </p:nvSpPr>
        <p:spPr>
          <a:xfrm>
            <a:off x="654202" y="1672103"/>
            <a:ext cx="11138535" cy="467436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Prove: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For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an</a:t>
            </a:r>
            <a:r>
              <a:rPr kumimoji="0" sz="24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integer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𝑛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,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3𝑛</a:t>
            </a:r>
            <a:r>
              <a:rPr kumimoji="0" sz="2400" b="0" i="0" u="none" strike="noStrike" kern="0" cap="none" spc="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400" b="0" i="0" u="none" strike="noStrike" kern="0" cap="none" spc="114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odd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iff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𝑛</a:t>
            </a:r>
            <a:r>
              <a:rPr kumimoji="0" sz="2400" b="0" i="0" u="none" strike="noStrike" kern="0" cap="none" spc="1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even.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grpSp>
        <p:nvGrpSpPr>
          <p:cNvPr id="7" name="object 7">
            <a:extLst>
              <a:ext uri="{FF2B5EF4-FFF2-40B4-BE49-F238E27FC236}">
                <a16:creationId xmlns:a16="http://schemas.microsoft.com/office/drawing/2014/main" id="{02BC5591-372B-B41B-68F0-70DB273B1D88}"/>
              </a:ext>
            </a:extLst>
          </p:cNvPr>
          <p:cNvGrpSpPr/>
          <p:nvPr/>
        </p:nvGrpSpPr>
        <p:grpSpPr>
          <a:xfrm>
            <a:off x="8619426" y="220662"/>
            <a:ext cx="3366135" cy="1031240"/>
            <a:chOff x="8619426" y="220662"/>
            <a:chExt cx="3366135" cy="1031240"/>
          </a:xfrm>
        </p:grpSpPr>
        <p:sp>
          <p:nvSpPr>
            <p:cNvPr id="8" name="object 8">
              <a:extLst>
                <a:ext uri="{FF2B5EF4-FFF2-40B4-BE49-F238E27FC236}">
                  <a16:creationId xmlns:a16="http://schemas.microsoft.com/office/drawing/2014/main" id="{A337B906-D9AA-4464-506B-023BF9F727F0}"/>
                </a:ext>
              </a:extLst>
            </p:cNvPr>
            <p:cNvSpPr/>
            <p:nvPr/>
          </p:nvSpPr>
          <p:spPr>
            <a:xfrm>
              <a:off x="8627364" y="228600"/>
              <a:ext cx="3350260" cy="1015365"/>
            </a:xfrm>
            <a:custGeom>
              <a:avLst/>
              <a:gdLst/>
              <a:ahLst/>
              <a:cxnLst/>
              <a:rect l="l" t="t" r="r" b="b"/>
              <a:pathLst>
                <a:path w="3350259" h="1015365">
                  <a:moveTo>
                    <a:pt x="3180587" y="0"/>
                  </a:moveTo>
                  <a:lnTo>
                    <a:pt x="169163" y="0"/>
                  </a:lnTo>
                  <a:lnTo>
                    <a:pt x="124177" y="6039"/>
                  </a:lnTo>
                  <a:lnTo>
                    <a:pt x="83763" y="23085"/>
                  </a:lnTo>
                  <a:lnTo>
                    <a:pt x="49529" y="49530"/>
                  </a:lnTo>
                  <a:lnTo>
                    <a:pt x="23085" y="83763"/>
                  </a:lnTo>
                  <a:lnTo>
                    <a:pt x="6039" y="124177"/>
                  </a:lnTo>
                  <a:lnTo>
                    <a:pt x="0" y="169163"/>
                  </a:lnTo>
                  <a:lnTo>
                    <a:pt x="0" y="845820"/>
                  </a:lnTo>
                  <a:lnTo>
                    <a:pt x="6039" y="890806"/>
                  </a:lnTo>
                  <a:lnTo>
                    <a:pt x="23085" y="931220"/>
                  </a:lnTo>
                  <a:lnTo>
                    <a:pt x="49529" y="965453"/>
                  </a:lnTo>
                  <a:lnTo>
                    <a:pt x="83763" y="991898"/>
                  </a:lnTo>
                  <a:lnTo>
                    <a:pt x="124177" y="1008944"/>
                  </a:lnTo>
                  <a:lnTo>
                    <a:pt x="169163" y="1014984"/>
                  </a:lnTo>
                  <a:lnTo>
                    <a:pt x="3180587" y="1014984"/>
                  </a:lnTo>
                  <a:lnTo>
                    <a:pt x="3225574" y="1008944"/>
                  </a:lnTo>
                  <a:lnTo>
                    <a:pt x="3265988" y="991898"/>
                  </a:lnTo>
                  <a:lnTo>
                    <a:pt x="3300222" y="965453"/>
                  </a:lnTo>
                  <a:lnTo>
                    <a:pt x="3326666" y="931220"/>
                  </a:lnTo>
                  <a:lnTo>
                    <a:pt x="3343712" y="890806"/>
                  </a:lnTo>
                  <a:lnTo>
                    <a:pt x="3349752" y="845820"/>
                  </a:lnTo>
                  <a:lnTo>
                    <a:pt x="3349752" y="169163"/>
                  </a:lnTo>
                  <a:lnTo>
                    <a:pt x="3343712" y="124177"/>
                  </a:lnTo>
                  <a:lnTo>
                    <a:pt x="3326666" y="83763"/>
                  </a:lnTo>
                  <a:lnTo>
                    <a:pt x="3300221" y="49529"/>
                  </a:lnTo>
                  <a:lnTo>
                    <a:pt x="3265988" y="23085"/>
                  </a:lnTo>
                  <a:lnTo>
                    <a:pt x="3225574" y="6039"/>
                  </a:lnTo>
                  <a:lnTo>
                    <a:pt x="3180587" y="0"/>
                  </a:lnTo>
                  <a:close/>
                </a:path>
              </a:pathLst>
            </a:custGeom>
            <a:solidFill>
              <a:srgbClr val="E4E4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0D22EA9A-B9CD-D472-4E6D-466081D4F144}"/>
                </a:ext>
              </a:extLst>
            </p:cNvPr>
            <p:cNvSpPr/>
            <p:nvPr/>
          </p:nvSpPr>
          <p:spPr>
            <a:xfrm>
              <a:off x="8627364" y="228600"/>
              <a:ext cx="3350260" cy="1015365"/>
            </a:xfrm>
            <a:custGeom>
              <a:avLst/>
              <a:gdLst/>
              <a:ahLst/>
              <a:cxnLst/>
              <a:rect l="l" t="t" r="r" b="b"/>
              <a:pathLst>
                <a:path w="3350259" h="1015365">
                  <a:moveTo>
                    <a:pt x="0" y="169163"/>
                  </a:moveTo>
                  <a:lnTo>
                    <a:pt x="6039" y="124177"/>
                  </a:lnTo>
                  <a:lnTo>
                    <a:pt x="23085" y="83763"/>
                  </a:lnTo>
                  <a:lnTo>
                    <a:pt x="49529" y="49530"/>
                  </a:lnTo>
                  <a:lnTo>
                    <a:pt x="83763" y="23085"/>
                  </a:lnTo>
                  <a:lnTo>
                    <a:pt x="124177" y="6039"/>
                  </a:lnTo>
                  <a:lnTo>
                    <a:pt x="169163" y="0"/>
                  </a:lnTo>
                  <a:lnTo>
                    <a:pt x="3180587" y="0"/>
                  </a:lnTo>
                  <a:lnTo>
                    <a:pt x="3225574" y="6039"/>
                  </a:lnTo>
                  <a:lnTo>
                    <a:pt x="3265988" y="23085"/>
                  </a:lnTo>
                  <a:lnTo>
                    <a:pt x="3300221" y="49529"/>
                  </a:lnTo>
                  <a:lnTo>
                    <a:pt x="3326666" y="83763"/>
                  </a:lnTo>
                  <a:lnTo>
                    <a:pt x="3343712" y="124177"/>
                  </a:lnTo>
                  <a:lnTo>
                    <a:pt x="3349752" y="169163"/>
                  </a:lnTo>
                  <a:lnTo>
                    <a:pt x="3349752" y="845820"/>
                  </a:lnTo>
                  <a:lnTo>
                    <a:pt x="3343712" y="890806"/>
                  </a:lnTo>
                  <a:lnTo>
                    <a:pt x="3326666" y="931220"/>
                  </a:lnTo>
                  <a:lnTo>
                    <a:pt x="3300222" y="965453"/>
                  </a:lnTo>
                  <a:lnTo>
                    <a:pt x="3265988" y="991898"/>
                  </a:lnTo>
                  <a:lnTo>
                    <a:pt x="3225574" y="1008944"/>
                  </a:lnTo>
                  <a:lnTo>
                    <a:pt x="3180587" y="1014984"/>
                  </a:lnTo>
                  <a:lnTo>
                    <a:pt x="169163" y="1014984"/>
                  </a:lnTo>
                  <a:lnTo>
                    <a:pt x="124177" y="1008944"/>
                  </a:lnTo>
                  <a:lnTo>
                    <a:pt x="83763" y="991898"/>
                  </a:lnTo>
                  <a:lnTo>
                    <a:pt x="49529" y="965453"/>
                  </a:lnTo>
                  <a:lnTo>
                    <a:pt x="23085" y="931220"/>
                  </a:lnTo>
                  <a:lnTo>
                    <a:pt x="6039" y="890806"/>
                  </a:lnTo>
                  <a:lnTo>
                    <a:pt x="0" y="845820"/>
                  </a:lnTo>
                  <a:lnTo>
                    <a:pt x="0" y="169163"/>
                  </a:lnTo>
                  <a:close/>
                </a:path>
              </a:pathLst>
            </a:custGeom>
            <a:ln w="158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C467B23C-A795-78EC-CB9F-3A89E6FACC95}"/>
                </a:ext>
              </a:extLst>
            </p:cNvPr>
            <p:cNvSpPr/>
            <p:nvPr/>
          </p:nvSpPr>
          <p:spPr>
            <a:xfrm>
              <a:off x="9239758" y="634618"/>
              <a:ext cx="399415" cy="539115"/>
            </a:xfrm>
            <a:custGeom>
              <a:avLst/>
              <a:gdLst/>
              <a:ahLst/>
              <a:cxnLst/>
              <a:rect l="l" t="t" r="r" b="b"/>
              <a:pathLst>
                <a:path w="399415" h="539115">
                  <a:moveTo>
                    <a:pt x="78486" y="312801"/>
                  </a:moveTo>
                  <a:lnTo>
                    <a:pt x="75184" y="303276"/>
                  </a:lnTo>
                  <a:lnTo>
                    <a:pt x="58102" y="309422"/>
                  </a:lnTo>
                  <a:lnTo>
                    <a:pt x="43116" y="318350"/>
                  </a:lnTo>
                  <a:lnTo>
                    <a:pt x="10922" y="361276"/>
                  </a:lnTo>
                  <a:lnTo>
                    <a:pt x="1206" y="399567"/>
                  </a:lnTo>
                  <a:lnTo>
                    <a:pt x="0" y="421132"/>
                  </a:lnTo>
                  <a:lnTo>
                    <a:pt x="1092" y="440753"/>
                  </a:lnTo>
                  <a:lnTo>
                    <a:pt x="1206" y="442861"/>
                  </a:lnTo>
                  <a:lnTo>
                    <a:pt x="10922" y="481203"/>
                  </a:lnTo>
                  <a:lnTo>
                    <a:pt x="43014" y="523938"/>
                  </a:lnTo>
                  <a:lnTo>
                    <a:pt x="75184" y="538988"/>
                  </a:lnTo>
                  <a:lnTo>
                    <a:pt x="78105" y="529463"/>
                  </a:lnTo>
                  <a:lnTo>
                    <a:pt x="64719" y="523468"/>
                  </a:lnTo>
                  <a:lnTo>
                    <a:pt x="53149" y="515162"/>
                  </a:lnTo>
                  <a:lnTo>
                    <a:pt x="29337" y="476567"/>
                  </a:lnTo>
                  <a:lnTo>
                    <a:pt x="21501" y="421132"/>
                  </a:lnTo>
                  <a:lnTo>
                    <a:pt x="21463" y="419989"/>
                  </a:lnTo>
                  <a:lnTo>
                    <a:pt x="22339" y="399846"/>
                  </a:lnTo>
                  <a:lnTo>
                    <a:pt x="35433" y="350139"/>
                  </a:lnTo>
                  <a:lnTo>
                    <a:pt x="64935" y="318706"/>
                  </a:lnTo>
                  <a:lnTo>
                    <a:pt x="78486" y="312801"/>
                  </a:lnTo>
                  <a:close/>
                </a:path>
                <a:path w="399415" h="539115">
                  <a:moveTo>
                    <a:pt x="168402" y="9525"/>
                  </a:moveTo>
                  <a:lnTo>
                    <a:pt x="165100" y="0"/>
                  </a:lnTo>
                  <a:lnTo>
                    <a:pt x="148018" y="6146"/>
                  </a:lnTo>
                  <a:lnTo>
                    <a:pt x="133019" y="15074"/>
                  </a:lnTo>
                  <a:lnTo>
                    <a:pt x="100838" y="58000"/>
                  </a:lnTo>
                  <a:lnTo>
                    <a:pt x="91122" y="96291"/>
                  </a:lnTo>
                  <a:lnTo>
                    <a:pt x="89916" y="117856"/>
                  </a:lnTo>
                  <a:lnTo>
                    <a:pt x="91008" y="137477"/>
                  </a:lnTo>
                  <a:lnTo>
                    <a:pt x="91122" y="139585"/>
                  </a:lnTo>
                  <a:lnTo>
                    <a:pt x="100838" y="177927"/>
                  </a:lnTo>
                  <a:lnTo>
                    <a:pt x="132930" y="220662"/>
                  </a:lnTo>
                  <a:lnTo>
                    <a:pt x="165100" y="235712"/>
                  </a:lnTo>
                  <a:lnTo>
                    <a:pt x="168021" y="226187"/>
                  </a:lnTo>
                  <a:lnTo>
                    <a:pt x="154635" y="220192"/>
                  </a:lnTo>
                  <a:lnTo>
                    <a:pt x="143065" y="211886"/>
                  </a:lnTo>
                  <a:lnTo>
                    <a:pt x="119253" y="173291"/>
                  </a:lnTo>
                  <a:lnTo>
                    <a:pt x="111417" y="117856"/>
                  </a:lnTo>
                  <a:lnTo>
                    <a:pt x="111379" y="116713"/>
                  </a:lnTo>
                  <a:lnTo>
                    <a:pt x="112255" y="96570"/>
                  </a:lnTo>
                  <a:lnTo>
                    <a:pt x="125349" y="46863"/>
                  </a:lnTo>
                  <a:lnTo>
                    <a:pt x="154851" y="15430"/>
                  </a:lnTo>
                  <a:lnTo>
                    <a:pt x="168402" y="9525"/>
                  </a:lnTo>
                  <a:close/>
                </a:path>
                <a:path w="399415" h="539115">
                  <a:moveTo>
                    <a:pt x="309245" y="421132"/>
                  </a:moveTo>
                  <a:lnTo>
                    <a:pt x="308038" y="399846"/>
                  </a:lnTo>
                  <a:lnTo>
                    <a:pt x="308025" y="399567"/>
                  </a:lnTo>
                  <a:lnTo>
                    <a:pt x="304380" y="379603"/>
                  </a:lnTo>
                  <a:lnTo>
                    <a:pt x="279044" y="330047"/>
                  </a:lnTo>
                  <a:lnTo>
                    <a:pt x="234061" y="303276"/>
                  </a:lnTo>
                  <a:lnTo>
                    <a:pt x="230759" y="312801"/>
                  </a:lnTo>
                  <a:lnTo>
                    <a:pt x="244398" y="318719"/>
                  </a:lnTo>
                  <a:lnTo>
                    <a:pt x="256159" y="326910"/>
                  </a:lnTo>
                  <a:lnTo>
                    <a:pt x="280009" y="364934"/>
                  </a:lnTo>
                  <a:lnTo>
                    <a:pt x="287782" y="419989"/>
                  </a:lnTo>
                  <a:lnTo>
                    <a:pt x="286918" y="440753"/>
                  </a:lnTo>
                  <a:lnTo>
                    <a:pt x="273812" y="491617"/>
                  </a:lnTo>
                  <a:lnTo>
                    <a:pt x="244589" y="523468"/>
                  </a:lnTo>
                  <a:lnTo>
                    <a:pt x="231140" y="529463"/>
                  </a:lnTo>
                  <a:lnTo>
                    <a:pt x="234061" y="538988"/>
                  </a:lnTo>
                  <a:lnTo>
                    <a:pt x="279171" y="512279"/>
                  </a:lnTo>
                  <a:lnTo>
                    <a:pt x="304444" y="462876"/>
                  </a:lnTo>
                  <a:lnTo>
                    <a:pt x="308038" y="442861"/>
                  </a:lnTo>
                  <a:lnTo>
                    <a:pt x="309245" y="421132"/>
                  </a:lnTo>
                  <a:close/>
                </a:path>
                <a:path w="399415" h="539115">
                  <a:moveTo>
                    <a:pt x="399161" y="117856"/>
                  </a:moveTo>
                  <a:lnTo>
                    <a:pt x="397954" y="96570"/>
                  </a:lnTo>
                  <a:lnTo>
                    <a:pt x="397941" y="96291"/>
                  </a:lnTo>
                  <a:lnTo>
                    <a:pt x="394296" y="76327"/>
                  </a:lnTo>
                  <a:lnTo>
                    <a:pt x="368960" y="26771"/>
                  </a:lnTo>
                  <a:lnTo>
                    <a:pt x="323977" y="0"/>
                  </a:lnTo>
                  <a:lnTo>
                    <a:pt x="320675" y="9525"/>
                  </a:lnTo>
                  <a:lnTo>
                    <a:pt x="334314" y="15443"/>
                  </a:lnTo>
                  <a:lnTo>
                    <a:pt x="346075" y="23634"/>
                  </a:lnTo>
                  <a:lnTo>
                    <a:pt x="369925" y="61658"/>
                  </a:lnTo>
                  <a:lnTo>
                    <a:pt x="377698" y="116713"/>
                  </a:lnTo>
                  <a:lnTo>
                    <a:pt x="376834" y="137477"/>
                  </a:lnTo>
                  <a:lnTo>
                    <a:pt x="363728" y="188341"/>
                  </a:lnTo>
                  <a:lnTo>
                    <a:pt x="334505" y="220192"/>
                  </a:lnTo>
                  <a:lnTo>
                    <a:pt x="321056" y="226187"/>
                  </a:lnTo>
                  <a:lnTo>
                    <a:pt x="323977" y="235712"/>
                  </a:lnTo>
                  <a:lnTo>
                    <a:pt x="369087" y="209003"/>
                  </a:lnTo>
                  <a:lnTo>
                    <a:pt x="394360" y="159600"/>
                  </a:lnTo>
                  <a:lnTo>
                    <a:pt x="397954" y="139585"/>
                  </a:lnTo>
                  <a:lnTo>
                    <a:pt x="399161" y="11785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1" name="object 11">
            <a:extLst>
              <a:ext uri="{FF2B5EF4-FFF2-40B4-BE49-F238E27FC236}">
                <a16:creationId xmlns:a16="http://schemas.microsoft.com/office/drawing/2014/main" id="{6A33BEE8-3E10-AC0C-0D08-B91EAEBB6AB4}"/>
              </a:ext>
            </a:extLst>
          </p:cNvPr>
          <p:cNvSpPr txBox="1"/>
          <p:nvPr/>
        </p:nvSpPr>
        <p:spPr>
          <a:xfrm>
            <a:off x="8756395" y="259207"/>
            <a:ext cx="2922270" cy="932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ts val="2375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000" b="0" i="0" u="sng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Segoe UI Semilight"/>
                <a:cs typeface="Segoe UI Semilight"/>
              </a:rPr>
              <a:t>Definitions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12700" marR="0" lvl="0" indent="0" defTabSz="914400" eaLnBrk="1" fontAlgn="auto" latinLnBrk="0" hangingPunct="1">
              <a:lnSpc>
                <a:spcPts val="237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975360" algn="l"/>
              </a:tabLst>
              <a:defRPr/>
            </a:pP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Even</a:t>
            </a:r>
            <a:r>
              <a:rPr kumimoji="0" sz="2000" b="0" i="0" u="none" strike="noStrike" kern="0" cap="none" spc="3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0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	≔</a:t>
            </a:r>
            <a:r>
              <a:rPr kumimoji="0" sz="2000" b="0" i="0" u="none" strike="noStrike" kern="0" cap="none" spc="1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∃𝑘(𝑥</a:t>
            </a:r>
            <a:r>
              <a:rPr kumimoji="0" sz="2000" b="0" i="0" u="none" strike="noStrike" kern="0" cap="none" spc="1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000" b="0" i="0" u="none" strike="noStrike" kern="0" cap="none" spc="1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0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2𝑘)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cs typeface="Cambria Math"/>
            </a:endParaRPr>
          </a:p>
          <a:p>
            <a:pPr marL="12700" marR="0" lvl="0" indent="0" defTabSz="914400" eaLnBrk="1" fontAlgn="auto" latinLnBrk="0" hangingPunct="1">
              <a:lnSpc>
                <a:spcPts val="239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885825" algn="l"/>
              </a:tabLst>
              <a:defRPr/>
            </a:pP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Odd</a:t>
            </a:r>
            <a:r>
              <a:rPr kumimoji="0" sz="2000" b="0" i="0" u="none" strike="noStrike" kern="0" cap="none" spc="3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0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	≔</a:t>
            </a:r>
            <a:r>
              <a:rPr kumimoji="0" sz="2000" b="0" i="0" u="none" strike="noStrike" kern="0" cap="none" spc="1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∃𝑘(𝑥</a:t>
            </a:r>
            <a:r>
              <a:rPr kumimoji="0" sz="2000" b="0" i="0" u="none" strike="noStrike" kern="0" cap="none" spc="1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000" b="0" i="0" u="none" strike="noStrike" kern="0" cap="none" spc="10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2𝑘</a:t>
            </a:r>
            <a:r>
              <a:rPr kumimoji="0" sz="2000" b="0" i="0" u="none" strike="noStrike" kern="0" cap="none" spc="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 </a:t>
            </a:r>
            <a:r>
              <a:rPr kumimoji="0" sz="20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1)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cs typeface="Cambria Math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535A917-BBB7-7BE4-2ED1-12B7FF24CF3B}"/>
                  </a:ext>
                </a:extLst>
              </p:cNvPr>
              <p:cNvSpPr txBox="1"/>
              <p:nvPr/>
            </p:nvSpPr>
            <p:spPr>
              <a:xfrm>
                <a:off x="654202" y="2567677"/>
                <a:ext cx="907065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kern="0" dirty="0">
                    <a:solidFill>
                      <a:srgbClr val="4C3282"/>
                    </a:solidFill>
                    <a:latin typeface="Cambria Math"/>
                  </a:rPr>
                  <a:t>[Proof that </a:t>
                </a:r>
                <a14:m>
                  <m:oMath xmlns:m="http://schemas.openxmlformats.org/officeDocument/2006/math"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400" b="0" i="0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Odd</m:t>
                    </m:r>
                    <m:r>
                      <a:rPr lang="en-US" sz="2400" b="0" i="0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(3</m:t>
                    </m:r>
                    <m:r>
                      <m:rPr>
                        <m:sty m:val="p"/>
                      </m:rPr>
                      <a:rPr lang="en-US" sz="2400" b="0" i="0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sz="2400" b="0" i="0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+3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)→</m:t>
                    </m:r>
                    <m:r>
                      <m:rPr>
                        <m:sty m:val="p"/>
                      </m:rPr>
                      <a:rPr lang="en-US" sz="2400" b="0" i="0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Even</m:t>
                    </m:r>
                    <m:r>
                      <a:rPr lang="en-US" sz="2400" b="0" i="0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400" b="0" i="0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sz="2400" b="0" i="0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rgbClr val="4C3282"/>
                    </a:solidFill>
                  </a:rPr>
                  <a:t>] 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535A917-BBB7-7BE4-2ED1-12B7FF24CF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202" y="2567677"/>
                <a:ext cx="9070658" cy="461665"/>
              </a:xfrm>
              <a:prstGeom prst="rect">
                <a:avLst/>
              </a:prstGeom>
              <a:blipFill>
                <a:blip r:embed="rId2"/>
                <a:stretch>
                  <a:fillRect l="-1008" t="-13158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160848B-8CEA-4362-80AF-4E33B5F9A8CD}"/>
                  </a:ext>
                </a:extLst>
              </p:cNvPr>
              <p:cNvSpPr txBox="1"/>
              <p:nvPr/>
            </p:nvSpPr>
            <p:spPr>
              <a:xfrm>
                <a:off x="654202" y="4396477"/>
                <a:ext cx="907065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kern="0" dirty="0">
                    <a:solidFill>
                      <a:srgbClr val="4C3282"/>
                    </a:solidFill>
                    <a:latin typeface="Cambria Math"/>
                  </a:rPr>
                  <a:t>[Proof that </a:t>
                </a:r>
                <a14:m>
                  <m:oMath xmlns:m="http://schemas.openxmlformats.org/officeDocument/2006/math"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400" b="0" i="0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Even</m:t>
                    </m:r>
                    <m:r>
                      <a:rPr lang="en-US" sz="2400" b="0" i="0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400" b="0" i="0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sz="2400" b="0" i="0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sz="2400" b="0" i="1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m:rPr>
                        <m:sty m:val="p"/>
                      </m:rPr>
                      <a:rPr lang="en-US" sz="2400" b="0" i="0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Odd</m:t>
                    </m:r>
                    <m:r>
                      <a:rPr lang="en-US" sz="2400" b="0" i="0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(3</m:t>
                    </m:r>
                    <m:r>
                      <m:rPr>
                        <m:sty m:val="p"/>
                      </m:rPr>
                      <a:rPr lang="en-US" sz="2400" b="0" i="0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sz="2400" b="0" i="0" kern="0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+3)</m:t>
                    </m:r>
                  </m:oMath>
                </a14:m>
                <a:r>
                  <a:rPr lang="en-US" sz="2400" kern="0" dirty="0">
                    <a:solidFill>
                      <a:srgbClr val="4C3282"/>
                    </a:solidFill>
                    <a:latin typeface="Cambria Math"/>
                  </a:rPr>
                  <a:t>)</a:t>
                </a:r>
                <a:r>
                  <a:rPr lang="en-US" sz="2400" dirty="0">
                    <a:solidFill>
                      <a:srgbClr val="4C3282"/>
                    </a:solidFill>
                  </a:rPr>
                  <a:t>] 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160848B-8CEA-4362-80AF-4E33B5F9A8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202" y="4396477"/>
                <a:ext cx="9070658" cy="461665"/>
              </a:xfrm>
              <a:prstGeom prst="rect">
                <a:avLst/>
              </a:prstGeom>
              <a:blipFill>
                <a:blip r:embed="rId3"/>
                <a:stretch>
                  <a:fillRect l="-1008" t="-13158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5375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7F071A-C2FE-EAE3-BAF3-6C3F8CBF35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10410AAF-9E91-E362-E5C3-B611B5EC5E1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168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55"/>
              <a:t>Announcements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142DB5E5-C7F6-2DDE-A19D-F50CE6A164CA}"/>
              </a:ext>
            </a:extLst>
          </p:cNvPr>
          <p:cNvSpPr txBox="1"/>
          <p:nvPr/>
        </p:nvSpPr>
        <p:spPr>
          <a:xfrm>
            <a:off x="626008" y="1277943"/>
            <a:ext cx="10816692" cy="7230184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469265" indent="-456565">
              <a:lnSpc>
                <a:spcPct val="100000"/>
              </a:lnSpc>
              <a:spcBef>
                <a:spcPts val="700"/>
              </a:spcBef>
              <a:buFont typeface="Arial"/>
              <a:buChar char="•"/>
              <a:tabLst>
                <a:tab pos="469265" algn="l"/>
              </a:tabLst>
            </a:pPr>
            <a:r>
              <a:rPr sz="2800" spc="-25" dirty="0">
                <a:latin typeface="Segoe UI Semilight"/>
                <a:cs typeface="Segoe UI Semilight"/>
              </a:rPr>
              <a:t>H</a:t>
            </a:r>
            <a:r>
              <a:rPr lang="en-US" sz="2800" spc="-25" dirty="0">
                <a:latin typeface="Segoe UI Semilight"/>
                <a:cs typeface="Segoe UI Semilight"/>
              </a:rPr>
              <a:t>omework Resubmissions</a:t>
            </a:r>
            <a:endParaRPr lang="en-US" sz="2800" spc="-60" dirty="0">
              <a:latin typeface="Segoe UI Semilight"/>
              <a:cs typeface="Segoe UI Semilight"/>
            </a:endParaRPr>
          </a:p>
          <a:p>
            <a:pPr marL="935990" lvl="1" indent="-457200">
              <a:lnSpc>
                <a:spcPct val="100000"/>
              </a:lnSpc>
              <a:spcBef>
                <a:spcPts val="600"/>
              </a:spcBef>
              <a:buChar char="-"/>
              <a:tabLst>
                <a:tab pos="935990" algn="l"/>
              </a:tabLst>
            </a:pPr>
            <a:r>
              <a:rPr lang="en-US" sz="2400" dirty="0">
                <a:latin typeface="Segoe UI Semilight"/>
                <a:cs typeface="Segoe UI Semilight"/>
              </a:rPr>
              <a:t>For each homework, you may resubmit up to 2 problems for an improved grade</a:t>
            </a:r>
          </a:p>
          <a:p>
            <a:pPr marL="935990" lvl="1" indent="-457200">
              <a:lnSpc>
                <a:spcPct val="100000"/>
              </a:lnSpc>
              <a:spcBef>
                <a:spcPts val="600"/>
              </a:spcBef>
              <a:buChar char="-"/>
              <a:tabLst>
                <a:tab pos="935990" algn="l"/>
              </a:tabLst>
            </a:pPr>
            <a:r>
              <a:rPr lang="en-US" sz="2400" dirty="0">
                <a:latin typeface="Segoe UI Semilight"/>
                <a:cs typeface="Segoe UI Semilight"/>
              </a:rPr>
              <a:t>Three steps to resubmit your work</a:t>
            </a:r>
          </a:p>
          <a:p>
            <a:pPr marL="1393190" lvl="2" indent="-457200">
              <a:spcBef>
                <a:spcPts val="600"/>
              </a:spcBef>
              <a:buChar char="-"/>
              <a:tabLst>
                <a:tab pos="935990" algn="l"/>
              </a:tabLst>
            </a:pPr>
            <a:r>
              <a:rPr lang="en-US" sz="2400" dirty="0">
                <a:latin typeface="Segoe UI Semilight"/>
                <a:cs typeface="Segoe UI Semilight"/>
              </a:rPr>
              <a:t>1) Revise your work using the feedback on your original submission</a:t>
            </a:r>
          </a:p>
          <a:p>
            <a:pPr marL="1393190" lvl="2" indent="-457200">
              <a:spcBef>
                <a:spcPts val="600"/>
              </a:spcBef>
              <a:buChar char="-"/>
              <a:tabLst>
                <a:tab pos="935990" algn="l"/>
              </a:tabLst>
            </a:pPr>
            <a:r>
              <a:rPr lang="en-US" sz="2400" b="1" dirty="0">
                <a:latin typeface="Segoe UI Semilight"/>
                <a:cs typeface="Segoe UI Semilight"/>
              </a:rPr>
              <a:t>2) Submit your revised work using the “Homework 1 Resubmission” assignment on </a:t>
            </a:r>
            <a:r>
              <a:rPr lang="en-US" sz="2400" b="1" dirty="0" err="1">
                <a:latin typeface="Segoe UI Semilight"/>
                <a:cs typeface="Segoe UI Semilight"/>
              </a:rPr>
              <a:t>Gradescope</a:t>
            </a:r>
            <a:endParaRPr lang="en-US" sz="2400" b="1" dirty="0">
              <a:latin typeface="Segoe UI Semilight"/>
              <a:cs typeface="Segoe UI Semilight"/>
            </a:endParaRPr>
          </a:p>
          <a:p>
            <a:pPr marL="1393190" lvl="2" indent="-457200">
              <a:spcBef>
                <a:spcPts val="600"/>
              </a:spcBef>
              <a:buChar char="-"/>
              <a:tabLst>
                <a:tab pos="935990" algn="l"/>
              </a:tabLst>
            </a:pPr>
            <a:r>
              <a:rPr lang="en-US" sz="2400" b="1" dirty="0">
                <a:latin typeface="Segoe UI Semilight"/>
                <a:cs typeface="Segoe UI Semilight"/>
              </a:rPr>
              <a:t>3) Fill out the HW1 Resubmission form on the Ed board</a:t>
            </a:r>
          </a:p>
          <a:p>
            <a:pPr marL="935990" lvl="1" indent="-457200">
              <a:spcBef>
                <a:spcPts val="600"/>
              </a:spcBef>
              <a:buFontTx/>
              <a:buChar char="-"/>
              <a:tabLst>
                <a:tab pos="935990" algn="l"/>
              </a:tabLst>
            </a:pPr>
            <a:r>
              <a:rPr lang="en-US" sz="2400" b="1" dirty="0">
                <a:latin typeface="Segoe UI Semilight"/>
                <a:cs typeface="Segoe UI Semilight"/>
              </a:rPr>
              <a:t>Both steps 2 and 3 must be completed for your resubmission to be graded</a:t>
            </a:r>
          </a:p>
          <a:p>
            <a:pPr marL="935990" lvl="1" indent="-457200">
              <a:spcBef>
                <a:spcPts val="600"/>
              </a:spcBef>
              <a:buFontTx/>
              <a:buChar char="-"/>
              <a:tabLst>
                <a:tab pos="935990" algn="l"/>
              </a:tabLst>
            </a:pPr>
            <a:r>
              <a:rPr lang="en-US" sz="2400" dirty="0">
                <a:latin typeface="Segoe UI Semilight"/>
                <a:cs typeface="Segoe UI Semilight"/>
              </a:rPr>
              <a:t>Resubmissions are open from Wednesday at noon until 11:59 pm on Friday</a:t>
            </a:r>
          </a:p>
          <a:p>
            <a:pPr marL="935990" lvl="1" indent="-457200">
              <a:spcBef>
                <a:spcPts val="600"/>
              </a:spcBef>
              <a:buFontTx/>
              <a:buChar char="-"/>
              <a:tabLst>
                <a:tab pos="935990" algn="l"/>
              </a:tabLst>
            </a:pPr>
            <a:r>
              <a:rPr lang="en-US" sz="2400" dirty="0">
                <a:latin typeface="Segoe UI Semilight"/>
                <a:cs typeface="Segoe UI Semilight"/>
              </a:rPr>
              <a:t>Late days cannot be used on resubmissions (unless there are extenuating circumstances)</a:t>
            </a:r>
          </a:p>
          <a:p>
            <a:pPr marL="935990" lvl="1" indent="-457200">
              <a:spcBef>
                <a:spcPts val="600"/>
              </a:spcBef>
              <a:buFontTx/>
              <a:buChar char="-"/>
              <a:tabLst>
                <a:tab pos="935990" algn="l"/>
              </a:tabLst>
            </a:pPr>
            <a:endParaRPr lang="en-US" sz="2800" dirty="0">
              <a:latin typeface="Segoe UI Semilight"/>
              <a:cs typeface="Segoe UI Semilight"/>
            </a:endParaRPr>
          </a:p>
          <a:p>
            <a:pPr marL="935990" lvl="1" indent="-457200">
              <a:spcBef>
                <a:spcPts val="600"/>
              </a:spcBef>
              <a:buFontTx/>
              <a:buChar char="-"/>
              <a:tabLst>
                <a:tab pos="935990" algn="l"/>
              </a:tabLst>
            </a:pPr>
            <a:endParaRPr lang="en-US" sz="2800" dirty="0">
              <a:latin typeface="Segoe UI Semilight"/>
              <a:cs typeface="Segoe UI Semilight"/>
            </a:endParaRPr>
          </a:p>
          <a:p>
            <a:pPr marL="935990" lvl="1" indent="-457200">
              <a:spcBef>
                <a:spcPts val="600"/>
              </a:spcBef>
              <a:buChar char="-"/>
              <a:tabLst>
                <a:tab pos="935990" algn="l"/>
              </a:tabLst>
            </a:pPr>
            <a:endParaRPr lang="en-US" sz="2800" dirty="0">
              <a:latin typeface="Segoe UI Semilight"/>
              <a:cs typeface="Segoe UI Semilight"/>
            </a:endParaRPr>
          </a:p>
          <a:p>
            <a:pPr marL="478790" lvl="1">
              <a:lnSpc>
                <a:spcPct val="100000"/>
              </a:lnSpc>
              <a:spcBef>
                <a:spcPts val="600"/>
              </a:spcBef>
              <a:tabLst>
                <a:tab pos="935990" algn="l"/>
              </a:tabLst>
            </a:pPr>
            <a:endParaRPr lang="en-US" sz="2800" dirty="0">
              <a:latin typeface="Segoe UI Semilight"/>
              <a:cs typeface="Segoe UI Semilight"/>
            </a:endParaRPr>
          </a:p>
        </p:txBody>
      </p:sp>
    </p:spTree>
    <p:extLst>
      <p:ext uri="{BB962C8B-B14F-4D97-AF65-F5344CB8AC3E}">
        <p14:creationId xmlns:p14="http://schemas.microsoft.com/office/powerpoint/2010/main" val="41461392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7F38C7-D755-9B9D-C0BE-1B16FD7EE8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319E67FC-DE68-74A5-7E51-B72F53A59FC4}"/>
              </a:ext>
            </a:extLst>
          </p:cNvPr>
          <p:cNvSpPr/>
          <p:nvPr/>
        </p:nvSpPr>
        <p:spPr>
          <a:xfrm>
            <a:off x="4851653" y="2737739"/>
            <a:ext cx="498475" cy="258445"/>
          </a:xfrm>
          <a:custGeom>
            <a:avLst/>
            <a:gdLst/>
            <a:ahLst/>
            <a:cxnLst/>
            <a:rect l="l" t="t" r="r" b="b"/>
            <a:pathLst>
              <a:path w="498475" h="258444">
                <a:moveTo>
                  <a:pt x="415671" y="0"/>
                </a:moveTo>
                <a:lnTo>
                  <a:pt x="411988" y="10540"/>
                </a:lnTo>
                <a:lnTo>
                  <a:pt x="426942" y="17019"/>
                </a:lnTo>
                <a:lnTo>
                  <a:pt x="439800" y="25987"/>
                </a:lnTo>
                <a:lnTo>
                  <a:pt x="465899" y="67631"/>
                </a:lnTo>
                <a:lnTo>
                  <a:pt x="473485" y="105596"/>
                </a:lnTo>
                <a:lnTo>
                  <a:pt x="473519" y="105834"/>
                </a:lnTo>
                <a:lnTo>
                  <a:pt x="473519" y="150655"/>
                </a:lnTo>
                <a:lnTo>
                  <a:pt x="465899" y="189950"/>
                </a:lnTo>
                <a:lnTo>
                  <a:pt x="439848" y="232251"/>
                </a:lnTo>
                <a:lnTo>
                  <a:pt x="412369" y="247903"/>
                </a:lnTo>
                <a:lnTo>
                  <a:pt x="415671" y="258318"/>
                </a:lnTo>
                <a:lnTo>
                  <a:pt x="450945" y="241823"/>
                </a:lnTo>
                <a:lnTo>
                  <a:pt x="476885" y="213233"/>
                </a:lnTo>
                <a:lnTo>
                  <a:pt x="492775" y="174879"/>
                </a:lnTo>
                <a:lnTo>
                  <a:pt x="498094" y="129286"/>
                </a:lnTo>
                <a:lnTo>
                  <a:pt x="496773" y="105834"/>
                </a:lnTo>
                <a:lnTo>
                  <a:pt x="496760" y="105596"/>
                </a:lnTo>
                <a:lnTo>
                  <a:pt x="486092" y="63599"/>
                </a:lnTo>
                <a:lnTo>
                  <a:pt x="464945" y="29432"/>
                </a:lnTo>
                <a:lnTo>
                  <a:pt x="434413" y="6762"/>
                </a:lnTo>
                <a:lnTo>
                  <a:pt x="415671" y="0"/>
                </a:lnTo>
                <a:close/>
              </a:path>
              <a:path w="498475" h="258444">
                <a:moveTo>
                  <a:pt x="82423" y="0"/>
                </a:moveTo>
                <a:lnTo>
                  <a:pt x="47259" y="16573"/>
                </a:lnTo>
                <a:lnTo>
                  <a:pt x="21336" y="45338"/>
                </a:lnTo>
                <a:lnTo>
                  <a:pt x="5334" y="83692"/>
                </a:lnTo>
                <a:lnTo>
                  <a:pt x="78" y="127888"/>
                </a:lnTo>
                <a:lnTo>
                  <a:pt x="0" y="129286"/>
                </a:lnTo>
                <a:lnTo>
                  <a:pt x="5334" y="174878"/>
                </a:lnTo>
                <a:lnTo>
                  <a:pt x="21336" y="213233"/>
                </a:lnTo>
                <a:lnTo>
                  <a:pt x="47212" y="241823"/>
                </a:lnTo>
                <a:lnTo>
                  <a:pt x="82423" y="258318"/>
                </a:lnTo>
                <a:lnTo>
                  <a:pt x="85725" y="247903"/>
                </a:lnTo>
                <a:lnTo>
                  <a:pt x="71010" y="241327"/>
                </a:lnTo>
                <a:lnTo>
                  <a:pt x="58308" y="232251"/>
                </a:lnTo>
                <a:lnTo>
                  <a:pt x="32248" y="189950"/>
                </a:lnTo>
                <a:lnTo>
                  <a:pt x="24576" y="150655"/>
                </a:lnTo>
                <a:lnTo>
                  <a:pt x="23680" y="129286"/>
                </a:lnTo>
                <a:lnTo>
                  <a:pt x="23622" y="127888"/>
                </a:lnTo>
                <a:lnTo>
                  <a:pt x="27447" y="85756"/>
                </a:lnTo>
                <a:lnTo>
                  <a:pt x="47654" y="37455"/>
                </a:lnTo>
                <a:lnTo>
                  <a:pt x="86106" y="10540"/>
                </a:lnTo>
                <a:lnTo>
                  <a:pt x="82423" y="0"/>
                </a:lnTo>
                <a:close/>
              </a:path>
            </a:pathLst>
          </a:custGeom>
          <a:solidFill>
            <a:srgbClr val="4B3182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4D70C85E-BD5E-B546-623A-880777231E4F}"/>
              </a:ext>
            </a:extLst>
          </p:cNvPr>
          <p:cNvSpPr/>
          <p:nvPr/>
        </p:nvSpPr>
        <p:spPr>
          <a:xfrm>
            <a:off x="7568945" y="2737739"/>
            <a:ext cx="984250" cy="258445"/>
          </a:xfrm>
          <a:custGeom>
            <a:avLst/>
            <a:gdLst/>
            <a:ahLst/>
            <a:cxnLst/>
            <a:rect l="l" t="t" r="r" b="b"/>
            <a:pathLst>
              <a:path w="984250" h="258444">
                <a:moveTo>
                  <a:pt x="901826" y="0"/>
                </a:moveTo>
                <a:lnTo>
                  <a:pt x="898144" y="10540"/>
                </a:lnTo>
                <a:lnTo>
                  <a:pt x="913098" y="17019"/>
                </a:lnTo>
                <a:lnTo>
                  <a:pt x="925956" y="25987"/>
                </a:lnTo>
                <a:lnTo>
                  <a:pt x="952055" y="67631"/>
                </a:lnTo>
                <a:lnTo>
                  <a:pt x="959641" y="105596"/>
                </a:lnTo>
                <a:lnTo>
                  <a:pt x="959675" y="105834"/>
                </a:lnTo>
                <a:lnTo>
                  <a:pt x="960627" y="127888"/>
                </a:lnTo>
                <a:lnTo>
                  <a:pt x="959675" y="150655"/>
                </a:lnTo>
                <a:lnTo>
                  <a:pt x="956818" y="171338"/>
                </a:lnTo>
                <a:lnTo>
                  <a:pt x="936690" y="220650"/>
                </a:lnTo>
                <a:lnTo>
                  <a:pt x="898525" y="247903"/>
                </a:lnTo>
                <a:lnTo>
                  <a:pt x="901826" y="258318"/>
                </a:lnTo>
                <a:lnTo>
                  <a:pt x="937101" y="241823"/>
                </a:lnTo>
                <a:lnTo>
                  <a:pt x="963040" y="213233"/>
                </a:lnTo>
                <a:lnTo>
                  <a:pt x="978931" y="174879"/>
                </a:lnTo>
                <a:lnTo>
                  <a:pt x="984250" y="129286"/>
                </a:lnTo>
                <a:lnTo>
                  <a:pt x="982929" y="105834"/>
                </a:lnTo>
                <a:lnTo>
                  <a:pt x="972248" y="63599"/>
                </a:lnTo>
                <a:lnTo>
                  <a:pt x="951101" y="29432"/>
                </a:lnTo>
                <a:lnTo>
                  <a:pt x="920569" y="6762"/>
                </a:lnTo>
                <a:lnTo>
                  <a:pt x="901826" y="0"/>
                </a:lnTo>
                <a:close/>
              </a:path>
              <a:path w="984250" h="258444">
                <a:moveTo>
                  <a:pt x="82423" y="0"/>
                </a:moveTo>
                <a:lnTo>
                  <a:pt x="47259" y="16573"/>
                </a:lnTo>
                <a:lnTo>
                  <a:pt x="21335" y="45338"/>
                </a:lnTo>
                <a:lnTo>
                  <a:pt x="5333" y="83692"/>
                </a:lnTo>
                <a:lnTo>
                  <a:pt x="78" y="127888"/>
                </a:lnTo>
                <a:lnTo>
                  <a:pt x="0" y="129286"/>
                </a:lnTo>
                <a:lnTo>
                  <a:pt x="1333" y="152975"/>
                </a:lnTo>
                <a:lnTo>
                  <a:pt x="12001" y="194972"/>
                </a:lnTo>
                <a:lnTo>
                  <a:pt x="33095" y="229046"/>
                </a:lnTo>
                <a:lnTo>
                  <a:pt x="82423" y="258318"/>
                </a:lnTo>
                <a:lnTo>
                  <a:pt x="85725" y="247903"/>
                </a:lnTo>
                <a:lnTo>
                  <a:pt x="71010" y="241327"/>
                </a:lnTo>
                <a:lnTo>
                  <a:pt x="58308" y="232251"/>
                </a:lnTo>
                <a:lnTo>
                  <a:pt x="32248" y="189950"/>
                </a:lnTo>
                <a:lnTo>
                  <a:pt x="24576" y="150655"/>
                </a:lnTo>
                <a:lnTo>
                  <a:pt x="23680" y="129286"/>
                </a:lnTo>
                <a:lnTo>
                  <a:pt x="23622" y="127888"/>
                </a:lnTo>
                <a:lnTo>
                  <a:pt x="27447" y="85756"/>
                </a:lnTo>
                <a:lnTo>
                  <a:pt x="47654" y="37455"/>
                </a:lnTo>
                <a:lnTo>
                  <a:pt x="86105" y="10540"/>
                </a:lnTo>
                <a:lnTo>
                  <a:pt x="82423" y="0"/>
                </a:lnTo>
                <a:close/>
              </a:path>
            </a:pathLst>
          </a:custGeom>
          <a:solidFill>
            <a:srgbClr val="4B3182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A5366765-D36B-CFC7-98A0-878F812E6A7C}"/>
              </a:ext>
            </a:extLst>
          </p:cNvPr>
          <p:cNvSpPr/>
          <p:nvPr/>
        </p:nvSpPr>
        <p:spPr>
          <a:xfrm>
            <a:off x="4025646" y="5043551"/>
            <a:ext cx="986155" cy="258445"/>
          </a:xfrm>
          <a:custGeom>
            <a:avLst/>
            <a:gdLst/>
            <a:ahLst/>
            <a:cxnLst/>
            <a:rect l="l" t="t" r="r" b="b"/>
            <a:pathLst>
              <a:path w="986154" h="258445">
                <a:moveTo>
                  <a:pt x="903351" y="0"/>
                </a:moveTo>
                <a:lnTo>
                  <a:pt x="899667" y="10541"/>
                </a:lnTo>
                <a:lnTo>
                  <a:pt x="914622" y="17019"/>
                </a:lnTo>
                <a:lnTo>
                  <a:pt x="927480" y="25987"/>
                </a:lnTo>
                <a:lnTo>
                  <a:pt x="953579" y="67631"/>
                </a:lnTo>
                <a:lnTo>
                  <a:pt x="961165" y="105596"/>
                </a:lnTo>
                <a:lnTo>
                  <a:pt x="961199" y="105834"/>
                </a:lnTo>
                <a:lnTo>
                  <a:pt x="962151" y="127888"/>
                </a:lnTo>
                <a:lnTo>
                  <a:pt x="961199" y="150655"/>
                </a:lnTo>
                <a:lnTo>
                  <a:pt x="958341" y="171338"/>
                </a:lnTo>
                <a:lnTo>
                  <a:pt x="938214" y="220650"/>
                </a:lnTo>
                <a:lnTo>
                  <a:pt x="900049" y="247904"/>
                </a:lnTo>
                <a:lnTo>
                  <a:pt x="903351" y="258318"/>
                </a:lnTo>
                <a:lnTo>
                  <a:pt x="938625" y="241823"/>
                </a:lnTo>
                <a:lnTo>
                  <a:pt x="964564" y="213233"/>
                </a:lnTo>
                <a:lnTo>
                  <a:pt x="980455" y="174878"/>
                </a:lnTo>
                <a:lnTo>
                  <a:pt x="985774" y="129286"/>
                </a:lnTo>
                <a:lnTo>
                  <a:pt x="984453" y="105834"/>
                </a:lnTo>
                <a:lnTo>
                  <a:pt x="984440" y="105596"/>
                </a:lnTo>
                <a:lnTo>
                  <a:pt x="973772" y="63599"/>
                </a:lnTo>
                <a:lnTo>
                  <a:pt x="952625" y="29432"/>
                </a:lnTo>
                <a:lnTo>
                  <a:pt x="922093" y="6762"/>
                </a:lnTo>
                <a:lnTo>
                  <a:pt x="903351" y="0"/>
                </a:lnTo>
                <a:close/>
              </a:path>
              <a:path w="986154" h="258445">
                <a:moveTo>
                  <a:pt x="82423" y="0"/>
                </a:moveTo>
                <a:lnTo>
                  <a:pt x="47259" y="16573"/>
                </a:lnTo>
                <a:lnTo>
                  <a:pt x="21336" y="45338"/>
                </a:lnTo>
                <a:lnTo>
                  <a:pt x="5334" y="83693"/>
                </a:lnTo>
                <a:lnTo>
                  <a:pt x="78" y="127888"/>
                </a:lnTo>
                <a:lnTo>
                  <a:pt x="0" y="129286"/>
                </a:lnTo>
                <a:lnTo>
                  <a:pt x="5334" y="174879"/>
                </a:lnTo>
                <a:lnTo>
                  <a:pt x="21336" y="213233"/>
                </a:lnTo>
                <a:lnTo>
                  <a:pt x="47212" y="241823"/>
                </a:lnTo>
                <a:lnTo>
                  <a:pt x="82423" y="258318"/>
                </a:lnTo>
                <a:lnTo>
                  <a:pt x="85725" y="247904"/>
                </a:lnTo>
                <a:lnTo>
                  <a:pt x="71010" y="241327"/>
                </a:lnTo>
                <a:lnTo>
                  <a:pt x="58308" y="232251"/>
                </a:lnTo>
                <a:lnTo>
                  <a:pt x="32248" y="189950"/>
                </a:lnTo>
                <a:lnTo>
                  <a:pt x="24576" y="150655"/>
                </a:lnTo>
                <a:lnTo>
                  <a:pt x="23680" y="129286"/>
                </a:lnTo>
                <a:lnTo>
                  <a:pt x="23621" y="127888"/>
                </a:lnTo>
                <a:lnTo>
                  <a:pt x="27447" y="85756"/>
                </a:lnTo>
                <a:lnTo>
                  <a:pt x="47654" y="37455"/>
                </a:lnTo>
                <a:lnTo>
                  <a:pt x="86105" y="10541"/>
                </a:lnTo>
                <a:lnTo>
                  <a:pt x="82423" y="0"/>
                </a:lnTo>
                <a:close/>
              </a:path>
            </a:pathLst>
          </a:custGeom>
          <a:solidFill>
            <a:srgbClr val="4B3182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DC421870-DCA2-D748-64CE-8327341B68E3}"/>
              </a:ext>
            </a:extLst>
          </p:cNvPr>
          <p:cNvSpPr txBox="1"/>
          <p:nvPr/>
        </p:nvSpPr>
        <p:spPr>
          <a:xfrm>
            <a:off x="645058" y="1404765"/>
            <a:ext cx="11138535" cy="533336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Prove: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For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an</a:t>
            </a:r>
            <a:r>
              <a:rPr kumimoji="0" sz="24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integer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𝑛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,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3𝑛</a:t>
            </a:r>
            <a:r>
              <a:rPr kumimoji="0" sz="2400" b="0" i="0" u="none" strike="noStrike" kern="0" cap="none" spc="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400" b="0" i="0" u="none" strike="noStrike" kern="0" cap="none" spc="114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odd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iff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𝑛</a:t>
            </a:r>
            <a:r>
              <a:rPr kumimoji="0" sz="2400" b="0" i="0" u="none" strike="noStrike" kern="0" cap="none" spc="1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even.</a:t>
            </a:r>
            <a:endParaRPr kumimoji="0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61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⇐</a:t>
            </a:r>
            <a:r>
              <a:rPr kumimoji="0" sz="2200" b="0" i="0" u="none" strike="noStrike" kern="0" cap="none" spc="7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Let</a:t>
            </a:r>
            <a:r>
              <a:rPr kumimoji="0" sz="22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𝑛</a:t>
            </a:r>
            <a:r>
              <a:rPr kumimoji="0" sz="2200" b="0" i="0" u="none" strike="noStrike" kern="0" cap="none" spc="114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be</a:t>
            </a:r>
            <a:r>
              <a:rPr kumimoji="0" sz="22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an</a:t>
            </a:r>
            <a:r>
              <a:rPr kumimoji="0" sz="22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arbitrary</a:t>
            </a:r>
            <a:r>
              <a:rPr kumimoji="0" sz="22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integer.</a:t>
            </a:r>
            <a:r>
              <a:rPr kumimoji="0" sz="22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Suppose</a:t>
            </a:r>
            <a:r>
              <a:rPr kumimoji="0" sz="22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𝑛</a:t>
            </a:r>
            <a:r>
              <a:rPr kumimoji="0" sz="2200" b="0" i="0" u="none" strike="noStrike" kern="0" cap="none" spc="114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sz="22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even.</a:t>
            </a:r>
            <a:r>
              <a:rPr kumimoji="0" sz="22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Then</a:t>
            </a:r>
            <a:r>
              <a:rPr kumimoji="0" sz="22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by</a:t>
            </a:r>
            <a:r>
              <a:rPr kumimoji="0" sz="22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definition</a:t>
            </a:r>
            <a:r>
              <a:rPr kumimoji="0" sz="22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sz="22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even,</a:t>
            </a:r>
            <a:r>
              <a:rPr kumimoji="0" sz="2200" b="0" i="0" u="none" strike="noStrike" kern="0" cap="none" spc="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𝑛</a:t>
            </a:r>
            <a:r>
              <a:rPr kumimoji="0" sz="2200" b="0" i="0" u="none" strike="noStrike" kern="0" cap="none" spc="1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200" b="0" i="0" u="none" strike="noStrike" kern="0" cap="none" spc="9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2𝑘</a:t>
            </a:r>
            <a:r>
              <a:rPr kumimoji="0" sz="2200" b="0" i="0" u="none" strike="noStrike" kern="0" cap="none" spc="1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for</a:t>
            </a:r>
            <a:endParaRPr kumimoji="0" sz="2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some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integer</a:t>
            </a:r>
            <a:r>
              <a:rPr kumimoji="0" sz="22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𝑘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r>
              <a:rPr kumimoji="0" sz="22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Then</a:t>
            </a:r>
            <a:r>
              <a:rPr kumimoji="0" sz="22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consider</a:t>
            </a:r>
            <a:r>
              <a:rPr kumimoji="0" sz="22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3𝑛</a:t>
            </a:r>
            <a:r>
              <a:rPr kumimoji="0" sz="2200" b="0" i="0" u="none" strike="noStrike" kern="0" cap="none" spc="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2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:</a:t>
            </a:r>
            <a:endParaRPr kumimoji="0" sz="2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144780" marR="0" lvl="0" indent="0" algn="ctr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>
                <a:tab pos="2077085" algn="l"/>
                <a:tab pos="5279390" algn="l"/>
              </a:tabLst>
              <a:defRPr/>
            </a:pP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3𝑛</a:t>
            </a:r>
            <a:r>
              <a:rPr kumimoji="0" sz="2200" b="0" i="0" u="none" strike="noStrike" kern="0" cap="none" spc="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2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200" b="0" i="0" u="none" strike="noStrike" kern="0" cap="none" spc="1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200" b="0" i="0" u="none" strike="noStrike" kern="0" cap="none" spc="1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200" b="0" i="0" u="none" strike="noStrike" kern="0" cap="none" spc="4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2𝑘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	+</a:t>
            </a:r>
            <a:r>
              <a:rPr kumimoji="0" sz="22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200" b="0" i="0" u="none" strike="noStrike" kern="0" cap="none" spc="114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200" b="0" i="0" u="none" strike="noStrike" kern="0" cap="none" spc="114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6𝑘</a:t>
            </a:r>
            <a:r>
              <a:rPr kumimoji="0" sz="2200" b="0" i="0" u="none" strike="noStrike" kern="0" cap="none" spc="6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200" b="0" i="0" u="none" strike="noStrike" kern="0" cap="none" spc="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200" b="0" i="0" u="none" strike="noStrike" kern="0" cap="none" spc="1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200" b="0" i="0" u="none" strike="noStrike" kern="0" cap="none" spc="1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sz="2200" b="0" i="0" u="none" strike="noStrike" kern="0" cap="none" spc="4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3𝑘</a:t>
            </a:r>
            <a:r>
              <a:rPr kumimoji="0" sz="2200" b="0" i="0" u="none" strike="noStrike" kern="0" cap="none" spc="6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200" b="0" i="0" u="none" strike="noStrike" kern="0" cap="none" spc="-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	+</a:t>
            </a:r>
            <a:r>
              <a:rPr kumimoji="0" sz="2200" b="0" i="0" u="none" strike="noStrike" kern="0" cap="none" spc="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endParaRPr kumimoji="0" sz="2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cs typeface="Cambria Math"/>
            </a:endParaRPr>
          </a:p>
          <a:p>
            <a:pPr marL="12700" marR="86995" lvl="0" indent="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Since</a:t>
            </a:r>
            <a:r>
              <a:rPr kumimoji="0" sz="22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𝑘</a:t>
            </a:r>
            <a:r>
              <a:rPr kumimoji="0" sz="2200" b="0" i="0" u="none" strike="noStrike" kern="0" cap="none" spc="1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sz="22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an</a:t>
            </a:r>
            <a:r>
              <a:rPr kumimoji="0" sz="22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integer,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3𝑘</a:t>
            </a:r>
            <a:r>
              <a:rPr kumimoji="0" sz="2200" b="0" i="0" u="none" strike="noStrike" kern="0" cap="none" spc="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2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sz="2200" b="0" i="0" u="none" strike="noStrike" kern="0" cap="none" spc="8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sz="22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an</a:t>
            </a:r>
            <a:r>
              <a:rPr kumimoji="0" sz="22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integer.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So</a:t>
            </a:r>
            <a:r>
              <a:rPr kumimoji="0" sz="22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3𝑛</a:t>
            </a:r>
            <a:r>
              <a:rPr kumimoji="0" sz="2200" b="0" i="0" u="none" strike="noStrike" kern="0" cap="none" spc="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2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200" b="0" i="0" u="none" strike="noStrike" kern="0" cap="none" spc="8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2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times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an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integer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plus</a:t>
            </a:r>
            <a:r>
              <a:rPr kumimoji="0" sz="22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1.</a:t>
            </a:r>
            <a:r>
              <a:rPr kumimoji="0" sz="22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So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by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definition</a:t>
            </a:r>
            <a:r>
              <a:rPr kumimoji="0" sz="22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sz="22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odd,</a:t>
            </a:r>
            <a:r>
              <a:rPr kumimoji="0" sz="22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3𝑛</a:t>
            </a:r>
            <a:r>
              <a:rPr kumimoji="0" sz="2200" b="0" i="0" u="none" strike="noStrike" kern="0" cap="none" spc="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2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200" b="0" i="0" u="none" strike="noStrike" kern="0" cap="none" spc="7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sz="22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odd.</a:t>
            </a:r>
            <a:r>
              <a:rPr kumimoji="0" sz="22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Since</a:t>
            </a:r>
            <a:r>
              <a:rPr kumimoji="0" sz="22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𝑛</a:t>
            </a:r>
            <a:r>
              <a:rPr kumimoji="0" sz="2200" b="0" i="0" u="none" strike="noStrike" kern="0" cap="none" spc="10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was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arbitrary,</a:t>
            </a:r>
            <a:r>
              <a:rPr kumimoji="0" sz="22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this</a:t>
            </a:r>
            <a:r>
              <a:rPr kumimoji="0" sz="22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shows</a:t>
            </a:r>
            <a:r>
              <a:rPr kumimoji="0" sz="22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2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for</a:t>
            </a:r>
            <a:r>
              <a:rPr kumimoji="0" sz="22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all</a:t>
            </a:r>
            <a:r>
              <a:rPr kumimoji="0" sz="22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integers</a:t>
            </a:r>
            <a:r>
              <a:rPr kumimoji="0" sz="22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𝑛</a:t>
            </a:r>
            <a:r>
              <a:rPr kumimoji="0" sz="2200" b="0" i="0" u="none" strike="noStrike" kern="0" cap="none" spc="1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if</a:t>
            </a:r>
            <a:r>
              <a:rPr kumimoji="0" sz="22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𝑛</a:t>
            </a:r>
            <a:r>
              <a:rPr kumimoji="0" sz="2200" b="0" i="0" u="none" strike="noStrike" kern="0" cap="none" spc="1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is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even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then</a:t>
            </a:r>
            <a:r>
              <a:rPr kumimoji="0" sz="22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3𝑛</a:t>
            </a:r>
            <a:r>
              <a:rPr kumimoji="0" sz="2200" b="0" i="0" u="none" strike="noStrike" kern="0" cap="none" spc="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2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200" b="0" i="0" u="none" strike="noStrike" kern="0" cap="none" spc="7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sz="22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odd.</a:t>
            </a:r>
            <a:endParaRPr kumimoji="0" sz="2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12700" marR="168910" lvl="0" indent="0" defTabSz="914400" eaLnBrk="1" fontAlgn="auto" latinLnBrk="0" hangingPunct="1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⇒</a:t>
            </a:r>
            <a:r>
              <a:rPr kumimoji="0" sz="2200" b="0" i="0" u="none" strike="noStrike" kern="0" cap="none" spc="6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We</a:t>
            </a:r>
            <a:r>
              <a:rPr kumimoji="0" sz="22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</a:t>
            </a:r>
            <a:r>
              <a:rPr kumimoji="0" sz="22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by</a:t>
            </a:r>
            <a:r>
              <a:rPr kumimoji="0" sz="2200" b="0" i="0" u="none" strike="noStrike" kern="0" cap="none" spc="-5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contrapositive.</a:t>
            </a:r>
            <a:r>
              <a:rPr kumimoji="0" sz="22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Let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𝑛</a:t>
            </a:r>
            <a:r>
              <a:rPr kumimoji="0" sz="2200" b="0" i="0" u="none" strike="noStrike" kern="0" cap="none" spc="10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be</a:t>
            </a:r>
            <a:r>
              <a:rPr kumimoji="0" sz="22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an</a:t>
            </a:r>
            <a:r>
              <a:rPr kumimoji="0" sz="22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arbitrary</a:t>
            </a:r>
            <a:r>
              <a:rPr kumimoji="0" sz="22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integer.</a:t>
            </a:r>
            <a:r>
              <a:rPr kumimoji="0" sz="22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Suppose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200" b="0" i="0" u="none" strike="noStrike" kern="0" cap="none" spc="-7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𝑛</a:t>
            </a:r>
            <a:r>
              <a:rPr kumimoji="0" sz="2200" b="0" i="0" u="none" strike="noStrike" kern="0" cap="none" spc="10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sz="22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odd.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Then</a:t>
            </a:r>
            <a:r>
              <a:rPr kumimoji="0" sz="22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by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definition</a:t>
            </a:r>
            <a:r>
              <a:rPr kumimoji="0" sz="22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sz="22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odd,</a:t>
            </a:r>
            <a:r>
              <a:rPr kumimoji="0" sz="22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𝑛</a:t>
            </a:r>
            <a:r>
              <a:rPr kumimoji="0" sz="2200" b="0" i="0" u="none" strike="noStrike" kern="0" cap="none" spc="1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200" b="0" i="0" u="none" strike="noStrike" kern="0" cap="none" spc="9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2𝑘</a:t>
            </a:r>
            <a:r>
              <a:rPr kumimoji="0" sz="2200" b="0" i="0" u="none" strike="noStrike" kern="0" cap="none" spc="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2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sz="2200" b="0" i="0" u="none" strike="noStrike" kern="0" cap="none" spc="7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for</a:t>
            </a:r>
            <a:r>
              <a:rPr kumimoji="0" sz="22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some</a:t>
            </a:r>
            <a:r>
              <a:rPr kumimoji="0" sz="22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integer</a:t>
            </a:r>
            <a:r>
              <a:rPr kumimoji="0" sz="22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𝑘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r>
              <a:rPr kumimoji="0" sz="22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Then</a:t>
            </a:r>
            <a:r>
              <a:rPr kumimoji="0" sz="22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consider</a:t>
            </a:r>
            <a:r>
              <a:rPr kumimoji="0" sz="22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3𝑛</a:t>
            </a:r>
            <a:r>
              <a:rPr kumimoji="0" sz="2200" b="0" i="0" u="none" strike="noStrike" kern="0" cap="none" spc="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2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2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:</a:t>
            </a:r>
            <a:endParaRPr kumimoji="0" sz="2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142240" marR="0" lvl="0" indent="0" algn="ctr" defTabSz="914400" eaLnBrk="1" fontAlgn="auto" latinLnBrk="0" hangingPunct="1">
              <a:lnSpc>
                <a:spcPct val="100000"/>
              </a:lnSpc>
              <a:spcBef>
                <a:spcPts val="395"/>
              </a:spcBef>
              <a:spcAft>
                <a:spcPts val="0"/>
              </a:spcAft>
              <a:buClrTx/>
              <a:buSzTx/>
              <a:buFontTx/>
              <a:buNone/>
              <a:tabLst>
                <a:tab pos="2560955" algn="l"/>
              </a:tabLst>
              <a:defRPr/>
            </a:pP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3𝑛</a:t>
            </a:r>
            <a:r>
              <a:rPr kumimoji="0" sz="2200" b="0" i="0" u="none" strike="noStrike" kern="0" cap="none" spc="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2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200" b="0" i="0" u="none" strike="noStrike" kern="0" cap="none" spc="114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200" b="0" i="0" u="none" strike="noStrike" kern="0" cap="none" spc="1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200" b="0" i="0" u="none" strike="noStrike" kern="0" cap="none" spc="409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2𝑘</a:t>
            </a:r>
            <a:r>
              <a:rPr kumimoji="0" sz="2200" b="0" i="0" u="none" strike="noStrike" kern="0" cap="none" spc="7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200" b="0" i="0" u="none" strike="noStrike" kern="0" cap="none" spc="-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	+</a:t>
            </a:r>
            <a:r>
              <a:rPr kumimoji="0" sz="2200" b="0" i="0" u="none" strike="noStrike" kern="0" cap="none" spc="-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200" b="0" i="0" u="none" strike="noStrike" kern="0" cap="none" spc="114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200" b="0" i="0" u="none" strike="noStrike" kern="0" cap="none" spc="1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6𝑘</a:t>
            </a:r>
            <a:r>
              <a:rPr kumimoji="0" sz="2200" b="0" i="0" u="none" strike="noStrike" kern="0" cap="none" spc="7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2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200" b="0" i="0" u="none" strike="noStrike" kern="0" cap="none" spc="-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200" b="0" i="0" u="none" strike="noStrike" kern="0" cap="none" spc="-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200" b="0" i="0" u="none" strike="noStrike" kern="0" cap="none" spc="114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200" b="0" i="0" u="none" strike="noStrike" kern="0" cap="none" spc="1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6𝑘</a:t>
            </a:r>
            <a:r>
              <a:rPr kumimoji="0" sz="2200" b="0" i="0" u="none" strike="noStrike" kern="0" cap="none" spc="6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200" b="0" i="0" u="none" strike="noStrike" kern="0" cap="none" spc="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6</a:t>
            </a:r>
            <a:r>
              <a:rPr kumimoji="0" sz="2200" b="0" i="0" u="none" strike="noStrike" kern="0" cap="none" spc="10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200" b="0" i="0" u="none" strike="noStrike" kern="0" cap="none" spc="1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2(3𝑘</a:t>
            </a:r>
            <a:r>
              <a:rPr kumimoji="0" sz="2200" b="0" i="0" u="none" strike="noStrike" kern="0" cap="none" spc="6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2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3)</a:t>
            </a:r>
            <a:endParaRPr kumimoji="0" sz="2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cs typeface="Cambria Math"/>
            </a:endParaRPr>
          </a:p>
          <a:p>
            <a:pPr marL="12700" marR="5080" lvl="0" indent="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Since</a:t>
            </a:r>
            <a:r>
              <a:rPr kumimoji="0" sz="2200" b="0" i="0" u="none" strike="noStrike" kern="0" cap="none" spc="-5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𝑘</a:t>
            </a:r>
            <a:r>
              <a:rPr kumimoji="0" sz="2200" b="0" i="0" u="none" strike="noStrike" kern="0" cap="none" spc="1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an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integer,</a:t>
            </a:r>
            <a:r>
              <a:rPr kumimoji="0" sz="22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3𝑘</a:t>
            </a:r>
            <a:r>
              <a:rPr kumimoji="0" sz="2200" b="0" i="0" u="none" strike="noStrike" kern="0" cap="none" spc="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2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200" b="0" i="0" u="none" strike="noStrike" kern="0" cap="none" spc="8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an</a:t>
            </a:r>
            <a:r>
              <a:rPr kumimoji="0" sz="22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integer.</a:t>
            </a:r>
            <a:r>
              <a:rPr kumimoji="0" sz="22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So</a:t>
            </a:r>
            <a:r>
              <a:rPr kumimoji="0" sz="22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3𝑛</a:t>
            </a:r>
            <a:r>
              <a:rPr kumimoji="0" sz="2200" b="0" i="0" u="none" strike="noStrike" kern="0" cap="none" spc="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2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200" b="0" i="0" u="none" strike="noStrike" kern="0" cap="none" spc="8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sz="22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2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times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an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integer.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So</a:t>
            </a:r>
            <a:r>
              <a:rPr kumimoji="0" sz="22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by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definition</a:t>
            </a:r>
            <a:r>
              <a:rPr kumimoji="0" sz="22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of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even,</a:t>
            </a:r>
            <a:r>
              <a:rPr kumimoji="0" sz="22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3𝑛</a:t>
            </a:r>
            <a:r>
              <a:rPr kumimoji="0" sz="2200" b="0" i="0" u="none" strike="noStrike" kern="0" cap="none" spc="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200" b="0" i="0" u="none" strike="noStrike" kern="0" cap="none" spc="8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even.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Since</a:t>
            </a:r>
            <a:r>
              <a:rPr kumimoji="0" sz="22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𝑛</a:t>
            </a:r>
            <a:r>
              <a:rPr kumimoji="0" sz="2200" b="0" i="0" u="none" strike="noStrike" kern="0" cap="none" spc="1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was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arbitrary,</a:t>
            </a:r>
            <a:r>
              <a:rPr kumimoji="0" sz="22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this</a:t>
            </a:r>
            <a:r>
              <a:rPr kumimoji="0" sz="22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shows</a:t>
            </a:r>
            <a:r>
              <a:rPr kumimoji="0" sz="22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2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for</a:t>
            </a:r>
            <a:r>
              <a:rPr kumimoji="0" sz="22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all</a:t>
            </a:r>
            <a:r>
              <a:rPr kumimoji="0" sz="22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integers</a:t>
            </a:r>
            <a:r>
              <a:rPr kumimoji="0" sz="22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𝑛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,</a:t>
            </a:r>
            <a:r>
              <a:rPr kumimoji="0" sz="22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if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𝑛</a:t>
            </a:r>
            <a:r>
              <a:rPr kumimoji="0" sz="2200" b="0" i="0" u="none" strike="noStrike" kern="0" cap="none" spc="114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odd</a:t>
            </a:r>
            <a:r>
              <a:rPr kumimoji="0" sz="22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then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3𝑛</a:t>
            </a:r>
            <a:r>
              <a:rPr kumimoji="0" sz="2200" b="0" i="0" u="none" strike="noStrike" kern="0" cap="none" spc="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2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200" b="0" i="0" u="none" strike="noStrike" kern="0" cap="none" spc="6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sz="22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even.</a:t>
            </a:r>
            <a:r>
              <a:rPr kumimoji="0" sz="22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Then</a:t>
            </a:r>
            <a:r>
              <a:rPr kumimoji="0" sz="22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sz="22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contrapositive</a:t>
            </a:r>
            <a:r>
              <a:rPr kumimoji="0" sz="22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also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holds: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for</a:t>
            </a:r>
            <a:r>
              <a:rPr kumimoji="0" sz="22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all</a:t>
            </a:r>
            <a:r>
              <a:rPr kumimoji="0" sz="22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integers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𝑛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,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if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3𝑛</a:t>
            </a:r>
            <a:r>
              <a:rPr kumimoji="0" sz="2200" b="0" i="0" u="none" strike="noStrike" kern="0" cap="none" spc="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2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200" b="0" i="0" u="none" strike="noStrike" kern="0" cap="none" spc="6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sz="22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odd</a:t>
            </a:r>
            <a:r>
              <a:rPr kumimoji="0" sz="22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then</a:t>
            </a:r>
            <a:r>
              <a:rPr kumimoji="0" sz="22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2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𝑛</a:t>
            </a:r>
            <a:r>
              <a:rPr kumimoji="0" sz="2200" b="0" i="0" u="none" strike="noStrike" kern="0" cap="none" spc="114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2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is </a:t>
            </a:r>
            <a:r>
              <a:rPr kumimoji="0" sz="22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even.</a:t>
            </a:r>
            <a:endParaRPr kumimoji="0" sz="2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grpSp>
        <p:nvGrpSpPr>
          <p:cNvPr id="7" name="object 7">
            <a:extLst>
              <a:ext uri="{FF2B5EF4-FFF2-40B4-BE49-F238E27FC236}">
                <a16:creationId xmlns:a16="http://schemas.microsoft.com/office/drawing/2014/main" id="{25264728-02BC-4BCD-60D1-B570B28C13B5}"/>
              </a:ext>
            </a:extLst>
          </p:cNvPr>
          <p:cNvGrpSpPr/>
          <p:nvPr/>
        </p:nvGrpSpPr>
        <p:grpSpPr>
          <a:xfrm>
            <a:off x="8619426" y="220662"/>
            <a:ext cx="3366135" cy="1031240"/>
            <a:chOff x="8619426" y="220662"/>
            <a:chExt cx="3366135" cy="1031240"/>
          </a:xfrm>
        </p:grpSpPr>
        <p:sp>
          <p:nvSpPr>
            <p:cNvPr id="8" name="object 8">
              <a:extLst>
                <a:ext uri="{FF2B5EF4-FFF2-40B4-BE49-F238E27FC236}">
                  <a16:creationId xmlns:a16="http://schemas.microsoft.com/office/drawing/2014/main" id="{574051E4-8820-8780-D4C6-799AD78E98C0}"/>
                </a:ext>
              </a:extLst>
            </p:cNvPr>
            <p:cNvSpPr/>
            <p:nvPr/>
          </p:nvSpPr>
          <p:spPr>
            <a:xfrm>
              <a:off x="8627364" y="228600"/>
              <a:ext cx="3350260" cy="1015365"/>
            </a:xfrm>
            <a:custGeom>
              <a:avLst/>
              <a:gdLst/>
              <a:ahLst/>
              <a:cxnLst/>
              <a:rect l="l" t="t" r="r" b="b"/>
              <a:pathLst>
                <a:path w="3350259" h="1015365">
                  <a:moveTo>
                    <a:pt x="3180587" y="0"/>
                  </a:moveTo>
                  <a:lnTo>
                    <a:pt x="169163" y="0"/>
                  </a:lnTo>
                  <a:lnTo>
                    <a:pt x="124177" y="6039"/>
                  </a:lnTo>
                  <a:lnTo>
                    <a:pt x="83763" y="23085"/>
                  </a:lnTo>
                  <a:lnTo>
                    <a:pt x="49529" y="49530"/>
                  </a:lnTo>
                  <a:lnTo>
                    <a:pt x="23085" y="83763"/>
                  </a:lnTo>
                  <a:lnTo>
                    <a:pt x="6039" y="124177"/>
                  </a:lnTo>
                  <a:lnTo>
                    <a:pt x="0" y="169163"/>
                  </a:lnTo>
                  <a:lnTo>
                    <a:pt x="0" y="845820"/>
                  </a:lnTo>
                  <a:lnTo>
                    <a:pt x="6039" y="890806"/>
                  </a:lnTo>
                  <a:lnTo>
                    <a:pt x="23085" y="931220"/>
                  </a:lnTo>
                  <a:lnTo>
                    <a:pt x="49529" y="965453"/>
                  </a:lnTo>
                  <a:lnTo>
                    <a:pt x="83763" y="991898"/>
                  </a:lnTo>
                  <a:lnTo>
                    <a:pt x="124177" y="1008944"/>
                  </a:lnTo>
                  <a:lnTo>
                    <a:pt x="169163" y="1014984"/>
                  </a:lnTo>
                  <a:lnTo>
                    <a:pt x="3180587" y="1014984"/>
                  </a:lnTo>
                  <a:lnTo>
                    <a:pt x="3225574" y="1008944"/>
                  </a:lnTo>
                  <a:lnTo>
                    <a:pt x="3265988" y="991898"/>
                  </a:lnTo>
                  <a:lnTo>
                    <a:pt x="3300222" y="965453"/>
                  </a:lnTo>
                  <a:lnTo>
                    <a:pt x="3326666" y="931220"/>
                  </a:lnTo>
                  <a:lnTo>
                    <a:pt x="3343712" y="890806"/>
                  </a:lnTo>
                  <a:lnTo>
                    <a:pt x="3349752" y="845820"/>
                  </a:lnTo>
                  <a:lnTo>
                    <a:pt x="3349752" y="169163"/>
                  </a:lnTo>
                  <a:lnTo>
                    <a:pt x="3343712" y="124177"/>
                  </a:lnTo>
                  <a:lnTo>
                    <a:pt x="3326666" y="83763"/>
                  </a:lnTo>
                  <a:lnTo>
                    <a:pt x="3300221" y="49529"/>
                  </a:lnTo>
                  <a:lnTo>
                    <a:pt x="3265988" y="23085"/>
                  </a:lnTo>
                  <a:lnTo>
                    <a:pt x="3225574" y="6039"/>
                  </a:lnTo>
                  <a:lnTo>
                    <a:pt x="3180587" y="0"/>
                  </a:lnTo>
                  <a:close/>
                </a:path>
              </a:pathLst>
            </a:custGeom>
            <a:solidFill>
              <a:srgbClr val="E4E4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E6CFBFED-3431-12D9-7A22-F9ACE894559E}"/>
                </a:ext>
              </a:extLst>
            </p:cNvPr>
            <p:cNvSpPr/>
            <p:nvPr/>
          </p:nvSpPr>
          <p:spPr>
            <a:xfrm>
              <a:off x="8627364" y="228600"/>
              <a:ext cx="3350260" cy="1015365"/>
            </a:xfrm>
            <a:custGeom>
              <a:avLst/>
              <a:gdLst/>
              <a:ahLst/>
              <a:cxnLst/>
              <a:rect l="l" t="t" r="r" b="b"/>
              <a:pathLst>
                <a:path w="3350259" h="1015365">
                  <a:moveTo>
                    <a:pt x="0" y="169163"/>
                  </a:moveTo>
                  <a:lnTo>
                    <a:pt x="6039" y="124177"/>
                  </a:lnTo>
                  <a:lnTo>
                    <a:pt x="23085" y="83763"/>
                  </a:lnTo>
                  <a:lnTo>
                    <a:pt x="49529" y="49530"/>
                  </a:lnTo>
                  <a:lnTo>
                    <a:pt x="83763" y="23085"/>
                  </a:lnTo>
                  <a:lnTo>
                    <a:pt x="124177" y="6039"/>
                  </a:lnTo>
                  <a:lnTo>
                    <a:pt x="169163" y="0"/>
                  </a:lnTo>
                  <a:lnTo>
                    <a:pt x="3180587" y="0"/>
                  </a:lnTo>
                  <a:lnTo>
                    <a:pt x="3225574" y="6039"/>
                  </a:lnTo>
                  <a:lnTo>
                    <a:pt x="3265988" y="23085"/>
                  </a:lnTo>
                  <a:lnTo>
                    <a:pt x="3300221" y="49529"/>
                  </a:lnTo>
                  <a:lnTo>
                    <a:pt x="3326666" y="83763"/>
                  </a:lnTo>
                  <a:lnTo>
                    <a:pt x="3343712" y="124177"/>
                  </a:lnTo>
                  <a:lnTo>
                    <a:pt x="3349752" y="169163"/>
                  </a:lnTo>
                  <a:lnTo>
                    <a:pt x="3349752" y="845820"/>
                  </a:lnTo>
                  <a:lnTo>
                    <a:pt x="3343712" y="890806"/>
                  </a:lnTo>
                  <a:lnTo>
                    <a:pt x="3326666" y="931220"/>
                  </a:lnTo>
                  <a:lnTo>
                    <a:pt x="3300222" y="965453"/>
                  </a:lnTo>
                  <a:lnTo>
                    <a:pt x="3265988" y="991898"/>
                  </a:lnTo>
                  <a:lnTo>
                    <a:pt x="3225574" y="1008944"/>
                  </a:lnTo>
                  <a:lnTo>
                    <a:pt x="3180587" y="1014984"/>
                  </a:lnTo>
                  <a:lnTo>
                    <a:pt x="169163" y="1014984"/>
                  </a:lnTo>
                  <a:lnTo>
                    <a:pt x="124177" y="1008944"/>
                  </a:lnTo>
                  <a:lnTo>
                    <a:pt x="83763" y="991898"/>
                  </a:lnTo>
                  <a:lnTo>
                    <a:pt x="49529" y="965453"/>
                  </a:lnTo>
                  <a:lnTo>
                    <a:pt x="23085" y="931220"/>
                  </a:lnTo>
                  <a:lnTo>
                    <a:pt x="6039" y="890806"/>
                  </a:lnTo>
                  <a:lnTo>
                    <a:pt x="0" y="845820"/>
                  </a:lnTo>
                  <a:lnTo>
                    <a:pt x="0" y="169163"/>
                  </a:lnTo>
                  <a:close/>
                </a:path>
              </a:pathLst>
            </a:custGeom>
            <a:ln w="158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0CD1D0E6-0C7C-8EF4-EF84-E07DCD8A41C2}"/>
                </a:ext>
              </a:extLst>
            </p:cNvPr>
            <p:cNvSpPr/>
            <p:nvPr/>
          </p:nvSpPr>
          <p:spPr>
            <a:xfrm>
              <a:off x="9239758" y="634618"/>
              <a:ext cx="399415" cy="539115"/>
            </a:xfrm>
            <a:custGeom>
              <a:avLst/>
              <a:gdLst/>
              <a:ahLst/>
              <a:cxnLst/>
              <a:rect l="l" t="t" r="r" b="b"/>
              <a:pathLst>
                <a:path w="399415" h="539115">
                  <a:moveTo>
                    <a:pt x="78486" y="312801"/>
                  </a:moveTo>
                  <a:lnTo>
                    <a:pt x="75184" y="303276"/>
                  </a:lnTo>
                  <a:lnTo>
                    <a:pt x="58102" y="309422"/>
                  </a:lnTo>
                  <a:lnTo>
                    <a:pt x="43116" y="318350"/>
                  </a:lnTo>
                  <a:lnTo>
                    <a:pt x="10922" y="361276"/>
                  </a:lnTo>
                  <a:lnTo>
                    <a:pt x="1206" y="399567"/>
                  </a:lnTo>
                  <a:lnTo>
                    <a:pt x="0" y="421132"/>
                  </a:lnTo>
                  <a:lnTo>
                    <a:pt x="1092" y="440753"/>
                  </a:lnTo>
                  <a:lnTo>
                    <a:pt x="1206" y="442861"/>
                  </a:lnTo>
                  <a:lnTo>
                    <a:pt x="10922" y="481203"/>
                  </a:lnTo>
                  <a:lnTo>
                    <a:pt x="43014" y="523938"/>
                  </a:lnTo>
                  <a:lnTo>
                    <a:pt x="75184" y="538988"/>
                  </a:lnTo>
                  <a:lnTo>
                    <a:pt x="78105" y="529463"/>
                  </a:lnTo>
                  <a:lnTo>
                    <a:pt x="64719" y="523468"/>
                  </a:lnTo>
                  <a:lnTo>
                    <a:pt x="53149" y="515162"/>
                  </a:lnTo>
                  <a:lnTo>
                    <a:pt x="29337" y="476567"/>
                  </a:lnTo>
                  <a:lnTo>
                    <a:pt x="21501" y="421132"/>
                  </a:lnTo>
                  <a:lnTo>
                    <a:pt x="21463" y="419989"/>
                  </a:lnTo>
                  <a:lnTo>
                    <a:pt x="22339" y="399846"/>
                  </a:lnTo>
                  <a:lnTo>
                    <a:pt x="35433" y="350139"/>
                  </a:lnTo>
                  <a:lnTo>
                    <a:pt x="64935" y="318706"/>
                  </a:lnTo>
                  <a:lnTo>
                    <a:pt x="78486" y="312801"/>
                  </a:lnTo>
                  <a:close/>
                </a:path>
                <a:path w="399415" h="539115">
                  <a:moveTo>
                    <a:pt x="168402" y="9525"/>
                  </a:moveTo>
                  <a:lnTo>
                    <a:pt x="165100" y="0"/>
                  </a:lnTo>
                  <a:lnTo>
                    <a:pt x="148018" y="6146"/>
                  </a:lnTo>
                  <a:lnTo>
                    <a:pt x="133019" y="15074"/>
                  </a:lnTo>
                  <a:lnTo>
                    <a:pt x="100838" y="58000"/>
                  </a:lnTo>
                  <a:lnTo>
                    <a:pt x="91122" y="96291"/>
                  </a:lnTo>
                  <a:lnTo>
                    <a:pt x="89916" y="117856"/>
                  </a:lnTo>
                  <a:lnTo>
                    <a:pt x="91008" y="137477"/>
                  </a:lnTo>
                  <a:lnTo>
                    <a:pt x="91122" y="139585"/>
                  </a:lnTo>
                  <a:lnTo>
                    <a:pt x="100838" y="177927"/>
                  </a:lnTo>
                  <a:lnTo>
                    <a:pt x="132930" y="220662"/>
                  </a:lnTo>
                  <a:lnTo>
                    <a:pt x="165100" y="235712"/>
                  </a:lnTo>
                  <a:lnTo>
                    <a:pt x="168021" y="226187"/>
                  </a:lnTo>
                  <a:lnTo>
                    <a:pt x="154635" y="220192"/>
                  </a:lnTo>
                  <a:lnTo>
                    <a:pt x="143065" y="211886"/>
                  </a:lnTo>
                  <a:lnTo>
                    <a:pt x="119253" y="173291"/>
                  </a:lnTo>
                  <a:lnTo>
                    <a:pt x="111417" y="117856"/>
                  </a:lnTo>
                  <a:lnTo>
                    <a:pt x="111379" y="116713"/>
                  </a:lnTo>
                  <a:lnTo>
                    <a:pt x="112255" y="96570"/>
                  </a:lnTo>
                  <a:lnTo>
                    <a:pt x="125349" y="46863"/>
                  </a:lnTo>
                  <a:lnTo>
                    <a:pt x="154851" y="15430"/>
                  </a:lnTo>
                  <a:lnTo>
                    <a:pt x="168402" y="9525"/>
                  </a:lnTo>
                  <a:close/>
                </a:path>
                <a:path w="399415" h="539115">
                  <a:moveTo>
                    <a:pt x="309245" y="421132"/>
                  </a:moveTo>
                  <a:lnTo>
                    <a:pt x="308038" y="399846"/>
                  </a:lnTo>
                  <a:lnTo>
                    <a:pt x="308025" y="399567"/>
                  </a:lnTo>
                  <a:lnTo>
                    <a:pt x="304380" y="379603"/>
                  </a:lnTo>
                  <a:lnTo>
                    <a:pt x="279044" y="330047"/>
                  </a:lnTo>
                  <a:lnTo>
                    <a:pt x="234061" y="303276"/>
                  </a:lnTo>
                  <a:lnTo>
                    <a:pt x="230759" y="312801"/>
                  </a:lnTo>
                  <a:lnTo>
                    <a:pt x="244398" y="318719"/>
                  </a:lnTo>
                  <a:lnTo>
                    <a:pt x="256159" y="326910"/>
                  </a:lnTo>
                  <a:lnTo>
                    <a:pt x="280009" y="364934"/>
                  </a:lnTo>
                  <a:lnTo>
                    <a:pt x="287782" y="419989"/>
                  </a:lnTo>
                  <a:lnTo>
                    <a:pt x="286918" y="440753"/>
                  </a:lnTo>
                  <a:lnTo>
                    <a:pt x="273812" y="491617"/>
                  </a:lnTo>
                  <a:lnTo>
                    <a:pt x="244589" y="523468"/>
                  </a:lnTo>
                  <a:lnTo>
                    <a:pt x="231140" y="529463"/>
                  </a:lnTo>
                  <a:lnTo>
                    <a:pt x="234061" y="538988"/>
                  </a:lnTo>
                  <a:lnTo>
                    <a:pt x="279171" y="512279"/>
                  </a:lnTo>
                  <a:lnTo>
                    <a:pt x="304444" y="462876"/>
                  </a:lnTo>
                  <a:lnTo>
                    <a:pt x="308038" y="442861"/>
                  </a:lnTo>
                  <a:lnTo>
                    <a:pt x="309245" y="421132"/>
                  </a:lnTo>
                  <a:close/>
                </a:path>
                <a:path w="399415" h="539115">
                  <a:moveTo>
                    <a:pt x="399161" y="117856"/>
                  </a:moveTo>
                  <a:lnTo>
                    <a:pt x="397954" y="96570"/>
                  </a:lnTo>
                  <a:lnTo>
                    <a:pt x="397941" y="96291"/>
                  </a:lnTo>
                  <a:lnTo>
                    <a:pt x="394296" y="76327"/>
                  </a:lnTo>
                  <a:lnTo>
                    <a:pt x="368960" y="26771"/>
                  </a:lnTo>
                  <a:lnTo>
                    <a:pt x="323977" y="0"/>
                  </a:lnTo>
                  <a:lnTo>
                    <a:pt x="320675" y="9525"/>
                  </a:lnTo>
                  <a:lnTo>
                    <a:pt x="334314" y="15443"/>
                  </a:lnTo>
                  <a:lnTo>
                    <a:pt x="346075" y="23634"/>
                  </a:lnTo>
                  <a:lnTo>
                    <a:pt x="369925" y="61658"/>
                  </a:lnTo>
                  <a:lnTo>
                    <a:pt x="377698" y="116713"/>
                  </a:lnTo>
                  <a:lnTo>
                    <a:pt x="376834" y="137477"/>
                  </a:lnTo>
                  <a:lnTo>
                    <a:pt x="363728" y="188341"/>
                  </a:lnTo>
                  <a:lnTo>
                    <a:pt x="334505" y="220192"/>
                  </a:lnTo>
                  <a:lnTo>
                    <a:pt x="321056" y="226187"/>
                  </a:lnTo>
                  <a:lnTo>
                    <a:pt x="323977" y="235712"/>
                  </a:lnTo>
                  <a:lnTo>
                    <a:pt x="369087" y="209003"/>
                  </a:lnTo>
                  <a:lnTo>
                    <a:pt x="394360" y="159600"/>
                  </a:lnTo>
                  <a:lnTo>
                    <a:pt x="397954" y="139585"/>
                  </a:lnTo>
                  <a:lnTo>
                    <a:pt x="399161" y="11785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1" name="object 11">
            <a:extLst>
              <a:ext uri="{FF2B5EF4-FFF2-40B4-BE49-F238E27FC236}">
                <a16:creationId xmlns:a16="http://schemas.microsoft.com/office/drawing/2014/main" id="{83482BEF-11B3-ED00-9C96-5EC55CD04F1C}"/>
              </a:ext>
            </a:extLst>
          </p:cNvPr>
          <p:cNvSpPr txBox="1"/>
          <p:nvPr/>
        </p:nvSpPr>
        <p:spPr>
          <a:xfrm>
            <a:off x="8756395" y="259207"/>
            <a:ext cx="2922270" cy="932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ts val="2375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000" b="0" i="0" u="sng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Segoe UI Semilight"/>
                <a:cs typeface="Segoe UI Semilight"/>
              </a:rPr>
              <a:t>Definitions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12700" marR="0" lvl="0" indent="0" defTabSz="914400" eaLnBrk="1" fontAlgn="auto" latinLnBrk="0" hangingPunct="1">
              <a:lnSpc>
                <a:spcPts val="237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975360" algn="l"/>
              </a:tabLst>
              <a:defRPr/>
            </a:pP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Even</a:t>
            </a:r>
            <a:r>
              <a:rPr kumimoji="0" sz="2000" b="0" i="0" u="none" strike="noStrike" kern="0" cap="none" spc="3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0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	≔</a:t>
            </a:r>
            <a:r>
              <a:rPr kumimoji="0" sz="2000" b="0" i="0" u="none" strike="noStrike" kern="0" cap="none" spc="1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∃𝑘(𝑥</a:t>
            </a:r>
            <a:r>
              <a:rPr kumimoji="0" sz="2000" b="0" i="0" u="none" strike="noStrike" kern="0" cap="none" spc="1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000" b="0" i="0" u="none" strike="noStrike" kern="0" cap="none" spc="1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0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2𝑘)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cs typeface="Cambria Math"/>
            </a:endParaRPr>
          </a:p>
          <a:p>
            <a:pPr marL="12700" marR="0" lvl="0" indent="0" defTabSz="914400" eaLnBrk="1" fontAlgn="auto" latinLnBrk="0" hangingPunct="1">
              <a:lnSpc>
                <a:spcPts val="239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885825" algn="l"/>
              </a:tabLst>
              <a:defRPr/>
            </a:pP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Odd</a:t>
            </a:r>
            <a:r>
              <a:rPr kumimoji="0" sz="2000" b="0" i="0" u="none" strike="noStrike" kern="0" cap="none" spc="3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0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	≔</a:t>
            </a:r>
            <a:r>
              <a:rPr kumimoji="0" sz="2000" b="0" i="0" u="none" strike="noStrike" kern="0" cap="none" spc="1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∃𝑘(𝑥</a:t>
            </a:r>
            <a:r>
              <a:rPr kumimoji="0" sz="2000" b="0" i="0" u="none" strike="noStrike" kern="0" cap="none" spc="1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000" b="0" i="0" u="none" strike="noStrike" kern="0" cap="none" spc="10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2𝑘</a:t>
            </a:r>
            <a:r>
              <a:rPr kumimoji="0" sz="2000" b="0" i="0" u="none" strike="noStrike" kern="0" cap="none" spc="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 </a:t>
            </a:r>
            <a:r>
              <a:rPr kumimoji="0" sz="20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1)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cs typeface="Cambria Math"/>
            </a:endParaRPr>
          </a:p>
        </p:txBody>
      </p:sp>
      <p:sp>
        <p:nvSpPr>
          <p:cNvPr id="15" name="object 2">
            <a:extLst>
              <a:ext uri="{FF2B5EF4-FFF2-40B4-BE49-F238E27FC236}">
                <a16:creationId xmlns:a16="http://schemas.microsoft.com/office/drawing/2014/main" id="{F327B649-9D84-F415-21D5-73FF199D35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54202" y="175872"/>
            <a:ext cx="7137248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dirty="0"/>
              <a:t>More Practice: </a:t>
            </a:r>
            <a:br>
              <a:rPr lang="en-US" dirty="0"/>
            </a:br>
            <a:r>
              <a:rPr lang="en-US" dirty="0"/>
              <a:t>Another </a:t>
            </a:r>
            <a:r>
              <a:rPr dirty="0"/>
              <a:t>Proof</a:t>
            </a:r>
            <a:r>
              <a:rPr spc="260" dirty="0"/>
              <a:t> </a:t>
            </a:r>
            <a:r>
              <a:rPr dirty="0"/>
              <a:t>of</a:t>
            </a:r>
            <a:r>
              <a:rPr spc="235" dirty="0"/>
              <a:t> </a:t>
            </a:r>
            <a:r>
              <a:rPr dirty="0"/>
              <a:t>a</a:t>
            </a:r>
            <a:r>
              <a:rPr spc="250" dirty="0"/>
              <a:t> </a:t>
            </a:r>
            <a:r>
              <a:rPr spc="60" dirty="0"/>
              <a:t>Biconditional</a:t>
            </a:r>
          </a:p>
        </p:txBody>
      </p:sp>
    </p:spTree>
    <p:extLst>
      <p:ext uri="{BB962C8B-B14F-4D97-AF65-F5344CB8AC3E}">
        <p14:creationId xmlns:p14="http://schemas.microsoft.com/office/powerpoint/2010/main" val="33989813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75" dirty="0"/>
              <a:t>Remark:</a:t>
            </a:r>
            <a:r>
              <a:rPr spc="220" dirty="0"/>
              <a:t> </a:t>
            </a:r>
            <a:r>
              <a:rPr spc="65" dirty="0"/>
              <a:t>Multiple</a:t>
            </a:r>
            <a:r>
              <a:rPr spc="235" dirty="0"/>
              <a:t> </a:t>
            </a:r>
            <a:r>
              <a:rPr spc="60" dirty="0"/>
              <a:t>Biconditionals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6018" y="1445513"/>
            <a:ext cx="6404610" cy="15767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Suppose</a:t>
            </a:r>
            <a:r>
              <a:rPr kumimoji="0" sz="28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you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wanted</a:t>
            </a:r>
            <a:r>
              <a:rPr kumimoji="0" sz="28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to</a:t>
            </a:r>
            <a:r>
              <a:rPr kumimoji="0" sz="28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𝑝</a:t>
            </a:r>
            <a:r>
              <a:rPr kumimoji="0" sz="2800" b="0" i="0" u="none" strike="noStrike" kern="0" cap="none" spc="1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↔</a:t>
            </a:r>
            <a:r>
              <a:rPr kumimoji="0" sz="2800" b="0" i="0" u="none" strike="noStrike" kern="0" cap="none" spc="1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𝑞</a:t>
            </a:r>
            <a:r>
              <a:rPr kumimoji="0" sz="2800" b="0" i="0" u="none" strike="noStrike" kern="0" cap="none" spc="204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↔</a:t>
            </a:r>
            <a:r>
              <a:rPr kumimoji="0" sz="2800" b="0" i="0" u="none" strike="noStrike" kern="0" cap="none" spc="1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𝑟</a:t>
            </a:r>
            <a:r>
              <a:rPr kumimoji="0" sz="28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177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How</a:t>
            </a:r>
            <a:r>
              <a:rPr kumimoji="0" sz="2800" b="0" i="0" u="none" strike="noStrike" kern="0" cap="none" spc="-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many</a:t>
            </a:r>
            <a:r>
              <a:rPr kumimoji="0" sz="2800" b="0" i="0" u="none" strike="noStrike" kern="0" cap="none" spc="-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sub-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proofs</a:t>
            </a:r>
            <a:r>
              <a:rPr kumimoji="0" sz="2800" b="0" i="0" u="none" strike="noStrike" kern="0" cap="none" spc="-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would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you</a:t>
            </a:r>
            <a:r>
              <a:rPr kumimoji="0" sz="28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need?</a:t>
            </a: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0556637-0F9A-50F6-7B52-FDA844310994}"/>
                  </a:ext>
                </a:extLst>
              </p:cNvPr>
              <p:cNvSpPr txBox="1"/>
              <p:nvPr/>
            </p:nvSpPr>
            <p:spPr>
              <a:xfrm>
                <a:off x="831850" y="3246044"/>
                <a:ext cx="1104956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rgbClr val="4C3282"/>
                    </a:solidFill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We could do every pair: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  <a:cs typeface="Segoe UI Light" panose="020B0502040204020203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  <a:cs typeface="Segoe UI Light" panose="020B0502040204020203" pitchFamily="34" charset="0"/>
                          </a:rPr>
                          <m:t>𝑝</m:t>
                        </m:r>
                        <m:r>
                          <a:rPr lang="en-US" sz="2400" b="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  <a:cs typeface="Segoe UI Light" panose="020B0502040204020203" pitchFamily="34" charset="0"/>
                          </a:rPr>
                          <m:t>→</m:t>
                        </m:r>
                        <m:r>
                          <a:rPr lang="en-US" sz="2400" b="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  <a:cs typeface="Segoe UI Light" panose="020B0502040204020203" pitchFamily="34" charset="0"/>
                          </a:rPr>
                          <m:t>𝑞</m:t>
                        </m:r>
                      </m:e>
                    </m:d>
                    <m:r>
                      <a:rPr lang="en-US" sz="2400" b="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  <a:cs typeface="Segoe UI Light" panose="020B0502040204020203" pitchFamily="34" charset="0"/>
                      </a:rPr>
                      <m:t>∧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  <a:cs typeface="Segoe UI Light" panose="020B0502040204020203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  <a:cs typeface="Segoe UI Light" panose="020B0502040204020203" pitchFamily="34" charset="0"/>
                          </a:rPr>
                          <m:t>𝑞</m:t>
                        </m:r>
                        <m:r>
                          <a:rPr lang="en-US" sz="2400" i="1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  <a:cs typeface="Segoe UI Light" panose="020B0502040204020203" pitchFamily="34" charset="0"/>
                          </a:rPr>
                          <m:t>→</m:t>
                        </m:r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  <a:cs typeface="Segoe UI Light" panose="020B0502040204020203" pitchFamily="34" charset="0"/>
                          </a:rPr>
                          <m:t>p</m:t>
                        </m:r>
                      </m:e>
                    </m:d>
                    <m:r>
                      <a:rPr lang="en-US" sz="2400" b="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  <a:cs typeface="Segoe UI Light" panose="020B0502040204020203" pitchFamily="34" charset="0"/>
                      </a:rPr>
                      <m:t>∧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  <a:cs typeface="Segoe UI Light" panose="020B0502040204020203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  <a:cs typeface="Segoe UI Light" panose="020B0502040204020203" pitchFamily="34" charset="0"/>
                          </a:rPr>
                          <m:t>𝑞</m:t>
                        </m:r>
                        <m:r>
                          <a:rPr lang="en-US" sz="2400" i="1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  <a:cs typeface="Segoe UI Light" panose="020B0502040204020203" pitchFamily="34" charset="0"/>
                          </a:rPr>
                          <m:t>→</m:t>
                        </m:r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  <a:cs typeface="Segoe UI Light" panose="020B0502040204020203" pitchFamily="34" charset="0"/>
                          </a:rPr>
                          <m:t>r</m:t>
                        </m:r>
                      </m:e>
                    </m:d>
                    <m:r>
                      <a:rPr lang="en-US" sz="2400" b="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  <a:cs typeface="Segoe UI Light" panose="020B0502040204020203" pitchFamily="34" charset="0"/>
                      </a:rPr>
                      <m:t>∧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  <a:cs typeface="Segoe UI Light" panose="020B0502040204020203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  <a:cs typeface="Segoe UI Light" panose="020B0502040204020203" pitchFamily="34" charset="0"/>
                          </a:rPr>
                          <m:t>𝑟</m:t>
                        </m:r>
                        <m:r>
                          <a:rPr lang="en-US" sz="2400" i="1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  <a:cs typeface="Segoe UI Light" panose="020B0502040204020203" pitchFamily="34" charset="0"/>
                          </a:rPr>
                          <m:t>→</m:t>
                        </m:r>
                        <m:r>
                          <a:rPr lang="en-US" sz="2400" b="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  <a:cs typeface="Segoe UI Light" panose="020B0502040204020203" pitchFamily="34" charset="0"/>
                          </a:rPr>
                          <m:t>𝑞</m:t>
                        </m:r>
                      </m:e>
                    </m:d>
                    <m:r>
                      <a:rPr lang="en-US" sz="2400" b="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  <a:cs typeface="Segoe UI Light" panose="020B0502040204020203" pitchFamily="34" charset="0"/>
                      </a:rPr>
                      <m:t>∧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  <a:cs typeface="Segoe UI Light" panose="020B0502040204020203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  <a:cs typeface="Segoe UI Light" panose="020B0502040204020203" pitchFamily="34" charset="0"/>
                          </a:rPr>
                          <m:t>𝑝</m:t>
                        </m:r>
                        <m:r>
                          <a:rPr lang="en-US" sz="2400" i="1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  <a:cs typeface="Segoe UI Light" panose="020B0502040204020203" pitchFamily="34" charset="0"/>
                          </a:rPr>
                          <m:t>→</m:t>
                        </m:r>
                        <m:r>
                          <a:rPr lang="en-US" sz="2400" b="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  <a:cs typeface="Segoe UI Light" panose="020B0502040204020203" pitchFamily="34" charset="0"/>
                          </a:rPr>
                          <m:t>𝑟</m:t>
                        </m:r>
                      </m:e>
                    </m:d>
                    <m:r>
                      <a:rPr lang="en-US" sz="2400" b="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  <a:cs typeface="Segoe UI Light" panose="020B0502040204020203" pitchFamily="34" charset="0"/>
                      </a:rPr>
                      <m:t>∧(</m:t>
                    </m:r>
                    <m:r>
                      <a:rPr lang="en-US" sz="2400" b="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  <a:cs typeface="Segoe UI Light" panose="020B0502040204020203" pitchFamily="34" charset="0"/>
                      </a:rPr>
                      <m:t>𝑟</m:t>
                    </m:r>
                    <m:r>
                      <a:rPr lang="en-US" sz="2400" i="1">
                        <a:solidFill>
                          <a:srgbClr val="4C3282"/>
                        </a:solidFill>
                        <a:latin typeface="Cambria Math" panose="02040503050406030204" pitchFamily="18" charset="0"/>
                        <a:cs typeface="Segoe UI Light" panose="020B0502040204020203" pitchFamily="34" charset="0"/>
                      </a:rPr>
                      <m:t>→</m:t>
                    </m:r>
                    <m:r>
                      <a:rPr lang="en-US" sz="2400" b="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  <a:cs typeface="Segoe UI Light" panose="020B0502040204020203" pitchFamily="34" charset="0"/>
                      </a:rPr>
                      <m:t>𝑝</m:t>
                    </m:r>
                    <m:r>
                      <a:rPr lang="en-US" sz="2400" b="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  <a:cs typeface="Segoe UI Light" panose="020B0502040204020203" pitchFamily="34" charset="0"/>
                      </a:rPr>
                      <m:t>)</m:t>
                    </m:r>
                  </m:oMath>
                </a14:m>
                <a:endParaRPr lang="en-US" sz="2400" dirty="0">
                  <a:solidFill>
                    <a:srgbClr val="4C3282"/>
                  </a:solidFill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0556637-0F9A-50F6-7B52-FDA8443109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850" y="3246044"/>
                <a:ext cx="11049563" cy="461665"/>
              </a:xfrm>
              <a:prstGeom prst="rect">
                <a:avLst/>
              </a:prstGeom>
              <a:blipFill>
                <a:blip r:embed="rId2"/>
                <a:stretch>
                  <a:fillRect l="-827" t="-9211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2A54153-F751-EB52-C208-E680FEC68436}"/>
                  </a:ext>
                </a:extLst>
              </p:cNvPr>
              <p:cNvSpPr txBox="1"/>
              <p:nvPr/>
            </p:nvSpPr>
            <p:spPr>
              <a:xfrm>
                <a:off x="831850" y="3931535"/>
                <a:ext cx="994092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rgbClr val="4C3282"/>
                    </a:solidFill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But it turns out we only need 3. For instance,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  <a:cs typeface="Segoe UI Light" panose="020B0502040204020203" pitchFamily="34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  <a:cs typeface="Segoe UI Light" panose="020B0502040204020203" pitchFamily="34" charset="0"/>
                          </a:rPr>
                          <m:t>𝑝</m:t>
                        </m:r>
                        <m:r>
                          <a:rPr lang="en-US" sz="2400" i="1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  <a:cs typeface="Segoe UI Light" panose="020B0502040204020203" pitchFamily="34" charset="0"/>
                          </a:rPr>
                          <m:t>→</m:t>
                        </m:r>
                        <m:r>
                          <a:rPr lang="en-US" sz="2400" i="1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  <a:cs typeface="Segoe UI Light" panose="020B0502040204020203" pitchFamily="34" charset="0"/>
                          </a:rPr>
                          <m:t>𝑞</m:t>
                        </m:r>
                      </m:e>
                    </m:d>
                    <m:r>
                      <a:rPr lang="en-US" sz="2400" i="1">
                        <a:solidFill>
                          <a:srgbClr val="4C3282"/>
                        </a:solidFill>
                        <a:latin typeface="Cambria Math" panose="02040503050406030204" pitchFamily="18" charset="0"/>
                        <a:cs typeface="Segoe UI Light" panose="020B0502040204020203" pitchFamily="34" charset="0"/>
                      </a:rPr>
                      <m:t>∧</m:t>
                    </m:r>
                  </m:oMath>
                </a14:m>
                <a:r>
                  <a:rPr lang="en-US" sz="2400" dirty="0">
                    <a:solidFill>
                      <a:srgbClr val="4C3282"/>
                    </a:solidFill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  <a:cs typeface="Segoe UI Light" panose="020B0502040204020203" pitchFamily="34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  <a:cs typeface="Segoe UI Light" panose="020B0502040204020203" pitchFamily="34" charset="0"/>
                          </a:rPr>
                          <m:t>𝑞</m:t>
                        </m:r>
                        <m:r>
                          <a:rPr lang="en-US" sz="2400" i="1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  <a:cs typeface="Segoe UI Light" panose="020B0502040204020203" pitchFamily="34" charset="0"/>
                          </a:rPr>
                          <m:t>→</m:t>
                        </m:r>
                        <m:r>
                          <m:rPr>
                            <m:sty m:val="p"/>
                          </m:rPr>
                          <a:rPr lang="en-US" sz="240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  <a:cs typeface="Segoe UI Light" panose="020B0502040204020203" pitchFamily="34" charset="0"/>
                          </a:rPr>
                          <m:t>r</m:t>
                        </m:r>
                      </m:e>
                    </m:d>
                  </m:oMath>
                </a14:m>
                <a:r>
                  <a:rPr lang="en-US" sz="2400" dirty="0">
                    <a:solidFill>
                      <a:srgbClr val="4C3282"/>
                    </a:solidFill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4C3282"/>
                        </a:solidFill>
                        <a:latin typeface="Cambria Math" panose="02040503050406030204" pitchFamily="18" charset="0"/>
                        <a:cs typeface="Segoe UI Light" panose="020B0502040204020203" pitchFamily="34" charset="0"/>
                      </a:rPr>
                      <m:t>∧(</m:t>
                    </m:r>
                    <m:r>
                      <a:rPr lang="en-US" sz="2400" i="1">
                        <a:solidFill>
                          <a:srgbClr val="4C3282"/>
                        </a:solidFill>
                        <a:latin typeface="Cambria Math" panose="02040503050406030204" pitchFamily="18" charset="0"/>
                        <a:cs typeface="Segoe UI Light" panose="020B0502040204020203" pitchFamily="34" charset="0"/>
                      </a:rPr>
                      <m:t>𝑟</m:t>
                    </m:r>
                    <m:r>
                      <a:rPr lang="en-US" sz="2400" i="1">
                        <a:solidFill>
                          <a:srgbClr val="4C3282"/>
                        </a:solidFill>
                        <a:latin typeface="Cambria Math" panose="02040503050406030204" pitchFamily="18" charset="0"/>
                        <a:cs typeface="Segoe UI Light" panose="020B0502040204020203" pitchFamily="34" charset="0"/>
                      </a:rPr>
                      <m:t>→</m:t>
                    </m:r>
                    <m:r>
                      <a:rPr lang="en-US" sz="2400" i="1">
                        <a:solidFill>
                          <a:srgbClr val="4C3282"/>
                        </a:solidFill>
                        <a:latin typeface="Cambria Math" panose="02040503050406030204" pitchFamily="18" charset="0"/>
                        <a:cs typeface="Segoe UI Light" panose="020B0502040204020203" pitchFamily="34" charset="0"/>
                      </a:rPr>
                      <m:t>𝑝</m:t>
                    </m:r>
                    <m:r>
                      <a:rPr lang="en-US" sz="2400" i="1">
                        <a:solidFill>
                          <a:srgbClr val="4C3282"/>
                        </a:solidFill>
                        <a:latin typeface="Cambria Math" panose="02040503050406030204" pitchFamily="18" charset="0"/>
                        <a:cs typeface="Segoe UI Light" panose="020B0502040204020203" pitchFamily="34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rgbClr val="4C3282"/>
                    </a:solidFill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  <a:endParaRPr lang="en-US" sz="2400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2A54153-F751-EB52-C208-E680FEC684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850" y="3931535"/>
                <a:ext cx="9940926" cy="461665"/>
              </a:xfrm>
              <a:prstGeom prst="rect">
                <a:avLst/>
              </a:prstGeom>
              <a:blipFill>
                <a:blip r:embed="rId3"/>
                <a:stretch>
                  <a:fillRect l="-920" t="-9211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9EC3B181-9ED4-2F74-9ACD-428C639A3647}"/>
              </a:ext>
            </a:extLst>
          </p:cNvPr>
          <p:cNvSpPr txBox="1"/>
          <p:nvPr/>
        </p:nvSpPr>
        <p:spPr>
          <a:xfrm>
            <a:off x="831850" y="4617026"/>
            <a:ext cx="9709150" cy="835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5080" lvl="0" indent="5715">
              <a:lnSpc>
                <a:spcPts val="3020"/>
              </a:lnSpc>
              <a:spcBef>
                <a:spcPts val="480"/>
              </a:spcBef>
              <a:defRPr/>
            </a:pPr>
            <a:r>
              <a:rPr lang="en-US" sz="24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Any</a:t>
            </a:r>
            <a:r>
              <a:rPr lang="en-US" sz="2400" kern="0" spc="-3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chain</a:t>
            </a:r>
            <a:r>
              <a:rPr lang="en-US" sz="2400" kern="0" spc="-4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of</a:t>
            </a:r>
            <a:r>
              <a:rPr lang="en-US" sz="2400" kern="0" spc="-5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conditional</a:t>
            </a:r>
            <a:r>
              <a:rPr lang="en-US" sz="2400" kern="0" spc="-4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statements</a:t>
            </a:r>
            <a:r>
              <a:rPr lang="en-US" sz="2400" kern="0" spc="-5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work</a:t>
            </a:r>
            <a:r>
              <a:rPr lang="en-US" sz="2400" kern="0" spc="-3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so</a:t>
            </a:r>
            <a:r>
              <a:rPr lang="en-US" sz="2400" kern="0" spc="-4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long</a:t>
            </a:r>
            <a:r>
              <a:rPr lang="en-US" sz="2400" kern="0" spc="-4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as</a:t>
            </a:r>
            <a:r>
              <a:rPr lang="en-US" sz="2400" kern="0" spc="-4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you</a:t>
            </a:r>
            <a:r>
              <a:rPr lang="en-US" sz="2400" kern="0" spc="-4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can</a:t>
            </a:r>
            <a:r>
              <a:rPr lang="en-US" sz="2400" kern="0" spc="-4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follow</a:t>
            </a:r>
            <a:r>
              <a:rPr lang="en-US" sz="2400" kern="0" spc="-6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400" kern="0" spc="-25" dirty="0">
                <a:solidFill>
                  <a:srgbClr val="4B3182"/>
                </a:solidFill>
                <a:latin typeface="Segoe UI Semilight"/>
                <a:cs typeface="Segoe UI Semilight"/>
              </a:rPr>
              <a:t>the </a:t>
            </a:r>
            <a:r>
              <a:rPr lang="en-US" sz="24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chain</a:t>
            </a:r>
            <a:r>
              <a:rPr lang="en-US" sz="2400" kern="0" spc="-4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of</a:t>
            </a:r>
            <a:r>
              <a:rPr lang="en-US" sz="2400" kern="0" spc="-5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implications</a:t>
            </a:r>
            <a:r>
              <a:rPr lang="en-US" sz="2400" kern="0" spc="-4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to</a:t>
            </a:r>
            <a:r>
              <a:rPr lang="en-US" sz="2400" kern="0" spc="-4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get</a:t>
            </a:r>
            <a:r>
              <a:rPr lang="en-US" sz="2400" kern="0" spc="-3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from</a:t>
            </a:r>
            <a:r>
              <a:rPr lang="en-US" sz="2400" kern="0" spc="-4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any</a:t>
            </a:r>
            <a:r>
              <a:rPr lang="en-US" sz="2400" kern="0" spc="-5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statement</a:t>
            </a:r>
            <a:r>
              <a:rPr lang="en-US" sz="2400" kern="0" spc="-5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to</a:t>
            </a:r>
            <a:r>
              <a:rPr lang="en-US" sz="2400" kern="0" spc="-4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any</a:t>
            </a:r>
            <a:r>
              <a:rPr lang="en-US" sz="2400" kern="0" spc="-4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400" kern="0" spc="-10" dirty="0">
                <a:solidFill>
                  <a:srgbClr val="4B3182"/>
                </a:solidFill>
                <a:latin typeface="Segoe UI Semilight"/>
                <a:cs typeface="Segoe UI Semilight"/>
              </a:rPr>
              <a:t>other.</a:t>
            </a:r>
            <a:endParaRPr lang="en-US" sz="2400" kern="0" dirty="0">
              <a:solidFill>
                <a:sysClr val="windowText" lastClr="000000"/>
              </a:solidFill>
              <a:latin typeface="Segoe UI Semilight"/>
              <a:cs typeface="Segoe UI Semi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Proof</a:t>
            </a:r>
            <a:r>
              <a:rPr spc="300" dirty="0"/>
              <a:t> </a:t>
            </a:r>
            <a:r>
              <a:rPr spc="55" dirty="0"/>
              <a:t>Strategies</a:t>
            </a:r>
            <a:r>
              <a:rPr spc="345" dirty="0"/>
              <a:t> </a:t>
            </a:r>
            <a:r>
              <a:rPr dirty="0"/>
              <a:t>So</a:t>
            </a:r>
            <a:r>
              <a:rPr spc="305" dirty="0"/>
              <a:t> </a:t>
            </a:r>
            <a:r>
              <a:rPr spc="-25" dirty="0"/>
              <a:t>Far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645058" y="1411376"/>
            <a:ext cx="10982325" cy="3059812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700"/>
              </a:spcBef>
              <a:buFont typeface="Arial"/>
              <a:buChar char="•"/>
              <a:tabLst>
                <a:tab pos="354965" algn="l"/>
              </a:tabLst>
            </a:pPr>
            <a:r>
              <a:rPr dirty="0"/>
              <a:t>Direct</a:t>
            </a:r>
            <a:r>
              <a:rPr spc="-85" dirty="0"/>
              <a:t> </a:t>
            </a:r>
            <a:r>
              <a:rPr spc="-20" dirty="0"/>
              <a:t>Proof</a:t>
            </a: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354965" algn="l"/>
              </a:tabLst>
            </a:pPr>
            <a:r>
              <a:rPr dirty="0"/>
              <a:t>Proof</a:t>
            </a:r>
            <a:r>
              <a:rPr spc="-95" dirty="0"/>
              <a:t> </a:t>
            </a:r>
            <a:r>
              <a:rPr dirty="0"/>
              <a:t>by</a:t>
            </a:r>
            <a:r>
              <a:rPr spc="-80" dirty="0"/>
              <a:t> </a:t>
            </a:r>
            <a:r>
              <a:rPr spc="-10" dirty="0"/>
              <a:t>Contrapositive</a:t>
            </a: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354965" algn="l"/>
              </a:tabLst>
            </a:pPr>
            <a:r>
              <a:rPr dirty="0"/>
              <a:t>Proof</a:t>
            </a:r>
            <a:r>
              <a:rPr spc="-105" dirty="0"/>
              <a:t> </a:t>
            </a:r>
            <a:r>
              <a:rPr dirty="0"/>
              <a:t>of</a:t>
            </a:r>
            <a:r>
              <a:rPr spc="-105" dirty="0"/>
              <a:t> </a:t>
            </a:r>
            <a:r>
              <a:rPr spc="-10" dirty="0"/>
              <a:t>Biconditional</a:t>
            </a: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354965" algn="l"/>
              </a:tabLst>
            </a:pPr>
            <a:r>
              <a:rPr dirty="0">
                <a:solidFill>
                  <a:srgbClr val="7E7E7E"/>
                </a:solidFill>
              </a:rPr>
              <a:t>Proof</a:t>
            </a:r>
            <a:r>
              <a:rPr spc="-95" dirty="0">
                <a:solidFill>
                  <a:srgbClr val="7E7E7E"/>
                </a:solidFill>
              </a:rPr>
              <a:t> </a:t>
            </a:r>
            <a:r>
              <a:rPr dirty="0">
                <a:solidFill>
                  <a:srgbClr val="7E7E7E"/>
                </a:solidFill>
              </a:rPr>
              <a:t>by</a:t>
            </a:r>
            <a:r>
              <a:rPr spc="-80" dirty="0">
                <a:solidFill>
                  <a:srgbClr val="7E7E7E"/>
                </a:solidFill>
              </a:rPr>
              <a:t> </a:t>
            </a:r>
            <a:r>
              <a:rPr spc="-10" dirty="0">
                <a:solidFill>
                  <a:srgbClr val="7E7E7E"/>
                </a:solidFill>
              </a:rPr>
              <a:t>Cases</a:t>
            </a: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354965" algn="l"/>
              </a:tabLst>
            </a:pPr>
            <a:r>
              <a:rPr dirty="0">
                <a:solidFill>
                  <a:srgbClr val="7E7E7E"/>
                </a:solidFill>
              </a:rPr>
              <a:t>Proof</a:t>
            </a:r>
            <a:r>
              <a:rPr spc="-105" dirty="0">
                <a:solidFill>
                  <a:srgbClr val="7E7E7E"/>
                </a:solidFill>
              </a:rPr>
              <a:t> </a:t>
            </a:r>
            <a:r>
              <a:rPr dirty="0">
                <a:solidFill>
                  <a:srgbClr val="7E7E7E"/>
                </a:solidFill>
              </a:rPr>
              <a:t>of</a:t>
            </a:r>
            <a:r>
              <a:rPr spc="-105" dirty="0">
                <a:solidFill>
                  <a:srgbClr val="7E7E7E"/>
                </a:solidFill>
              </a:rPr>
              <a:t> </a:t>
            </a:r>
            <a:r>
              <a:rPr spc="-10" dirty="0">
                <a:solidFill>
                  <a:srgbClr val="7E7E7E"/>
                </a:solidFill>
              </a:rPr>
              <a:t>Existence</a:t>
            </a:r>
          </a:p>
          <a:p>
            <a:pPr marL="354965" indent="-342265">
              <a:lnSpc>
                <a:spcPct val="100000"/>
              </a:lnSpc>
              <a:spcBef>
                <a:spcPts val="605"/>
              </a:spcBef>
              <a:buFont typeface="Arial"/>
              <a:buChar char="•"/>
              <a:tabLst>
                <a:tab pos="354965" algn="l"/>
              </a:tabLst>
            </a:pPr>
            <a:r>
              <a:rPr lang="en-US" spc="-10" dirty="0">
                <a:solidFill>
                  <a:srgbClr val="7E7E7E"/>
                </a:solidFill>
              </a:rPr>
              <a:t>Proof by Counterexample</a:t>
            </a:r>
            <a:endParaRPr spc="-10" dirty="0">
              <a:solidFill>
                <a:srgbClr val="7E7E7E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81961" y="3242564"/>
            <a:ext cx="289306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latin typeface="Segoe UI Semibold"/>
                <a:cs typeface="Segoe UI Semibold"/>
              </a:rPr>
              <a:t>Proof</a:t>
            </a:r>
            <a:r>
              <a:rPr sz="3200" b="1" spc="375" dirty="0">
                <a:latin typeface="Segoe UI Semibold"/>
                <a:cs typeface="Segoe UI Semibold"/>
              </a:rPr>
              <a:t> </a:t>
            </a:r>
            <a:r>
              <a:rPr sz="3200" b="1" dirty="0">
                <a:latin typeface="Segoe UI Semibold"/>
                <a:cs typeface="Segoe UI Semibold"/>
              </a:rPr>
              <a:t>by</a:t>
            </a:r>
            <a:r>
              <a:rPr sz="3200" b="1" spc="345" dirty="0">
                <a:latin typeface="Segoe UI Semibold"/>
                <a:cs typeface="Segoe UI Semibold"/>
              </a:rPr>
              <a:t> </a:t>
            </a:r>
            <a:r>
              <a:rPr sz="3200" b="1" spc="45" dirty="0">
                <a:latin typeface="Segoe UI Semibold"/>
                <a:cs typeface="Segoe UI Semibold"/>
              </a:rPr>
              <a:t>Cases</a:t>
            </a:r>
            <a:endParaRPr sz="3200">
              <a:latin typeface="Segoe UI Semibold"/>
              <a:cs typeface="Segoe UI Semibold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4202" y="397890"/>
            <a:ext cx="873861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65" dirty="0"/>
              <a:t>Shaking</a:t>
            </a:r>
            <a:r>
              <a:rPr spc="260" dirty="0"/>
              <a:t> </a:t>
            </a:r>
            <a:r>
              <a:rPr spc="50" dirty="0"/>
              <a:t>Hands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891540">
              <a:lnSpc>
                <a:spcPct val="100000"/>
              </a:lnSpc>
              <a:spcBef>
                <a:spcPts val="95"/>
              </a:spcBef>
            </a:pPr>
            <a:r>
              <a:rPr dirty="0"/>
              <a:t>Suppose</a:t>
            </a:r>
            <a:r>
              <a:rPr spc="-55" dirty="0"/>
              <a:t> </a:t>
            </a:r>
            <a:r>
              <a:rPr dirty="0"/>
              <a:t>there</a:t>
            </a:r>
            <a:r>
              <a:rPr spc="-55" dirty="0"/>
              <a:t> </a:t>
            </a:r>
            <a:r>
              <a:rPr dirty="0"/>
              <a:t>are</a:t>
            </a:r>
            <a:r>
              <a:rPr spc="-55" dirty="0"/>
              <a:t> </a:t>
            </a:r>
            <a:r>
              <a:rPr dirty="0"/>
              <a:t>six</a:t>
            </a:r>
            <a:r>
              <a:rPr spc="-55" dirty="0"/>
              <a:t> </a:t>
            </a:r>
            <a:r>
              <a:rPr dirty="0"/>
              <a:t>people</a:t>
            </a:r>
            <a:r>
              <a:rPr spc="-65" dirty="0"/>
              <a:t> </a:t>
            </a:r>
            <a:r>
              <a:rPr dirty="0"/>
              <a:t>in</a:t>
            </a:r>
            <a:r>
              <a:rPr spc="-55" dirty="0"/>
              <a:t> </a:t>
            </a:r>
            <a:r>
              <a:rPr dirty="0"/>
              <a:t>a</a:t>
            </a:r>
            <a:r>
              <a:rPr spc="-65" dirty="0"/>
              <a:t> </a:t>
            </a:r>
            <a:r>
              <a:rPr dirty="0"/>
              <a:t>room.</a:t>
            </a:r>
            <a:r>
              <a:rPr spc="-75" dirty="0"/>
              <a:t> </a:t>
            </a:r>
            <a:r>
              <a:rPr dirty="0"/>
              <a:t>Some</a:t>
            </a:r>
            <a:r>
              <a:rPr spc="-55" dirty="0"/>
              <a:t> </a:t>
            </a:r>
            <a:r>
              <a:rPr dirty="0"/>
              <a:t>of</a:t>
            </a:r>
            <a:r>
              <a:rPr spc="-70" dirty="0"/>
              <a:t> </a:t>
            </a:r>
            <a:r>
              <a:rPr dirty="0"/>
              <a:t>them</a:t>
            </a:r>
            <a:r>
              <a:rPr spc="-70" dirty="0"/>
              <a:t> </a:t>
            </a:r>
            <a:r>
              <a:rPr dirty="0"/>
              <a:t>shake</a:t>
            </a:r>
            <a:r>
              <a:rPr spc="-50" dirty="0"/>
              <a:t> </a:t>
            </a:r>
            <a:r>
              <a:rPr spc="-10" dirty="0"/>
              <a:t>hands. </a:t>
            </a:r>
            <a:r>
              <a:rPr dirty="0"/>
              <a:t>Consider</a:t>
            </a:r>
            <a:r>
              <a:rPr spc="-50" dirty="0"/>
              <a:t> </a:t>
            </a:r>
            <a:r>
              <a:rPr dirty="0"/>
              <a:t>the</a:t>
            </a:r>
            <a:r>
              <a:rPr spc="-70" dirty="0"/>
              <a:t> </a:t>
            </a:r>
            <a:r>
              <a:rPr spc="-10" dirty="0"/>
              <a:t>claim:</a:t>
            </a:r>
          </a:p>
          <a:p>
            <a:pPr>
              <a:lnSpc>
                <a:spcPct val="100000"/>
              </a:lnSpc>
              <a:spcBef>
                <a:spcPts val="835"/>
              </a:spcBef>
            </a:pPr>
            <a:endParaRPr spc="-10" dirty="0"/>
          </a:p>
          <a:p>
            <a:pPr marL="40640" algn="ctr">
              <a:lnSpc>
                <a:spcPct val="100000"/>
              </a:lnSpc>
            </a:pPr>
            <a:r>
              <a:rPr dirty="0"/>
              <a:t>There</a:t>
            </a:r>
            <a:r>
              <a:rPr spc="-45" dirty="0"/>
              <a:t> </a:t>
            </a:r>
            <a:r>
              <a:rPr dirty="0"/>
              <a:t>are</a:t>
            </a:r>
            <a:r>
              <a:rPr spc="-40" dirty="0"/>
              <a:t> </a:t>
            </a:r>
            <a:r>
              <a:rPr dirty="0"/>
              <a:t>at</a:t>
            </a:r>
            <a:r>
              <a:rPr spc="-60" dirty="0"/>
              <a:t> </a:t>
            </a:r>
            <a:r>
              <a:rPr dirty="0"/>
              <a:t>least</a:t>
            </a:r>
            <a:r>
              <a:rPr spc="-55" dirty="0"/>
              <a:t> </a:t>
            </a:r>
            <a:r>
              <a:rPr dirty="0"/>
              <a:t>three</a:t>
            </a:r>
            <a:r>
              <a:rPr spc="-40" dirty="0"/>
              <a:t> </a:t>
            </a:r>
            <a:r>
              <a:rPr dirty="0"/>
              <a:t>people</a:t>
            </a:r>
            <a:r>
              <a:rPr spc="-45" dirty="0"/>
              <a:t> </a:t>
            </a:r>
            <a:r>
              <a:rPr dirty="0"/>
              <a:t>who</a:t>
            </a:r>
            <a:r>
              <a:rPr spc="-30" dirty="0"/>
              <a:t> </a:t>
            </a:r>
            <a:r>
              <a:rPr dirty="0"/>
              <a:t>all</a:t>
            </a:r>
            <a:r>
              <a:rPr spc="-60" dirty="0"/>
              <a:t> </a:t>
            </a:r>
            <a:r>
              <a:rPr dirty="0"/>
              <a:t>shook</a:t>
            </a:r>
            <a:r>
              <a:rPr spc="-70" dirty="0"/>
              <a:t> </a:t>
            </a:r>
            <a:r>
              <a:rPr dirty="0"/>
              <a:t>each</a:t>
            </a:r>
            <a:r>
              <a:rPr spc="-50" dirty="0"/>
              <a:t> </a:t>
            </a:r>
            <a:r>
              <a:rPr dirty="0"/>
              <a:t>other’s</a:t>
            </a:r>
            <a:r>
              <a:rPr spc="-60" dirty="0"/>
              <a:t> </a:t>
            </a:r>
            <a:r>
              <a:rPr dirty="0"/>
              <a:t>hands,</a:t>
            </a:r>
            <a:r>
              <a:rPr spc="-40" dirty="0"/>
              <a:t> </a:t>
            </a:r>
            <a:r>
              <a:rPr dirty="0"/>
              <a:t>or</a:t>
            </a:r>
            <a:r>
              <a:rPr spc="-50" dirty="0"/>
              <a:t> </a:t>
            </a:r>
            <a:r>
              <a:rPr spc="-10" dirty="0"/>
              <a:t>three</a:t>
            </a:r>
          </a:p>
          <a:p>
            <a:pPr marL="39370" algn="ctr">
              <a:lnSpc>
                <a:spcPct val="100000"/>
              </a:lnSpc>
            </a:pPr>
            <a:r>
              <a:rPr dirty="0"/>
              <a:t>people</a:t>
            </a:r>
            <a:r>
              <a:rPr spc="-25" dirty="0"/>
              <a:t> </a:t>
            </a:r>
            <a:r>
              <a:rPr dirty="0"/>
              <a:t>such</a:t>
            </a:r>
            <a:r>
              <a:rPr spc="-30" dirty="0"/>
              <a:t> </a:t>
            </a:r>
            <a:r>
              <a:rPr dirty="0"/>
              <a:t>that</a:t>
            </a:r>
            <a:r>
              <a:rPr spc="-60" dirty="0"/>
              <a:t> </a:t>
            </a:r>
            <a:r>
              <a:rPr dirty="0"/>
              <a:t>no</a:t>
            </a:r>
            <a:r>
              <a:rPr spc="-30" dirty="0"/>
              <a:t> </a:t>
            </a:r>
            <a:r>
              <a:rPr dirty="0"/>
              <a:t>pair</a:t>
            </a:r>
            <a:r>
              <a:rPr spc="-50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dirty="0"/>
              <a:t>them</a:t>
            </a:r>
            <a:r>
              <a:rPr spc="-40" dirty="0"/>
              <a:t> </a:t>
            </a:r>
            <a:r>
              <a:rPr dirty="0"/>
              <a:t>shook</a:t>
            </a:r>
            <a:r>
              <a:rPr spc="-55" dirty="0"/>
              <a:t> </a:t>
            </a:r>
            <a:r>
              <a:rPr spc="-10" dirty="0"/>
              <a:t>hands.</a:t>
            </a:r>
          </a:p>
          <a:p>
            <a:pPr>
              <a:lnSpc>
                <a:spcPct val="100000"/>
              </a:lnSpc>
              <a:spcBef>
                <a:spcPts val="840"/>
              </a:spcBef>
            </a:pPr>
            <a:endParaRPr spc="-10" dirty="0"/>
          </a:p>
          <a:p>
            <a:pPr marL="12700">
              <a:lnSpc>
                <a:spcPct val="100000"/>
              </a:lnSpc>
            </a:pPr>
            <a:r>
              <a:rPr dirty="0">
                <a:solidFill>
                  <a:srgbClr val="4B3182"/>
                </a:solidFill>
              </a:rPr>
              <a:t>Is</a:t>
            </a:r>
            <a:r>
              <a:rPr spc="-10" dirty="0">
                <a:solidFill>
                  <a:srgbClr val="4B3182"/>
                </a:solidFill>
              </a:rPr>
              <a:t> </a:t>
            </a:r>
            <a:r>
              <a:rPr dirty="0">
                <a:solidFill>
                  <a:srgbClr val="4B3182"/>
                </a:solidFill>
              </a:rPr>
              <a:t>it</a:t>
            </a:r>
            <a:r>
              <a:rPr spc="-15" dirty="0">
                <a:solidFill>
                  <a:srgbClr val="4B3182"/>
                </a:solidFill>
              </a:rPr>
              <a:t> </a:t>
            </a:r>
            <a:r>
              <a:rPr spc="-10" dirty="0">
                <a:solidFill>
                  <a:srgbClr val="4B3182"/>
                </a:solidFill>
              </a:rPr>
              <a:t>true?</a:t>
            </a:r>
            <a:r>
              <a:rPr lang="en-US" spc="-10" dirty="0">
                <a:solidFill>
                  <a:srgbClr val="4B3182"/>
                </a:solidFill>
              </a:rPr>
              <a:t> Can you prove or disprove it?</a:t>
            </a:r>
            <a:endParaRPr spc="-10" dirty="0">
              <a:solidFill>
                <a:srgbClr val="4B3182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4202" y="397890"/>
            <a:ext cx="873861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65" dirty="0"/>
              <a:t>Shaking</a:t>
            </a:r>
            <a:r>
              <a:rPr spc="260" dirty="0"/>
              <a:t> </a:t>
            </a:r>
            <a:r>
              <a:rPr spc="50" dirty="0"/>
              <a:t>Hands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5058" y="1488186"/>
            <a:ext cx="1036891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Suppose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there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are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six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sz="28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in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</a:t>
            </a:r>
            <a:r>
              <a:rPr kumimoji="0" sz="28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room.</a:t>
            </a:r>
            <a:r>
              <a:rPr kumimoji="0" sz="2800" b="0" i="0" u="none" strike="noStrike" kern="0" cap="none" spc="-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Some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sz="2800" b="0" i="0" u="none" strike="noStrike" kern="0" cap="none" spc="-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them</a:t>
            </a:r>
            <a:r>
              <a:rPr kumimoji="0" sz="2800" b="0" i="0" u="none" strike="noStrike" kern="0" cap="none" spc="-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shake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hands.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Consider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sz="2800" b="0" i="0" u="none" strike="noStrike" kern="0" cap="none" spc="-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claim:</a:t>
            </a:r>
            <a:endParaRPr kumimoji="0" sz="2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413698" y="5169090"/>
            <a:ext cx="311785" cy="319405"/>
            <a:chOff x="2413698" y="5169090"/>
            <a:chExt cx="311785" cy="319405"/>
          </a:xfrm>
        </p:grpSpPr>
        <p:sp>
          <p:nvSpPr>
            <p:cNvPr id="5" name="object 5"/>
            <p:cNvSpPr/>
            <p:nvPr/>
          </p:nvSpPr>
          <p:spPr>
            <a:xfrm>
              <a:off x="2421635" y="5177028"/>
              <a:ext cx="295910" cy="303530"/>
            </a:xfrm>
            <a:custGeom>
              <a:avLst/>
              <a:gdLst/>
              <a:ahLst/>
              <a:cxnLst/>
              <a:rect l="l" t="t" r="r" b="b"/>
              <a:pathLst>
                <a:path w="295910" h="303529">
                  <a:moveTo>
                    <a:pt x="147827" y="0"/>
                  </a:moveTo>
                  <a:lnTo>
                    <a:pt x="101096" y="7735"/>
                  </a:lnTo>
                  <a:lnTo>
                    <a:pt x="60514" y="29272"/>
                  </a:lnTo>
                  <a:lnTo>
                    <a:pt x="28517" y="62106"/>
                  </a:lnTo>
                  <a:lnTo>
                    <a:pt x="7534" y="103729"/>
                  </a:lnTo>
                  <a:lnTo>
                    <a:pt x="0" y="151638"/>
                  </a:lnTo>
                  <a:lnTo>
                    <a:pt x="7534" y="199546"/>
                  </a:lnTo>
                  <a:lnTo>
                    <a:pt x="28517" y="241169"/>
                  </a:lnTo>
                  <a:lnTo>
                    <a:pt x="60514" y="274003"/>
                  </a:lnTo>
                  <a:lnTo>
                    <a:pt x="101096" y="295540"/>
                  </a:lnTo>
                  <a:lnTo>
                    <a:pt x="147827" y="303276"/>
                  </a:lnTo>
                  <a:lnTo>
                    <a:pt x="194559" y="295540"/>
                  </a:lnTo>
                  <a:lnTo>
                    <a:pt x="235141" y="274003"/>
                  </a:lnTo>
                  <a:lnTo>
                    <a:pt x="267138" y="241169"/>
                  </a:lnTo>
                  <a:lnTo>
                    <a:pt x="288121" y="199546"/>
                  </a:lnTo>
                  <a:lnTo>
                    <a:pt x="295656" y="151638"/>
                  </a:lnTo>
                  <a:lnTo>
                    <a:pt x="288121" y="103729"/>
                  </a:lnTo>
                  <a:lnTo>
                    <a:pt x="267138" y="62106"/>
                  </a:lnTo>
                  <a:lnTo>
                    <a:pt x="235141" y="29272"/>
                  </a:lnTo>
                  <a:lnTo>
                    <a:pt x="194559" y="7735"/>
                  </a:lnTo>
                  <a:lnTo>
                    <a:pt x="147827" y="0"/>
                  </a:lnTo>
                  <a:close/>
                </a:path>
              </a:pathLst>
            </a:custGeom>
            <a:solidFill>
              <a:srgbClr val="E4E4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2421635" y="5177028"/>
              <a:ext cx="295910" cy="303530"/>
            </a:xfrm>
            <a:custGeom>
              <a:avLst/>
              <a:gdLst/>
              <a:ahLst/>
              <a:cxnLst/>
              <a:rect l="l" t="t" r="r" b="b"/>
              <a:pathLst>
                <a:path w="295910" h="303529">
                  <a:moveTo>
                    <a:pt x="0" y="151638"/>
                  </a:moveTo>
                  <a:lnTo>
                    <a:pt x="7534" y="103729"/>
                  </a:lnTo>
                  <a:lnTo>
                    <a:pt x="28517" y="62106"/>
                  </a:lnTo>
                  <a:lnTo>
                    <a:pt x="60514" y="29272"/>
                  </a:lnTo>
                  <a:lnTo>
                    <a:pt x="101096" y="7735"/>
                  </a:lnTo>
                  <a:lnTo>
                    <a:pt x="147827" y="0"/>
                  </a:lnTo>
                  <a:lnTo>
                    <a:pt x="194559" y="7735"/>
                  </a:lnTo>
                  <a:lnTo>
                    <a:pt x="235141" y="29272"/>
                  </a:lnTo>
                  <a:lnTo>
                    <a:pt x="267138" y="62106"/>
                  </a:lnTo>
                  <a:lnTo>
                    <a:pt x="288121" y="103729"/>
                  </a:lnTo>
                  <a:lnTo>
                    <a:pt x="295656" y="151638"/>
                  </a:lnTo>
                  <a:lnTo>
                    <a:pt x="288121" y="199546"/>
                  </a:lnTo>
                  <a:lnTo>
                    <a:pt x="267138" y="241169"/>
                  </a:lnTo>
                  <a:lnTo>
                    <a:pt x="235141" y="274003"/>
                  </a:lnTo>
                  <a:lnTo>
                    <a:pt x="194559" y="295540"/>
                  </a:lnTo>
                  <a:lnTo>
                    <a:pt x="147827" y="303276"/>
                  </a:lnTo>
                  <a:lnTo>
                    <a:pt x="101096" y="295540"/>
                  </a:lnTo>
                  <a:lnTo>
                    <a:pt x="60514" y="274003"/>
                  </a:lnTo>
                  <a:lnTo>
                    <a:pt x="28517" y="241169"/>
                  </a:lnTo>
                  <a:lnTo>
                    <a:pt x="7534" y="199546"/>
                  </a:lnTo>
                  <a:lnTo>
                    <a:pt x="0" y="151638"/>
                  </a:lnTo>
                  <a:close/>
                </a:path>
              </a:pathLst>
            </a:custGeom>
            <a:ln w="15874">
              <a:solidFill>
                <a:srgbClr val="4B3182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2500376" y="5167629"/>
            <a:ext cx="1397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0" i="0" u="none" strike="noStrike" kern="0" cap="none" spc="-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ebuchet MS"/>
                <a:cs typeface="Trebuchet MS"/>
              </a:rPr>
              <a:t>B</a:t>
            </a: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rebuchet MS"/>
              <a:cs typeface="Trebuchet MS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849562" y="6046914"/>
            <a:ext cx="313055" cy="319405"/>
            <a:chOff x="2849562" y="6046914"/>
            <a:chExt cx="313055" cy="319405"/>
          </a:xfrm>
        </p:grpSpPr>
        <p:sp>
          <p:nvSpPr>
            <p:cNvPr id="9" name="object 9"/>
            <p:cNvSpPr/>
            <p:nvPr/>
          </p:nvSpPr>
          <p:spPr>
            <a:xfrm>
              <a:off x="2857500" y="6054852"/>
              <a:ext cx="297180" cy="303530"/>
            </a:xfrm>
            <a:custGeom>
              <a:avLst/>
              <a:gdLst/>
              <a:ahLst/>
              <a:cxnLst/>
              <a:rect l="l" t="t" r="r" b="b"/>
              <a:pathLst>
                <a:path w="297180" h="303529">
                  <a:moveTo>
                    <a:pt x="148589" y="0"/>
                  </a:moveTo>
                  <a:lnTo>
                    <a:pt x="101632" y="7730"/>
                  </a:lnTo>
                  <a:lnTo>
                    <a:pt x="60844" y="29258"/>
                  </a:lnTo>
                  <a:lnTo>
                    <a:pt x="28675" y="62084"/>
                  </a:lnTo>
                  <a:lnTo>
                    <a:pt x="7577" y="103710"/>
                  </a:lnTo>
                  <a:lnTo>
                    <a:pt x="0" y="151638"/>
                  </a:lnTo>
                  <a:lnTo>
                    <a:pt x="7577" y="199565"/>
                  </a:lnTo>
                  <a:lnTo>
                    <a:pt x="28675" y="241191"/>
                  </a:lnTo>
                  <a:lnTo>
                    <a:pt x="60844" y="274017"/>
                  </a:lnTo>
                  <a:lnTo>
                    <a:pt x="101632" y="295545"/>
                  </a:lnTo>
                  <a:lnTo>
                    <a:pt x="148589" y="303276"/>
                  </a:lnTo>
                  <a:lnTo>
                    <a:pt x="195547" y="295545"/>
                  </a:lnTo>
                  <a:lnTo>
                    <a:pt x="236335" y="274017"/>
                  </a:lnTo>
                  <a:lnTo>
                    <a:pt x="268504" y="241191"/>
                  </a:lnTo>
                  <a:lnTo>
                    <a:pt x="289602" y="199565"/>
                  </a:lnTo>
                  <a:lnTo>
                    <a:pt x="297180" y="151638"/>
                  </a:lnTo>
                  <a:lnTo>
                    <a:pt x="289602" y="103710"/>
                  </a:lnTo>
                  <a:lnTo>
                    <a:pt x="268504" y="62084"/>
                  </a:lnTo>
                  <a:lnTo>
                    <a:pt x="236335" y="29258"/>
                  </a:lnTo>
                  <a:lnTo>
                    <a:pt x="195547" y="7730"/>
                  </a:lnTo>
                  <a:lnTo>
                    <a:pt x="148589" y="0"/>
                  </a:lnTo>
                  <a:close/>
                </a:path>
              </a:pathLst>
            </a:custGeom>
            <a:solidFill>
              <a:srgbClr val="E4E4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2857500" y="6054852"/>
              <a:ext cx="297180" cy="303530"/>
            </a:xfrm>
            <a:custGeom>
              <a:avLst/>
              <a:gdLst/>
              <a:ahLst/>
              <a:cxnLst/>
              <a:rect l="l" t="t" r="r" b="b"/>
              <a:pathLst>
                <a:path w="297180" h="303529">
                  <a:moveTo>
                    <a:pt x="0" y="151638"/>
                  </a:moveTo>
                  <a:lnTo>
                    <a:pt x="7577" y="103710"/>
                  </a:lnTo>
                  <a:lnTo>
                    <a:pt x="28675" y="62084"/>
                  </a:lnTo>
                  <a:lnTo>
                    <a:pt x="60844" y="29258"/>
                  </a:lnTo>
                  <a:lnTo>
                    <a:pt x="101632" y="7730"/>
                  </a:lnTo>
                  <a:lnTo>
                    <a:pt x="148589" y="0"/>
                  </a:lnTo>
                  <a:lnTo>
                    <a:pt x="195547" y="7730"/>
                  </a:lnTo>
                  <a:lnTo>
                    <a:pt x="236335" y="29258"/>
                  </a:lnTo>
                  <a:lnTo>
                    <a:pt x="268504" y="62084"/>
                  </a:lnTo>
                  <a:lnTo>
                    <a:pt x="289602" y="103710"/>
                  </a:lnTo>
                  <a:lnTo>
                    <a:pt x="297180" y="151638"/>
                  </a:lnTo>
                  <a:lnTo>
                    <a:pt x="289602" y="199565"/>
                  </a:lnTo>
                  <a:lnTo>
                    <a:pt x="268504" y="241191"/>
                  </a:lnTo>
                  <a:lnTo>
                    <a:pt x="236335" y="274017"/>
                  </a:lnTo>
                  <a:lnTo>
                    <a:pt x="195547" y="295545"/>
                  </a:lnTo>
                  <a:lnTo>
                    <a:pt x="148589" y="303276"/>
                  </a:lnTo>
                  <a:lnTo>
                    <a:pt x="101632" y="295545"/>
                  </a:lnTo>
                  <a:lnTo>
                    <a:pt x="60844" y="274017"/>
                  </a:lnTo>
                  <a:lnTo>
                    <a:pt x="28675" y="241191"/>
                  </a:lnTo>
                  <a:lnTo>
                    <a:pt x="7577" y="199565"/>
                  </a:lnTo>
                  <a:lnTo>
                    <a:pt x="0" y="151638"/>
                  </a:lnTo>
                  <a:close/>
                </a:path>
              </a:pathLst>
            </a:custGeom>
            <a:ln w="15875">
              <a:solidFill>
                <a:srgbClr val="4B3182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2924682" y="6045504"/>
            <a:ext cx="1638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ebuchet MS"/>
                <a:cs typeface="Trebuchet MS"/>
              </a:rPr>
              <a:t>C</a:t>
            </a: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rebuchet MS"/>
              <a:cs typeface="Trebuchet MS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4097718" y="6046914"/>
            <a:ext cx="313055" cy="319405"/>
            <a:chOff x="4097718" y="6046914"/>
            <a:chExt cx="313055" cy="319405"/>
          </a:xfrm>
        </p:grpSpPr>
        <p:sp>
          <p:nvSpPr>
            <p:cNvPr id="13" name="object 13"/>
            <p:cNvSpPr/>
            <p:nvPr/>
          </p:nvSpPr>
          <p:spPr>
            <a:xfrm>
              <a:off x="4105655" y="6054852"/>
              <a:ext cx="297180" cy="303530"/>
            </a:xfrm>
            <a:custGeom>
              <a:avLst/>
              <a:gdLst/>
              <a:ahLst/>
              <a:cxnLst/>
              <a:rect l="l" t="t" r="r" b="b"/>
              <a:pathLst>
                <a:path w="297179" h="303529">
                  <a:moveTo>
                    <a:pt x="148590" y="0"/>
                  </a:moveTo>
                  <a:lnTo>
                    <a:pt x="101632" y="7730"/>
                  </a:lnTo>
                  <a:lnTo>
                    <a:pt x="60844" y="29258"/>
                  </a:lnTo>
                  <a:lnTo>
                    <a:pt x="28675" y="62084"/>
                  </a:lnTo>
                  <a:lnTo>
                    <a:pt x="7577" y="103710"/>
                  </a:lnTo>
                  <a:lnTo>
                    <a:pt x="0" y="151638"/>
                  </a:lnTo>
                  <a:lnTo>
                    <a:pt x="7577" y="199565"/>
                  </a:lnTo>
                  <a:lnTo>
                    <a:pt x="28675" y="241191"/>
                  </a:lnTo>
                  <a:lnTo>
                    <a:pt x="60844" y="274017"/>
                  </a:lnTo>
                  <a:lnTo>
                    <a:pt x="101632" y="295545"/>
                  </a:lnTo>
                  <a:lnTo>
                    <a:pt x="148590" y="303276"/>
                  </a:lnTo>
                  <a:lnTo>
                    <a:pt x="195547" y="295545"/>
                  </a:lnTo>
                  <a:lnTo>
                    <a:pt x="236335" y="274017"/>
                  </a:lnTo>
                  <a:lnTo>
                    <a:pt x="268504" y="241191"/>
                  </a:lnTo>
                  <a:lnTo>
                    <a:pt x="289602" y="199565"/>
                  </a:lnTo>
                  <a:lnTo>
                    <a:pt x="297180" y="151638"/>
                  </a:lnTo>
                  <a:lnTo>
                    <a:pt x="289602" y="103710"/>
                  </a:lnTo>
                  <a:lnTo>
                    <a:pt x="268504" y="62084"/>
                  </a:lnTo>
                  <a:lnTo>
                    <a:pt x="236335" y="29258"/>
                  </a:lnTo>
                  <a:lnTo>
                    <a:pt x="195547" y="7730"/>
                  </a:lnTo>
                  <a:lnTo>
                    <a:pt x="148590" y="0"/>
                  </a:lnTo>
                  <a:close/>
                </a:path>
              </a:pathLst>
            </a:custGeom>
            <a:solidFill>
              <a:srgbClr val="E4E4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object 14"/>
            <p:cNvSpPr/>
            <p:nvPr/>
          </p:nvSpPr>
          <p:spPr>
            <a:xfrm>
              <a:off x="4105655" y="6054852"/>
              <a:ext cx="297180" cy="303530"/>
            </a:xfrm>
            <a:custGeom>
              <a:avLst/>
              <a:gdLst/>
              <a:ahLst/>
              <a:cxnLst/>
              <a:rect l="l" t="t" r="r" b="b"/>
              <a:pathLst>
                <a:path w="297179" h="303529">
                  <a:moveTo>
                    <a:pt x="0" y="151638"/>
                  </a:moveTo>
                  <a:lnTo>
                    <a:pt x="7577" y="103710"/>
                  </a:lnTo>
                  <a:lnTo>
                    <a:pt x="28675" y="62084"/>
                  </a:lnTo>
                  <a:lnTo>
                    <a:pt x="60844" y="29258"/>
                  </a:lnTo>
                  <a:lnTo>
                    <a:pt x="101632" y="7730"/>
                  </a:lnTo>
                  <a:lnTo>
                    <a:pt x="148590" y="0"/>
                  </a:lnTo>
                  <a:lnTo>
                    <a:pt x="195547" y="7730"/>
                  </a:lnTo>
                  <a:lnTo>
                    <a:pt x="236335" y="29258"/>
                  </a:lnTo>
                  <a:lnTo>
                    <a:pt x="268504" y="62084"/>
                  </a:lnTo>
                  <a:lnTo>
                    <a:pt x="289602" y="103710"/>
                  </a:lnTo>
                  <a:lnTo>
                    <a:pt x="297180" y="151638"/>
                  </a:lnTo>
                  <a:lnTo>
                    <a:pt x="289602" y="199565"/>
                  </a:lnTo>
                  <a:lnTo>
                    <a:pt x="268504" y="241191"/>
                  </a:lnTo>
                  <a:lnTo>
                    <a:pt x="236335" y="274017"/>
                  </a:lnTo>
                  <a:lnTo>
                    <a:pt x="195547" y="295545"/>
                  </a:lnTo>
                  <a:lnTo>
                    <a:pt x="148590" y="303276"/>
                  </a:lnTo>
                  <a:lnTo>
                    <a:pt x="101632" y="295545"/>
                  </a:lnTo>
                  <a:lnTo>
                    <a:pt x="60844" y="274017"/>
                  </a:lnTo>
                  <a:lnTo>
                    <a:pt x="28675" y="241191"/>
                  </a:lnTo>
                  <a:lnTo>
                    <a:pt x="7577" y="199565"/>
                  </a:lnTo>
                  <a:lnTo>
                    <a:pt x="0" y="151638"/>
                  </a:lnTo>
                  <a:close/>
                </a:path>
              </a:pathLst>
            </a:custGeom>
            <a:ln w="15875">
              <a:solidFill>
                <a:srgbClr val="4B3182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4173473" y="6045504"/>
            <a:ext cx="1638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ebuchet MS"/>
                <a:cs typeface="Trebuchet MS"/>
              </a:rPr>
              <a:t>D</a:t>
            </a: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rebuchet MS"/>
              <a:cs typeface="Trebuchet MS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2849562" y="4350702"/>
            <a:ext cx="1561465" cy="319405"/>
            <a:chOff x="2849562" y="4350702"/>
            <a:chExt cx="1561465" cy="319405"/>
          </a:xfrm>
        </p:grpSpPr>
        <p:sp>
          <p:nvSpPr>
            <p:cNvPr id="17" name="object 17"/>
            <p:cNvSpPr/>
            <p:nvPr/>
          </p:nvSpPr>
          <p:spPr>
            <a:xfrm>
              <a:off x="2857500" y="4358640"/>
              <a:ext cx="297180" cy="303530"/>
            </a:xfrm>
            <a:custGeom>
              <a:avLst/>
              <a:gdLst/>
              <a:ahLst/>
              <a:cxnLst/>
              <a:rect l="l" t="t" r="r" b="b"/>
              <a:pathLst>
                <a:path w="297180" h="303529">
                  <a:moveTo>
                    <a:pt x="148589" y="0"/>
                  </a:moveTo>
                  <a:lnTo>
                    <a:pt x="101632" y="7735"/>
                  </a:lnTo>
                  <a:lnTo>
                    <a:pt x="60844" y="29272"/>
                  </a:lnTo>
                  <a:lnTo>
                    <a:pt x="28675" y="62106"/>
                  </a:lnTo>
                  <a:lnTo>
                    <a:pt x="7577" y="103729"/>
                  </a:lnTo>
                  <a:lnTo>
                    <a:pt x="0" y="151637"/>
                  </a:lnTo>
                  <a:lnTo>
                    <a:pt x="7577" y="199546"/>
                  </a:lnTo>
                  <a:lnTo>
                    <a:pt x="28675" y="241169"/>
                  </a:lnTo>
                  <a:lnTo>
                    <a:pt x="60844" y="274003"/>
                  </a:lnTo>
                  <a:lnTo>
                    <a:pt x="101632" y="295540"/>
                  </a:lnTo>
                  <a:lnTo>
                    <a:pt x="148589" y="303276"/>
                  </a:lnTo>
                  <a:lnTo>
                    <a:pt x="195547" y="295540"/>
                  </a:lnTo>
                  <a:lnTo>
                    <a:pt x="236335" y="274003"/>
                  </a:lnTo>
                  <a:lnTo>
                    <a:pt x="268504" y="241169"/>
                  </a:lnTo>
                  <a:lnTo>
                    <a:pt x="289602" y="199546"/>
                  </a:lnTo>
                  <a:lnTo>
                    <a:pt x="297180" y="151637"/>
                  </a:lnTo>
                  <a:lnTo>
                    <a:pt x="289602" y="103729"/>
                  </a:lnTo>
                  <a:lnTo>
                    <a:pt x="268504" y="62106"/>
                  </a:lnTo>
                  <a:lnTo>
                    <a:pt x="236335" y="29272"/>
                  </a:lnTo>
                  <a:lnTo>
                    <a:pt x="195547" y="7735"/>
                  </a:lnTo>
                  <a:lnTo>
                    <a:pt x="148589" y="0"/>
                  </a:lnTo>
                  <a:close/>
                </a:path>
              </a:pathLst>
            </a:custGeom>
            <a:solidFill>
              <a:srgbClr val="E4E4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" name="object 18"/>
            <p:cNvSpPr/>
            <p:nvPr/>
          </p:nvSpPr>
          <p:spPr>
            <a:xfrm>
              <a:off x="2857500" y="4358640"/>
              <a:ext cx="297180" cy="303530"/>
            </a:xfrm>
            <a:custGeom>
              <a:avLst/>
              <a:gdLst/>
              <a:ahLst/>
              <a:cxnLst/>
              <a:rect l="l" t="t" r="r" b="b"/>
              <a:pathLst>
                <a:path w="297180" h="303529">
                  <a:moveTo>
                    <a:pt x="0" y="151637"/>
                  </a:moveTo>
                  <a:lnTo>
                    <a:pt x="7577" y="103729"/>
                  </a:lnTo>
                  <a:lnTo>
                    <a:pt x="28675" y="62106"/>
                  </a:lnTo>
                  <a:lnTo>
                    <a:pt x="60844" y="29272"/>
                  </a:lnTo>
                  <a:lnTo>
                    <a:pt x="101632" y="7735"/>
                  </a:lnTo>
                  <a:lnTo>
                    <a:pt x="148589" y="0"/>
                  </a:lnTo>
                  <a:lnTo>
                    <a:pt x="195547" y="7735"/>
                  </a:lnTo>
                  <a:lnTo>
                    <a:pt x="236335" y="29272"/>
                  </a:lnTo>
                  <a:lnTo>
                    <a:pt x="268504" y="62106"/>
                  </a:lnTo>
                  <a:lnTo>
                    <a:pt x="289602" y="103729"/>
                  </a:lnTo>
                  <a:lnTo>
                    <a:pt x="297180" y="151637"/>
                  </a:lnTo>
                  <a:lnTo>
                    <a:pt x="289602" y="199546"/>
                  </a:lnTo>
                  <a:lnTo>
                    <a:pt x="268504" y="241169"/>
                  </a:lnTo>
                  <a:lnTo>
                    <a:pt x="236335" y="274003"/>
                  </a:lnTo>
                  <a:lnTo>
                    <a:pt x="195547" y="295540"/>
                  </a:lnTo>
                  <a:lnTo>
                    <a:pt x="148589" y="303276"/>
                  </a:lnTo>
                  <a:lnTo>
                    <a:pt x="101632" y="295540"/>
                  </a:lnTo>
                  <a:lnTo>
                    <a:pt x="60844" y="274003"/>
                  </a:lnTo>
                  <a:lnTo>
                    <a:pt x="28675" y="241169"/>
                  </a:lnTo>
                  <a:lnTo>
                    <a:pt x="7577" y="199546"/>
                  </a:lnTo>
                  <a:lnTo>
                    <a:pt x="0" y="151637"/>
                  </a:lnTo>
                  <a:close/>
                </a:path>
              </a:pathLst>
            </a:custGeom>
            <a:ln w="15875">
              <a:solidFill>
                <a:srgbClr val="4B3182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object 19"/>
            <p:cNvSpPr/>
            <p:nvPr/>
          </p:nvSpPr>
          <p:spPr>
            <a:xfrm>
              <a:off x="4105655" y="4358640"/>
              <a:ext cx="297180" cy="303530"/>
            </a:xfrm>
            <a:custGeom>
              <a:avLst/>
              <a:gdLst/>
              <a:ahLst/>
              <a:cxnLst/>
              <a:rect l="l" t="t" r="r" b="b"/>
              <a:pathLst>
                <a:path w="297179" h="303529">
                  <a:moveTo>
                    <a:pt x="148590" y="0"/>
                  </a:moveTo>
                  <a:lnTo>
                    <a:pt x="101632" y="7735"/>
                  </a:lnTo>
                  <a:lnTo>
                    <a:pt x="60844" y="29272"/>
                  </a:lnTo>
                  <a:lnTo>
                    <a:pt x="28675" y="62106"/>
                  </a:lnTo>
                  <a:lnTo>
                    <a:pt x="7577" y="103729"/>
                  </a:lnTo>
                  <a:lnTo>
                    <a:pt x="0" y="151637"/>
                  </a:lnTo>
                  <a:lnTo>
                    <a:pt x="7577" y="199546"/>
                  </a:lnTo>
                  <a:lnTo>
                    <a:pt x="28675" y="241169"/>
                  </a:lnTo>
                  <a:lnTo>
                    <a:pt x="60844" y="274003"/>
                  </a:lnTo>
                  <a:lnTo>
                    <a:pt x="101632" y="295540"/>
                  </a:lnTo>
                  <a:lnTo>
                    <a:pt x="148590" y="303276"/>
                  </a:lnTo>
                  <a:lnTo>
                    <a:pt x="195547" y="295540"/>
                  </a:lnTo>
                  <a:lnTo>
                    <a:pt x="236335" y="274003"/>
                  </a:lnTo>
                  <a:lnTo>
                    <a:pt x="268504" y="241169"/>
                  </a:lnTo>
                  <a:lnTo>
                    <a:pt x="289602" y="199546"/>
                  </a:lnTo>
                  <a:lnTo>
                    <a:pt x="297180" y="151637"/>
                  </a:lnTo>
                  <a:lnTo>
                    <a:pt x="289602" y="103729"/>
                  </a:lnTo>
                  <a:lnTo>
                    <a:pt x="268504" y="62106"/>
                  </a:lnTo>
                  <a:lnTo>
                    <a:pt x="236335" y="29272"/>
                  </a:lnTo>
                  <a:lnTo>
                    <a:pt x="195547" y="7735"/>
                  </a:lnTo>
                  <a:lnTo>
                    <a:pt x="148590" y="0"/>
                  </a:lnTo>
                  <a:close/>
                </a:path>
              </a:pathLst>
            </a:custGeom>
            <a:solidFill>
              <a:srgbClr val="E4E4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object 20"/>
            <p:cNvSpPr/>
            <p:nvPr/>
          </p:nvSpPr>
          <p:spPr>
            <a:xfrm>
              <a:off x="4105655" y="4358640"/>
              <a:ext cx="297180" cy="303530"/>
            </a:xfrm>
            <a:custGeom>
              <a:avLst/>
              <a:gdLst/>
              <a:ahLst/>
              <a:cxnLst/>
              <a:rect l="l" t="t" r="r" b="b"/>
              <a:pathLst>
                <a:path w="297179" h="303529">
                  <a:moveTo>
                    <a:pt x="0" y="151637"/>
                  </a:moveTo>
                  <a:lnTo>
                    <a:pt x="7577" y="103729"/>
                  </a:lnTo>
                  <a:lnTo>
                    <a:pt x="28675" y="62106"/>
                  </a:lnTo>
                  <a:lnTo>
                    <a:pt x="60844" y="29272"/>
                  </a:lnTo>
                  <a:lnTo>
                    <a:pt x="101632" y="7735"/>
                  </a:lnTo>
                  <a:lnTo>
                    <a:pt x="148590" y="0"/>
                  </a:lnTo>
                  <a:lnTo>
                    <a:pt x="195547" y="7735"/>
                  </a:lnTo>
                  <a:lnTo>
                    <a:pt x="236335" y="29272"/>
                  </a:lnTo>
                  <a:lnTo>
                    <a:pt x="268504" y="62106"/>
                  </a:lnTo>
                  <a:lnTo>
                    <a:pt x="289602" y="103729"/>
                  </a:lnTo>
                  <a:lnTo>
                    <a:pt x="297180" y="151637"/>
                  </a:lnTo>
                  <a:lnTo>
                    <a:pt x="289602" y="199546"/>
                  </a:lnTo>
                  <a:lnTo>
                    <a:pt x="268504" y="241169"/>
                  </a:lnTo>
                  <a:lnTo>
                    <a:pt x="236335" y="274003"/>
                  </a:lnTo>
                  <a:lnTo>
                    <a:pt x="195547" y="295540"/>
                  </a:lnTo>
                  <a:lnTo>
                    <a:pt x="148590" y="303276"/>
                  </a:lnTo>
                  <a:lnTo>
                    <a:pt x="101632" y="295540"/>
                  </a:lnTo>
                  <a:lnTo>
                    <a:pt x="60844" y="274003"/>
                  </a:lnTo>
                  <a:lnTo>
                    <a:pt x="28675" y="241169"/>
                  </a:lnTo>
                  <a:lnTo>
                    <a:pt x="7577" y="199546"/>
                  </a:lnTo>
                  <a:lnTo>
                    <a:pt x="0" y="151637"/>
                  </a:lnTo>
                  <a:close/>
                </a:path>
              </a:pathLst>
            </a:custGeom>
            <a:ln w="15874">
              <a:solidFill>
                <a:srgbClr val="4B3182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2924682" y="4348988"/>
            <a:ext cx="13931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>
                <a:tab pos="1280160" algn="l"/>
              </a:tabLst>
              <a:defRPr/>
            </a:pPr>
            <a:r>
              <a:rPr kumimoji="0" sz="1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ebuchet MS"/>
                <a:cs typeface="Trebuchet MS"/>
              </a:rPr>
              <a:t>A</a:t>
            </a:r>
            <a:r>
              <a:rPr kumimoji="0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ebuchet MS"/>
                <a:cs typeface="Trebuchet MS"/>
              </a:rPr>
              <a:t>	</a:t>
            </a:r>
            <a:r>
              <a:rPr kumimoji="0" sz="1800" b="0" i="0" u="none" strike="noStrike" kern="0" cap="none" spc="-1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ebuchet MS"/>
                <a:cs typeface="Trebuchet MS"/>
              </a:rPr>
              <a:t>F</a:t>
            </a: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rebuchet MS"/>
              <a:cs typeface="Trebuchet MS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4582350" y="5169090"/>
            <a:ext cx="313055" cy="319405"/>
            <a:chOff x="4582350" y="5169090"/>
            <a:chExt cx="313055" cy="319405"/>
          </a:xfrm>
        </p:grpSpPr>
        <p:sp>
          <p:nvSpPr>
            <p:cNvPr id="23" name="object 23"/>
            <p:cNvSpPr/>
            <p:nvPr/>
          </p:nvSpPr>
          <p:spPr>
            <a:xfrm>
              <a:off x="4590288" y="5177028"/>
              <a:ext cx="297180" cy="303530"/>
            </a:xfrm>
            <a:custGeom>
              <a:avLst/>
              <a:gdLst/>
              <a:ahLst/>
              <a:cxnLst/>
              <a:rect l="l" t="t" r="r" b="b"/>
              <a:pathLst>
                <a:path w="297179" h="303529">
                  <a:moveTo>
                    <a:pt x="148589" y="0"/>
                  </a:moveTo>
                  <a:lnTo>
                    <a:pt x="101632" y="7735"/>
                  </a:lnTo>
                  <a:lnTo>
                    <a:pt x="60844" y="29272"/>
                  </a:lnTo>
                  <a:lnTo>
                    <a:pt x="28675" y="62106"/>
                  </a:lnTo>
                  <a:lnTo>
                    <a:pt x="7577" y="103729"/>
                  </a:lnTo>
                  <a:lnTo>
                    <a:pt x="0" y="151638"/>
                  </a:lnTo>
                  <a:lnTo>
                    <a:pt x="7577" y="199546"/>
                  </a:lnTo>
                  <a:lnTo>
                    <a:pt x="28675" y="241169"/>
                  </a:lnTo>
                  <a:lnTo>
                    <a:pt x="60844" y="274003"/>
                  </a:lnTo>
                  <a:lnTo>
                    <a:pt x="101632" y="295540"/>
                  </a:lnTo>
                  <a:lnTo>
                    <a:pt x="148589" y="303276"/>
                  </a:lnTo>
                  <a:lnTo>
                    <a:pt x="195547" y="295540"/>
                  </a:lnTo>
                  <a:lnTo>
                    <a:pt x="236335" y="274003"/>
                  </a:lnTo>
                  <a:lnTo>
                    <a:pt x="268504" y="241169"/>
                  </a:lnTo>
                  <a:lnTo>
                    <a:pt x="289602" y="199546"/>
                  </a:lnTo>
                  <a:lnTo>
                    <a:pt x="297179" y="151638"/>
                  </a:lnTo>
                  <a:lnTo>
                    <a:pt x="289602" y="103729"/>
                  </a:lnTo>
                  <a:lnTo>
                    <a:pt x="268504" y="62106"/>
                  </a:lnTo>
                  <a:lnTo>
                    <a:pt x="236335" y="29272"/>
                  </a:lnTo>
                  <a:lnTo>
                    <a:pt x="195547" y="7735"/>
                  </a:lnTo>
                  <a:lnTo>
                    <a:pt x="148589" y="0"/>
                  </a:lnTo>
                  <a:close/>
                </a:path>
              </a:pathLst>
            </a:custGeom>
            <a:solidFill>
              <a:srgbClr val="E4E4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object 24"/>
            <p:cNvSpPr/>
            <p:nvPr/>
          </p:nvSpPr>
          <p:spPr>
            <a:xfrm>
              <a:off x="4590288" y="5177028"/>
              <a:ext cx="297180" cy="303530"/>
            </a:xfrm>
            <a:custGeom>
              <a:avLst/>
              <a:gdLst/>
              <a:ahLst/>
              <a:cxnLst/>
              <a:rect l="l" t="t" r="r" b="b"/>
              <a:pathLst>
                <a:path w="297179" h="303529">
                  <a:moveTo>
                    <a:pt x="0" y="151638"/>
                  </a:moveTo>
                  <a:lnTo>
                    <a:pt x="7577" y="103729"/>
                  </a:lnTo>
                  <a:lnTo>
                    <a:pt x="28675" y="62106"/>
                  </a:lnTo>
                  <a:lnTo>
                    <a:pt x="60844" y="29272"/>
                  </a:lnTo>
                  <a:lnTo>
                    <a:pt x="101632" y="7735"/>
                  </a:lnTo>
                  <a:lnTo>
                    <a:pt x="148589" y="0"/>
                  </a:lnTo>
                  <a:lnTo>
                    <a:pt x="195547" y="7735"/>
                  </a:lnTo>
                  <a:lnTo>
                    <a:pt x="236335" y="29272"/>
                  </a:lnTo>
                  <a:lnTo>
                    <a:pt x="268504" y="62106"/>
                  </a:lnTo>
                  <a:lnTo>
                    <a:pt x="289602" y="103729"/>
                  </a:lnTo>
                  <a:lnTo>
                    <a:pt x="297179" y="151638"/>
                  </a:lnTo>
                  <a:lnTo>
                    <a:pt x="289602" y="199546"/>
                  </a:lnTo>
                  <a:lnTo>
                    <a:pt x="268504" y="241169"/>
                  </a:lnTo>
                  <a:lnTo>
                    <a:pt x="236335" y="274003"/>
                  </a:lnTo>
                  <a:lnTo>
                    <a:pt x="195547" y="295540"/>
                  </a:lnTo>
                  <a:lnTo>
                    <a:pt x="148589" y="303276"/>
                  </a:lnTo>
                  <a:lnTo>
                    <a:pt x="101632" y="295540"/>
                  </a:lnTo>
                  <a:lnTo>
                    <a:pt x="60844" y="274003"/>
                  </a:lnTo>
                  <a:lnTo>
                    <a:pt x="28675" y="241169"/>
                  </a:lnTo>
                  <a:lnTo>
                    <a:pt x="7577" y="199546"/>
                  </a:lnTo>
                  <a:lnTo>
                    <a:pt x="0" y="151638"/>
                  </a:lnTo>
                  <a:close/>
                </a:path>
              </a:pathLst>
            </a:custGeom>
            <a:ln w="15875">
              <a:solidFill>
                <a:srgbClr val="4B3182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4676902" y="5167629"/>
            <a:ext cx="1257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0" i="0" u="none" strike="noStrike" kern="0" cap="none" spc="-1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ebuchet MS"/>
                <a:cs typeface="Trebuchet MS"/>
              </a:rPr>
              <a:t>E</a:t>
            </a: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rebuchet MS"/>
              <a:cs typeface="Trebuchet MS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2674620" y="4617720"/>
            <a:ext cx="2063750" cy="1588135"/>
          </a:xfrm>
          <a:custGeom>
            <a:avLst/>
            <a:gdLst/>
            <a:ahLst/>
            <a:cxnLst/>
            <a:rect l="l" t="t" r="r" b="b"/>
            <a:pathLst>
              <a:path w="2063750" h="1588135">
                <a:moveTo>
                  <a:pt x="42672" y="711707"/>
                </a:moveTo>
                <a:lnTo>
                  <a:pt x="1474470" y="0"/>
                </a:lnTo>
              </a:path>
              <a:path w="2063750" h="1588135">
                <a:moveTo>
                  <a:pt x="435863" y="0"/>
                </a:moveTo>
                <a:lnTo>
                  <a:pt x="1474851" y="1482331"/>
                </a:lnTo>
              </a:path>
              <a:path w="2063750" h="1588135">
                <a:moveTo>
                  <a:pt x="1684020" y="0"/>
                </a:moveTo>
                <a:lnTo>
                  <a:pt x="2063750" y="560323"/>
                </a:lnTo>
              </a:path>
              <a:path w="2063750" h="1588135">
                <a:moveTo>
                  <a:pt x="435863" y="0"/>
                </a:moveTo>
                <a:lnTo>
                  <a:pt x="1916049" y="711707"/>
                </a:lnTo>
              </a:path>
              <a:path w="2063750" h="1588135">
                <a:moveTo>
                  <a:pt x="1474851" y="0"/>
                </a:moveTo>
                <a:lnTo>
                  <a:pt x="435863" y="1482331"/>
                </a:lnTo>
              </a:path>
              <a:path w="2063750" h="1588135">
                <a:moveTo>
                  <a:pt x="480060" y="1588007"/>
                </a:moveTo>
                <a:lnTo>
                  <a:pt x="1432306" y="1588007"/>
                </a:lnTo>
              </a:path>
              <a:path w="2063750" h="1588135">
                <a:moveTo>
                  <a:pt x="226568" y="0"/>
                </a:moveTo>
                <a:lnTo>
                  <a:pt x="0" y="604773"/>
                </a:lnTo>
              </a:path>
            </a:pathLst>
          </a:custGeom>
          <a:ln w="9525">
            <a:solidFill>
              <a:srgbClr val="4B3182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6751002" y="5230050"/>
            <a:ext cx="313055" cy="318135"/>
            <a:chOff x="6751002" y="5230050"/>
            <a:chExt cx="313055" cy="318135"/>
          </a:xfrm>
        </p:grpSpPr>
        <p:sp>
          <p:nvSpPr>
            <p:cNvPr id="28" name="object 28"/>
            <p:cNvSpPr/>
            <p:nvPr/>
          </p:nvSpPr>
          <p:spPr>
            <a:xfrm>
              <a:off x="6758940" y="5237988"/>
              <a:ext cx="297180" cy="302260"/>
            </a:xfrm>
            <a:custGeom>
              <a:avLst/>
              <a:gdLst/>
              <a:ahLst/>
              <a:cxnLst/>
              <a:rect l="l" t="t" r="r" b="b"/>
              <a:pathLst>
                <a:path w="297179" h="302260">
                  <a:moveTo>
                    <a:pt x="148589" y="0"/>
                  </a:moveTo>
                  <a:lnTo>
                    <a:pt x="101632" y="7693"/>
                  </a:lnTo>
                  <a:lnTo>
                    <a:pt x="60844" y="29114"/>
                  </a:lnTo>
                  <a:lnTo>
                    <a:pt x="28675" y="61776"/>
                  </a:lnTo>
                  <a:lnTo>
                    <a:pt x="7577" y="103193"/>
                  </a:lnTo>
                  <a:lnTo>
                    <a:pt x="0" y="150875"/>
                  </a:lnTo>
                  <a:lnTo>
                    <a:pt x="7577" y="198558"/>
                  </a:lnTo>
                  <a:lnTo>
                    <a:pt x="28675" y="239975"/>
                  </a:lnTo>
                  <a:lnTo>
                    <a:pt x="60844" y="272637"/>
                  </a:lnTo>
                  <a:lnTo>
                    <a:pt x="101632" y="294058"/>
                  </a:lnTo>
                  <a:lnTo>
                    <a:pt x="148589" y="301752"/>
                  </a:lnTo>
                  <a:lnTo>
                    <a:pt x="195547" y="294058"/>
                  </a:lnTo>
                  <a:lnTo>
                    <a:pt x="236335" y="272637"/>
                  </a:lnTo>
                  <a:lnTo>
                    <a:pt x="268504" y="239975"/>
                  </a:lnTo>
                  <a:lnTo>
                    <a:pt x="289602" y="198558"/>
                  </a:lnTo>
                  <a:lnTo>
                    <a:pt x="297179" y="150875"/>
                  </a:lnTo>
                  <a:lnTo>
                    <a:pt x="289602" y="103193"/>
                  </a:lnTo>
                  <a:lnTo>
                    <a:pt x="268504" y="61776"/>
                  </a:lnTo>
                  <a:lnTo>
                    <a:pt x="236335" y="29114"/>
                  </a:lnTo>
                  <a:lnTo>
                    <a:pt x="195547" y="7693"/>
                  </a:lnTo>
                  <a:lnTo>
                    <a:pt x="148589" y="0"/>
                  </a:lnTo>
                  <a:close/>
                </a:path>
              </a:pathLst>
            </a:custGeom>
            <a:solidFill>
              <a:srgbClr val="D3F5F7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9" name="object 29"/>
            <p:cNvSpPr/>
            <p:nvPr/>
          </p:nvSpPr>
          <p:spPr>
            <a:xfrm>
              <a:off x="6758940" y="5237988"/>
              <a:ext cx="297180" cy="302260"/>
            </a:xfrm>
            <a:custGeom>
              <a:avLst/>
              <a:gdLst/>
              <a:ahLst/>
              <a:cxnLst/>
              <a:rect l="l" t="t" r="r" b="b"/>
              <a:pathLst>
                <a:path w="297179" h="302260">
                  <a:moveTo>
                    <a:pt x="0" y="150875"/>
                  </a:moveTo>
                  <a:lnTo>
                    <a:pt x="7577" y="103193"/>
                  </a:lnTo>
                  <a:lnTo>
                    <a:pt x="28675" y="61776"/>
                  </a:lnTo>
                  <a:lnTo>
                    <a:pt x="60844" y="29114"/>
                  </a:lnTo>
                  <a:lnTo>
                    <a:pt x="101632" y="7693"/>
                  </a:lnTo>
                  <a:lnTo>
                    <a:pt x="148589" y="0"/>
                  </a:lnTo>
                  <a:lnTo>
                    <a:pt x="195547" y="7693"/>
                  </a:lnTo>
                  <a:lnTo>
                    <a:pt x="236335" y="29114"/>
                  </a:lnTo>
                  <a:lnTo>
                    <a:pt x="268504" y="61776"/>
                  </a:lnTo>
                  <a:lnTo>
                    <a:pt x="289602" y="103193"/>
                  </a:lnTo>
                  <a:lnTo>
                    <a:pt x="297179" y="150875"/>
                  </a:lnTo>
                  <a:lnTo>
                    <a:pt x="289602" y="198558"/>
                  </a:lnTo>
                  <a:lnTo>
                    <a:pt x="268504" y="239975"/>
                  </a:lnTo>
                  <a:lnTo>
                    <a:pt x="236335" y="272637"/>
                  </a:lnTo>
                  <a:lnTo>
                    <a:pt x="195547" y="294058"/>
                  </a:lnTo>
                  <a:lnTo>
                    <a:pt x="148589" y="301752"/>
                  </a:lnTo>
                  <a:lnTo>
                    <a:pt x="101632" y="294058"/>
                  </a:lnTo>
                  <a:lnTo>
                    <a:pt x="60844" y="272637"/>
                  </a:lnTo>
                  <a:lnTo>
                    <a:pt x="28675" y="239975"/>
                  </a:lnTo>
                  <a:lnTo>
                    <a:pt x="7577" y="198558"/>
                  </a:lnTo>
                  <a:lnTo>
                    <a:pt x="0" y="150875"/>
                  </a:lnTo>
                  <a:close/>
                </a:path>
              </a:pathLst>
            </a:custGeom>
            <a:ln w="158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6838568" y="5228082"/>
            <a:ext cx="1397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0" i="0" u="none" strike="noStrike" kern="0" cap="none" spc="-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ebuchet MS"/>
                <a:cs typeface="Trebuchet MS"/>
              </a:rPr>
              <a:t>B</a:t>
            </a: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rebuchet MS"/>
              <a:cs typeface="Trebuchet MS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7003986" y="6229794"/>
            <a:ext cx="313055" cy="319405"/>
            <a:chOff x="7003986" y="6229794"/>
            <a:chExt cx="313055" cy="319405"/>
          </a:xfrm>
        </p:grpSpPr>
        <p:sp>
          <p:nvSpPr>
            <p:cNvPr id="32" name="object 32"/>
            <p:cNvSpPr/>
            <p:nvPr/>
          </p:nvSpPr>
          <p:spPr>
            <a:xfrm>
              <a:off x="7011923" y="6237732"/>
              <a:ext cx="297180" cy="303530"/>
            </a:xfrm>
            <a:custGeom>
              <a:avLst/>
              <a:gdLst/>
              <a:ahLst/>
              <a:cxnLst/>
              <a:rect l="l" t="t" r="r" b="b"/>
              <a:pathLst>
                <a:path w="297179" h="303529">
                  <a:moveTo>
                    <a:pt x="148590" y="0"/>
                  </a:moveTo>
                  <a:lnTo>
                    <a:pt x="101632" y="7730"/>
                  </a:lnTo>
                  <a:lnTo>
                    <a:pt x="60844" y="29258"/>
                  </a:lnTo>
                  <a:lnTo>
                    <a:pt x="28675" y="62084"/>
                  </a:lnTo>
                  <a:lnTo>
                    <a:pt x="7577" y="103710"/>
                  </a:lnTo>
                  <a:lnTo>
                    <a:pt x="0" y="151638"/>
                  </a:lnTo>
                  <a:lnTo>
                    <a:pt x="7577" y="199565"/>
                  </a:lnTo>
                  <a:lnTo>
                    <a:pt x="28675" y="241191"/>
                  </a:lnTo>
                  <a:lnTo>
                    <a:pt x="60844" y="274017"/>
                  </a:lnTo>
                  <a:lnTo>
                    <a:pt x="101632" y="295545"/>
                  </a:lnTo>
                  <a:lnTo>
                    <a:pt x="148590" y="303276"/>
                  </a:lnTo>
                  <a:lnTo>
                    <a:pt x="195547" y="295545"/>
                  </a:lnTo>
                  <a:lnTo>
                    <a:pt x="236335" y="274017"/>
                  </a:lnTo>
                  <a:lnTo>
                    <a:pt x="268504" y="241191"/>
                  </a:lnTo>
                  <a:lnTo>
                    <a:pt x="289602" y="199565"/>
                  </a:lnTo>
                  <a:lnTo>
                    <a:pt x="297179" y="151638"/>
                  </a:lnTo>
                  <a:lnTo>
                    <a:pt x="289602" y="103710"/>
                  </a:lnTo>
                  <a:lnTo>
                    <a:pt x="268504" y="62084"/>
                  </a:lnTo>
                  <a:lnTo>
                    <a:pt x="236335" y="29258"/>
                  </a:lnTo>
                  <a:lnTo>
                    <a:pt x="195547" y="7730"/>
                  </a:lnTo>
                  <a:lnTo>
                    <a:pt x="148590" y="0"/>
                  </a:lnTo>
                  <a:close/>
                </a:path>
              </a:pathLst>
            </a:custGeom>
            <a:solidFill>
              <a:srgbClr val="D3F5F7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" name="object 33"/>
            <p:cNvSpPr/>
            <p:nvPr/>
          </p:nvSpPr>
          <p:spPr>
            <a:xfrm>
              <a:off x="7011923" y="6237732"/>
              <a:ext cx="297180" cy="303530"/>
            </a:xfrm>
            <a:custGeom>
              <a:avLst/>
              <a:gdLst/>
              <a:ahLst/>
              <a:cxnLst/>
              <a:rect l="l" t="t" r="r" b="b"/>
              <a:pathLst>
                <a:path w="297179" h="303529">
                  <a:moveTo>
                    <a:pt x="0" y="151638"/>
                  </a:moveTo>
                  <a:lnTo>
                    <a:pt x="7577" y="103710"/>
                  </a:lnTo>
                  <a:lnTo>
                    <a:pt x="28675" y="62084"/>
                  </a:lnTo>
                  <a:lnTo>
                    <a:pt x="60844" y="29258"/>
                  </a:lnTo>
                  <a:lnTo>
                    <a:pt x="101632" y="7730"/>
                  </a:lnTo>
                  <a:lnTo>
                    <a:pt x="148590" y="0"/>
                  </a:lnTo>
                  <a:lnTo>
                    <a:pt x="195547" y="7730"/>
                  </a:lnTo>
                  <a:lnTo>
                    <a:pt x="236335" y="29258"/>
                  </a:lnTo>
                  <a:lnTo>
                    <a:pt x="268504" y="62084"/>
                  </a:lnTo>
                  <a:lnTo>
                    <a:pt x="289602" y="103710"/>
                  </a:lnTo>
                  <a:lnTo>
                    <a:pt x="297179" y="151638"/>
                  </a:lnTo>
                  <a:lnTo>
                    <a:pt x="289602" y="199565"/>
                  </a:lnTo>
                  <a:lnTo>
                    <a:pt x="268504" y="241191"/>
                  </a:lnTo>
                  <a:lnTo>
                    <a:pt x="236335" y="274017"/>
                  </a:lnTo>
                  <a:lnTo>
                    <a:pt x="195547" y="295545"/>
                  </a:lnTo>
                  <a:lnTo>
                    <a:pt x="148590" y="303276"/>
                  </a:lnTo>
                  <a:lnTo>
                    <a:pt x="101632" y="295545"/>
                  </a:lnTo>
                  <a:lnTo>
                    <a:pt x="60844" y="274017"/>
                  </a:lnTo>
                  <a:lnTo>
                    <a:pt x="28675" y="241191"/>
                  </a:lnTo>
                  <a:lnTo>
                    <a:pt x="7577" y="199565"/>
                  </a:lnTo>
                  <a:lnTo>
                    <a:pt x="0" y="151638"/>
                  </a:lnTo>
                  <a:close/>
                </a:path>
              </a:pathLst>
            </a:custGeom>
            <a:ln w="158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7079995" y="6228689"/>
            <a:ext cx="1638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ebuchet MS"/>
                <a:cs typeface="Trebuchet MS"/>
              </a:rPr>
              <a:t>C</a:t>
            </a: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rebuchet MS"/>
              <a:cs typeface="Trebuchet MS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8253666" y="6229794"/>
            <a:ext cx="311785" cy="319405"/>
            <a:chOff x="8253666" y="6229794"/>
            <a:chExt cx="311785" cy="319405"/>
          </a:xfrm>
        </p:grpSpPr>
        <p:sp>
          <p:nvSpPr>
            <p:cNvPr id="36" name="object 36"/>
            <p:cNvSpPr/>
            <p:nvPr/>
          </p:nvSpPr>
          <p:spPr>
            <a:xfrm>
              <a:off x="8261604" y="6237732"/>
              <a:ext cx="295910" cy="303530"/>
            </a:xfrm>
            <a:custGeom>
              <a:avLst/>
              <a:gdLst/>
              <a:ahLst/>
              <a:cxnLst/>
              <a:rect l="l" t="t" r="r" b="b"/>
              <a:pathLst>
                <a:path w="295909" h="303529">
                  <a:moveTo>
                    <a:pt x="147827" y="0"/>
                  </a:moveTo>
                  <a:lnTo>
                    <a:pt x="101096" y="7730"/>
                  </a:lnTo>
                  <a:lnTo>
                    <a:pt x="60514" y="29258"/>
                  </a:lnTo>
                  <a:lnTo>
                    <a:pt x="28517" y="62084"/>
                  </a:lnTo>
                  <a:lnTo>
                    <a:pt x="7534" y="103710"/>
                  </a:lnTo>
                  <a:lnTo>
                    <a:pt x="0" y="151638"/>
                  </a:lnTo>
                  <a:lnTo>
                    <a:pt x="7534" y="199565"/>
                  </a:lnTo>
                  <a:lnTo>
                    <a:pt x="28517" y="241191"/>
                  </a:lnTo>
                  <a:lnTo>
                    <a:pt x="60514" y="274017"/>
                  </a:lnTo>
                  <a:lnTo>
                    <a:pt x="101096" y="295545"/>
                  </a:lnTo>
                  <a:lnTo>
                    <a:pt x="147827" y="303276"/>
                  </a:lnTo>
                  <a:lnTo>
                    <a:pt x="194559" y="295545"/>
                  </a:lnTo>
                  <a:lnTo>
                    <a:pt x="235141" y="274017"/>
                  </a:lnTo>
                  <a:lnTo>
                    <a:pt x="267138" y="241191"/>
                  </a:lnTo>
                  <a:lnTo>
                    <a:pt x="288121" y="199565"/>
                  </a:lnTo>
                  <a:lnTo>
                    <a:pt x="295655" y="151638"/>
                  </a:lnTo>
                  <a:lnTo>
                    <a:pt x="288121" y="103710"/>
                  </a:lnTo>
                  <a:lnTo>
                    <a:pt x="267138" y="62084"/>
                  </a:lnTo>
                  <a:lnTo>
                    <a:pt x="235141" y="29258"/>
                  </a:lnTo>
                  <a:lnTo>
                    <a:pt x="194559" y="7730"/>
                  </a:lnTo>
                  <a:lnTo>
                    <a:pt x="147827" y="0"/>
                  </a:lnTo>
                  <a:close/>
                </a:path>
              </a:pathLst>
            </a:custGeom>
            <a:solidFill>
              <a:srgbClr val="D3F5F7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7" name="object 37"/>
            <p:cNvSpPr/>
            <p:nvPr/>
          </p:nvSpPr>
          <p:spPr>
            <a:xfrm>
              <a:off x="8261604" y="6237732"/>
              <a:ext cx="295910" cy="303530"/>
            </a:xfrm>
            <a:custGeom>
              <a:avLst/>
              <a:gdLst/>
              <a:ahLst/>
              <a:cxnLst/>
              <a:rect l="l" t="t" r="r" b="b"/>
              <a:pathLst>
                <a:path w="295909" h="303529">
                  <a:moveTo>
                    <a:pt x="0" y="151638"/>
                  </a:moveTo>
                  <a:lnTo>
                    <a:pt x="7534" y="103710"/>
                  </a:lnTo>
                  <a:lnTo>
                    <a:pt x="28517" y="62084"/>
                  </a:lnTo>
                  <a:lnTo>
                    <a:pt x="60514" y="29258"/>
                  </a:lnTo>
                  <a:lnTo>
                    <a:pt x="101096" y="7730"/>
                  </a:lnTo>
                  <a:lnTo>
                    <a:pt x="147827" y="0"/>
                  </a:lnTo>
                  <a:lnTo>
                    <a:pt x="194559" y="7730"/>
                  </a:lnTo>
                  <a:lnTo>
                    <a:pt x="235141" y="29258"/>
                  </a:lnTo>
                  <a:lnTo>
                    <a:pt x="267138" y="62084"/>
                  </a:lnTo>
                  <a:lnTo>
                    <a:pt x="288121" y="103710"/>
                  </a:lnTo>
                  <a:lnTo>
                    <a:pt x="295655" y="151638"/>
                  </a:lnTo>
                  <a:lnTo>
                    <a:pt x="288121" y="199565"/>
                  </a:lnTo>
                  <a:lnTo>
                    <a:pt x="267138" y="241191"/>
                  </a:lnTo>
                  <a:lnTo>
                    <a:pt x="235141" y="274017"/>
                  </a:lnTo>
                  <a:lnTo>
                    <a:pt x="194559" y="295545"/>
                  </a:lnTo>
                  <a:lnTo>
                    <a:pt x="147827" y="303276"/>
                  </a:lnTo>
                  <a:lnTo>
                    <a:pt x="101096" y="295545"/>
                  </a:lnTo>
                  <a:lnTo>
                    <a:pt x="60514" y="274017"/>
                  </a:lnTo>
                  <a:lnTo>
                    <a:pt x="28517" y="241191"/>
                  </a:lnTo>
                  <a:lnTo>
                    <a:pt x="7534" y="199565"/>
                  </a:lnTo>
                  <a:lnTo>
                    <a:pt x="0" y="151638"/>
                  </a:lnTo>
                  <a:close/>
                </a:path>
              </a:pathLst>
            </a:custGeom>
            <a:ln w="158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38" name="object 38"/>
          <p:cNvSpPr txBox="1"/>
          <p:nvPr/>
        </p:nvSpPr>
        <p:spPr>
          <a:xfrm>
            <a:off x="8328786" y="6228689"/>
            <a:ext cx="1638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ebuchet MS"/>
                <a:cs typeface="Trebuchet MS"/>
              </a:rPr>
              <a:t>D</a:t>
            </a: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rebuchet MS"/>
              <a:cs typeface="Trebuchet MS"/>
            </a:endParaRPr>
          </a:p>
        </p:txBody>
      </p:sp>
      <p:grpSp>
        <p:nvGrpSpPr>
          <p:cNvPr id="39" name="object 39"/>
          <p:cNvGrpSpPr/>
          <p:nvPr/>
        </p:nvGrpSpPr>
        <p:grpSpPr>
          <a:xfrm>
            <a:off x="7627302" y="4615878"/>
            <a:ext cx="1235075" cy="932180"/>
            <a:chOff x="7627302" y="4615878"/>
            <a:chExt cx="1235075" cy="932180"/>
          </a:xfrm>
        </p:grpSpPr>
        <p:sp>
          <p:nvSpPr>
            <p:cNvPr id="40" name="object 40"/>
            <p:cNvSpPr/>
            <p:nvPr/>
          </p:nvSpPr>
          <p:spPr>
            <a:xfrm>
              <a:off x="7635240" y="4623815"/>
              <a:ext cx="295910" cy="302260"/>
            </a:xfrm>
            <a:custGeom>
              <a:avLst/>
              <a:gdLst/>
              <a:ahLst/>
              <a:cxnLst/>
              <a:rect l="l" t="t" r="r" b="b"/>
              <a:pathLst>
                <a:path w="295909" h="302260">
                  <a:moveTo>
                    <a:pt x="147827" y="0"/>
                  </a:moveTo>
                  <a:lnTo>
                    <a:pt x="101096" y="7693"/>
                  </a:lnTo>
                  <a:lnTo>
                    <a:pt x="60514" y="29114"/>
                  </a:lnTo>
                  <a:lnTo>
                    <a:pt x="28517" y="61776"/>
                  </a:lnTo>
                  <a:lnTo>
                    <a:pt x="7534" y="103193"/>
                  </a:lnTo>
                  <a:lnTo>
                    <a:pt x="0" y="150875"/>
                  </a:lnTo>
                  <a:lnTo>
                    <a:pt x="7534" y="198558"/>
                  </a:lnTo>
                  <a:lnTo>
                    <a:pt x="28517" y="239975"/>
                  </a:lnTo>
                  <a:lnTo>
                    <a:pt x="60514" y="272637"/>
                  </a:lnTo>
                  <a:lnTo>
                    <a:pt x="101096" y="294058"/>
                  </a:lnTo>
                  <a:lnTo>
                    <a:pt x="147827" y="301751"/>
                  </a:lnTo>
                  <a:lnTo>
                    <a:pt x="194559" y="294058"/>
                  </a:lnTo>
                  <a:lnTo>
                    <a:pt x="235141" y="272637"/>
                  </a:lnTo>
                  <a:lnTo>
                    <a:pt x="267138" y="239975"/>
                  </a:lnTo>
                  <a:lnTo>
                    <a:pt x="288121" y="198558"/>
                  </a:lnTo>
                  <a:lnTo>
                    <a:pt x="295655" y="150875"/>
                  </a:lnTo>
                  <a:lnTo>
                    <a:pt x="288121" y="103193"/>
                  </a:lnTo>
                  <a:lnTo>
                    <a:pt x="267138" y="61776"/>
                  </a:lnTo>
                  <a:lnTo>
                    <a:pt x="235141" y="29114"/>
                  </a:lnTo>
                  <a:lnTo>
                    <a:pt x="194559" y="7693"/>
                  </a:lnTo>
                  <a:lnTo>
                    <a:pt x="147827" y="0"/>
                  </a:lnTo>
                  <a:close/>
                </a:path>
              </a:pathLst>
            </a:custGeom>
            <a:solidFill>
              <a:srgbClr val="D3F5F7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1" name="object 41"/>
            <p:cNvSpPr/>
            <p:nvPr/>
          </p:nvSpPr>
          <p:spPr>
            <a:xfrm>
              <a:off x="7635240" y="4623815"/>
              <a:ext cx="295910" cy="302260"/>
            </a:xfrm>
            <a:custGeom>
              <a:avLst/>
              <a:gdLst/>
              <a:ahLst/>
              <a:cxnLst/>
              <a:rect l="l" t="t" r="r" b="b"/>
              <a:pathLst>
                <a:path w="295909" h="302260">
                  <a:moveTo>
                    <a:pt x="0" y="150875"/>
                  </a:moveTo>
                  <a:lnTo>
                    <a:pt x="7534" y="103193"/>
                  </a:lnTo>
                  <a:lnTo>
                    <a:pt x="28517" y="61776"/>
                  </a:lnTo>
                  <a:lnTo>
                    <a:pt x="60514" y="29114"/>
                  </a:lnTo>
                  <a:lnTo>
                    <a:pt x="101096" y="7693"/>
                  </a:lnTo>
                  <a:lnTo>
                    <a:pt x="147827" y="0"/>
                  </a:lnTo>
                  <a:lnTo>
                    <a:pt x="194559" y="7693"/>
                  </a:lnTo>
                  <a:lnTo>
                    <a:pt x="235141" y="29114"/>
                  </a:lnTo>
                  <a:lnTo>
                    <a:pt x="267138" y="61776"/>
                  </a:lnTo>
                  <a:lnTo>
                    <a:pt x="288121" y="103193"/>
                  </a:lnTo>
                  <a:lnTo>
                    <a:pt x="295655" y="150875"/>
                  </a:lnTo>
                  <a:lnTo>
                    <a:pt x="288121" y="198558"/>
                  </a:lnTo>
                  <a:lnTo>
                    <a:pt x="267138" y="239975"/>
                  </a:lnTo>
                  <a:lnTo>
                    <a:pt x="235141" y="272637"/>
                  </a:lnTo>
                  <a:lnTo>
                    <a:pt x="194559" y="294058"/>
                  </a:lnTo>
                  <a:lnTo>
                    <a:pt x="147827" y="301751"/>
                  </a:lnTo>
                  <a:lnTo>
                    <a:pt x="101096" y="294058"/>
                  </a:lnTo>
                  <a:lnTo>
                    <a:pt x="60514" y="272637"/>
                  </a:lnTo>
                  <a:lnTo>
                    <a:pt x="28517" y="239975"/>
                  </a:lnTo>
                  <a:lnTo>
                    <a:pt x="7534" y="198558"/>
                  </a:lnTo>
                  <a:lnTo>
                    <a:pt x="0" y="150875"/>
                  </a:lnTo>
                  <a:close/>
                </a:path>
              </a:pathLst>
            </a:custGeom>
            <a:ln w="158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2" name="object 42"/>
            <p:cNvSpPr/>
            <p:nvPr/>
          </p:nvSpPr>
          <p:spPr>
            <a:xfrm>
              <a:off x="8557260" y="5237987"/>
              <a:ext cx="297180" cy="302260"/>
            </a:xfrm>
            <a:custGeom>
              <a:avLst/>
              <a:gdLst/>
              <a:ahLst/>
              <a:cxnLst/>
              <a:rect l="l" t="t" r="r" b="b"/>
              <a:pathLst>
                <a:path w="297179" h="302260">
                  <a:moveTo>
                    <a:pt x="148590" y="0"/>
                  </a:moveTo>
                  <a:lnTo>
                    <a:pt x="101632" y="7693"/>
                  </a:lnTo>
                  <a:lnTo>
                    <a:pt x="60844" y="29114"/>
                  </a:lnTo>
                  <a:lnTo>
                    <a:pt x="28675" y="61776"/>
                  </a:lnTo>
                  <a:lnTo>
                    <a:pt x="7577" y="103193"/>
                  </a:lnTo>
                  <a:lnTo>
                    <a:pt x="0" y="150875"/>
                  </a:lnTo>
                  <a:lnTo>
                    <a:pt x="7577" y="198558"/>
                  </a:lnTo>
                  <a:lnTo>
                    <a:pt x="28675" y="239975"/>
                  </a:lnTo>
                  <a:lnTo>
                    <a:pt x="60844" y="272637"/>
                  </a:lnTo>
                  <a:lnTo>
                    <a:pt x="101632" y="294058"/>
                  </a:lnTo>
                  <a:lnTo>
                    <a:pt x="148590" y="301752"/>
                  </a:lnTo>
                  <a:lnTo>
                    <a:pt x="195547" y="294058"/>
                  </a:lnTo>
                  <a:lnTo>
                    <a:pt x="236335" y="272637"/>
                  </a:lnTo>
                  <a:lnTo>
                    <a:pt x="268504" y="239975"/>
                  </a:lnTo>
                  <a:lnTo>
                    <a:pt x="289602" y="198558"/>
                  </a:lnTo>
                  <a:lnTo>
                    <a:pt x="297180" y="150875"/>
                  </a:lnTo>
                  <a:lnTo>
                    <a:pt x="289602" y="103193"/>
                  </a:lnTo>
                  <a:lnTo>
                    <a:pt x="268504" y="61776"/>
                  </a:lnTo>
                  <a:lnTo>
                    <a:pt x="236335" y="29114"/>
                  </a:lnTo>
                  <a:lnTo>
                    <a:pt x="195547" y="7693"/>
                  </a:lnTo>
                  <a:lnTo>
                    <a:pt x="148590" y="0"/>
                  </a:lnTo>
                  <a:close/>
                </a:path>
              </a:pathLst>
            </a:custGeom>
            <a:solidFill>
              <a:srgbClr val="D3F5F7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3" name="object 43"/>
            <p:cNvSpPr/>
            <p:nvPr/>
          </p:nvSpPr>
          <p:spPr>
            <a:xfrm>
              <a:off x="8557260" y="5237987"/>
              <a:ext cx="297180" cy="302260"/>
            </a:xfrm>
            <a:custGeom>
              <a:avLst/>
              <a:gdLst/>
              <a:ahLst/>
              <a:cxnLst/>
              <a:rect l="l" t="t" r="r" b="b"/>
              <a:pathLst>
                <a:path w="297179" h="302260">
                  <a:moveTo>
                    <a:pt x="0" y="150875"/>
                  </a:moveTo>
                  <a:lnTo>
                    <a:pt x="7577" y="103193"/>
                  </a:lnTo>
                  <a:lnTo>
                    <a:pt x="28675" y="61776"/>
                  </a:lnTo>
                  <a:lnTo>
                    <a:pt x="60844" y="29114"/>
                  </a:lnTo>
                  <a:lnTo>
                    <a:pt x="101632" y="7693"/>
                  </a:lnTo>
                  <a:lnTo>
                    <a:pt x="148590" y="0"/>
                  </a:lnTo>
                  <a:lnTo>
                    <a:pt x="195547" y="7693"/>
                  </a:lnTo>
                  <a:lnTo>
                    <a:pt x="236335" y="29114"/>
                  </a:lnTo>
                  <a:lnTo>
                    <a:pt x="268504" y="61776"/>
                  </a:lnTo>
                  <a:lnTo>
                    <a:pt x="289602" y="103193"/>
                  </a:lnTo>
                  <a:lnTo>
                    <a:pt x="297180" y="150875"/>
                  </a:lnTo>
                  <a:lnTo>
                    <a:pt x="289602" y="198558"/>
                  </a:lnTo>
                  <a:lnTo>
                    <a:pt x="268504" y="239975"/>
                  </a:lnTo>
                  <a:lnTo>
                    <a:pt x="236335" y="272637"/>
                  </a:lnTo>
                  <a:lnTo>
                    <a:pt x="195547" y="294058"/>
                  </a:lnTo>
                  <a:lnTo>
                    <a:pt x="148590" y="301752"/>
                  </a:lnTo>
                  <a:lnTo>
                    <a:pt x="101632" y="294058"/>
                  </a:lnTo>
                  <a:lnTo>
                    <a:pt x="60844" y="272637"/>
                  </a:lnTo>
                  <a:lnTo>
                    <a:pt x="28675" y="239975"/>
                  </a:lnTo>
                  <a:lnTo>
                    <a:pt x="7577" y="198558"/>
                  </a:lnTo>
                  <a:lnTo>
                    <a:pt x="0" y="150875"/>
                  </a:lnTo>
                  <a:close/>
                </a:path>
              </a:pathLst>
            </a:custGeom>
            <a:ln w="1587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44" name="object 44"/>
          <p:cNvSpPr txBox="1"/>
          <p:nvPr/>
        </p:nvSpPr>
        <p:spPr>
          <a:xfrm>
            <a:off x="8644255" y="5228082"/>
            <a:ext cx="1257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0" i="0" u="none" strike="noStrike" kern="0" cap="none" spc="-1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ebuchet MS"/>
                <a:cs typeface="Trebuchet MS"/>
              </a:rPr>
              <a:t>E</a:t>
            </a: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rebuchet MS"/>
              <a:cs typeface="Trebuchet MS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86206" y="2920999"/>
            <a:ext cx="11214735" cy="13417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There</a:t>
            </a:r>
            <a:r>
              <a:rPr kumimoji="0" sz="28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are</a:t>
            </a:r>
            <a:r>
              <a:rPr kumimoji="0" sz="28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at</a:t>
            </a:r>
            <a:r>
              <a:rPr kumimoji="0" sz="28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least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three</a:t>
            </a:r>
            <a:r>
              <a:rPr kumimoji="0" sz="28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sz="28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who</a:t>
            </a:r>
            <a:r>
              <a:rPr kumimoji="0" sz="28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all</a:t>
            </a:r>
            <a:r>
              <a:rPr kumimoji="0" sz="28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shook</a:t>
            </a:r>
            <a:r>
              <a:rPr kumimoji="0" sz="2800" b="0" i="0" u="none" strike="noStrike" kern="0" cap="none" spc="-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each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other’s</a:t>
            </a:r>
            <a:r>
              <a:rPr kumimoji="0" sz="28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hands,</a:t>
            </a:r>
            <a:r>
              <a:rPr kumimoji="0" sz="28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or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three</a:t>
            </a:r>
            <a:endParaRPr kumimoji="0" sz="2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sz="28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such</a:t>
            </a:r>
            <a:r>
              <a:rPr kumimoji="0" sz="28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8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no</a:t>
            </a:r>
            <a:r>
              <a:rPr kumimoji="0" sz="28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pair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sz="28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them</a:t>
            </a:r>
            <a:r>
              <a:rPr kumimoji="0" sz="28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shook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hands.</a:t>
            </a:r>
            <a:endParaRPr kumimoji="0" sz="2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5610225" marR="0" lvl="0" indent="0" defTabSz="914400" eaLnBrk="1" fontAlgn="auto" latinLnBrk="0" hangingPunct="1">
              <a:lnSpc>
                <a:spcPct val="100000"/>
              </a:lnSpc>
              <a:spcBef>
                <a:spcPts val="12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Not</a:t>
            </a:r>
            <a:r>
              <a:rPr kumimoji="0" sz="20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obvious!</a:t>
            </a:r>
            <a:r>
              <a:rPr kumimoji="0" sz="20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Doesn’t</a:t>
            </a:r>
            <a:r>
              <a:rPr kumimoji="0" sz="20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0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work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970014" y="4091853"/>
            <a:ext cx="1565910" cy="822325"/>
          </a:xfrm>
          <a:prstGeom prst="rect">
            <a:avLst/>
          </a:prstGeom>
        </p:spPr>
        <p:txBody>
          <a:bodyPr vert="horz" wrap="square" lIns="0" tIns="127000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with</a:t>
            </a:r>
            <a:r>
              <a:rPr kumimoji="0" sz="20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5</a:t>
            </a:r>
            <a:r>
              <a:rPr kumimoji="0" sz="20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0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people.</a:t>
            </a:r>
            <a:endParaRPr kumimoji="0" sz="20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61594" marR="0" lvl="0" indent="0" algn="ctr" defTabSz="914400" eaLnBrk="1" fontAlgn="auto" latinLnBrk="0" hangingPunct="1">
              <a:lnSpc>
                <a:spcPct val="100000"/>
              </a:lnSpc>
              <a:spcBef>
                <a:spcPts val="81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rebuchet MS"/>
                <a:cs typeface="Trebuchet MS"/>
              </a:rPr>
              <a:t>A</a:t>
            </a: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rebuchet MS"/>
              <a:cs typeface="Trebuchet MS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7011923" y="4881371"/>
            <a:ext cx="1546225" cy="1508760"/>
          </a:xfrm>
          <a:custGeom>
            <a:avLst/>
            <a:gdLst/>
            <a:ahLst/>
            <a:cxnLst/>
            <a:rect l="l" t="t" r="r" b="b"/>
            <a:pathLst>
              <a:path w="1546225" h="1508760">
                <a:moveTo>
                  <a:pt x="665606" y="0"/>
                </a:moveTo>
                <a:lnTo>
                  <a:pt x="0" y="400176"/>
                </a:lnTo>
              </a:path>
              <a:path w="1546225" h="1508760">
                <a:moveTo>
                  <a:pt x="44196" y="507491"/>
                </a:moveTo>
                <a:lnTo>
                  <a:pt x="1545844" y="507491"/>
                </a:lnTo>
              </a:path>
              <a:path w="1546225" h="1508760">
                <a:moveTo>
                  <a:pt x="1544954" y="507491"/>
                </a:moveTo>
                <a:lnTo>
                  <a:pt x="252983" y="1400809"/>
                </a:lnTo>
              </a:path>
              <a:path w="1546225" h="1508760">
                <a:moveTo>
                  <a:pt x="297179" y="1508759"/>
                </a:moveTo>
                <a:lnTo>
                  <a:pt x="1249426" y="1508759"/>
                </a:lnTo>
              </a:path>
              <a:path w="1546225" h="1508760">
                <a:moveTo>
                  <a:pt x="876300" y="0"/>
                </a:moveTo>
                <a:lnTo>
                  <a:pt x="1397889" y="1356207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03080A-0054-998D-2C85-9EE78DA88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796ACD04-4AA0-7917-6490-B3B92FD07818}"/>
              </a:ext>
            </a:extLst>
          </p:cNvPr>
          <p:cNvSpPr/>
          <p:nvPr/>
        </p:nvSpPr>
        <p:spPr>
          <a:xfrm>
            <a:off x="430530" y="172973"/>
            <a:ext cx="0" cy="1196975"/>
          </a:xfrm>
          <a:custGeom>
            <a:avLst/>
            <a:gdLst/>
            <a:ahLst/>
            <a:cxnLst/>
            <a:rect l="l" t="t" r="r" b="b"/>
            <a:pathLst>
              <a:path h="1196975">
                <a:moveTo>
                  <a:pt x="0" y="1196466"/>
                </a:moveTo>
                <a:lnTo>
                  <a:pt x="0" y="0"/>
                </a:lnTo>
              </a:path>
            </a:pathLst>
          </a:custGeom>
          <a:ln w="19050">
            <a:solidFill>
              <a:srgbClr val="4B3182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C3758E71-4ACC-3A1D-1713-64ECD88263E0}"/>
              </a:ext>
            </a:extLst>
          </p:cNvPr>
          <p:cNvSpPr txBox="1"/>
          <p:nvPr/>
        </p:nvSpPr>
        <p:spPr>
          <a:xfrm>
            <a:off x="645058" y="410336"/>
            <a:ext cx="1123124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There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are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six</a:t>
            </a:r>
            <a:r>
              <a:rPr kumimoji="0" sz="24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in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room.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there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are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at</a:t>
            </a:r>
            <a:r>
              <a:rPr kumimoji="0" sz="24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least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three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who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all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shook</a:t>
            </a:r>
            <a:r>
              <a:rPr kumimoji="0" sz="24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each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other’s</a:t>
            </a:r>
            <a:r>
              <a:rPr kumimoji="0" sz="24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hands,</a:t>
            </a:r>
            <a:r>
              <a:rPr kumimoji="0" sz="24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or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three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such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no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pair</a:t>
            </a:r>
            <a:r>
              <a:rPr kumimoji="0" sz="24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sz="24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them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shook</a:t>
            </a:r>
            <a:r>
              <a:rPr kumimoji="0" sz="24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hands.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</p:spTree>
    <p:extLst>
      <p:ext uri="{BB962C8B-B14F-4D97-AF65-F5344CB8AC3E}">
        <p14:creationId xmlns:p14="http://schemas.microsoft.com/office/powerpoint/2010/main" val="294010171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A0E452-E298-AF0B-C64C-2A63B47739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0BA74E8-B20B-4B7E-3279-1E63DA1BE4A5}"/>
              </a:ext>
            </a:extLst>
          </p:cNvPr>
          <p:cNvSpPr/>
          <p:nvPr/>
        </p:nvSpPr>
        <p:spPr>
          <a:xfrm>
            <a:off x="430530" y="172973"/>
            <a:ext cx="0" cy="1196975"/>
          </a:xfrm>
          <a:custGeom>
            <a:avLst/>
            <a:gdLst/>
            <a:ahLst/>
            <a:cxnLst/>
            <a:rect l="l" t="t" r="r" b="b"/>
            <a:pathLst>
              <a:path h="1196975">
                <a:moveTo>
                  <a:pt x="0" y="1196466"/>
                </a:moveTo>
                <a:lnTo>
                  <a:pt x="0" y="0"/>
                </a:lnTo>
              </a:path>
            </a:pathLst>
          </a:custGeom>
          <a:ln w="19050">
            <a:solidFill>
              <a:srgbClr val="4B3182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96784B8E-0565-D522-AC6C-B6BC097E7D8A}"/>
              </a:ext>
            </a:extLst>
          </p:cNvPr>
          <p:cNvSpPr txBox="1"/>
          <p:nvPr/>
        </p:nvSpPr>
        <p:spPr>
          <a:xfrm>
            <a:off x="645058" y="410336"/>
            <a:ext cx="1123124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There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are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six</a:t>
            </a:r>
            <a:r>
              <a:rPr kumimoji="0" sz="24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in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room.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there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are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at</a:t>
            </a:r>
            <a:r>
              <a:rPr kumimoji="0" sz="24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least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three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who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all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shook</a:t>
            </a:r>
            <a:r>
              <a:rPr kumimoji="0" sz="24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each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other’s</a:t>
            </a:r>
            <a:r>
              <a:rPr kumimoji="0" sz="24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hands,</a:t>
            </a:r>
            <a:r>
              <a:rPr kumimoji="0" sz="24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or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three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such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no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pair</a:t>
            </a:r>
            <a:r>
              <a:rPr kumimoji="0" sz="24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sz="24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them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shook</a:t>
            </a:r>
            <a:r>
              <a:rPr kumimoji="0" sz="24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hands.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AFA9D1-535C-9F0A-B7F2-30CC7DFFA0BF}"/>
              </a:ext>
            </a:extLst>
          </p:cNvPr>
          <p:cNvSpPr txBox="1"/>
          <p:nvPr/>
        </p:nvSpPr>
        <p:spPr>
          <a:xfrm>
            <a:off x="430529" y="1557421"/>
            <a:ext cx="1108201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Idea behind proof: We will choose one</a:t>
            </a:r>
            <a:r>
              <a:rPr kumimoji="0" lang="en-US" sz="24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person,</a:t>
            </a:r>
            <a:r>
              <a:rPr kumimoji="0" lang="en-US" sz="24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call</a:t>
            </a:r>
            <a:r>
              <a:rPr kumimoji="0" lang="en-US" sz="24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them</a:t>
            </a:r>
            <a:r>
              <a:rPr kumimoji="0" lang="en-US" sz="24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𝐴</a:t>
            </a:r>
            <a:r>
              <a:rPr lang="en-US" sz="2400" kern="0" dirty="0">
                <a:solidFill>
                  <a:srgbClr val="4B3182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. They must have either shook hands with 3 or more other people in the room or shook hands with 2 or fewer people. In both cases, we will show our claim holds.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0829950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E9C1A8-A672-C53D-40E3-D8CB02103F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6C3C75B-57A5-3221-22AE-9845E7684B14}"/>
              </a:ext>
            </a:extLst>
          </p:cNvPr>
          <p:cNvSpPr/>
          <p:nvPr/>
        </p:nvSpPr>
        <p:spPr>
          <a:xfrm>
            <a:off x="430530" y="172973"/>
            <a:ext cx="0" cy="1196975"/>
          </a:xfrm>
          <a:custGeom>
            <a:avLst/>
            <a:gdLst/>
            <a:ahLst/>
            <a:cxnLst/>
            <a:rect l="l" t="t" r="r" b="b"/>
            <a:pathLst>
              <a:path h="1196975">
                <a:moveTo>
                  <a:pt x="0" y="1196466"/>
                </a:moveTo>
                <a:lnTo>
                  <a:pt x="0" y="0"/>
                </a:lnTo>
              </a:path>
            </a:pathLst>
          </a:custGeom>
          <a:ln w="19050">
            <a:solidFill>
              <a:srgbClr val="4B3182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F263F98C-F880-00A1-F84E-03D70A535BD8}"/>
              </a:ext>
            </a:extLst>
          </p:cNvPr>
          <p:cNvSpPr txBox="1"/>
          <p:nvPr/>
        </p:nvSpPr>
        <p:spPr>
          <a:xfrm>
            <a:off x="645058" y="410336"/>
            <a:ext cx="1123124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There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are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six</a:t>
            </a:r>
            <a:r>
              <a:rPr kumimoji="0" sz="24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in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room.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there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are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at</a:t>
            </a:r>
            <a:r>
              <a:rPr kumimoji="0" sz="24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least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three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who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all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shook</a:t>
            </a:r>
            <a:r>
              <a:rPr kumimoji="0" sz="24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each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other’s</a:t>
            </a:r>
            <a:r>
              <a:rPr kumimoji="0" sz="24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hands,</a:t>
            </a:r>
            <a:r>
              <a:rPr kumimoji="0" sz="24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or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three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such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no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pair</a:t>
            </a:r>
            <a:r>
              <a:rPr kumimoji="0" sz="24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sz="24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them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shook</a:t>
            </a:r>
            <a:r>
              <a:rPr kumimoji="0" sz="24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hands.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BD1466-5062-442A-3B8D-D9FD72E1A475}"/>
              </a:ext>
            </a:extLst>
          </p:cNvPr>
          <p:cNvSpPr txBox="1"/>
          <p:nvPr/>
        </p:nvSpPr>
        <p:spPr>
          <a:xfrm>
            <a:off x="430533" y="4455034"/>
            <a:ext cx="11082014" cy="13106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lvl="0" indent="0" defTabSz="914400" eaLnBrk="1" fontAlgn="auto" latinLnBrk="0" hangingPunct="1">
              <a:lnSpc>
                <a:spcPct val="100000"/>
              </a:lnSpc>
              <a:spcBef>
                <a:spcPts val="605"/>
              </a:spcBef>
              <a:spcAft>
                <a:spcPts val="0"/>
              </a:spcAft>
              <a:buClrTx/>
              <a:buSzTx/>
              <a:buFontTx/>
              <a:buNone/>
              <a:tabLst>
                <a:tab pos="5380355" algn="l"/>
              </a:tabLst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Case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2: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𝐴</a:t>
            </a:r>
            <a:r>
              <a:rPr kumimoji="0" lang="en-US" sz="2000" b="0" i="0" u="none" strike="noStrike" kern="0" cap="none" spc="1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shook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2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or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fewer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lang="en-US" sz="20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others’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hands.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endParaRPr lang="en-US" sz="2000" kern="0" spc="-30" noProof="0" dirty="0">
              <a:solidFill>
                <a:srgbClr val="4B3182"/>
              </a:solidFill>
              <a:latin typeface="Segoe UI Semilight"/>
              <a:cs typeface="Segoe UI Semilight"/>
            </a:endParaRPr>
          </a:p>
          <a:p>
            <a:pPr marL="12700" marR="119380" lvl="0">
              <a:spcBef>
                <a:spcPts val="2275"/>
              </a:spcBef>
              <a:defRPr/>
            </a:pPr>
            <a:r>
              <a:rPr lang="en-US" sz="20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[Proof that there are at least three people who shook each other’s hands, or three people such that no pair of them shook hands]</a:t>
            </a:r>
            <a:endParaRPr lang="en-US" sz="2000" kern="0" dirty="0">
              <a:solidFill>
                <a:sysClr val="windowText" lastClr="000000"/>
              </a:solidFill>
              <a:latin typeface="Segoe UI Semilight"/>
              <a:cs typeface="Segoe UI Semiligh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66261F-F47E-628A-18AD-612E8EEA9408}"/>
              </a:ext>
            </a:extLst>
          </p:cNvPr>
          <p:cNvSpPr txBox="1"/>
          <p:nvPr/>
        </p:nvSpPr>
        <p:spPr>
          <a:xfrm>
            <a:off x="430529" y="1557421"/>
            <a:ext cx="1108201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Choose</a:t>
            </a:r>
            <a:r>
              <a:rPr kumimoji="0" lang="en-US" sz="2000" b="0" i="0" u="none" strike="noStrike" kern="0" cap="none" spc="-5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one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person,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call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them</a:t>
            </a:r>
            <a:r>
              <a:rPr kumimoji="0" lang="en-US" sz="20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𝐴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Note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𝐴</a:t>
            </a:r>
            <a:r>
              <a:rPr kumimoji="0" lang="en-US" sz="2000" b="0" i="0" u="none" strike="noStrike" kern="0" cap="none" spc="1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has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5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around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them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in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room. </a:t>
            </a:r>
            <a:endParaRPr lang="en-US" sz="2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96AD26-F5EA-246C-055D-4810BF88FE1A}"/>
              </a:ext>
            </a:extLst>
          </p:cNvPr>
          <p:cNvSpPr txBox="1"/>
          <p:nvPr/>
        </p:nvSpPr>
        <p:spPr>
          <a:xfrm>
            <a:off x="430529" y="2145004"/>
            <a:ext cx="11082018" cy="13106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119380" lvl="0" indent="0" defTabSz="914400" eaLnBrk="1" fontAlgn="auto" latinLnBrk="0" hangingPunct="1">
              <a:spcBef>
                <a:spcPts val="227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Case</a:t>
            </a:r>
            <a:r>
              <a:rPr kumimoji="0" lang="en-US" sz="2000" b="0" i="0" u="none" strike="noStrike" kern="0" cap="none" spc="-7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1:</a:t>
            </a:r>
            <a:r>
              <a:rPr kumimoji="0" lang="en-US" sz="2000" b="0" i="0" u="none" strike="noStrike" kern="0" cap="none" spc="-5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𝐴</a:t>
            </a:r>
            <a:r>
              <a:rPr kumimoji="0" lang="en-US" sz="2000" b="0" i="0" u="none" strike="noStrike" kern="0" cap="none" spc="1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shook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3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or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more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others’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hands.</a:t>
            </a:r>
          </a:p>
          <a:p>
            <a:pPr marL="12700" marR="119380" lvl="0" indent="0" defTabSz="914400" eaLnBrk="1" fontAlgn="auto" latinLnBrk="0" hangingPunct="1">
              <a:spcBef>
                <a:spcPts val="227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[Proof that there are at least three people who shook each other’s hands, or three people such that no pair of them shook hands]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DD1E33-B06E-ACBD-AADC-3196219E6EAB}"/>
              </a:ext>
            </a:extLst>
          </p:cNvPr>
          <p:cNvSpPr txBox="1"/>
          <p:nvPr/>
        </p:nvSpPr>
        <p:spPr>
          <a:xfrm>
            <a:off x="430529" y="6205748"/>
            <a:ext cx="1075817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lvl="0" indent="0" defTabSz="914400" eaLnBrk="1" fontAlgn="auto" latinLnBrk="0" hangingPunct="1">
              <a:lnSpc>
                <a:spcPct val="100000"/>
              </a:lnSpc>
              <a:spcBef>
                <a:spcPts val="605"/>
              </a:spcBef>
              <a:spcAft>
                <a:spcPts val="0"/>
              </a:spcAft>
              <a:buClrTx/>
              <a:buSzTx/>
              <a:buFontTx/>
              <a:buNone/>
              <a:tabLst>
                <a:tab pos="5380355" algn="l"/>
              </a:tabLst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Because the claim holds in both cases and our cases are exhaustive, we’ve proven our claim.</a:t>
            </a:r>
            <a:endParaRPr lang="en-US" sz="2000" kern="0" spc="-30" noProof="0" dirty="0">
              <a:solidFill>
                <a:srgbClr val="4B3182"/>
              </a:solidFill>
              <a:latin typeface="Segoe UI Semilight"/>
              <a:cs typeface="Segoe UI Semilight"/>
            </a:endParaRPr>
          </a:p>
        </p:txBody>
      </p:sp>
    </p:spTree>
    <p:extLst>
      <p:ext uri="{BB962C8B-B14F-4D97-AF65-F5344CB8AC3E}">
        <p14:creationId xmlns:p14="http://schemas.microsoft.com/office/powerpoint/2010/main" val="140578981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30530" y="172973"/>
            <a:ext cx="0" cy="1196975"/>
          </a:xfrm>
          <a:custGeom>
            <a:avLst/>
            <a:gdLst/>
            <a:ahLst/>
            <a:cxnLst/>
            <a:rect l="l" t="t" r="r" b="b"/>
            <a:pathLst>
              <a:path h="1196975">
                <a:moveTo>
                  <a:pt x="0" y="1196466"/>
                </a:moveTo>
                <a:lnTo>
                  <a:pt x="0" y="0"/>
                </a:lnTo>
              </a:path>
            </a:pathLst>
          </a:custGeom>
          <a:ln w="19050">
            <a:solidFill>
              <a:srgbClr val="4B3182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5058" y="410336"/>
            <a:ext cx="1123124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There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are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six</a:t>
            </a:r>
            <a:r>
              <a:rPr kumimoji="0" sz="24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in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room.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there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are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at</a:t>
            </a:r>
            <a:r>
              <a:rPr kumimoji="0" sz="24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least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three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who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all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shook</a:t>
            </a:r>
            <a:r>
              <a:rPr kumimoji="0" sz="24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each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other’s</a:t>
            </a:r>
            <a:r>
              <a:rPr kumimoji="0" sz="24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hands,</a:t>
            </a:r>
            <a:r>
              <a:rPr kumimoji="0" sz="24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or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three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such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no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pair</a:t>
            </a:r>
            <a:r>
              <a:rPr kumimoji="0" sz="24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sz="24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them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shook</a:t>
            </a:r>
            <a:r>
              <a:rPr kumimoji="0" sz="24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hands.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C7B891-CDE8-144A-7DE1-A030E3268B79}"/>
              </a:ext>
            </a:extLst>
          </p:cNvPr>
          <p:cNvSpPr txBox="1"/>
          <p:nvPr/>
        </p:nvSpPr>
        <p:spPr>
          <a:xfrm>
            <a:off x="430533" y="4455034"/>
            <a:ext cx="11082014" cy="13106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lvl="0" indent="0" defTabSz="914400" eaLnBrk="1" fontAlgn="auto" latinLnBrk="0" hangingPunct="1">
              <a:lnSpc>
                <a:spcPct val="100000"/>
              </a:lnSpc>
              <a:spcBef>
                <a:spcPts val="605"/>
              </a:spcBef>
              <a:spcAft>
                <a:spcPts val="0"/>
              </a:spcAft>
              <a:buClrTx/>
              <a:buSzTx/>
              <a:buFontTx/>
              <a:buNone/>
              <a:tabLst>
                <a:tab pos="5380355" algn="l"/>
              </a:tabLst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Case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2: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𝐴</a:t>
            </a:r>
            <a:r>
              <a:rPr kumimoji="0" lang="en-US" sz="2000" b="0" i="0" u="none" strike="noStrike" kern="0" cap="none" spc="1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shook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2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or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fewer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lang="en-US" sz="20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others’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hands.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endParaRPr lang="en-US" sz="2000" kern="0" spc="-30" noProof="0" dirty="0">
              <a:solidFill>
                <a:srgbClr val="4B3182"/>
              </a:solidFill>
              <a:latin typeface="Segoe UI Semilight"/>
              <a:cs typeface="Segoe UI Semilight"/>
            </a:endParaRPr>
          </a:p>
          <a:p>
            <a:pPr marL="12700" marR="119380" lvl="0">
              <a:spcBef>
                <a:spcPts val="2275"/>
              </a:spcBef>
              <a:defRPr/>
            </a:pPr>
            <a:r>
              <a:rPr lang="en-US" sz="20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[Proof that there are at least three people who shook each other’s hands, or three people such that no pair of them shook hands]</a:t>
            </a:r>
            <a:endParaRPr lang="en-US" sz="2000" kern="0" dirty="0">
              <a:solidFill>
                <a:sysClr val="windowText" lastClr="000000"/>
              </a:solidFill>
              <a:latin typeface="Segoe UI Semilight"/>
              <a:cs typeface="Segoe UI Semiligh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1B1CB2-7698-6913-2C8B-32BAAC7113DD}"/>
              </a:ext>
            </a:extLst>
          </p:cNvPr>
          <p:cNvSpPr txBox="1"/>
          <p:nvPr/>
        </p:nvSpPr>
        <p:spPr>
          <a:xfrm>
            <a:off x="430529" y="1557421"/>
            <a:ext cx="1108201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Choose</a:t>
            </a:r>
            <a:r>
              <a:rPr kumimoji="0" lang="en-US" sz="2000" b="0" i="0" u="none" strike="noStrike" kern="0" cap="none" spc="-5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one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person,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call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them</a:t>
            </a:r>
            <a:r>
              <a:rPr kumimoji="0" lang="en-US" sz="20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𝐴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Note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𝐴</a:t>
            </a:r>
            <a:r>
              <a:rPr kumimoji="0" lang="en-US" sz="2000" b="0" i="0" u="none" strike="noStrike" kern="0" cap="none" spc="1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has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5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around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them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in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room. </a:t>
            </a:r>
            <a:endParaRPr lang="en-US" sz="2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0D19A01-C781-A11F-39DD-3ACE9D7354E9}"/>
              </a:ext>
            </a:extLst>
          </p:cNvPr>
          <p:cNvSpPr txBox="1"/>
          <p:nvPr/>
        </p:nvSpPr>
        <p:spPr>
          <a:xfrm>
            <a:off x="430529" y="2145004"/>
            <a:ext cx="11082018" cy="16183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119380" lvl="0" indent="0" defTabSz="914400" eaLnBrk="1" fontAlgn="auto" latinLnBrk="0" hangingPunct="1">
              <a:spcBef>
                <a:spcPts val="227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Case</a:t>
            </a:r>
            <a:r>
              <a:rPr kumimoji="0" lang="en-US" sz="2000" b="0" i="0" u="none" strike="noStrike" kern="0" cap="none" spc="-7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1:</a:t>
            </a:r>
            <a:r>
              <a:rPr kumimoji="0" lang="en-US" sz="2000" b="0" i="0" u="none" strike="noStrike" kern="0" cap="none" spc="-5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𝐴</a:t>
            </a:r>
            <a:r>
              <a:rPr kumimoji="0" lang="en-US" sz="2000" b="0" i="0" u="none" strike="noStrike" kern="0" cap="none" spc="1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shook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3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or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more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others’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hands.</a:t>
            </a:r>
          </a:p>
          <a:p>
            <a:pPr marL="12700" marR="119380" lvl="0" indent="0" defTabSz="914400" eaLnBrk="1" fontAlgn="auto" latinLnBrk="0" hangingPunct="1">
              <a:spcBef>
                <a:spcPts val="227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Pick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three</a:t>
            </a:r>
            <a:r>
              <a:rPr kumimoji="0" lang="en-US" sz="20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them,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call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them</a:t>
            </a:r>
            <a:r>
              <a:rPr kumimoji="0" lang="en-US" sz="2000" b="0" i="0" u="none" strike="noStrike" kern="0" cap="none" spc="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𝐵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,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𝐶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,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𝐷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12700" marR="120014" lvl="0"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[There are two cases for </a:t>
            </a:r>
            <a:r>
              <a:rPr lang="en-US" sz="2000" kern="0" spc="-10" dirty="0">
                <a:solidFill>
                  <a:srgbClr val="4B3182"/>
                </a:solidFill>
                <a:latin typeface="Cambria Math"/>
                <a:cs typeface="Cambria Math"/>
              </a:rPr>
              <a:t>𝐵</a:t>
            </a:r>
            <a:r>
              <a:rPr lang="en-US" sz="2000" kern="0" spc="-10" dirty="0">
                <a:solidFill>
                  <a:srgbClr val="4B3182"/>
                </a:solidFill>
                <a:latin typeface="Segoe UI Semilight"/>
                <a:cs typeface="Segoe UI Semilight"/>
              </a:rPr>
              <a:t>,</a:t>
            </a:r>
            <a:r>
              <a:rPr lang="en-US" sz="2000" kern="0" spc="-10" dirty="0">
                <a:solidFill>
                  <a:srgbClr val="4B3182"/>
                </a:solidFill>
                <a:latin typeface="Cambria Math"/>
                <a:cs typeface="Cambria Math"/>
              </a:rPr>
              <a:t>𝐶</a:t>
            </a:r>
            <a:r>
              <a:rPr lang="en-US" sz="2000" kern="0" spc="-10" dirty="0">
                <a:solidFill>
                  <a:srgbClr val="4B3182"/>
                </a:solidFill>
                <a:latin typeface="Segoe UI Semilight"/>
                <a:cs typeface="Segoe UI Semilight"/>
              </a:rPr>
              <a:t>,</a:t>
            </a:r>
            <a:r>
              <a:rPr lang="en-US" sz="2000" kern="0" spc="-10" dirty="0">
                <a:solidFill>
                  <a:srgbClr val="4B3182"/>
                </a:solidFill>
                <a:latin typeface="Cambria Math"/>
                <a:cs typeface="Cambria Math"/>
              </a:rPr>
              <a:t>𝐷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: either two of </a:t>
            </a:r>
            <a:r>
              <a:rPr lang="en-US" sz="2000" kern="0" spc="-10" dirty="0">
                <a:solidFill>
                  <a:srgbClr val="4B3182"/>
                </a:solidFill>
                <a:latin typeface="Cambria Math"/>
                <a:cs typeface="Cambria Math"/>
              </a:rPr>
              <a:t>𝐵</a:t>
            </a:r>
            <a:r>
              <a:rPr lang="en-US" sz="2000" kern="0" spc="-10" dirty="0">
                <a:solidFill>
                  <a:srgbClr val="4B3182"/>
                </a:solidFill>
                <a:latin typeface="Segoe UI Semilight"/>
                <a:cs typeface="Segoe UI Semilight"/>
              </a:rPr>
              <a:t>,</a:t>
            </a:r>
            <a:r>
              <a:rPr lang="en-US" sz="2000" kern="0" spc="-10" dirty="0">
                <a:solidFill>
                  <a:srgbClr val="4B3182"/>
                </a:solidFill>
                <a:latin typeface="Cambria Math"/>
                <a:cs typeface="Cambria Math"/>
              </a:rPr>
              <a:t>𝐶</a:t>
            </a:r>
            <a:r>
              <a:rPr lang="en-US" sz="2000" kern="0" spc="-10" dirty="0">
                <a:solidFill>
                  <a:srgbClr val="4B3182"/>
                </a:solidFill>
                <a:latin typeface="Segoe UI Semilight"/>
                <a:cs typeface="Segoe UI Semilight"/>
              </a:rPr>
              <a:t>,</a:t>
            </a:r>
            <a:r>
              <a:rPr lang="en-US" sz="2000" kern="0" spc="-10" dirty="0">
                <a:solidFill>
                  <a:srgbClr val="4B3182"/>
                </a:solidFill>
                <a:latin typeface="Cambria Math"/>
                <a:cs typeface="Cambria Math"/>
              </a:rPr>
              <a:t>𝐷 </a:t>
            </a:r>
            <a:r>
              <a:rPr lang="en-US" sz="20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shook hands with each other (proving our claim) or none of them shook hands with each other (also proving our claim)]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90B3B3-419B-738B-537F-271052B44370}"/>
              </a:ext>
            </a:extLst>
          </p:cNvPr>
          <p:cNvSpPr txBox="1"/>
          <p:nvPr/>
        </p:nvSpPr>
        <p:spPr>
          <a:xfrm>
            <a:off x="430529" y="6205748"/>
            <a:ext cx="1075817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lvl="0" indent="0" defTabSz="914400" eaLnBrk="1" fontAlgn="auto" latinLnBrk="0" hangingPunct="1">
              <a:lnSpc>
                <a:spcPct val="100000"/>
              </a:lnSpc>
              <a:spcBef>
                <a:spcPts val="605"/>
              </a:spcBef>
              <a:spcAft>
                <a:spcPts val="0"/>
              </a:spcAft>
              <a:buClrTx/>
              <a:buSzTx/>
              <a:buFontTx/>
              <a:buNone/>
              <a:tabLst>
                <a:tab pos="5380355" algn="l"/>
              </a:tabLst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Because the claim holds in both cases and our cases are exhaustive, we’ve proven our claim.</a:t>
            </a:r>
            <a:endParaRPr lang="en-US" sz="2000" kern="0" spc="-30" noProof="0" dirty="0">
              <a:solidFill>
                <a:srgbClr val="4B3182"/>
              </a:solidFill>
              <a:latin typeface="Segoe UI Semilight"/>
              <a:cs typeface="Segoe UI Semiligh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BA6C4-5CB8-EACE-1C28-BFDBE8830E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B9FEA02-E132-830F-B742-7010A5113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</a:t>
            </a:r>
          </a:p>
        </p:txBody>
      </p:sp>
    </p:spTree>
    <p:extLst>
      <p:ext uri="{BB962C8B-B14F-4D97-AF65-F5344CB8AC3E}">
        <p14:creationId xmlns:p14="http://schemas.microsoft.com/office/powerpoint/2010/main" val="428803647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5379BB-EFF2-14CA-1325-D17CED5BDD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1197DB15-FE2D-C610-AC9C-BF62ED16D705}"/>
              </a:ext>
            </a:extLst>
          </p:cNvPr>
          <p:cNvSpPr/>
          <p:nvPr/>
        </p:nvSpPr>
        <p:spPr>
          <a:xfrm>
            <a:off x="430530" y="172973"/>
            <a:ext cx="0" cy="1196975"/>
          </a:xfrm>
          <a:custGeom>
            <a:avLst/>
            <a:gdLst/>
            <a:ahLst/>
            <a:cxnLst/>
            <a:rect l="l" t="t" r="r" b="b"/>
            <a:pathLst>
              <a:path h="1196975">
                <a:moveTo>
                  <a:pt x="0" y="1196466"/>
                </a:moveTo>
                <a:lnTo>
                  <a:pt x="0" y="0"/>
                </a:lnTo>
              </a:path>
            </a:pathLst>
          </a:custGeom>
          <a:ln w="19050">
            <a:solidFill>
              <a:srgbClr val="4B3182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1E555DB8-38B0-7735-BC9E-77684F78D248}"/>
              </a:ext>
            </a:extLst>
          </p:cNvPr>
          <p:cNvSpPr txBox="1"/>
          <p:nvPr/>
        </p:nvSpPr>
        <p:spPr>
          <a:xfrm>
            <a:off x="645058" y="410336"/>
            <a:ext cx="1123124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There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are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six</a:t>
            </a:r>
            <a:r>
              <a:rPr kumimoji="0" sz="24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in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room.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there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are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at</a:t>
            </a:r>
            <a:r>
              <a:rPr kumimoji="0" sz="24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least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three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who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all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shook</a:t>
            </a:r>
            <a:r>
              <a:rPr kumimoji="0" sz="24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each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other’s</a:t>
            </a:r>
            <a:r>
              <a:rPr kumimoji="0" sz="24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hands,</a:t>
            </a:r>
            <a:r>
              <a:rPr kumimoji="0" sz="24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or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three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such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no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pair</a:t>
            </a:r>
            <a:r>
              <a:rPr kumimoji="0" sz="24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sz="24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them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shook</a:t>
            </a:r>
            <a:r>
              <a:rPr kumimoji="0" sz="24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hands.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3A9C47-54BD-0D07-78D1-92D23DF166D1}"/>
              </a:ext>
            </a:extLst>
          </p:cNvPr>
          <p:cNvSpPr txBox="1"/>
          <p:nvPr/>
        </p:nvSpPr>
        <p:spPr>
          <a:xfrm>
            <a:off x="430533" y="4455034"/>
            <a:ext cx="11082014" cy="13106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lvl="0" indent="0" defTabSz="914400" eaLnBrk="1" fontAlgn="auto" latinLnBrk="0" hangingPunct="1">
              <a:lnSpc>
                <a:spcPct val="100000"/>
              </a:lnSpc>
              <a:spcBef>
                <a:spcPts val="605"/>
              </a:spcBef>
              <a:spcAft>
                <a:spcPts val="0"/>
              </a:spcAft>
              <a:buClrTx/>
              <a:buSzTx/>
              <a:buFontTx/>
              <a:buNone/>
              <a:tabLst>
                <a:tab pos="5380355" algn="l"/>
              </a:tabLst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Case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2: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𝐴</a:t>
            </a:r>
            <a:r>
              <a:rPr kumimoji="0" lang="en-US" sz="2000" b="0" i="0" u="none" strike="noStrike" kern="0" cap="none" spc="1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shook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2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or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fewer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lang="en-US" sz="20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others’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hands.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endParaRPr lang="en-US" sz="2000" kern="0" spc="-30" noProof="0" dirty="0">
              <a:solidFill>
                <a:srgbClr val="4B3182"/>
              </a:solidFill>
              <a:latin typeface="Segoe UI Semilight"/>
              <a:cs typeface="Segoe UI Semilight"/>
            </a:endParaRPr>
          </a:p>
          <a:p>
            <a:pPr marL="12700" marR="119380" lvl="0">
              <a:spcBef>
                <a:spcPts val="2275"/>
              </a:spcBef>
              <a:defRPr/>
            </a:pPr>
            <a:r>
              <a:rPr lang="en-US" sz="20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[Proof that there are at least three people who shook each other’s hands, or three people such that no pair of them shook hands]</a:t>
            </a:r>
            <a:endParaRPr lang="en-US" sz="2000" kern="0" dirty="0">
              <a:solidFill>
                <a:sysClr val="windowText" lastClr="000000"/>
              </a:solidFill>
              <a:latin typeface="Segoe UI Semilight"/>
              <a:cs typeface="Segoe UI Semiligh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E11A3BA-37AF-6113-3AD1-573D293F27E1}"/>
              </a:ext>
            </a:extLst>
          </p:cNvPr>
          <p:cNvSpPr txBox="1"/>
          <p:nvPr/>
        </p:nvSpPr>
        <p:spPr>
          <a:xfrm>
            <a:off x="430529" y="1557421"/>
            <a:ext cx="1108201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Choose</a:t>
            </a:r>
            <a:r>
              <a:rPr kumimoji="0" lang="en-US" sz="2000" b="0" i="0" u="none" strike="noStrike" kern="0" cap="none" spc="-5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one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person,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call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them</a:t>
            </a:r>
            <a:r>
              <a:rPr kumimoji="0" lang="en-US" sz="20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𝐴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Note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𝐴</a:t>
            </a:r>
            <a:r>
              <a:rPr kumimoji="0" lang="en-US" sz="2000" b="0" i="0" u="none" strike="noStrike" kern="0" cap="none" spc="1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has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5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around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them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in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room. </a:t>
            </a:r>
            <a:endParaRPr lang="en-US" sz="2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AC94E22-25E4-49DD-88EA-D1235F52E430}"/>
              </a:ext>
            </a:extLst>
          </p:cNvPr>
          <p:cNvSpPr txBox="1"/>
          <p:nvPr/>
        </p:nvSpPr>
        <p:spPr>
          <a:xfrm>
            <a:off x="430529" y="2145004"/>
            <a:ext cx="11082018" cy="1926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119380" lvl="0" indent="0" defTabSz="914400" eaLnBrk="1" fontAlgn="auto" latinLnBrk="0" hangingPunct="1">
              <a:spcBef>
                <a:spcPts val="227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Case</a:t>
            </a:r>
            <a:r>
              <a:rPr kumimoji="0" lang="en-US" sz="2000" b="0" i="0" u="none" strike="noStrike" kern="0" cap="none" spc="-7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1:</a:t>
            </a:r>
            <a:r>
              <a:rPr kumimoji="0" lang="en-US" sz="2000" b="0" i="0" u="none" strike="noStrike" kern="0" cap="none" spc="-5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𝐴</a:t>
            </a:r>
            <a:r>
              <a:rPr kumimoji="0" lang="en-US" sz="2000" b="0" i="0" u="none" strike="noStrike" kern="0" cap="none" spc="1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shook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3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or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more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others’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hands.</a:t>
            </a:r>
          </a:p>
          <a:p>
            <a:pPr marL="12700" marR="119380" lvl="0" indent="0" defTabSz="914400" eaLnBrk="1" fontAlgn="auto" latinLnBrk="0" hangingPunct="1">
              <a:spcBef>
                <a:spcPts val="227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Pick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three</a:t>
            </a:r>
            <a:r>
              <a:rPr kumimoji="0" lang="en-US" sz="20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them,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call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them</a:t>
            </a:r>
            <a:r>
              <a:rPr kumimoji="0" lang="en-US" sz="2000" b="0" i="0" u="none" strike="noStrike" kern="0" cap="none" spc="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𝐵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,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𝐶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,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𝐷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12700" marR="120014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Then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if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any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lang="en-US" sz="20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𝐵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,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𝐶</a:t>
            </a:r>
            <a:r>
              <a:rPr kumimoji="0" lang="en-US" sz="2000" b="0" i="0" u="none" strike="noStrike" kern="0" cap="none" spc="204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or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𝐷</a:t>
            </a:r>
            <a:r>
              <a:rPr kumimoji="0" lang="en-US" sz="2000" b="0" i="0" u="none" strike="noStrike" kern="0" cap="none" spc="16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shook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with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each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other,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we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have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3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who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have</a:t>
            </a:r>
            <a:r>
              <a:rPr kumimoji="0" lang="en-US" sz="20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all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shaken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hands.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If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none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lang="en-US" sz="20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𝐵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,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𝐶</a:t>
            </a:r>
            <a:r>
              <a:rPr kumimoji="0" lang="en-US" sz="2000" b="0" i="0" u="none" strike="noStrike" kern="0" cap="none" spc="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,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or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𝐷</a:t>
            </a:r>
            <a:r>
              <a:rPr kumimoji="0" lang="en-US" sz="2000" b="0" i="0" u="none" strike="noStrike" kern="0" cap="none" spc="1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shook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with</a:t>
            </a:r>
            <a:r>
              <a:rPr kumimoji="0" lang="en-US" sz="2000" b="0" i="0" u="none" strike="noStrike" kern="0" cap="none" spc="-5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each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other,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then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we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have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3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lang="en-US" sz="2000" b="0" i="0" u="none" strike="noStrike" kern="0" cap="none" spc="-5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who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have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not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shaken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any</a:t>
            </a:r>
            <a:r>
              <a:rPr kumimoji="0" lang="en-US" sz="2000" b="0" i="0" u="none" strike="noStrike" kern="0" cap="none" spc="-5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065D4A-22DA-0675-928A-F92569229BA9}"/>
              </a:ext>
            </a:extLst>
          </p:cNvPr>
          <p:cNvSpPr txBox="1"/>
          <p:nvPr/>
        </p:nvSpPr>
        <p:spPr>
          <a:xfrm>
            <a:off x="430529" y="6205748"/>
            <a:ext cx="1075817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lvl="0" indent="0" defTabSz="914400" eaLnBrk="1" fontAlgn="auto" latinLnBrk="0" hangingPunct="1">
              <a:lnSpc>
                <a:spcPct val="100000"/>
              </a:lnSpc>
              <a:spcBef>
                <a:spcPts val="605"/>
              </a:spcBef>
              <a:spcAft>
                <a:spcPts val="0"/>
              </a:spcAft>
              <a:buClrTx/>
              <a:buSzTx/>
              <a:buFontTx/>
              <a:buNone/>
              <a:tabLst>
                <a:tab pos="5380355" algn="l"/>
              </a:tabLst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Because the claim holds in both cases and our cases are exhaustive, we’ve proven our claim.</a:t>
            </a:r>
            <a:endParaRPr lang="en-US" sz="2000" kern="0" spc="-30" noProof="0" dirty="0">
              <a:solidFill>
                <a:srgbClr val="4B3182"/>
              </a:solidFill>
              <a:latin typeface="Segoe UI Semilight"/>
              <a:cs typeface="Segoe UI Semilight"/>
            </a:endParaRPr>
          </a:p>
        </p:txBody>
      </p:sp>
    </p:spTree>
    <p:extLst>
      <p:ext uri="{BB962C8B-B14F-4D97-AF65-F5344CB8AC3E}">
        <p14:creationId xmlns:p14="http://schemas.microsoft.com/office/powerpoint/2010/main" val="409491106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1BED95-BA03-6066-5BF1-484BB8CBCD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D60E8E4-F19D-AF8A-028B-F66A15C0777E}"/>
              </a:ext>
            </a:extLst>
          </p:cNvPr>
          <p:cNvSpPr/>
          <p:nvPr/>
        </p:nvSpPr>
        <p:spPr>
          <a:xfrm>
            <a:off x="430530" y="172973"/>
            <a:ext cx="0" cy="1196975"/>
          </a:xfrm>
          <a:custGeom>
            <a:avLst/>
            <a:gdLst/>
            <a:ahLst/>
            <a:cxnLst/>
            <a:rect l="l" t="t" r="r" b="b"/>
            <a:pathLst>
              <a:path h="1196975">
                <a:moveTo>
                  <a:pt x="0" y="1196466"/>
                </a:moveTo>
                <a:lnTo>
                  <a:pt x="0" y="0"/>
                </a:lnTo>
              </a:path>
            </a:pathLst>
          </a:custGeom>
          <a:ln w="19050">
            <a:solidFill>
              <a:srgbClr val="4B3182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0FE6C493-0F9D-F042-E3F4-5F86E90785D5}"/>
              </a:ext>
            </a:extLst>
          </p:cNvPr>
          <p:cNvSpPr txBox="1"/>
          <p:nvPr/>
        </p:nvSpPr>
        <p:spPr>
          <a:xfrm>
            <a:off x="645058" y="410336"/>
            <a:ext cx="1123124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There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are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six</a:t>
            </a:r>
            <a:r>
              <a:rPr kumimoji="0" sz="24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in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room.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there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are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at</a:t>
            </a:r>
            <a:r>
              <a:rPr kumimoji="0" sz="24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least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three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who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all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shook</a:t>
            </a:r>
            <a:r>
              <a:rPr kumimoji="0" sz="24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each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other’s</a:t>
            </a:r>
            <a:r>
              <a:rPr kumimoji="0" sz="24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hands,</a:t>
            </a:r>
            <a:r>
              <a:rPr kumimoji="0" sz="24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or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three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such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no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pair</a:t>
            </a:r>
            <a:r>
              <a:rPr kumimoji="0" sz="24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sz="24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them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shook</a:t>
            </a:r>
            <a:r>
              <a:rPr kumimoji="0" sz="24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hands.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5F189B-9686-8AD2-9D37-77472B7F381E}"/>
              </a:ext>
            </a:extLst>
          </p:cNvPr>
          <p:cNvSpPr txBox="1"/>
          <p:nvPr/>
        </p:nvSpPr>
        <p:spPr>
          <a:xfrm>
            <a:off x="430533" y="4455034"/>
            <a:ext cx="1108201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lvl="0" indent="0" defTabSz="914400" eaLnBrk="1" fontAlgn="auto" latinLnBrk="0" hangingPunct="1">
              <a:lnSpc>
                <a:spcPct val="100000"/>
              </a:lnSpc>
              <a:spcBef>
                <a:spcPts val="605"/>
              </a:spcBef>
              <a:spcAft>
                <a:spcPts val="0"/>
              </a:spcAft>
              <a:buClrTx/>
              <a:buSzTx/>
              <a:buFontTx/>
              <a:buNone/>
              <a:tabLst>
                <a:tab pos="5380355" algn="l"/>
              </a:tabLst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Case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2: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𝐴</a:t>
            </a:r>
            <a:r>
              <a:rPr kumimoji="0" lang="en-US" sz="2000" b="0" i="0" u="none" strike="noStrike" kern="0" cap="none" spc="1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shook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2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or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fewer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lang="en-US" sz="20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others’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hands.</a:t>
            </a:r>
          </a:p>
          <a:p>
            <a:pPr marL="12700" marR="5080" lvl="0">
              <a:spcBef>
                <a:spcPts val="605"/>
              </a:spcBef>
              <a:tabLst>
                <a:tab pos="5380355" algn="l"/>
              </a:tabLst>
              <a:defRPr/>
            </a:pP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Pick</a:t>
            </a:r>
            <a:r>
              <a:rPr lang="en-US" sz="2000" spc="-3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three</a:t>
            </a:r>
            <a:r>
              <a:rPr lang="en-US" sz="2000" spc="-1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of</a:t>
            </a:r>
            <a:r>
              <a:rPr lang="en-US" sz="2000" spc="-3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the</a:t>
            </a:r>
            <a:r>
              <a:rPr lang="en-US" sz="2000" spc="-3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people</a:t>
            </a:r>
            <a:r>
              <a:rPr lang="en-US" sz="2000" spc="-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Cambria Math"/>
                <a:cs typeface="Cambria Math"/>
              </a:rPr>
              <a:t>𝐴</a:t>
            </a:r>
            <a:r>
              <a:rPr lang="en-US" sz="2000" spc="140" dirty="0">
                <a:solidFill>
                  <a:srgbClr val="4B3182"/>
                </a:solidFill>
                <a:latin typeface="Cambria Math"/>
                <a:cs typeface="Cambria Math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did</a:t>
            </a:r>
            <a:r>
              <a:rPr lang="en-US" sz="2000" spc="-3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spc="-25" dirty="0">
                <a:solidFill>
                  <a:srgbClr val="4B3182"/>
                </a:solidFill>
                <a:latin typeface="Segoe UI Semilight"/>
                <a:cs typeface="Segoe UI Semilight"/>
              </a:rPr>
              <a:t>not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shake</a:t>
            </a:r>
            <a:r>
              <a:rPr lang="en-US" sz="2000" spc="-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hands</a:t>
            </a:r>
            <a:r>
              <a:rPr lang="en-US" sz="2000" spc="-1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with,</a:t>
            </a:r>
            <a:r>
              <a:rPr lang="en-US" sz="2000" spc="-3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and</a:t>
            </a:r>
            <a:r>
              <a:rPr lang="en-US" sz="2000" spc="-2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call</a:t>
            </a:r>
            <a:r>
              <a:rPr lang="en-US" sz="2000" spc="-2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them</a:t>
            </a:r>
            <a:r>
              <a:rPr lang="en-US" sz="2000" spc="1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Cambria Math"/>
                <a:cs typeface="Cambria Math"/>
              </a:rPr>
              <a:t>𝑋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,</a:t>
            </a:r>
            <a:r>
              <a:rPr lang="en-US" sz="2000" spc="-1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Cambria Math"/>
                <a:cs typeface="Cambria Math"/>
              </a:rPr>
              <a:t>𝑌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,</a:t>
            </a:r>
            <a:r>
              <a:rPr lang="en-US" sz="2000" spc="-1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spc="-25" dirty="0">
                <a:solidFill>
                  <a:srgbClr val="4B3182"/>
                </a:solidFill>
                <a:latin typeface="Cambria Math"/>
                <a:cs typeface="Cambria Math"/>
              </a:rPr>
              <a:t>𝑍</a:t>
            </a:r>
            <a:r>
              <a:rPr lang="en-US" sz="2000" spc="-25" dirty="0">
                <a:solidFill>
                  <a:srgbClr val="4B3182"/>
                </a:solidFill>
                <a:latin typeface="Segoe UI Semilight"/>
                <a:cs typeface="Segoe UI Semilight"/>
              </a:rPr>
              <a:t>.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endParaRPr kumimoji="0" lang="en-US" sz="2000" b="0" i="0" u="none" strike="noStrike" kern="0" cap="none" spc="-30" normalizeH="0" baseline="0" dirty="0">
              <a:ln>
                <a:noFill/>
              </a:ln>
              <a:solidFill>
                <a:srgbClr val="4B3182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12700" marR="5080" lvl="0">
              <a:spcBef>
                <a:spcPts val="605"/>
              </a:spcBef>
              <a:tabLst>
                <a:tab pos="5380355" algn="l"/>
              </a:tabLst>
              <a:defRPr/>
            </a:pPr>
            <a:r>
              <a:rPr lang="en-US" sz="20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[There are two cases for </a:t>
            </a:r>
            <a:r>
              <a:rPr lang="en-US" sz="2000" dirty="0">
                <a:solidFill>
                  <a:srgbClr val="4B3182"/>
                </a:solidFill>
                <a:latin typeface="Cambria Math"/>
                <a:cs typeface="Cambria Math"/>
              </a:rPr>
              <a:t>𝑋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,</a:t>
            </a:r>
            <a:r>
              <a:rPr lang="en-US" sz="2000" spc="-1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Cambria Math"/>
                <a:cs typeface="Cambria Math"/>
              </a:rPr>
              <a:t>𝑌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,</a:t>
            </a:r>
            <a:r>
              <a:rPr lang="en-US" sz="2000" spc="-1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spc="-25" dirty="0">
                <a:solidFill>
                  <a:srgbClr val="4B3182"/>
                </a:solidFill>
                <a:latin typeface="Cambria Math"/>
                <a:cs typeface="Cambria Math"/>
              </a:rPr>
              <a:t>𝑍 </a:t>
            </a:r>
            <a:r>
              <a:rPr lang="en-US" sz="20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: either they all shook hands (proving our claim) or at least two of them did not shake hands (also proving our claim)]</a:t>
            </a:r>
            <a:endParaRPr lang="en-US" sz="2000" kern="0" dirty="0">
              <a:solidFill>
                <a:sysClr val="windowText" lastClr="000000"/>
              </a:solidFill>
              <a:latin typeface="Segoe UI Semilight"/>
              <a:cs typeface="Segoe UI Semiligh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51AFA3-13AB-E23D-38E7-5728CF3D0014}"/>
              </a:ext>
            </a:extLst>
          </p:cNvPr>
          <p:cNvSpPr txBox="1"/>
          <p:nvPr/>
        </p:nvSpPr>
        <p:spPr>
          <a:xfrm>
            <a:off x="430529" y="1557421"/>
            <a:ext cx="1108201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Choose</a:t>
            </a:r>
            <a:r>
              <a:rPr kumimoji="0" lang="en-US" sz="2000" b="0" i="0" u="none" strike="noStrike" kern="0" cap="none" spc="-5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one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person,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call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them</a:t>
            </a:r>
            <a:r>
              <a:rPr kumimoji="0" lang="en-US" sz="20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𝐴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Note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𝐴</a:t>
            </a:r>
            <a:r>
              <a:rPr kumimoji="0" lang="en-US" sz="2000" b="0" i="0" u="none" strike="noStrike" kern="0" cap="none" spc="1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has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5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around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them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in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room. </a:t>
            </a:r>
            <a:endParaRPr lang="en-US" sz="2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C60A62-DDF1-9CB5-E87D-0A503ABE57E5}"/>
              </a:ext>
            </a:extLst>
          </p:cNvPr>
          <p:cNvSpPr txBox="1"/>
          <p:nvPr/>
        </p:nvSpPr>
        <p:spPr>
          <a:xfrm>
            <a:off x="430529" y="2145004"/>
            <a:ext cx="11082018" cy="1926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119380" lvl="0" indent="0" defTabSz="914400" eaLnBrk="1" fontAlgn="auto" latinLnBrk="0" hangingPunct="1">
              <a:spcBef>
                <a:spcPts val="227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Case</a:t>
            </a:r>
            <a:r>
              <a:rPr kumimoji="0" lang="en-US" sz="2000" b="0" i="0" u="none" strike="noStrike" kern="0" cap="none" spc="-7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1:</a:t>
            </a:r>
            <a:r>
              <a:rPr kumimoji="0" lang="en-US" sz="2000" b="0" i="0" u="none" strike="noStrike" kern="0" cap="none" spc="-5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𝐴</a:t>
            </a:r>
            <a:r>
              <a:rPr kumimoji="0" lang="en-US" sz="2000" b="0" i="0" u="none" strike="noStrike" kern="0" cap="none" spc="1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shook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3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or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more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others’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hands.</a:t>
            </a:r>
          </a:p>
          <a:p>
            <a:pPr marL="12700" marR="119380" lvl="0" indent="0" defTabSz="914400" eaLnBrk="1" fontAlgn="auto" latinLnBrk="0" hangingPunct="1">
              <a:spcBef>
                <a:spcPts val="227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Pick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three</a:t>
            </a:r>
            <a:r>
              <a:rPr kumimoji="0" lang="en-US" sz="20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them,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call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them</a:t>
            </a:r>
            <a:r>
              <a:rPr kumimoji="0" lang="en-US" sz="2000" b="0" i="0" u="none" strike="noStrike" kern="0" cap="none" spc="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𝐵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,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𝐶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,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𝐷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12700" marR="120014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Then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if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any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lang="en-US" sz="20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𝐵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,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𝐶</a:t>
            </a:r>
            <a:r>
              <a:rPr kumimoji="0" lang="en-US" sz="2000" b="0" i="0" u="none" strike="noStrike" kern="0" cap="none" spc="204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or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𝐷</a:t>
            </a:r>
            <a:r>
              <a:rPr kumimoji="0" lang="en-US" sz="2000" b="0" i="0" u="none" strike="noStrike" kern="0" cap="none" spc="16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shook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with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each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other,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we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have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3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who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have</a:t>
            </a:r>
            <a:r>
              <a:rPr kumimoji="0" lang="en-US" sz="20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all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shaken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hands.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If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none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lang="en-US" sz="20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𝐵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,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𝐶</a:t>
            </a:r>
            <a:r>
              <a:rPr kumimoji="0" lang="en-US" sz="2000" b="0" i="0" u="none" strike="noStrike" kern="0" cap="none" spc="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,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or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𝐷</a:t>
            </a:r>
            <a:r>
              <a:rPr kumimoji="0" lang="en-US" sz="2000" b="0" i="0" u="none" strike="noStrike" kern="0" cap="none" spc="1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shook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with</a:t>
            </a:r>
            <a:r>
              <a:rPr kumimoji="0" lang="en-US" sz="2000" b="0" i="0" u="none" strike="noStrike" kern="0" cap="none" spc="-5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each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other,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then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we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have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3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lang="en-US" sz="2000" b="0" i="0" u="none" strike="noStrike" kern="0" cap="none" spc="-5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who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have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not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shaken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any</a:t>
            </a:r>
            <a:r>
              <a:rPr kumimoji="0" lang="en-US" sz="2000" b="0" i="0" u="none" strike="noStrike" kern="0" cap="none" spc="-5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F7A07F-48A8-AF05-A087-F9EB71346346}"/>
              </a:ext>
            </a:extLst>
          </p:cNvPr>
          <p:cNvSpPr txBox="1"/>
          <p:nvPr/>
        </p:nvSpPr>
        <p:spPr>
          <a:xfrm>
            <a:off x="430529" y="6205748"/>
            <a:ext cx="1075817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lvl="0" indent="0" defTabSz="914400" eaLnBrk="1" fontAlgn="auto" latinLnBrk="0" hangingPunct="1">
              <a:lnSpc>
                <a:spcPct val="100000"/>
              </a:lnSpc>
              <a:spcBef>
                <a:spcPts val="605"/>
              </a:spcBef>
              <a:spcAft>
                <a:spcPts val="0"/>
              </a:spcAft>
              <a:buClrTx/>
              <a:buSzTx/>
              <a:buFontTx/>
              <a:buNone/>
              <a:tabLst>
                <a:tab pos="5380355" algn="l"/>
              </a:tabLst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Because the claim holds in both cases and our cases are exhaustive, we’ve proven our claim.</a:t>
            </a:r>
            <a:endParaRPr lang="en-US" sz="2000" kern="0" spc="-30" noProof="0" dirty="0">
              <a:solidFill>
                <a:srgbClr val="4B3182"/>
              </a:solidFill>
              <a:latin typeface="Segoe UI Semilight"/>
              <a:cs typeface="Segoe UI Semilight"/>
            </a:endParaRPr>
          </a:p>
        </p:txBody>
      </p:sp>
    </p:spTree>
    <p:extLst>
      <p:ext uri="{BB962C8B-B14F-4D97-AF65-F5344CB8AC3E}">
        <p14:creationId xmlns:p14="http://schemas.microsoft.com/office/powerpoint/2010/main" val="376734858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7D7415-80AA-BBB5-6F3A-9319E2D1FD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2904C439-504F-BB06-8435-49E6B6CAD661}"/>
              </a:ext>
            </a:extLst>
          </p:cNvPr>
          <p:cNvSpPr/>
          <p:nvPr/>
        </p:nvSpPr>
        <p:spPr>
          <a:xfrm>
            <a:off x="430530" y="172973"/>
            <a:ext cx="0" cy="1196975"/>
          </a:xfrm>
          <a:custGeom>
            <a:avLst/>
            <a:gdLst/>
            <a:ahLst/>
            <a:cxnLst/>
            <a:rect l="l" t="t" r="r" b="b"/>
            <a:pathLst>
              <a:path h="1196975">
                <a:moveTo>
                  <a:pt x="0" y="1196466"/>
                </a:moveTo>
                <a:lnTo>
                  <a:pt x="0" y="0"/>
                </a:lnTo>
              </a:path>
            </a:pathLst>
          </a:custGeom>
          <a:ln w="19050">
            <a:solidFill>
              <a:srgbClr val="4B3182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700190BA-7E89-6A75-3172-D07E36D700B7}"/>
              </a:ext>
            </a:extLst>
          </p:cNvPr>
          <p:cNvSpPr txBox="1"/>
          <p:nvPr/>
        </p:nvSpPr>
        <p:spPr>
          <a:xfrm>
            <a:off x="645058" y="410336"/>
            <a:ext cx="1123124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There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are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six</a:t>
            </a:r>
            <a:r>
              <a:rPr kumimoji="0" sz="24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in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room.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there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are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at</a:t>
            </a:r>
            <a:r>
              <a:rPr kumimoji="0" sz="24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least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three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who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all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shook</a:t>
            </a:r>
            <a:r>
              <a:rPr kumimoji="0" sz="24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each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other’s</a:t>
            </a:r>
            <a:r>
              <a:rPr kumimoji="0" sz="24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hands,</a:t>
            </a:r>
            <a:r>
              <a:rPr kumimoji="0" sz="24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or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three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such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no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pair</a:t>
            </a:r>
            <a:r>
              <a:rPr kumimoji="0" sz="24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sz="24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them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shook</a:t>
            </a:r>
            <a:r>
              <a:rPr kumimoji="0" sz="24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hands.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792C9B-E9BA-A27F-E66D-8A43CE729A6E}"/>
              </a:ext>
            </a:extLst>
          </p:cNvPr>
          <p:cNvSpPr txBox="1"/>
          <p:nvPr/>
        </p:nvSpPr>
        <p:spPr>
          <a:xfrm>
            <a:off x="430533" y="4359784"/>
            <a:ext cx="11082014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lvl="0" indent="0" defTabSz="914400" eaLnBrk="1" fontAlgn="auto" latinLnBrk="0" hangingPunct="1">
              <a:lnSpc>
                <a:spcPct val="100000"/>
              </a:lnSpc>
              <a:spcBef>
                <a:spcPts val="605"/>
              </a:spcBef>
              <a:spcAft>
                <a:spcPts val="0"/>
              </a:spcAft>
              <a:buClrTx/>
              <a:buSzTx/>
              <a:buFontTx/>
              <a:buNone/>
              <a:tabLst>
                <a:tab pos="5380355" algn="l"/>
              </a:tabLst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Case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2: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𝐴</a:t>
            </a:r>
            <a:r>
              <a:rPr kumimoji="0" lang="en-US" sz="2000" b="0" i="0" u="none" strike="noStrike" kern="0" cap="none" spc="1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shook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2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or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fewer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lang="en-US" sz="20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others’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hands.</a:t>
            </a:r>
          </a:p>
          <a:p>
            <a:pPr marL="12700" marR="5080" lvl="0">
              <a:spcBef>
                <a:spcPts val="605"/>
              </a:spcBef>
              <a:tabLst>
                <a:tab pos="5380355" algn="l"/>
              </a:tabLst>
              <a:defRPr/>
            </a:pP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Pick</a:t>
            </a:r>
            <a:r>
              <a:rPr lang="en-US" sz="2000" spc="-3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three</a:t>
            </a:r>
            <a:r>
              <a:rPr lang="en-US" sz="2000" spc="-1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of</a:t>
            </a:r>
            <a:r>
              <a:rPr lang="en-US" sz="2000" spc="-3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the</a:t>
            </a:r>
            <a:r>
              <a:rPr lang="en-US" sz="2000" spc="-3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people</a:t>
            </a:r>
            <a:r>
              <a:rPr lang="en-US" sz="2000" spc="-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Cambria Math"/>
                <a:cs typeface="Cambria Math"/>
              </a:rPr>
              <a:t>𝐴</a:t>
            </a:r>
            <a:r>
              <a:rPr lang="en-US" sz="2000" spc="140" dirty="0">
                <a:solidFill>
                  <a:srgbClr val="4B3182"/>
                </a:solidFill>
                <a:latin typeface="Cambria Math"/>
                <a:cs typeface="Cambria Math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did</a:t>
            </a:r>
            <a:r>
              <a:rPr lang="en-US" sz="2000" spc="-3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spc="-25" dirty="0">
                <a:solidFill>
                  <a:srgbClr val="4B3182"/>
                </a:solidFill>
                <a:latin typeface="Segoe UI Semilight"/>
                <a:cs typeface="Segoe UI Semilight"/>
              </a:rPr>
              <a:t>not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shake</a:t>
            </a:r>
            <a:r>
              <a:rPr lang="en-US" sz="2000" spc="-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hands</a:t>
            </a:r>
            <a:r>
              <a:rPr lang="en-US" sz="2000" spc="-1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with,</a:t>
            </a:r>
            <a:r>
              <a:rPr lang="en-US" sz="2000" spc="-3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and</a:t>
            </a:r>
            <a:r>
              <a:rPr lang="en-US" sz="2000" spc="-2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call</a:t>
            </a:r>
            <a:r>
              <a:rPr lang="en-US" sz="2000" spc="-2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them</a:t>
            </a:r>
            <a:r>
              <a:rPr lang="en-US" sz="2000" spc="1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Cambria Math"/>
                <a:cs typeface="Cambria Math"/>
              </a:rPr>
              <a:t>𝑋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,</a:t>
            </a:r>
            <a:r>
              <a:rPr lang="en-US" sz="2000" spc="-1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Cambria Math"/>
                <a:cs typeface="Cambria Math"/>
              </a:rPr>
              <a:t>𝑌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,</a:t>
            </a:r>
            <a:r>
              <a:rPr lang="en-US" sz="2000" spc="-1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spc="-25" dirty="0">
                <a:solidFill>
                  <a:srgbClr val="4B3182"/>
                </a:solidFill>
                <a:latin typeface="Cambria Math"/>
                <a:cs typeface="Cambria Math"/>
              </a:rPr>
              <a:t>𝑍</a:t>
            </a:r>
            <a:r>
              <a:rPr lang="en-US" sz="2000" spc="-25" dirty="0">
                <a:solidFill>
                  <a:srgbClr val="4B3182"/>
                </a:solidFill>
                <a:latin typeface="Segoe UI Semilight"/>
                <a:cs typeface="Segoe UI Semilight"/>
              </a:rPr>
              <a:t>.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endParaRPr kumimoji="0" lang="en-US" sz="2000" b="0" i="0" u="none" strike="noStrike" kern="0" cap="none" spc="-30" normalizeH="0" baseline="0" dirty="0">
              <a:ln>
                <a:noFill/>
              </a:ln>
              <a:solidFill>
                <a:srgbClr val="4B3182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12700" marR="5080" lvl="0">
              <a:spcBef>
                <a:spcPts val="605"/>
              </a:spcBef>
              <a:tabLst>
                <a:tab pos="5380355" algn="l"/>
              </a:tabLst>
              <a:defRPr/>
            </a:pP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Then</a:t>
            </a:r>
            <a:r>
              <a:rPr lang="en-US" sz="2000" spc="-2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if</a:t>
            </a:r>
            <a:r>
              <a:rPr lang="en-US" sz="2000" spc="-2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any</a:t>
            </a:r>
            <a:r>
              <a:rPr lang="en-US" sz="2000" spc="-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of </a:t>
            </a:r>
            <a:r>
              <a:rPr lang="en-US" sz="2000" dirty="0">
                <a:solidFill>
                  <a:srgbClr val="4B3182"/>
                </a:solidFill>
                <a:latin typeface="Cambria Math"/>
                <a:cs typeface="Cambria Math"/>
              </a:rPr>
              <a:t>𝑋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,</a:t>
            </a:r>
            <a:r>
              <a:rPr lang="en-US" sz="2000" spc="-2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Cambria Math"/>
                <a:cs typeface="Cambria Math"/>
              </a:rPr>
              <a:t>𝑌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,</a:t>
            </a:r>
            <a:r>
              <a:rPr lang="en-US" sz="2000" spc="-2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Cambria Math"/>
                <a:cs typeface="Cambria Math"/>
              </a:rPr>
              <a:t>𝑍</a:t>
            </a:r>
            <a:r>
              <a:rPr lang="en-US" sz="2000" spc="175" dirty="0">
                <a:solidFill>
                  <a:srgbClr val="4B3182"/>
                </a:solidFill>
                <a:latin typeface="Cambria Math"/>
                <a:cs typeface="Cambria Math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also</a:t>
            </a:r>
            <a:r>
              <a:rPr lang="en-US" sz="2000" spc="-2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did</a:t>
            </a:r>
            <a:r>
              <a:rPr lang="en-US" sz="2000" spc="-2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not</a:t>
            </a:r>
            <a:r>
              <a:rPr lang="en-US" sz="2000" spc="-1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shake</a:t>
            </a:r>
            <a:r>
              <a:rPr lang="en-US" sz="2000" spc="-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spc="-20" dirty="0">
                <a:solidFill>
                  <a:srgbClr val="4B3182"/>
                </a:solidFill>
                <a:latin typeface="Segoe UI Semilight"/>
                <a:cs typeface="Segoe UI Semilight"/>
              </a:rPr>
              <a:t>with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each</a:t>
            </a:r>
            <a:r>
              <a:rPr lang="en-US" sz="2000" spc="-3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spc="-10" dirty="0">
                <a:solidFill>
                  <a:srgbClr val="4B3182"/>
                </a:solidFill>
                <a:latin typeface="Segoe UI Semilight"/>
                <a:cs typeface="Segoe UI Semilight"/>
              </a:rPr>
              <a:t>other,</a:t>
            </a:r>
            <a:r>
              <a:rPr lang="en-US" sz="2000" spc="-3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we</a:t>
            </a:r>
            <a:r>
              <a:rPr lang="en-US" sz="2000" spc="-3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have</a:t>
            </a:r>
            <a:r>
              <a:rPr lang="en-US" sz="2000" spc="-1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3</a:t>
            </a:r>
            <a:r>
              <a:rPr lang="en-US" sz="2000" spc="-3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people</a:t>
            </a:r>
            <a:r>
              <a:rPr lang="en-US" sz="2000" spc="-3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who</a:t>
            </a:r>
            <a:r>
              <a:rPr lang="en-US" sz="2000" spc="-3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have</a:t>
            </a:r>
            <a:r>
              <a:rPr lang="en-US" sz="2000" spc="-3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all</a:t>
            </a:r>
            <a:r>
              <a:rPr lang="en-US" sz="2000" spc="-3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not</a:t>
            </a:r>
            <a:r>
              <a:rPr lang="en-US" sz="2000" spc="-2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shaken</a:t>
            </a:r>
            <a:r>
              <a:rPr lang="en-US" sz="2000" spc="-2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hands.</a:t>
            </a:r>
            <a:r>
              <a:rPr lang="en-US" sz="2000" spc="-3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If</a:t>
            </a:r>
            <a:r>
              <a:rPr lang="en-US" sz="2000" spc="-2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all</a:t>
            </a:r>
            <a:r>
              <a:rPr lang="en-US" sz="2000" spc="-3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of</a:t>
            </a:r>
            <a:r>
              <a:rPr lang="en-US" sz="2000" spc="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Cambria Math"/>
                <a:cs typeface="Cambria Math"/>
              </a:rPr>
              <a:t>𝑋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,</a:t>
            </a:r>
            <a:r>
              <a:rPr lang="en-US" sz="2000" spc="-2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Cambria Math"/>
                <a:cs typeface="Cambria Math"/>
              </a:rPr>
              <a:t>𝑌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,</a:t>
            </a:r>
            <a:r>
              <a:rPr lang="en-US" sz="2000" spc="-3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or</a:t>
            </a:r>
            <a:r>
              <a:rPr lang="en-US" sz="2000" spc="-2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Cambria Math"/>
                <a:cs typeface="Cambria Math"/>
              </a:rPr>
              <a:t>𝑍</a:t>
            </a:r>
            <a:r>
              <a:rPr lang="en-US" sz="2000" spc="160" dirty="0">
                <a:solidFill>
                  <a:srgbClr val="4B3182"/>
                </a:solidFill>
                <a:latin typeface="Cambria Math"/>
                <a:cs typeface="Cambria Math"/>
              </a:rPr>
              <a:t> </a:t>
            </a:r>
            <a:r>
              <a:rPr lang="en-US" sz="2000" spc="-10" dirty="0">
                <a:solidFill>
                  <a:srgbClr val="4B3182"/>
                </a:solidFill>
                <a:latin typeface="Segoe UI Semilight"/>
                <a:cs typeface="Segoe UI Semilight"/>
              </a:rPr>
              <a:t>shook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hands</a:t>
            </a:r>
            <a:r>
              <a:rPr lang="en-US" sz="2000" spc="-4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with</a:t>
            </a:r>
            <a:r>
              <a:rPr lang="en-US" sz="2000" spc="-6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each</a:t>
            </a:r>
            <a:r>
              <a:rPr lang="en-US" sz="2000" spc="-3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spc="-10" dirty="0">
                <a:solidFill>
                  <a:srgbClr val="4B3182"/>
                </a:solidFill>
                <a:latin typeface="Segoe UI Semilight"/>
                <a:cs typeface="Segoe UI Semilight"/>
              </a:rPr>
              <a:t>other,</a:t>
            </a:r>
            <a:r>
              <a:rPr lang="en-US" sz="2000" spc="-5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then</a:t>
            </a:r>
            <a:r>
              <a:rPr lang="en-US" sz="2000" spc="-5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we</a:t>
            </a:r>
            <a:r>
              <a:rPr lang="en-US" sz="2000" spc="-5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have</a:t>
            </a:r>
            <a:r>
              <a:rPr lang="en-US" sz="2000" spc="-3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3</a:t>
            </a:r>
            <a:r>
              <a:rPr lang="en-US" sz="2000" spc="-4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people</a:t>
            </a:r>
            <a:r>
              <a:rPr lang="en-US" sz="2000" spc="-5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who</a:t>
            </a:r>
            <a:r>
              <a:rPr lang="en-US" sz="2000" spc="-4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have</a:t>
            </a:r>
            <a:r>
              <a:rPr lang="en-US" sz="2000" spc="-5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all</a:t>
            </a:r>
            <a:r>
              <a:rPr lang="en-US" sz="2000" spc="-4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dirty="0">
                <a:solidFill>
                  <a:srgbClr val="4B3182"/>
                </a:solidFill>
                <a:latin typeface="Segoe UI Semilight"/>
                <a:cs typeface="Segoe UI Semilight"/>
              </a:rPr>
              <a:t>shaken</a:t>
            </a:r>
            <a:r>
              <a:rPr lang="en-US" sz="2000" spc="-3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000" spc="-10" dirty="0">
                <a:solidFill>
                  <a:srgbClr val="4B3182"/>
                </a:solidFill>
                <a:latin typeface="Segoe UI Semilight"/>
                <a:cs typeface="Segoe UI Semilight"/>
              </a:rPr>
              <a:t>hands.</a:t>
            </a:r>
            <a:endParaRPr lang="en-US" sz="2000" kern="0" dirty="0">
              <a:solidFill>
                <a:sysClr val="windowText" lastClr="000000"/>
              </a:solidFill>
              <a:latin typeface="Segoe UI Semilight"/>
              <a:cs typeface="Segoe UI Semiligh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DC14C5-F4CE-7802-7BB9-9DAE760227B9}"/>
              </a:ext>
            </a:extLst>
          </p:cNvPr>
          <p:cNvSpPr txBox="1"/>
          <p:nvPr/>
        </p:nvSpPr>
        <p:spPr>
          <a:xfrm>
            <a:off x="430529" y="1557421"/>
            <a:ext cx="1108201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Choose</a:t>
            </a:r>
            <a:r>
              <a:rPr kumimoji="0" lang="en-US" sz="2000" b="0" i="0" u="none" strike="noStrike" kern="0" cap="none" spc="-5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one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person,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call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them</a:t>
            </a:r>
            <a:r>
              <a:rPr kumimoji="0" lang="en-US" sz="20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𝐴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Note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𝐴</a:t>
            </a:r>
            <a:r>
              <a:rPr kumimoji="0" lang="en-US" sz="2000" b="0" i="0" u="none" strike="noStrike" kern="0" cap="none" spc="1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has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5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around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them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in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room. </a:t>
            </a:r>
            <a:endParaRPr lang="en-US" sz="2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9860CD-AE7A-7497-243B-91BDC9A1D717}"/>
              </a:ext>
            </a:extLst>
          </p:cNvPr>
          <p:cNvSpPr txBox="1"/>
          <p:nvPr/>
        </p:nvSpPr>
        <p:spPr>
          <a:xfrm>
            <a:off x="430529" y="2145004"/>
            <a:ext cx="11082018" cy="1926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119380" lvl="0" indent="0" defTabSz="914400" eaLnBrk="1" fontAlgn="auto" latinLnBrk="0" hangingPunct="1">
              <a:spcBef>
                <a:spcPts val="227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Case</a:t>
            </a:r>
            <a:r>
              <a:rPr kumimoji="0" lang="en-US" sz="2000" b="0" i="0" u="none" strike="noStrike" kern="0" cap="none" spc="-7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1:</a:t>
            </a:r>
            <a:r>
              <a:rPr kumimoji="0" lang="en-US" sz="2000" b="0" i="0" u="none" strike="noStrike" kern="0" cap="none" spc="-5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𝐴</a:t>
            </a:r>
            <a:r>
              <a:rPr kumimoji="0" lang="en-US" sz="2000" b="0" i="0" u="none" strike="noStrike" kern="0" cap="none" spc="1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shook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3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or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more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others’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hands.</a:t>
            </a:r>
          </a:p>
          <a:p>
            <a:pPr marL="12700" marR="119380" lvl="0" indent="0" defTabSz="914400" eaLnBrk="1" fontAlgn="auto" latinLnBrk="0" hangingPunct="1">
              <a:spcBef>
                <a:spcPts val="227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Pick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three</a:t>
            </a:r>
            <a:r>
              <a:rPr kumimoji="0" lang="en-US" sz="20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them,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call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them</a:t>
            </a:r>
            <a:r>
              <a:rPr kumimoji="0" lang="en-US" sz="2000" b="0" i="0" u="none" strike="noStrike" kern="0" cap="none" spc="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𝐵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,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𝐶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,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𝐷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12700" marR="120014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Then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if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any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lang="en-US" sz="20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𝐵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,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𝐶</a:t>
            </a:r>
            <a:r>
              <a:rPr kumimoji="0" lang="en-US" sz="2000" b="0" i="0" u="none" strike="noStrike" kern="0" cap="none" spc="204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or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𝐷</a:t>
            </a:r>
            <a:r>
              <a:rPr kumimoji="0" lang="en-US" sz="2000" b="0" i="0" u="none" strike="noStrike" kern="0" cap="none" spc="16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shook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with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each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other,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we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have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3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who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have</a:t>
            </a:r>
            <a:r>
              <a:rPr kumimoji="0" lang="en-US" sz="20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all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shaken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hands.</a:t>
            </a:r>
            <a:r>
              <a:rPr kumimoji="0" lang="en-US" sz="20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If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none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lang="en-US" sz="20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𝐵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,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𝐶</a:t>
            </a:r>
            <a:r>
              <a:rPr kumimoji="0" lang="en-US" sz="2000" b="0" i="0" u="none" strike="noStrike" kern="0" cap="none" spc="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,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or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𝐷</a:t>
            </a:r>
            <a:r>
              <a:rPr kumimoji="0" lang="en-US" sz="2000" b="0" i="0" u="none" strike="noStrike" kern="0" cap="none" spc="1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shook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with</a:t>
            </a:r>
            <a:r>
              <a:rPr kumimoji="0" lang="en-US" sz="2000" b="0" i="0" u="none" strike="noStrike" kern="0" cap="none" spc="-5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each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other,</a:t>
            </a:r>
            <a:r>
              <a:rPr kumimoji="0" lang="en-US" sz="20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then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we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have</a:t>
            </a:r>
            <a:r>
              <a:rPr kumimoji="0" lang="en-US" sz="20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3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people</a:t>
            </a:r>
            <a:r>
              <a:rPr kumimoji="0" lang="en-US" sz="2000" b="0" i="0" u="none" strike="noStrike" kern="0" cap="none" spc="-5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who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have</a:t>
            </a:r>
            <a:r>
              <a:rPr kumimoji="0" lang="en-US" sz="20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not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shaken</a:t>
            </a:r>
            <a:r>
              <a:rPr kumimoji="0" lang="en-US" sz="20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any</a:t>
            </a:r>
            <a:r>
              <a:rPr kumimoji="0" lang="en-US" sz="2000" b="0" i="0" u="none" strike="noStrike" kern="0" cap="none" spc="-5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hands.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EB1CFF-1D38-A758-C89B-53CE8193FECA}"/>
              </a:ext>
            </a:extLst>
          </p:cNvPr>
          <p:cNvSpPr txBox="1"/>
          <p:nvPr/>
        </p:nvSpPr>
        <p:spPr>
          <a:xfrm>
            <a:off x="430529" y="6205748"/>
            <a:ext cx="1075817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lvl="0" indent="0" defTabSz="914400" eaLnBrk="1" fontAlgn="auto" latinLnBrk="0" hangingPunct="1">
              <a:lnSpc>
                <a:spcPct val="100000"/>
              </a:lnSpc>
              <a:spcBef>
                <a:spcPts val="605"/>
              </a:spcBef>
              <a:spcAft>
                <a:spcPts val="0"/>
              </a:spcAft>
              <a:buClrTx/>
              <a:buSzTx/>
              <a:buFontTx/>
              <a:buNone/>
              <a:tabLst>
                <a:tab pos="5380355" algn="l"/>
              </a:tabLst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Because the claim holds in both cases and our cases are exhaustive, we’ve proven our claim.</a:t>
            </a:r>
            <a:endParaRPr lang="en-US" sz="2000" kern="0" spc="-30" noProof="0" dirty="0">
              <a:solidFill>
                <a:srgbClr val="4B3182"/>
              </a:solidFill>
              <a:latin typeface="Segoe UI Semilight"/>
              <a:cs typeface="Segoe UI Semilight"/>
            </a:endParaRPr>
          </a:p>
        </p:txBody>
      </p:sp>
    </p:spTree>
    <p:extLst>
      <p:ext uri="{BB962C8B-B14F-4D97-AF65-F5344CB8AC3E}">
        <p14:creationId xmlns:p14="http://schemas.microsoft.com/office/powerpoint/2010/main" val="209890405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Proof</a:t>
            </a:r>
            <a:r>
              <a:rPr spc="350" dirty="0"/>
              <a:t> </a:t>
            </a:r>
            <a:r>
              <a:rPr dirty="0"/>
              <a:t>by</a:t>
            </a:r>
            <a:r>
              <a:rPr spc="340" dirty="0"/>
              <a:t> </a:t>
            </a:r>
            <a:r>
              <a:rPr spc="45" dirty="0"/>
              <a:t>Cases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45058" y="1411376"/>
            <a:ext cx="10157460" cy="2886431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Proof</a:t>
            </a:r>
            <a:r>
              <a:rPr kumimoji="0" sz="2800" b="0" i="0" u="none" strike="noStrike" kern="0" cap="none" spc="-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by</a:t>
            </a:r>
            <a:r>
              <a:rPr kumimoji="0" sz="28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cases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sz="28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strategy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of:</a:t>
            </a: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527685" marR="0" lvl="0" indent="-514984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AutoNum type="arabicPeriod"/>
              <a:tabLst>
                <a:tab pos="527685" algn="l"/>
              </a:tabLst>
              <a:defRPr/>
            </a:pP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Breaking</a:t>
            </a:r>
            <a:r>
              <a:rPr kumimoji="0" sz="2800" b="0" i="0" u="none" strike="noStrike" kern="0" cap="none" spc="-8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your</a:t>
            </a:r>
            <a:r>
              <a:rPr kumimoji="0" sz="2800" b="0" i="0" u="none" strike="noStrike" kern="0" cap="none" spc="-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assumption(s)</a:t>
            </a:r>
            <a:r>
              <a:rPr kumimoji="0" sz="2800" b="0" i="0" u="none" strike="noStrike" kern="0" cap="none" spc="-9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into</a:t>
            </a:r>
            <a:r>
              <a:rPr kumimoji="0" sz="2800" b="0" i="0" u="none" strike="noStrike" kern="0" cap="none" spc="-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smaller</a:t>
            </a:r>
            <a:r>
              <a:rPr kumimoji="0" sz="2800" b="0" i="0" u="none" strike="noStrike" kern="0" cap="none" spc="-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cases.</a:t>
            </a: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524510" marR="0" lvl="0" indent="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Be</a:t>
            </a:r>
            <a:r>
              <a:rPr kumimoji="0" sz="28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careful</a:t>
            </a:r>
            <a:r>
              <a:rPr kumimoji="0" sz="2800" b="0" i="0" u="none" strike="noStrike" kern="0" cap="none" spc="-6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to</a:t>
            </a:r>
            <a:r>
              <a:rPr kumimoji="0" sz="28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make</a:t>
            </a:r>
            <a:r>
              <a:rPr kumimoji="0" sz="2800" b="0" i="0" u="none" strike="noStrike" kern="0" cap="none" spc="-6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sure</a:t>
            </a:r>
            <a:r>
              <a:rPr kumimoji="0" sz="28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8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your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cases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are </a:t>
            </a:r>
            <a:r>
              <a:rPr kumimoji="0" lang="en-US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highlight>
                  <a:srgbClr val="CCCCFF"/>
                </a:highlight>
                <a:uLnTx/>
                <a:uFillTx/>
                <a:latin typeface="Segoe UI Semilight"/>
                <a:cs typeface="Segoe UI Semilight"/>
              </a:rPr>
              <a:t>exhaustive</a:t>
            </a:r>
            <a:r>
              <a:rPr kumimoji="0" lang="en-US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(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cover</a:t>
            </a:r>
            <a:r>
              <a:rPr kumimoji="0" sz="2800" b="0" i="0" u="none" strike="noStrike" kern="0" cap="none" spc="-6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all</a:t>
            </a:r>
            <a:r>
              <a:rPr kumimoji="0" sz="28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sz="2800" b="0" i="0" u="none" strike="noStrike" kern="0" cap="none" spc="-6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possible</a:t>
            </a:r>
            <a:r>
              <a:rPr lang="en-US" sz="2800" kern="0" dirty="0">
                <a:solidFill>
                  <a:sysClr val="windowText" lastClr="000000"/>
                </a:solidFill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scenarios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)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r>
              <a:rPr kumimoji="0" sz="2800" b="0" i="0" u="none" strike="noStrike" kern="0" cap="none" spc="-7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It’s</a:t>
            </a:r>
            <a:r>
              <a:rPr kumimoji="0" sz="2800" b="0" i="0" u="none" strike="noStrike" kern="0" cap="none" spc="-7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ok</a:t>
            </a:r>
            <a:r>
              <a:rPr kumimoji="0" sz="2800" b="0" i="0" u="none" strike="noStrike" kern="0" cap="none" spc="-7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if</a:t>
            </a:r>
            <a:r>
              <a:rPr kumimoji="0" sz="2800" b="0" i="0" u="none" strike="noStrike" kern="0" cap="none" spc="-6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they</a:t>
            </a:r>
            <a:r>
              <a:rPr kumimoji="0" sz="2800" b="0" i="0" u="none" strike="noStrike" kern="0" cap="none" spc="-6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have</a:t>
            </a:r>
            <a:r>
              <a:rPr kumimoji="0" sz="2800" b="0" i="0" u="none" strike="noStrike" kern="0" cap="none" spc="-7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overlap</a:t>
            </a:r>
            <a:r>
              <a:rPr kumimoji="0" sz="2800" b="0" i="0" u="none" strike="noStrike" kern="0" cap="none" spc="-7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though.</a:t>
            </a: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23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524510" marR="2258695" lvl="0" indent="-512445" defTabSz="914400" eaLnBrk="1" fontAlgn="auto" latinLnBrk="0" hangingPunct="1">
              <a:lnSpc>
                <a:spcPct val="117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2"/>
              <a:tabLst>
                <a:tab pos="524510" algn="l"/>
                <a:tab pos="527685" algn="l"/>
                <a:tab pos="2141220" algn="l"/>
                <a:tab pos="3188970" algn="l"/>
                <a:tab pos="4417060" algn="l"/>
                <a:tab pos="5561965" algn="l"/>
                <a:tab pos="5999480" algn="l"/>
                <a:tab pos="7095490" algn="l"/>
              </a:tabLst>
              <a:defRPr/>
            </a:pP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	Proving</a:t>
            </a:r>
            <a:r>
              <a:rPr kumimoji="0" sz="28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8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sz="28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claim</a:t>
            </a:r>
            <a:r>
              <a:rPr kumimoji="0" sz="28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holds</a:t>
            </a:r>
            <a:r>
              <a:rPr kumimoji="0" sz="28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in</a:t>
            </a:r>
            <a:r>
              <a:rPr kumimoji="0" sz="28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all</a:t>
            </a:r>
            <a:r>
              <a:rPr kumimoji="0" sz="28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sz="28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these</a:t>
            </a:r>
            <a:r>
              <a:rPr kumimoji="0" sz="28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cases. </a:t>
            </a: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6353B4-EC30-3036-A92C-76E5923E392A}"/>
              </a:ext>
            </a:extLst>
          </p:cNvPr>
          <p:cNvSpPr txBox="1"/>
          <p:nvPr/>
        </p:nvSpPr>
        <p:spPr>
          <a:xfrm>
            <a:off x="1181100" y="4634984"/>
            <a:ext cx="76898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pt-BR" sz="28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Formally:</a:t>
            </a:r>
            <a:r>
              <a:rPr lang="pt-BR" sz="28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 (</a:t>
            </a:r>
            <a:r>
              <a:rPr kumimoji="0" lang="pt-BR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P</a:t>
            </a:r>
            <a:r>
              <a:rPr kumimoji="0" lang="pt-BR" sz="2800" b="0" i="0" u="none" strike="noStrike" kern="0" cap="none" spc="-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pt-BR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∨</a:t>
            </a:r>
            <a:r>
              <a:rPr kumimoji="0" lang="pt-BR" sz="28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pt-BR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Q)</a:t>
            </a:r>
            <a:r>
              <a:rPr kumimoji="0" lang="pt-BR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→</a:t>
            </a:r>
            <a:r>
              <a:rPr kumimoji="0" lang="pt-BR" sz="2800" b="0" i="0" u="none" strike="noStrike" kern="0" cap="none" spc="1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pt-BR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R</a:t>
            </a:r>
            <a:r>
              <a:rPr kumimoji="0" lang="pt-BR" sz="2800" b="0" i="0" u="none" strike="noStrike" kern="0" cap="none" spc="1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pt-BR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≡</a:t>
            </a:r>
            <a:r>
              <a:rPr lang="pt-BR" sz="2800" kern="0" dirty="0">
                <a:solidFill>
                  <a:srgbClr val="4B3182"/>
                </a:solidFill>
                <a:latin typeface="Cambria Math"/>
                <a:cs typeface="Cambria Math"/>
              </a:rPr>
              <a:t> (</a:t>
            </a:r>
            <a:r>
              <a:rPr kumimoji="0" lang="pt-BR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P</a:t>
            </a:r>
            <a:r>
              <a:rPr kumimoji="0" lang="pt-BR" sz="2800" b="0" i="0" u="none" strike="noStrike" kern="0" cap="none" spc="1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pt-BR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→</a:t>
            </a:r>
            <a:r>
              <a:rPr kumimoji="0" lang="pt-BR" sz="2800" b="0" i="0" u="none" strike="noStrike" kern="0" cap="none" spc="16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pt-BR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R)</a:t>
            </a:r>
            <a:r>
              <a:rPr lang="pt-BR" sz="2800" kern="0" dirty="0">
                <a:solidFill>
                  <a:srgbClr val="4B3182"/>
                </a:solidFill>
                <a:latin typeface="Cambria Math"/>
                <a:cs typeface="Cambria Math"/>
              </a:rPr>
              <a:t> </a:t>
            </a:r>
            <a:r>
              <a:rPr kumimoji="0" lang="pt-BR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∧</a:t>
            </a:r>
            <a:r>
              <a:rPr lang="pt-BR" sz="2800" kern="0" dirty="0">
                <a:solidFill>
                  <a:srgbClr val="4B3182"/>
                </a:solidFill>
                <a:latin typeface="Cambria Math"/>
                <a:cs typeface="Cambria Math"/>
              </a:rPr>
              <a:t> (</a:t>
            </a:r>
            <a:r>
              <a:rPr kumimoji="0" lang="pt-BR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Q</a:t>
            </a:r>
            <a:r>
              <a:rPr kumimoji="0" lang="pt-BR" sz="2800" b="0" i="0" u="none" strike="noStrike" kern="0" cap="none" spc="1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pt-BR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→</a:t>
            </a:r>
            <a:r>
              <a:rPr kumimoji="0" lang="pt-BR" sz="2800" b="0" i="0" u="none" strike="noStrike" kern="0" cap="none" spc="16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pt-BR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R)</a:t>
            </a:r>
            <a:r>
              <a:rPr kumimoji="0" lang="pt-BR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endParaRPr lang="en-US" sz="28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5</a:t>
            </a:r>
            <a:r>
              <a:rPr spc="260" dirty="0"/>
              <a:t> </a:t>
            </a:r>
            <a:r>
              <a:rPr spc="75" dirty="0"/>
              <a:t>numbers:</a:t>
            </a:r>
            <a:r>
              <a:rPr spc="305" dirty="0"/>
              <a:t> </a:t>
            </a:r>
            <a:r>
              <a:rPr dirty="0"/>
              <a:t>Proof</a:t>
            </a:r>
            <a:r>
              <a:rPr spc="270" dirty="0"/>
              <a:t> </a:t>
            </a:r>
            <a:r>
              <a:rPr dirty="0"/>
              <a:t>by</a:t>
            </a:r>
            <a:r>
              <a:rPr spc="280" dirty="0"/>
              <a:t> </a:t>
            </a:r>
            <a:r>
              <a:rPr spc="45" dirty="0"/>
              <a:t>Cases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81558" y="1489709"/>
            <a:ext cx="1102868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Suppose</a:t>
            </a:r>
            <a:r>
              <a:rPr kumimoji="0" sz="2400" b="0" i="0" u="none" strike="noStrike" kern="0" cap="none" spc="-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sz="2400" b="0" i="0" u="none" strike="noStrike" kern="0" cap="none" spc="-1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…</a:t>
            </a:r>
            <a:r>
              <a:rPr kumimoji="0" sz="2400" b="0" i="0" u="none" strike="noStrike" kern="0" cap="none" spc="-1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sz="2400" b="0" i="0" u="none" strike="noStrike" kern="0" cap="none" spc="-1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sz="2625" b="0" i="0" u="none" strike="noStrike" kern="0" cap="none" spc="54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are</a:t>
            </a:r>
            <a:r>
              <a:rPr kumimoji="0" sz="24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real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numbers</a:t>
            </a:r>
            <a:r>
              <a:rPr kumimoji="0" sz="24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such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sz="2625" b="0" i="0" u="none" strike="noStrike" kern="0" cap="none" spc="525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sz="2400" b="0" i="0" u="none" strike="noStrike" kern="0" cap="none" spc="114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sz="2625" b="0" i="0" u="none" strike="noStrike" kern="0" cap="none" spc="54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sz="2400" b="0" i="0" u="none" strike="noStrike" kern="0" cap="none" spc="10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625" b="0" i="0" u="none" strike="noStrike" kern="0" cap="none" spc="532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sz="2400" b="0" i="0" u="none" strike="noStrike" kern="0" cap="none" spc="10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4</a:t>
            </a:r>
            <a:r>
              <a:rPr kumimoji="0" sz="2625" b="0" i="0" u="none" strike="noStrike" kern="0" cap="none" spc="54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sz="2400" b="0" i="0" u="none" strike="noStrike" kern="0" cap="none" spc="1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sz="2625" b="0" i="0" u="none" strike="noStrike" kern="0" cap="none" spc="532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and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762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sz="2625" b="0" i="0" u="none" strike="noStrike" kern="0" cap="none" spc="359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sz="2625" b="0" i="0" u="none" strike="noStrike" kern="0" cap="none" spc="359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625" b="0" i="0" u="none" strike="noStrike" kern="0" cap="none" spc="359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4</a:t>
            </a:r>
            <a:r>
              <a:rPr kumimoji="0" sz="2625" b="0" i="0" u="none" strike="noStrike" kern="0" cap="none" spc="345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sz="2625" b="0" i="0" u="none" strike="noStrike" kern="0" cap="none" spc="532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400" b="0" i="0" u="none" strike="noStrike" kern="0" cap="none" spc="1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50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sz="2625" b="0" i="0" u="none" strike="noStrike" kern="0" cap="none" spc="367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sz="2625" b="0" i="0" u="none" strike="noStrike" kern="0" cap="none" spc="54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sz="2400" b="0" i="0" u="none" strike="noStrike" kern="0" cap="none" spc="1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20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7D4F0A-FD7A-6DD4-A106-2B1AE62861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6D67A16B-C076-0F26-6C11-D8976949F6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5</a:t>
            </a:r>
            <a:r>
              <a:rPr spc="260" dirty="0"/>
              <a:t> </a:t>
            </a:r>
            <a:r>
              <a:rPr spc="75" dirty="0"/>
              <a:t>numbers:</a:t>
            </a:r>
            <a:r>
              <a:rPr spc="305" dirty="0"/>
              <a:t> </a:t>
            </a:r>
            <a:r>
              <a:rPr dirty="0"/>
              <a:t>Proof</a:t>
            </a:r>
            <a:r>
              <a:rPr spc="270" dirty="0"/>
              <a:t> </a:t>
            </a:r>
            <a:r>
              <a:rPr dirty="0"/>
              <a:t>by</a:t>
            </a:r>
            <a:r>
              <a:rPr spc="280" dirty="0"/>
              <a:t> </a:t>
            </a:r>
            <a:r>
              <a:rPr spc="45" dirty="0"/>
              <a:t>Cases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A4BAFF75-CA72-D411-0535-E89021A69AF4}"/>
              </a:ext>
            </a:extLst>
          </p:cNvPr>
          <p:cNvSpPr txBox="1"/>
          <p:nvPr/>
        </p:nvSpPr>
        <p:spPr>
          <a:xfrm>
            <a:off x="581558" y="1489709"/>
            <a:ext cx="1102868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Suppose</a:t>
            </a:r>
            <a:r>
              <a:rPr kumimoji="0" sz="2400" b="0" i="0" u="none" strike="noStrike" kern="0" cap="none" spc="-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sz="2400" b="0" i="0" u="none" strike="noStrike" kern="0" cap="none" spc="-1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…</a:t>
            </a:r>
            <a:r>
              <a:rPr kumimoji="0" sz="2400" b="0" i="0" u="none" strike="noStrike" kern="0" cap="none" spc="-1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sz="2400" b="0" i="0" u="none" strike="noStrike" kern="0" cap="none" spc="-1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sz="2625" b="0" i="0" u="none" strike="noStrike" kern="0" cap="none" spc="54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are</a:t>
            </a:r>
            <a:r>
              <a:rPr kumimoji="0" sz="24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real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numbers</a:t>
            </a:r>
            <a:r>
              <a:rPr kumimoji="0" sz="24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such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sz="2625" b="0" i="0" u="none" strike="noStrike" kern="0" cap="none" spc="525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sz="2400" b="0" i="0" u="none" strike="noStrike" kern="0" cap="none" spc="114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sz="2625" b="0" i="0" u="none" strike="noStrike" kern="0" cap="none" spc="54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sz="2400" b="0" i="0" u="none" strike="noStrike" kern="0" cap="none" spc="10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625" b="0" i="0" u="none" strike="noStrike" kern="0" cap="none" spc="532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sz="2400" b="0" i="0" u="none" strike="noStrike" kern="0" cap="none" spc="10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4</a:t>
            </a:r>
            <a:r>
              <a:rPr kumimoji="0" sz="2625" b="0" i="0" u="none" strike="noStrike" kern="0" cap="none" spc="54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sz="2400" b="0" i="0" u="none" strike="noStrike" kern="0" cap="none" spc="1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sz="2625" b="0" i="0" u="none" strike="noStrike" kern="0" cap="none" spc="532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and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762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sz="2625" b="0" i="0" u="none" strike="noStrike" kern="0" cap="none" spc="359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sz="2625" b="0" i="0" u="none" strike="noStrike" kern="0" cap="none" spc="359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625" b="0" i="0" u="none" strike="noStrike" kern="0" cap="none" spc="359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4</a:t>
            </a:r>
            <a:r>
              <a:rPr kumimoji="0" sz="2625" b="0" i="0" u="none" strike="noStrike" kern="0" cap="none" spc="345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sz="2625" b="0" i="0" u="none" strike="noStrike" kern="0" cap="none" spc="532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400" b="0" i="0" u="none" strike="noStrike" kern="0" cap="none" spc="1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50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sz="2625" b="0" i="0" u="none" strike="noStrike" kern="0" cap="none" spc="367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sz="2625" b="0" i="0" u="none" strike="noStrike" kern="0" cap="none" spc="54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sz="2400" b="0" i="0" u="none" strike="noStrike" kern="0" cap="none" spc="1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20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067A3D-5E2F-3A02-2A52-D08374B07B4D}"/>
              </a:ext>
            </a:extLst>
          </p:cNvPr>
          <p:cNvSpPr txBox="1"/>
          <p:nvPr/>
        </p:nvSpPr>
        <p:spPr>
          <a:xfrm>
            <a:off x="581558" y="2505670"/>
            <a:ext cx="1041029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6200" marR="0" lvl="0" indent="0" defTabSz="91440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Let</a:t>
            </a:r>
            <a:r>
              <a:rPr kumimoji="0" lang="en-US" sz="2400" b="0" i="0" u="none" strike="noStrike" kern="0" cap="none" spc="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lang="en-US" sz="2400" b="0" i="0" u="none" strike="noStrike" kern="0" cap="none" spc="-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lang="en-US" sz="2400" b="0" i="0" u="none" strike="noStrike" kern="0" cap="none" spc="-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lang="en-US" sz="2400" b="0" i="0" u="none" strike="noStrike" kern="0" cap="none" spc="-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4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lang="en-US" sz="2400" b="0" i="0" u="none" strike="noStrike" kern="0" cap="none" spc="-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lang="en-US" sz="2400" b="0" i="0" u="none" strike="noStrike" kern="0" cap="none" spc="562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be arbitrary</a:t>
            </a:r>
            <a:r>
              <a:rPr kumimoji="0" lang="en-US" sz="24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real numbers</a:t>
            </a:r>
            <a:r>
              <a:rPr kumimoji="0" lang="en-US" sz="2400" b="0" i="0" u="none" strike="noStrike" kern="0" cap="none" spc="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such</a:t>
            </a:r>
            <a:r>
              <a:rPr kumimoji="0" lang="en-US" sz="2400" b="0" i="0" u="none" strike="noStrike" kern="0" cap="none" spc="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lang="en-US" sz="2400" b="0" i="0" u="none" strike="noStrike" kern="0" cap="none" spc="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lang="en-US" sz="2400" b="0" i="0" u="none" strike="noStrike" kern="0" cap="none" spc="562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lang="en-US" sz="2400" b="0" i="0" u="none" strike="noStrike" kern="0" cap="none" spc="1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lang="en-US" sz="2400" b="0" i="0" u="none" strike="noStrike" kern="0" cap="none" spc="562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lang="en-US" sz="2400" b="0" i="0" u="none" strike="noStrike" kern="0" cap="none" spc="1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lang="en-US" sz="2400" b="0" i="0" u="none" strike="noStrike" kern="0" cap="none" spc="585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lang="en-US" sz="2400" b="0" i="0" u="none" strike="noStrike" kern="0" cap="none" spc="1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4</a:t>
            </a:r>
            <a:r>
              <a:rPr kumimoji="0" lang="en-US" sz="2400" b="0" i="0" u="none" strike="noStrike" kern="0" cap="none" spc="577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lang="en-US" sz="2400" b="0" i="0" u="none" strike="noStrike" kern="0" cap="none" spc="1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lang="en-US" sz="2400" b="0" i="0" u="none" strike="noStrike" kern="0" cap="none" spc="60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and</a:t>
            </a:r>
            <a:r>
              <a:rPr lang="en-US" sz="2400" kern="0" dirty="0">
                <a:solidFill>
                  <a:sysClr val="windowText" lastClr="000000"/>
                </a:solidFill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lang="en-US" sz="2400" b="0" i="0" u="none" strike="noStrike" kern="0" cap="none" spc="367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lang="en-US" sz="24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lang="en-US" sz="2400" b="0" i="0" u="none" strike="noStrike" kern="0" cap="none" spc="375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lang="en-US" sz="24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lang="en-US" sz="2400" b="0" i="0" u="none" strike="noStrike" kern="0" cap="none" spc="367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lang="en-US" sz="24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4</a:t>
            </a:r>
            <a:r>
              <a:rPr kumimoji="0" lang="en-US" sz="2400" b="0" i="0" u="none" strike="noStrike" kern="0" cap="none" spc="359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 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lang="en-US" sz="2400" b="0" i="0" u="none" strike="noStrike" kern="0" cap="none" spc="547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lang="en-US" sz="2400" b="0" i="0" u="none" strike="noStrike" kern="0" cap="none" spc="1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50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6A5502-0431-0329-F6B5-BD82369D8AB9}"/>
              </a:ext>
            </a:extLst>
          </p:cNvPr>
          <p:cNvSpPr txBox="1"/>
          <p:nvPr/>
        </p:nvSpPr>
        <p:spPr>
          <a:xfrm>
            <a:off x="581558" y="5629113"/>
            <a:ext cx="1066429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62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Since</a:t>
            </a:r>
            <a:r>
              <a:rPr kumimoji="0" lang="en-US" sz="2400" b="0" i="0" u="none" strike="noStrike" kern="0" cap="none" spc="-6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lang="en-US" sz="2400" b="0" i="0" u="none" strike="noStrike" kern="0" cap="none" spc="-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…</a:t>
            </a:r>
            <a:r>
              <a:rPr kumimoji="0" lang="en-US" sz="2400" b="0" i="0" u="none" strike="noStrike" kern="0" cap="none" spc="-1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lang="en-US" sz="2400" b="0" i="0" u="none" strike="noStrike" kern="0" cap="none" spc="-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lang="en-US" sz="2400" b="0" i="0" u="none" strike="noStrike" kern="0" cap="none" spc="517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were</a:t>
            </a:r>
            <a:r>
              <a:rPr kumimoji="0" lang="en-US" sz="24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arbitrary,</a:t>
            </a:r>
            <a:r>
              <a:rPr kumimoji="0" lang="en-US" sz="2400" b="0" i="0" u="none" strike="noStrike" kern="0" cap="none" spc="-6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our cases were exhaustive, and the claim holds in each case, we’ve proven our claim</a:t>
            </a:r>
            <a:r>
              <a:rPr kumimoji="0" lang="en-US" sz="24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</p:spTree>
    <p:extLst>
      <p:ext uri="{BB962C8B-B14F-4D97-AF65-F5344CB8AC3E}">
        <p14:creationId xmlns:p14="http://schemas.microsoft.com/office/powerpoint/2010/main" val="138025026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204E2B-F7E9-40F3-8FB8-FEE03E969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28BB22B8-3A75-4D7D-7CC2-63E4947D8D1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5</a:t>
            </a:r>
            <a:r>
              <a:rPr spc="260" dirty="0"/>
              <a:t> </a:t>
            </a:r>
            <a:r>
              <a:rPr spc="75" dirty="0"/>
              <a:t>numbers:</a:t>
            </a:r>
            <a:r>
              <a:rPr spc="305" dirty="0"/>
              <a:t> </a:t>
            </a:r>
            <a:r>
              <a:rPr dirty="0"/>
              <a:t>Proof</a:t>
            </a:r>
            <a:r>
              <a:rPr spc="270" dirty="0"/>
              <a:t> </a:t>
            </a:r>
            <a:r>
              <a:rPr dirty="0"/>
              <a:t>by</a:t>
            </a:r>
            <a:r>
              <a:rPr spc="280" dirty="0"/>
              <a:t> </a:t>
            </a:r>
            <a:r>
              <a:rPr spc="45" dirty="0"/>
              <a:t>Cases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2AC78AA8-0CDA-26BE-B9FB-BEE158645E9D}"/>
              </a:ext>
            </a:extLst>
          </p:cNvPr>
          <p:cNvSpPr txBox="1"/>
          <p:nvPr/>
        </p:nvSpPr>
        <p:spPr>
          <a:xfrm>
            <a:off x="581558" y="1489709"/>
            <a:ext cx="1102868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Suppose</a:t>
            </a:r>
            <a:r>
              <a:rPr kumimoji="0" sz="2400" b="0" i="0" u="none" strike="noStrike" kern="0" cap="none" spc="-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sz="2400" b="0" i="0" u="none" strike="noStrike" kern="0" cap="none" spc="-1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…</a:t>
            </a:r>
            <a:r>
              <a:rPr kumimoji="0" sz="2400" b="0" i="0" u="none" strike="noStrike" kern="0" cap="none" spc="-1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sz="2400" b="0" i="0" u="none" strike="noStrike" kern="0" cap="none" spc="-1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sz="2625" b="0" i="0" u="none" strike="noStrike" kern="0" cap="none" spc="54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are</a:t>
            </a:r>
            <a:r>
              <a:rPr kumimoji="0" sz="24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real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numbers</a:t>
            </a:r>
            <a:r>
              <a:rPr kumimoji="0" sz="24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such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sz="2625" b="0" i="0" u="none" strike="noStrike" kern="0" cap="none" spc="525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sz="2400" b="0" i="0" u="none" strike="noStrike" kern="0" cap="none" spc="114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sz="2625" b="0" i="0" u="none" strike="noStrike" kern="0" cap="none" spc="54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sz="2400" b="0" i="0" u="none" strike="noStrike" kern="0" cap="none" spc="10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625" b="0" i="0" u="none" strike="noStrike" kern="0" cap="none" spc="532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sz="2400" b="0" i="0" u="none" strike="noStrike" kern="0" cap="none" spc="10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4</a:t>
            </a:r>
            <a:r>
              <a:rPr kumimoji="0" sz="2625" b="0" i="0" u="none" strike="noStrike" kern="0" cap="none" spc="54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sz="2400" b="0" i="0" u="none" strike="noStrike" kern="0" cap="none" spc="1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sz="2625" b="0" i="0" u="none" strike="noStrike" kern="0" cap="none" spc="532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and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762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sz="2625" b="0" i="0" u="none" strike="noStrike" kern="0" cap="none" spc="359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sz="2625" b="0" i="0" u="none" strike="noStrike" kern="0" cap="none" spc="359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625" b="0" i="0" u="none" strike="noStrike" kern="0" cap="none" spc="359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4</a:t>
            </a:r>
            <a:r>
              <a:rPr kumimoji="0" sz="2625" b="0" i="0" u="none" strike="noStrike" kern="0" cap="none" spc="345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sz="2625" b="0" i="0" u="none" strike="noStrike" kern="0" cap="none" spc="532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400" b="0" i="0" u="none" strike="noStrike" kern="0" cap="none" spc="1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50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sz="2625" b="0" i="0" u="none" strike="noStrike" kern="0" cap="none" spc="367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sz="2625" b="0" i="0" u="none" strike="noStrike" kern="0" cap="none" spc="54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sz="2400" b="0" i="0" u="none" strike="noStrike" kern="0" cap="none" spc="1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20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190646-4C7C-0BCF-F896-31153855EED5}"/>
              </a:ext>
            </a:extLst>
          </p:cNvPr>
          <p:cNvSpPr txBox="1"/>
          <p:nvPr/>
        </p:nvSpPr>
        <p:spPr>
          <a:xfrm>
            <a:off x="581558" y="2505670"/>
            <a:ext cx="1041029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6200" marR="0" lvl="0" indent="0" defTabSz="91440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Let</a:t>
            </a:r>
            <a:r>
              <a:rPr kumimoji="0" lang="en-US" sz="2400" b="0" i="0" u="none" strike="noStrike" kern="0" cap="none" spc="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lang="en-US" sz="2400" b="0" i="0" u="none" strike="noStrike" kern="0" cap="none" spc="-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lang="en-US" sz="2400" b="0" i="0" u="none" strike="noStrike" kern="0" cap="none" spc="-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lang="en-US" sz="2400" b="0" i="0" u="none" strike="noStrike" kern="0" cap="none" spc="-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4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lang="en-US" sz="2400" b="0" i="0" u="none" strike="noStrike" kern="0" cap="none" spc="-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lang="en-US" sz="2400" b="0" i="0" u="none" strike="noStrike" kern="0" cap="none" spc="562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be arbitrary</a:t>
            </a:r>
            <a:r>
              <a:rPr kumimoji="0" lang="en-US" sz="24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real numbers</a:t>
            </a:r>
            <a:r>
              <a:rPr kumimoji="0" lang="en-US" sz="2400" b="0" i="0" u="none" strike="noStrike" kern="0" cap="none" spc="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such</a:t>
            </a:r>
            <a:r>
              <a:rPr kumimoji="0" lang="en-US" sz="2400" b="0" i="0" u="none" strike="noStrike" kern="0" cap="none" spc="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lang="en-US" sz="2400" b="0" i="0" u="none" strike="noStrike" kern="0" cap="none" spc="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lang="en-US" sz="2400" b="0" i="0" u="none" strike="noStrike" kern="0" cap="none" spc="562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lang="en-US" sz="2400" b="0" i="0" u="none" strike="noStrike" kern="0" cap="none" spc="1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lang="en-US" sz="2400" b="0" i="0" u="none" strike="noStrike" kern="0" cap="none" spc="562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lang="en-US" sz="2400" b="0" i="0" u="none" strike="noStrike" kern="0" cap="none" spc="1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lang="en-US" sz="2400" b="0" i="0" u="none" strike="noStrike" kern="0" cap="none" spc="585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lang="en-US" sz="2400" b="0" i="0" u="none" strike="noStrike" kern="0" cap="none" spc="1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4</a:t>
            </a:r>
            <a:r>
              <a:rPr kumimoji="0" lang="en-US" sz="2400" b="0" i="0" u="none" strike="noStrike" kern="0" cap="none" spc="577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lang="en-US" sz="2400" b="0" i="0" u="none" strike="noStrike" kern="0" cap="none" spc="1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lang="en-US" sz="2400" b="0" i="0" u="none" strike="noStrike" kern="0" cap="none" spc="60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and</a:t>
            </a:r>
            <a:r>
              <a:rPr lang="en-US" sz="2400" kern="0" dirty="0">
                <a:solidFill>
                  <a:sysClr val="windowText" lastClr="000000"/>
                </a:solidFill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lang="en-US" sz="2400" b="0" i="0" u="none" strike="noStrike" kern="0" cap="none" spc="367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lang="en-US" sz="24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lang="en-US" sz="2400" b="0" i="0" u="none" strike="noStrike" kern="0" cap="none" spc="375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lang="en-US" sz="24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lang="en-US" sz="2400" b="0" i="0" u="none" strike="noStrike" kern="0" cap="none" spc="367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lang="en-US" sz="24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4</a:t>
            </a:r>
            <a:r>
              <a:rPr kumimoji="0" lang="en-US" sz="2400" b="0" i="0" u="none" strike="noStrike" kern="0" cap="none" spc="359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 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lang="en-US" sz="2400" b="0" i="0" u="none" strike="noStrike" kern="0" cap="none" spc="547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lang="en-US" sz="2400" b="0" i="0" u="none" strike="noStrike" kern="0" cap="none" spc="1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50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95FFA8-6FB8-5F55-1CE7-2BE4560E6FE3}"/>
              </a:ext>
            </a:extLst>
          </p:cNvPr>
          <p:cNvSpPr txBox="1"/>
          <p:nvPr/>
        </p:nvSpPr>
        <p:spPr>
          <a:xfrm>
            <a:off x="581558" y="5629113"/>
            <a:ext cx="1066429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62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Since</a:t>
            </a:r>
            <a:r>
              <a:rPr kumimoji="0" lang="en-US" sz="2400" b="0" i="0" u="none" strike="noStrike" kern="0" cap="none" spc="-6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lang="en-US" sz="2400" b="0" i="0" u="none" strike="noStrike" kern="0" cap="none" spc="-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…</a:t>
            </a:r>
            <a:r>
              <a:rPr kumimoji="0" lang="en-US" sz="2400" b="0" i="0" u="none" strike="noStrike" kern="0" cap="none" spc="-1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lang="en-US" sz="2400" b="0" i="0" u="none" strike="noStrike" kern="0" cap="none" spc="-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lang="en-US" sz="2400" b="0" i="0" u="none" strike="noStrike" kern="0" cap="none" spc="517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were</a:t>
            </a:r>
            <a:r>
              <a:rPr kumimoji="0" lang="en-US" sz="24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arbitrary,</a:t>
            </a:r>
            <a:r>
              <a:rPr kumimoji="0" lang="en-US" sz="2400" b="0" i="0" u="none" strike="noStrike" kern="0" cap="none" spc="-6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our cases were exhaustive, and the claim holds in each case, we’ve proven our claim</a:t>
            </a:r>
            <a:r>
              <a:rPr kumimoji="0" lang="en-US" sz="24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A46682E-CC29-1661-6DD2-0749149A1BCA}"/>
                  </a:ext>
                </a:extLst>
              </p:cNvPr>
              <p:cNvSpPr txBox="1"/>
              <p:nvPr/>
            </p:nvSpPr>
            <p:spPr>
              <a:xfrm>
                <a:off x="581558" y="3963270"/>
                <a:ext cx="10410292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76200" lvl="0">
                  <a:tabLst>
                    <a:tab pos="2317115" algn="l"/>
                    <a:tab pos="6160135" algn="l"/>
                  </a:tabLst>
                  <a:defRPr/>
                </a:pP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B3182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[We can split into two cases based on the value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4B318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Segoe UI Semilight"/>
                          </a:rPr>
                        </m:ctrlPr>
                      </m:sSubPr>
                      <m:e>
                        <m:r>
                          <a:rPr kumimoji="0" lang="en-US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4B318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Segoe UI Semilight"/>
                          </a:rPr>
                          <m:t>𝑥</m:t>
                        </m:r>
                      </m:e>
                      <m:sub>
                        <m:r>
                          <a:rPr kumimoji="0" lang="en-US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4B3182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Segoe UI Semilight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Segoe UI Semilight"/>
                    <a:cs typeface="Segoe UI Semilight"/>
                  </a:rPr>
                  <a:t>: </a:t>
                </a:r>
                <a:r>
                  <a:rPr lang="en-US" sz="2400" kern="0" dirty="0">
                    <a:solidFill>
                      <a:srgbClr val="4B3182"/>
                    </a:solidFill>
                    <a:latin typeface="Segoe UI Semilight"/>
                    <a:cs typeface="Segoe UI Semilight"/>
                  </a:rPr>
                  <a:t>when </a:t>
                </a:r>
                <a:r>
                  <a:rPr lang="en-US" sz="2400" kern="0" dirty="0">
                    <a:solidFill>
                      <a:srgbClr val="4B3182"/>
                    </a:solidFill>
                    <a:latin typeface="Cambria Math"/>
                    <a:cs typeface="Cambria Math"/>
                  </a:rPr>
                  <a:t>𝑥</a:t>
                </a:r>
                <a:r>
                  <a:rPr lang="en-US" sz="2400" kern="0" baseline="-15873" dirty="0">
                    <a:solidFill>
                      <a:srgbClr val="4B3182"/>
                    </a:solidFill>
                    <a:latin typeface="Cambria Math"/>
                    <a:cs typeface="Cambria Math"/>
                  </a:rPr>
                  <a:t>2</a:t>
                </a:r>
                <a:r>
                  <a:rPr lang="en-US" sz="2400" kern="0" spc="562" baseline="-15873" dirty="0">
                    <a:solidFill>
                      <a:srgbClr val="4B3182"/>
                    </a:solidFill>
                    <a:latin typeface="Cambria Math"/>
                    <a:cs typeface="Cambria Math"/>
                  </a:rPr>
                  <a:t> </a:t>
                </a:r>
                <a:r>
                  <a:rPr lang="en-US" sz="2400" kern="0" dirty="0">
                    <a:solidFill>
                      <a:srgbClr val="4B3182"/>
                    </a:solidFill>
                    <a:latin typeface="Cambria Math"/>
                    <a:cs typeface="Cambria Math"/>
                  </a:rPr>
                  <a:t>≤</a:t>
                </a:r>
                <a:r>
                  <a:rPr lang="en-US" sz="2400" kern="0" spc="135" dirty="0">
                    <a:solidFill>
                      <a:srgbClr val="4B3182"/>
                    </a:solidFill>
                    <a:latin typeface="Cambria Math"/>
                    <a:cs typeface="Cambria Math"/>
                  </a:rPr>
                  <a:t> </a:t>
                </a:r>
                <a:r>
                  <a:rPr lang="en-US" sz="2400" kern="0" spc="-25" dirty="0">
                    <a:solidFill>
                      <a:srgbClr val="4B3182"/>
                    </a:solidFill>
                    <a:latin typeface="Cambria Math"/>
                    <a:cs typeface="Cambria Math"/>
                  </a:rPr>
                  <a:t>10</a:t>
                </a:r>
                <a:r>
                  <a:rPr lang="en-US" sz="2400" kern="0" dirty="0">
                    <a:solidFill>
                      <a:srgbClr val="4C3282"/>
                    </a:solidFill>
                    <a:latin typeface="Segoe UI Semilight"/>
                    <a:cs typeface="Segoe UI Semilight"/>
                  </a:rPr>
                  <a:t> (our claim immediately follows) and when </a:t>
                </a:r>
                <a:r>
                  <a:rPr lang="en-US" sz="2400" kern="0" dirty="0">
                    <a:solidFill>
                      <a:srgbClr val="4B3182"/>
                    </a:solidFill>
                    <a:latin typeface="Cambria Math"/>
                    <a:cs typeface="Cambria Math"/>
                  </a:rPr>
                  <a:t>𝑥</a:t>
                </a:r>
                <a:r>
                  <a:rPr lang="en-US" sz="2400" kern="0" baseline="-15873" dirty="0">
                    <a:solidFill>
                      <a:srgbClr val="4B3182"/>
                    </a:solidFill>
                    <a:latin typeface="Cambria Math"/>
                    <a:cs typeface="Cambria Math"/>
                  </a:rPr>
                  <a:t>2</a:t>
                </a:r>
                <a:r>
                  <a:rPr lang="en-US" sz="2400" kern="0" spc="562" baseline="-15873" dirty="0">
                    <a:solidFill>
                      <a:srgbClr val="4B3182"/>
                    </a:solidFill>
                    <a:latin typeface="Cambria Math"/>
                    <a:cs typeface="Cambria Math"/>
                  </a:rPr>
                  <a:t> </a:t>
                </a:r>
                <a:r>
                  <a:rPr lang="en-US" sz="2400" kern="0" spc="135" dirty="0">
                    <a:solidFill>
                      <a:srgbClr val="4B3182"/>
                    </a:solidFill>
                    <a:latin typeface="Cambria Math"/>
                    <a:cs typeface="Cambria Math"/>
                  </a:rPr>
                  <a:t>&gt;</a:t>
                </a:r>
                <a:r>
                  <a:rPr lang="en-US" sz="2400" kern="0" spc="-25" dirty="0">
                    <a:solidFill>
                      <a:srgbClr val="4B3182"/>
                    </a:solidFill>
                    <a:latin typeface="Cambria Math"/>
                    <a:cs typeface="Cambria Math"/>
                  </a:rPr>
                  <a:t>10]</a:t>
                </a:r>
                <a:r>
                  <a:rPr lang="en-US" sz="2400" kern="0" dirty="0">
                    <a:solidFill>
                      <a:srgbClr val="4C3282"/>
                    </a:solidFill>
                    <a:latin typeface="Segoe UI Semilight"/>
                    <a:cs typeface="Segoe UI Semilight"/>
                  </a:rPr>
                  <a:t> </a:t>
                </a:r>
                <a:endPara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4C3282"/>
                  </a:solidFill>
                  <a:effectLst/>
                  <a:uLnTx/>
                  <a:uFillTx/>
                  <a:latin typeface="Segoe UI Semilight"/>
                  <a:cs typeface="Segoe UI Semilight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A46682E-CC29-1661-6DD2-0749149A1B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558" y="3963270"/>
                <a:ext cx="10410292" cy="830997"/>
              </a:xfrm>
              <a:prstGeom prst="rect">
                <a:avLst/>
              </a:prstGeom>
              <a:blipFill>
                <a:blip r:embed="rId2"/>
                <a:stretch>
                  <a:fillRect l="-117" t="-5882" b="-169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254615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A7ACB-B020-99CE-0702-C8ECFC6365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6871EA5B-E9C4-2CE7-1894-62F46F022A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5</a:t>
            </a:r>
            <a:r>
              <a:rPr spc="260" dirty="0"/>
              <a:t> </a:t>
            </a:r>
            <a:r>
              <a:rPr spc="75" dirty="0"/>
              <a:t>numbers:</a:t>
            </a:r>
            <a:r>
              <a:rPr spc="305" dirty="0"/>
              <a:t> </a:t>
            </a:r>
            <a:r>
              <a:rPr dirty="0"/>
              <a:t>Proof</a:t>
            </a:r>
            <a:r>
              <a:rPr spc="270" dirty="0"/>
              <a:t> </a:t>
            </a:r>
            <a:r>
              <a:rPr dirty="0"/>
              <a:t>by</a:t>
            </a:r>
            <a:r>
              <a:rPr spc="280" dirty="0"/>
              <a:t> </a:t>
            </a:r>
            <a:r>
              <a:rPr spc="45" dirty="0"/>
              <a:t>Cases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40117758-DF73-7C99-9F09-9598C6ECF3CE}"/>
              </a:ext>
            </a:extLst>
          </p:cNvPr>
          <p:cNvSpPr txBox="1"/>
          <p:nvPr/>
        </p:nvSpPr>
        <p:spPr>
          <a:xfrm>
            <a:off x="581558" y="1489709"/>
            <a:ext cx="1102868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Suppose</a:t>
            </a:r>
            <a:r>
              <a:rPr kumimoji="0" sz="2400" b="0" i="0" u="none" strike="noStrike" kern="0" cap="none" spc="-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sz="2400" b="0" i="0" u="none" strike="noStrike" kern="0" cap="none" spc="-1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…</a:t>
            </a:r>
            <a:r>
              <a:rPr kumimoji="0" sz="2400" b="0" i="0" u="none" strike="noStrike" kern="0" cap="none" spc="-1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sz="2400" b="0" i="0" u="none" strike="noStrike" kern="0" cap="none" spc="-1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sz="2625" b="0" i="0" u="none" strike="noStrike" kern="0" cap="none" spc="54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are</a:t>
            </a:r>
            <a:r>
              <a:rPr kumimoji="0" sz="24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real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numbers</a:t>
            </a:r>
            <a:r>
              <a:rPr kumimoji="0" sz="24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such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sz="2625" b="0" i="0" u="none" strike="noStrike" kern="0" cap="none" spc="525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sz="2400" b="0" i="0" u="none" strike="noStrike" kern="0" cap="none" spc="114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sz="2625" b="0" i="0" u="none" strike="noStrike" kern="0" cap="none" spc="54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sz="2400" b="0" i="0" u="none" strike="noStrike" kern="0" cap="none" spc="10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625" b="0" i="0" u="none" strike="noStrike" kern="0" cap="none" spc="532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sz="2400" b="0" i="0" u="none" strike="noStrike" kern="0" cap="none" spc="10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4</a:t>
            </a:r>
            <a:r>
              <a:rPr kumimoji="0" sz="2625" b="0" i="0" u="none" strike="noStrike" kern="0" cap="none" spc="54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sz="2400" b="0" i="0" u="none" strike="noStrike" kern="0" cap="none" spc="1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sz="2625" b="0" i="0" u="none" strike="noStrike" kern="0" cap="none" spc="532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and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762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sz="2625" b="0" i="0" u="none" strike="noStrike" kern="0" cap="none" spc="359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sz="2625" b="0" i="0" u="none" strike="noStrike" kern="0" cap="none" spc="359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625" b="0" i="0" u="none" strike="noStrike" kern="0" cap="none" spc="359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4</a:t>
            </a:r>
            <a:r>
              <a:rPr kumimoji="0" sz="2625" b="0" i="0" u="none" strike="noStrike" kern="0" cap="none" spc="345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sz="2625" b="0" i="0" u="none" strike="noStrike" kern="0" cap="none" spc="532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400" b="0" i="0" u="none" strike="noStrike" kern="0" cap="none" spc="1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50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sz="2625" b="0" i="0" u="none" strike="noStrike" kern="0" cap="none" spc="367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sz="2625" b="0" i="0" u="none" strike="noStrike" kern="0" cap="none" spc="54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sz="2400" b="0" i="0" u="none" strike="noStrike" kern="0" cap="none" spc="1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20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2B3B73-80D0-1085-0477-F8BBA4297BB7}"/>
              </a:ext>
            </a:extLst>
          </p:cNvPr>
          <p:cNvSpPr txBox="1"/>
          <p:nvPr/>
        </p:nvSpPr>
        <p:spPr>
          <a:xfrm>
            <a:off x="581558" y="2505670"/>
            <a:ext cx="1041029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6200" marR="0" lvl="0" indent="0" defTabSz="91440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Let</a:t>
            </a:r>
            <a:r>
              <a:rPr kumimoji="0" lang="en-US" sz="2400" b="0" i="0" u="none" strike="noStrike" kern="0" cap="none" spc="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lang="en-US" sz="2400" b="0" i="0" u="none" strike="noStrike" kern="0" cap="none" spc="-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lang="en-US" sz="2400" b="0" i="0" u="none" strike="noStrike" kern="0" cap="none" spc="-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lang="en-US" sz="2400" b="0" i="0" u="none" strike="noStrike" kern="0" cap="none" spc="-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4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lang="en-US" sz="2400" b="0" i="0" u="none" strike="noStrike" kern="0" cap="none" spc="-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lang="en-US" sz="2400" b="0" i="0" u="none" strike="noStrike" kern="0" cap="none" spc="562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be arbitrary</a:t>
            </a:r>
            <a:r>
              <a:rPr kumimoji="0" lang="en-US" sz="24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real numbers</a:t>
            </a:r>
            <a:r>
              <a:rPr kumimoji="0" lang="en-US" sz="2400" b="0" i="0" u="none" strike="noStrike" kern="0" cap="none" spc="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such</a:t>
            </a:r>
            <a:r>
              <a:rPr kumimoji="0" lang="en-US" sz="2400" b="0" i="0" u="none" strike="noStrike" kern="0" cap="none" spc="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lang="en-US" sz="2400" b="0" i="0" u="none" strike="noStrike" kern="0" cap="none" spc="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lang="en-US" sz="2400" b="0" i="0" u="none" strike="noStrike" kern="0" cap="none" spc="562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lang="en-US" sz="2400" b="0" i="0" u="none" strike="noStrike" kern="0" cap="none" spc="1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lang="en-US" sz="2400" b="0" i="0" u="none" strike="noStrike" kern="0" cap="none" spc="562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lang="en-US" sz="2400" b="0" i="0" u="none" strike="noStrike" kern="0" cap="none" spc="1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lang="en-US" sz="2400" b="0" i="0" u="none" strike="noStrike" kern="0" cap="none" spc="585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lang="en-US" sz="2400" b="0" i="0" u="none" strike="noStrike" kern="0" cap="none" spc="1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4</a:t>
            </a:r>
            <a:r>
              <a:rPr kumimoji="0" lang="en-US" sz="2400" b="0" i="0" u="none" strike="noStrike" kern="0" cap="none" spc="577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lang="en-US" sz="2400" b="0" i="0" u="none" strike="noStrike" kern="0" cap="none" spc="1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lang="en-US" sz="2400" b="0" i="0" u="none" strike="noStrike" kern="0" cap="none" spc="60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and</a:t>
            </a:r>
            <a:r>
              <a:rPr lang="en-US" sz="2400" kern="0" dirty="0">
                <a:solidFill>
                  <a:sysClr val="windowText" lastClr="000000"/>
                </a:solidFill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lang="en-US" sz="2400" b="0" i="0" u="none" strike="noStrike" kern="0" cap="none" spc="367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lang="en-US" sz="24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lang="en-US" sz="2400" b="0" i="0" u="none" strike="noStrike" kern="0" cap="none" spc="375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lang="en-US" sz="24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lang="en-US" sz="2400" b="0" i="0" u="none" strike="noStrike" kern="0" cap="none" spc="367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lang="en-US" sz="24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4</a:t>
            </a:r>
            <a:r>
              <a:rPr kumimoji="0" lang="en-US" sz="2400" b="0" i="0" u="none" strike="noStrike" kern="0" cap="none" spc="359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 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lang="en-US" sz="2400" b="0" i="0" u="none" strike="noStrike" kern="0" cap="none" spc="547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lang="en-US" sz="2400" b="0" i="0" u="none" strike="noStrike" kern="0" cap="none" spc="1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50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2D8AD2-E59D-5843-095F-E79F3E90B50B}"/>
              </a:ext>
            </a:extLst>
          </p:cNvPr>
          <p:cNvSpPr txBox="1"/>
          <p:nvPr/>
        </p:nvSpPr>
        <p:spPr>
          <a:xfrm>
            <a:off x="581558" y="5504934"/>
            <a:ext cx="1066429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62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Since</a:t>
            </a:r>
            <a:r>
              <a:rPr kumimoji="0" lang="en-US" sz="2400" b="0" i="0" u="none" strike="noStrike" kern="0" cap="none" spc="-6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lang="en-US" sz="2400" b="0" i="0" u="none" strike="noStrike" kern="0" cap="none" spc="-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…</a:t>
            </a:r>
            <a:r>
              <a:rPr kumimoji="0" lang="en-US" sz="2400" b="0" i="0" u="none" strike="noStrike" kern="0" cap="none" spc="-1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lang="en-US" sz="2400" b="0" i="0" u="none" strike="noStrike" kern="0" cap="none" spc="-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lang="en-US" sz="2400" b="0" i="0" u="none" strike="noStrike" kern="0" cap="none" spc="517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were</a:t>
            </a:r>
            <a:r>
              <a:rPr kumimoji="0" lang="en-US" sz="24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arbitrary,</a:t>
            </a:r>
            <a:r>
              <a:rPr kumimoji="0" lang="en-US" sz="2400" b="0" i="0" u="none" strike="noStrike" kern="0" cap="none" spc="-6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our cases were exhaustive, and the claim holds in each case, we’ve proven our claim</a:t>
            </a:r>
            <a:r>
              <a:rPr kumimoji="0" lang="en-US" sz="24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649B44-81F0-E009-575D-408F16C40B79}"/>
              </a:ext>
            </a:extLst>
          </p:cNvPr>
          <p:cNvSpPr txBox="1"/>
          <p:nvPr/>
        </p:nvSpPr>
        <p:spPr>
          <a:xfrm>
            <a:off x="581558" y="3521334"/>
            <a:ext cx="10410292" cy="1277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62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317115" algn="l"/>
                <a:tab pos="6160135" algn="l"/>
              </a:tabLst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Case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1:</a:t>
            </a:r>
            <a:r>
              <a:rPr kumimoji="0" lang="en-US" sz="24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lang="en-US" sz="2400" b="0" i="0" u="none" strike="noStrike" kern="0" cap="none" spc="562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lang="en-US" sz="2400" b="0" i="0" u="none" strike="noStrike" kern="0" cap="none" spc="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10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r>
              <a:rPr lang="en-US" sz="24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Then</a:t>
            </a:r>
            <a:r>
              <a:rPr kumimoji="0" lang="en-US" sz="24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since</a:t>
            </a:r>
            <a:r>
              <a:rPr kumimoji="0" lang="en-US" sz="24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lang="en-US" sz="2400" b="0" i="0" u="none" strike="noStrike" kern="0" cap="none" spc="532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lang="en-US" sz="2400" b="0" i="0" u="none" strike="noStrike" kern="0" cap="none" spc="114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lang="en-US" sz="2400" b="0" i="0" u="none" strike="noStrike" kern="0" cap="none" spc="-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lang="en-US" sz="2400" b="0" i="0" u="none" strike="noStrike" kern="0" cap="none" spc="532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lang="en-US" sz="2400" b="0" i="0" u="none" strike="noStrike" kern="0" cap="none" spc="10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10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r>
              <a:rPr lang="en-US" sz="24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So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lang="en-US" sz="2400" b="0" i="0" u="none" strike="noStrike" kern="0" cap="none" spc="359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lang="en-US" sz="2400" b="0" i="0" u="none" strike="noStrike" kern="0" cap="none" spc="555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lang="en-US" sz="2400" b="0" i="0" u="none" strike="noStrike" kern="0" cap="none" spc="114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20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,</a:t>
            </a:r>
            <a:r>
              <a:rPr kumimoji="0" lang="en-US" sz="24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as</a:t>
            </a:r>
            <a:r>
              <a:rPr kumimoji="0" lang="en-US" sz="24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desired.</a:t>
            </a:r>
          </a:p>
          <a:p>
            <a:pPr marL="762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317115" algn="l"/>
                <a:tab pos="6160135" algn="l"/>
              </a:tabLst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76200" marR="55880" lvl="0">
              <a:spcBef>
                <a:spcPts val="605"/>
              </a:spcBef>
              <a:tabLst>
                <a:tab pos="2362835" algn="l"/>
                <a:tab pos="3087370" algn="l"/>
              </a:tabLst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Case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2:</a:t>
            </a:r>
            <a:r>
              <a:rPr kumimoji="0" lang="en-US" sz="24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lang="en-US" sz="2400" b="0" i="0" u="none" strike="noStrike" kern="0" cap="none" spc="562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&gt;</a:t>
            </a:r>
            <a:r>
              <a:rPr kumimoji="0" lang="en-US" sz="2400" b="0" i="0" u="none" strike="noStrike" kern="0" cap="none" spc="1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10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r>
              <a:rPr lang="en-US" sz="24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 [Proof that </a:t>
            </a:r>
            <a:r>
              <a:rPr lang="en-US" sz="2400" kern="0" dirty="0">
                <a:solidFill>
                  <a:srgbClr val="4C3282"/>
                </a:solidFill>
                <a:latin typeface="Cambria Math"/>
                <a:cs typeface="Cambria Math"/>
              </a:rPr>
              <a:t>𝑥</a:t>
            </a:r>
            <a:r>
              <a:rPr lang="en-US" sz="2625" kern="0" baseline="-15873" dirty="0">
                <a:solidFill>
                  <a:srgbClr val="4C3282"/>
                </a:solidFill>
                <a:latin typeface="Cambria Math"/>
                <a:cs typeface="Cambria Math"/>
              </a:rPr>
              <a:t>1</a:t>
            </a:r>
            <a:r>
              <a:rPr lang="en-US" sz="2625" kern="0" spc="367" baseline="-15873" dirty="0">
                <a:solidFill>
                  <a:srgbClr val="4C3282"/>
                </a:solidFill>
                <a:latin typeface="Cambria Math"/>
                <a:cs typeface="Cambria Math"/>
              </a:rPr>
              <a:t> </a:t>
            </a:r>
            <a:r>
              <a:rPr lang="en-US" sz="2400" kern="0" dirty="0">
                <a:solidFill>
                  <a:srgbClr val="4C3282"/>
                </a:solidFill>
                <a:latin typeface="Cambria Math"/>
                <a:cs typeface="Cambria Math"/>
              </a:rPr>
              <a:t>+</a:t>
            </a:r>
            <a:r>
              <a:rPr lang="en-US" sz="2400" kern="0" spc="-10" dirty="0">
                <a:solidFill>
                  <a:srgbClr val="4C3282"/>
                </a:solidFill>
                <a:latin typeface="Cambria Math"/>
                <a:cs typeface="Cambria Math"/>
              </a:rPr>
              <a:t> </a:t>
            </a:r>
            <a:r>
              <a:rPr lang="en-US" sz="2400" kern="0" dirty="0">
                <a:solidFill>
                  <a:srgbClr val="4C3282"/>
                </a:solidFill>
                <a:latin typeface="Cambria Math"/>
                <a:cs typeface="Cambria Math"/>
              </a:rPr>
              <a:t>𝑥</a:t>
            </a:r>
            <a:r>
              <a:rPr lang="en-US" sz="2625" kern="0" baseline="-15873" dirty="0">
                <a:solidFill>
                  <a:srgbClr val="4C3282"/>
                </a:solidFill>
                <a:latin typeface="Cambria Math"/>
                <a:cs typeface="Cambria Math"/>
              </a:rPr>
              <a:t>2</a:t>
            </a:r>
            <a:r>
              <a:rPr lang="en-US" sz="2625" kern="0" spc="540" baseline="-15873" dirty="0">
                <a:solidFill>
                  <a:srgbClr val="4C3282"/>
                </a:solidFill>
                <a:latin typeface="Cambria Math"/>
                <a:cs typeface="Cambria Math"/>
              </a:rPr>
              <a:t> </a:t>
            </a:r>
            <a:r>
              <a:rPr lang="en-US" sz="2400" kern="0" dirty="0">
                <a:solidFill>
                  <a:srgbClr val="4C3282"/>
                </a:solidFill>
                <a:latin typeface="Cambria Math"/>
                <a:cs typeface="Cambria Math"/>
              </a:rPr>
              <a:t>≤</a:t>
            </a:r>
            <a:r>
              <a:rPr lang="en-US" sz="2400" kern="0" spc="130" dirty="0">
                <a:solidFill>
                  <a:srgbClr val="4C3282"/>
                </a:solidFill>
                <a:latin typeface="Cambria Math"/>
                <a:cs typeface="Cambria Math"/>
              </a:rPr>
              <a:t> </a:t>
            </a:r>
            <a:r>
              <a:rPr lang="en-US" sz="2400" kern="0" spc="-25" dirty="0">
                <a:solidFill>
                  <a:srgbClr val="4C3282"/>
                </a:solidFill>
                <a:latin typeface="Cambria Math"/>
                <a:cs typeface="Cambria Math"/>
              </a:rPr>
              <a:t>20</a:t>
            </a:r>
            <a:r>
              <a:rPr lang="en-US" sz="2400" kern="0" spc="-25" dirty="0">
                <a:solidFill>
                  <a:srgbClr val="4C3282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]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4C3282"/>
              </a:solidFill>
              <a:effectLst/>
              <a:uLnTx/>
              <a:uFillTx/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50128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AF1306-3F03-3C77-3049-99CB577640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87AE1129-7B5D-7657-FCA4-475E7C595BB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5</a:t>
            </a:r>
            <a:r>
              <a:rPr spc="260" dirty="0"/>
              <a:t> </a:t>
            </a:r>
            <a:r>
              <a:rPr spc="75" dirty="0"/>
              <a:t>numbers:</a:t>
            </a:r>
            <a:r>
              <a:rPr spc="305" dirty="0"/>
              <a:t> </a:t>
            </a:r>
            <a:r>
              <a:rPr dirty="0"/>
              <a:t>Proof</a:t>
            </a:r>
            <a:r>
              <a:rPr spc="270" dirty="0"/>
              <a:t> </a:t>
            </a:r>
            <a:r>
              <a:rPr dirty="0"/>
              <a:t>by</a:t>
            </a:r>
            <a:r>
              <a:rPr spc="280" dirty="0"/>
              <a:t> </a:t>
            </a:r>
            <a:r>
              <a:rPr spc="45" dirty="0"/>
              <a:t>Cases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2C1435D5-6543-FD89-81E1-27B949C5484F}"/>
              </a:ext>
            </a:extLst>
          </p:cNvPr>
          <p:cNvSpPr txBox="1"/>
          <p:nvPr/>
        </p:nvSpPr>
        <p:spPr>
          <a:xfrm>
            <a:off x="581558" y="1489709"/>
            <a:ext cx="1102868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Suppose</a:t>
            </a:r>
            <a:r>
              <a:rPr kumimoji="0" sz="2400" b="0" i="0" u="none" strike="noStrike" kern="0" cap="none" spc="-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sz="2400" b="0" i="0" u="none" strike="noStrike" kern="0" cap="none" spc="-1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…</a:t>
            </a:r>
            <a:r>
              <a:rPr kumimoji="0" sz="2400" b="0" i="0" u="none" strike="noStrike" kern="0" cap="none" spc="-1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sz="2400" b="0" i="0" u="none" strike="noStrike" kern="0" cap="none" spc="-1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sz="2625" b="0" i="0" u="none" strike="noStrike" kern="0" cap="none" spc="54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are</a:t>
            </a:r>
            <a:r>
              <a:rPr kumimoji="0" sz="24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real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numbers</a:t>
            </a:r>
            <a:r>
              <a:rPr kumimoji="0" sz="24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such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sz="2625" b="0" i="0" u="none" strike="noStrike" kern="0" cap="none" spc="525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sz="2400" b="0" i="0" u="none" strike="noStrike" kern="0" cap="none" spc="114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sz="2625" b="0" i="0" u="none" strike="noStrike" kern="0" cap="none" spc="54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sz="2400" b="0" i="0" u="none" strike="noStrike" kern="0" cap="none" spc="10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625" b="0" i="0" u="none" strike="noStrike" kern="0" cap="none" spc="532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sz="2400" b="0" i="0" u="none" strike="noStrike" kern="0" cap="none" spc="10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4</a:t>
            </a:r>
            <a:r>
              <a:rPr kumimoji="0" sz="2625" b="0" i="0" u="none" strike="noStrike" kern="0" cap="none" spc="54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sz="2400" b="0" i="0" u="none" strike="noStrike" kern="0" cap="none" spc="1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sz="2625" b="0" i="0" u="none" strike="noStrike" kern="0" cap="none" spc="532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and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762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sz="2625" b="0" i="0" u="none" strike="noStrike" kern="0" cap="none" spc="359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sz="2625" b="0" i="0" u="none" strike="noStrike" kern="0" cap="none" spc="359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sz="2625" b="0" i="0" u="none" strike="noStrike" kern="0" cap="none" spc="359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4</a:t>
            </a:r>
            <a:r>
              <a:rPr kumimoji="0" sz="2625" b="0" i="0" u="none" strike="noStrike" kern="0" cap="none" spc="345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sz="2625" b="0" i="0" u="none" strike="noStrike" kern="0" cap="none" spc="532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400" b="0" i="0" u="none" strike="noStrike" kern="0" cap="none" spc="1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50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</a:t>
            </a:r>
            <a:r>
              <a:rPr kumimoji="0" sz="24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sz="2625" b="0" i="0" u="none" strike="noStrike" kern="0" cap="none" spc="367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625" b="0" i="0" u="none" strike="noStrike" kern="0" cap="none" spc="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sz="2625" b="0" i="0" u="none" strike="noStrike" kern="0" cap="none" spc="540" normalizeH="0" baseline="-15873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sz="2400" b="0" i="0" u="none" strike="noStrike" kern="0" cap="none" spc="1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20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endParaRPr kumimoji="0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334F9D-FE72-5EDA-3698-ECE089199D40}"/>
              </a:ext>
            </a:extLst>
          </p:cNvPr>
          <p:cNvSpPr txBox="1"/>
          <p:nvPr/>
        </p:nvSpPr>
        <p:spPr>
          <a:xfrm>
            <a:off x="581558" y="2505670"/>
            <a:ext cx="1041029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6200" marR="0" lvl="0" indent="0" defTabSz="91440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Let</a:t>
            </a:r>
            <a:r>
              <a:rPr kumimoji="0" lang="en-US" sz="2400" b="0" i="0" u="none" strike="noStrike" kern="0" cap="none" spc="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lang="en-US" sz="2400" b="0" i="0" u="none" strike="noStrike" kern="0" cap="none" spc="-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lang="en-US" sz="2400" b="0" i="0" u="none" strike="noStrike" kern="0" cap="none" spc="-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lang="en-US" sz="2400" b="0" i="0" u="none" strike="noStrike" kern="0" cap="none" spc="-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4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lang="en-US" sz="2400" b="0" i="0" u="none" strike="noStrike" kern="0" cap="none" spc="-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lang="en-US" sz="2400" b="0" i="0" u="none" strike="noStrike" kern="0" cap="none" spc="562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be arbitrary</a:t>
            </a:r>
            <a:r>
              <a:rPr kumimoji="0" lang="en-US" sz="24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real numbers</a:t>
            </a:r>
            <a:r>
              <a:rPr kumimoji="0" lang="en-US" sz="2400" b="0" i="0" u="none" strike="noStrike" kern="0" cap="none" spc="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such</a:t>
            </a:r>
            <a:r>
              <a:rPr kumimoji="0" lang="en-US" sz="2400" b="0" i="0" u="none" strike="noStrike" kern="0" cap="none" spc="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lang="en-US" sz="2400" b="0" i="0" u="none" strike="noStrike" kern="0" cap="none" spc="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lang="en-US" sz="2400" b="0" i="0" u="none" strike="noStrike" kern="0" cap="none" spc="562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lang="en-US" sz="2400" b="0" i="0" u="none" strike="noStrike" kern="0" cap="none" spc="1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lang="en-US" sz="2400" b="0" i="0" u="none" strike="noStrike" kern="0" cap="none" spc="562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lang="en-US" sz="2400" b="0" i="0" u="none" strike="noStrike" kern="0" cap="none" spc="1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lang="en-US" sz="2400" b="0" i="0" u="none" strike="noStrike" kern="0" cap="none" spc="585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lang="en-US" sz="2400" b="0" i="0" u="none" strike="noStrike" kern="0" cap="none" spc="1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4</a:t>
            </a:r>
            <a:r>
              <a:rPr kumimoji="0" lang="en-US" sz="2400" b="0" i="0" u="none" strike="noStrike" kern="0" cap="none" spc="577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lang="en-US" sz="2400" b="0" i="0" u="none" strike="noStrike" kern="0" cap="none" spc="1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lang="en-US" sz="2400" b="0" i="0" u="none" strike="noStrike" kern="0" cap="none" spc="60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and</a:t>
            </a:r>
            <a:r>
              <a:rPr lang="en-US" sz="2400" kern="0" dirty="0">
                <a:solidFill>
                  <a:sysClr val="windowText" lastClr="000000"/>
                </a:solidFill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lang="en-US" sz="2400" b="0" i="0" u="none" strike="noStrike" kern="0" cap="none" spc="367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lang="en-US" sz="24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lang="en-US" sz="2400" b="0" i="0" u="none" strike="noStrike" kern="0" cap="none" spc="375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lang="en-US" sz="24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lang="en-US" sz="2400" b="0" i="0" u="none" strike="noStrike" kern="0" cap="none" spc="367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lang="en-US" sz="24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4</a:t>
            </a:r>
            <a:r>
              <a:rPr kumimoji="0" lang="en-US" sz="2400" b="0" i="0" u="none" strike="noStrike" kern="0" cap="none" spc="359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 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lang="en-US" sz="2400" b="0" i="0" u="none" strike="noStrike" kern="0" cap="none" spc="547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lang="en-US" sz="2400" b="0" i="0" u="none" strike="noStrike" kern="0" cap="none" spc="1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50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5A27EC-0DB1-2651-0F23-C2B2942A0656}"/>
              </a:ext>
            </a:extLst>
          </p:cNvPr>
          <p:cNvSpPr txBox="1"/>
          <p:nvPr/>
        </p:nvSpPr>
        <p:spPr>
          <a:xfrm>
            <a:off x="581558" y="5504934"/>
            <a:ext cx="1066429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62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Since</a:t>
            </a:r>
            <a:r>
              <a:rPr kumimoji="0" lang="en-US" sz="2400" b="0" i="0" u="none" strike="noStrike" kern="0" cap="none" spc="-6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lang="en-US" sz="2400" b="0" i="0" u="none" strike="noStrike" kern="0" cap="none" spc="-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…</a:t>
            </a:r>
            <a:r>
              <a:rPr kumimoji="0" lang="en-US" sz="2400" b="0" i="0" u="none" strike="noStrike" kern="0" cap="none" spc="-1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lang="en-US" sz="2400" b="0" i="0" u="none" strike="noStrike" kern="0" cap="none" spc="-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lang="en-US" sz="2400" b="0" i="0" u="none" strike="noStrike" kern="0" cap="none" spc="517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were</a:t>
            </a:r>
            <a:r>
              <a:rPr kumimoji="0" lang="en-US" sz="24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arbitrary,</a:t>
            </a:r>
            <a:r>
              <a:rPr kumimoji="0" lang="en-US" sz="2400" b="0" i="0" u="none" strike="noStrike" kern="0" cap="none" spc="-6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our cases were exhaustive, and the claim holds in each case, we’ve proven our claim</a:t>
            </a:r>
            <a:r>
              <a:rPr kumimoji="0" lang="en-US" sz="24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B560300-C327-7AE2-C6B8-C4A140BD71C0}"/>
              </a:ext>
            </a:extLst>
          </p:cNvPr>
          <p:cNvSpPr txBox="1"/>
          <p:nvPr/>
        </p:nvSpPr>
        <p:spPr>
          <a:xfrm>
            <a:off x="581558" y="3521334"/>
            <a:ext cx="10410292" cy="16466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6200" lvl="0">
              <a:tabLst>
                <a:tab pos="2317115" algn="l"/>
                <a:tab pos="6160135" algn="l"/>
              </a:tabLst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Case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1:</a:t>
            </a:r>
            <a:r>
              <a:rPr kumimoji="0" lang="en-US" sz="24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lang="en-US" sz="2400" b="0" i="0" u="none" strike="noStrike" kern="0" cap="none" spc="562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≤</a:t>
            </a:r>
            <a:r>
              <a:rPr kumimoji="0" lang="en-US" sz="2400" b="0" i="0" u="none" strike="noStrike" kern="0" cap="none" spc="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10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r>
              <a:rPr lang="en-US" sz="24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 Then</a:t>
            </a:r>
            <a:r>
              <a:rPr lang="en-US" sz="2400" kern="0" spc="-4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since</a:t>
            </a:r>
            <a:r>
              <a:rPr lang="en-US" sz="2400" kern="0" spc="-1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Cambria Math"/>
                <a:cs typeface="Cambria Math"/>
              </a:rPr>
              <a:t>𝑥</a:t>
            </a:r>
            <a:r>
              <a:rPr lang="en-US" sz="2400" kern="0" baseline="-15873" dirty="0">
                <a:solidFill>
                  <a:srgbClr val="4B3182"/>
                </a:solidFill>
                <a:latin typeface="Cambria Math"/>
                <a:cs typeface="Cambria Math"/>
              </a:rPr>
              <a:t>1</a:t>
            </a:r>
            <a:r>
              <a:rPr lang="en-US" sz="2400" kern="0" spc="532" baseline="-15873" dirty="0">
                <a:solidFill>
                  <a:srgbClr val="4B3182"/>
                </a:solidFill>
                <a:latin typeface="Cambria Math"/>
                <a:cs typeface="Cambria Math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Cambria Math"/>
                <a:cs typeface="Cambria Math"/>
              </a:rPr>
              <a:t>≤</a:t>
            </a:r>
            <a:r>
              <a:rPr lang="en-US" sz="2400" kern="0" spc="114" dirty="0">
                <a:solidFill>
                  <a:srgbClr val="4B3182"/>
                </a:solidFill>
                <a:latin typeface="Cambria Math"/>
                <a:cs typeface="Cambria Math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Cambria Math"/>
                <a:cs typeface="Cambria Math"/>
              </a:rPr>
              <a:t>𝑥</a:t>
            </a:r>
            <a:r>
              <a:rPr lang="en-US" sz="2400" kern="0" baseline="-15873" dirty="0">
                <a:solidFill>
                  <a:srgbClr val="4B3182"/>
                </a:solidFill>
                <a:latin typeface="Cambria Math"/>
                <a:cs typeface="Cambria Math"/>
              </a:rPr>
              <a:t>2</a:t>
            </a:r>
            <a:r>
              <a:rPr lang="en-US" sz="2400" kern="0" dirty="0">
                <a:solidFill>
                  <a:srgbClr val="4B3182"/>
                </a:solidFill>
                <a:latin typeface="Cambria Math"/>
                <a:cs typeface="Cambria Math"/>
              </a:rPr>
              <a:t>,</a:t>
            </a:r>
            <a:r>
              <a:rPr lang="en-US" sz="2400" kern="0" spc="-135" dirty="0">
                <a:solidFill>
                  <a:srgbClr val="4B3182"/>
                </a:solidFill>
                <a:latin typeface="Cambria Math"/>
                <a:cs typeface="Cambria Math"/>
              </a:rPr>
              <a:t>  </a:t>
            </a:r>
            <a:r>
              <a:rPr lang="en-US" sz="2400" kern="0" dirty="0">
                <a:solidFill>
                  <a:srgbClr val="4B3182"/>
                </a:solidFill>
                <a:latin typeface="Cambria Math"/>
                <a:cs typeface="Cambria Math"/>
              </a:rPr>
              <a:t>𝑥</a:t>
            </a:r>
            <a:r>
              <a:rPr lang="en-US" sz="2400" kern="0" baseline="-15873" dirty="0">
                <a:solidFill>
                  <a:srgbClr val="4B3182"/>
                </a:solidFill>
                <a:latin typeface="Cambria Math"/>
                <a:cs typeface="Cambria Math"/>
              </a:rPr>
              <a:t>1</a:t>
            </a:r>
            <a:r>
              <a:rPr lang="en-US" sz="2400" kern="0" spc="532" baseline="-15873" dirty="0">
                <a:solidFill>
                  <a:srgbClr val="4B3182"/>
                </a:solidFill>
                <a:latin typeface="Cambria Math"/>
                <a:cs typeface="Cambria Math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Cambria Math"/>
                <a:cs typeface="Cambria Math"/>
              </a:rPr>
              <a:t>≤</a:t>
            </a:r>
            <a:r>
              <a:rPr lang="en-US" sz="2400" kern="0" spc="105" dirty="0">
                <a:solidFill>
                  <a:srgbClr val="4B3182"/>
                </a:solidFill>
                <a:latin typeface="Cambria Math"/>
                <a:cs typeface="Cambria Math"/>
              </a:rPr>
              <a:t> </a:t>
            </a:r>
            <a:r>
              <a:rPr lang="en-US" sz="2400" kern="0" spc="-25" dirty="0">
                <a:solidFill>
                  <a:srgbClr val="4B3182"/>
                </a:solidFill>
                <a:latin typeface="Cambria Math"/>
                <a:cs typeface="Cambria Math"/>
              </a:rPr>
              <a:t>10</a:t>
            </a:r>
            <a:r>
              <a:rPr lang="en-US" sz="2400" kern="0" spc="-25" dirty="0">
                <a:solidFill>
                  <a:srgbClr val="4B3182"/>
                </a:solidFill>
                <a:latin typeface="Segoe UI Semilight"/>
                <a:cs typeface="Segoe UI Semilight"/>
              </a:rPr>
              <a:t>.</a:t>
            </a:r>
            <a:r>
              <a:rPr lang="en-US" sz="24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 So</a:t>
            </a:r>
            <a:r>
              <a:rPr lang="en-US" sz="2400" kern="0" spc="-25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Cambria Math"/>
                <a:cs typeface="Cambria Math"/>
              </a:rPr>
              <a:t>𝑥</a:t>
            </a:r>
            <a:r>
              <a:rPr lang="en-US" sz="2400" kern="0" baseline="-15873" dirty="0">
                <a:solidFill>
                  <a:srgbClr val="4B3182"/>
                </a:solidFill>
                <a:latin typeface="Cambria Math"/>
                <a:cs typeface="Cambria Math"/>
              </a:rPr>
              <a:t>1</a:t>
            </a:r>
            <a:r>
              <a:rPr lang="en-US" sz="2400" kern="0" spc="359" baseline="-15873" dirty="0">
                <a:solidFill>
                  <a:srgbClr val="4B3182"/>
                </a:solidFill>
                <a:latin typeface="Cambria Math"/>
                <a:cs typeface="Cambria Math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Cambria Math"/>
                <a:cs typeface="Cambria Math"/>
              </a:rPr>
              <a:t>+</a:t>
            </a:r>
            <a:r>
              <a:rPr lang="en-US" sz="2400" kern="0" spc="-25" dirty="0">
                <a:solidFill>
                  <a:srgbClr val="4B3182"/>
                </a:solidFill>
                <a:latin typeface="Cambria Math"/>
                <a:cs typeface="Cambria Math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Cambria Math"/>
                <a:cs typeface="Cambria Math"/>
              </a:rPr>
              <a:t>𝑥</a:t>
            </a:r>
            <a:r>
              <a:rPr lang="en-US" sz="2400" kern="0" baseline="-15873" dirty="0">
                <a:solidFill>
                  <a:srgbClr val="4B3182"/>
                </a:solidFill>
                <a:latin typeface="Cambria Math"/>
                <a:cs typeface="Cambria Math"/>
              </a:rPr>
              <a:t>2</a:t>
            </a:r>
            <a:r>
              <a:rPr lang="en-US" sz="2400" kern="0" spc="555" baseline="-15873" dirty="0">
                <a:solidFill>
                  <a:srgbClr val="4B3182"/>
                </a:solidFill>
                <a:latin typeface="Cambria Math"/>
                <a:cs typeface="Cambria Math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Cambria Math"/>
                <a:cs typeface="Cambria Math"/>
              </a:rPr>
              <a:t>≤</a:t>
            </a:r>
            <a:r>
              <a:rPr lang="en-US" sz="2400" kern="0" spc="114" dirty="0">
                <a:solidFill>
                  <a:srgbClr val="4B3182"/>
                </a:solidFill>
                <a:latin typeface="Cambria Math"/>
                <a:cs typeface="Cambria Math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Cambria Math"/>
                <a:cs typeface="Cambria Math"/>
              </a:rPr>
              <a:t>20</a:t>
            </a:r>
            <a:r>
              <a:rPr lang="en-US" sz="24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,</a:t>
            </a:r>
            <a:r>
              <a:rPr lang="en-US" sz="2400" kern="0" spc="-2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lang="en-US" sz="24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as</a:t>
            </a:r>
            <a:r>
              <a:rPr lang="en-US" sz="2400" kern="0" spc="-10" dirty="0">
                <a:solidFill>
                  <a:srgbClr val="4B3182"/>
                </a:solidFill>
                <a:latin typeface="Segoe UI Semilight"/>
                <a:cs typeface="Segoe UI Semilight"/>
              </a:rPr>
              <a:t> desired.</a:t>
            </a:r>
          </a:p>
          <a:p>
            <a:pPr marL="76200" lvl="0">
              <a:tabLst>
                <a:tab pos="2317115" algn="l"/>
                <a:tab pos="6160135" algn="l"/>
              </a:tabLst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76200" marR="55880" lvl="0" indent="0" defTabSz="914400" eaLnBrk="1" fontAlgn="auto" latinLnBrk="0" hangingPunct="1">
              <a:lnSpc>
                <a:spcPct val="100000"/>
              </a:lnSpc>
              <a:spcBef>
                <a:spcPts val="605"/>
              </a:spcBef>
              <a:spcAft>
                <a:spcPts val="0"/>
              </a:spcAft>
              <a:buClrTx/>
              <a:buSzTx/>
              <a:buFontTx/>
              <a:buNone/>
              <a:tabLst>
                <a:tab pos="2362835" algn="l"/>
                <a:tab pos="3087370" algn="l"/>
              </a:tabLst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Case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2:</a:t>
            </a:r>
            <a:r>
              <a:rPr kumimoji="0" lang="en-US" sz="24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lang="en-US" sz="2400" b="0" i="0" u="none" strike="noStrike" kern="0" cap="none" spc="562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&gt;</a:t>
            </a:r>
            <a:r>
              <a:rPr kumimoji="0" lang="en-US" sz="2400" b="0" i="0" u="none" strike="noStrike" kern="0" cap="none" spc="1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10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r>
              <a:rPr lang="en-US" sz="2400" kern="0" dirty="0">
                <a:solidFill>
                  <a:srgbClr val="4B3182"/>
                </a:solidFill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Then since</a:t>
            </a:r>
            <a:r>
              <a:rPr kumimoji="0" lang="en-US" sz="2400" b="0" i="0" u="none" strike="noStrike" kern="0" cap="none" spc="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lang="en-US" sz="2400" b="0" i="0" u="none" strike="noStrike" kern="0" cap="none" spc="-1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4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lang="en-US" sz="2400" b="0" i="0" u="none" strike="noStrike" kern="0" cap="none" spc="-1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lang="en-US" sz="2400" b="0" i="0" u="none" strike="noStrike" kern="0" cap="none" spc="585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≥</a:t>
            </a:r>
            <a:r>
              <a:rPr kumimoji="0" lang="en-US" sz="2400" b="0" i="0" u="none" strike="noStrike" kern="0" cap="none" spc="1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, we</a:t>
            </a:r>
            <a:r>
              <a:rPr kumimoji="0" lang="en-US" sz="2400" b="0" i="0" u="none" strike="noStrike" kern="0" cap="none" spc="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have</a:t>
            </a:r>
            <a:r>
              <a:rPr kumimoji="0" lang="en-US" sz="2400" b="0" i="0" u="none" strike="noStrike" kern="0" cap="none" spc="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lang="en-US" sz="2400" b="0" i="0" u="none" strike="noStrike" kern="0" cap="none" spc="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lang="en-US" sz="2400" b="0" i="0" u="none" strike="noStrike" kern="0" cap="none" spc="592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&gt;</a:t>
            </a:r>
            <a:r>
              <a:rPr kumimoji="0" lang="en-US" sz="2400" b="0" i="0" u="none" strike="noStrike" kern="0" cap="none" spc="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10,</a:t>
            </a:r>
            <a:r>
              <a:rPr kumimoji="0" lang="en-US" sz="2400" b="0" i="0" u="none" strike="noStrike" kern="0" cap="none" spc="-1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4</a:t>
            </a:r>
            <a:r>
              <a:rPr kumimoji="0" lang="en-US" sz="2400" b="0" i="0" u="none" strike="noStrike" kern="0" cap="none" spc="592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&gt;</a:t>
            </a:r>
            <a:r>
              <a:rPr kumimoji="0" lang="en-US" sz="2400" b="0" i="0" u="none" strike="noStrike" kern="0" cap="none" spc="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10,</a:t>
            </a:r>
            <a:r>
              <a:rPr kumimoji="0" lang="en-US" sz="2400" b="0" i="0" u="none" strike="noStrike" kern="0" cap="none" spc="-1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lang="en-US" sz="2400" b="0" i="0" u="none" strike="noStrike" kern="0" cap="none" spc="585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&gt;</a:t>
            </a:r>
            <a:r>
              <a:rPr kumimoji="0" lang="en-US" sz="2400" b="0" i="0" u="none" strike="noStrike" kern="0" cap="none" spc="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10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So</a:t>
            </a:r>
            <a:r>
              <a:rPr kumimoji="0" lang="en-US" sz="2400" b="0" i="0" u="none" strike="noStrike" kern="0" cap="none" spc="-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</a:t>
            </a:r>
            <a:r>
              <a:rPr kumimoji="0" lang="en-US" sz="2400" b="0" i="0" u="none" strike="noStrike" kern="0" cap="none" spc="367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lang="en-US" sz="24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4</a:t>
            </a:r>
            <a:r>
              <a:rPr kumimoji="0" lang="en-US" sz="2400" b="0" i="0" u="none" strike="noStrike" kern="0" cap="none" spc="352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 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lang="en-US" sz="2400" b="0" i="0" u="none" strike="noStrike" kern="0" cap="none" spc="547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&gt;</a:t>
            </a:r>
            <a:r>
              <a:rPr kumimoji="0" lang="en-US" sz="2400" b="0" i="0" u="none" strike="noStrike" kern="0" cap="none" spc="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30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	 Thus</a:t>
            </a:r>
            <a:r>
              <a:rPr kumimoji="0" lang="en-US" sz="24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lang="en-US" sz="2400" b="0" i="0" u="none" strike="noStrike" kern="0" cap="none" spc="345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400" b="0" i="0" u="none" strike="noStrike" kern="0" cap="none" spc="0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2</a:t>
            </a:r>
            <a:r>
              <a:rPr kumimoji="0" lang="en-US" sz="2400" b="0" i="0" u="none" strike="noStrike" kern="0" cap="none" spc="547" normalizeH="0" baseline="-15873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&lt;</a:t>
            </a:r>
            <a:r>
              <a:rPr kumimoji="0" lang="en-US" sz="2400" b="0" i="0" u="none" strike="noStrike" kern="0" cap="none" spc="10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20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,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as</a:t>
            </a:r>
            <a:r>
              <a:rPr kumimoji="0" lang="en-US" sz="24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desired.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</p:spTree>
    <p:extLst>
      <p:ext uri="{BB962C8B-B14F-4D97-AF65-F5344CB8AC3E}">
        <p14:creationId xmlns:p14="http://schemas.microsoft.com/office/powerpoint/2010/main" val="178042556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50" dirty="0"/>
              <a:t>Four</a:t>
            </a:r>
            <a:r>
              <a:rPr spc="280" dirty="0"/>
              <a:t> </a:t>
            </a:r>
            <a:r>
              <a:rPr spc="60" dirty="0"/>
              <a:t>Color</a:t>
            </a:r>
            <a:r>
              <a:rPr spc="270" dirty="0"/>
              <a:t> </a:t>
            </a:r>
            <a:r>
              <a:rPr spc="55" dirty="0"/>
              <a:t>Theorem:</a:t>
            </a:r>
            <a:r>
              <a:rPr spc="300" dirty="0"/>
              <a:t> </a:t>
            </a:r>
            <a:r>
              <a:rPr dirty="0"/>
              <a:t>Proof</a:t>
            </a:r>
            <a:r>
              <a:rPr spc="260" dirty="0"/>
              <a:t> </a:t>
            </a:r>
            <a:r>
              <a:rPr dirty="0"/>
              <a:t>by</a:t>
            </a:r>
            <a:r>
              <a:rPr spc="275" dirty="0"/>
              <a:t> </a:t>
            </a:r>
            <a:r>
              <a:rPr spc="55" dirty="0"/>
              <a:t>Cases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5058" y="1489709"/>
            <a:ext cx="1104646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Theorem</a:t>
            </a:r>
            <a:r>
              <a:rPr kumimoji="0" sz="24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(Four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Color):</a:t>
            </a:r>
            <a:r>
              <a:rPr kumimoji="0" sz="2400" b="0" i="0" u="none" strike="noStrike" kern="0" cap="none" spc="-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Any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plane</a:t>
            </a:r>
            <a:r>
              <a:rPr kumimoji="0" sz="24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surface</a:t>
            </a:r>
            <a:r>
              <a:rPr kumimoji="0" sz="24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with</a:t>
            </a:r>
            <a:r>
              <a:rPr kumimoji="0" sz="24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regions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in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it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can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be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colored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in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four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colors</a:t>
            </a:r>
            <a:r>
              <a:rPr kumimoji="0" sz="2400" b="0" i="0" u="none" strike="noStrike" kern="0" cap="none" spc="-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or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less.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Two</a:t>
            </a:r>
            <a:r>
              <a:rPr kumimoji="0" sz="24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regions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have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common</a:t>
            </a:r>
            <a:r>
              <a:rPr kumimoji="0" sz="24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border</a:t>
            </a:r>
            <a:r>
              <a:rPr kumimoji="0" sz="24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must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not</a:t>
            </a:r>
            <a:r>
              <a:rPr kumimoji="0" sz="24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get</a:t>
            </a:r>
            <a:r>
              <a:rPr kumimoji="0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same</a:t>
            </a:r>
            <a:r>
              <a:rPr kumimoji="0" sz="24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color.</a:t>
            </a:r>
            <a:endParaRPr kumimoji="0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5058" y="5391403"/>
            <a:ext cx="1090612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sz="24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first</a:t>
            </a:r>
            <a:r>
              <a:rPr kumimoji="0" sz="24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proof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had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1,936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cases.</a:t>
            </a:r>
            <a:r>
              <a:rPr kumimoji="0" sz="24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shortest</a:t>
            </a:r>
            <a:r>
              <a:rPr kumimoji="0" sz="24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known</a:t>
            </a:r>
            <a:r>
              <a:rPr kumimoji="0" sz="24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proof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today</a:t>
            </a:r>
            <a:r>
              <a:rPr kumimoji="0" sz="24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has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over</a:t>
            </a:r>
            <a:r>
              <a:rPr kumimoji="0" sz="24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600</a:t>
            </a:r>
            <a:r>
              <a:rPr kumimoji="0" sz="24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cases.</a:t>
            </a:r>
            <a:endParaRPr kumimoji="0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70233" y="2810313"/>
            <a:ext cx="2339225" cy="233922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05144" y="2764535"/>
            <a:ext cx="3810000" cy="237134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/>
              <a:t>Theorems and Proofs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5240" y="4407540"/>
            <a:ext cx="11187258" cy="2088793"/>
          </a:xfrm>
        </p:spPr>
        <p:txBody>
          <a:bodyPr>
            <a:normAutofit/>
          </a:bodyPr>
          <a:lstStyle/>
          <a:p>
            <a:pPr marL="36576" lvl="1">
              <a:lnSpc>
                <a:spcPct val="100000"/>
              </a:lnSpc>
              <a:buClrTx/>
            </a:pPr>
            <a:r>
              <a:rPr lang="en-US" sz="2800"/>
              <a:t>You’ll also see </a:t>
            </a:r>
          </a:p>
          <a:p>
            <a:pPr marL="36576" lvl="1">
              <a:lnSpc>
                <a:spcPct val="100000"/>
              </a:lnSpc>
              <a:buClrTx/>
            </a:pPr>
            <a:r>
              <a:rPr lang="en-US" sz="2800"/>
              <a:t>“</a:t>
            </a:r>
            <a:r>
              <a:rPr lang="en-US" sz="2800">
                <a:highlight>
                  <a:srgbClr val="CCCCFF"/>
                </a:highlight>
              </a:rPr>
              <a:t>claim</a:t>
            </a:r>
            <a:r>
              <a:rPr lang="en-US" sz="2800"/>
              <a:t>” (the statement we’re about to prove)</a:t>
            </a:r>
          </a:p>
          <a:p>
            <a:pPr marL="36576" lvl="1">
              <a:lnSpc>
                <a:spcPct val="100000"/>
              </a:lnSpc>
              <a:buClrTx/>
            </a:pPr>
            <a:r>
              <a:rPr lang="en-US" sz="2800"/>
              <a:t>“</a:t>
            </a:r>
            <a:r>
              <a:rPr lang="en-US" sz="2800">
                <a:highlight>
                  <a:srgbClr val="CCCCFF"/>
                </a:highlight>
              </a:rPr>
              <a:t>lemma</a:t>
            </a:r>
            <a:r>
              <a:rPr lang="en-US" sz="2800"/>
              <a:t>” (small theorem, used to prove a bigger theorem)</a:t>
            </a:r>
          </a:p>
          <a:p>
            <a:pPr marL="36576" lvl="1">
              <a:lnSpc>
                <a:spcPct val="100000"/>
              </a:lnSpc>
              <a:buClrTx/>
            </a:pPr>
            <a:r>
              <a:rPr lang="en-US" sz="2800"/>
              <a:t>“</a:t>
            </a:r>
            <a:r>
              <a:rPr lang="en-US" sz="2800">
                <a:highlight>
                  <a:srgbClr val="CCCCFF"/>
                </a:highlight>
              </a:rPr>
              <a:t>corollary</a:t>
            </a:r>
            <a:r>
              <a:rPr lang="en-US" sz="2800"/>
              <a:t>” (small theorem, proven using a bigger theorem)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C0ED527-63BB-4D35-9F4C-D636D046B6E7}"/>
              </a:ext>
            </a:extLst>
          </p:cNvPr>
          <p:cNvSpPr/>
          <p:nvPr/>
        </p:nvSpPr>
        <p:spPr>
          <a:xfrm>
            <a:off x="659358" y="1505291"/>
            <a:ext cx="7768500" cy="1145999"/>
          </a:xfrm>
          <a:prstGeom prst="rect">
            <a:avLst/>
          </a:prstGeom>
          <a:solidFill>
            <a:srgbClr val="A48D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Segoe UI Semibold" panose="020B0702040204020203" pitchFamily="34" charset="0"/>
                <a:cs typeface="Segoe UI Semibold" panose="020B0702040204020203" pitchFamily="34" charset="0"/>
              </a:rPr>
              <a:t>Theorem</a:t>
            </a:r>
            <a:r>
              <a:rPr lang="en-US" sz="2800">
                <a:latin typeface="Segoe UI Semibold" panose="020B0702040204020203" pitchFamily="34" charset="0"/>
                <a:cs typeface="Segoe UI Semibold" panose="020B0702040204020203" pitchFamily="34" charset="0"/>
              </a:rPr>
              <a:t>: A statement that has been proven to be true.</a:t>
            </a:r>
            <a:endParaRPr lang="en-US" sz="2800" b="1"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44B16E-50D5-4545-9A45-299B3127D3EA}"/>
              </a:ext>
            </a:extLst>
          </p:cNvPr>
          <p:cNvSpPr/>
          <p:nvPr/>
        </p:nvSpPr>
        <p:spPr>
          <a:xfrm>
            <a:off x="659358" y="3060712"/>
            <a:ext cx="7768500" cy="1145999"/>
          </a:xfrm>
          <a:prstGeom prst="rect">
            <a:avLst/>
          </a:prstGeom>
          <a:solidFill>
            <a:srgbClr val="A48D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latin typeface="Segoe UI Semibold" panose="020B0702040204020203" pitchFamily="34" charset="0"/>
                <a:cs typeface="Segoe UI Semibold" panose="020B0702040204020203" pitchFamily="34" charset="0"/>
              </a:rPr>
              <a:t>Proof: A valid argument that establishes a statement to be true.</a:t>
            </a:r>
            <a:endParaRPr lang="en-US" sz="2800" b="1"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86820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81961" y="3242564"/>
            <a:ext cx="300990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70" dirty="0">
                <a:latin typeface="Segoe UI Semibold"/>
                <a:cs typeface="Segoe UI Semibold"/>
              </a:rPr>
              <a:t>Existence</a:t>
            </a:r>
            <a:r>
              <a:rPr sz="3200" b="1" spc="235" dirty="0">
                <a:latin typeface="Segoe UI Semibold"/>
                <a:cs typeface="Segoe UI Semibold"/>
              </a:rPr>
              <a:t> </a:t>
            </a:r>
            <a:r>
              <a:rPr sz="3200" b="1" spc="-20" dirty="0">
                <a:latin typeface="Segoe UI Semibold"/>
                <a:cs typeface="Segoe UI Semibold"/>
              </a:rPr>
              <a:t>Proof</a:t>
            </a:r>
            <a:endParaRPr sz="3200">
              <a:latin typeface="Segoe UI Semibold"/>
              <a:cs typeface="Segoe UI Semibold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65" dirty="0"/>
              <a:t>Existence</a:t>
            </a:r>
            <a:r>
              <a:rPr spc="245" dirty="0"/>
              <a:t> </a:t>
            </a:r>
            <a:r>
              <a:rPr spc="-20" dirty="0"/>
              <a:t>Proof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11708" y="1518622"/>
            <a:ext cx="10681970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0" i="0" u="none" strike="noStrike" kern="0" cap="none" spc="-114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To</a:t>
            </a:r>
            <a:r>
              <a:rPr kumimoji="0" sz="28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a statement of the form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∃𝑥</a:t>
            </a:r>
            <a:r>
              <a:rPr kumimoji="0" sz="2800" b="0" i="0" u="none" strike="noStrike" kern="0" cap="none" spc="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P(𝑥)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,</a:t>
            </a:r>
            <a:r>
              <a:rPr kumimoji="0" sz="28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we</a:t>
            </a:r>
            <a:r>
              <a:rPr kumimoji="0" sz="28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give</a:t>
            </a:r>
            <a:r>
              <a:rPr kumimoji="0" sz="28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one</a:t>
            </a:r>
            <a:r>
              <a:rPr kumimoji="0" sz="28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example</a:t>
            </a:r>
            <a:r>
              <a:rPr kumimoji="0" sz="28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sz="28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sz="2800" b="0" i="0" u="none" strike="noStrike" kern="0" cap="none" spc="2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in</a:t>
            </a:r>
            <a:r>
              <a:rPr kumimoji="0" sz="28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sz="28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domain</a:t>
            </a:r>
            <a:r>
              <a:rPr kumimoji="0" sz="28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8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makes</a:t>
            </a:r>
            <a:r>
              <a:rPr lang="en-US" sz="2800" kern="0" dirty="0">
                <a:solidFill>
                  <a:sysClr val="windowText" lastClr="000000"/>
                </a:solidFill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P</a:t>
            </a:r>
            <a:r>
              <a:rPr lang="en-US" sz="2800" kern="0" dirty="0">
                <a:solidFill>
                  <a:sysClr val="windowText" lastClr="000000"/>
                </a:solidFill>
                <a:latin typeface="Cambria Math"/>
                <a:cs typeface="Cambria Math"/>
              </a:rPr>
              <a:t>(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𝑥</a:t>
            </a:r>
            <a:r>
              <a:rPr kumimoji="0" lang="en-US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)</a:t>
            </a:r>
            <a:r>
              <a:rPr lang="en-US" sz="2800" kern="0" dirty="0">
                <a:solidFill>
                  <a:sysClr val="windowText" lastClr="000000"/>
                </a:solidFill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true.</a:t>
            </a: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65" dirty="0"/>
              <a:t>Existence</a:t>
            </a:r>
            <a:r>
              <a:rPr spc="245" dirty="0"/>
              <a:t> </a:t>
            </a:r>
            <a:r>
              <a:rPr spc="-20" dirty="0"/>
              <a:t>Proof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22350" y="1485434"/>
            <a:ext cx="12233199" cy="1561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Prove: </a:t>
            </a:r>
            <a:r>
              <a:rPr kumimoji="0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There</a:t>
            </a:r>
            <a:r>
              <a:rPr kumimoji="0" sz="27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sz="27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some</a:t>
            </a:r>
            <a:r>
              <a:rPr kumimoji="0" sz="27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prime</a:t>
            </a:r>
            <a:r>
              <a:rPr kumimoji="0" sz="27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number</a:t>
            </a:r>
            <a:r>
              <a:rPr kumimoji="0" sz="27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𝑝</a:t>
            </a:r>
            <a:r>
              <a:rPr kumimoji="0" sz="2700" b="0" i="0" u="none" strike="noStrike" kern="0" cap="none" spc="1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such</a:t>
            </a:r>
            <a:r>
              <a:rPr kumimoji="0" sz="27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7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𝑝</a:t>
            </a:r>
            <a:r>
              <a:rPr kumimoji="0" sz="2700" b="0" i="0" u="none" strike="noStrike" kern="0" cap="none" spc="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7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6</a:t>
            </a:r>
            <a:r>
              <a:rPr kumimoji="0" sz="2700" b="0" i="0" u="none" strike="noStrike" kern="0" cap="none" spc="114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and</a:t>
            </a:r>
            <a:r>
              <a:rPr kumimoji="0" sz="27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𝑝 +</a:t>
            </a:r>
            <a:r>
              <a:rPr kumimoji="0" sz="27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8</a:t>
            </a:r>
            <a:r>
              <a:rPr kumimoji="0" sz="2700" b="0" i="0" u="none" strike="noStrike" kern="0" cap="none" spc="1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are</a:t>
            </a:r>
            <a:r>
              <a:rPr kumimoji="0" sz="27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also</a:t>
            </a:r>
            <a:r>
              <a:rPr kumimoji="0" sz="27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7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prime.</a:t>
            </a:r>
            <a:endParaRPr kumimoji="0" sz="27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10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kern="0" dirty="0">
              <a:solidFill>
                <a:sysClr val="windowText" lastClr="000000"/>
              </a:solidFill>
              <a:latin typeface="Cambria Math"/>
              <a:cs typeface="Segoe UI Semiligh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10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64EC88-4308-0BAB-9285-020586EA9B52}"/>
              </a:ext>
            </a:extLst>
          </p:cNvPr>
          <p:cNvSpPr txBox="1"/>
          <p:nvPr/>
        </p:nvSpPr>
        <p:spPr>
          <a:xfrm>
            <a:off x="3708400" y="3244334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3565" algn="l"/>
                <a:tab pos="1647825" algn="l"/>
                <a:tab pos="2075814" algn="l"/>
                <a:tab pos="3429635" algn="l"/>
                <a:tab pos="4478020" algn="l"/>
                <a:tab pos="5829935" algn="l"/>
              </a:tabLst>
              <a:defRPr/>
            </a:pP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∃𝑝(</a:t>
            </a:r>
            <a:r>
              <a:rPr kumimoji="0" lang="en-US" sz="24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Prime</a:t>
            </a:r>
            <a:r>
              <a:rPr lang="en-US" sz="2400" kern="0" dirty="0">
                <a:solidFill>
                  <a:srgbClr val="4B3182"/>
                </a:solidFill>
                <a:latin typeface="Cambria Math"/>
                <a:cs typeface="Cambria Math"/>
              </a:rPr>
              <a:t>(</a:t>
            </a:r>
            <a:r>
              <a:rPr kumimoji="0" lang="en-US" sz="24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𝑝)</a:t>
            </a:r>
            <a:r>
              <a:rPr lang="en-US" sz="2400" kern="0" dirty="0">
                <a:solidFill>
                  <a:srgbClr val="4B3182"/>
                </a:solidFill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∧</a:t>
            </a:r>
            <a:r>
              <a:rPr kumimoji="0" lang="en-US" sz="24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Prime(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𝑝</a:t>
            </a:r>
            <a:r>
              <a:rPr kumimoji="0" lang="en-US" sz="2400" b="0" i="0" u="none" strike="noStrike" kern="0" cap="none" spc="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lang="en-US" sz="2400" b="0" i="0" u="none" strike="noStrike" kern="0" cap="none" spc="-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6)</a:t>
            </a:r>
            <a:r>
              <a:rPr lang="en-US" sz="2400" kern="0" dirty="0">
                <a:solidFill>
                  <a:srgbClr val="4B3182"/>
                </a:solidFill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∧</a:t>
            </a:r>
            <a:r>
              <a:rPr kumimoji="0" lang="en-US" sz="24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Prime</a:t>
            </a:r>
            <a:r>
              <a:rPr lang="en-US" sz="2400" kern="0" dirty="0">
                <a:solidFill>
                  <a:srgbClr val="4B3182"/>
                </a:solidFill>
                <a:latin typeface="Cambria Math"/>
                <a:cs typeface="Cambria Math"/>
              </a:rPr>
              <a:t>(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𝑝</a:t>
            </a:r>
            <a:r>
              <a:rPr kumimoji="0" lang="en-US" sz="2400" b="0" i="0" u="none" strike="noStrike" kern="0" cap="none" spc="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lang="en-US" sz="2400" b="0" i="0" u="none" strike="noStrike" kern="0" cap="none" spc="-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8))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cs typeface="Cambria Math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AEBB5C-EB0D-BCA1-DE3A-AFCDB422AFCA}"/>
              </a:ext>
            </a:extLst>
          </p:cNvPr>
          <p:cNvSpPr txBox="1"/>
          <p:nvPr/>
        </p:nvSpPr>
        <p:spPr>
          <a:xfrm>
            <a:off x="3848100" y="5261348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Provide such a prime number.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D747B7-68C2-7818-164D-89C4062E8D2F}"/>
              </a:ext>
            </a:extLst>
          </p:cNvPr>
          <p:cNvSpPr txBox="1"/>
          <p:nvPr/>
        </p:nvSpPr>
        <p:spPr>
          <a:xfrm>
            <a:off x="654202" y="2583934"/>
            <a:ext cx="444484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576" lvl="1">
              <a:lnSpc>
                <a:spcPct val="100000"/>
              </a:lnSpc>
              <a:buClrTx/>
            </a:pPr>
            <a:r>
              <a:rPr lang="en-US" sz="28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What’s the claim in logic?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0F7847D-8B43-8651-2D31-E286F7776B0F}"/>
              </a:ext>
            </a:extLst>
          </p:cNvPr>
          <p:cNvSpPr txBox="1"/>
          <p:nvPr/>
        </p:nvSpPr>
        <p:spPr>
          <a:xfrm>
            <a:off x="660400" y="4495284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576" lvl="1">
              <a:lnSpc>
                <a:spcPct val="100000"/>
              </a:lnSpc>
              <a:buClrTx/>
            </a:pPr>
            <a:r>
              <a:rPr lang="en-US" sz="28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How would we prove this claim?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57E182-BD50-35B0-60A4-421F12CC0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523D313A-DF69-77F5-E7F5-9A6E6182527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65" dirty="0"/>
              <a:t>Existence</a:t>
            </a:r>
            <a:r>
              <a:rPr spc="245" dirty="0"/>
              <a:t> </a:t>
            </a:r>
            <a:r>
              <a:rPr spc="-20" dirty="0"/>
              <a:t>Proof</a:t>
            </a: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D133002F-E55E-925C-9A81-C725755F46B0}"/>
              </a:ext>
            </a:extLst>
          </p:cNvPr>
          <p:cNvSpPr txBox="1"/>
          <p:nvPr/>
        </p:nvSpPr>
        <p:spPr>
          <a:xfrm>
            <a:off x="387502" y="1427374"/>
            <a:ext cx="11804498" cy="15459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Prove: </a:t>
            </a:r>
            <a:r>
              <a:rPr kumimoji="0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There</a:t>
            </a:r>
            <a:r>
              <a:rPr kumimoji="0" sz="27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sz="27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some</a:t>
            </a:r>
            <a:r>
              <a:rPr kumimoji="0" sz="27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prime</a:t>
            </a:r>
            <a:r>
              <a:rPr kumimoji="0" sz="27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number</a:t>
            </a:r>
            <a:r>
              <a:rPr kumimoji="0" sz="27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𝑝</a:t>
            </a:r>
            <a:r>
              <a:rPr kumimoji="0" sz="2700" b="0" i="0" u="none" strike="noStrike" kern="0" cap="none" spc="1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such</a:t>
            </a:r>
            <a:r>
              <a:rPr kumimoji="0" sz="27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7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𝑝</a:t>
            </a:r>
            <a:r>
              <a:rPr kumimoji="0" sz="2700" b="0" i="0" u="none" strike="noStrike" kern="0" cap="none" spc="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7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6</a:t>
            </a:r>
            <a:r>
              <a:rPr kumimoji="0" sz="2700" b="0" i="0" u="none" strike="noStrike" kern="0" cap="none" spc="114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and</a:t>
            </a:r>
            <a:r>
              <a:rPr kumimoji="0" sz="27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𝑝 +</a:t>
            </a:r>
            <a:r>
              <a:rPr kumimoji="0" sz="27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8</a:t>
            </a:r>
            <a:r>
              <a:rPr kumimoji="0" sz="2700" b="0" i="0" u="none" strike="noStrike" kern="0" cap="none" spc="1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are</a:t>
            </a:r>
            <a:r>
              <a:rPr kumimoji="0" sz="27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7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also</a:t>
            </a:r>
            <a:r>
              <a:rPr kumimoji="0" sz="27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7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prime.</a:t>
            </a:r>
            <a:endParaRPr kumimoji="0" sz="27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10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kern="0" dirty="0">
              <a:solidFill>
                <a:sysClr val="windowText" lastClr="000000"/>
              </a:solidFill>
              <a:latin typeface="Cambria Math"/>
              <a:cs typeface="Segoe UI Semiligh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10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44C2EEA-69B7-41D3-E8E8-B700B87E6C90}"/>
              </a:ext>
            </a:extLst>
          </p:cNvPr>
          <p:cNvSpPr txBox="1"/>
          <p:nvPr/>
        </p:nvSpPr>
        <p:spPr>
          <a:xfrm>
            <a:off x="1352550" y="2200342"/>
            <a:ext cx="93027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Consider</a:t>
            </a:r>
            <a:r>
              <a:rPr kumimoji="0" lang="en-US" sz="24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𝑝</a:t>
            </a:r>
            <a:r>
              <a:rPr kumimoji="0" lang="en-US" sz="2400" b="0" i="0" u="none" strike="noStrike" kern="0" cap="none" spc="17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lang="en-US" sz="2400" b="0" i="0" u="none" strike="noStrike" kern="0" cap="none" spc="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r>
              <a:rPr kumimoji="0" lang="en-US" sz="24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Then</a:t>
            </a:r>
            <a:r>
              <a:rPr kumimoji="0" lang="en-US" sz="24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𝑝</a:t>
            </a:r>
            <a:r>
              <a:rPr kumimoji="0" lang="en-US" sz="2400" b="0" i="0" u="none" strike="noStrike" kern="0" cap="none" spc="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lang="en-US" sz="24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6</a:t>
            </a:r>
            <a:r>
              <a:rPr kumimoji="0" lang="en-US" sz="2400" b="0" i="0" u="none" strike="noStrike" kern="0" cap="none" spc="1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lang="en-US" sz="2400" b="0" i="0" u="none" strike="noStrike" kern="0" cap="none" spc="1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11</a:t>
            </a:r>
            <a:r>
              <a:rPr kumimoji="0" lang="en-US" sz="2400" b="0" i="0" u="none" strike="noStrike" kern="0" cap="none" spc="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lang="en-US" sz="24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also</a:t>
            </a:r>
            <a:r>
              <a:rPr kumimoji="0" lang="en-US" sz="24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prime,</a:t>
            </a:r>
            <a:r>
              <a:rPr kumimoji="0" lang="en-US" sz="24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as</a:t>
            </a:r>
            <a:r>
              <a:rPr kumimoji="0" lang="en-US" sz="24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lang="en-US" sz="2400" b="0" i="0" u="none" strike="noStrike" kern="0" cap="none" spc="-1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𝑝</a:t>
            </a:r>
            <a:r>
              <a:rPr kumimoji="0" lang="en-US" sz="2400" b="0" i="0" u="none" strike="noStrike" kern="0" cap="none" spc="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lang="en-US" sz="24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8</a:t>
            </a:r>
            <a:r>
              <a:rPr kumimoji="0" lang="en-US" sz="2400" b="0" i="0" u="none" strike="noStrike" kern="0" cap="none" spc="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lang="en-US" sz="2400" b="0" i="0" u="none" strike="noStrike" kern="0" cap="none" spc="1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13</a:t>
            </a:r>
            <a:r>
              <a:rPr kumimoji="0" lang="en-US" sz="24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</p:spTree>
    <p:extLst>
      <p:ext uri="{BB962C8B-B14F-4D97-AF65-F5344CB8AC3E}">
        <p14:creationId xmlns:p14="http://schemas.microsoft.com/office/powerpoint/2010/main" val="199036589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50" dirty="0"/>
              <a:t>When</a:t>
            </a:r>
            <a:r>
              <a:rPr spc="235" dirty="0"/>
              <a:t> </a:t>
            </a:r>
            <a:r>
              <a:rPr dirty="0"/>
              <a:t>are</a:t>
            </a:r>
            <a:r>
              <a:rPr spc="235" dirty="0"/>
              <a:t> </a:t>
            </a:r>
            <a:r>
              <a:rPr spc="65" dirty="0"/>
              <a:t>Existence</a:t>
            </a:r>
            <a:r>
              <a:rPr spc="250" dirty="0"/>
              <a:t> </a:t>
            </a:r>
            <a:r>
              <a:rPr spc="50" dirty="0"/>
              <a:t>Proofs</a:t>
            </a:r>
            <a:r>
              <a:rPr spc="229" dirty="0"/>
              <a:t> </a:t>
            </a:r>
            <a:r>
              <a:rPr spc="50" dirty="0"/>
              <a:t>often</a:t>
            </a:r>
            <a:r>
              <a:rPr spc="240" dirty="0"/>
              <a:t> </a:t>
            </a:r>
            <a:r>
              <a:rPr spc="50" dirty="0"/>
              <a:t>helpful?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5058" y="1488186"/>
            <a:ext cx="85020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0" i="0" u="none" strike="noStrike" kern="0" cap="none" spc="-114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To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disprove</a:t>
            </a:r>
            <a:r>
              <a:rPr kumimoji="0" sz="2800" b="0" i="0" u="none" strike="noStrike" kern="0" cap="none" spc="-8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claim,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we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sz="2800" b="0" i="0" u="none" strike="noStrike" kern="0" cap="none" spc="-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negation</a:t>
            </a:r>
            <a:r>
              <a:rPr kumimoji="0" sz="28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sz="28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claim.</a:t>
            </a:r>
            <a:endParaRPr kumimoji="0" sz="2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5058" y="3500120"/>
            <a:ext cx="9212580" cy="1457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Existence</a:t>
            </a:r>
            <a:r>
              <a:rPr kumimoji="0" sz="2800" b="0" i="0" u="none" strike="noStrike" kern="0" cap="none" spc="-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proofs</a:t>
            </a:r>
            <a:r>
              <a:rPr kumimoji="0" sz="2800" b="0" i="0" u="none" strike="noStrike" kern="0" cap="none" spc="-9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are</a:t>
            </a:r>
            <a:r>
              <a:rPr kumimoji="0" sz="2800" b="0" i="0" u="none" strike="noStrike" kern="0" cap="none" spc="-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often</a:t>
            </a:r>
            <a:r>
              <a:rPr kumimoji="0" sz="2800" b="0" i="0" u="none" strike="noStrike" kern="0" cap="none" spc="-9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helpful</a:t>
            </a:r>
            <a:r>
              <a:rPr kumimoji="0" sz="2800" b="0" i="0" u="none" strike="noStrike" kern="0" cap="none" spc="-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to</a:t>
            </a:r>
            <a:r>
              <a:rPr kumimoji="0" sz="2800" b="0" i="0" u="none" strike="noStrike" kern="0" cap="none" spc="-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disprove</a:t>
            </a:r>
            <a:r>
              <a:rPr kumimoji="0" sz="2800" b="0" i="0" u="none" strike="noStrike" kern="0" cap="none" spc="-9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“for</a:t>
            </a:r>
            <a:r>
              <a:rPr kumimoji="0" sz="2800" b="0" i="0" u="none" strike="noStrike" kern="0" cap="none" spc="-8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all”</a:t>
            </a:r>
            <a:r>
              <a:rPr kumimoji="0" sz="2800" b="0" i="0" u="none" strike="noStrike" kern="0" cap="none" spc="-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claims.</a:t>
            </a: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83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Another</a:t>
            </a:r>
            <a:r>
              <a:rPr kumimoji="0" sz="28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term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for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this</a:t>
            </a:r>
            <a:r>
              <a:rPr kumimoji="0" sz="28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proof by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counterexample.</a:t>
            </a: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4202" y="397890"/>
            <a:ext cx="873861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pc="55" dirty="0"/>
              <a:t>Proof by </a:t>
            </a:r>
            <a:r>
              <a:rPr spc="55" dirty="0"/>
              <a:t>Counterexample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5058" y="1488186"/>
            <a:ext cx="10830560" cy="2236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</a:t>
            </a:r>
            <a:r>
              <a:rPr kumimoji="0" sz="26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single</a:t>
            </a:r>
            <a:r>
              <a:rPr kumimoji="0" sz="2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example</a:t>
            </a:r>
            <a:r>
              <a:rPr kumimoji="0" sz="2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can’t</a:t>
            </a:r>
            <a:r>
              <a:rPr kumimoji="0" sz="26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600" b="0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prove</a:t>
            </a:r>
            <a:r>
              <a:rPr kumimoji="0" sz="2600" b="0" i="1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</a:t>
            </a:r>
            <a:r>
              <a:rPr kumimoji="0" sz="2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∀</a:t>
            </a:r>
            <a:r>
              <a:rPr kumimoji="0" sz="2600" b="0" i="0" u="none" strike="noStrike" kern="0" cap="none" spc="1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statement.</a:t>
            </a:r>
            <a:endParaRPr kumimoji="0" sz="2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86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</a:t>
            </a:r>
            <a:r>
              <a:rPr kumimoji="0" sz="26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single</a:t>
            </a:r>
            <a:r>
              <a:rPr kumimoji="0" sz="26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counterexample</a:t>
            </a:r>
            <a:r>
              <a:rPr kumimoji="0" sz="2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can</a:t>
            </a:r>
            <a:r>
              <a:rPr kumimoji="0" sz="2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600" b="0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disprove</a:t>
            </a:r>
            <a:r>
              <a:rPr kumimoji="0" sz="2600" b="0" i="1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</a:t>
            </a:r>
            <a:r>
              <a:rPr kumimoji="0" sz="26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∀</a:t>
            </a:r>
            <a:r>
              <a:rPr kumimoji="0" sz="2600" b="0" i="0" u="none" strike="noStrike" kern="0" cap="none" spc="10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statement.</a:t>
            </a:r>
            <a:endParaRPr kumimoji="0" lang="en-US" sz="2600" b="0" i="0" u="none" strike="noStrike" kern="0" cap="none" spc="-1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For</a:t>
            </a:r>
            <a:r>
              <a:rPr kumimoji="0" lang="en-US" sz="2600" b="0" i="0" u="none" strike="noStrike" kern="0" cap="none" spc="-6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example,</a:t>
            </a:r>
            <a:r>
              <a:rPr kumimoji="0" lang="en-US" sz="26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to</a:t>
            </a:r>
            <a:r>
              <a:rPr kumimoji="0" lang="en-US" sz="2600" b="0" i="0" u="none" strike="noStrike" kern="0" cap="none" spc="-6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disprove</a:t>
            </a:r>
            <a:r>
              <a:rPr kumimoji="0" lang="en-US" sz="2600" b="0" i="0" u="none" strike="noStrike" kern="0" cap="none" spc="-7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“all</a:t>
            </a:r>
            <a:r>
              <a:rPr kumimoji="0" lang="en-US" sz="26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professors</a:t>
            </a:r>
            <a:r>
              <a:rPr kumimoji="0" lang="en-US" sz="26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like</a:t>
            </a:r>
            <a:r>
              <a:rPr kumimoji="0" lang="en-US" sz="2600" b="0" i="0" u="none" strike="noStrike" kern="0" cap="none" spc="-6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pizza”,</a:t>
            </a:r>
            <a:r>
              <a:rPr kumimoji="0" lang="en-US" sz="26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you</a:t>
            </a:r>
            <a:r>
              <a:rPr kumimoji="0" lang="en-US" sz="2600" b="0" i="0" u="none" strike="noStrike" kern="0" cap="none" spc="-6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must</a:t>
            </a:r>
            <a:r>
              <a:rPr kumimoji="0" lang="en-US" sz="26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find</a:t>
            </a:r>
            <a:r>
              <a:rPr kumimoji="0" lang="en-US" sz="2600" b="0" i="0" u="none" strike="noStrike" kern="0" cap="none" spc="-7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</a:t>
            </a:r>
            <a:r>
              <a:rPr kumimoji="0" lang="en-US" sz="26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6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professor</a:t>
            </a:r>
            <a:endParaRPr kumimoji="0" lang="en-US" sz="2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who</a:t>
            </a:r>
            <a:r>
              <a:rPr kumimoji="0" lang="en-US" sz="26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does</a:t>
            </a:r>
            <a:r>
              <a:rPr kumimoji="0" lang="en-US" sz="26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not</a:t>
            </a:r>
            <a:r>
              <a:rPr kumimoji="0" lang="en-US" sz="26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like</a:t>
            </a:r>
            <a:r>
              <a:rPr kumimoji="0" lang="en-US" sz="26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6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pizza.</a:t>
            </a:r>
            <a:endParaRPr kumimoji="0" lang="en-US" sz="2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5058" y="4150207"/>
            <a:ext cx="2451735" cy="511037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8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In</a:t>
            </a:r>
            <a:r>
              <a:rPr kumimoji="0" sz="26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formal</a:t>
            </a:r>
            <a:r>
              <a:rPr kumimoji="0" sz="26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6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logic:</a:t>
            </a:r>
            <a:endParaRPr kumimoji="0" sz="2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269A3AC-D4A9-ED26-0C23-EEAC4711963E}"/>
                  </a:ext>
                </a:extLst>
              </p:cNvPr>
              <p:cNvSpPr txBox="1"/>
              <p:nvPr/>
            </p:nvSpPr>
            <p:spPr>
              <a:xfrm>
                <a:off x="852858" y="4774145"/>
                <a:ext cx="2709973" cy="4168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¬∀</m:t>
                      </m:r>
                      <m:r>
                        <a:rPr lang="en-US" sz="24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4C328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4C328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4C328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4C328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4C3282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269A3AC-D4A9-ED26-0C23-EEAC471196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858" y="4774145"/>
                <a:ext cx="2709973" cy="41684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03546BA-9662-D887-E885-9D4CBDBC9B51}"/>
                  </a:ext>
                </a:extLst>
              </p:cNvPr>
              <p:cNvSpPr txBox="1"/>
              <p:nvPr/>
            </p:nvSpPr>
            <p:spPr>
              <a:xfrm>
                <a:off x="3606735" y="4774145"/>
                <a:ext cx="3011850" cy="4168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≡∃</m:t>
                      </m:r>
                      <m:r>
                        <a:rPr lang="en-US" sz="24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 ¬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4C328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4C328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4C328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4C328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4C3282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03546BA-9662-D887-E885-9D4CBDBC9B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6735" y="4774145"/>
                <a:ext cx="3011850" cy="4168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8CFC865-F588-D4D9-F5F2-78655CF4DDBE}"/>
                  </a:ext>
                </a:extLst>
              </p:cNvPr>
              <p:cNvSpPr txBox="1"/>
              <p:nvPr/>
            </p:nvSpPr>
            <p:spPr>
              <a:xfrm>
                <a:off x="3606735" y="5184642"/>
                <a:ext cx="3130024" cy="4168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≡∃</m:t>
                      </m:r>
                      <m:r>
                        <a:rPr lang="en-US" sz="24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 ¬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¬</m:t>
                          </m:r>
                          <m: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4C328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4C328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∨</m:t>
                          </m:r>
                          <m: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4C328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4C328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4C3282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8CFC865-F588-D4D9-F5F2-78655CF4DD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6735" y="5184642"/>
                <a:ext cx="3130024" cy="41684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E8E9FB2-752C-015E-443D-46C34200ADB2}"/>
                  </a:ext>
                </a:extLst>
              </p:cNvPr>
              <p:cNvSpPr txBox="1"/>
              <p:nvPr/>
            </p:nvSpPr>
            <p:spPr>
              <a:xfrm>
                <a:off x="3606735" y="5601487"/>
                <a:ext cx="3359253" cy="4168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≡∃</m:t>
                      </m:r>
                      <m:r>
                        <a:rPr lang="en-US" sz="24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¬¬</m:t>
                          </m:r>
                          <m: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4C328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4C328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∧¬</m:t>
                          </m:r>
                          <m: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4C328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4C328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4C3282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E8E9FB2-752C-015E-443D-46C34200AD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6735" y="5601487"/>
                <a:ext cx="3359253" cy="41684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25C1A8F-EA5A-1ABE-0004-FE0D1A4F9FA1}"/>
                  </a:ext>
                </a:extLst>
              </p:cNvPr>
              <p:cNvSpPr txBox="1"/>
              <p:nvPr/>
            </p:nvSpPr>
            <p:spPr>
              <a:xfrm>
                <a:off x="3602946" y="6043265"/>
                <a:ext cx="2900794" cy="4168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≡∃</m:t>
                      </m:r>
                      <m:r>
                        <a:rPr lang="en-US" sz="24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solidFill>
                            <a:srgbClr val="4C3282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4C328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4C328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∧¬</m:t>
                          </m:r>
                          <m:r>
                            <a:rPr lang="en-US" sz="2400" b="0" i="1" smtClean="0">
                              <a:solidFill>
                                <a:srgbClr val="4C3282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4C328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4C328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4C3282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25C1A8F-EA5A-1ABE-0004-FE0D1A4F9F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2946" y="6043265"/>
                <a:ext cx="2900794" cy="41684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id="{5308F291-4D03-325D-5206-B131F7575389}"/>
              </a:ext>
            </a:extLst>
          </p:cNvPr>
          <p:cNvSpPr txBox="1"/>
          <p:nvPr/>
        </p:nvSpPr>
        <p:spPr>
          <a:xfrm>
            <a:off x="7376126" y="4751734"/>
            <a:ext cx="45555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C3282"/>
                </a:solidFill>
              </a:rPr>
              <a:t>DeMorgan’s</a:t>
            </a:r>
            <a:r>
              <a:rPr lang="en-US" sz="2400" dirty="0">
                <a:solidFill>
                  <a:srgbClr val="4C3282"/>
                </a:solidFill>
              </a:rPr>
              <a:t> Law for Quantifiers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2AAC75F-DB20-9DBE-4B0E-F72553331D61}"/>
              </a:ext>
            </a:extLst>
          </p:cNvPr>
          <p:cNvSpPr txBox="1"/>
          <p:nvPr/>
        </p:nvSpPr>
        <p:spPr>
          <a:xfrm>
            <a:off x="7424450" y="5139822"/>
            <a:ext cx="45555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4C3282"/>
                </a:solidFill>
              </a:rPr>
              <a:t>Law of Implication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D74BD36-2319-8120-5169-49E856F9BF48}"/>
              </a:ext>
            </a:extLst>
          </p:cNvPr>
          <p:cNvSpPr txBox="1"/>
          <p:nvPr/>
        </p:nvSpPr>
        <p:spPr>
          <a:xfrm>
            <a:off x="7424450" y="5601487"/>
            <a:ext cx="45555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C3282"/>
                </a:solidFill>
              </a:rPr>
              <a:t>DeMorgan’s</a:t>
            </a:r>
            <a:r>
              <a:rPr lang="en-US" sz="2400" dirty="0">
                <a:solidFill>
                  <a:srgbClr val="4C3282"/>
                </a:solidFill>
              </a:rPr>
              <a:t> Law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0889527-9F52-2DE1-1876-09EEE15D4998}"/>
              </a:ext>
            </a:extLst>
          </p:cNvPr>
          <p:cNvSpPr txBox="1"/>
          <p:nvPr/>
        </p:nvSpPr>
        <p:spPr>
          <a:xfrm>
            <a:off x="7424450" y="6063152"/>
            <a:ext cx="45555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4C3282"/>
                </a:solidFill>
              </a:rPr>
              <a:t>Double Negation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2" grpId="0"/>
      <p:bldP spid="23" grpId="0"/>
      <p:bldP spid="24" grpId="0"/>
      <p:bldP spid="25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7086C6-30F6-BCC4-0B0B-17F9BF6597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77E70AC-6791-0185-AF10-A58F8EA748A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54202" y="397890"/>
            <a:ext cx="873861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pc="55" dirty="0"/>
              <a:t>Proof by Counterexample</a:t>
            </a:r>
            <a:endParaRPr spc="55"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AA8AA317-D7E0-79C8-CBDC-7E22E4BEED81}"/>
              </a:ext>
            </a:extLst>
          </p:cNvPr>
          <p:cNvSpPr/>
          <p:nvPr/>
        </p:nvSpPr>
        <p:spPr>
          <a:xfrm>
            <a:off x="5974969" y="1549527"/>
            <a:ext cx="26670" cy="322580"/>
          </a:xfrm>
          <a:custGeom>
            <a:avLst/>
            <a:gdLst/>
            <a:ahLst/>
            <a:cxnLst/>
            <a:rect l="l" t="t" r="r" b="b"/>
            <a:pathLst>
              <a:path w="26670" h="322580">
                <a:moveTo>
                  <a:pt x="26669" y="0"/>
                </a:moveTo>
                <a:lnTo>
                  <a:pt x="0" y="0"/>
                </a:lnTo>
                <a:lnTo>
                  <a:pt x="0" y="322580"/>
                </a:lnTo>
                <a:lnTo>
                  <a:pt x="26669" y="322580"/>
                </a:lnTo>
                <a:lnTo>
                  <a:pt x="2666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F35780E8-CE2C-4085-D2DB-9C2DAC0FEEDB}"/>
              </a:ext>
            </a:extLst>
          </p:cNvPr>
          <p:cNvSpPr/>
          <p:nvPr/>
        </p:nvSpPr>
        <p:spPr>
          <a:xfrm>
            <a:off x="5059045" y="1549527"/>
            <a:ext cx="26670" cy="322580"/>
          </a:xfrm>
          <a:custGeom>
            <a:avLst/>
            <a:gdLst/>
            <a:ahLst/>
            <a:cxnLst/>
            <a:rect l="l" t="t" r="r" b="b"/>
            <a:pathLst>
              <a:path w="26670" h="322580">
                <a:moveTo>
                  <a:pt x="26669" y="0"/>
                </a:moveTo>
                <a:lnTo>
                  <a:pt x="0" y="0"/>
                </a:lnTo>
                <a:lnTo>
                  <a:pt x="0" y="322580"/>
                </a:lnTo>
                <a:lnTo>
                  <a:pt x="26669" y="322580"/>
                </a:lnTo>
                <a:lnTo>
                  <a:pt x="2666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5C895298-612F-338A-F46B-2FD5DAE2FC2E}"/>
              </a:ext>
            </a:extLst>
          </p:cNvPr>
          <p:cNvSpPr/>
          <p:nvPr/>
        </p:nvSpPr>
        <p:spPr>
          <a:xfrm>
            <a:off x="7460868" y="1549527"/>
            <a:ext cx="26670" cy="322580"/>
          </a:xfrm>
          <a:custGeom>
            <a:avLst/>
            <a:gdLst/>
            <a:ahLst/>
            <a:cxnLst/>
            <a:rect l="l" t="t" r="r" b="b"/>
            <a:pathLst>
              <a:path w="26670" h="322580">
                <a:moveTo>
                  <a:pt x="26670" y="0"/>
                </a:moveTo>
                <a:lnTo>
                  <a:pt x="0" y="0"/>
                </a:lnTo>
                <a:lnTo>
                  <a:pt x="0" y="322580"/>
                </a:lnTo>
                <a:lnTo>
                  <a:pt x="26670" y="322580"/>
                </a:lnTo>
                <a:lnTo>
                  <a:pt x="266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53510394-669A-0876-9759-F9D804F5364B}"/>
              </a:ext>
            </a:extLst>
          </p:cNvPr>
          <p:cNvSpPr/>
          <p:nvPr/>
        </p:nvSpPr>
        <p:spPr>
          <a:xfrm>
            <a:off x="6552565" y="1549527"/>
            <a:ext cx="26670" cy="322580"/>
          </a:xfrm>
          <a:custGeom>
            <a:avLst/>
            <a:gdLst/>
            <a:ahLst/>
            <a:cxnLst/>
            <a:rect l="l" t="t" r="r" b="b"/>
            <a:pathLst>
              <a:path w="26670" h="322580">
                <a:moveTo>
                  <a:pt x="26669" y="0"/>
                </a:moveTo>
                <a:lnTo>
                  <a:pt x="0" y="0"/>
                </a:lnTo>
                <a:lnTo>
                  <a:pt x="0" y="322580"/>
                </a:lnTo>
                <a:lnTo>
                  <a:pt x="26669" y="322580"/>
                </a:lnTo>
                <a:lnTo>
                  <a:pt x="2666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4DC9C2EC-1E39-7035-AED1-8CBBD4867146}"/>
              </a:ext>
            </a:extLst>
          </p:cNvPr>
          <p:cNvSpPr/>
          <p:nvPr/>
        </p:nvSpPr>
        <p:spPr>
          <a:xfrm>
            <a:off x="8827896" y="1549527"/>
            <a:ext cx="26670" cy="322580"/>
          </a:xfrm>
          <a:custGeom>
            <a:avLst/>
            <a:gdLst/>
            <a:ahLst/>
            <a:cxnLst/>
            <a:rect l="l" t="t" r="r" b="b"/>
            <a:pathLst>
              <a:path w="26670" h="322580">
                <a:moveTo>
                  <a:pt x="26670" y="0"/>
                </a:moveTo>
                <a:lnTo>
                  <a:pt x="0" y="0"/>
                </a:lnTo>
                <a:lnTo>
                  <a:pt x="0" y="322580"/>
                </a:lnTo>
                <a:lnTo>
                  <a:pt x="26670" y="322580"/>
                </a:lnTo>
                <a:lnTo>
                  <a:pt x="266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47305092-A4E6-EF35-B835-B708A99A8D4D}"/>
              </a:ext>
            </a:extLst>
          </p:cNvPr>
          <p:cNvSpPr/>
          <p:nvPr/>
        </p:nvSpPr>
        <p:spPr>
          <a:xfrm>
            <a:off x="8507856" y="1549527"/>
            <a:ext cx="26670" cy="322580"/>
          </a:xfrm>
          <a:custGeom>
            <a:avLst/>
            <a:gdLst/>
            <a:ahLst/>
            <a:cxnLst/>
            <a:rect l="l" t="t" r="r" b="b"/>
            <a:pathLst>
              <a:path w="26670" h="322580">
                <a:moveTo>
                  <a:pt x="26670" y="0"/>
                </a:moveTo>
                <a:lnTo>
                  <a:pt x="0" y="0"/>
                </a:lnTo>
                <a:lnTo>
                  <a:pt x="0" y="322580"/>
                </a:lnTo>
                <a:lnTo>
                  <a:pt x="26670" y="322580"/>
                </a:lnTo>
                <a:lnTo>
                  <a:pt x="266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F13E081F-B296-1417-9CA5-F037C2A78561}"/>
              </a:ext>
            </a:extLst>
          </p:cNvPr>
          <p:cNvSpPr txBox="1"/>
          <p:nvPr/>
        </p:nvSpPr>
        <p:spPr>
          <a:xfrm>
            <a:off x="608482" y="1445513"/>
            <a:ext cx="9263380" cy="15767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>
                <a:tab pos="4520565" algn="l"/>
                <a:tab pos="5537200" algn="l"/>
                <a:tab pos="6014720" algn="l"/>
                <a:tab pos="7969884" algn="l"/>
                <a:tab pos="8388985" algn="l"/>
              </a:tabLst>
              <a:defRPr/>
            </a:pP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For</a:t>
            </a:r>
            <a:r>
              <a:rPr kumimoji="0" sz="28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all</a:t>
            </a:r>
            <a:r>
              <a:rPr kumimoji="0" sz="28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real</a:t>
            </a:r>
            <a:r>
              <a:rPr kumimoji="0" sz="28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numbers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𝑎,</a:t>
            </a:r>
            <a:r>
              <a:rPr kumimoji="0" sz="2800" b="0" i="0" u="none" strike="noStrike" kern="0" cap="none" spc="-1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𝑏,</a:t>
            </a:r>
            <a:r>
              <a:rPr kumimoji="0" sz="2800" b="0" i="0" u="none" strike="noStrike" kern="0" cap="none" spc="-1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𝑐,</a:t>
            </a:r>
            <a:r>
              <a:rPr kumimoji="0" sz="28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if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	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𝑎</a:t>
            </a:r>
            <a:r>
              <a:rPr kumimoji="0" sz="280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8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𝑐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	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	𝑏</a:t>
            </a:r>
            <a:r>
              <a:rPr kumimoji="0" sz="2800" b="0" i="0" u="none" strike="noStrike" kern="0" cap="none" spc="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8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𝑐</a:t>
            </a:r>
            <a:r>
              <a:rPr kumimoji="0" sz="2800" b="0" i="0" u="none" strike="noStrike" kern="0" cap="none" spc="3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sz="28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then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	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𝑎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	=</a:t>
            </a:r>
            <a:r>
              <a:rPr kumimoji="0" sz="2800" b="0" i="0" u="none" strike="noStrike" kern="0" cap="none" spc="1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|𝑏|.</a:t>
            </a:r>
            <a:endParaRPr kumimoji="0" sz="2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cs typeface="Cambria Math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22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cs typeface="Cambria Math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This</a:t>
            </a:r>
            <a:r>
              <a:rPr kumimoji="0" sz="28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claim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false.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Disprove!</a:t>
            </a:r>
            <a:endParaRPr kumimoji="0" sz="2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</p:spTree>
    <p:extLst>
      <p:ext uri="{BB962C8B-B14F-4D97-AF65-F5344CB8AC3E}">
        <p14:creationId xmlns:p14="http://schemas.microsoft.com/office/powerpoint/2010/main" val="139777918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4202" y="397890"/>
            <a:ext cx="873861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pc="55" dirty="0"/>
              <a:t>Proof by Counterexample</a:t>
            </a:r>
            <a:endParaRPr spc="55" dirty="0"/>
          </a:p>
        </p:txBody>
      </p:sp>
      <p:sp>
        <p:nvSpPr>
          <p:cNvPr id="3" name="object 3"/>
          <p:cNvSpPr/>
          <p:nvPr/>
        </p:nvSpPr>
        <p:spPr>
          <a:xfrm>
            <a:off x="5974969" y="1549527"/>
            <a:ext cx="26670" cy="322580"/>
          </a:xfrm>
          <a:custGeom>
            <a:avLst/>
            <a:gdLst/>
            <a:ahLst/>
            <a:cxnLst/>
            <a:rect l="l" t="t" r="r" b="b"/>
            <a:pathLst>
              <a:path w="26670" h="322580">
                <a:moveTo>
                  <a:pt x="26669" y="0"/>
                </a:moveTo>
                <a:lnTo>
                  <a:pt x="0" y="0"/>
                </a:lnTo>
                <a:lnTo>
                  <a:pt x="0" y="322580"/>
                </a:lnTo>
                <a:lnTo>
                  <a:pt x="26669" y="322580"/>
                </a:lnTo>
                <a:lnTo>
                  <a:pt x="2666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059045" y="1549527"/>
            <a:ext cx="26670" cy="322580"/>
          </a:xfrm>
          <a:custGeom>
            <a:avLst/>
            <a:gdLst/>
            <a:ahLst/>
            <a:cxnLst/>
            <a:rect l="l" t="t" r="r" b="b"/>
            <a:pathLst>
              <a:path w="26670" h="322580">
                <a:moveTo>
                  <a:pt x="26669" y="0"/>
                </a:moveTo>
                <a:lnTo>
                  <a:pt x="0" y="0"/>
                </a:lnTo>
                <a:lnTo>
                  <a:pt x="0" y="322580"/>
                </a:lnTo>
                <a:lnTo>
                  <a:pt x="26669" y="322580"/>
                </a:lnTo>
                <a:lnTo>
                  <a:pt x="2666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460868" y="1549527"/>
            <a:ext cx="26670" cy="322580"/>
          </a:xfrm>
          <a:custGeom>
            <a:avLst/>
            <a:gdLst/>
            <a:ahLst/>
            <a:cxnLst/>
            <a:rect l="l" t="t" r="r" b="b"/>
            <a:pathLst>
              <a:path w="26670" h="322580">
                <a:moveTo>
                  <a:pt x="26670" y="0"/>
                </a:moveTo>
                <a:lnTo>
                  <a:pt x="0" y="0"/>
                </a:lnTo>
                <a:lnTo>
                  <a:pt x="0" y="322580"/>
                </a:lnTo>
                <a:lnTo>
                  <a:pt x="26670" y="322580"/>
                </a:lnTo>
                <a:lnTo>
                  <a:pt x="266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552565" y="1549527"/>
            <a:ext cx="26670" cy="322580"/>
          </a:xfrm>
          <a:custGeom>
            <a:avLst/>
            <a:gdLst/>
            <a:ahLst/>
            <a:cxnLst/>
            <a:rect l="l" t="t" r="r" b="b"/>
            <a:pathLst>
              <a:path w="26670" h="322580">
                <a:moveTo>
                  <a:pt x="26669" y="0"/>
                </a:moveTo>
                <a:lnTo>
                  <a:pt x="0" y="0"/>
                </a:lnTo>
                <a:lnTo>
                  <a:pt x="0" y="322580"/>
                </a:lnTo>
                <a:lnTo>
                  <a:pt x="26669" y="322580"/>
                </a:lnTo>
                <a:lnTo>
                  <a:pt x="2666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object 7"/>
          <p:cNvSpPr/>
          <p:nvPr/>
        </p:nvSpPr>
        <p:spPr>
          <a:xfrm>
            <a:off x="8827896" y="1549527"/>
            <a:ext cx="26670" cy="322580"/>
          </a:xfrm>
          <a:custGeom>
            <a:avLst/>
            <a:gdLst/>
            <a:ahLst/>
            <a:cxnLst/>
            <a:rect l="l" t="t" r="r" b="b"/>
            <a:pathLst>
              <a:path w="26670" h="322580">
                <a:moveTo>
                  <a:pt x="26670" y="0"/>
                </a:moveTo>
                <a:lnTo>
                  <a:pt x="0" y="0"/>
                </a:lnTo>
                <a:lnTo>
                  <a:pt x="0" y="322580"/>
                </a:lnTo>
                <a:lnTo>
                  <a:pt x="26670" y="322580"/>
                </a:lnTo>
                <a:lnTo>
                  <a:pt x="266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507856" y="1549527"/>
            <a:ext cx="26670" cy="322580"/>
          </a:xfrm>
          <a:custGeom>
            <a:avLst/>
            <a:gdLst/>
            <a:ahLst/>
            <a:cxnLst/>
            <a:rect l="l" t="t" r="r" b="b"/>
            <a:pathLst>
              <a:path w="26670" h="322580">
                <a:moveTo>
                  <a:pt x="26670" y="0"/>
                </a:moveTo>
                <a:lnTo>
                  <a:pt x="0" y="0"/>
                </a:lnTo>
                <a:lnTo>
                  <a:pt x="0" y="322580"/>
                </a:lnTo>
                <a:lnTo>
                  <a:pt x="26670" y="322580"/>
                </a:lnTo>
                <a:lnTo>
                  <a:pt x="266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08482" y="1445513"/>
            <a:ext cx="9263380" cy="15767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>
                <a:tab pos="4520565" algn="l"/>
                <a:tab pos="5537200" algn="l"/>
                <a:tab pos="6014720" algn="l"/>
                <a:tab pos="7969884" algn="l"/>
                <a:tab pos="8388985" algn="l"/>
              </a:tabLst>
              <a:defRPr/>
            </a:pP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For</a:t>
            </a:r>
            <a:r>
              <a:rPr kumimoji="0" sz="28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all</a:t>
            </a:r>
            <a:r>
              <a:rPr kumimoji="0" sz="28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real</a:t>
            </a:r>
            <a:r>
              <a:rPr kumimoji="0" sz="2800" b="0" i="0" u="none" strike="noStrike" kern="0" cap="none" spc="-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numbers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𝑎,</a:t>
            </a:r>
            <a:r>
              <a:rPr kumimoji="0" sz="2800" b="0" i="0" u="none" strike="noStrike" kern="0" cap="none" spc="-1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𝑏,</a:t>
            </a:r>
            <a:r>
              <a:rPr kumimoji="0" sz="2800" b="0" i="0" u="none" strike="noStrike" kern="0" cap="none" spc="-1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𝑐,</a:t>
            </a:r>
            <a:r>
              <a:rPr kumimoji="0" sz="28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if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	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𝑎</a:t>
            </a:r>
            <a:r>
              <a:rPr kumimoji="0" sz="280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8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𝑐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	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	𝑏</a:t>
            </a:r>
            <a:r>
              <a:rPr kumimoji="0" sz="2800" b="0" i="0" u="none" strike="noStrike" kern="0" cap="none" spc="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8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𝑐</a:t>
            </a:r>
            <a:r>
              <a:rPr kumimoji="0" sz="2800" b="0" i="0" u="none" strike="noStrike" kern="0" cap="none" spc="3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,</a:t>
            </a:r>
            <a:r>
              <a:rPr kumimoji="0" sz="2800" b="0" i="0" u="none" strike="noStrike" kern="0" cap="none" spc="-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then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	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𝑎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	=</a:t>
            </a:r>
            <a:r>
              <a:rPr kumimoji="0" sz="2800" b="0" i="0" u="none" strike="noStrike" kern="0" cap="none" spc="1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|𝑏|.</a:t>
            </a:r>
            <a:endParaRPr kumimoji="0" sz="2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cs typeface="Cambria Math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22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cs typeface="Cambria Math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This</a:t>
            </a:r>
            <a:r>
              <a:rPr kumimoji="0" sz="28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claim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false.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Disprove!</a:t>
            </a:r>
            <a:endParaRPr kumimoji="0" sz="2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139305" y="3797427"/>
            <a:ext cx="26670" cy="322580"/>
          </a:xfrm>
          <a:custGeom>
            <a:avLst/>
            <a:gdLst/>
            <a:ahLst/>
            <a:cxnLst/>
            <a:rect l="l" t="t" r="r" b="b"/>
            <a:pathLst>
              <a:path w="26670" h="322579">
                <a:moveTo>
                  <a:pt x="26670" y="0"/>
                </a:moveTo>
                <a:lnTo>
                  <a:pt x="0" y="0"/>
                </a:lnTo>
                <a:lnTo>
                  <a:pt x="0" y="322580"/>
                </a:lnTo>
                <a:lnTo>
                  <a:pt x="26670" y="322580"/>
                </a:lnTo>
                <a:lnTo>
                  <a:pt x="26670" y="0"/>
                </a:lnTo>
                <a:close/>
              </a:path>
            </a:pathLst>
          </a:custGeom>
          <a:solidFill>
            <a:srgbClr val="4B3182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819265" y="3797427"/>
            <a:ext cx="26670" cy="322580"/>
          </a:xfrm>
          <a:custGeom>
            <a:avLst/>
            <a:gdLst/>
            <a:ahLst/>
            <a:cxnLst/>
            <a:rect l="l" t="t" r="r" b="b"/>
            <a:pathLst>
              <a:path w="26670" h="322579">
                <a:moveTo>
                  <a:pt x="26669" y="0"/>
                </a:moveTo>
                <a:lnTo>
                  <a:pt x="0" y="0"/>
                </a:lnTo>
                <a:lnTo>
                  <a:pt x="0" y="322580"/>
                </a:lnTo>
                <a:lnTo>
                  <a:pt x="26669" y="322580"/>
                </a:lnTo>
                <a:lnTo>
                  <a:pt x="26669" y="0"/>
                </a:lnTo>
                <a:close/>
              </a:path>
            </a:pathLst>
          </a:custGeom>
          <a:solidFill>
            <a:srgbClr val="4B3182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08482" y="3693363"/>
            <a:ext cx="97313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>
                <a:tab pos="6281420" algn="l"/>
                <a:tab pos="6698615" algn="l"/>
              </a:tabLst>
              <a:defRPr/>
            </a:pP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Consider</a:t>
            </a:r>
            <a:r>
              <a:rPr kumimoji="0" sz="28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𝑎</a:t>
            </a:r>
            <a:r>
              <a:rPr kumimoji="0" sz="2800" b="0" i="0" u="none" strike="noStrike" kern="0" cap="none" spc="2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800" b="0" i="0" u="none" strike="noStrike" kern="0" cap="none" spc="1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−6,</a:t>
            </a:r>
            <a:r>
              <a:rPr kumimoji="0" sz="2800" b="0" i="0" u="none" strike="noStrike" kern="0" cap="none" spc="-16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𝑏</a:t>
            </a:r>
            <a:r>
              <a:rPr kumimoji="0" sz="2800" b="0" i="0" u="none" strike="noStrike" kern="0" cap="none" spc="204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800" b="0" i="0" u="none" strike="noStrike" kern="0" cap="none" spc="1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4,</a:t>
            </a:r>
            <a:r>
              <a:rPr kumimoji="0" sz="2800" b="0" i="0" u="none" strike="noStrike" kern="0" cap="none" spc="-1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𝑐</a:t>
            </a:r>
            <a:r>
              <a:rPr kumimoji="0" sz="2800" b="0" i="0" u="none" strike="noStrike" kern="0" cap="none" spc="2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800" b="0" i="0" u="none" strike="noStrike" kern="0" cap="none" spc="1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</a:t>
            </a:r>
            <a:r>
              <a:rPr kumimoji="0" sz="28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Certainly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	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𝑎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	≠</a:t>
            </a:r>
            <a:r>
              <a:rPr kumimoji="0" sz="2800" b="0" i="0" u="none" strike="noStrike" kern="0" cap="none" spc="18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|𝑏|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. Observe</a:t>
            </a:r>
            <a:r>
              <a:rPr kumimoji="0" sz="2800" b="0" i="0" u="none" strike="noStrike" kern="0" cap="none" spc="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that:</a:t>
            </a:r>
            <a:endParaRPr kumimoji="0" sz="2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79752" y="4181475"/>
            <a:ext cx="26670" cy="322580"/>
          </a:xfrm>
          <a:custGeom>
            <a:avLst/>
            <a:gdLst/>
            <a:ahLst/>
            <a:cxnLst/>
            <a:rect l="l" t="t" r="r" b="b"/>
            <a:pathLst>
              <a:path w="26669" h="322579">
                <a:moveTo>
                  <a:pt x="26669" y="0"/>
                </a:moveTo>
                <a:lnTo>
                  <a:pt x="0" y="0"/>
                </a:lnTo>
                <a:lnTo>
                  <a:pt x="0" y="322580"/>
                </a:lnTo>
                <a:lnTo>
                  <a:pt x="26669" y="322580"/>
                </a:lnTo>
                <a:lnTo>
                  <a:pt x="26669" y="0"/>
                </a:lnTo>
                <a:close/>
              </a:path>
            </a:pathLst>
          </a:custGeom>
          <a:solidFill>
            <a:srgbClr val="4B3182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663790" y="4181475"/>
            <a:ext cx="27305" cy="322580"/>
          </a:xfrm>
          <a:custGeom>
            <a:avLst/>
            <a:gdLst/>
            <a:ahLst/>
            <a:cxnLst/>
            <a:rect l="l" t="t" r="r" b="b"/>
            <a:pathLst>
              <a:path w="27304" h="322579">
                <a:moveTo>
                  <a:pt x="26695" y="0"/>
                </a:moveTo>
                <a:lnTo>
                  <a:pt x="0" y="0"/>
                </a:lnTo>
                <a:lnTo>
                  <a:pt x="0" y="322580"/>
                </a:lnTo>
                <a:lnTo>
                  <a:pt x="26695" y="322580"/>
                </a:lnTo>
                <a:lnTo>
                  <a:pt x="26695" y="0"/>
                </a:lnTo>
                <a:close/>
              </a:path>
            </a:pathLst>
          </a:custGeom>
          <a:solidFill>
            <a:srgbClr val="4B3182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350640" y="4181475"/>
            <a:ext cx="26670" cy="322580"/>
          </a:xfrm>
          <a:custGeom>
            <a:avLst/>
            <a:gdLst/>
            <a:ahLst/>
            <a:cxnLst/>
            <a:rect l="l" t="t" r="r" b="b"/>
            <a:pathLst>
              <a:path w="26670" h="322579">
                <a:moveTo>
                  <a:pt x="26670" y="0"/>
                </a:moveTo>
                <a:lnTo>
                  <a:pt x="0" y="0"/>
                </a:lnTo>
                <a:lnTo>
                  <a:pt x="0" y="322580"/>
                </a:lnTo>
                <a:lnTo>
                  <a:pt x="26670" y="322580"/>
                </a:lnTo>
                <a:lnTo>
                  <a:pt x="26670" y="0"/>
                </a:lnTo>
                <a:close/>
              </a:path>
            </a:pathLst>
          </a:custGeom>
          <a:solidFill>
            <a:srgbClr val="4B3182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157348" y="4181475"/>
            <a:ext cx="26670" cy="322580"/>
          </a:xfrm>
          <a:custGeom>
            <a:avLst/>
            <a:gdLst/>
            <a:ahLst/>
            <a:cxnLst/>
            <a:rect l="l" t="t" r="r" b="b"/>
            <a:pathLst>
              <a:path w="26669" h="322579">
                <a:moveTo>
                  <a:pt x="26669" y="0"/>
                </a:moveTo>
                <a:lnTo>
                  <a:pt x="0" y="0"/>
                </a:lnTo>
                <a:lnTo>
                  <a:pt x="0" y="322580"/>
                </a:lnTo>
                <a:lnTo>
                  <a:pt x="26669" y="322580"/>
                </a:lnTo>
                <a:lnTo>
                  <a:pt x="26669" y="0"/>
                </a:lnTo>
                <a:close/>
              </a:path>
            </a:pathLst>
          </a:custGeom>
          <a:solidFill>
            <a:srgbClr val="4B3182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501260" y="4181475"/>
            <a:ext cx="26670" cy="322580"/>
          </a:xfrm>
          <a:custGeom>
            <a:avLst/>
            <a:gdLst/>
            <a:ahLst/>
            <a:cxnLst/>
            <a:rect l="l" t="t" r="r" b="b"/>
            <a:pathLst>
              <a:path w="26670" h="322579">
                <a:moveTo>
                  <a:pt x="26669" y="0"/>
                </a:moveTo>
                <a:lnTo>
                  <a:pt x="0" y="0"/>
                </a:lnTo>
                <a:lnTo>
                  <a:pt x="0" y="322580"/>
                </a:lnTo>
                <a:lnTo>
                  <a:pt x="26669" y="322580"/>
                </a:lnTo>
                <a:lnTo>
                  <a:pt x="26669" y="0"/>
                </a:lnTo>
                <a:close/>
              </a:path>
            </a:pathLst>
          </a:custGeom>
          <a:solidFill>
            <a:srgbClr val="4B3182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926713" y="4181475"/>
            <a:ext cx="26670" cy="322580"/>
          </a:xfrm>
          <a:custGeom>
            <a:avLst/>
            <a:gdLst/>
            <a:ahLst/>
            <a:cxnLst/>
            <a:rect l="l" t="t" r="r" b="b"/>
            <a:pathLst>
              <a:path w="26670" h="322579">
                <a:moveTo>
                  <a:pt x="26670" y="0"/>
                </a:moveTo>
                <a:lnTo>
                  <a:pt x="0" y="0"/>
                </a:lnTo>
                <a:lnTo>
                  <a:pt x="0" y="322580"/>
                </a:lnTo>
                <a:lnTo>
                  <a:pt x="26670" y="322580"/>
                </a:lnTo>
                <a:lnTo>
                  <a:pt x="26670" y="0"/>
                </a:lnTo>
                <a:close/>
              </a:path>
            </a:pathLst>
          </a:custGeom>
          <a:solidFill>
            <a:srgbClr val="4B3182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1573657" y="4743830"/>
            <a:ext cx="26670" cy="322580"/>
          </a:xfrm>
          <a:custGeom>
            <a:avLst/>
            <a:gdLst/>
            <a:ahLst/>
            <a:cxnLst/>
            <a:rect l="l" t="t" r="r" b="b"/>
            <a:pathLst>
              <a:path w="26669" h="322579">
                <a:moveTo>
                  <a:pt x="26670" y="0"/>
                </a:moveTo>
                <a:lnTo>
                  <a:pt x="0" y="0"/>
                </a:lnTo>
                <a:lnTo>
                  <a:pt x="0" y="322580"/>
                </a:lnTo>
                <a:lnTo>
                  <a:pt x="26670" y="322580"/>
                </a:lnTo>
                <a:lnTo>
                  <a:pt x="26670" y="0"/>
                </a:lnTo>
                <a:close/>
              </a:path>
            </a:pathLst>
          </a:custGeom>
          <a:solidFill>
            <a:srgbClr val="4B3182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663790" y="4743830"/>
            <a:ext cx="27305" cy="322580"/>
          </a:xfrm>
          <a:custGeom>
            <a:avLst/>
            <a:gdLst/>
            <a:ahLst/>
            <a:cxnLst/>
            <a:rect l="l" t="t" r="r" b="b"/>
            <a:pathLst>
              <a:path w="27304" h="322579">
                <a:moveTo>
                  <a:pt x="26695" y="0"/>
                </a:moveTo>
                <a:lnTo>
                  <a:pt x="0" y="0"/>
                </a:lnTo>
                <a:lnTo>
                  <a:pt x="0" y="322580"/>
                </a:lnTo>
                <a:lnTo>
                  <a:pt x="26695" y="322580"/>
                </a:lnTo>
                <a:lnTo>
                  <a:pt x="26695" y="0"/>
                </a:lnTo>
                <a:close/>
              </a:path>
            </a:pathLst>
          </a:custGeom>
          <a:solidFill>
            <a:srgbClr val="4B3182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077845" y="4743830"/>
            <a:ext cx="26670" cy="322580"/>
          </a:xfrm>
          <a:custGeom>
            <a:avLst/>
            <a:gdLst/>
            <a:ahLst/>
            <a:cxnLst/>
            <a:rect l="l" t="t" r="r" b="b"/>
            <a:pathLst>
              <a:path w="26669" h="322579">
                <a:moveTo>
                  <a:pt x="26669" y="0"/>
                </a:moveTo>
                <a:lnTo>
                  <a:pt x="0" y="0"/>
                </a:lnTo>
                <a:lnTo>
                  <a:pt x="0" y="322580"/>
                </a:lnTo>
                <a:lnTo>
                  <a:pt x="26669" y="322580"/>
                </a:lnTo>
                <a:lnTo>
                  <a:pt x="26669" y="0"/>
                </a:lnTo>
                <a:close/>
              </a:path>
            </a:pathLst>
          </a:custGeom>
          <a:solidFill>
            <a:srgbClr val="4B3182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149729" y="4743830"/>
            <a:ext cx="26670" cy="322580"/>
          </a:xfrm>
          <a:custGeom>
            <a:avLst/>
            <a:gdLst/>
            <a:ahLst/>
            <a:cxnLst/>
            <a:rect l="l" t="t" r="r" b="b"/>
            <a:pathLst>
              <a:path w="26669" h="322579">
                <a:moveTo>
                  <a:pt x="26669" y="0"/>
                </a:moveTo>
                <a:lnTo>
                  <a:pt x="0" y="0"/>
                </a:lnTo>
                <a:lnTo>
                  <a:pt x="0" y="322580"/>
                </a:lnTo>
                <a:lnTo>
                  <a:pt x="26669" y="322580"/>
                </a:lnTo>
                <a:lnTo>
                  <a:pt x="26669" y="0"/>
                </a:lnTo>
                <a:close/>
              </a:path>
            </a:pathLst>
          </a:custGeom>
          <a:solidFill>
            <a:srgbClr val="4B3182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3963289" y="4743830"/>
            <a:ext cx="26670" cy="322580"/>
          </a:xfrm>
          <a:custGeom>
            <a:avLst/>
            <a:gdLst/>
            <a:ahLst/>
            <a:cxnLst/>
            <a:rect l="l" t="t" r="r" b="b"/>
            <a:pathLst>
              <a:path w="26670" h="322579">
                <a:moveTo>
                  <a:pt x="26670" y="0"/>
                </a:moveTo>
                <a:lnTo>
                  <a:pt x="0" y="0"/>
                </a:lnTo>
                <a:lnTo>
                  <a:pt x="0" y="322580"/>
                </a:lnTo>
                <a:lnTo>
                  <a:pt x="26670" y="322580"/>
                </a:lnTo>
                <a:lnTo>
                  <a:pt x="26670" y="0"/>
                </a:lnTo>
                <a:close/>
              </a:path>
            </a:pathLst>
          </a:custGeom>
          <a:solidFill>
            <a:srgbClr val="4B3182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653916" y="4743830"/>
            <a:ext cx="26670" cy="322580"/>
          </a:xfrm>
          <a:custGeom>
            <a:avLst/>
            <a:gdLst/>
            <a:ahLst/>
            <a:cxnLst/>
            <a:rect l="l" t="t" r="r" b="b"/>
            <a:pathLst>
              <a:path w="26670" h="322579">
                <a:moveTo>
                  <a:pt x="26670" y="0"/>
                </a:moveTo>
                <a:lnTo>
                  <a:pt x="0" y="0"/>
                </a:lnTo>
                <a:lnTo>
                  <a:pt x="0" y="322580"/>
                </a:lnTo>
                <a:lnTo>
                  <a:pt x="26670" y="322580"/>
                </a:lnTo>
                <a:lnTo>
                  <a:pt x="26670" y="0"/>
                </a:lnTo>
                <a:close/>
              </a:path>
            </a:pathLst>
          </a:custGeom>
          <a:solidFill>
            <a:srgbClr val="4B3182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21258" y="3941724"/>
            <a:ext cx="4521835" cy="1150620"/>
          </a:xfrm>
          <a:prstGeom prst="rect">
            <a:avLst/>
          </a:prstGeom>
        </p:spPr>
        <p:txBody>
          <a:bodyPr vert="horz" wrap="square" lIns="0" tIns="14795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165"/>
              </a:spcBef>
              <a:spcAft>
                <a:spcPts val="0"/>
              </a:spcAft>
              <a:buClrTx/>
              <a:buSzTx/>
              <a:buFontTx/>
              <a:buNone/>
              <a:tabLst>
                <a:tab pos="1028700" algn="l"/>
                <a:tab pos="1505585" algn="l"/>
                <a:tab pos="2798445" algn="l"/>
                <a:tab pos="3275329" algn="l"/>
                <a:tab pos="3947795" algn="l"/>
              </a:tabLst>
              <a:defRPr/>
            </a:pP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𝑎</a:t>
            </a:r>
            <a:r>
              <a:rPr kumimoji="0" sz="2800" b="0" i="0" u="none" strike="noStrike" kern="0" cap="none" spc="7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8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𝑐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	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	−6</a:t>
            </a:r>
            <a:r>
              <a:rPr kumimoji="0" sz="28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800" b="0" i="0" u="none" strike="noStrike" kern="0" cap="none" spc="-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	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	</a:t>
            </a:r>
            <a:r>
              <a:rPr kumimoji="0" sz="28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−5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	=</a:t>
            </a:r>
            <a:r>
              <a:rPr kumimoji="0" sz="2800" b="0" i="0" u="none" strike="noStrike" kern="0" cap="none" spc="16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endParaRPr kumimoji="0" sz="2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cs typeface="Cambria Math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7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21080" algn="l"/>
                <a:tab pos="1497965" algn="l"/>
                <a:tab pos="2526030" algn="l"/>
                <a:tab pos="3002915" algn="l"/>
                <a:tab pos="3411220" algn="l"/>
              </a:tabLst>
              <a:defRPr/>
            </a:pP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𝑏</a:t>
            </a:r>
            <a:r>
              <a:rPr kumimoji="0" sz="2800" b="0" i="0" u="none" strike="noStrike" kern="0" cap="none" spc="6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800" b="0" i="0" u="none" strike="noStrike" kern="0" cap="none" spc="-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𝑐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	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	4</a:t>
            </a:r>
            <a:r>
              <a:rPr kumimoji="0" sz="2800" b="0" i="0" u="none" strike="noStrike" kern="0" cap="none" spc="-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+</a:t>
            </a:r>
            <a:r>
              <a:rPr kumimoji="0" sz="28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	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=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	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	=</a:t>
            </a:r>
            <a:r>
              <a:rPr kumimoji="0" sz="2800" b="0" i="0" u="none" strike="noStrike" kern="0" cap="none" spc="16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 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endParaRPr kumimoji="0" sz="2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mbria Math"/>
              <a:cs typeface="Cambria Math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08482" y="5200853"/>
            <a:ext cx="61442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So</a:t>
            </a:r>
            <a:r>
              <a:rPr kumimoji="0" sz="28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this</a:t>
            </a:r>
            <a:r>
              <a:rPr kumimoji="0" sz="2800" b="0" i="0" u="none" strike="noStrike" kern="0" cap="none" spc="-3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is</a:t>
            </a:r>
            <a:r>
              <a:rPr kumimoji="0" sz="28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a</a:t>
            </a:r>
            <a:r>
              <a:rPr kumimoji="0" sz="28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counterexample</a:t>
            </a:r>
            <a:r>
              <a:rPr kumimoji="0" sz="28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to</a:t>
            </a:r>
            <a:r>
              <a:rPr kumimoji="0" sz="28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sz="28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claim.</a:t>
            </a:r>
            <a:endParaRPr kumimoji="0" sz="2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A5D77-C7D4-1FA3-1153-35FD718B42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FB453402-98E0-96B6-29EF-5628DAE751F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54202" y="397890"/>
            <a:ext cx="873861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">
              <a:lnSpc>
                <a:spcPct val="100000"/>
              </a:lnSpc>
              <a:spcBef>
                <a:spcPts val="100"/>
              </a:spcBef>
            </a:pPr>
            <a:r>
              <a:rPr lang="en-US" spc="55" dirty="0"/>
              <a:t>Practice: Proof by Counterexample</a:t>
            </a:r>
            <a:endParaRPr spc="55"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907D3AE7-BF71-20E5-45E8-F6FD17469002}"/>
              </a:ext>
            </a:extLst>
          </p:cNvPr>
          <p:cNvSpPr txBox="1"/>
          <p:nvPr/>
        </p:nvSpPr>
        <p:spPr>
          <a:xfrm>
            <a:off x="608482" y="1445513"/>
            <a:ext cx="10798810" cy="301967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You</a:t>
            </a:r>
            <a:r>
              <a:rPr kumimoji="0" sz="2800" b="0" i="0" u="none" strike="noStrike" kern="0" cap="none" spc="-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are</a:t>
            </a:r>
            <a:r>
              <a:rPr kumimoji="0" sz="28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given</a:t>
            </a:r>
            <a:r>
              <a:rPr kumimoji="0" sz="2800" b="0" i="0" u="none" strike="noStrike" kern="0" cap="none" spc="-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¢,</a:t>
            </a:r>
            <a:r>
              <a:rPr kumimoji="0" sz="2800" b="0" i="0" u="none" strike="noStrike" kern="0" cap="none" spc="-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¢,</a:t>
            </a:r>
            <a:r>
              <a:rPr kumimoji="0" sz="28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10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¢,</a:t>
            </a:r>
            <a:r>
              <a:rPr kumimoji="0" sz="2800" b="0" i="0" u="none" strike="noStrike" kern="0" cap="none" spc="-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12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¢</a:t>
            </a:r>
            <a:r>
              <a:rPr kumimoji="0" sz="28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and</a:t>
            </a:r>
            <a:r>
              <a:rPr kumimoji="0" sz="28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25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¢</a:t>
            </a:r>
            <a:r>
              <a:rPr kumimoji="0" sz="2800" b="0" i="0" u="none" strike="noStrike" kern="0" cap="none" spc="-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coins.</a:t>
            </a: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5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12700" marR="508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Your</a:t>
            </a:r>
            <a:r>
              <a:rPr kumimoji="0" sz="28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boss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says</a:t>
            </a:r>
            <a:r>
              <a:rPr kumimoji="0" sz="28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 following process will always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make</a:t>
            </a:r>
            <a:r>
              <a:rPr kumimoji="0" sz="2800" b="0" i="0" u="none" strike="noStrike" kern="0" cap="none" spc="-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change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with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sz="28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least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amount</a:t>
            </a:r>
            <a:r>
              <a:rPr kumimoji="0" sz="2800" b="0" i="0" u="none" strike="noStrike" kern="0" cap="none" spc="-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coins</a:t>
            </a:r>
            <a:r>
              <a:rPr lang="en-US" sz="2800" kern="0" dirty="0">
                <a:solidFill>
                  <a:sysClr val="windowText" lastClr="000000"/>
                </a:solidFill>
                <a:latin typeface="Segoe UI Semilight"/>
                <a:cs typeface="Segoe UI Semilight"/>
              </a:rPr>
              <a:t>: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first</a:t>
            </a:r>
            <a:r>
              <a:rPr kumimoji="0" sz="28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use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as</a:t>
            </a:r>
            <a:r>
              <a:rPr kumimoji="0" sz="28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many</a:t>
            </a:r>
            <a:r>
              <a:rPr kumimoji="0" sz="28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25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¢</a:t>
            </a:r>
            <a:r>
              <a:rPr kumimoji="0" sz="28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coins</a:t>
            </a:r>
            <a:r>
              <a:rPr kumimoji="0" sz="28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will</a:t>
            </a:r>
            <a:r>
              <a:rPr kumimoji="0" sz="28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fit,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then</a:t>
            </a:r>
            <a:r>
              <a:rPr kumimoji="0" sz="28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12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¢</a:t>
            </a:r>
            <a:r>
              <a:rPr kumimoji="0" sz="28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coins,</a:t>
            </a:r>
            <a:r>
              <a:rPr kumimoji="0" sz="28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then</a:t>
            </a:r>
            <a:r>
              <a:rPr kumimoji="0" sz="28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10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¢,</a:t>
            </a:r>
            <a:r>
              <a:rPr kumimoji="0" sz="28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then</a:t>
            </a:r>
            <a:r>
              <a:rPr kumimoji="0" sz="28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¢,</a:t>
            </a:r>
            <a:r>
              <a:rPr kumimoji="0" sz="28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then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¢</a:t>
            </a:r>
            <a:r>
              <a:rPr kumimoji="0" sz="28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cent.</a:t>
            </a: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36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Disprove</a:t>
            </a:r>
            <a:r>
              <a:rPr kumimoji="0" sz="28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this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with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</a:t>
            </a:r>
            <a:r>
              <a:rPr kumimoji="0" sz="28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counterexample.</a:t>
            </a: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</p:spTree>
    <p:extLst>
      <p:ext uri="{BB962C8B-B14F-4D97-AF65-F5344CB8AC3E}">
        <p14:creationId xmlns:p14="http://schemas.microsoft.com/office/powerpoint/2010/main" val="112460480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3AFAD5-FB9C-B6D8-0E0D-2BC6F3A49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F00CBB1C-83C1-6218-4CED-889F00A42AB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54202" y="397890"/>
            <a:ext cx="873861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">
              <a:lnSpc>
                <a:spcPct val="100000"/>
              </a:lnSpc>
              <a:spcBef>
                <a:spcPts val="100"/>
              </a:spcBef>
            </a:pPr>
            <a:r>
              <a:rPr lang="en-US" spc="55" dirty="0"/>
              <a:t>Practice: Proof by Counterexample</a:t>
            </a:r>
            <a:endParaRPr spc="55"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69B22C65-1FA9-E3A0-9762-F1568E61FE47}"/>
              </a:ext>
            </a:extLst>
          </p:cNvPr>
          <p:cNvSpPr txBox="1"/>
          <p:nvPr/>
        </p:nvSpPr>
        <p:spPr>
          <a:xfrm>
            <a:off x="608482" y="1445513"/>
            <a:ext cx="10798810" cy="301967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You</a:t>
            </a:r>
            <a:r>
              <a:rPr kumimoji="0" sz="2800" b="0" i="0" u="none" strike="noStrike" kern="0" cap="none" spc="-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are</a:t>
            </a:r>
            <a:r>
              <a:rPr kumimoji="0" sz="28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given</a:t>
            </a:r>
            <a:r>
              <a:rPr kumimoji="0" sz="2800" b="0" i="0" u="none" strike="noStrike" kern="0" cap="none" spc="-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¢,</a:t>
            </a:r>
            <a:r>
              <a:rPr kumimoji="0" sz="2800" b="0" i="0" u="none" strike="noStrike" kern="0" cap="none" spc="-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¢,</a:t>
            </a:r>
            <a:r>
              <a:rPr kumimoji="0" sz="28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10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¢,</a:t>
            </a:r>
            <a:r>
              <a:rPr kumimoji="0" sz="2800" b="0" i="0" u="none" strike="noStrike" kern="0" cap="none" spc="-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12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¢</a:t>
            </a:r>
            <a:r>
              <a:rPr kumimoji="0" sz="28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and</a:t>
            </a:r>
            <a:r>
              <a:rPr kumimoji="0" sz="28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25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¢</a:t>
            </a:r>
            <a:r>
              <a:rPr kumimoji="0" sz="2800" b="0" i="0" u="none" strike="noStrike" kern="0" cap="none" spc="-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coins.</a:t>
            </a: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5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12700" marR="508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Your</a:t>
            </a:r>
            <a:r>
              <a:rPr kumimoji="0" sz="28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boss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says</a:t>
            </a:r>
            <a:r>
              <a:rPr kumimoji="0" sz="28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 following process will always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make</a:t>
            </a:r>
            <a:r>
              <a:rPr kumimoji="0" sz="2800" b="0" i="0" u="none" strike="noStrike" kern="0" cap="none" spc="-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change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with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</a:t>
            </a:r>
            <a:r>
              <a:rPr kumimoji="0" sz="28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least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amount</a:t>
            </a:r>
            <a:r>
              <a:rPr kumimoji="0" sz="2800" b="0" i="0" u="none" strike="noStrike" kern="0" cap="none" spc="-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sz="28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coins</a:t>
            </a:r>
            <a:r>
              <a:rPr lang="en-US" sz="2800" kern="0" dirty="0">
                <a:solidFill>
                  <a:sysClr val="windowText" lastClr="000000"/>
                </a:solidFill>
                <a:latin typeface="Segoe UI Semilight"/>
                <a:cs typeface="Segoe UI Semilight"/>
              </a:rPr>
              <a:t>: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first</a:t>
            </a:r>
            <a:r>
              <a:rPr kumimoji="0" sz="28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use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as</a:t>
            </a:r>
            <a:r>
              <a:rPr kumimoji="0" sz="28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many</a:t>
            </a:r>
            <a:r>
              <a:rPr kumimoji="0" sz="28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25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¢</a:t>
            </a:r>
            <a:r>
              <a:rPr kumimoji="0" sz="28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coins</a:t>
            </a:r>
            <a:r>
              <a:rPr kumimoji="0" sz="28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that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will</a:t>
            </a:r>
            <a:r>
              <a:rPr kumimoji="0" sz="28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fit,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then</a:t>
            </a:r>
            <a:r>
              <a:rPr kumimoji="0" sz="28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12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¢</a:t>
            </a:r>
            <a:r>
              <a:rPr kumimoji="0" sz="28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coins,</a:t>
            </a:r>
            <a:r>
              <a:rPr kumimoji="0" sz="28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then</a:t>
            </a:r>
            <a:r>
              <a:rPr kumimoji="0" sz="2800" b="0" i="0" u="none" strike="noStrike" kern="0" cap="none" spc="-3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10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¢,</a:t>
            </a:r>
            <a:r>
              <a:rPr kumimoji="0" sz="28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then</a:t>
            </a:r>
            <a:r>
              <a:rPr kumimoji="0" sz="28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¢,</a:t>
            </a:r>
            <a:r>
              <a:rPr kumimoji="0" sz="2800" b="0" i="0" u="none" strike="noStrike" kern="0" cap="none" spc="-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then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¢</a:t>
            </a:r>
            <a:r>
              <a:rPr kumimoji="0" sz="2800" b="0" i="0" u="none" strike="noStrike" kern="0" cap="none" spc="-4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cent.</a:t>
            </a: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36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Disprove</a:t>
            </a:r>
            <a:r>
              <a:rPr kumimoji="0" sz="2800" b="0" i="0" u="none" strike="noStrike" kern="0" cap="none" spc="-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this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with</a:t>
            </a:r>
            <a:r>
              <a:rPr kumimoji="0" sz="2800" b="0" i="0" u="none" strike="noStrike" kern="0" cap="none" spc="-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a</a:t>
            </a:r>
            <a:r>
              <a:rPr kumimoji="0" sz="28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sz="28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 Semilight"/>
                <a:cs typeface="Segoe UI Semilight"/>
              </a:rPr>
              <a:t>counterexample.</a:t>
            </a:r>
            <a:endParaRPr kumimoji="0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C41EBA-F72F-4B2D-D681-EA9F0D6D99F1}"/>
              </a:ext>
            </a:extLst>
          </p:cNvPr>
          <p:cNvSpPr txBox="1"/>
          <p:nvPr/>
        </p:nvSpPr>
        <p:spPr>
          <a:xfrm>
            <a:off x="473303" y="5151186"/>
            <a:ext cx="11069168" cy="1255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126364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Consider</a:t>
            </a:r>
            <a:r>
              <a:rPr kumimoji="0" lang="en-US" sz="2800" b="0" i="0" u="none" strike="noStrike" kern="0" cap="none" spc="-8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making</a:t>
            </a:r>
            <a:r>
              <a:rPr kumimoji="0" lang="en-US" sz="2800" b="0" i="0" u="none" strike="noStrike" kern="0" cap="none" spc="-9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21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¢</a:t>
            </a:r>
            <a:r>
              <a:rPr kumimoji="0" lang="en-US" sz="2800" b="0" i="0" u="none" strike="noStrike" kern="0" cap="none" spc="-8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of</a:t>
            </a:r>
            <a:r>
              <a:rPr kumimoji="0" lang="en-US" sz="2800" b="0" i="0" u="none" strike="noStrike" kern="0" cap="none" spc="-10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change.</a:t>
            </a:r>
            <a:r>
              <a:rPr kumimoji="0" lang="en-US" sz="2800" b="0" i="0" u="none" strike="noStrike" kern="0" cap="none" spc="-9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Your</a:t>
            </a:r>
            <a:r>
              <a:rPr kumimoji="0" lang="en-US" sz="2800" b="0" i="0" u="none" strike="noStrike" kern="0" cap="none" spc="-9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boss’s</a:t>
            </a:r>
            <a:r>
              <a:rPr kumimoji="0" lang="en-US" sz="2800" b="0" i="0" u="none" strike="noStrike" kern="0" cap="none" spc="-1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strategy</a:t>
            </a:r>
            <a:r>
              <a:rPr kumimoji="0" lang="en-US" sz="2800" b="0" i="0" u="none" strike="noStrike" kern="0" cap="none" spc="-8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would</a:t>
            </a:r>
            <a:r>
              <a:rPr kumimoji="0" lang="en-US" sz="2800" b="0" i="0" u="none" strike="noStrike" kern="0" cap="none" spc="-8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-1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involve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using</a:t>
            </a:r>
            <a:r>
              <a:rPr kumimoji="0" lang="en-US" sz="28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12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¢,</a:t>
            </a:r>
            <a:r>
              <a:rPr kumimoji="0" lang="en-US" sz="28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5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¢,</a:t>
            </a:r>
            <a:r>
              <a:rPr kumimoji="0" lang="en-US" sz="28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¢,</a:t>
            </a:r>
            <a:r>
              <a:rPr kumimoji="0" lang="en-US" sz="28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¢,</a:t>
            </a:r>
            <a:r>
              <a:rPr kumimoji="0" lang="en-US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¢,</a:t>
            </a:r>
            <a:r>
              <a:rPr kumimoji="0" lang="en-US" sz="28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¢</a:t>
            </a:r>
            <a:r>
              <a:rPr kumimoji="0" lang="en-US" sz="2800" b="0" i="0" u="none" strike="noStrike" kern="0" cap="none" spc="-3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coins,</a:t>
            </a:r>
            <a:r>
              <a:rPr kumimoji="0" lang="en-US" sz="2800" b="0" i="0" u="none" strike="noStrike" kern="0" cap="none" spc="-5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i.e.</a:t>
            </a:r>
            <a:r>
              <a:rPr kumimoji="0" lang="en-US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6</a:t>
            </a:r>
            <a:r>
              <a:rPr kumimoji="0" lang="en-US" sz="28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coins.</a:t>
            </a:r>
            <a:r>
              <a:rPr kumimoji="0" lang="en-US" sz="28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However</a:t>
            </a:r>
            <a:r>
              <a:rPr kumimoji="0" lang="en-US" sz="2800" b="0" i="0" u="none" strike="noStrike" kern="0" cap="none" spc="-8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you</a:t>
            </a:r>
            <a:r>
              <a:rPr kumimoji="0" lang="en-US" sz="28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can</a:t>
            </a:r>
            <a:r>
              <a:rPr kumimoji="0" lang="en-US" sz="28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-2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make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this</a:t>
            </a:r>
            <a:r>
              <a:rPr kumimoji="0" lang="en-US" sz="2800" b="0" i="0" u="none" strike="noStrike" kern="0" cap="none" spc="-6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much</a:t>
            </a:r>
            <a:r>
              <a:rPr kumimoji="0" lang="en-US" sz="28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change</a:t>
            </a:r>
            <a:r>
              <a:rPr kumimoji="0" lang="en-US" sz="28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using</a:t>
            </a:r>
            <a:r>
              <a:rPr kumimoji="0" lang="en-US" sz="2800" b="0" i="0" u="none" strike="noStrike" kern="0" cap="none" spc="-5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only</a:t>
            </a:r>
            <a:r>
              <a:rPr kumimoji="0" lang="en-US" sz="28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3</a:t>
            </a:r>
            <a:r>
              <a:rPr kumimoji="0" lang="en-US" sz="28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coins:</a:t>
            </a:r>
            <a:r>
              <a:rPr kumimoji="0" lang="en-US" sz="2800" b="0" i="0" u="none" strike="noStrike" kern="0" cap="none" spc="-4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10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¢,</a:t>
            </a:r>
            <a:r>
              <a:rPr kumimoji="0" lang="en-US" sz="2800" b="0" i="0" u="none" strike="noStrike" kern="0" cap="none" spc="-4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10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¢,</a:t>
            </a:r>
            <a:r>
              <a:rPr kumimoji="0" lang="en-US" sz="2800" b="0" i="0" u="none" strike="noStrike" kern="0" cap="none" spc="-5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 </a:t>
            </a:r>
            <a:r>
              <a:rPr kumimoji="0" lang="en-US" sz="28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Cambria Math"/>
                <a:cs typeface="Cambria Math"/>
              </a:rPr>
              <a:t>1</a:t>
            </a:r>
            <a:r>
              <a:rPr kumimoji="0" lang="en-US" sz="2800" b="0" i="0" u="none" strike="noStrike" kern="0" cap="none" spc="-25" normalizeH="0" baseline="0" noProof="0" dirty="0">
                <a:ln>
                  <a:noFill/>
                </a:ln>
                <a:solidFill>
                  <a:srgbClr val="4B3182"/>
                </a:solidFill>
                <a:effectLst/>
                <a:uLnTx/>
                <a:uFillTx/>
                <a:latin typeface="Segoe UI Semilight"/>
                <a:cs typeface="Segoe UI Semilight"/>
              </a:rPr>
              <a:t>¢.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 Semilight"/>
              <a:cs typeface="Segoe UI Semilight"/>
            </a:endParaRPr>
          </a:p>
        </p:txBody>
      </p:sp>
    </p:spTree>
    <p:extLst>
      <p:ext uri="{BB962C8B-B14F-4D97-AF65-F5344CB8AC3E}">
        <p14:creationId xmlns:p14="http://schemas.microsoft.com/office/powerpoint/2010/main" val="1214794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/>
              <a:t>Integer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8374FBA-9AB2-4EDE-B31A-514D41A41B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We need a basic starting point to be able to prove things.</a:t>
            </a:r>
          </a:p>
          <a:p>
            <a:r>
              <a:rPr lang="en-US"/>
              <a:t>Objects to work with.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Some </a:t>
            </a:r>
            <a:r>
              <a:rPr lang="en-US" b="1"/>
              <a:t>definitions</a:t>
            </a:r>
            <a:r>
              <a:rPr lang="en-US"/>
              <a:t> to analyze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D217DE-00EA-44E6-B361-F8FC53631627}"/>
              </a:ext>
            </a:extLst>
          </p:cNvPr>
          <p:cNvSpPr/>
          <p:nvPr/>
        </p:nvSpPr>
        <p:spPr>
          <a:xfrm>
            <a:off x="1111751" y="2506652"/>
            <a:ext cx="9019011" cy="822027"/>
          </a:xfrm>
          <a:prstGeom prst="rect">
            <a:avLst/>
          </a:prstGeom>
          <a:solidFill>
            <a:srgbClr val="A48D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latin typeface="Segoe UI Semibold" panose="020B0702040204020203" pitchFamily="34" charset="0"/>
                <a:cs typeface="Segoe UI Semibold" panose="020B0702040204020203" pitchFamily="34" charset="0"/>
              </a:rPr>
              <a:t>An </a:t>
            </a:r>
            <a:r>
              <a:rPr lang="en-US" sz="2800" u="sng">
                <a:latin typeface="Segoe UI Semibold" panose="020B0702040204020203" pitchFamily="34" charset="0"/>
                <a:cs typeface="Segoe UI Semibold" panose="020B0702040204020203" pitchFamily="34" charset="0"/>
              </a:rPr>
              <a:t>integer:</a:t>
            </a:r>
            <a:r>
              <a:rPr lang="en-US" sz="2800">
                <a:latin typeface="Segoe UI Semibold" panose="020B0702040204020203" pitchFamily="34" charset="0"/>
                <a:cs typeface="Segoe UI Semibold" panose="020B0702040204020203" pitchFamily="34" charset="0"/>
              </a:rPr>
              <a:t> is any real number with no fractional part.</a:t>
            </a:r>
            <a:endParaRPr lang="en-US" sz="2800" b="1" u="sng"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785942-8A2C-4DDC-B743-FCDE15B8325D}"/>
              </a:ext>
            </a:extLst>
          </p:cNvPr>
          <p:cNvGrpSpPr/>
          <p:nvPr/>
        </p:nvGrpSpPr>
        <p:grpSpPr>
          <a:xfrm>
            <a:off x="113738" y="4371474"/>
            <a:ext cx="5773945" cy="2217439"/>
            <a:chOff x="1185842" y="3429000"/>
            <a:chExt cx="6111311" cy="192784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1554DD2F-5316-4C18-B120-842BC6A44C8D}"/>
                    </a:ext>
                  </a:extLst>
                </p:cNvPr>
                <p:cNvSpPr/>
                <p:nvPr/>
              </p:nvSpPr>
              <p:spPr>
                <a:xfrm>
                  <a:off x="1185842" y="3429000"/>
                  <a:ext cx="6111311" cy="1927846"/>
                </a:xfrm>
                <a:prstGeom prst="rect">
                  <a:avLst/>
                </a:prstGeom>
                <a:solidFill>
                  <a:srgbClr val="A48DD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>
                    <a:latin typeface="Segoe UI Semibold" panose="020B0702040204020203" pitchFamily="34" charset="0"/>
                    <a:cs typeface="Segoe UI Semibold" panose="020B0702040204020203" pitchFamily="34" charset="0"/>
                  </a:endParaRPr>
                </a:p>
                <a:p>
                  <a:pPr algn="ctr"/>
                  <a:r>
                    <a:rPr lang="en-US" sz="2800" b="1">
                      <a:latin typeface="Courier New" panose="02070309020205020404" pitchFamily="49" charset="0"/>
                      <a:cs typeface="Courier New" panose="02070309020205020404" pitchFamily="49" charset="0"/>
                    </a:rPr>
                    <a:t>Even(x)</a:t>
                  </a:r>
                  <a:r>
                    <a:rPr lang="en-US" sz="2800" b="1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 := An integer, </a:t>
                  </a:r>
                  <a14:m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𝒙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,</m:t>
                      </m:r>
                    </m:oMath>
                  </a14:m>
                  <a:r>
                    <a:rPr lang="en-US" sz="2800" b="1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 is even if and only if there is an integer </a:t>
                  </a:r>
                  <a14:m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𝒌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 </m:t>
                      </m:r>
                    </m:oMath>
                  </a14:m>
                  <a:r>
                    <a:rPr lang="en-US" sz="2800" b="1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such that </a:t>
                  </a:r>
                  <a14:m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𝒙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=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𝟐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𝒌</m:t>
                      </m:r>
                      <m:r>
                        <a:rPr lang="en-US" sz="2800" b="1" i="0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.</m:t>
                      </m:r>
                    </m:oMath>
                  </a14:m>
                  <a:endParaRPr lang="en-US" sz="2800" b="1">
                    <a:latin typeface="Segoe UI Semibold" panose="020B0702040204020203" pitchFamily="34" charset="0"/>
                    <a:cs typeface="Segoe UI Semibold" panose="020B0702040204020203" pitchFamily="34" charset="0"/>
                  </a:endParaRPr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1554DD2F-5316-4C18-B120-842BC6A44C8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85842" y="3429000"/>
                  <a:ext cx="6111311" cy="1927846"/>
                </a:xfrm>
                <a:prstGeom prst="rect">
                  <a:avLst/>
                </a:prstGeom>
                <a:blipFill>
                  <a:blip r:embed="rId3"/>
                  <a:stretch>
                    <a:fillRect l="-211" r="-1901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8364825-BF77-4E1D-A11D-8B2419EF2B6B}"/>
                </a:ext>
              </a:extLst>
            </p:cNvPr>
            <p:cNvSpPr/>
            <p:nvPr/>
          </p:nvSpPr>
          <p:spPr>
            <a:xfrm>
              <a:off x="1195367" y="3429001"/>
              <a:ext cx="6101786" cy="599067"/>
            </a:xfrm>
            <a:prstGeom prst="rect">
              <a:avLst/>
            </a:prstGeom>
            <a:solidFill>
              <a:srgbClr val="4C32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200" b="1">
                  <a:latin typeface="Segoe UI Semibold" panose="020B0702040204020203" pitchFamily="34" charset="0"/>
                  <a:cs typeface="Segoe UI Semibold" panose="020B0702040204020203" pitchFamily="34" charset="0"/>
                </a:rPr>
                <a:t>Even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DB30C93-2A72-40D6-9D66-05CF7576DD09}"/>
              </a:ext>
            </a:extLst>
          </p:cNvPr>
          <p:cNvGrpSpPr/>
          <p:nvPr/>
        </p:nvGrpSpPr>
        <p:grpSpPr>
          <a:xfrm>
            <a:off x="6168868" y="4371473"/>
            <a:ext cx="5773945" cy="2217439"/>
            <a:chOff x="1185842" y="3429000"/>
            <a:chExt cx="6111311" cy="192784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80DF3514-2793-4589-B171-373727C4B48A}"/>
                    </a:ext>
                  </a:extLst>
                </p:cNvPr>
                <p:cNvSpPr/>
                <p:nvPr/>
              </p:nvSpPr>
              <p:spPr>
                <a:xfrm>
                  <a:off x="1185842" y="3429000"/>
                  <a:ext cx="6111311" cy="1927846"/>
                </a:xfrm>
                <a:prstGeom prst="rect">
                  <a:avLst/>
                </a:prstGeom>
                <a:solidFill>
                  <a:srgbClr val="A48DD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>
                    <a:latin typeface="Segoe UI Semibold" panose="020B0702040204020203" pitchFamily="34" charset="0"/>
                    <a:cs typeface="Segoe UI Semibold" panose="020B0702040204020203" pitchFamily="34" charset="0"/>
                  </a:endParaRPr>
                </a:p>
                <a:p>
                  <a:pPr algn="ctr"/>
                  <a:r>
                    <a:rPr lang="en-US" sz="2800" b="1">
                      <a:latin typeface="Courier New" panose="02070309020205020404" pitchFamily="49" charset="0"/>
                      <a:cs typeface="Courier New" panose="02070309020205020404" pitchFamily="49" charset="0"/>
                    </a:rPr>
                    <a:t>Odd(x)</a:t>
                  </a:r>
                  <a:r>
                    <a:rPr lang="en-US" sz="2800" b="1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 := An integer, </a:t>
                  </a:r>
                  <a14:m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𝒙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,</m:t>
                      </m:r>
                    </m:oMath>
                  </a14:m>
                  <a:r>
                    <a:rPr lang="en-US" sz="2800" b="1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 is odd </a:t>
                  </a:r>
                  <a:br>
                    <a:rPr lang="en-US" sz="2800" b="1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</a:br>
                  <a:r>
                    <a:rPr lang="en-US" sz="2800" b="1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if and only if there is an integer </a:t>
                  </a:r>
                  <a14:m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𝒌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 </m:t>
                      </m:r>
                    </m:oMath>
                  </a14:m>
                  <a:r>
                    <a:rPr lang="en-US" sz="2800" b="1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such that </a:t>
                  </a:r>
                  <a14:m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𝒙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=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𝟐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𝒌</m:t>
                      </m:r>
                      <m:r>
                        <a:rPr lang="en-US" sz="2800" b="1" i="0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+</m:t>
                      </m:r>
                      <m:r>
                        <a:rPr lang="en-US" sz="2800" b="1" i="0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𝟏</m:t>
                      </m:r>
                      <m:r>
                        <a:rPr lang="en-US" sz="2800" b="1" i="0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.</m:t>
                      </m:r>
                    </m:oMath>
                  </a14:m>
                  <a:endParaRPr lang="en-US" sz="2800" b="1">
                    <a:latin typeface="Segoe UI Semibold" panose="020B0702040204020203" pitchFamily="34" charset="0"/>
                    <a:cs typeface="Segoe UI Semibold" panose="020B0702040204020203" pitchFamily="34" charset="0"/>
                  </a:endParaRPr>
                </a:p>
              </p:txBody>
            </p:sp>
          </mc:Choice>
          <mc:Fallback xmlns=""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80DF3514-2793-4589-B171-373727C4B48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85842" y="3429000"/>
                  <a:ext cx="6111311" cy="1927846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0F21742-EFDD-435A-9F9C-29C43A7A4E6C}"/>
                </a:ext>
              </a:extLst>
            </p:cNvPr>
            <p:cNvSpPr/>
            <p:nvPr/>
          </p:nvSpPr>
          <p:spPr>
            <a:xfrm>
              <a:off x="1195367" y="3429001"/>
              <a:ext cx="6101786" cy="599067"/>
            </a:xfrm>
            <a:prstGeom prst="rect">
              <a:avLst/>
            </a:prstGeom>
            <a:solidFill>
              <a:srgbClr val="4C32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200" b="1">
                  <a:latin typeface="Segoe UI Semibold" panose="020B0702040204020203" pitchFamily="34" charset="0"/>
                  <a:cs typeface="Segoe UI Semibold" panose="020B0702040204020203" pitchFamily="34" charset="0"/>
                </a:rPr>
                <a:t>Odd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9260375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E6CD4C-56DC-D166-D564-8E38659C3F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583C9BEA-C0DF-2A54-D201-1BA6FCC741B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Proof</a:t>
            </a:r>
            <a:r>
              <a:rPr spc="300" dirty="0"/>
              <a:t> </a:t>
            </a:r>
            <a:r>
              <a:rPr spc="55" dirty="0"/>
              <a:t>Strategies</a:t>
            </a:r>
            <a:r>
              <a:rPr spc="345" dirty="0"/>
              <a:t> </a:t>
            </a:r>
            <a:r>
              <a:rPr dirty="0"/>
              <a:t>So</a:t>
            </a:r>
            <a:r>
              <a:rPr spc="305" dirty="0"/>
              <a:t> </a:t>
            </a:r>
            <a:r>
              <a:rPr spc="-25" dirty="0"/>
              <a:t>Far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9EDD1256-1039-67CC-3A87-6D782C4CF55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45058" y="1411376"/>
            <a:ext cx="10982325" cy="3059812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700"/>
              </a:spcBef>
              <a:buFont typeface="Arial"/>
              <a:buChar char="•"/>
              <a:tabLst>
                <a:tab pos="354965" algn="l"/>
              </a:tabLst>
            </a:pPr>
            <a:r>
              <a:rPr dirty="0"/>
              <a:t>Direct</a:t>
            </a:r>
            <a:r>
              <a:rPr spc="-85" dirty="0"/>
              <a:t> </a:t>
            </a:r>
            <a:r>
              <a:rPr spc="-20" dirty="0"/>
              <a:t>Proof</a:t>
            </a: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354965" algn="l"/>
              </a:tabLst>
            </a:pPr>
            <a:r>
              <a:rPr dirty="0"/>
              <a:t>Proof</a:t>
            </a:r>
            <a:r>
              <a:rPr spc="-95" dirty="0"/>
              <a:t> </a:t>
            </a:r>
            <a:r>
              <a:rPr dirty="0"/>
              <a:t>by</a:t>
            </a:r>
            <a:r>
              <a:rPr spc="-80" dirty="0"/>
              <a:t> </a:t>
            </a:r>
            <a:r>
              <a:rPr spc="-10" dirty="0"/>
              <a:t>Contrapositive</a:t>
            </a: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354965" algn="l"/>
              </a:tabLst>
            </a:pPr>
            <a:r>
              <a:rPr dirty="0"/>
              <a:t>Proof</a:t>
            </a:r>
            <a:r>
              <a:rPr spc="-105" dirty="0"/>
              <a:t> </a:t>
            </a:r>
            <a:r>
              <a:rPr dirty="0"/>
              <a:t>of</a:t>
            </a:r>
            <a:r>
              <a:rPr spc="-105" dirty="0"/>
              <a:t> </a:t>
            </a:r>
            <a:r>
              <a:rPr spc="-10" dirty="0"/>
              <a:t>Biconditional</a:t>
            </a: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354965" algn="l"/>
              </a:tabLst>
            </a:pPr>
            <a:r>
              <a:rPr dirty="0"/>
              <a:t>Proof</a:t>
            </a:r>
            <a:r>
              <a:rPr spc="-95" dirty="0"/>
              <a:t> </a:t>
            </a:r>
            <a:r>
              <a:rPr dirty="0"/>
              <a:t>by</a:t>
            </a:r>
            <a:r>
              <a:rPr spc="-80" dirty="0"/>
              <a:t> </a:t>
            </a:r>
            <a:r>
              <a:rPr spc="-10" dirty="0"/>
              <a:t>Cases</a:t>
            </a: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354965" algn="l"/>
              </a:tabLst>
            </a:pPr>
            <a:r>
              <a:rPr dirty="0"/>
              <a:t>Proof</a:t>
            </a:r>
            <a:r>
              <a:rPr spc="-105" dirty="0"/>
              <a:t> </a:t>
            </a:r>
            <a:r>
              <a:rPr dirty="0"/>
              <a:t>of</a:t>
            </a:r>
            <a:r>
              <a:rPr spc="-105" dirty="0"/>
              <a:t> </a:t>
            </a:r>
            <a:r>
              <a:rPr spc="-10" dirty="0"/>
              <a:t>Existence</a:t>
            </a:r>
          </a:p>
          <a:p>
            <a:pPr marL="354965" indent="-342265">
              <a:lnSpc>
                <a:spcPct val="100000"/>
              </a:lnSpc>
              <a:spcBef>
                <a:spcPts val="605"/>
              </a:spcBef>
              <a:buFont typeface="Arial"/>
              <a:buChar char="•"/>
              <a:tabLst>
                <a:tab pos="354965" algn="l"/>
              </a:tabLst>
            </a:pPr>
            <a:r>
              <a:rPr lang="en-US" spc="-10" dirty="0"/>
              <a:t>Proof by Counterexample</a:t>
            </a:r>
            <a:endParaRPr spc="-10" dirty="0"/>
          </a:p>
        </p:txBody>
      </p:sp>
    </p:spTree>
    <p:extLst>
      <p:ext uri="{BB962C8B-B14F-4D97-AF65-F5344CB8AC3E}">
        <p14:creationId xmlns:p14="http://schemas.microsoft.com/office/powerpoint/2010/main" val="386306051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Todo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b="1" dirty="0"/>
              <a:t>Tonight: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Come to OH today if need extra support while finishing HW2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Read your HW1 feedback and revise your work with it in mind if you’re resubmitting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CC7 due Friday at noon</a:t>
            </a:r>
          </a:p>
        </p:txBody>
      </p:sp>
    </p:spTree>
    <p:extLst>
      <p:ext uri="{BB962C8B-B14F-4D97-AF65-F5344CB8AC3E}">
        <p14:creationId xmlns:p14="http://schemas.microsoft.com/office/powerpoint/2010/main" val="2983216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/>
              <a:t>Direct Proof Template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D77643F1-691D-3DBF-5E36-9C6B86481B1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871079" y="1210792"/>
                <a:ext cx="6180082" cy="5732341"/>
              </a:xfrm>
              <a:prstGeom prst="rect">
                <a:avLst/>
              </a:prstGeom>
            </p:spPr>
            <p:txBody>
              <a:bodyPr vert="horz" lIns="45720" tIns="45720" rIns="45720" bIns="45720" rtlCol="0">
                <a:noAutofit/>
              </a:bodyPr>
              <a:lstStyle>
                <a:lvl1pPr marL="91440" indent="-91440" algn="l" defTabSz="914400" rtl="0" eaLnBrk="1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chemeClr val="accent1"/>
                  </a:buClr>
                  <a:buSzPct val="100000"/>
                  <a:buFont typeface="Tw Cen MT" panose="020B0602020104020603" pitchFamily="34" charset="0"/>
                  <a:buChar char=" "/>
                  <a:defRPr sz="2800" kern="1200">
                    <a:solidFill>
                      <a:schemeClr val="tx1"/>
                    </a:solidFill>
                    <a:latin typeface="Segoe UI Semilight" panose="020B0402040204020203" pitchFamily="34" charset="0"/>
                    <a:ea typeface="+mn-ea"/>
                    <a:cs typeface="Segoe UI Semilight" panose="020B0402040204020203" pitchFamily="34" charset="0"/>
                  </a:defRPr>
                </a:lvl1pPr>
                <a:lvl2pPr marL="128016" indent="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rgbClr val="B6A479"/>
                  </a:buClr>
                  <a:buFont typeface="Segoe UI Semilight" panose="020B0402040204020203" pitchFamily="34" charset="0"/>
                  <a:buNone/>
                  <a:defRPr sz="2400" kern="1200" baseline="0">
                    <a:solidFill>
                      <a:schemeClr val="tx1"/>
                    </a:solidFill>
                    <a:latin typeface="Segoe UI Semilight" panose="020B0402040204020203" pitchFamily="34" charset="0"/>
                    <a:ea typeface="+mn-ea"/>
                    <a:cs typeface="Segoe UI Semilight" panose="020B0402040204020203" pitchFamily="34" charset="0"/>
                  </a:defRPr>
                </a:lvl2pPr>
                <a:lvl3pPr marL="448056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rgbClr val="B6A479"/>
                  </a:buClr>
                  <a:buFont typeface="Segoe UI Semilight" panose="020B0402040204020203" pitchFamily="34" charset="0"/>
                  <a:buChar char="-"/>
                  <a:defRPr sz="2400" kern="1200">
                    <a:solidFill>
                      <a:schemeClr val="tx1"/>
                    </a:solidFill>
                    <a:latin typeface="Segoe UI Semilight" panose="020B0402040204020203" pitchFamily="34" charset="0"/>
                    <a:ea typeface="+mn-ea"/>
                    <a:cs typeface="Segoe UI Semilight" panose="020B0402040204020203" pitchFamily="34" charset="0"/>
                  </a:defRPr>
                </a:lvl3pPr>
                <a:lvl4pPr marL="594360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rgbClr val="B6A479"/>
                  </a:buClr>
                  <a:buFont typeface="Segoe UI Semilight" panose="020B0402040204020203" pitchFamily="34" charset="0"/>
                  <a:buChar char="-"/>
                  <a:defRPr sz="2400" kern="1200">
                    <a:solidFill>
                      <a:schemeClr val="tx1"/>
                    </a:solidFill>
                    <a:latin typeface="Segoe UI Semilight" panose="020B0402040204020203" pitchFamily="34" charset="0"/>
                    <a:ea typeface="+mn-ea"/>
                    <a:cs typeface="Segoe UI Semilight" panose="020B0402040204020203" pitchFamily="34" charset="0"/>
                  </a:defRPr>
                </a:lvl4pPr>
                <a:lvl5pPr marL="777240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rgbClr val="B6A479"/>
                  </a:buClr>
                  <a:buFont typeface="Segoe UI Semilight" panose="020B0402040204020203" pitchFamily="34" charset="0"/>
                  <a:buChar char="-"/>
                  <a:defRPr sz="2400" kern="1200">
                    <a:solidFill>
                      <a:schemeClr val="tx1"/>
                    </a:solidFill>
                    <a:latin typeface="Segoe UI Semilight" panose="020B0402040204020203" pitchFamily="34" charset="0"/>
                    <a:ea typeface="+mn-ea"/>
                    <a:cs typeface="Segoe UI Semilight" panose="020B0402040204020203" pitchFamily="34" charset="0"/>
                  </a:defRPr>
                </a:lvl5pPr>
                <a:lvl6pPr marL="914400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Wingdings 3" pitchFamily="18" charset="2"/>
                  <a:buChar char="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060704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Wingdings 3" pitchFamily="18" charset="2"/>
                  <a:buChar char="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216152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Wingdings 3" pitchFamily="18" charset="2"/>
                  <a:buChar char="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362456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Wingdings 3" pitchFamily="18" charset="2"/>
                  <a:buChar char="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200">
                    <a:solidFill>
                      <a:srgbClr val="4C3282"/>
                    </a:solidFill>
                  </a:rPr>
                  <a:t>Let </a:t>
                </a:r>
                <a14:m>
                  <m:oMath xmlns:m="http://schemas.openxmlformats.org/officeDocument/2006/math">
                    <m:r>
                      <a:rPr lang="en-US" sz="220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200">
                    <a:solidFill>
                      <a:srgbClr val="4C3282"/>
                    </a:solidFill>
                  </a:rPr>
                  <a:t> be an arbitrary integer. </a:t>
                </a:r>
              </a:p>
              <a:p>
                <a:pPr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200">
                    <a:solidFill>
                      <a:srgbClr val="4C3282"/>
                    </a:solidFill>
                  </a:rPr>
                  <a:t>Suppose that </a:t>
                </a:r>
                <a14:m>
                  <m:oMath xmlns:m="http://schemas.openxmlformats.org/officeDocument/2006/math">
                    <m:r>
                      <a:rPr lang="en-US" sz="220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200">
                    <a:solidFill>
                      <a:srgbClr val="4C3282"/>
                    </a:solidFill>
                  </a:rPr>
                  <a:t> is even. </a:t>
                </a:r>
              </a:p>
              <a:p>
                <a:pPr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200">
                    <a:solidFill>
                      <a:srgbClr val="4C3282"/>
                    </a:solidFill>
                  </a:rPr>
                  <a:t>Then by definition of even, there exists some integer </a:t>
                </a:r>
                <a14:m>
                  <m:oMath xmlns:m="http://schemas.openxmlformats.org/officeDocument/2006/math">
                    <m:r>
                      <a:rPr lang="en-US" sz="220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200">
                    <a:solidFill>
                      <a:srgbClr val="4C3282"/>
                    </a:solidFill>
                  </a:rPr>
                  <a:t> such that </a:t>
                </a:r>
                <a14:m>
                  <m:oMath xmlns:m="http://schemas.openxmlformats.org/officeDocument/2006/math">
                    <m:r>
                      <a:rPr lang="en-US" sz="220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20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220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200">
                    <a:solidFill>
                      <a:srgbClr val="4C3282"/>
                    </a:solidFill>
                  </a:rPr>
                  <a:t>. </a:t>
                </a:r>
              </a:p>
              <a:p>
                <a:pPr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200">
                    <a:solidFill>
                      <a:srgbClr val="4C3282"/>
                    </a:solidFill>
                  </a:rPr>
                  <a:t>Squaring both sides, we see that:</a:t>
                </a:r>
              </a:p>
              <a:p>
                <a:pPr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20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20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20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20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200" i="1" smtClean="0">
                                <a:solidFill>
                                  <a:srgbClr val="4C328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i="1" smtClean="0">
                                <a:solidFill>
                                  <a:srgbClr val="4C3282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2200" i="1" smtClean="0">
                                <a:solidFill>
                                  <a:srgbClr val="4C3282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</m:e>
                      <m:sup>
                        <m:r>
                          <a:rPr lang="en-US" sz="220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20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=4</m:t>
                    </m:r>
                    <m:sSup>
                      <m:sSupPr>
                        <m:ctrlPr>
                          <a:rPr lang="en-US" sz="220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sz="220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20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=2⋅2</m:t>
                    </m:r>
                    <m:sSup>
                      <m:sSupPr>
                        <m:ctrlPr>
                          <a:rPr lang="en-US" sz="220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sz="220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200">
                  <a:solidFill>
                    <a:srgbClr val="4C3282"/>
                  </a:solidFill>
                </a:endParaRPr>
              </a:p>
              <a:p>
                <a:pPr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200">
                    <a:solidFill>
                      <a:srgbClr val="4C3282"/>
                    </a:solidFill>
                  </a:rPr>
                  <a:t>Because </a:t>
                </a:r>
                <a14:m>
                  <m:oMath xmlns:m="http://schemas.openxmlformats.org/officeDocument/2006/math">
                    <m:r>
                      <a:rPr lang="en-US" sz="220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200">
                    <a:solidFill>
                      <a:srgbClr val="4C3282"/>
                    </a:solidFill>
                  </a:rPr>
                  <a:t> is an integer, then </a:t>
                </a:r>
                <a14:m>
                  <m:oMath xmlns:m="http://schemas.openxmlformats.org/officeDocument/2006/math">
                    <m:r>
                      <a:rPr lang="en-US" sz="220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en-US" sz="220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sz="220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200">
                    <a:solidFill>
                      <a:srgbClr val="4C3282"/>
                    </a:solidFill>
                  </a:rPr>
                  <a:t> is also an integer.  So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200" b="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200" b="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200">
                    <a:solidFill>
                      <a:srgbClr val="4C3282"/>
                    </a:solidFill>
                  </a:rPr>
                  <a:t> is two times an integer. </a:t>
                </a:r>
              </a:p>
              <a:p>
                <a:pPr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200">
                    <a:solidFill>
                      <a:srgbClr val="4C3282"/>
                    </a:solidFill>
                  </a:rPr>
                  <a:t>So by definition of even,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20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20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200">
                    <a:solidFill>
                      <a:srgbClr val="4C3282"/>
                    </a:solidFill>
                  </a:rPr>
                  <a:t> is even.</a:t>
                </a:r>
              </a:p>
              <a:p>
                <a:pPr marL="0" indent="0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  <a:buFont typeface="Tw Cen MT" panose="020B0602020104020603" pitchFamily="34" charset="0"/>
                  <a:buNone/>
                </a:pPr>
                <a:r>
                  <a:rPr lang="en-US" sz="2200">
                    <a:solidFill>
                      <a:srgbClr val="4C3282"/>
                    </a:solidFill>
                  </a:rPr>
                  <a:t> Since </a:t>
                </a:r>
                <a14:m>
                  <m:oMath xmlns:m="http://schemas.openxmlformats.org/officeDocument/2006/math">
                    <m:r>
                      <a:rPr lang="en-US" sz="220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200">
                    <a:solidFill>
                      <a:srgbClr val="4C3282"/>
                    </a:solidFill>
                  </a:rPr>
                  <a:t> was an arbitrary integer, we can conclude </a:t>
                </a:r>
                <a:br>
                  <a:rPr lang="en-US" sz="2200">
                    <a:solidFill>
                      <a:srgbClr val="4C3282"/>
                    </a:solidFill>
                  </a:rPr>
                </a:br>
                <a:r>
                  <a:rPr lang="en-US" sz="2200">
                    <a:solidFill>
                      <a:srgbClr val="4C3282"/>
                    </a:solidFill>
                  </a:rPr>
                  <a:t> that for all integers </a:t>
                </a:r>
                <a14:m>
                  <m:oMath xmlns:m="http://schemas.openxmlformats.org/officeDocument/2006/math">
                    <m:r>
                      <a:rPr lang="en-US" sz="220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200">
                    <a:solidFill>
                      <a:srgbClr val="4C3282"/>
                    </a:solidFill>
                  </a:rPr>
                  <a:t>, if </a:t>
                </a:r>
                <a14:m>
                  <m:oMath xmlns:m="http://schemas.openxmlformats.org/officeDocument/2006/math">
                    <m:r>
                      <a:rPr lang="en-US" sz="220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200">
                    <a:solidFill>
                      <a:srgbClr val="4C3282"/>
                    </a:solidFill>
                  </a:rPr>
                  <a:t> is even then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20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20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200">
                    <a:solidFill>
                      <a:srgbClr val="4C3282"/>
                    </a:solidFill>
                  </a:rPr>
                  <a:t> is even.</a:t>
                </a: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D77643F1-691D-3DBF-5E36-9C6B86481B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1079" y="1210792"/>
                <a:ext cx="6180082" cy="5732341"/>
              </a:xfrm>
              <a:prstGeom prst="rect">
                <a:avLst/>
              </a:prstGeom>
              <a:blipFill>
                <a:blip r:embed="rId3"/>
                <a:stretch>
                  <a:fillRect l="-789" t="-106" r="-12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2A8C6FE9-44C5-2148-CA72-305A5E0842C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7190" y="1233801"/>
                <a:ext cx="5295839" cy="506713"/>
              </a:xfrm>
              <a:prstGeom prst="rect">
                <a:avLst/>
              </a:prstGeom>
            </p:spPr>
            <p:txBody>
              <a:bodyPr vert="horz" lIns="45720" tIns="45720" rIns="45720" bIns="45720" rtlCol="0">
                <a:normAutofit/>
              </a:bodyPr>
              <a:lstStyle>
                <a:lvl1pPr marL="91440" indent="-91440" algn="l" defTabSz="914400" rtl="0" eaLnBrk="1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chemeClr val="accent1"/>
                  </a:buClr>
                  <a:buSzPct val="100000"/>
                  <a:buFont typeface="Tw Cen MT" panose="020B0602020104020603" pitchFamily="34" charset="0"/>
                  <a:buChar char=" "/>
                  <a:defRPr sz="2800" kern="1200">
                    <a:solidFill>
                      <a:schemeClr val="tx1"/>
                    </a:solidFill>
                    <a:latin typeface="Segoe UI Semilight" panose="020B0402040204020203" pitchFamily="34" charset="0"/>
                    <a:ea typeface="+mn-ea"/>
                    <a:cs typeface="Segoe UI Semilight" panose="020B0402040204020203" pitchFamily="34" charset="0"/>
                  </a:defRPr>
                </a:lvl1pPr>
                <a:lvl2pPr marL="128016" indent="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rgbClr val="B6A479"/>
                  </a:buClr>
                  <a:buFont typeface="Segoe UI Semilight" panose="020B0402040204020203" pitchFamily="34" charset="0"/>
                  <a:buNone/>
                  <a:defRPr sz="2400" kern="1200" baseline="0">
                    <a:solidFill>
                      <a:schemeClr val="tx1"/>
                    </a:solidFill>
                    <a:latin typeface="Segoe UI Semilight" panose="020B0402040204020203" pitchFamily="34" charset="0"/>
                    <a:ea typeface="+mn-ea"/>
                    <a:cs typeface="Segoe UI Semilight" panose="020B0402040204020203" pitchFamily="34" charset="0"/>
                  </a:defRPr>
                </a:lvl2pPr>
                <a:lvl3pPr marL="448056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rgbClr val="B6A479"/>
                  </a:buClr>
                  <a:buFont typeface="Segoe UI Semilight" panose="020B0402040204020203" pitchFamily="34" charset="0"/>
                  <a:buChar char="-"/>
                  <a:defRPr sz="2400" kern="1200">
                    <a:solidFill>
                      <a:schemeClr val="tx1"/>
                    </a:solidFill>
                    <a:latin typeface="Segoe UI Semilight" panose="020B0402040204020203" pitchFamily="34" charset="0"/>
                    <a:ea typeface="+mn-ea"/>
                    <a:cs typeface="Segoe UI Semilight" panose="020B0402040204020203" pitchFamily="34" charset="0"/>
                  </a:defRPr>
                </a:lvl3pPr>
                <a:lvl4pPr marL="594360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rgbClr val="B6A479"/>
                  </a:buClr>
                  <a:buFont typeface="Segoe UI Semilight" panose="020B0402040204020203" pitchFamily="34" charset="0"/>
                  <a:buChar char="-"/>
                  <a:defRPr sz="2400" kern="1200">
                    <a:solidFill>
                      <a:schemeClr val="tx1"/>
                    </a:solidFill>
                    <a:latin typeface="Segoe UI Semilight" panose="020B0402040204020203" pitchFamily="34" charset="0"/>
                    <a:ea typeface="+mn-ea"/>
                    <a:cs typeface="Segoe UI Semilight" panose="020B0402040204020203" pitchFamily="34" charset="0"/>
                  </a:defRPr>
                </a:lvl4pPr>
                <a:lvl5pPr marL="777240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rgbClr val="B6A479"/>
                  </a:buClr>
                  <a:buFont typeface="Segoe UI Semilight" panose="020B0402040204020203" pitchFamily="34" charset="0"/>
                  <a:buChar char="-"/>
                  <a:defRPr sz="2400" kern="1200">
                    <a:solidFill>
                      <a:schemeClr val="tx1"/>
                    </a:solidFill>
                    <a:latin typeface="Segoe UI Semilight" panose="020B0402040204020203" pitchFamily="34" charset="0"/>
                    <a:ea typeface="+mn-ea"/>
                    <a:cs typeface="Segoe UI Semilight" panose="020B0402040204020203" pitchFamily="34" charset="0"/>
                  </a:defRPr>
                </a:lvl5pPr>
                <a:lvl6pPr marL="914400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Wingdings 3" pitchFamily="18" charset="2"/>
                  <a:buChar char="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060704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Wingdings 3" pitchFamily="18" charset="2"/>
                  <a:buChar char="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216152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Wingdings 3" pitchFamily="18" charset="2"/>
                  <a:buChar char="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362456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Wingdings 3" pitchFamily="18" charset="2"/>
                  <a:buChar char="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6576" lvl="1">
                  <a:lnSpc>
                    <a:spcPct val="100000"/>
                  </a:lnSpc>
                  <a:buClrTx/>
                </a:pPr>
                <a:r>
                  <a:rPr lang="en-US" sz="2200"/>
                  <a:t>Declare an arbitrary variable for each 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 panose="02040503050406030204" pitchFamily="18" charset="0"/>
                      </a:rPr>
                      <m:t>∀</m:t>
                    </m:r>
                  </m:oMath>
                </a14:m>
                <a:r>
                  <a:rPr lang="en-US" sz="2200"/>
                  <a:t>.</a:t>
                </a:r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2A8C6FE9-44C5-2148-CA72-305A5E0842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190" y="1233801"/>
                <a:ext cx="5295839" cy="506713"/>
              </a:xfrm>
              <a:prstGeom prst="rect">
                <a:avLst/>
              </a:prstGeom>
              <a:blipFill>
                <a:blip r:embed="rId4"/>
                <a:stretch>
                  <a:fillRect l="-1611" t="-5952" b="-95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CDC8909-F94F-7E8F-480F-2B0FB3DA39AF}"/>
              </a:ext>
            </a:extLst>
          </p:cNvPr>
          <p:cNvSpPr txBox="1">
            <a:spLocks/>
          </p:cNvSpPr>
          <p:nvPr/>
        </p:nvSpPr>
        <p:spPr>
          <a:xfrm>
            <a:off x="677190" y="1784656"/>
            <a:ext cx="5295839" cy="68107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800" kern="1200">
                <a:solidFill>
                  <a:schemeClr val="tx1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1pPr>
            <a:lvl2pPr marL="128016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B6A479"/>
              </a:buClr>
              <a:buFont typeface="Segoe UI Semilight" panose="020B0402040204020203" pitchFamily="34" charset="0"/>
              <a:buNone/>
              <a:defRPr sz="2400" kern="1200" baseline="0">
                <a:solidFill>
                  <a:schemeClr val="tx1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B6A479"/>
              </a:buClr>
              <a:buFont typeface="Segoe UI Semilight" panose="020B0402040204020203" pitchFamily="34" charset="0"/>
              <a:buChar char="-"/>
              <a:defRPr sz="2400" kern="1200">
                <a:solidFill>
                  <a:schemeClr val="tx1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B6A479"/>
              </a:buClr>
              <a:buFont typeface="Segoe UI Semilight" panose="020B0402040204020203" pitchFamily="34" charset="0"/>
              <a:buChar char="-"/>
              <a:defRPr sz="2400" kern="1200">
                <a:solidFill>
                  <a:schemeClr val="tx1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B6A479"/>
              </a:buClr>
              <a:buFont typeface="Segoe UI Semilight" panose="020B0402040204020203" pitchFamily="34" charset="0"/>
              <a:buChar char="-"/>
              <a:defRPr sz="2400" kern="1200">
                <a:solidFill>
                  <a:schemeClr val="tx1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" lvl="1">
              <a:lnSpc>
                <a:spcPct val="100000"/>
              </a:lnSpc>
              <a:buClrTx/>
            </a:pPr>
            <a:r>
              <a:rPr lang="en-US" sz="2200"/>
              <a:t>Assume the left side of the implication.</a:t>
            </a:r>
          </a:p>
          <a:p>
            <a:pPr marL="36576" lvl="1">
              <a:lnSpc>
                <a:spcPct val="100000"/>
              </a:lnSpc>
              <a:buClrTx/>
            </a:pPr>
            <a:endParaRPr lang="en-US" sz="220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46BE456-D3A9-CE93-1360-AC8F7C547572}"/>
              </a:ext>
            </a:extLst>
          </p:cNvPr>
          <p:cNvSpPr txBox="1">
            <a:spLocks/>
          </p:cNvSpPr>
          <p:nvPr/>
        </p:nvSpPr>
        <p:spPr>
          <a:xfrm>
            <a:off x="677189" y="2369561"/>
            <a:ext cx="5295839" cy="68107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800" kern="1200">
                <a:solidFill>
                  <a:schemeClr val="tx1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1pPr>
            <a:lvl2pPr marL="128016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B6A479"/>
              </a:buClr>
              <a:buFont typeface="Segoe UI Semilight" panose="020B0402040204020203" pitchFamily="34" charset="0"/>
              <a:buNone/>
              <a:defRPr sz="2400" kern="1200" baseline="0">
                <a:solidFill>
                  <a:schemeClr val="tx1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B6A479"/>
              </a:buClr>
              <a:buFont typeface="Segoe UI Semilight" panose="020B0402040204020203" pitchFamily="34" charset="0"/>
              <a:buChar char="-"/>
              <a:defRPr sz="2400" kern="1200">
                <a:solidFill>
                  <a:schemeClr val="tx1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B6A479"/>
              </a:buClr>
              <a:buFont typeface="Segoe UI Semilight" panose="020B0402040204020203" pitchFamily="34" charset="0"/>
              <a:buChar char="-"/>
              <a:defRPr sz="2400" kern="1200">
                <a:solidFill>
                  <a:schemeClr val="tx1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B6A479"/>
              </a:buClr>
              <a:buFont typeface="Segoe UI Semilight" panose="020B0402040204020203" pitchFamily="34" charset="0"/>
              <a:buChar char="-"/>
              <a:defRPr sz="2400" kern="1200">
                <a:solidFill>
                  <a:schemeClr val="tx1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" lvl="1">
              <a:lnSpc>
                <a:spcPct val="100000"/>
              </a:lnSpc>
              <a:buClrTx/>
            </a:pPr>
            <a:r>
              <a:rPr lang="en-US" sz="2200"/>
              <a:t>Unroll the predicate definitions.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60F0D72-00EF-2D09-D57A-C2A81A36D7D8}"/>
              </a:ext>
            </a:extLst>
          </p:cNvPr>
          <p:cNvSpPr txBox="1">
            <a:spLocks/>
          </p:cNvSpPr>
          <p:nvPr/>
        </p:nvSpPr>
        <p:spPr>
          <a:xfrm>
            <a:off x="677189" y="3257780"/>
            <a:ext cx="5295839" cy="489035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800" kern="1200">
                <a:solidFill>
                  <a:schemeClr val="tx1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1pPr>
            <a:lvl2pPr marL="128016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B6A479"/>
              </a:buClr>
              <a:buFont typeface="Segoe UI Semilight" panose="020B0402040204020203" pitchFamily="34" charset="0"/>
              <a:buNone/>
              <a:defRPr sz="2400" kern="1200" baseline="0">
                <a:solidFill>
                  <a:schemeClr val="tx1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B6A479"/>
              </a:buClr>
              <a:buFont typeface="Segoe UI Semilight" panose="020B0402040204020203" pitchFamily="34" charset="0"/>
              <a:buChar char="-"/>
              <a:defRPr sz="2400" kern="1200">
                <a:solidFill>
                  <a:schemeClr val="tx1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B6A479"/>
              </a:buClr>
              <a:buFont typeface="Segoe UI Semilight" panose="020B0402040204020203" pitchFamily="34" charset="0"/>
              <a:buChar char="-"/>
              <a:defRPr sz="2400" kern="1200">
                <a:solidFill>
                  <a:schemeClr val="tx1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B6A479"/>
              </a:buClr>
              <a:buFont typeface="Segoe UI Semilight" panose="020B0402040204020203" pitchFamily="34" charset="0"/>
              <a:buChar char="-"/>
              <a:defRPr sz="2400" kern="1200">
                <a:solidFill>
                  <a:schemeClr val="tx1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" lvl="1">
              <a:lnSpc>
                <a:spcPct val="100000"/>
              </a:lnSpc>
              <a:buClrTx/>
            </a:pPr>
            <a:r>
              <a:rPr lang="en-US" sz="2200"/>
              <a:t>Manipulate towards the goal.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DCF1B74-A3FD-5C6E-EEB6-8AEBC8F2DEA4}"/>
              </a:ext>
            </a:extLst>
          </p:cNvPr>
          <p:cNvSpPr txBox="1">
            <a:spLocks/>
          </p:cNvSpPr>
          <p:nvPr/>
        </p:nvSpPr>
        <p:spPr>
          <a:xfrm>
            <a:off x="575238" y="3968278"/>
            <a:ext cx="5295839" cy="125461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800" kern="1200">
                <a:solidFill>
                  <a:schemeClr val="tx1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1pPr>
            <a:lvl2pPr marL="128016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B6A479"/>
              </a:buClr>
              <a:buFont typeface="Segoe UI Semilight" panose="020B0402040204020203" pitchFamily="34" charset="0"/>
              <a:buNone/>
              <a:defRPr sz="2400" kern="1200" baseline="0">
                <a:solidFill>
                  <a:schemeClr val="tx1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B6A479"/>
              </a:buClr>
              <a:buFont typeface="Segoe UI Semilight" panose="020B0402040204020203" pitchFamily="34" charset="0"/>
              <a:buChar char="-"/>
              <a:defRPr sz="2400" kern="1200">
                <a:solidFill>
                  <a:schemeClr val="tx1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B6A479"/>
              </a:buClr>
              <a:buFont typeface="Segoe UI Semilight" panose="020B0402040204020203" pitchFamily="34" charset="0"/>
              <a:buChar char="-"/>
              <a:defRPr sz="2400" kern="1200">
                <a:solidFill>
                  <a:schemeClr val="tx1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B6A479"/>
              </a:buClr>
              <a:buFont typeface="Segoe UI Semilight" panose="020B0402040204020203" pitchFamily="34" charset="0"/>
              <a:buChar char="-"/>
              <a:defRPr sz="2400" kern="1200">
                <a:solidFill>
                  <a:schemeClr val="tx1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" lvl="1">
              <a:lnSpc>
                <a:spcPct val="100000"/>
              </a:lnSpc>
              <a:buClrTx/>
            </a:pPr>
            <a:endParaRPr lang="en-US" sz="2200"/>
          </a:p>
          <a:p>
            <a:pPr marL="36576" lvl="1">
              <a:lnSpc>
                <a:spcPct val="100000"/>
              </a:lnSpc>
              <a:buClrTx/>
            </a:pPr>
            <a:r>
              <a:rPr lang="en-US" sz="2200"/>
              <a:t>Reroll definitions into the right side of the implication.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2B8B45A-570B-C8DE-F499-9CD6B6973D3F}"/>
              </a:ext>
            </a:extLst>
          </p:cNvPr>
          <p:cNvSpPr txBox="1">
            <a:spLocks/>
          </p:cNvSpPr>
          <p:nvPr/>
        </p:nvSpPr>
        <p:spPr>
          <a:xfrm>
            <a:off x="575239" y="5960425"/>
            <a:ext cx="5295839" cy="68107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800" kern="1200">
                <a:solidFill>
                  <a:schemeClr val="tx1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1pPr>
            <a:lvl2pPr marL="128016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B6A479"/>
              </a:buClr>
              <a:buFont typeface="Segoe UI Semilight" panose="020B0402040204020203" pitchFamily="34" charset="0"/>
              <a:buNone/>
              <a:defRPr sz="2400" kern="1200" baseline="0">
                <a:solidFill>
                  <a:schemeClr val="tx1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B6A479"/>
              </a:buClr>
              <a:buFont typeface="Segoe UI Semilight" panose="020B0402040204020203" pitchFamily="34" charset="0"/>
              <a:buChar char="-"/>
              <a:defRPr sz="2400" kern="1200">
                <a:solidFill>
                  <a:schemeClr val="tx1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B6A479"/>
              </a:buClr>
              <a:buFont typeface="Segoe UI Semilight" panose="020B0402040204020203" pitchFamily="34" charset="0"/>
              <a:buChar char="-"/>
              <a:defRPr sz="2400" kern="1200">
                <a:solidFill>
                  <a:schemeClr val="tx1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B6A479"/>
              </a:buClr>
              <a:buFont typeface="Segoe UI Semilight" panose="020B0402040204020203" pitchFamily="34" charset="0"/>
              <a:buChar char="-"/>
              <a:defRPr sz="2400" kern="1200">
                <a:solidFill>
                  <a:schemeClr val="tx1"/>
                </a:solidFill>
                <a:latin typeface="Segoe UI Semilight" panose="020B0402040204020203" pitchFamily="34" charset="0"/>
                <a:ea typeface="+mn-ea"/>
                <a:cs typeface="Segoe UI Semilight" panose="020B0402040204020203" pitchFamily="34" charset="0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" lvl="1">
              <a:lnSpc>
                <a:spcPct val="100000"/>
              </a:lnSpc>
              <a:buClrTx/>
            </a:pPr>
            <a:r>
              <a:rPr lang="en-US" sz="2200"/>
              <a:t>Conclude that you have proved the claim.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555C15B-4B3D-B1EE-02FC-6881CB84092A}"/>
                  </a:ext>
                </a:extLst>
              </p:cNvPr>
              <p:cNvSpPr txBox="1"/>
              <p:nvPr/>
            </p:nvSpPr>
            <p:spPr>
              <a:xfrm>
                <a:off x="5973028" y="401499"/>
                <a:ext cx="4953525" cy="599010"/>
              </a:xfrm>
              <a:prstGeom prst="rect">
                <a:avLst/>
              </a:prstGeom>
              <a:noFill/>
              <a:ln>
                <a:solidFill>
                  <a:srgbClr val="4C3282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200" b="0">
                    <a:solidFill>
                      <a:srgbClr val="4C3282"/>
                    </a:solidFill>
                  </a:rPr>
                  <a:t>Prove: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sz="2200" b="0" i="1" smtClean="0">
                        <a:solidFill>
                          <a:srgbClr val="4C3282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n-US" sz="2200" b="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200" b="0" i="0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  <m:t>Even</m:t>
                        </m:r>
                        <m:d>
                          <m:dPr>
                            <m:ctrlPr>
                              <a:rPr lang="en-US" sz="2200" b="0" i="1" smtClean="0">
                                <a:solidFill>
                                  <a:srgbClr val="4C328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solidFill>
                                  <a:srgbClr val="4C3282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sz="2200" b="0" i="1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  <m:t>→</m:t>
                        </m:r>
                        <m:r>
                          <m:rPr>
                            <m:sty m:val="p"/>
                          </m:rPr>
                          <a:rPr lang="en-US" sz="2200" b="0" i="0" smtClean="0">
                            <a:solidFill>
                              <a:srgbClr val="4C3282"/>
                            </a:solidFill>
                            <a:latin typeface="Cambria Math" panose="02040503050406030204" pitchFamily="18" charset="0"/>
                          </a:rPr>
                          <m:t>Even</m:t>
                        </m:r>
                        <m:d>
                          <m:dPr>
                            <m:ctrlPr>
                              <a:rPr lang="en-US" sz="2200" b="0" i="1" smtClean="0">
                                <a:solidFill>
                                  <a:srgbClr val="4C328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200" b="0" i="1" smtClean="0">
                                    <a:solidFill>
                                      <a:srgbClr val="4C328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200" b="0" i="1" smtClean="0">
                                    <a:solidFill>
                                      <a:srgbClr val="4C3282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200" b="0" i="1" smtClean="0">
                                    <a:solidFill>
                                      <a:srgbClr val="4C3282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e>
                    </m:d>
                  </m:oMath>
                </a14:m>
                <a:r>
                  <a:rPr lang="en-US" sz="2200">
                    <a:solidFill>
                      <a:srgbClr val="4C3282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555C15B-4B3D-B1EE-02FC-6881CB8409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3028" y="401499"/>
                <a:ext cx="4953525" cy="599010"/>
              </a:xfrm>
              <a:prstGeom prst="rect">
                <a:avLst/>
              </a:prstGeom>
              <a:blipFill>
                <a:blip r:embed="rId5"/>
                <a:stretch>
                  <a:fillRect l="-1474" t="-2000"/>
                </a:stretch>
              </a:blipFill>
              <a:ln>
                <a:solidFill>
                  <a:srgbClr val="4C328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40902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D30998-3917-146B-D7A9-014107F118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BEEE2-5F3B-5BF3-E327-C89FAC97A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/>
              <a:t>Direct Proof Steps</a:t>
            </a:r>
            <a:br>
              <a:rPr lang="en-US" sz="3600"/>
            </a:br>
            <a:endParaRPr lang="en-US" sz="36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7D9E74F-0BC3-9872-DD19-D44D1AD0289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75240" y="1463856"/>
                <a:ext cx="11187258" cy="5032477"/>
              </a:xfrm>
            </p:spPr>
            <p:txBody>
              <a:bodyPr>
                <a:normAutofit/>
              </a:bodyPr>
              <a:lstStyle/>
              <a:p>
                <a:pPr marL="36576" lvl="1">
                  <a:lnSpc>
                    <a:spcPct val="100000"/>
                  </a:lnSpc>
                  <a:buClrTx/>
                </a:pPr>
                <a:r>
                  <a:rPr lang="en-US" sz="2800"/>
                  <a:t>These are the usual steps. We’ll see different outlines in the future!!</a:t>
                </a:r>
              </a:p>
              <a:p>
                <a:pPr marL="493776" lvl="1" indent="-457200">
                  <a:lnSpc>
                    <a:spcPct val="100000"/>
                  </a:lnSpc>
                  <a:buClrTx/>
                  <a:buFont typeface="Arial" panose="020B0604020202020204" pitchFamily="34" charset="0"/>
                  <a:buChar char="•"/>
                </a:pPr>
                <a:r>
                  <a:rPr lang="en-US" sz="2800"/>
                  <a:t>Introduction</a:t>
                </a:r>
              </a:p>
              <a:p>
                <a:pPr marL="813816" lvl="2" indent="-457200">
                  <a:lnSpc>
                    <a:spcPct val="100000"/>
                  </a:lnSpc>
                  <a:buClrTx/>
                  <a:buFont typeface="Arial" panose="020B0604020202020204" pitchFamily="34" charset="0"/>
                  <a:buChar char="•"/>
                </a:pPr>
                <a:r>
                  <a:rPr lang="en-US" sz="2800"/>
                  <a:t>Declare an arbitrary variable for each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∀</m:t>
                    </m:r>
                  </m:oMath>
                </a14:m>
                <a:r>
                  <a:rPr lang="en-US" sz="2800"/>
                  <a:t> quantifier</a:t>
                </a:r>
              </a:p>
              <a:p>
                <a:pPr marL="813816" lvl="2" indent="-457200">
                  <a:lnSpc>
                    <a:spcPct val="100000"/>
                  </a:lnSpc>
                  <a:buClrTx/>
                  <a:buFont typeface="Arial" panose="020B0604020202020204" pitchFamily="34" charset="0"/>
                  <a:buChar char="•"/>
                </a:pPr>
                <a:r>
                  <a:rPr lang="en-US" sz="2800"/>
                  <a:t>Assume the left side of the implication</a:t>
                </a:r>
              </a:p>
              <a:p>
                <a:pPr marL="493776" lvl="1" indent="-457200">
                  <a:lnSpc>
                    <a:spcPct val="100000"/>
                  </a:lnSpc>
                  <a:buClrTx/>
                  <a:buFont typeface="Arial" panose="020B0604020202020204" pitchFamily="34" charset="0"/>
                  <a:buChar char="•"/>
                </a:pPr>
                <a:r>
                  <a:rPr lang="en-US" sz="2800"/>
                  <a:t>Core of the proof</a:t>
                </a:r>
              </a:p>
              <a:p>
                <a:pPr marL="813816" lvl="2" indent="-457200">
                  <a:lnSpc>
                    <a:spcPct val="100000"/>
                  </a:lnSpc>
                  <a:buClrTx/>
                  <a:buFont typeface="Arial" panose="020B0604020202020204" pitchFamily="34" charset="0"/>
                  <a:buChar char="•"/>
                </a:pPr>
                <a:r>
                  <a:rPr lang="en-US" sz="2800"/>
                  <a:t>Unroll the predicate definitions</a:t>
                </a:r>
              </a:p>
              <a:p>
                <a:pPr marL="813816" lvl="2" indent="-457200">
                  <a:lnSpc>
                    <a:spcPct val="100000"/>
                  </a:lnSpc>
                  <a:buClrTx/>
                  <a:buFont typeface="Arial" panose="020B0604020202020204" pitchFamily="34" charset="0"/>
                  <a:buChar char="•"/>
                </a:pPr>
                <a:r>
                  <a:rPr lang="en-US" sz="2800"/>
                  <a:t>Manipulate towards the goal (using creativity, algebra, etc.)</a:t>
                </a:r>
              </a:p>
              <a:p>
                <a:pPr marL="813816" lvl="2" indent="-457200">
                  <a:lnSpc>
                    <a:spcPct val="100000"/>
                  </a:lnSpc>
                  <a:buClrTx/>
                  <a:buFont typeface="Arial" panose="020B0604020202020204" pitchFamily="34" charset="0"/>
                  <a:buChar char="•"/>
                </a:pPr>
                <a:r>
                  <a:rPr lang="en-US" sz="2800"/>
                  <a:t>Reroll definitions into the right side of the implication</a:t>
                </a:r>
              </a:p>
              <a:p>
                <a:pPr marL="493776" lvl="1" indent="-457200">
                  <a:lnSpc>
                    <a:spcPct val="100000"/>
                  </a:lnSpc>
                  <a:buClrTx/>
                  <a:buFont typeface="Arial" panose="020B0604020202020204" pitchFamily="34" charset="0"/>
                  <a:buChar char="•"/>
                </a:pPr>
                <a:r>
                  <a:rPr lang="en-US" sz="2800"/>
                  <a:t>Conclude that you have proved the claim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7D9E74F-0BC3-9872-DD19-D44D1AD0289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5240" y="1463856"/>
                <a:ext cx="11187258" cy="5032477"/>
              </a:xfrm>
              <a:blipFill>
                <a:blip r:embed="rId3"/>
                <a:stretch>
                  <a:fillRect l="-1198" t="-1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0112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ject 3"/>
              <p:cNvSpPr txBox="1">
                <a:spLocks noGrp="1"/>
              </p:cNvSpPr>
              <p:nvPr>
                <p:ph type="title"/>
              </p:nvPr>
            </p:nvSpPr>
            <p:spPr>
              <a:xfrm>
                <a:off x="645058" y="451110"/>
                <a:ext cx="11001375" cy="2228174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21590">
                  <a:lnSpc>
                    <a:spcPct val="100000"/>
                  </a:lnSpc>
                  <a:spcBef>
                    <a:spcPts val="95"/>
                  </a:spcBef>
                </a:pPr>
                <a:r>
                  <a:rPr lang="en-US"/>
                  <a:t>Proof</a:t>
                </a:r>
                <a:r>
                  <a:rPr lang="en-US" spc="340"/>
                  <a:t> </a:t>
                </a:r>
                <a:r>
                  <a:rPr lang="en-US"/>
                  <a:t>by</a:t>
                </a:r>
                <a:r>
                  <a:rPr lang="en-US" spc="325"/>
                  <a:t> </a:t>
                </a:r>
                <a:r>
                  <a:rPr lang="en-US" spc="60"/>
                  <a:t>Contrapositive</a:t>
                </a:r>
                <a:br>
                  <a:rPr lang="en-US" spc="60"/>
                </a:br>
                <a:br>
                  <a:rPr lang="en-US" spc="60"/>
                </a:br>
                <a:r>
                  <a:rPr lang="en-US" sz="2800" b="0">
                    <a:solidFill>
                      <a:srgbClr val="000000"/>
                    </a:solidFill>
                    <a:latin typeface="Segoe UI Semilight"/>
                    <a:cs typeface="Segoe UI Semilight"/>
                  </a:rPr>
                  <a:t>Proof</a:t>
                </a:r>
                <a:r>
                  <a:rPr lang="en-US" sz="2800" b="0" spc="-75">
                    <a:solidFill>
                      <a:srgbClr val="000000"/>
                    </a:solidFill>
                    <a:latin typeface="Segoe UI Semilight"/>
                    <a:cs typeface="Segoe UI Semilight"/>
                  </a:rPr>
                  <a:t> </a:t>
                </a:r>
                <a:r>
                  <a:rPr lang="en-US" sz="2800" b="0">
                    <a:solidFill>
                      <a:srgbClr val="000000"/>
                    </a:solidFill>
                    <a:latin typeface="Segoe UI Semilight"/>
                    <a:cs typeface="Segoe UI Semilight"/>
                  </a:rPr>
                  <a:t>by</a:t>
                </a:r>
                <a:r>
                  <a:rPr lang="en-US" sz="2800" b="0" spc="-55">
                    <a:solidFill>
                      <a:srgbClr val="000000"/>
                    </a:solidFill>
                    <a:latin typeface="Segoe UI Semilight"/>
                    <a:cs typeface="Segoe UI Semilight"/>
                  </a:rPr>
                  <a:t> </a:t>
                </a:r>
                <a:r>
                  <a:rPr lang="en-US" sz="2800" b="0">
                    <a:solidFill>
                      <a:srgbClr val="000000"/>
                    </a:solidFill>
                    <a:latin typeface="Segoe UI Semilight"/>
                    <a:cs typeface="Segoe UI Semilight"/>
                  </a:rPr>
                  <a:t>contrapositive</a:t>
                </a:r>
                <a:r>
                  <a:rPr lang="en-US" sz="2800" b="0" spc="-85">
                    <a:solidFill>
                      <a:srgbClr val="000000"/>
                    </a:solidFill>
                    <a:latin typeface="Segoe UI Semilight"/>
                    <a:cs typeface="Segoe UI Semilight"/>
                  </a:rPr>
                  <a:t> </a:t>
                </a:r>
                <a:r>
                  <a:rPr lang="en-US" sz="2800" b="0">
                    <a:solidFill>
                      <a:srgbClr val="000000"/>
                    </a:solidFill>
                    <a:latin typeface="Segoe UI Semilight"/>
                    <a:cs typeface="Segoe UI Semilight"/>
                  </a:rPr>
                  <a:t>is</a:t>
                </a:r>
                <a:r>
                  <a:rPr lang="en-US" sz="2800" b="0" spc="-55">
                    <a:solidFill>
                      <a:srgbClr val="000000"/>
                    </a:solidFill>
                    <a:latin typeface="Segoe UI Semilight"/>
                    <a:cs typeface="Segoe UI Semilight"/>
                  </a:rPr>
                  <a:t> </a:t>
                </a:r>
                <a:r>
                  <a:rPr lang="en-US" sz="2800" b="0">
                    <a:solidFill>
                      <a:srgbClr val="000000"/>
                    </a:solidFill>
                    <a:latin typeface="Segoe UI Semilight"/>
                    <a:cs typeface="Segoe UI Semilight"/>
                  </a:rPr>
                  <a:t>another</a:t>
                </a:r>
                <a:r>
                  <a:rPr lang="en-US" sz="2800" b="0" spc="-70">
                    <a:solidFill>
                      <a:srgbClr val="000000"/>
                    </a:solidFill>
                    <a:latin typeface="Segoe UI Semilight"/>
                    <a:cs typeface="Segoe UI Semilight"/>
                  </a:rPr>
                  <a:t> </a:t>
                </a:r>
                <a:r>
                  <a:rPr lang="en-US" sz="2800" b="0">
                    <a:solidFill>
                      <a:srgbClr val="000000"/>
                    </a:solidFill>
                    <a:latin typeface="Segoe UI Semilight"/>
                    <a:cs typeface="Segoe UI Semilight"/>
                  </a:rPr>
                  <a:t>strategy</a:t>
                </a:r>
                <a:r>
                  <a:rPr lang="en-US" sz="2800" b="0" spc="-55">
                    <a:solidFill>
                      <a:srgbClr val="000000"/>
                    </a:solidFill>
                    <a:latin typeface="Segoe UI Semilight"/>
                    <a:cs typeface="Segoe UI Semilight"/>
                  </a:rPr>
                  <a:t> </a:t>
                </a:r>
                <a:r>
                  <a:rPr lang="en-US" sz="2800" b="0">
                    <a:solidFill>
                      <a:srgbClr val="000000"/>
                    </a:solidFill>
                    <a:latin typeface="Segoe UI Semilight"/>
                    <a:cs typeface="Segoe UI Semilight"/>
                  </a:rPr>
                  <a:t>for</a:t>
                </a:r>
                <a:r>
                  <a:rPr lang="en-US" sz="2800" b="0" spc="-70">
                    <a:solidFill>
                      <a:srgbClr val="000000"/>
                    </a:solidFill>
                    <a:latin typeface="Segoe UI Semilight"/>
                    <a:cs typeface="Segoe UI Semilight"/>
                  </a:rPr>
                  <a:t> </a:t>
                </a:r>
                <a:r>
                  <a:rPr lang="en-US" sz="2800" b="0">
                    <a:solidFill>
                      <a:srgbClr val="000000"/>
                    </a:solidFill>
                    <a:latin typeface="Segoe UI Semilight"/>
                    <a:cs typeface="Segoe UI Semilight"/>
                  </a:rPr>
                  <a:t>proving</a:t>
                </a:r>
                <a:r>
                  <a:rPr lang="en-US" sz="2800" b="0" spc="-60">
                    <a:solidFill>
                      <a:srgbClr val="000000"/>
                    </a:solidFill>
                    <a:latin typeface="Segoe UI Semilight"/>
                    <a:cs typeface="Segoe UI Semilight"/>
                  </a:rPr>
                  <a:t> </a:t>
                </a:r>
                <a:r>
                  <a:rPr lang="en-US" sz="2800" b="0">
                    <a:solidFill>
                      <a:srgbClr val="000000"/>
                    </a:solidFill>
                    <a:latin typeface="Segoe UI Semilight"/>
                    <a:cs typeface="Segoe UI Semilight"/>
                  </a:rPr>
                  <a:t>statements</a:t>
                </a:r>
                <a:r>
                  <a:rPr lang="en-US" sz="2800" b="0" spc="-70">
                    <a:solidFill>
                      <a:srgbClr val="000000"/>
                    </a:solidFill>
                    <a:latin typeface="Segoe UI Semilight"/>
                    <a:cs typeface="Segoe UI Semilight"/>
                  </a:rPr>
                  <a:t> </a:t>
                </a:r>
                <a:r>
                  <a:rPr lang="en-US" sz="2800" b="0">
                    <a:solidFill>
                      <a:srgbClr val="000000"/>
                    </a:solidFill>
                    <a:latin typeface="Segoe UI Semilight"/>
                    <a:cs typeface="Segoe UI Semilight"/>
                  </a:rPr>
                  <a:t>of</a:t>
                </a:r>
                <a:r>
                  <a:rPr lang="en-US" sz="2800" b="0" spc="-75">
                    <a:solidFill>
                      <a:srgbClr val="000000"/>
                    </a:solidFill>
                    <a:latin typeface="Segoe UI Semilight"/>
                    <a:cs typeface="Segoe UI Semilight"/>
                  </a:rPr>
                  <a:t> </a:t>
                </a:r>
                <a:r>
                  <a:rPr lang="en-US" sz="2800" b="0" spc="-25">
                    <a:solidFill>
                      <a:srgbClr val="000000"/>
                    </a:solidFill>
                    <a:latin typeface="Segoe UI Semilight"/>
                    <a:cs typeface="Segoe UI Semilight"/>
                  </a:rPr>
                  <a:t>the </a:t>
                </a:r>
                <a:r>
                  <a:rPr lang="en-US" sz="2800" b="0">
                    <a:solidFill>
                      <a:srgbClr val="000000"/>
                    </a:solidFill>
                    <a:latin typeface="Segoe UI Semilight"/>
                    <a:cs typeface="Segoe UI Semilight"/>
                  </a:rPr>
                  <a:t>form</a:t>
                </a:r>
                <a:r>
                  <a:rPr lang="en-US" sz="2800" b="0" spc="-70">
                    <a:solidFill>
                      <a:srgbClr val="000000"/>
                    </a:solidFill>
                    <a:latin typeface="Segoe UI Semilight"/>
                    <a:cs typeface="Segoe UI Semilight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spc="-25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Cambria Math"/>
                      </a:rPr>
                      <m:t>∀</m:t>
                    </m:r>
                    <m:r>
                      <a:rPr lang="en-US" sz="2800" i="1" spc="-25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Cambria Math"/>
                      </a:rPr>
                      <m:t>𝑥</m:t>
                    </m:r>
                    <m:r>
                      <a:rPr lang="en-US" sz="2800" i="1" spc="-25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Cambria Math"/>
                      </a:rPr>
                      <m:t>(</m:t>
                    </m:r>
                    <m:r>
                      <a:rPr lang="en-US" sz="2800" i="1" spc="-25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Cambria Math"/>
                      </a:rPr>
                      <m:t>𝑃</m:t>
                    </m:r>
                    <m:d>
                      <m:dPr>
                        <m:ctrlPr>
                          <a:rPr lang="en-US" sz="2800" i="1" spc="-25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Cambria Math"/>
                          </a:rPr>
                        </m:ctrlPr>
                      </m:dPr>
                      <m:e>
                        <m:r>
                          <a:rPr lang="en-US" sz="2800" i="1" spc="-25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Cambria Math"/>
                          </a:rPr>
                          <m:t>𝑥</m:t>
                        </m:r>
                      </m:e>
                    </m:d>
                    <m:r>
                      <a:rPr lang="en-US" sz="2800" i="1" spc="-25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Cambria Math"/>
                      </a:rPr>
                      <m:t>→ </m:t>
                    </m:r>
                    <m:r>
                      <a:rPr lang="en-US" sz="2800" i="1" spc="-25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Cambria Math"/>
                      </a:rPr>
                      <m:t>𝑄</m:t>
                    </m:r>
                    <m:r>
                      <a:rPr lang="en-US" sz="2800" i="1" spc="-25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Cambria Math"/>
                      </a:rPr>
                      <m:t>(</m:t>
                    </m:r>
                    <m:r>
                      <a:rPr lang="en-US" sz="2800" i="1" spc="-25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Cambria Math"/>
                      </a:rPr>
                      <m:t>𝑥</m:t>
                    </m:r>
                    <m:r>
                      <a:rPr lang="en-US" sz="2800" i="1" spc="-25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Cambria Math"/>
                      </a:rPr>
                      <m:t>)).</m:t>
                    </m:r>
                  </m:oMath>
                </a14:m>
                <a:endParaRPr sz="2800">
                  <a:latin typeface="Segoe UI Semilight"/>
                  <a:cs typeface="Segoe UI Semilight"/>
                </a:endParaRPr>
              </a:p>
            </p:txBody>
          </p:sp>
        </mc:Choice>
        <mc:Fallback xmlns="">
          <p:sp>
            <p:nvSpPr>
              <p:cNvPr id="3" name="object 3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645058" y="451110"/>
                <a:ext cx="11001375" cy="2228174"/>
              </a:xfrm>
              <a:prstGeom prst="rect">
                <a:avLst/>
              </a:prstGeom>
              <a:blipFill>
                <a:blip r:embed="rId2"/>
                <a:stretch>
                  <a:fillRect l="-2881" t="-6557" b="-90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4"/>
          <p:cNvSpPr/>
          <p:nvPr/>
        </p:nvSpPr>
        <p:spPr>
          <a:xfrm>
            <a:off x="9166733" y="4558664"/>
            <a:ext cx="2706370" cy="429259"/>
          </a:xfrm>
          <a:custGeom>
            <a:avLst/>
            <a:gdLst/>
            <a:ahLst/>
            <a:cxnLst/>
            <a:rect l="l" t="t" r="r" b="b"/>
            <a:pathLst>
              <a:path w="2706370" h="429260">
                <a:moveTo>
                  <a:pt x="117094" y="14224"/>
                </a:moveTo>
                <a:lnTo>
                  <a:pt x="112776" y="0"/>
                </a:lnTo>
                <a:lnTo>
                  <a:pt x="87261" y="9956"/>
                </a:lnTo>
                <a:lnTo>
                  <a:pt x="64858" y="25552"/>
                </a:lnTo>
                <a:lnTo>
                  <a:pt x="29337" y="73660"/>
                </a:lnTo>
                <a:lnTo>
                  <a:pt x="7327" y="138607"/>
                </a:lnTo>
                <a:lnTo>
                  <a:pt x="0" y="214630"/>
                </a:lnTo>
                <a:lnTo>
                  <a:pt x="1752" y="252260"/>
                </a:lnTo>
                <a:lnTo>
                  <a:pt x="7327" y="290347"/>
                </a:lnTo>
                <a:lnTo>
                  <a:pt x="29337" y="355219"/>
                </a:lnTo>
                <a:lnTo>
                  <a:pt x="64858" y="403453"/>
                </a:lnTo>
                <a:lnTo>
                  <a:pt x="112776" y="429006"/>
                </a:lnTo>
                <a:lnTo>
                  <a:pt x="117094" y="414782"/>
                </a:lnTo>
                <a:lnTo>
                  <a:pt x="97345" y="404545"/>
                </a:lnTo>
                <a:lnTo>
                  <a:pt x="80175" y="389661"/>
                </a:lnTo>
                <a:lnTo>
                  <a:pt x="53467" y="345948"/>
                </a:lnTo>
                <a:lnTo>
                  <a:pt x="37287" y="286677"/>
                </a:lnTo>
                <a:lnTo>
                  <a:pt x="31877" y="214630"/>
                </a:lnTo>
                <a:lnTo>
                  <a:pt x="33223" y="176974"/>
                </a:lnTo>
                <a:lnTo>
                  <a:pt x="44030" y="111163"/>
                </a:lnTo>
                <a:lnTo>
                  <a:pt x="65557" y="58839"/>
                </a:lnTo>
                <a:lnTo>
                  <a:pt x="97345" y="24447"/>
                </a:lnTo>
                <a:lnTo>
                  <a:pt x="117094" y="14224"/>
                </a:lnTo>
                <a:close/>
              </a:path>
              <a:path w="2706370" h="429260">
                <a:moveTo>
                  <a:pt x="766445" y="63500"/>
                </a:moveTo>
                <a:lnTo>
                  <a:pt x="761746" y="50165"/>
                </a:lnTo>
                <a:lnTo>
                  <a:pt x="737882" y="58775"/>
                </a:lnTo>
                <a:lnTo>
                  <a:pt x="716978" y="71234"/>
                </a:lnTo>
                <a:lnTo>
                  <a:pt x="684022" y="107823"/>
                </a:lnTo>
                <a:lnTo>
                  <a:pt x="663613" y="156654"/>
                </a:lnTo>
                <a:lnTo>
                  <a:pt x="656932" y="212979"/>
                </a:lnTo>
                <a:lnTo>
                  <a:pt x="656844" y="214630"/>
                </a:lnTo>
                <a:lnTo>
                  <a:pt x="658533" y="244881"/>
                </a:lnTo>
                <a:lnTo>
                  <a:pt x="672058" y="298323"/>
                </a:lnTo>
                <a:lnTo>
                  <a:pt x="698893" y="341718"/>
                </a:lnTo>
                <a:lnTo>
                  <a:pt x="737806" y="370446"/>
                </a:lnTo>
                <a:lnTo>
                  <a:pt x="761746" y="379095"/>
                </a:lnTo>
                <a:lnTo>
                  <a:pt x="765937" y="365633"/>
                </a:lnTo>
                <a:lnTo>
                  <a:pt x="747191" y="357352"/>
                </a:lnTo>
                <a:lnTo>
                  <a:pt x="731012" y="345808"/>
                </a:lnTo>
                <a:lnTo>
                  <a:pt x="706374" y="312928"/>
                </a:lnTo>
                <a:lnTo>
                  <a:pt x="691730" y="268300"/>
                </a:lnTo>
                <a:lnTo>
                  <a:pt x="686879" y="214630"/>
                </a:lnTo>
                <a:lnTo>
                  <a:pt x="686816" y="212979"/>
                </a:lnTo>
                <a:lnTo>
                  <a:pt x="688047" y="184886"/>
                </a:lnTo>
                <a:lnTo>
                  <a:pt x="697852" y="136169"/>
                </a:lnTo>
                <a:lnTo>
                  <a:pt x="717410" y="97815"/>
                </a:lnTo>
                <a:lnTo>
                  <a:pt x="747458" y="71767"/>
                </a:lnTo>
                <a:lnTo>
                  <a:pt x="766445" y="63500"/>
                </a:lnTo>
                <a:close/>
              </a:path>
              <a:path w="2706370" h="429260">
                <a:moveTo>
                  <a:pt x="1089279" y="214630"/>
                </a:moveTo>
                <a:lnTo>
                  <a:pt x="1082497" y="156654"/>
                </a:lnTo>
                <a:lnTo>
                  <a:pt x="1062101" y="107823"/>
                </a:lnTo>
                <a:lnTo>
                  <a:pt x="1029144" y="71234"/>
                </a:lnTo>
                <a:lnTo>
                  <a:pt x="984377" y="50165"/>
                </a:lnTo>
                <a:lnTo>
                  <a:pt x="979678" y="63500"/>
                </a:lnTo>
                <a:lnTo>
                  <a:pt x="998728" y="71767"/>
                </a:lnTo>
                <a:lnTo>
                  <a:pt x="1015111" y="83210"/>
                </a:lnTo>
                <a:lnTo>
                  <a:pt x="1039876" y="115570"/>
                </a:lnTo>
                <a:lnTo>
                  <a:pt x="1054442" y="159283"/>
                </a:lnTo>
                <a:lnTo>
                  <a:pt x="1059307" y="212979"/>
                </a:lnTo>
                <a:lnTo>
                  <a:pt x="1058087" y="241960"/>
                </a:lnTo>
                <a:lnTo>
                  <a:pt x="1048321" y="291960"/>
                </a:lnTo>
                <a:lnTo>
                  <a:pt x="1028738" y="331012"/>
                </a:lnTo>
                <a:lnTo>
                  <a:pt x="998969" y="357352"/>
                </a:lnTo>
                <a:lnTo>
                  <a:pt x="980186" y="365633"/>
                </a:lnTo>
                <a:lnTo>
                  <a:pt x="984377" y="379095"/>
                </a:lnTo>
                <a:lnTo>
                  <a:pt x="1029246" y="358000"/>
                </a:lnTo>
                <a:lnTo>
                  <a:pt x="1062228" y="321564"/>
                </a:lnTo>
                <a:lnTo>
                  <a:pt x="1082509" y="272770"/>
                </a:lnTo>
                <a:lnTo>
                  <a:pt x="1087577" y="244881"/>
                </a:lnTo>
                <a:lnTo>
                  <a:pt x="1089279" y="214630"/>
                </a:lnTo>
                <a:close/>
              </a:path>
              <a:path w="2706370" h="429260">
                <a:moveTo>
                  <a:pt x="2706230" y="214630"/>
                </a:moveTo>
                <a:lnTo>
                  <a:pt x="2704401" y="175196"/>
                </a:lnTo>
                <a:lnTo>
                  <a:pt x="2689733" y="104762"/>
                </a:lnTo>
                <a:lnTo>
                  <a:pt x="2660688" y="46774"/>
                </a:lnTo>
                <a:lnTo>
                  <a:pt x="2618968" y="9956"/>
                </a:lnTo>
                <a:lnTo>
                  <a:pt x="2593467" y="0"/>
                </a:lnTo>
                <a:lnTo>
                  <a:pt x="2589149" y="14224"/>
                </a:lnTo>
                <a:lnTo>
                  <a:pt x="2608834" y="24447"/>
                </a:lnTo>
                <a:lnTo>
                  <a:pt x="2626004" y="39306"/>
                </a:lnTo>
                <a:lnTo>
                  <a:pt x="2652776" y="83058"/>
                </a:lnTo>
                <a:lnTo>
                  <a:pt x="2668943" y="142468"/>
                </a:lnTo>
                <a:lnTo>
                  <a:pt x="2674366" y="214630"/>
                </a:lnTo>
                <a:lnTo>
                  <a:pt x="2673007" y="252260"/>
                </a:lnTo>
                <a:lnTo>
                  <a:pt x="2662199" y="317893"/>
                </a:lnTo>
                <a:lnTo>
                  <a:pt x="2640647" y="370116"/>
                </a:lnTo>
                <a:lnTo>
                  <a:pt x="2608834" y="404545"/>
                </a:lnTo>
                <a:lnTo>
                  <a:pt x="2589149" y="414782"/>
                </a:lnTo>
                <a:lnTo>
                  <a:pt x="2593467" y="429006"/>
                </a:lnTo>
                <a:lnTo>
                  <a:pt x="2641371" y="403453"/>
                </a:lnTo>
                <a:lnTo>
                  <a:pt x="2676906" y="355219"/>
                </a:lnTo>
                <a:lnTo>
                  <a:pt x="2698902" y="290347"/>
                </a:lnTo>
                <a:lnTo>
                  <a:pt x="2704401" y="253796"/>
                </a:lnTo>
                <a:lnTo>
                  <a:pt x="2706230" y="21463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45058" y="4507738"/>
            <a:ext cx="94983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8651240" algn="l"/>
                <a:tab pos="9295765" algn="l"/>
              </a:tabLst>
            </a:pPr>
            <a:r>
              <a:rPr sz="2800" b="0">
                <a:latin typeface="Segoe UI Semilight"/>
                <a:cs typeface="Segoe UI Semilight"/>
              </a:rPr>
              <a:t>The</a:t>
            </a:r>
            <a:r>
              <a:rPr sz="2800" b="0" spc="-50">
                <a:latin typeface="Segoe UI Semilight"/>
                <a:cs typeface="Segoe UI Semilight"/>
              </a:rPr>
              <a:t> </a:t>
            </a:r>
            <a:r>
              <a:rPr sz="2800" b="0">
                <a:latin typeface="Segoe UI Semilight"/>
                <a:cs typeface="Segoe UI Semilight"/>
              </a:rPr>
              <a:t>strategy</a:t>
            </a:r>
            <a:r>
              <a:rPr sz="2800" b="0" spc="-55">
                <a:latin typeface="Segoe UI Semilight"/>
                <a:cs typeface="Segoe UI Semilight"/>
              </a:rPr>
              <a:t> </a:t>
            </a:r>
            <a:r>
              <a:rPr sz="2800" b="0">
                <a:latin typeface="Segoe UI Semilight"/>
                <a:cs typeface="Segoe UI Semilight"/>
              </a:rPr>
              <a:t>is</a:t>
            </a:r>
            <a:r>
              <a:rPr sz="2800" b="0" spc="-40">
                <a:latin typeface="Segoe UI Semilight"/>
                <a:cs typeface="Segoe UI Semilight"/>
              </a:rPr>
              <a:t> </a:t>
            </a:r>
            <a:r>
              <a:rPr sz="2800" b="0">
                <a:latin typeface="Segoe UI Semilight"/>
                <a:cs typeface="Segoe UI Semilight"/>
              </a:rPr>
              <a:t>to</a:t>
            </a:r>
            <a:r>
              <a:rPr sz="2800" b="0" spc="-55">
                <a:latin typeface="Segoe UI Semilight"/>
                <a:cs typeface="Segoe UI Semilight"/>
              </a:rPr>
              <a:t> </a:t>
            </a:r>
            <a:r>
              <a:rPr sz="2800" b="0">
                <a:latin typeface="Segoe UI Semilight"/>
                <a:cs typeface="Segoe UI Semilight"/>
              </a:rPr>
              <a:t>prove</a:t>
            </a:r>
            <a:r>
              <a:rPr sz="2800" b="0" spc="-65">
                <a:latin typeface="Segoe UI Semilight"/>
                <a:cs typeface="Segoe UI Semilight"/>
              </a:rPr>
              <a:t> </a:t>
            </a:r>
            <a:r>
              <a:rPr sz="2800" b="0">
                <a:latin typeface="Segoe UI Semilight"/>
                <a:cs typeface="Segoe UI Semilight"/>
              </a:rPr>
              <a:t>the</a:t>
            </a:r>
            <a:r>
              <a:rPr sz="2800" b="0" spc="-65">
                <a:latin typeface="Segoe UI Semilight"/>
                <a:cs typeface="Segoe UI Semilight"/>
              </a:rPr>
              <a:t> </a:t>
            </a:r>
            <a:r>
              <a:rPr sz="2800" b="0">
                <a:latin typeface="Segoe UI Semilight"/>
                <a:cs typeface="Segoe UI Semilight"/>
              </a:rPr>
              <a:t>contrapositive,</a:t>
            </a:r>
            <a:r>
              <a:rPr sz="2800" b="0" spc="-70">
                <a:latin typeface="Segoe UI Semilight"/>
                <a:cs typeface="Segoe UI Semilight"/>
              </a:rPr>
              <a:t> </a:t>
            </a:r>
            <a:r>
              <a:rPr sz="2800" b="0">
                <a:latin typeface="Segoe UI Semilight"/>
                <a:cs typeface="Segoe UI Semilight"/>
              </a:rPr>
              <a:t>i.e.</a:t>
            </a:r>
            <a:r>
              <a:rPr sz="2800" b="0" spc="-45">
                <a:latin typeface="Segoe UI Semilight"/>
                <a:cs typeface="Segoe UI Semilight"/>
              </a:rPr>
              <a:t> </a:t>
            </a:r>
            <a:r>
              <a:rPr sz="2800" b="0">
                <a:latin typeface="Segoe UI Semilight"/>
                <a:cs typeface="Segoe UI Semilight"/>
              </a:rPr>
              <a:t>prove</a:t>
            </a:r>
            <a:r>
              <a:rPr sz="2800" b="0" spc="-70">
                <a:latin typeface="Segoe UI Semilight"/>
                <a:cs typeface="Segoe UI Semilight"/>
              </a:rPr>
              <a:t> </a:t>
            </a:r>
            <a:r>
              <a:rPr sz="2800" spc="-25">
                <a:latin typeface="Cambria Math"/>
                <a:cs typeface="Cambria Math"/>
              </a:rPr>
              <a:t>∀𝑥</a:t>
            </a:r>
            <a:r>
              <a:rPr sz="2800">
                <a:latin typeface="Cambria Math"/>
                <a:cs typeface="Cambria Math"/>
              </a:rPr>
              <a:t>	</a:t>
            </a:r>
            <a:r>
              <a:rPr sz="2800" spc="-25">
                <a:latin typeface="Cambria Math"/>
                <a:cs typeface="Cambria Math"/>
              </a:rPr>
              <a:t>¬Q</a:t>
            </a:r>
            <a:r>
              <a:rPr sz="2800">
                <a:latin typeface="Cambria Math"/>
                <a:cs typeface="Cambria Math"/>
              </a:rPr>
              <a:t>	</a:t>
            </a:r>
            <a:r>
              <a:rPr sz="2800" spc="-50">
                <a:latin typeface="Cambria Math"/>
                <a:cs typeface="Cambria Math"/>
              </a:rPr>
              <a:t>𝑥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1280520" y="4608829"/>
            <a:ext cx="432434" cy="328930"/>
          </a:xfrm>
          <a:custGeom>
            <a:avLst/>
            <a:gdLst/>
            <a:ahLst/>
            <a:cxnLst/>
            <a:rect l="l" t="t" r="r" b="b"/>
            <a:pathLst>
              <a:path w="432434" h="328929">
                <a:moveTo>
                  <a:pt x="327532" y="0"/>
                </a:moveTo>
                <a:lnTo>
                  <a:pt x="322833" y="13335"/>
                </a:lnTo>
                <a:lnTo>
                  <a:pt x="341883" y="21595"/>
                </a:lnTo>
                <a:lnTo>
                  <a:pt x="358266" y="33035"/>
                </a:lnTo>
                <a:lnTo>
                  <a:pt x="383031" y="65405"/>
                </a:lnTo>
                <a:lnTo>
                  <a:pt x="397605" y="109108"/>
                </a:lnTo>
                <a:lnTo>
                  <a:pt x="401195" y="134346"/>
                </a:lnTo>
                <a:lnTo>
                  <a:pt x="401248" y="134717"/>
                </a:lnTo>
                <a:lnTo>
                  <a:pt x="401246" y="191789"/>
                </a:lnTo>
                <a:lnTo>
                  <a:pt x="391479" y="241788"/>
                </a:lnTo>
                <a:lnTo>
                  <a:pt x="371901" y="280838"/>
                </a:lnTo>
                <a:lnTo>
                  <a:pt x="342132" y="307179"/>
                </a:lnTo>
                <a:lnTo>
                  <a:pt x="323342" y="315468"/>
                </a:lnTo>
                <a:lnTo>
                  <a:pt x="327532" y="328930"/>
                </a:lnTo>
                <a:lnTo>
                  <a:pt x="372411" y="307832"/>
                </a:lnTo>
                <a:lnTo>
                  <a:pt x="405383" y="271399"/>
                </a:lnTo>
                <a:lnTo>
                  <a:pt x="425672" y="222599"/>
                </a:lnTo>
                <a:lnTo>
                  <a:pt x="432434" y="164465"/>
                </a:lnTo>
                <a:lnTo>
                  <a:pt x="430763" y="134717"/>
                </a:lnTo>
                <a:lnTo>
                  <a:pt x="417165" y="80918"/>
                </a:lnTo>
                <a:lnTo>
                  <a:pt x="390255" y="37415"/>
                </a:lnTo>
                <a:lnTo>
                  <a:pt x="351393" y="8598"/>
                </a:lnTo>
                <a:lnTo>
                  <a:pt x="327532" y="0"/>
                </a:lnTo>
                <a:close/>
              </a:path>
              <a:path w="432434" h="328929">
                <a:moveTo>
                  <a:pt x="104901" y="0"/>
                </a:moveTo>
                <a:lnTo>
                  <a:pt x="60134" y="21066"/>
                </a:lnTo>
                <a:lnTo>
                  <a:pt x="27177" y="57658"/>
                </a:lnTo>
                <a:lnTo>
                  <a:pt x="6778" y="106489"/>
                </a:lnTo>
                <a:lnTo>
                  <a:pt x="92" y="162814"/>
                </a:lnTo>
                <a:lnTo>
                  <a:pt x="0" y="164465"/>
                </a:lnTo>
                <a:lnTo>
                  <a:pt x="6762" y="222599"/>
                </a:lnTo>
                <a:lnTo>
                  <a:pt x="27050" y="271399"/>
                </a:lnTo>
                <a:lnTo>
                  <a:pt x="60023" y="307832"/>
                </a:lnTo>
                <a:lnTo>
                  <a:pt x="104901" y="328930"/>
                </a:lnTo>
                <a:lnTo>
                  <a:pt x="109093" y="315468"/>
                </a:lnTo>
                <a:lnTo>
                  <a:pt x="90356" y="307179"/>
                </a:lnTo>
                <a:lnTo>
                  <a:pt x="74168" y="295640"/>
                </a:lnTo>
                <a:lnTo>
                  <a:pt x="49529" y="262763"/>
                </a:lnTo>
                <a:lnTo>
                  <a:pt x="34893" y="218122"/>
                </a:lnTo>
                <a:lnTo>
                  <a:pt x="30042" y="164465"/>
                </a:lnTo>
                <a:lnTo>
                  <a:pt x="29972" y="162814"/>
                </a:lnTo>
                <a:lnTo>
                  <a:pt x="34893" y="109108"/>
                </a:lnTo>
                <a:lnTo>
                  <a:pt x="49529" y="65405"/>
                </a:lnTo>
                <a:lnTo>
                  <a:pt x="74279" y="33035"/>
                </a:lnTo>
                <a:lnTo>
                  <a:pt x="109600" y="13335"/>
                </a:lnTo>
                <a:lnTo>
                  <a:pt x="10490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0375518" y="4507738"/>
            <a:ext cx="12249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022985" algn="l"/>
              </a:tabLst>
            </a:pPr>
            <a:r>
              <a:rPr sz="2800">
                <a:latin typeface="Cambria Math"/>
                <a:cs typeface="Cambria Math"/>
              </a:rPr>
              <a:t>→</a:t>
            </a:r>
            <a:r>
              <a:rPr sz="2800" spc="135">
                <a:latin typeface="Cambria Math"/>
                <a:cs typeface="Cambria Math"/>
              </a:rPr>
              <a:t> </a:t>
            </a:r>
            <a:r>
              <a:rPr sz="2800" spc="-25">
                <a:latin typeface="Cambria Math"/>
                <a:cs typeface="Cambria Math"/>
              </a:rPr>
              <a:t>¬P</a:t>
            </a:r>
            <a:r>
              <a:rPr sz="2800">
                <a:latin typeface="Cambria Math"/>
                <a:cs typeface="Cambria Math"/>
              </a:rPr>
              <a:t>	</a:t>
            </a:r>
            <a:r>
              <a:rPr sz="2800" spc="-50">
                <a:latin typeface="Cambria Math"/>
                <a:cs typeface="Cambria Math"/>
              </a:rPr>
              <a:t>𝑥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F0A065-33AC-EF63-F46C-D5E7381EB12D}"/>
              </a:ext>
            </a:extLst>
          </p:cNvPr>
          <p:cNvSpPr txBox="1"/>
          <p:nvPr/>
        </p:nvSpPr>
        <p:spPr>
          <a:xfrm>
            <a:off x="1288191" y="5060092"/>
            <a:ext cx="67375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4C328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Remember, an implication is equivalent to its contrapositive!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with UW color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A48DD3"/>
      </a:accent2>
      <a:accent3>
        <a:srgbClr val="4C3282"/>
      </a:accent3>
      <a:accent4>
        <a:srgbClr val="B6A479"/>
      </a:accent4>
      <a:accent5>
        <a:srgbClr val="3E8853"/>
      </a:accent5>
      <a:accent6>
        <a:srgbClr val="62A39F"/>
      </a:accent6>
      <a:hlink>
        <a:srgbClr val="33006F"/>
      </a:hlink>
      <a:folHlink>
        <a:srgbClr val="9A7B4C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11_template" id="{E57DFFB7-1C72-4022-A1EB-77D72149EB4F}" vid="{5CF90BFF-666A-48C8-8087-10FA0A25A63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08-inference-proofs</Template>
  <TotalTime>575</TotalTime>
  <Words>5895</Words>
  <Application>Microsoft Office PowerPoint</Application>
  <PresentationFormat>Widescreen</PresentationFormat>
  <Paragraphs>461</Paragraphs>
  <Slides>61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61</vt:i4>
      </vt:variant>
    </vt:vector>
  </HeadingPairs>
  <TitlesOfParts>
    <vt:vector size="77" baseType="lpstr">
      <vt:lpstr>Aptos</vt:lpstr>
      <vt:lpstr>Arial</vt:lpstr>
      <vt:lpstr>Calibri</vt:lpstr>
      <vt:lpstr>Cambria Math</vt:lpstr>
      <vt:lpstr>Courier New</vt:lpstr>
      <vt:lpstr>Segoe UI</vt:lpstr>
      <vt:lpstr>Segoe UI Light</vt:lpstr>
      <vt:lpstr>Segoe UI Semibold</vt:lpstr>
      <vt:lpstr>Segoe UI Semilight</vt:lpstr>
      <vt:lpstr>Trebuchet MS</vt:lpstr>
      <vt:lpstr>Tw Cen MT</vt:lpstr>
      <vt:lpstr>Wingdings 3</vt:lpstr>
      <vt:lpstr>Integral</vt:lpstr>
      <vt:lpstr>Office Theme</vt:lpstr>
      <vt:lpstr>1_Office Theme</vt:lpstr>
      <vt:lpstr>2_Office Theme</vt:lpstr>
      <vt:lpstr>More Proof Strategies </vt:lpstr>
      <vt:lpstr>Announcements</vt:lpstr>
      <vt:lpstr>Announcements</vt:lpstr>
      <vt:lpstr>Review</vt:lpstr>
      <vt:lpstr>Theorems and Proofs</vt:lpstr>
      <vt:lpstr>Integer</vt:lpstr>
      <vt:lpstr>Direct Proof Template</vt:lpstr>
      <vt:lpstr>Direct Proof Steps </vt:lpstr>
      <vt:lpstr>Proof by Contrapositive  Proof by contrapositive is another strategy for proving statements of the form ∀x(P(x)→ Q(x)).</vt:lpstr>
      <vt:lpstr>Proof by Contrapositive</vt:lpstr>
      <vt:lpstr>Warm Up</vt:lpstr>
      <vt:lpstr>Another Proof by Contrapositive</vt:lpstr>
      <vt:lpstr>Another Proof by Contrapositive</vt:lpstr>
      <vt:lpstr>Another Proof by Contrapositive</vt:lpstr>
      <vt:lpstr>Another Proof by Contrapositive</vt:lpstr>
      <vt:lpstr>Another Proof by Contrapositive</vt:lpstr>
      <vt:lpstr>Another Proof by Contrapositive</vt:lpstr>
      <vt:lpstr>Proof Strategy: Biconditional</vt:lpstr>
      <vt:lpstr>Proof of a Biconditional</vt:lpstr>
      <vt:lpstr>Proof of a Biconditional</vt:lpstr>
      <vt:lpstr>Proof of a Biconditional</vt:lpstr>
      <vt:lpstr>Proof of a Biconditional</vt:lpstr>
      <vt:lpstr>Proof of a Biconditional</vt:lpstr>
      <vt:lpstr>Proof of a Biconditional</vt:lpstr>
      <vt:lpstr>Proof of a Biconditional</vt:lpstr>
      <vt:lpstr>Proof of a Biconditional</vt:lpstr>
      <vt:lpstr>Remark: Biconditional Proofs</vt:lpstr>
      <vt:lpstr>More Practice:  Another Proof of a Biconditional</vt:lpstr>
      <vt:lpstr>More Practice:  Another Proof of a Biconditional</vt:lpstr>
      <vt:lpstr>More Practice:  Another Proof of a Biconditional</vt:lpstr>
      <vt:lpstr>Remark: Multiple Biconditionals</vt:lpstr>
      <vt:lpstr>Proof Strategies So Far</vt:lpstr>
      <vt:lpstr>Proof by Cases</vt:lpstr>
      <vt:lpstr>Shaking Hands</vt:lpstr>
      <vt:lpstr>Shaking Hands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Proof by Cases</vt:lpstr>
      <vt:lpstr>5 numbers: Proof by Cases</vt:lpstr>
      <vt:lpstr>5 numbers: Proof by Cases</vt:lpstr>
      <vt:lpstr>5 numbers: Proof by Cases</vt:lpstr>
      <vt:lpstr>5 numbers: Proof by Cases</vt:lpstr>
      <vt:lpstr>5 numbers: Proof by Cases</vt:lpstr>
      <vt:lpstr>Four Color Theorem: Proof by Cases</vt:lpstr>
      <vt:lpstr>Existence Proof</vt:lpstr>
      <vt:lpstr>Existence Proof</vt:lpstr>
      <vt:lpstr>Existence Proof</vt:lpstr>
      <vt:lpstr>Existence Proof</vt:lpstr>
      <vt:lpstr>When are Existence Proofs often helpful?</vt:lpstr>
      <vt:lpstr>Proof by Counterexample</vt:lpstr>
      <vt:lpstr>Proof by Counterexample</vt:lpstr>
      <vt:lpstr>Proof by Counterexample</vt:lpstr>
      <vt:lpstr>Practice: Proof by Counterexample</vt:lpstr>
      <vt:lpstr>Practice: Proof by Counterexample</vt:lpstr>
      <vt:lpstr>Proof Strategies So Far</vt:lpstr>
      <vt:lpstr>Todo</vt:lpstr>
    </vt:vector>
  </TitlesOfParts>
  <Company>CSE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rtweber2</dc:creator>
  <cp:lastModifiedBy>Parker Gustafson</cp:lastModifiedBy>
  <cp:revision>4</cp:revision>
  <dcterms:created xsi:type="dcterms:W3CDTF">2024-10-11T22:06:25Z</dcterms:created>
  <dcterms:modified xsi:type="dcterms:W3CDTF">2025-07-09T04:11:59Z</dcterms:modified>
</cp:coreProperties>
</file>