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404" r:id="rId4"/>
    <p:sldId id="261" r:id="rId5"/>
    <p:sldId id="406" r:id="rId6"/>
    <p:sldId id="371" r:id="rId7"/>
    <p:sldId id="372" r:id="rId8"/>
    <p:sldId id="375" r:id="rId9"/>
    <p:sldId id="395" r:id="rId10"/>
    <p:sldId id="415" r:id="rId11"/>
    <p:sldId id="410" r:id="rId12"/>
    <p:sldId id="267" r:id="rId13"/>
    <p:sldId id="268" r:id="rId14"/>
    <p:sldId id="416" r:id="rId15"/>
    <p:sldId id="270" r:id="rId16"/>
    <p:sldId id="417" r:id="rId17"/>
    <p:sldId id="419" r:id="rId18"/>
    <p:sldId id="420" r:id="rId19"/>
    <p:sldId id="272" r:id="rId20"/>
    <p:sldId id="273" r:id="rId21"/>
    <p:sldId id="274" r:id="rId22"/>
    <p:sldId id="277" r:id="rId23"/>
    <p:sldId id="275" r:id="rId24"/>
    <p:sldId id="278" r:id="rId25"/>
    <p:sldId id="279" r:id="rId26"/>
    <p:sldId id="280" r:id="rId27"/>
    <p:sldId id="421" r:id="rId28"/>
    <p:sldId id="422" r:id="rId29"/>
    <p:sldId id="281" r:id="rId30"/>
    <p:sldId id="282" r:id="rId31"/>
    <p:sldId id="286" r:id="rId32"/>
    <p:sldId id="283" r:id="rId33"/>
    <p:sldId id="284" r:id="rId34"/>
    <p:sldId id="313" r:id="rId35"/>
    <p:sldId id="315" r:id="rId36"/>
    <p:sldId id="424" r:id="rId37"/>
    <p:sldId id="425" r:id="rId38"/>
    <p:sldId id="318" r:id="rId39"/>
    <p:sldId id="426" r:id="rId40"/>
    <p:sldId id="319" r:id="rId41"/>
    <p:sldId id="320" r:id="rId42"/>
    <p:sldId id="321" r:id="rId43"/>
    <p:sldId id="393" r:id="rId44"/>
    <p:sldId id="394" r:id="rId45"/>
    <p:sldId id="322" r:id="rId46"/>
    <p:sldId id="323" r:id="rId47"/>
    <p:sldId id="423" r:id="rId48"/>
    <p:sldId id="396" r:id="rId49"/>
    <p:sldId id="344" r:id="rId50"/>
    <p:sldId id="346" r:id="rId51"/>
    <p:sldId id="287" r:id="rId52"/>
    <p:sldId id="288" r:id="rId53"/>
    <p:sldId id="331" r:id="rId54"/>
    <p:sldId id="41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9" d="100"/>
          <a:sy n="79" d="100"/>
        </p:scale>
        <p:origin x="773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F3537-6126-413F-AAB9-22235B2D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5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B87D0-6DCB-417F-AC2A-001E9E0A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2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06223-AA7D-C388-0674-FB50E78BE2C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0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98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3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2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59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20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401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5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7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4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10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35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40B9-25B7-4E3F-B7AB-327D345E1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Predicates and Quantifiers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46178-06D7-430B-8038-266C199FC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25</a:t>
            </a:r>
          </a:p>
          <a:p>
            <a:r>
              <a:rPr lang="en-US" dirty="0"/>
              <a:t>Lecture 4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76BC21D-C855-E907-B3D4-D021C3FE140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5539" y="1354836"/>
            <a:ext cx="4886320" cy="32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2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Warm</a:t>
            </a:r>
            <a:r>
              <a:rPr spc="245" dirty="0"/>
              <a:t> </a:t>
            </a:r>
            <a:r>
              <a:rPr spc="-25" dirty="0"/>
              <a:t>Up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8883" y="1693798"/>
          <a:ext cx="3526154" cy="4110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565"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𝑝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𝑞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𝑟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𝐹(𝑝,</a:t>
                      </a:r>
                      <a:r>
                        <a:rPr sz="2400" spc="-5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𝑞,</a:t>
                      </a:r>
                      <a:r>
                        <a:rPr sz="2400" spc="-5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spc="-25" dirty="0">
                          <a:latin typeface="Cambria Math"/>
                          <a:cs typeface="Cambria Math"/>
                        </a:rPr>
                        <a:t>𝑟)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490720" y="1489709"/>
            <a:ext cx="7174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400" spc="-25" dirty="0">
                <a:latin typeface="Segoe UI Semilight"/>
                <a:cs typeface="Segoe UI Semilight"/>
              </a:rPr>
              <a:t>1.</a:t>
            </a:r>
            <a:r>
              <a:rPr sz="2400" dirty="0">
                <a:latin typeface="Segoe UI Semilight"/>
                <a:cs typeface="Segoe UI Semilight"/>
              </a:rPr>
              <a:t>	Write</a:t>
            </a:r>
            <a:r>
              <a:rPr sz="2400" spc="-5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a</a:t>
            </a:r>
            <a:r>
              <a:rPr sz="2400" spc="-5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propositional</a:t>
            </a:r>
            <a:r>
              <a:rPr sz="2400" spc="-7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logic</a:t>
            </a:r>
            <a:r>
              <a:rPr sz="2400" spc="-5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expression</a:t>
            </a:r>
            <a:r>
              <a:rPr sz="2400" spc="-3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for</a:t>
            </a:r>
            <a:r>
              <a:rPr sz="2400" spc="-3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𝐹</a:t>
            </a:r>
            <a:r>
              <a:rPr sz="2400" spc="170" dirty="0">
                <a:latin typeface="Cambria Math"/>
                <a:cs typeface="Cambria Math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in</a:t>
            </a:r>
            <a:r>
              <a:rPr sz="2400" spc="-55" dirty="0">
                <a:latin typeface="Segoe UI Semilight"/>
                <a:cs typeface="Segoe UI Semilight"/>
              </a:rPr>
              <a:t> </a:t>
            </a:r>
            <a:r>
              <a:rPr sz="2400" spc="-25" dirty="0">
                <a:latin typeface="Segoe UI Semilight"/>
                <a:cs typeface="Segoe UI Semilight"/>
              </a:rPr>
              <a:t>DNF </a:t>
            </a:r>
            <a:r>
              <a:rPr sz="2400" dirty="0">
                <a:latin typeface="Segoe UI Semilight"/>
                <a:cs typeface="Segoe UI Semilight"/>
              </a:rPr>
              <a:t>(ORs</a:t>
            </a:r>
            <a:r>
              <a:rPr sz="2400" spc="-3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of</a:t>
            </a:r>
            <a:r>
              <a:rPr sz="2400" spc="-2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ANDs)</a:t>
            </a:r>
            <a:r>
              <a:rPr sz="2400" spc="-35" dirty="0">
                <a:latin typeface="Segoe UI Semilight"/>
                <a:cs typeface="Segoe UI Semilight"/>
              </a:rPr>
              <a:t> </a:t>
            </a:r>
            <a:r>
              <a:rPr sz="2400" spc="-20" dirty="0">
                <a:latin typeface="Segoe UI Semilight"/>
                <a:cs typeface="Segoe UI Semilight"/>
              </a:rPr>
              <a:t>form</a:t>
            </a:r>
            <a:endParaRPr sz="24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0720" y="3471164"/>
            <a:ext cx="71532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400" spc="-25" dirty="0">
                <a:latin typeface="Segoe UI Semilight"/>
                <a:cs typeface="Segoe UI Semilight"/>
              </a:rPr>
              <a:t>2.</a:t>
            </a:r>
            <a:r>
              <a:rPr sz="2400" dirty="0">
                <a:latin typeface="Segoe UI Semilight"/>
                <a:cs typeface="Segoe UI Semilight"/>
              </a:rPr>
              <a:t>	Write</a:t>
            </a:r>
            <a:r>
              <a:rPr sz="2400" spc="-5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a</a:t>
            </a:r>
            <a:r>
              <a:rPr sz="2400" spc="-5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propositional</a:t>
            </a:r>
            <a:r>
              <a:rPr sz="2400" spc="-7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logic</a:t>
            </a:r>
            <a:r>
              <a:rPr sz="2400" spc="-5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expression</a:t>
            </a:r>
            <a:r>
              <a:rPr sz="2400" spc="-3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for</a:t>
            </a:r>
            <a:r>
              <a:rPr sz="2400" spc="-3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𝐹</a:t>
            </a:r>
            <a:r>
              <a:rPr sz="2400" spc="170" dirty="0">
                <a:latin typeface="Cambria Math"/>
                <a:cs typeface="Cambria Math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in</a:t>
            </a:r>
            <a:r>
              <a:rPr sz="2400" spc="-55" dirty="0">
                <a:latin typeface="Segoe UI Semilight"/>
                <a:cs typeface="Segoe UI Semilight"/>
              </a:rPr>
              <a:t> </a:t>
            </a:r>
            <a:r>
              <a:rPr sz="2400" spc="-25" dirty="0">
                <a:latin typeface="Segoe UI Semilight"/>
                <a:cs typeface="Segoe UI Semilight"/>
              </a:rPr>
              <a:t>CNF </a:t>
            </a:r>
            <a:r>
              <a:rPr sz="2400" dirty="0">
                <a:latin typeface="Segoe UI Semilight"/>
                <a:cs typeface="Segoe UI Semilight"/>
              </a:rPr>
              <a:t>(ANDs</a:t>
            </a:r>
            <a:r>
              <a:rPr sz="2400" spc="-3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of</a:t>
            </a:r>
            <a:r>
              <a:rPr sz="2400" spc="-2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ORs)</a:t>
            </a:r>
            <a:r>
              <a:rPr sz="2400" spc="-35" dirty="0">
                <a:latin typeface="Segoe UI Semilight"/>
                <a:cs typeface="Segoe UI Semilight"/>
              </a:rPr>
              <a:t> </a:t>
            </a:r>
            <a:r>
              <a:rPr sz="2400" spc="-20" dirty="0">
                <a:latin typeface="Segoe UI Semilight"/>
                <a:cs typeface="Segoe UI Semilight"/>
              </a:rPr>
              <a:t>form</a:t>
            </a:r>
            <a:endParaRPr sz="24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91EE4D-7BCA-4C46-837E-8096B7A1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Logic</a:t>
            </a:r>
          </a:p>
        </p:txBody>
      </p:sp>
    </p:spTree>
    <p:extLst>
      <p:ext uri="{BB962C8B-B14F-4D97-AF65-F5344CB8AC3E}">
        <p14:creationId xmlns:p14="http://schemas.microsoft.com/office/powerpoint/2010/main" val="753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Motivation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658" y="1411376"/>
            <a:ext cx="11108055" cy="25006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3869054" algn="r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Segoe UI Semilight"/>
                <a:cs typeface="Segoe UI Semilight"/>
              </a:rPr>
              <a:t>Often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will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work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with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statements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form:</a:t>
            </a:r>
            <a:endParaRPr sz="2800" dirty="0">
              <a:latin typeface="Segoe UI Semilight"/>
              <a:cs typeface="Segoe UI Semilight"/>
            </a:endParaRPr>
          </a:p>
          <a:p>
            <a:pPr marL="26034" algn="ctr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latin typeface="Segoe UI Semilight"/>
                <a:cs typeface="Segoe UI Semilight"/>
              </a:rPr>
              <a:t>If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&gt;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10</a:t>
            </a:r>
            <a:r>
              <a:rPr sz="2800" dirty="0">
                <a:latin typeface="Segoe UI Semilight"/>
                <a:cs typeface="Segoe UI Semilight"/>
              </a:rPr>
              <a:t>,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then</a:t>
            </a:r>
            <a:r>
              <a:rPr sz="2800" spc="-10" dirty="0">
                <a:latin typeface="Segoe UI Semilight"/>
                <a:cs typeface="Segoe UI Semilight"/>
              </a:rPr>
              <a:t> </a:t>
            </a:r>
            <a:r>
              <a:rPr sz="2800" spc="90" dirty="0">
                <a:latin typeface="Cambria Math"/>
                <a:cs typeface="Cambria Math"/>
              </a:rPr>
              <a:t>𝑥</a:t>
            </a:r>
            <a:r>
              <a:rPr sz="3075" spc="135" baseline="27100" dirty="0">
                <a:latin typeface="Cambria Math"/>
                <a:cs typeface="Cambria Math"/>
              </a:rPr>
              <a:t>2</a:t>
            </a:r>
            <a:r>
              <a:rPr sz="3075" spc="644" baseline="2710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&gt;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100</a:t>
            </a:r>
            <a:r>
              <a:rPr sz="2800" spc="-20" dirty="0">
                <a:latin typeface="Segoe UI Semilight"/>
                <a:cs typeface="Segoe UI Semilight"/>
              </a:rPr>
              <a:t>.</a:t>
            </a:r>
            <a:endParaRPr sz="2800" dirty="0">
              <a:latin typeface="Segoe UI Semilight"/>
              <a:cs typeface="Segoe UI Semilight"/>
            </a:endParaRPr>
          </a:p>
          <a:p>
            <a:pPr marR="3833495" algn="r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latin typeface="Segoe UI Semilight"/>
                <a:cs typeface="Segoe UI Semilight"/>
              </a:rPr>
              <a:t>If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1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even,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spc="90" dirty="0">
                <a:latin typeface="Cambria Math"/>
                <a:cs typeface="Cambria Math"/>
              </a:rPr>
              <a:t>𝑥</a:t>
            </a:r>
            <a:r>
              <a:rPr sz="3075" spc="135" baseline="27100" dirty="0">
                <a:latin typeface="Cambria Math"/>
                <a:cs typeface="Cambria Math"/>
              </a:rPr>
              <a:t>2</a:t>
            </a:r>
            <a:r>
              <a:rPr sz="3075" spc="630" baseline="27100" dirty="0">
                <a:latin typeface="Cambria Math"/>
                <a:cs typeface="Cambria Math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20" dirty="0">
                <a:latin typeface="Segoe UI Semilight"/>
                <a:cs typeface="Segoe UI Semilight"/>
              </a:rPr>
              <a:t> even.</a:t>
            </a:r>
            <a:endParaRPr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2800" dirty="0">
              <a:latin typeface="Segoe UI Semilight"/>
              <a:cs typeface="Segoe UI Semilight"/>
            </a:endParaRPr>
          </a:p>
          <a:p>
            <a:pPr marL="38100">
              <a:lnSpc>
                <a:spcPct val="100000"/>
              </a:lnSpc>
            </a:pPr>
            <a:r>
              <a:rPr sz="2800" dirty="0">
                <a:latin typeface="Segoe UI Semilight"/>
                <a:cs typeface="Segoe UI Semilight"/>
              </a:rPr>
              <a:t>Can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you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translate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these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propositional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logic?</a:t>
            </a:r>
            <a:endParaRPr sz="2800" dirty="0">
              <a:latin typeface="Segoe UI Semilight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B7F33-03A5-7FC8-2791-39B30F76CC4D}"/>
              </a:ext>
            </a:extLst>
          </p:cNvPr>
          <p:cNvSpPr txBox="1"/>
          <p:nvPr/>
        </p:nvSpPr>
        <p:spPr>
          <a:xfrm>
            <a:off x="360485" y="4284005"/>
            <a:ext cx="11547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605"/>
              </a:spcBef>
            </a:pP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No.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lang="en-US"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need</a:t>
            </a:r>
            <a:r>
              <a:rPr lang="en-US"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</a:t>
            </a:r>
            <a:r>
              <a:rPr lang="en-US"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u="sng" dirty="0">
                <a:solidFill>
                  <a:srgbClr val="4B3182"/>
                </a:solidFill>
                <a:uFill>
                  <a:solidFill>
                    <a:srgbClr val="4B3182"/>
                  </a:solidFill>
                </a:uFill>
                <a:latin typeface="Segoe UI Semilight"/>
                <a:cs typeface="Segoe UI Semilight"/>
              </a:rPr>
              <a:t>function</a:t>
            </a:r>
            <a:r>
              <a:rPr lang="en-US" sz="28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lang="en-US"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true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or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false</a:t>
            </a:r>
            <a:r>
              <a:rPr lang="en-US"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depending</a:t>
            </a:r>
            <a:r>
              <a:rPr lang="en-US" sz="28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on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the</a:t>
            </a:r>
            <a:r>
              <a:rPr lang="en-US" sz="28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value</a:t>
            </a:r>
            <a:r>
              <a:rPr lang="en-US" sz="28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spc="-25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8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.</a:t>
            </a:r>
            <a:endParaRPr lang="en-US" sz="2800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Motivation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10687685" cy="33940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Segoe UI Semilight"/>
                <a:cs typeface="Segoe UI Semilight"/>
              </a:rPr>
              <a:t>Propositional</a:t>
            </a:r>
            <a:r>
              <a:rPr sz="2800" spc="-10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Logic</a:t>
            </a:r>
            <a:endParaRPr sz="2800">
              <a:latin typeface="Segoe UI Semilight"/>
              <a:cs typeface="Segoe UI Semilight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latin typeface="Segoe UI Semilight"/>
                <a:cs typeface="Segoe UI Semilight"/>
              </a:rPr>
              <a:t>Lets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break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down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complex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true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or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false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statements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into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atomic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parts </a:t>
            </a:r>
            <a:r>
              <a:rPr sz="2800" dirty="0">
                <a:latin typeface="Segoe UI Semilight"/>
                <a:cs typeface="Segoe UI Semilight"/>
              </a:rPr>
              <a:t>joined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by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connectives.</a:t>
            </a:r>
            <a:endParaRPr sz="28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Segoe UI Semilight"/>
                <a:cs typeface="Segoe UI Semilight"/>
              </a:rPr>
              <a:t>Predicate</a:t>
            </a:r>
            <a:r>
              <a:rPr sz="2800" spc="-16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Logic</a:t>
            </a:r>
            <a:endParaRPr sz="2800">
              <a:latin typeface="Segoe UI Semilight"/>
              <a:cs typeface="Segoe UI Semilight"/>
            </a:endParaRPr>
          </a:p>
          <a:p>
            <a:pPr marL="12700" marR="174625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latin typeface="Segoe UI Semilight"/>
                <a:cs typeface="Segoe UI Semilight"/>
              </a:rPr>
              <a:t>Lets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analyze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complex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true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or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false</a:t>
            </a:r>
            <a:r>
              <a:rPr sz="2800" spc="-1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statements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that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are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functions</a:t>
            </a:r>
            <a:r>
              <a:rPr sz="2800" spc="-30" dirty="0">
                <a:latin typeface="Segoe UI Semilight"/>
                <a:cs typeface="Segoe UI Semilight"/>
              </a:rPr>
              <a:t> </a:t>
            </a:r>
            <a:r>
              <a:rPr sz="2800" spc="-25" dirty="0">
                <a:latin typeface="Segoe UI Semilight"/>
                <a:cs typeface="Segoe UI Semilight"/>
              </a:rPr>
              <a:t>of </a:t>
            </a:r>
            <a:r>
              <a:rPr sz="2800" dirty="0">
                <a:latin typeface="Segoe UI Semilight"/>
                <a:cs typeface="Segoe UI Semilight"/>
              </a:rPr>
              <a:t>some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underlying</a:t>
            </a:r>
            <a:r>
              <a:rPr sz="2800" spc="-8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objects.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Predicate</a:t>
            </a:r>
            <a:r>
              <a:rPr spc="235" dirty="0"/>
              <a:t> </a:t>
            </a:r>
            <a:r>
              <a:rPr spc="45" dirty="0"/>
              <a:t>Logic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3710304" cy="203771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3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Parts</a:t>
            </a:r>
            <a:endParaRPr sz="280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</a:tabLst>
            </a:pPr>
            <a:r>
              <a:rPr sz="2800" spc="-10" dirty="0">
                <a:latin typeface="Segoe UI Semilight"/>
                <a:cs typeface="Segoe UI Semilight"/>
              </a:rPr>
              <a:t>Predicate</a:t>
            </a:r>
            <a:endParaRPr sz="280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Segoe UI Semilight"/>
                <a:cs typeface="Segoe UI Semilight"/>
              </a:rPr>
              <a:t>Domain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Discourse</a:t>
            </a:r>
            <a:endParaRPr sz="280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</a:tabLst>
            </a:pPr>
            <a:r>
              <a:rPr sz="2800" spc="-10" dirty="0">
                <a:latin typeface="Segoe UI Semilight"/>
                <a:cs typeface="Segoe UI Semilight"/>
              </a:rPr>
              <a:t>Quantifiers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371" y="2726480"/>
                <a:ext cx="11187258" cy="385638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Cat(x)</a:t>
                </a:r>
                <a:r>
                  <a:rPr lang="en-US" dirty="0"/>
                  <a:t>:=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“x</a:t>
                </a:r>
                <a:r>
                  <a:rPr lang="en-US" dirty="0"/>
                  <a:t> is a cat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”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Prime(x)</a:t>
                </a:r>
                <a:r>
                  <a:rPr lang="en-US" dirty="0"/>
                  <a:t> 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is prime”</a:t>
                </a: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”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Sum(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x,y,z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</m:oMath>
                </a14:m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dirty="0"/>
                  <a:t>”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HasNChars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s,n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“string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dirty="0"/>
                  <a:t> has length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dirty="0"/>
                  <a:t>”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Numbers and types of inputs can change. Only requirement is output is Boolean.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2726480"/>
                <a:ext cx="11187258" cy="3856383"/>
              </a:xfrm>
              <a:blipFill>
                <a:blip r:embed="rId2"/>
                <a:stretch>
                  <a:fillRect l="-708" t="-3160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14998" y="1380493"/>
            <a:ext cx="8407337" cy="1243437"/>
            <a:chOff x="1185842" y="3429000"/>
            <a:chExt cx="6111311" cy="1485900"/>
          </a:xfrm>
        </p:grpSpPr>
        <p:sp>
          <p:nvSpPr>
            <p:cNvPr id="5" name="Rectangle 4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function that outputs true or false.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Predicate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7674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Analogy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32712"/>
            <a:ext cx="8401685" cy="24980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800" dirty="0">
                <a:latin typeface="Segoe UI Semilight"/>
                <a:cs typeface="Segoe UI Semilight"/>
              </a:rPr>
              <a:t>Propositions</a:t>
            </a:r>
            <a:r>
              <a:rPr sz="2800" spc="-1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were</a:t>
            </a:r>
            <a:r>
              <a:rPr sz="2800" spc="-8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like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Boolean</a:t>
            </a:r>
            <a:r>
              <a:rPr sz="2800" spc="-10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variables.</a:t>
            </a: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dirty="0">
                <a:solidFill>
                  <a:srgbClr val="4B3182"/>
                </a:solidFill>
                <a:latin typeface="Lucida Console"/>
                <a:cs typeface="Lucida Console"/>
              </a:rPr>
              <a:t>boolean</a:t>
            </a:r>
            <a:r>
              <a:rPr sz="2800" spc="-155" dirty="0">
                <a:solidFill>
                  <a:srgbClr val="4B3182"/>
                </a:solidFill>
                <a:latin typeface="Lucida Console"/>
                <a:cs typeface="Lucida Console"/>
              </a:rPr>
              <a:t> </a:t>
            </a:r>
            <a:r>
              <a:rPr sz="2800" dirty="0">
                <a:solidFill>
                  <a:srgbClr val="4B3182"/>
                </a:solidFill>
                <a:latin typeface="Lucida Console"/>
                <a:cs typeface="Lucida Console"/>
              </a:rPr>
              <a:t>itIsRaining</a:t>
            </a:r>
            <a:r>
              <a:rPr sz="2800" spc="-165" dirty="0">
                <a:solidFill>
                  <a:srgbClr val="4B3182"/>
                </a:solidFill>
                <a:latin typeface="Lucida Console"/>
                <a:cs typeface="Lucida Console"/>
              </a:rPr>
              <a:t> </a:t>
            </a:r>
            <a:r>
              <a:rPr sz="2800" dirty="0">
                <a:solidFill>
                  <a:srgbClr val="4B3182"/>
                </a:solidFill>
                <a:latin typeface="Lucida Console"/>
                <a:cs typeface="Lucida Console"/>
              </a:rPr>
              <a:t>=</a:t>
            </a:r>
            <a:r>
              <a:rPr sz="2800" spc="-125" dirty="0">
                <a:solidFill>
                  <a:srgbClr val="4B3182"/>
                </a:solidFill>
                <a:latin typeface="Lucida Console"/>
                <a:cs typeface="Lucida Console"/>
              </a:rPr>
              <a:t> </a:t>
            </a:r>
            <a:r>
              <a:rPr sz="2800" spc="-20" dirty="0">
                <a:solidFill>
                  <a:srgbClr val="4B3182"/>
                </a:solidFill>
                <a:latin typeface="Lucida Console"/>
                <a:cs typeface="Lucida Console"/>
              </a:rPr>
              <a:t>true</a:t>
            </a:r>
            <a:endParaRPr sz="28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  <a:spcBef>
                <a:spcPts val="1925"/>
              </a:spcBef>
            </a:pPr>
            <a:endParaRPr sz="28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Segoe UI Semilight"/>
                <a:cs typeface="Segoe UI Semilight"/>
              </a:rPr>
              <a:t>Predicates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are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like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functions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that</a:t>
            </a:r>
            <a:r>
              <a:rPr sz="2800" spc="-8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return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Boolean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values.</a:t>
            </a: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dirty="0">
                <a:solidFill>
                  <a:srgbClr val="4B3182"/>
                </a:solidFill>
                <a:latin typeface="Lucida Console"/>
                <a:cs typeface="Lucida Console"/>
              </a:rPr>
              <a:t>public</a:t>
            </a:r>
            <a:r>
              <a:rPr sz="2800" spc="-145" dirty="0">
                <a:solidFill>
                  <a:srgbClr val="4B3182"/>
                </a:solidFill>
                <a:latin typeface="Lucida Console"/>
                <a:cs typeface="Lucida Console"/>
              </a:rPr>
              <a:t> </a:t>
            </a:r>
            <a:r>
              <a:rPr sz="2800" dirty="0">
                <a:solidFill>
                  <a:srgbClr val="4B3182"/>
                </a:solidFill>
                <a:latin typeface="Lucida Console"/>
                <a:cs typeface="Lucida Console"/>
              </a:rPr>
              <a:t>boolean</a:t>
            </a:r>
            <a:r>
              <a:rPr sz="2800" spc="-135" dirty="0">
                <a:solidFill>
                  <a:srgbClr val="4B3182"/>
                </a:solidFill>
                <a:latin typeface="Lucida Console"/>
                <a:cs typeface="Lucida Console"/>
              </a:rPr>
              <a:t> </a:t>
            </a:r>
            <a:r>
              <a:rPr sz="2800" dirty="0">
                <a:solidFill>
                  <a:srgbClr val="4B3182"/>
                </a:solidFill>
                <a:latin typeface="Lucida Console"/>
                <a:cs typeface="Lucida Console"/>
              </a:rPr>
              <a:t>Even(int</a:t>
            </a:r>
            <a:r>
              <a:rPr sz="2800" spc="-150" dirty="0">
                <a:solidFill>
                  <a:srgbClr val="4B3182"/>
                </a:solidFill>
                <a:latin typeface="Lucida Console"/>
                <a:cs typeface="Lucida Console"/>
              </a:rPr>
              <a:t> </a:t>
            </a:r>
            <a:r>
              <a:rPr sz="2800" dirty="0">
                <a:solidFill>
                  <a:srgbClr val="4B3182"/>
                </a:solidFill>
                <a:latin typeface="Lucida Console"/>
                <a:cs typeface="Lucida Console"/>
              </a:rPr>
              <a:t>x)</a:t>
            </a:r>
            <a:r>
              <a:rPr sz="2800" spc="-120" dirty="0">
                <a:solidFill>
                  <a:srgbClr val="4B3182"/>
                </a:solidFill>
                <a:latin typeface="Lucida Console"/>
                <a:cs typeface="Lucida Console"/>
              </a:rPr>
              <a:t> </a:t>
            </a:r>
            <a:r>
              <a:rPr sz="2800" spc="-25" dirty="0">
                <a:solidFill>
                  <a:srgbClr val="4B3182"/>
                </a:solidFill>
                <a:latin typeface="Lucida Console"/>
                <a:cs typeface="Lucida Console"/>
              </a:rPr>
              <a:t>{…}</a:t>
            </a:r>
            <a:endParaRPr sz="28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F2A99-9B07-5C7D-AD70-25A533492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183B-E2F0-3215-8E64-C8A37D98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2D09-5100-35EA-0A43-E588C5D90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works a lot like when we just had propositions.</a:t>
            </a:r>
          </a:p>
          <a:p>
            <a:r>
              <a:rPr lang="en-US" dirty="0"/>
              <a:t>Let’s try it…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0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/>
              <a:t>Predicate</a:t>
            </a:r>
            <a:r>
              <a:rPr spc="475"/>
              <a:t> </a:t>
            </a:r>
            <a:r>
              <a:t>Translation:</a:t>
            </a:r>
            <a:r>
              <a:rPr spc="490"/>
              <a:t> </a:t>
            </a:r>
            <a:r>
              <a:rPr spc="45"/>
              <a:t>Example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2358" y="1488186"/>
            <a:ext cx="80321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4675">
              <a:lnSpc>
                <a:spcPct val="100000"/>
              </a:lnSpc>
              <a:spcBef>
                <a:spcPts val="95"/>
              </a:spcBef>
            </a:pPr>
            <a:r>
              <a:rPr sz="2800">
                <a:latin typeface="Cambria Math"/>
                <a:cs typeface="Cambria Math"/>
              </a:rPr>
              <a:t>𝑥</a:t>
            </a:r>
            <a:r>
              <a:rPr sz="2800" spc="215">
                <a:latin typeface="Cambria Math"/>
                <a:cs typeface="Cambria Math"/>
              </a:rPr>
              <a:t> </a:t>
            </a:r>
            <a:r>
              <a:rPr sz="2800">
                <a:latin typeface="Segoe UI Semilight"/>
                <a:cs typeface="Segoe UI Semilight"/>
              </a:rPr>
              <a:t>is</a:t>
            </a:r>
            <a:r>
              <a:rPr sz="2800" spc="-2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prime</a:t>
            </a:r>
            <a:r>
              <a:rPr sz="2800" spc="-1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or</a:t>
            </a:r>
            <a:r>
              <a:rPr sz="2800" spc="-25">
                <a:latin typeface="Segoe UI Semilight"/>
                <a:cs typeface="Segoe UI Semilight"/>
              </a:rPr>
              <a:t> </a:t>
            </a:r>
            <a:r>
              <a:rPr sz="2800" spc="90">
                <a:latin typeface="Cambria Math"/>
                <a:cs typeface="Cambria Math"/>
              </a:rPr>
              <a:t>𝑥</a:t>
            </a:r>
            <a:r>
              <a:rPr sz="3075" spc="135" baseline="27100">
                <a:latin typeface="Cambria Math"/>
                <a:cs typeface="Cambria Math"/>
              </a:rPr>
              <a:t>2</a:t>
            </a:r>
            <a:r>
              <a:rPr sz="3075" spc="615" baseline="27100">
                <a:latin typeface="Cambria Math"/>
                <a:cs typeface="Cambria Math"/>
              </a:rPr>
              <a:t> </a:t>
            </a:r>
            <a:r>
              <a:rPr sz="2800">
                <a:latin typeface="Segoe UI Semilight"/>
                <a:cs typeface="Segoe UI Semilight"/>
              </a:rPr>
              <a:t>is</a:t>
            </a:r>
            <a:r>
              <a:rPr sz="2800" spc="-2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odd,</a:t>
            </a:r>
            <a:r>
              <a:rPr sz="2800" spc="-2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or</a:t>
            </a:r>
            <a:r>
              <a:rPr sz="2800" spc="-2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𝑥</a:t>
            </a:r>
            <a:r>
              <a:rPr sz="2800" spc="22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=</a:t>
            </a:r>
            <a:r>
              <a:rPr sz="2800" spc="140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2</a:t>
            </a:r>
            <a:endParaRPr sz="2800"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9"/>
              <p:cNvSpPr txBox="1"/>
              <p:nvPr/>
            </p:nvSpPr>
            <p:spPr>
              <a:xfrm>
                <a:off x="3382170" y="4062684"/>
                <a:ext cx="5573395" cy="558486"/>
              </a:xfrm>
              <a:prstGeom prst="rect">
                <a:avLst/>
              </a:prstGeom>
              <a:ln w="15875">
                <a:solidFill>
                  <a:srgbClr val="4B3182"/>
                </a:solidFill>
              </a:ln>
            </p:spPr>
            <p:txBody>
              <a:bodyPr vert="horz" wrap="square" lIns="0" tIns="126365" rIns="0" bIns="0" rtlCol="0">
                <a:spAutoFit/>
              </a:bodyPr>
              <a:lstStyle/>
              <a:p>
                <a:pPr marL="83185">
                  <a:lnSpc>
                    <a:spcPct val="100000"/>
                  </a:lnSpc>
                  <a:spcBef>
                    <a:spcPts val="995"/>
                  </a:spcBef>
                  <a:tabLst>
                    <a:tab pos="1146810" algn="l"/>
                    <a:tab pos="1573530" algn="l"/>
                    <a:tab pos="2647950" algn="l"/>
                    <a:tab pos="3259454" algn="l"/>
                  </a:tabLst>
                </a:pPr>
                <a:r>
                  <a:rPr lang="en-US" sz="2800" spc="-10">
                    <a:solidFill>
                      <a:srgbClr val="4B3182"/>
                    </a:solidFill>
                    <a:latin typeface="Cambria Math"/>
                    <a:cs typeface="Cambria Math"/>
                  </a:rPr>
                  <a:t>Prime(</a:t>
                </a:r>
                <a:r>
                  <a:rPr lang="en-US" sz="2800" spc="-5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𝑥)</a:t>
                </a:r>
                <a:r>
                  <a:rPr lang="en-US" sz="2800">
                    <a:solidFill>
                      <a:srgbClr val="4B3182"/>
                    </a:solidFill>
                    <a:latin typeface="Cambria Math"/>
                    <a:cs typeface="Cambria Math"/>
                  </a:rPr>
                  <a:t>	∨</a:t>
                </a:r>
                <a:r>
                  <a:rPr lang="en-US" sz="2800" spc="-2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800" spc="-25">
                    <a:solidFill>
                      <a:srgbClr val="4B3182"/>
                    </a:solidFill>
                    <a:latin typeface="Cambria Math"/>
                    <a:cs typeface="Cambria Math"/>
                  </a:rPr>
                  <a:t>Odd(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pc="-25" smtClean="0">
                            <a:solidFill>
                              <a:srgbClr val="4B31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pc="-25" smtClean="0">
                            <a:solidFill>
                              <a:srgbClr val="4B31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pc="-25" smtClean="0">
                            <a:solidFill>
                              <a:srgbClr val="4B31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spc="65">
                    <a:solidFill>
                      <a:srgbClr val="4B3182"/>
                    </a:solidFill>
                    <a:latin typeface="Cambria Math"/>
                    <a:cs typeface="Cambria Math"/>
                  </a:rPr>
                  <a:t>)</a:t>
                </a:r>
                <a:r>
                  <a:rPr lang="en-US" sz="2800">
                    <a:solidFill>
                      <a:srgbClr val="4B3182"/>
                    </a:solidFill>
                    <a:latin typeface="Cambria Math"/>
                    <a:cs typeface="Cambria Math"/>
                  </a:rPr>
                  <a:t>∨</a:t>
                </a:r>
                <a:r>
                  <a:rPr lang="en-US" sz="2800" spc="4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800" spc="-10">
                    <a:solidFill>
                      <a:srgbClr val="4B3182"/>
                    </a:solidFill>
                    <a:latin typeface="Cambria Math"/>
                    <a:cs typeface="Cambria Math"/>
                  </a:rPr>
                  <a:t>Equals(𝑥,</a:t>
                </a:r>
                <a:r>
                  <a:rPr lang="en-US" sz="2800" spc="-12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800" spc="-25">
                    <a:solidFill>
                      <a:srgbClr val="4B3182"/>
                    </a:solidFill>
                    <a:latin typeface="Cambria Math"/>
                    <a:cs typeface="Cambria Math"/>
                  </a:rPr>
                  <a:t>2)</a:t>
                </a:r>
                <a:endParaRPr sz="2800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170" y="4062684"/>
                <a:ext cx="5573395" cy="558486"/>
              </a:xfrm>
              <a:prstGeom prst="rect">
                <a:avLst/>
              </a:prstGeom>
              <a:blipFill>
                <a:blip r:embed="rId2"/>
                <a:stretch>
                  <a:fillRect l="-2290" b="-34737"/>
                </a:stretch>
              </a:blipFill>
              <a:ln w="15875">
                <a:solidFill>
                  <a:srgbClr val="4B31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A80DAD-FAD3-9FA3-7DB8-35DB2FD16C51}"/>
                  </a:ext>
                </a:extLst>
              </p:cNvPr>
              <p:cNvSpPr txBox="1"/>
              <p:nvPr/>
            </p:nvSpPr>
            <p:spPr>
              <a:xfrm>
                <a:off x="4152556" y="2430359"/>
                <a:ext cx="3886888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en-US" sz="2800" b="0" i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</m:oMath>
                  </m:oMathPara>
                </a14:m>
                <a:endParaRPr lang="en-US" sz="2800" b="0">
                  <a:solidFill>
                    <a:schemeClr val="accent3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Equals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A80DAD-FAD3-9FA3-7DB8-35DB2FD16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556" y="2430359"/>
                <a:ext cx="3886888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of Discourse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4.5? What about “</a:t>
                </a:r>
                <a:r>
                  <a:rPr lang="en-US" dirty="0" err="1"/>
                  <a:t>abc</a:t>
                </a:r>
                <a:r>
                  <a:rPr lang="en-US" dirty="0"/>
                  <a:t>” ?</a:t>
                </a:r>
              </a:p>
              <a:p>
                <a:r>
                  <a:rPr lang="en-US" dirty="0"/>
                  <a:t>I never intended you to plug 4.5 or “</a:t>
                </a:r>
                <a:r>
                  <a:rPr lang="en-US" dirty="0" err="1"/>
                  <a:t>abc</a:t>
                </a:r>
                <a:r>
                  <a:rPr lang="en-US" dirty="0"/>
                  <a:t>”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you read the sentence you probably didn’t imagine plugging those values in….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58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5173851" cy="102848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spc="-25" dirty="0">
                <a:latin typeface="Segoe UI Semilight"/>
                <a:cs typeface="Segoe UI Semilight"/>
              </a:rPr>
              <a:t>HW1</a:t>
            </a:r>
            <a:endParaRPr sz="2800" dirty="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sz="2800" dirty="0">
                <a:latin typeface="Segoe UI Semilight"/>
                <a:cs typeface="Segoe UI Semilight"/>
              </a:rPr>
              <a:t>Due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lang="en-US" sz="2800" spc="-60" dirty="0">
                <a:latin typeface="Segoe UI Semilight"/>
                <a:cs typeface="Segoe UI Semilight"/>
              </a:rPr>
              <a:t>Wednesday, 11:59 pm</a:t>
            </a:r>
            <a:endParaRPr sz="2800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of Discourse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make sure we </a:t>
                </a:r>
                <a:r>
                  <a:rPr lang="en-US" b="1" dirty="0"/>
                  <a:t>can’t</a:t>
                </a:r>
                <a:r>
                  <a:rPr lang="en-US" dirty="0"/>
                  <a:t> plug in 4.5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predicate logic requires deciding on the types we’ll allow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75239" y="4494755"/>
            <a:ext cx="9296549" cy="1485900"/>
            <a:chOff x="1185842" y="3429000"/>
            <a:chExt cx="6472818" cy="1485900"/>
          </a:xfrm>
        </p:grpSpPr>
        <p:sp>
          <p:nvSpPr>
            <p:cNvPr id="5" name="Rectangle 4"/>
            <p:cNvSpPr/>
            <p:nvPr/>
          </p:nvSpPr>
          <p:spPr>
            <a:xfrm>
              <a:off x="1185842" y="3429000"/>
              <a:ext cx="6472818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set of all inputs allowed as inputs to our predicates.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5366" y="3429000"/>
              <a:ext cx="6463293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Domain of Discourse</a:t>
              </a:r>
            </a:p>
          </p:txBody>
        </p:sp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BF090AD-2BBB-4C29-B16D-1071F336E2D6}"/>
              </a:ext>
            </a:extLst>
          </p:cNvPr>
          <p:cNvSpPr/>
          <p:nvPr/>
        </p:nvSpPr>
        <p:spPr>
          <a:xfrm>
            <a:off x="5794310" y="6072402"/>
            <a:ext cx="5654351" cy="741784"/>
          </a:xfrm>
          <a:prstGeom prst="wedgeRoundRectCallout">
            <a:avLst>
              <a:gd name="adj1" fmla="val -22483"/>
              <a:gd name="adj2" fmla="val -620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Often we give the type(s) of allowed inputs, </a:t>
            </a:r>
            <a:br>
              <a:rPr lang="en-US" sz="2400" dirty="0"/>
            </a:br>
            <a:r>
              <a:rPr lang="en-US" sz="2400" dirty="0"/>
              <a:t>like “all integers” or “all real numbers.</a:t>
            </a:r>
          </a:p>
        </p:txBody>
      </p:sp>
    </p:spTree>
    <p:extLst>
      <p:ext uri="{BB962C8B-B14F-4D97-AF65-F5344CB8AC3E}">
        <p14:creationId xmlns:p14="http://schemas.microsoft.com/office/powerpoint/2010/main" val="2890381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a possible domain of discourse for these lists of predicates?</a:t>
                </a:r>
              </a:p>
              <a:p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cat”,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barks”,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likes to take walks”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=5”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&lt;20“</m:t>
                    </m:r>
                  </m:oMath>
                </a14:m>
                <a:r>
                  <a:rPr lang="en-US" dirty="0"/>
                  <a:t> 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power of two”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enrolled in course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”,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pre-</a:t>
                </a:r>
                <a:r>
                  <a:rPr lang="en-US" dirty="0" err="1"/>
                  <a:t>req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75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a possible domain of discourse for these lists of predicates?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cat”,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barks”,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likes to take walks”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=5”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&lt;20“</m:t>
                    </m:r>
                  </m:oMath>
                </a14:m>
                <a:r>
                  <a:rPr lang="en-US" dirty="0"/>
                  <a:t> 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power of two”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enrolled in course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”,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pre-</a:t>
                </a:r>
                <a:r>
                  <a:rPr lang="en-US" dirty="0" err="1"/>
                  <a:t>req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60945" y="2498970"/>
            <a:ext cx="874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“Mammals”, “pets”, “dogs and cats”, 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0945" y="3565770"/>
            <a:ext cx="874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“positive integers”, “integers”, “numbers”, 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0944" y="4724934"/>
            <a:ext cx="8746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“objects in the university course enrollment system”, “university entities”, “students and courses”, …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40" y="5735985"/>
            <a:ext cx="1067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More than one domain of discourse might be reasonable…if it might affect the meaning of the statement, we specify it. </a:t>
            </a:r>
          </a:p>
        </p:txBody>
      </p:sp>
    </p:spTree>
    <p:extLst>
      <p:ext uri="{BB962C8B-B14F-4D97-AF65-F5344CB8AC3E}">
        <p14:creationId xmlns:p14="http://schemas.microsoft.com/office/powerpoint/2010/main" val="139262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Quantifiers: 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408834" cy="4845504"/>
              </a:xfrm>
            </p:spPr>
            <p:txBody>
              <a:bodyPr/>
              <a:lstStyle/>
              <a:p>
                <a:r>
                  <a:rPr lang="en-US" dirty="0"/>
                  <a:t>Now that we have variables, let’s really use them…</a:t>
                </a:r>
              </a:p>
              <a:p>
                <a:r>
                  <a:rPr lang="en-US" dirty="0"/>
                  <a:t>We tend to use variables for two reasons: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356616" lvl="2" indent="0">
                  <a:buNone/>
                </a:pPr>
                <a:r>
                  <a:rPr lang="en-US" dirty="0"/>
                  <a:t>  </a:t>
                </a:r>
                <a:r>
                  <a:rPr lang="en-US" dirty="0">
                    <a:solidFill>
                      <a:srgbClr val="4B3182"/>
                    </a:solidFill>
                  </a:rPr>
                  <a:t>For</a:t>
                </a:r>
                <a:r>
                  <a:rPr lang="en-US" spc="-15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every</a:t>
                </a:r>
                <a:r>
                  <a:rPr lang="en-US" spc="-2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integer </a:t>
                </a:r>
                <a:r>
                  <a:rPr lang="en-US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𝑥</a:t>
                </a:r>
                <a:r>
                  <a:rPr lang="en-US" dirty="0">
                    <a:solidFill>
                      <a:srgbClr val="4B3182"/>
                    </a:solidFill>
                  </a:rPr>
                  <a:t>,</a:t>
                </a:r>
                <a:r>
                  <a:rPr lang="en-US" spc="-1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if</a:t>
                </a:r>
                <a:r>
                  <a:rPr lang="en-US" spc="-5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𝑥</a:t>
                </a:r>
                <a:r>
                  <a:rPr lang="en-US" spc="180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is</a:t>
                </a:r>
                <a:r>
                  <a:rPr lang="en-US" spc="-1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even</a:t>
                </a:r>
                <a:r>
                  <a:rPr lang="en-US" spc="-1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then</a:t>
                </a:r>
                <a:r>
                  <a:rPr lang="en-US" spc="15" dirty="0">
                    <a:solidFill>
                      <a:srgbClr val="4B3182"/>
                    </a:solidFill>
                  </a:rPr>
                  <a:t> </a:t>
                </a:r>
                <a:r>
                  <a:rPr lang="en-US" spc="80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𝑥</a:t>
                </a:r>
                <a:r>
                  <a:rPr lang="en-US" sz="2625" spc="120" baseline="28571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625" spc="540" baseline="28571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is</a:t>
                </a:r>
                <a:r>
                  <a:rPr lang="en-US" spc="-15" dirty="0">
                    <a:solidFill>
                      <a:srgbClr val="4B3182"/>
                    </a:solidFill>
                  </a:rPr>
                  <a:t> </a:t>
                </a:r>
                <a:r>
                  <a:rPr lang="en-US" spc="-10" dirty="0">
                    <a:solidFill>
                      <a:srgbClr val="4B3182"/>
                    </a:solidFill>
                  </a:rPr>
                  <a:t>even.</a:t>
                </a:r>
                <a:endParaRPr lang="en-US" dirty="0">
                  <a:latin typeface="Cambria Math"/>
                  <a:cs typeface="Cambria Math"/>
                </a:endParaRPr>
              </a:p>
              <a:p>
                <a:pPr marL="356616" lvl="2" indent="0">
                  <a:buNone/>
                </a:pPr>
                <a:endParaRPr lang="en-US" dirty="0"/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:pPr marL="36576" lvl="1"/>
                <a:r>
                  <a:rPr lang="en-US" dirty="0">
                    <a:solidFill>
                      <a:srgbClr val="4B3182"/>
                    </a:solidFill>
                  </a:rPr>
                  <a:t>      There</a:t>
                </a:r>
                <a:r>
                  <a:rPr lang="en-US" spc="-55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is</a:t>
                </a:r>
                <a:r>
                  <a:rPr lang="en-US" spc="-6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some</a:t>
                </a:r>
                <a:r>
                  <a:rPr lang="en-US" spc="-4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problem</a:t>
                </a:r>
                <a:r>
                  <a:rPr lang="en-US" spc="-5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𝑥</a:t>
                </a:r>
                <a:r>
                  <a:rPr lang="en-US" spc="135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that</a:t>
                </a:r>
                <a:r>
                  <a:rPr lang="en-US" spc="-5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computers</a:t>
                </a:r>
                <a:r>
                  <a:rPr lang="en-US" spc="-6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cannot</a:t>
                </a:r>
                <a:r>
                  <a:rPr lang="en-US" spc="-50" dirty="0">
                    <a:solidFill>
                      <a:srgbClr val="4B3182"/>
                    </a:solidFill>
                  </a:rPr>
                  <a:t> </a:t>
                </a:r>
                <a:r>
                  <a:rPr lang="en-US" spc="-10" dirty="0">
                    <a:solidFill>
                      <a:srgbClr val="4B3182"/>
                    </a:solidFill>
                  </a:rPr>
                  <a:t>solve.</a:t>
                </a:r>
                <a:endParaRPr lang="en-US" dirty="0">
                  <a:latin typeface="Cambria Math"/>
                  <a:cs typeface="Cambria Math"/>
                </a:endParaRPr>
              </a:p>
              <a:p>
                <a:pPr marL="550926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408834" cy="4845504"/>
              </a:xfrm>
              <a:blipFill>
                <a:blip r:embed="rId2"/>
                <a:stretch>
                  <a:fillRect l="-2319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53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31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5239" y="3886610"/>
            <a:ext cx="11187259" cy="2775448"/>
            <a:chOff x="1185842" y="3429000"/>
            <a:chExt cx="6111311" cy="170221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30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0835" y="1454621"/>
            <a:ext cx="11924147" cy="2422752"/>
            <a:chOff x="1185842" y="3429000"/>
            <a:chExt cx="6111311" cy="14859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blipFill>
                  <a:blip r:embed="rId3"/>
                  <a:stretch>
                    <a:fillRect l="-818" r="-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104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Predicate</a:t>
            </a:r>
            <a:r>
              <a:rPr spc="245" dirty="0"/>
              <a:t> </a:t>
            </a:r>
            <a:r>
              <a:rPr spc="55" dirty="0"/>
              <a:t>Logic</a:t>
            </a:r>
            <a:r>
              <a:rPr spc="235" dirty="0"/>
              <a:t> </a:t>
            </a:r>
            <a:r>
              <a:rPr spc="65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10271125" cy="30435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3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Parts</a:t>
            </a:r>
            <a:endParaRPr sz="2800" dirty="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Segoe UI Semilight"/>
                <a:cs typeface="Segoe UI Semilight"/>
              </a:rPr>
              <a:t>Predicate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–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Function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outputs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true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or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false.</a:t>
            </a:r>
            <a:endParaRPr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835"/>
              </a:spcBef>
              <a:buFont typeface="Segoe UI Semilight"/>
              <a:buAutoNum type="arabicPeriod"/>
            </a:pPr>
            <a:endParaRPr sz="2800" dirty="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</a:tabLst>
            </a:pPr>
            <a:r>
              <a:rPr sz="2800" dirty="0">
                <a:latin typeface="Segoe UI Semilight"/>
                <a:cs typeface="Segoe UI Semilight"/>
              </a:rPr>
              <a:t>Domain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Discourse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–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Set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sz="28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possible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inputs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to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</a:t>
            </a:r>
            <a:r>
              <a:rPr sz="28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predicate.</a:t>
            </a:r>
            <a:endParaRPr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840"/>
              </a:spcBef>
              <a:buFont typeface="Segoe UI Semilight"/>
              <a:buAutoNum type="arabicPeriod"/>
            </a:pPr>
            <a:endParaRPr sz="2800" dirty="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</a:tabLst>
            </a:pPr>
            <a:r>
              <a:rPr sz="2800" dirty="0">
                <a:latin typeface="Segoe UI Semilight"/>
                <a:cs typeface="Segoe UI Semilight"/>
              </a:rPr>
              <a:t>Quantifiers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–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statement</a:t>
            </a:r>
            <a:r>
              <a:rPr sz="28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about</a:t>
            </a:r>
            <a:r>
              <a:rPr sz="28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when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predicate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true: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∀</a:t>
            </a:r>
            <a:r>
              <a:rPr sz="2800" spc="114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or</a:t>
            </a:r>
            <a:r>
              <a:rPr sz="28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∃</a:t>
            </a:r>
            <a:endParaRPr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72784-2BF9-49C6-0779-D8B31BEA0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225813-CDB3-5A84-A7B7-EE91398B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Logic Translation</a:t>
            </a:r>
          </a:p>
        </p:txBody>
      </p:sp>
    </p:spTree>
    <p:extLst>
      <p:ext uri="{BB962C8B-B14F-4D97-AF65-F5344CB8AC3E}">
        <p14:creationId xmlns:p14="http://schemas.microsoft.com/office/powerpoint/2010/main" val="2115374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dirty="0"/>
                  <a:t>“There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/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/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object 5">
            <a:extLst>
              <a:ext uri="{FF2B5EF4-FFF2-40B4-BE49-F238E27FC236}">
                <a16:creationId xmlns:a16="http://schemas.microsoft.com/office/drawing/2014/main" id="{D5F35CA6-A21E-C589-565B-48BA9796C648}"/>
              </a:ext>
            </a:extLst>
          </p:cNvPr>
          <p:cNvGrpSpPr/>
          <p:nvPr/>
        </p:nvGrpSpPr>
        <p:grpSpPr>
          <a:xfrm>
            <a:off x="5556186" y="415382"/>
            <a:ext cx="2753360" cy="880110"/>
            <a:chOff x="5556186" y="406590"/>
            <a:chExt cx="2753360" cy="880110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94A3D9A9-F9CC-C891-5513-FCD55C6D0EC5}"/>
                </a:ext>
              </a:extLst>
            </p:cNvPr>
            <p:cNvSpPr/>
            <p:nvPr/>
          </p:nvSpPr>
          <p:spPr>
            <a:xfrm>
              <a:off x="5564123" y="4145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2593085" y="0"/>
                  </a:moveTo>
                  <a:lnTo>
                    <a:pt x="144017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7" y="864108"/>
                  </a:lnTo>
                  <a:lnTo>
                    <a:pt x="2593085" y="864108"/>
                  </a:lnTo>
                  <a:lnTo>
                    <a:pt x="2638592" y="856762"/>
                  </a:lnTo>
                  <a:lnTo>
                    <a:pt x="2678125" y="836310"/>
                  </a:lnTo>
                  <a:lnTo>
                    <a:pt x="2709306" y="805129"/>
                  </a:lnTo>
                  <a:lnTo>
                    <a:pt x="2729758" y="765596"/>
                  </a:lnTo>
                  <a:lnTo>
                    <a:pt x="2737104" y="720089"/>
                  </a:lnTo>
                  <a:lnTo>
                    <a:pt x="2737104" y="144018"/>
                  </a:lnTo>
                  <a:lnTo>
                    <a:pt x="2729758" y="98511"/>
                  </a:lnTo>
                  <a:lnTo>
                    <a:pt x="2709306" y="58978"/>
                  </a:lnTo>
                  <a:lnTo>
                    <a:pt x="2678125" y="27797"/>
                  </a:lnTo>
                  <a:lnTo>
                    <a:pt x="2638592" y="7345"/>
                  </a:lnTo>
                  <a:lnTo>
                    <a:pt x="25930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7DA3FE06-45C7-F90C-DFC3-58399873DDBA}"/>
                </a:ext>
              </a:extLst>
            </p:cNvPr>
            <p:cNvSpPr/>
            <p:nvPr/>
          </p:nvSpPr>
          <p:spPr>
            <a:xfrm>
              <a:off x="5564123" y="4145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2593085" y="0"/>
                  </a:lnTo>
                  <a:lnTo>
                    <a:pt x="2638592" y="7345"/>
                  </a:lnTo>
                  <a:lnTo>
                    <a:pt x="2678125" y="27797"/>
                  </a:lnTo>
                  <a:lnTo>
                    <a:pt x="2709306" y="58978"/>
                  </a:lnTo>
                  <a:lnTo>
                    <a:pt x="2729758" y="98511"/>
                  </a:lnTo>
                  <a:lnTo>
                    <a:pt x="2737104" y="144018"/>
                  </a:lnTo>
                  <a:lnTo>
                    <a:pt x="2737104" y="720089"/>
                  </a:lnTo>
                  <a:lnTo>
                    <a:pt x="2729758" y="765596"/>
                  </a:lnTo>
                  <a:lnTo>
                    <a:pt x="2709306" y="805129"/>
                  </a:lnTo>
                  <a:lnTo>
                    <a:pt x="2678125" y="836310"/>
                  </a:lnTo>
                  <a:lnTo>
                    <a:pt x="2638592" y="856762"/>
                  </a:lnTo>
                  <a:lnTo>
                    <a:pt x="2593085" y="864108"/>
                  </a:lnTo>
                  <a:lnTo>
                    <a:pt x="144017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F9D32CB-CD0E-3F91-84C2-2CC6E41B354E}"/>
              </a:ext>
            </a:extLst>
          </p:cNvPr>
          <p:cNvSpPr txBox="1"/>
          <p:nvPr/>
        </p:nvSpPr>
        <p:spPr>
          <a:xfrm>
            <a:off x="5685282" y="529745"/>
            <a:ext cx="2299335" cy="629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2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Domain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of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Discourse</a:t>
            </a:r>
            <a:r>
              <a:rPr sz="2000" spc="-10" dirty="0">
                <a:latin typeface="Segoe UI Semilight"/>
                <a:cs typeface="Segoe UI Semilight"/>
              </a:rPr>
              <a:t> Integers</a:t>
            </a:r>
            <a:endParaRPr sz="2000" dirty="0">
              <a:latin typeface="Segoe UI Semilight"/>
              <a:cs typeface="Segoe UI Semilight"/>
            </a:endParaRPr>
          </a:p>
        </p:txBody>
      </p:sp>
      <p:grpSp>
        <p:nvGrpSpPr>
          <p:cNvPr id="8" name="object 9">
            <a:extLst>
              <a:ext uri="{FF2B5EF4-FFF2-40B4-BE49-F238E27FC236}">
                <a16:creationId xmlns:a16="http://schemas.microsoft.com/office/drawing/2014/main" id="{AA202BEA-8B0D-3BC9-247A-6D8AE37C7305}"/>
              </a:ext>
            </a:extLst>
          </p:cNvPr>
          <p:cNvGrpSpPr/>
          <p:nvPr/>
        </p:nvGrpSpPr>
        <p:grpSpPr>
          <a:xfrm>
            <a:off x="8630411" y="176784"/>
            <a:ext cx="3131820" cy="1356360"/>
            <a:chOff x="8630411" y="176784"/>
            <a:chExt cx="3131820" cy="1356360"/>
          </a:xfrm>
        </p:grpSpPr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81E2C3E1-3179-C9FC-4F78-5756046049B2}"/>
                </a:ext>
              </a:extLst>
            </p:cNvPr>
            <p:cNvSpPr/>
            <p:nvPr/>
          </p:nvSpPr>
          <p:spPr>
            <a:xfrm>
              <a:off x="8630411" y="176784"/>
              <a:ext cx="3131820" cy="1356360"/>
            </a:xfrm>
            <a:custGeom>
              <a:avLst/>
              <a:gdLst/>
              <a:ahLst/>
              <a:cxnLst/>
              <a:rect l="l" t="t" r="r" b="b"/>
              <a:pathLst>
                <a:path w="3131820" h="1356360">
                  <a:moveTo>
                    <a:pt x="2905760" y="0"/>
                  </a:moveTo>
                  <a:lnTo>
                    <a:pt x="226060" y="0"/>
                  </a:lnTo>
                  <a:lnTo>
                    <a:pt x="180503" y="4593"/>
                  </a:lnTo>
                  <a:lnTo>
                    <a:pt x="138070" y="17766"/>
                  </a:lnTo>
                  <a:lnTo>
                    <a:pt x="99671" y="38609"/>
                  </a:lnTo>
                  <a:lnTo>
                    <a:pt x="66214" y="66214"/>
                  </a:lnTo>
                  <a:lnTo>
                    <a:pt x="38609" y="99671"/>
                  </a:lnTo>
                  <a:lnTo>
                    <a:pt x="17766" y="138070"/>
                  </a:lnTo>
                  <a:lnTo>
                    <a:pt x="4593" y="180503"/>
                  </a:lnTo>
                  <a:lnTo>
                    <a:pt x="0" y="226060"/>
                  </a:lnTo>
                  <a:lnTo>
                    <a:pt x="0" y="1130300"/>
                  </a:lnTo>
                  <a:lnTo>
                    <a:pt x="4593" y="1175856"/>
                  </a:lnTo>
                  <a:lnTo>
                    <a:pt x="17766" y="1218289"/>
                  </a:lnTo>
                  <a:lnTo>
                    <a:pt x="38609" y="1256688"/>
                  </a:lnTo>
                  <a:lnTo>
                    <a:pt x="66214" y="1290145"/>
                  </a:lnTo>
                  <a:lnTo>
                    <a:pt x="99671" y="1317750"/>
                  </a:lnTo>
                  <a:lnTo>
                    <a:pt x="138070" y="1338593"/>
                  </a:lnTo>
                  <a:lnTo>
                    <a:pt x="180503" y="1351766"/>
                  </a:lnTo>
                  <a:lnTo>
                    <a:pt x="226060" y="1356360"/>
                  </a:lnTo>
                  <a:lnTo>
                    <a:pt x="2905760" y="1356360"/>
                  </a:lnTo>
                  <a:lnTo>
                    <a:pt x="2951316" y="1351766"/>
                  </a:lnTo>
                  <a:lnTo>
                    <a:pt x="2993749" y="1338593"/>
                  </a:lnTo>
                  <a:lnTo>
                    <a:pt x="3032148" y="1317750"/>
                  </a:lnTo>
                  <a:lnTo>
                    <a:pt x="3065605" y="1290145"/>
                  </a:lnTo>
                  <a:lnTo>
                    <a:pt x="3093210" y="1256688"/>
                  </a:lnTo>
                  <a:lnTo>
                    <a:pt x="3114053" y="1218289"/>
                  </a:lnTo>
                  <a:lnTo>
                    <a:pt x="3127226" y="1175856"/>
                  </a:lnTo>
                  <a:lnTo>
                    <a:pt x="3131820" y="1130300"/>
                  </a:lnTo>
                  <a:lnTo>
                    <a:pt x="3131820" y="226060"/>
                  </a:lnTo>
                  <a:lnTo>
                    <a:pt x="3127226" y="180503"/>
                  </a:lnTo>
                  <a:lnTo>
                    <a:pt x="3114053" y="138070"/>
                  </a:lnTo>
                  <a:lnTo>
                    <a:pt x="3093210" y="99671"/>
                  </a:lnTo>
                  <a:lnTo>
                    <a:pt x="3065605" y="66214"/>
                  </a:lnTo>
                  <a:lnTo>
                    <a:pt x="3032148" y="38609"/>
                  </a:lnTo>
                  <a:lnTo>
                    <a:pt x="2993749" y="17766"/>
                  </a:lnTo>
                  <a:lnTo>
                    <a:pt x="2951316" y="4593"/>
                  </a:lnTo>
                  <a:lnTo>
                    <a:pt x="290576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CCBD172E-8B36-2073-6D77-665FBAFA970D}"/>
                </a:ext>
              </a:extLst>
            </p:cNvPr>
            <p:cNvSpPr/>
            <p:nvPr/>
          </p:nvSpPr>
          <p:spPr>
            <a:xfrm>
              <a:off x="8630411" y="176784"/>
              <a:ext cx="3131820" cy="1356360"/>
            </a:xfrm>
            <a:custGeom>
              <a:avLst/>
              <a:gdLst/>
              <a:ahLst/>
              <a:cxnLst/>
              <a:rect l="l" t="t" r="r" b="b"/>
              <a:pathLst>
                <a:path w="3131820" h="1356360">
                  <a:moveTo>
                    <a:pt x="0" y="226060"/>
                  </a:moveTo>
                  <a:lnTo>
                    <a:pt x="4593" y="180503"/>
                  </a:lnTo>
                  <a:lnTo>
                    <a:pt x="17766" y="138070"/>
                  </a:lnTo>
                  <a:lnTo>
                    <a:pt x="38609" y="99671"/>
                  </a:lnTo>
                  <a:lnTo>
                    <a:pt x="66214" y="66214"/>
                  </a:lnTo>
                  <a:lnTo>
                    <a:pt x="99671" y="38609"/>
                  </a:lnTo>
                  <a:lnTo>
                    <a:pt x="138070" y="17766"/>
                  </a:lnTo>
                  <a:lnTo>
                    <a:pt x="180503" y="4593"/>
                  </a:lnTo>
                  <a:lnTo>
                    <a:pt x="226060" y="0"/>
                  </a:lnTo>
                  <a:lnTo>
                    <a:pt x="2905760" y="0"/>
                  </a:lnTo>
                  <a:lnTo>
                    <a:pt x="2951316" y="4593"/>
                  </a:lnTo>
                  <a:lnTo>
                    <a:pt x="2993749" y="17766"/>
                  </a:lnTo>
                  <a:lnTo>
                    <a:pt x="3032148" y="38609"/>
                  </a:lnTo>
                  <a:lnTo>
                    <a:pt x="3065605" y="66214"/>
                  </a:lnTo>
                  <a:lnTo>
                    <a:pt x="3093210" y="99671"/>
                  </a:lnTo>
                  <a:lnTo>
                    <a:pt x="3114053" y="138070"/>
                  </a:lnTo>
                  <a:lnTo>
                    <a:pt x="3127226" y="180503"/>
                  </a:lnTo>
                  <a:lnTo>
                    <a:pt x="3131820" y="226060"/>
                  </a:lnTo>
                  <a:lnTo>
                    <a:pt x="3131820" y="1130300"/>
                  </a:lnTo>
                  <a:lnTo>
                    <a:pt x="3127226" y="1175856"/>
                  </a:lnTo>
                  <a:lnTo>
                    <a:pt x="3114053" y="1218289"/>
                  </a:lnTo>
                  <a:lnTo>
                    <a:pt x="3093210" y="1256688"/>
                  </a:lnTo>
                  <a:lnTo>
                    <a:pt x="3065605" y="1290145"/>
                  </a:lnTo>
                  <a:lnTo>
                    <a:pt x="3032148" y="1317750"/>
                  </a:lnTo>
                  <a:lnTo>
                    <a:pt x="2993749" y="1338593"/>
                  </a:lnTo>
                  <a:lnTo>
                    <a:pt x="2951316" y="1351766"/>
                  </a:lnTo>
                  <a:lnTo>
                    <a:pt x="2905760" y="1356360"/>
                  </a:lnTo>
                  <a:lnTo>
                    <a:pt x="226060" y="1356360"/>
                  </a:lnTo>
                  <a:lnTo>
                    <a:pt x="180503" y="1351766"/>
                  </a:lnTo>
                  <a:lnTo>
                    <a:pt x="138070" y="1338593"/>
                  </a:lnTo>
                  <a:lnTo>
                    <a:pt x="99671" y="1317750"/>
                  </a:lnTo>
                  <a:lnTo>
                    <a:pt x="66214" y="1290145"/>
                  </a:lnTo>
                  <a:lnTo>
                    <a:pt x="38609" y="1256688"/>
                  </a:lnTo>
                  <a:lnTo>
                    <a:pt x="17766" y="1218289"/>
                  </a:lnTo>
                  <a:lnTo>
                    <a:pt x="4593" y="1175856"/>
                  </a:lnTo>
                  <a:lnTo>
                    <a:pt x="0" y="1130300"/>
                  </a:lnTo>
                  <a:lnTo>
                    <a:pt x="0" y="22606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F23779CD-F278-9799-953A-F5C500438586}"/>
                </a:ext>
              </a:extLst>
            </p:cNvPr>
            <p:cNvSpPr/>
            <p:nvPr/>
          </p:nvSpPr>
          <p:spPr>
            <a:xfrm>
              <a:off x="9350501" y="606932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1" y="0"/>
                  </a:moveTo>
                  <a:lnTo>
                    <a:pt x="230758" y="9525"/>
                  </a:lnTo>
                  <a:lnTo>
                    <a:pt x="244381" y="15503"/>
                  </a:lnTo>
                  <a:lnTo>
                    <a:pt x="256111" y="23733"/>
                  </a:lnTo>
                  <a:lnTo>
                    <a:pt x="280013" y="61706"/>
                  </a:lnTo>
                  <a:lnTo>
                    <a:pt x="286890" y="96335"/>
                  </a:lnTo>
                  <a:lnTo>
                    <a:pt x="286922" y="96567"/>
                  </a:lnTo>
                  <a:lnTo>
                    <a:pt x="286902" y="137479"/>
                  </a:lnTo>
                  <a:lnTo>
                    <a:pt x="273812" y="188467"/>
                  </a:lnTo>
                  <a:lnTo>
                    <a:pt x="244594" y="220257"/>
                  </a:lnTo>
                  <a:lnTo>
                    <a:pt x="231140" y="226187"/>
                  </a:lnTo>
                  <a:lnTo>
                    <a:pt x="234061" y="235712"/>
                  </a:lnTo>
                  <a:lnTo>
                    <a:pt x="279173" y="208994"/>
                  </a:lnTo>
                  <a:lnTo>
                    <a:pt x="304450" y="159607"/>
                  </a:lnTo>
                  <a:lnTo>
                    <a:pt x="309245" y="117982"/>
                  </a:lnTo>
                  <a:lnTo>
                    <a:pt x="308043" y="96567"/>
                  </a:lnTo>
                  <a:lnTo>
                    <a:pt x="308030" y="96335"/>
                  </a:lnTo>
                  <a:lnTo>
                    <a:pt x="298315" y="57993"/>
                  </a:lnTo>
                  <a:lnTo>
                    <a:pt x="266176" y="15112"/>
                  </a:lnTo>
                  <a:lnTo>
                    <a:pt x="251184" y="6163"/>
                  </a:lnTo>
                  <a:lnTo>
                    <a:pt x="234061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824"/>
                  </a:lnTo>
                  <a:lnTo>
                    <a:pt x="4857" y="76342"/>
                  </a:lnTo>
                  <a:lnTo>
                    <a:pt x="71" y="116712"/>
                  </a:lnTo>
                  <a:lnTo>
                    <a:pt x="0" y="117982"/>
                  </a:lnTo>
                  <a:lnTo>
                    <a:pt x="1093" y="137479"/>
                  </a:lnTo>
                  <a:lnTo>
                    <a:pt x="10929" y="177919"/>
                  </a:lnTo>
                  <a:lnTo>
                    <a:pt x="43021" y="220662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722" y="220257"/>
                  </a:lnTo>
                  <a:lnTo>
                    <a:pt x="53149" y="211994"/>
                  </a:lnTo>
                  <a:lnTo>
                    <a:pt x="29338" y="173345"/>
                  </a:lnTo>
                  <a:lnTo>
                    <a:pt x="21516" y="117982"/>
                  </a:lnTo>
                  <a:lnTo>
                    <a:pt x="21463" y="116712"/>
                  </a:lnTo>
                  <a:lnTo>
                    <a:pt x="24971" y="78231"/>
                  </a:lnTo>
                  <a:lnTo>
                    <a:pt x="43410" y="34224"/>
                  </a:lnTo>
                  <a:lnTo>
                    <a:pt x="78486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3">
            <a:extLst>
              <a:ext uri="{FF2B5EF4-FFF2-40B4-BE49-F238E27FC236}">
                <a16:creationId xmlns:a16="http://schemas.microsoft.com/office/drawing/2014/main" id="{85FA51D1-4311-88D6-AA6A-965A823C8C2D}"/>
              </a:ext>
            </a:extLst>
          </p:cNvPr>
          <p:cNvSpPr txBox="1"/>
          <p:nvPr/>
        </p:nvSpPr>
        <p:spPr>
          <a:xfrm>
            <a:off x="8777096" y="225297"/>
            <a:ext cx="27908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749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Predicate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	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975360" algn="l"/>
              </a:tabLst>
            </a:pPr>
            <a:r>
              <a:rPr sz="2000" dirty="0">
                <a:latin typeface="Cambria Math"/>
                <a:cs typeface="Cambria Math"/>
              </a:rPr>
              <a:t>Even</a:t>
            </a:r>
            <a:r>
              <a:rPr sz="2000" spc="36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even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3B472105-1317-1881-047F-0B4EA22A43A1}"/>
              </a:ext>
            </a:extLst>
          </p:cNvPr>
          <p:cNvSpPr/>
          <p:nvPr/>
        </p:nvSpPr>
        <p:spPr>
          <a:xfrm>
            <a:off x="9847326" y="911733"/>
            <a:ext cx="548640" cy="236220"/>
          </a:xfrm>
          <a:custGeom>
            <a:avLst/>
            <a:gdLst/>
            <a:ahLst/>
            <a:cxnLst/>
            <a:rect l="l" t="t" r="r" b="b"/>
            <a:pathLst>
              <a:path w="548640" h="236219">
                <a:moveTo>
                  <a:pt x="473328" y="0"/>
                </a:moveTo>
                <a:lnTo>
                  <a:pt x="470026" y="9525"/>
                </a:lnTo>
                <a:lnTo>
                  <a:pt x="483649" y="15503"/>
                </a:lnTo>
                <a:lnTo>
                  <a:pt x="495379" y="23733"/>
                </a:lnTo>
                <a:lnTo>
                  <a:pt x="519281" y="61706"/>
                </a:lnTo>
                <a:lnTo>
                  <a:pt x="526158" y="96335"/>
                </a:lnTo>
                <a:lnTo>
                  <a:pt x="526190" y="96567"/>
                </a:lnTo>
                <a:lnTo>
                  <a:pt x="526170" y="137479"/>
                </a:lnTo>
                <a:lnTo>
                  <a:pt x="513079" y="188467"/>
                </a:lnTo>
                <a:lnTo>
                  <a:pt x="483862" y="220257"/>
                </a:lnTo>
                <a:lnTo>
                  <a:pt x="470407" y="226187"/>
                </a:lnTo>
                <a:lnTo>
                  <a:pt x="473328" y="235712"/>
                </a:lnTo>
                <a:lnTo>
                  <a:pt x="518441" y="208994"/>
                </a:lnTo>
                <a:lnTo>
                  <a:pt x="543718" y="159607"/>
                </a:lnTo>
                <a:lnTo>
                  <a:pt x="548513" y="117982"/>
                </a:lnTo>
                <a:lnTo>
                  <a:pt x="547311" y="96567"/>
                </a:lnTo>
                <a:lnTo>
                  <a:pt x="547298" y="96335"/>
                </a:lnTo>
                <a:lnTo>
                  <a:pt x="537583" y="57993"/>
                </a:lnTo>
                <a:lnTo>
                  <a:pt x="505444" y="15112"/>
                </a:lnTo>
                <a:lnTo>
                  <a:pt x="490452" y="6163"/>
                </a:lnTo>
                <a:lnTo>
                  <a:pt x="473328" y="0"/>
                </a:lnTo>
                <a:close/>
              </a:path>
              <a:path w="548640" h="236219">
                <a:moveTo>
                  <a:pt x="75183" y="0"/>
                </a:moveTo>
                <a:lnTo>
                  <a:pt x="30196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9"/>
                </a:lnTo>
                <a:lnTo>
                  <a:pt x="10929" y="177919"/>
                </a:lnTo>
                <a:lnTo>
                  <a:pt x="43021" y="220662"/>
                </a:lnTo>
                <a:lnTo>
                  <a:pt x="75183" y="235712"/>
                </a:lnTo>
                <a:lnTo>
                  <a:pt x="78104" y="226187"/>
                </a:lnTo>
                <a:lnTo>
                  <a:pt x="64722" y="220257"/>
                </a:lnTo>
                <a:lnTo>
                  <a:pt x="53149" y="211994"/>
                </a:lnTo>
                <a:lnTo>
                  <a:pt x="29338" y="173345"/>
                </a:lnTo>
                <a:lnTo>
                  <a:pt x="21516" y="117982"/>
                </a:lnTo>
                <a:lnTo>
                  <a:pt x="21463" y="116712"/>
                </a:lnTo>
                <a:lnTo>
                  <a:pt x="24971" y="78231"/>
                </a:lnTo>
                <a:lnTo>
                  <a:pt x="43410" y="34224"/>
                </a:lnTo>
                <a:lnTo>
                  <a:pt x="78485" y="9525"/>
                </a:lnTo>
                <a:lnTo>
                  <a:pt x="75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46EBD8F6-85E9-0A8F-2878-861B5814F78A}"/>
              </a:ext>
            </a:extLst>
          </p:cNvPr>
          <p:cNvSpPr txBox="1"/>
          <p:nvPr/>
        </p:nvSpPr>
        <p:spPr>
          <a:xfrm>
            <a:off x="8777096" y="834897"/>
            <a:ext cx="2652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3230" algn="l"/>
              </a:tabLst>
            </a:pPr>
            <a:r>
              <a:rPr sz="2000" dirty="0">
                <a:latin typeface="Cambria Math"/>
                <a:cs typeface="Cambria Math"/>
              </a:rPr>
              <a:t>LessThan</a:t>
            </a:r>
            <a:r>
              <a:rPr sz="2000" spc="38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𝑥,</a:t>
            </a:r>
            <a:r>
              <a:rPr sz="2000" spc="-11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&lt;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D956DD03-933E-AD4D-9110-93F01089D9FB}"/>
              </a:ext>
            </a:extLst>
          </p:cNvPr>
          <p:cNvSpPr/>
          <p:nvPr/>
        </p:nvSpPr>
        <p:spPr>
          <a:xfrm>
            <a:off x="9260585" y="1216533"/>
            <a:ext cx="309245" cy="236220"/>
          </a:xfrm>
          <a:custGeom>
            <a:avLst/>
            <a:gdLst/>
            <a:ahLst/>
            <a:cxnLst/>
            <a:rect l="l" t="t" r="r" b="b"/>
            <a:pathLst>
              <a:path w="309245" h="236219">
                <a:moveTo>
                  <a:pt x="234061" y="0"/>
                </a:moveTo>
                <a:lnTo>
                  <a:pt x="230759" y="9525"/>
                </a:lnTo>
                <a:lnTo>
                  <a:pt x="244381" y="15503"/>
                </a:lnTo>
                <a:lnTo>
                  <a:pt x="256111" y="23733"/>
                </a:lnTo>
                <a:lnTo>
                  <a:pt x="280013" y="61706"/>
                </a:lnTo>
                <a:lnTo>
                  <a:pt x="286890" y="96335"/>
                </a:lnTo>
                <a:lnTo>
                  <a:pt x="286922" y="96567"/>
                </a:lnTo>
                <a:lnTo>
                  <a:pt x="286902" y="137479"/>
                </a:lnTo>
                <a:lnTo>
                  <a:pt x="273812" y="188467"/>
                </a:lnTo>
                <a:lnTo>
                  <a:pt x="244594" y="220257"/>
                </a:lnTo>
                <a:lnTo>
                  <a:pt x="231140" y="226187"/>
                </a:lnTo>
                <a:lnTo>
                  <a:pt x="234061" y="235712"/>
                </a:lnTo>
                <a:lnTo>
                  <a:pt x="279173" y="208994"/>
                </a:lnTo>
                <a:lnTo>
                  <a:pt x="304450" y="159607"/>
                </a:lnTo>
                <a:lnTo>
                  <a:pt x="309245" y="117982"/>
                </a:lnTo>
                <a:lnTo>
                  <a:pt x="308043" y="96567"/>
                </a:lnTo>
                <a:lnTo>
                  <a:pt x="308030" y="96335"/>
                </a:lnTo>
                <a:lnTo>
                  <a:pt x="298315" y="57993"/>
                </a:lnTo>
                <a:lnTo>
                  <a:pt x="266176" y="15112"/>
                </a:lnTo>
                <a:lnTo>
                  <a:pt x="251184" y="6163"/>
                </a:lnTo>
                <a:lnTo>
                  <a:pt x="234061" y="0"/>
                </a:lnTo>
                <a:close/>
              </a:path>
              <a:path w="309245" h="236219">
                <a:moveTo>
                  <a:pt x="75184" y="0"/>
                </a:moveTo>
                <a:lnTo>
                  <a:pt x="30196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9"/>
                </a:lnTo>
                <a:lnTo>
                  <a:pt x="10929" y="177919"/>
                </a:lnTo>
                <a:lnTo>
                  <a:pt x="43021" y="220662"/>
                </a:lnTo>
                <a:lnTo>
                  <a:pt x="75184" y="235712"/>
                </a:lnTo>
                <a:lnTo>
                  <a:pt x="78105" y="226187"/>
                </a:lnTo>
                <a:lnTo>
                  <a:pt x="64722" y="220257"/>
                </a:lnTo>
                <a:lnTo>
                  <a:pt x="53149" y="211994"/>
                </a:lnTo>
                <a:lnTo>
                  <a:pt x="29338" y="173345"/>
                </a:lnTo>
                <a:lnTo>
                  <a:pt x="21516" y="117982"/>
                </a:lnTo>
                <a:lnTo>
                  <a:pt x="21463" y="116712"/>
                </a:lnTo>
                <a:lnTo>
                  <a:pt x="24971" y="78231"/>
                </a:lnTo>
                <a:lnTo>
                  <a:pt x="43410" y="34224"/>
                </a:lnTo>
                <a:lnTo>
                  <a:pt x="78486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67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BA6C4-5CB8-EACE-1C28-BFDBE8830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FEA02-E132-830F-B742-7010A511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288036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dirty="0"/>
                  <a:t>“There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/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/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52073" y="1985818"/>
                <a:ext cx="8294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,2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073" y="1985818"/>
                <a:ext cx="8294254" cy="461665"/>
              </a:xfrm>
              <a:prstGeom prst="rect">
                <a:avLst/>
              </a:prstGeom>
              <a:blipFill>
                <a:blip r:embed="rId3"/>
                <a:stretch>
                  <a:fillRect l="-7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2039" y="3089563"/>
                <a:ext cx="8294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039" y="3089563"/>
                <a:ext cx="8294254" cy="461665"/>
              </a:xfrm>
              <a:prstGeom prst="rect">
                <a:avLst/>
              </a:prstGeom>
              <a:blipFill>
                <a:blip r:embed="rId4"/>
                <a:stretch>
                  <a:fillRect l="-7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22039" y="4208195"/>
            <a:ext cx="829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an odd number that is less than 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2039" y="5326827"/>
            <a:ext cx="829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All numbers are both even and odd.</a:t>
            </a:r>
          </a:p>
        </p:txBody>
      </p:sp>
      <p:grpSp>
        <p:nvGrpSpPr>
          <p:cNvPr id="8" name="object 5">
            <a:extLst>
              <a:ext uri="{FF2B5EF4-FFF2-40B4-BE49-F238E27FC236}">
                <a16:creationId xmlns:a16="http://schemas.microsoft.com/office/drawing/2014/main" id="{3315779C-B6D3-0C87-8878-6F54DAF43D20}"/>
              </a:ext>
            </a:extLst>
          </p:cNvPr>
          <p:cNvGrpSpPr/>
          <p:nvPr/>
        </p:nvGrpSpPr>
        <p:grpSpPr>
          <a:xfrm>
            <a:off x="5556186" y="406590"/>
            <a:ext cx="2753360" cy="880110"/>
            <a:chOff x="5556186" y="406590"/>
            <a:chExt cx="2753360" cy="880110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E735C8E6-EB0C-C535-16B6-42A1B25C0371}"/>
                </a:ext>
              </a:extLst>
            </p:cNvPr>
            <p:cNvSpPr/>
            <p:nvPr/>
          </p:nvSpPr>
          <p:spPr>
            <a:xfrm>
              <a:off x="5564123" y="4145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2593085" y="0"/>
                  </a:moveTo>
                  <a:lnTo>
                    <a:pt x="144017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7" y="864108"/>
                  </a:lnTo>
                  <a:lnTo>
                    <a:pt x="2593085" y="864108"/>
                  </a:lnTo>
                  <a:lnTo>
                    <a:pt x="2638592" y="856762"/>
                  </a:lnTo>
                  <a:lnTo>
                    <a:pt x="2678125" y="836310"/>
                  </a:lnTo>
                  <a:lnTo>
                    <a:pt x="2709306" y="805129"/>
                  </a:lnTo>
                  <a:lnTo>
                    <a:pt x="2729758" y="765596"/>
                  </a:lnTo>
                  <a:lnTo>
                    <a:pt x="2737104" y="720089"/>
                  </a:lnTo>
                  <a:lnTo>
                    <a:pt x="2737104" y="144018"/>
                  </a:lnTo>
                  <a:lnTo>
                    <a:pt x="2729758" y="98511"/>
                  </a:lnTo>
                  <a:lnTo>
                    <a:pt x="2709306" y="58978"/>
                  </a:lnTo>
                  <a:lnTo>
                    <a:pt x="2678125" y="27797"/>
                  </a:lnTo>
                  <a:lnTo>
                    <a:pt x="2638592" y="7345"/>
                  </a:lnTo>
                  <a:lnTo>
                    <a:pt x="25930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77927C55-7511-01E7-BEB2-CA4EC39B0510}"/>
                </a:ext>
              </a:extLst>
            </p:cNvPr>
            <p:cNvSpPr/>
            <p:nvPr/>
          </p:nvSpPr>
          <p:spPr>
            <a:xfrm>
              <a:off x="5564123" y="4145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2593085" y="0"/>
                  </a:lnTo>
                  <a:lnTo>
                    <a:pt x="2638592" y="7345"/>
                  </a:lnTo>
                  <a:lnTo>
                    <a:pt x="2678125" y="27797"/>
                  </a:lnTo>
                  <a:lnTo>
                    <a:pt x="2709306" y="58978"/>
                  </a:lnTo>
                  <a:lnTo>
                    <a:pt x="2729758" y="98511"/>
                  </a:lnTo>
                  <a:lnTo>
                    <a:pt x="2737104" y="144018"/>
                  </a:lnTo>
                  <a:lnTo>
                    <a:pt x="2737104" y="720089"/>
                  </a:lnTo>
                  <a:lnTo>
                    <a:pt x="2729758" y="765596"/>
                  </a:lnTo>
                  <a:lnTo>
                    <a:pt x="2709306" y="805129"/>
                  </a:lnTo>
                  <a:lnTo>
                    <a:pt x="2678125" y="836310"/>
                  </a:lnTo>
                  <a:lnTo>
                    <a:pt x="2638592" y="856762"/>
                  </a:lnTo>
                  <a:lnTo>
                    <a:pt x="2593085" y="864108"/>
                  </a:lnTo>
                  <a:lnTo>
                    <a:pt x="144017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8">
            <a:extLst>
              <a:ext uri="{FF2B5EF4-FFF2-40B4-BE49-F238E27FC236}">
                <a16:creationId xmlns:a16="http://schemas.microsoft.com/office/drawing/2014/main" id="{6FE977CB-437D-4041-07A6-14E9F2102DC5}"/>
              </a:ext>
            </a:extLst>
          </p:cNvPr>
          <p:cNvSpPr txBox="1"/>
          <p:nvPr/>
        </p:nvSpPr>
        <p:spPr>
          <a:xfrm>
            <a:off x="5685282" y="520953"/>
            <a:ext cx="2299335" cy="629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2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Domain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of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Discourse</a:t>
            </a:r>
            <a:r>
              <a:rPr sz="2000" spc="-10" dirty="0">
                <a:latin typeface="Segoe UI Semilight"/>
                <a:cs typeface="Segoe UI Semilight"/>
              </a:rPr>
              <a:t> Integers</a:t>
            </a:r>
            <a:endParaRPr sz="2000" dirty="0">
              <a:latin typeface="Segoe UI Semilight"/>
              <a:cs typeface="Segoe UI Semilight"/>
            </a:endParaRPr>
          </a:p>
        </p:txBody>
      </p:sp>
      <p:grpSp>
        <p:nvGrpSpPr>
          <p:cNvPr id="12" name="object 9">
            <a:extLst>
              <a:ext uri="{FF2B5EF4-FFF2-40B4-BE49-F238E27FC236}">
                <a16:creationId xmlns:a16="http://schemas.microsoft.com/office/drawing/2014/main" id="{14106D6C-69C8-5E35-9408-80A8D9EEAC42}"/>
              </a:ext>
            </a:extLst>
          </p:cNvPr>
          <p:cNvGrpSpPr/>
          <p:nvPr/>
        </p:nvGrpSpPr>
        <p:grpSpPr>
          <a:xfrm>
            <a:off x="8622474" y="168846"/>
            <a:ext cx="3147695" cy="1372235"/>
            <a:chOff x="8622474" y="168846"/>
            <a:chExt cx="3147695" cy="137223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ADD74E19-0F92-4424-45D2-31E092A3074E}"/>
                </a:ext>
              </a:extLst>
            </p:cNvPr>
            <p:cNvSpPr/>
            <p:nvPr/>
          </p:nvSpPr>
          <p:spPr>
            <a:xfrm>
              <a:off x="8630411" y="176784"/>
              <a:ext cx="3131820" cy="1356360"/>
            </a:xfrm>
            <a:custGeom>
              <a:avLst/>
              <a:gdLst/>
              <a:ahLst/>
              <a:cxnLst/>
              <a:rect l="l" t="t" r="r" b="b"/>
              <a:pathLst>
                <a:path w="3131820" h="1356360">
                  <a:moveTo>
                    <a:pt x="2905760" y="0"/>
                  </a:moveTo>
                  <a:lnTo>
                    <a:pt x="226060" y="0"/>
                  </a:lnTo>
                  <a:lnTo>
                    <a:pt x="180503" y="4593"/>
                  </a:lnTo>
                  <a:lnTo>
                    <a:pt x="138070" y="17766"/>
                  </a:lnTo>
                  <a:lnTo>
                    <a:pt x="99671" y="38609"/>
                  </a:lnTo>
                  <a:lnTo>
                    <a:pt x="66214" y="66214"/>
                  </a:lnTo>
                  <a:lnTo>
                    <a:pt x="38609" y="99671"/>
                  </a:lnTo>
                  <a:lnTo>
                    <a:pt x="17766" y="138070"/>
                  </a:lnTo>
                  <a:lnTo>
                    <a:pt x="4593" y="180503"/>
                  </a:lnTo>
                  <a:lnTo>
                    <a:pt x="0" y="226060"/>
                  </a:lnTo>
                  <a:lnTo>
                    <a:pt x="0" y="1130300"/>
                  </a:lnTo>
                  <a:lnTo>
                    <a:pt x="4593" y="1175856"/>
                  </a:lnTo>
                  <a:lnTo>
                    <a:pt x="17766" y="1218289"/>
                  </a:lnTo>
                  <a:lnTo>
                    <a:pt x="38609" y="1256688"/>
                  </a:lnTo>
                  <a:lnTo>
                    <a:pt x="66214" y="1290145"/>
                  </a:lnTo>
                  <a:lnTo>
                    <a:pt x="99671" y="1317750"/>
                  </a:lnTo>
                  <a:lnTo>
                    <a:pt x="138070" y="1338593"/>
                  </a:lnTo>
                  <a:lnTo>
                    <a:pt x="180503" y="1351766"/>
                  </a:lnTo>
                  <a:lnTo>
                    <a:pt x="226060" y="1356360"/>
                  </a:lnTo>
                  <a:lnTo>
                    <a:pt x="2905760" y="1356360"/>
                  </a:lnTo>
                  <a:lnTo>
                    <a:pt x="2951316" y="1351766"/>
                  </a:lnTo>
                  <a:lnTo>
                    <a:pt x="2993749" y="1338593"/>
                  </a:lnTo>
                  <a:lnTo>
                    <a:pt x="3032148" y="1317750"/>
                  </a:lnTo>
                  <a:lnTo>
                    <a:pt x="3065605" y="1290145"/>
                  </a:lnTo>
                  <a:lnTo>
                    <a:pt x="3093210" y="1256688"/>
                  </a:lnTo>
                  <a:lnTo>
                    <a:pt x="3114053" y="1218289"/>
                  </a:lnTo>
                  <a:lnTo>
                    <a:pt x="3127226" y="1175856"/>
                  </a:lnTo>
                  <a:lnTo>
                    <a:pt x="3131820" y="1130300"/>
                  </a:lnTo>
                  <a:lnTo>
                    <a:pt x="3131820" y="226060"/>
                  </a:lnTo>
                  <a:lnTo>
                    <a:pt x="3127226" y="180503"/>
                  </a:lnTo>
                  <a:lnTo>
                    <a:pt x="3114053" y="138070"/>
                  </a:lnTo>
                  <a:lnTo>
                    <a:pt x="3093210" y="99671"/>
                  </a:lnTo>
                  <a:lnTo>
                    <a:pt x="3065605" y="66214"/>
                  </a:lnTo>
                  <a:lnTo>
                    <a:pt x="3032148" y="38609"/>
                  </a:lnTo>
                  <a:lnTo>
                    <a:pt x="2993749" y="17766"/>
                  </a:lnTo>
                  <a:lnTo>
                    <a:pt x="2951316" y="4593"/>
                  </a:lnTo>
                  <a:lnTo>
                    <a:pt x="290576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41A9C02A-C00F-7D6A-B4A9-B62280DCD058}"/>
                </a:ext>
              </a:extLst>
            </p:cNvPr>
            <p:cNvSpPr/>
            <p:nvPr/>
          </p:nvSpPr>
          <p:spPr>
            <a:xfrm>
              <a:off x="8630411" y="176784"/>
              <a:ext cx="3131820" cy="1356360"/>
            </a:xfrm>
            <a:custGeom>
              <a:avLst/>
              <a:gdLst/>
              <a:ahLst/>
              <a:cxnLst/>
              <a:rect l="l" t="t" r="r" b="b"/>
              <a:pathLst>
                <a:path w="3131820" h="1356360">
                  <a:moveTo>
                    <a:pt x="0" y="226060"/>
                  </a:moveTo>
                  <a:lnTo>
                    <a:pt x="4593" y="180503"/>
                  </a:lnTo>
                  <a:lnTo>
                    <a:pt x="17766" y="138070"/>
                  </a:lnTo>
                  <a:lnTo>
                    <a:pt x="38609" y="99671"/>
                  </a:lnTo>
                  <a:lnTo>
                    <a:pt x="66214" y="66214"/>
                  </a:lnTo>
                  <a:lnTo>
                    <a:pt x="99671" y="38609"/>
                  </a:lnTo>
                  <a:lnTo>
                    <a:pt x="138070" y="17766"/>
                  </a:lnTo>
                  <a:lnTo>
                    <a:pt x="180503" y="4593"/>
                  </a:lnTo>
                  <a:lnTo>
                    <a:pt x="226060" y="0"/>
                  </a:lnTo>
                  <a:lnTo>
                    <a:pt x="2905760" y="0"/>
                  </a:lnTo>
                  <a:lnTo>
                    <a:pt x="2951316" y="4593"/>
                  </a:lnTo>
                  <a:lnTo>
                    <a:pt x="2993749" y="17766"/>
                  </a:lnTo>
                  <a:lnTo>
                    <a:pt x="3032148" y="38609"/>
                  </a:lnTo>
                  <a:lnTo>
                    <a:pt x="3065605" y="66214"/>
                  </a:lnTo>
                  <a:lnTo>
                    <a:pt x="3093210" y="99671"/>
                  </a:lnTo>
                  <a:lnTo>
                    <a:pt x="3114053" y="138070"/>
                  </a:lnTo>
                  <a:lnTo>
                    <a:pt x="3127226" y="180503"/>
                  </a:lnTo>
                  <a:lnTo>
                    <a:pt x="3131820" y="226060"/>
                  </a:lnTo>
                  <a:lnTo>
                    <a:pt x="3131820" y="1130300"/>
                  </a:lnTo>
                  <a:lnTo>
                    <a:pt x="3127226" y="1175856"/>
                  </a:lnTo>
                  <a:lnTo>
                    <a:pt x="3114053" y="1218289"/>
                  </a:lnTo>
                  <a:lnTo>
                    <a:pt x="3093210" y="1256688"/>
                  </a:lnTo>
                  <a:lnTo>
                    <a:pt x="3065605" y="1290145"/>
                  </a:lnTo>
                  <a:lnTo>
                    <a:pt x="3032148" y="1317750"/>
                  </a:lnTo>
                  <a:lnTo>
                    <a:pt x="2993749" y="1338593"/>
                  </a:lnTo>
                  <a:lnTo>
                    <a:pt x="2951316" y="1351766"/>
                  </a:lnTo>
                  <a:lnTo>
                    <a:pt x="2905760" y="1356360"/>
                  </a:lnTo>
                  <a:lnTo>
                    <a:pt x="226060" y="1356360"/>
                  </a:lnTo>
                  <a:lnTo>
                    <a:pt x="180503" y="1351766"/>
                  </a:lnTo>
                  <a:lnTo>
                    <a:pt x="138070" y="1338593"/>
                  </a:lnTo>
                  <a:lnTo>
                    <a:pt x="99671" y="1317750"/>
                  </a:lnTo>
                  <a:lnTo>
                    <a:pt x="66214" y="1290145"/>
                  </a:lnTo>
                  <a:lnTo>
                    <a:pt x="38609" y="1256688"/>
                  </a:lnTo>
                  <a:lnTo>
                    <a:pt x="17766" y="1218289"/>
                  </a:lnTo>
                  <a:lnTo>
                    <a:pt x="4593" y="1175856"/>
                  </a:lnTo>
                  <a:lnTo>
                    <a:pt x="0" y="1130300"/>
                  </a:lnTo>
                  <a:lnTo>
                    <a:pt x="0" y="22606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21A17EE7-4FCA-15B0-43D5-2CEAEE011AEA}"/>
                </a:ext>
              </a:extLst>
            </p:cNvPr>
            <p:cNvSpPr/>
            <p:nvPr/>
          </p:nvSpPr>
          <p:spPr>
            <a:xfrm>
              <a:off x="9350501" y="606932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1" y="0"/>
                  </a:moveTo>
                  <a:lnTo>
                    <a:pt x="230758" y="9525"/>
                  </a:lnTo>
                  <a:lnTo>
                    <a:pt x="244381" y="15503"/>
                  </a:lnTo>
                  <a:lnTo>
                    <a:pt x="256111" y="23733"/>
                  </a:lnTo>
                  <a:lnTo>
                    <a:pt x="280013" y="61706"/>
                  </a:lnTo>
                  <a:lnTo>
                    <a:pt x="286890" y="96335"/>
                  </a:lnTo>
                  <a:lnTo>
                    <a:pt x="286922" y="96567"/>
                  </a:lnTo>
                  <a:lnTo>
                    <a:pt x="286902" y="137479"/>
                  </a:lnTo>
                  <a:lnTo>
                    <a:pt x="273812" y="188467"/>
                  </a:lnTo>
                  <a:lnTo>
                    <a:pt x="244594" y="220257"/>
                  </a:lnTo>
                  <a:lnTo>
                    <a:pt x="231140" y="226187"/>
                  </a:lnTo>
                  <a:lnTo>
                    <a:pt x="234061" y="235712"/>
                  </a:lnTo>
                  <a:lnTo>
                    <a:pt x="279173" y="208994"/>
                  </a:lnTo>
                  <a:lnTo>
                    <a:pt x="304450" y="159607"/>
                  </a:lnTo>
                  <a:lnTo>
                    <a:pt x="309245" y="117982"/>
                  </a:lnTo>
                  <a:lnTo>
                    <a:pt x="308043" y="96567"/>
                  </a:lnTo>
                  <a:lnTo>
                    <a:pt x="308030" y="96335"/>
                  </a:lnTo>
                  <a:lnTo>
                    <a:pt x="298315" y="57993"/>
                  </a:lnTo>
                  <a:lnTo>
                    <a:pt x="266176" y="15112"/>
                  </a:lnTo>
                  <a:lnTo>
                    <a:pt x="251184" y="6163"/>
                  </a:lnTo>
                  <a:lnTo>
                    <a:pt x="234061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824"/>
                  </a:lnTo>
                  <a:lnTo>
                    <a:pt x="4857" y="76342"/>
                  </a:lnTo>
                  <a:lnTo>
                    <a:pt x="71" y="116712"/>
                  </a:lnTo>
                  <a:lnTo>
                    <a:pt x="0" y="117982"/>
                  </a:lnTo>
                  <a:lnTo>
                    <a:pt x="1093" y="137479"/>
                  </a:lnTo>
                  <a:lnTo>
                    <a:pt x="10929" y="177919"/>
                  </a:lnTo>
                  <a:lnTo>
                    <a:pt x="43021" y="220662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722" y="220257"/>
                  </a:lnTo>
                  <a:lnTo>
                    <a:pt x="53149" y="211994"/>
                  </a:lnTo>
                  <a:lnTo>
                    <a:pt x="29338" y="173345"/>
                  </a:lnTo>
                  <a:lnTo>
                    <a:pt x="21516" y="117982"/>
                  </a:lnTo>
                  <a:lnTo>
                    <a:pt x="21463" y="116712"/>
                  </a:lnTo>
                  <a:lnTo>
                    <a:pt x="24971" y="78231"/>
                  </a:lnTo>
                  <a:lnTo>
                    <a:pt x="43410" y="34224"/>
                  </a:lnTo>
                  <a:lnTo>
                    <a:pt x="78486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3">
            <a:extLst>
              <a:ext uri="{FF2B5EF4-FFF2-40B4-BE49-F238E27FC236}">
                <a16:creationId xmlns:a16="http://schemas.microsoft.com/office/drawing/2014/main" id="{3F85F474-9451-8F17-45D3-B435E253DAF7}"/>
              </a:ext>
            </a:extLst>
          </p:cNvPr>
          <p:cNvSpPr txBox="1"/>
          <p:nvPr/>
        </p:nvSpPr>
        <p:spPr>
          <a:xfrm>
            <a:off x="8777096" y="225297"/>
            <a:ext cx="27908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749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Predicate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	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975360" algn="l"/>
              </a:tabLst>
            </a:pPr>
            <a:r>
              <a:rPr sz="2000" dirty="0">
                <a:latin typeface="Cambria Math"/>
                <a:cs typeface="Cambria Math"/>
              </a:rPr>
              <a:t>Even</a:t>
            </a:r>
            <a:r>
              <a:rPr sz="2000" spc="36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even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4F76D12E-8B72-C0C8-A987-2C957C359B09}"/>
              </a:ext>
            </a:extLst>
          </p:cNvPr>
          <p:cNvSpPr/>
          <p:nvPr/>
        </p:nvSpPr>
        <p:spPr>
          <a:xfrm>
            <a:off x="9847326" y="911733"/>
            <a:ext cx="548640" cy="236220"/>
          </a:xfrm>
          <a:custGeom>
            <a:avLst/>
            <a:gdLst/>
            <a:ahLst/>
            <a:cxnLst/>
            <a:rect l="l" t="t" r="r" b="b"/>
            <a:pathLst>
              <a:path w="548640" h="236219">
                <a:moveTo>
                  <a:pt x="473328" y="0"/>
                </a:moveTo>
                <a:lnTo>
                  <a:pt x="470026" y="9525"/>
                </a:lnTo>
                <a:lnTo>
                  <a:pt x="483649" y="15503"/>
                </a:lnTo>
                <a:lnTo>
                  <a:pt x="495379" y="23733"/>
                </a:lnTo>
                <a:lnTo>
                  <a:pt x="519281" y="61706"/>
                </a:lnTo>
                <a:lnTo>
                  <a:pt x="526158" y="96335"/>
                </a:lnTo>
                <a:lnTo>
                  <a:pt x="526190" y="96567"/>
                </a:lnTo>
                <a:lnTo>
                  <a:pt x="526170" y="137479"/>
                </a:lnTo>
                <a:lnTo>
                  <a:pt x="513079" y="188467"/>
                </a:lnTo>
                <a:lnTo>
                  <a:pt x="483862" y="220257"/>
                </a:lnTo>
                <a:lnTo>
                  <a:pt x="470407" y="226187"/>
                </a:lnTo>
                <a:lnTo>
                  <a:pt x="473328" y="235712"/>
                </a:lnTo>
                <a:lnTo>
                  <a:pt x="518441" y="208994"/>
                </a:lnTo>
                <a:lnTo>
                  <a:pt x="543718" y="159607"/>
                </a:lnTo>
                <a:lnTo>
                  <a:pt x="548513" y="117982"/>
                </a:lnTo>
                <a:lnTo>
                  <a:pt x="547311" y="96567"/>
                </a:lnTo>
                <a:lnTo>
                  <a:pt x="547298" y="96335"/>
                </a:lnTo>
                <a:lnTo>
                  <a:pt x="537583" y="57993"/>
                </a:lnTo>
                <a:lnTo>
                  <a:pt x="505444" y="15112"/>
                </a:lnTo>
                <a:lnTo>
                  <a:pt x="490452" y="6163"/>
                </a:lnTo>
                <a:lnTo>
                  <a:pt x="473328" y="0"/>
                </a:lnTo>
                <a:close/>
              </a:path>
              <a:path w="548640" h="236219">
                <a:moveTo>
                  <a:pt x="75183" y="0"/>
                </a:moveTo>
                <a:lnTo>
                  <a:pt x="30196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9"/>
                </a:lnTo>
                <a:lnTo>
                  <a:pt x="10929" y="177919"/>
                </a:lnTo>
                <a:lnTo>
                  <a:pt x="43021" y="220662"/>
                </a:lnTo>
                <a:lnTo>
                  <a:pt x="75183" y="235712"/>
                </a:lnTo>
                <a:lnTo>
                  <a:pt x="78104" y="226187"/>
                </a:lnTo>
                <a:lnTo>
                  <a:pt x="64722" y="220257"/>
                </a:lnTo>
                <a:lnTo>
                  <a:pt x="53149" y="211994"/>
                </a:lnTo>
                <a:lnTo>
                  <a:pt x="29338" y="173345"/>
                </a:lnTo>
                <a:lnTo>
                  <a:pt x="21516" y="117982"/>
                </a:lnTo>
                <a:lnTo>
                  <a:pt x="21463" y="116712"/>
                </a:lnTo>
                <a:lnTo>
                  <a:pt x="24971" y="78231"/>
                </a:lnTo>
                <a:lnTo>
                  <a:pt x="43410" y="34224"/>
                </a:lnTo>
                <a:lnTo>
                  <a:pt x="78485" y="9525"/>
                </a:lnTo>
                <a:lnTo>
                  <a:pt x="75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36360D08-A3D4-E2BE-68C3-E16C80DC030F}"/>
              </a:ext>
            </a:extLst>
          </p:cNvPr>
          <p:cNvSpPr txBox="1"/>
          <p:nvPr/>
        </p:nvSpPr>
        <p:spPr>
          <a:xfrm>
            <a:off x="8777096" y="834897"/>
            <a:ext cx="2652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3230" algn="l"/>
              </a:tabLst>
            </a:pPr>
            <a:r>
              <a:rPr sz="2000" dirty="0">
                <a:latin typeface="Cambria Math"/>
                <a:cs typeface="Cambria Math"/>
              </a:rPr>
              <a:t>LessThan</a:t>
            </a:r>
            <a:r>
              <a:rPr sz="2000" spc="38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𝑥,</a:t>
            </a:r>
            <a:r>
              <a:rPr sz="2000" spc="-11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&lt;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9B51E1BA-37F4-43DC-B53E-32F581F3FFBD}"/>
              </a:ext>
            </a:extLst>
          </p:cNvPr>
          <p:cNvSpPr/>
          <p:nvPr/>
        </p:nvSpPr>
        <p:spPr>
          <a:xfrm>
            <a:off x="9260585" y="1216533"/>
            <a:ext cx="309245" cy="236220"/>
          </a:xfrm>
          <a:custGeom>
            <a:avLst/>
            <a:gdLst/>
            <a:ahLst/>
            <a:cxnLst/>
            <a:rect l="l" t="t" r="r" b="b"/>
            <a:pathLst>
              <a:path w="309245" h="236219">
                <a:moveTo>
                  <a:pt x="234061" y="0"/>
                </a:moveTo>
                <a:lnTo>
                  <a:pt x="230759" y="9525"/>
                </a:lnTo>
                <a:lnTo>
                  <a:pt x="244381" y="15503"/>
                </a:lnTo>
                <a:lnTo>
                  <a:pt x="256111" y="23733"/>
                </a:lnTo>
                <a:lnTo>
                  <a:pt x="280013" y="61706"/>
                </a:lnTo>
                <a:lnTo>
                  <a:pt x="286890" y="96335"/>
                </a:lnTo>
                <a:lnTo>
                  <a:pt x="286922" y="96567"/>
                </a:lnTo>
                <a:lnTo>
                  <a:pt x="286902" y="137479"/>
                </a:lnTo>
                <a:lnTo>
                  <a:pt x="273812" y="188467"/>
                </a:lnTo>
                <a:lnTo>
                  <a:pt x="244594" y="220257"/>
                </a:lnTo>
                <a:lnTo>
                  <a:pt x="231140" y="226187"/>
                </a:lnTo>
                <a:lnTo>
                  <a:pt x="234061" y="235712"/>
                </a:lnTo>
                <a:lnTo>
                  <a:pt x="279173" y="208994"/>
                </a:lnTo>
                <a:lnTo>
                  <a:pt x="304450" y="159607"/>
                </a:lnTo>
                <a:lnTo>
                  <a:pt x="309245" y="117982"/>
                </a:lnTo>
                <a:lnTo>
                  <a:pt x="308043" y="96567"/>
                </a:lnTo>
                <a:lnTo>
                  <a:pt x="308030" y="96335"/>
                </a:lnTo>
                <a:lnTo>
                  <a:pt x="298315" y="57993"/>
                </a:lnTo>
                <a:lnTo>
                  <a:pt x="266176" y="15112"/>
                </a:lnTo>
                <a:lnTo>
                  <a:pt x="251184" y="6163"/>
                </a:lnTo>
                <a:lnTo>
                  <a:pt x="234061" y="0"/>
                </a:lnTo>
                <a:close/>
              </a:path>
              <a:path w="309245" h="236219">
                <a:moveTo>
                  <a:pt x="75184" y="0"/>
                </a:moveTo>
                <a:lnTo>
                  <a:pt x="30196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9"/>
                </a:lnTo>
                <a:lnTo>
                  <a:pt x="10929" y="177919"/>
                </a:lnTo>
                <a:lnTo>
                  <a:pt x="43021" y="220662"/>
                </a:lnTo>
                <a:lnTo>
                  <a:pt x="75184" y="235712"/>
                </a:lnTo>
                <a:lnTo>
                  <a:pt x="78105" y="226187"/>
                </a:lnTo>
                <a:lnTo>
                  <a:pt x="64722" y="220257"/>
                </a:lnTo>
                <a:lnTo>
                  <a:pt x="53149" y="211994"/>
                </a:lnTo>
                <a:lnTo>
                  <a:pt x="29338" y="173345"/>
                </a:lnTo>
                <a:lnTo>
                  <a:pt x="21516" y="117982"/>
                </a:lnTo>
                <a:lnTo>
                  <a:pt x="21463" y="116712"/>
                </a:lnTo>
                <a:lnTo>
                  <a:pt x="24971" y="78231"/>
                </a:lnTo>
                <a:lnTo>
                  <a:pt x="43410" y="34224"/>
                </a:lnTo>
                <a:lnTo>
                  <a:pt x="78486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9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66C4-CCFD-492F-A733-C50EB522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05A20A-5CE3-47DA-84D9-BFA35D5F43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practice in section and on homework.</a:t>
                </a:r>
              </a:p>
              <a:p>
                <a:endParaRPr lang="en-US" dirty="0"/>
              </a:p>
              <a:p>
                <a:r>
                  <a:rPr lang="en-US" dirty="0"/>
                  <a:t>Also a reading on the webpage –</a:t>
                </a:r>
              </a:p>
              <a:p>
                <a:pPr lvl="1"/>
                <a:r>
                  <a:rPr lang="en-US" dirty="0"/>
                  <a:t>An explanation of why “for any” is not a great way to translate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</m:oMath>
                </a14:m>
                <a:r>
                  <a:rPr lang="en-US" dirty="0"/>
                  <a:t>(even though it looks like a good option on the surface)</a:t>
                </a:r>
              </a:p>
              <a:p>
                <a:pPr lvl="1"/>
                <a:r>
                  <a:rPr lang="en-US" dirty="0"/>
                  <a:t>More information on what happens with multiple quantifiers (we’ll discuss more on Monday).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05A20A-5CE3-47DA-84D9-BFA35D5F43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489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Predicate Logic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this true?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42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Predicate Logic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69200"/>
              </a:xfrm>
            </p:spPr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this true?</a:t>
                </a:r>
              </a:p>
              <a:p>
                <a:r>
                  <a:rPr lang="en-US" dirty="0"/>
                  <a:t>TRICK QUESTION! It depends on the domain.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69200"/>
              </a:xfrm>
              <a:blipFill>
                <a:blip r:embed="rId2"/>
                <a:stretch>
                  <a:fillRect l="-654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715" y="3871078"/>
          <a:ext cx="10544403" cy="197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4801">
                  <a:extLst>
                    <a:ext uri="{9D8B030D-6E8A-4147-A177-3AD203B41FA5}">
                      <a16:colId xmlns:a16="http://schemas.microsoft.com/office/drawing/2014/main" val="317002534"/>
                    </a:ext>
                  </a:extLst>
                </a:gridCol>
                <a:gridCol w="3514801">
                  <a:extLst>
                    <a:ext uri="{9D8B030D-6E8A-4147-A177-3AD203B41FA5}">
                      <a16:colId xmlns:a16="http://schemas.microsoft.com/office/drawing/2014/main" val="3019978042"/>
                    </a:ext>
                  </a:extLst>
                </a:gridCol>
                <a:gridCol w="3514801">
                  <a:extLst>
                    <a:ext uri="{9D8B030D-6E8A-4147-A177-3AD203B41FA5}">
                      <a16:colId xmlns:a16="http://schemas.microsoft.com/office/drawing/2014/main" val="3323061682"/>
                    </a:ext>
                  </a:extLst>
                </a:gridCol>
              </a:tblGrid>
              <a:tr h="98727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Prime</a:t>
                      </a:r>
                      <a:r>
                        <a:rPr lang="en-US" sz="2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Numbers</a:t>
                      </a:r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Positive Integers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Odd</a:t>
                      </a:r>
                      <a:r>
                        <a:rPr lang="en-US" sz="2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integers</a:t>
                      </a:r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53686"/>
                  </a:ext>
                </a:extLst>
              </a:tr>
              <a:tr h="98727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True (vacuously)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29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044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Technical Matter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parse sentences with quantifiers? </a:t>
                </a:r>
              </a:p>
              <a:p>
                <a:pPr lvl="1"/>
                <a:r>
                  <a:rPr lang="en-US" dirty="0"/>
                  <a:t>What’s the “order of operations?”</a:t>
                </a:r>
              </a:p>
              <a:p>
                <a:endParaRPr lang="en-US" dirty="0"/>
              </a:p>
              <a:p>
                <a:r>
                  <a:rPr lang="en-US" dirty="0"/>
                  <a:t>We will usually put parentheses right after the quantifier and variable to make it clear what’s included. If we don’t, it’s the rest of the expression.</a:t>
                </a:r>
              </a:p>
              <a:p>
                <a:endParaRPr lang="en-US" dirty="0"/>
              </a:p>
              <a:p>
                <a:r>
                  <a:rPr lang="en-US" dirty="0"/>
                  <a:t>Be careful with repeated variables…they don’t always mean what you think they mean.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05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30ED-362A-4F53-A0C9-092A7719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What happens if we repeat a variable? </a:t>
                </a:r>
              </a:p>
              <a:p>
                <a:pPr marL="0" indent="0">
                  <a:buNone/>
                </a:pPr>
                <a:r>
                  <a:rPr lang="en-US" dirty="0"/>
                  <a:t>Whenever you introduce a new quantifier with an already existing variable, it “takes over” that name until its expression ends.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 ∀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It’s common (albeit somewhat confusing) practice to reuse a variables when it “wouldn’t matter”. </a:t>
                </a:r>
              </a:p>
              <a:p>
                <a:pPr marL="0" indent="0">
                  <a:buNone/>
                </a:pPr>
                <a:r>
                  <a:rPr lang="en-US" dirty="0"/>
                  <a:t>Never do something like the above: where a single name switches from gold to purple back to gold. Switching from gold to purple only is usually fine…but names are cheap.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378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40613"/>
            <a:ext cx="40887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More Practice</a:t>
            </a:r>
            <a:endParaRPr sz="4400" dirty="0"/>
          </a:p>
        </p:txBody>
      </p:sp>
      <p:grpSp>
        <p:nvGrpSpPr>
          <p:cNvPr id="5" name="object 5"/>
          <p:cNvGrpSpPr/>
          <p:nvPr/>
        </p:nvGrpSpPr>
        <p:grpSpPr>
          <a:xfrm>
            <a:off x="5556186" y="406590"/>
            <a:ext cx="2753360" cy="880110"/>
            <a:chOff x="5556186" y="406590"/>
            <a:chExt cx="2753360" cy="880110"/>
          </a:xfrm>
        </p:grpSpPr>
        <p:sp>
          <p:nvSpPr>
            <p:cNvPr id="6" name="object 6"/>
            <p:cNvSpPr/>
            <p:nvPr/>
          </p:nvSpPr>
          <p:spPr>
            <a:xfrm>
              <a:off x="5564123" y="4145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2593085" y="0"/>
                  </a:moveTo>
                  <a:lnTo>
                    <a:pt x="144017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7" y="864108"/>
                  </a:lnTo>
                  <a:lnTo>
                    <a:pt x="2593085" y="864108"/>
                  </a:lnTo>
                  <a:lnTo>
                    <a:pt x="2638592" y="856762"/>
                  </a:lnTo>
                  <a:lnTo>
                    <a:pt x="2678125" y="836310"/>
                  </a:lnTo>
                  <a:lnTo>
                    <a:pt x="2709306" y="805129"/>
                  </a:lnTo>
                  <a:lnTo>
                    <a:pt x="2729758" y="765596"/>
                  </a:lnTo>
                  <a:lnTo>
                    <a:pt x="2737104" y="720089"/>
                  </a:lnTo>
                  <a:lnTo>
                    <a:pt x="2737104" y="144018"/>
                  </a:lnTo>
                  <a:lnTo>
                    <a:pt x="2729758" y="98511"/>
                  </a:lnTo>
                  <a:lnTo>
                    <a:pt x="2709306" y="58978"/>
                  </a:lnTo>
                  <a:lnTo>
                    <a:pt x="2678125" y="27797"/>
                  </a:lnTo>
                  <a:lnTo>
                    <a:pt x="2638592" y="7345"/>
                  </a:lnTo>
                  <a:lnTo>
                    <a:pt x="25930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4123" y="4145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2593085" y="0"/>
                  </a:lnTo>
                  <a:lnTo>
                    <a:pt x="2638592" y="7345"/>
                  </a:lnTo>
                  <a:lnTo>
                    <a:pt x="2678125" y="27797"/>
                  </a:lnTo>
                  <a:lnTo>
                    <a:pt x="2709306" y="58978"/>
                  </a:lnTo>
                  <a:lnTo>
                    <a:pt x="2729758" y="98511"/>
                  </a:lnTo>
                  <a:lnTo>
                    <a:pt x="2737104" y="144018"/>
                  </a:lnTo>
                  <a:lnTo>
                    <a:pt x="2737104" y="720089"/>
                  </a:lnTo>
                  <a:lnTo>
                    <a:pt x="2729758" y="765596"/>
                  </a:lnTo>
                  <a:lnTo>
                    <a:pt x="2709306" y="805129"/>
                  </a:lnTo>
                  <a:lnTo>
                    <a:pt x="2678125" y="836310"/>
                  </a:lnTo>
                  <a:lnTo>
                    <a:pt x="2638592" y="856762"/>
                  </a:lnTo>
                  <a:lnTo>
                    <a:pt x="2593085" y="864108"/>
                  </a:lnTo>
                  <a:lnTo>
                    <a:pt x="144017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85282" y="520953"/>
            <a:ext cx="2299335" cy="629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2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Domain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of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Discourse</a:t>
            </a:r>
            <a:r>
              <a:rPr sz="2000" spc="-10" dirty="0">
                <a:latin typeface="Segoe UI Semilight"/>
                <a:cs typeface="Segoe UI Semilight"/>
              </a:rPr>
              <a:t> Integers</a:t>
            </a:r>
            <a:endParaRPr sz="2000" dirty="0">
              <a:latin typeface="Segoe UI Semilight"/>
              <a:cs typeface="Segoe UI Semi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622474" y="168846"/>
            <a:ext cx="3147695" cy="1372235"/>
            <a:chOff x="8622474" y="168846"/>
            <a:chExt cx="3147695" cy="1372235"/>
          </a:xfrm>
        </p:grpSpPr>
        <p:sp>
          <p:nvSpPr>
            <p:cNvPr id="10" name="object 10"/>
            <p:cNvSpPr/>
            <p:nvPr/>
          </p:nvSpPr>
          <p:spPr>
            <a:xfrm>
              <a:off x="8630411" y="176784"/>
              <a:ext cx="3131820" cy="1356360"/>
            </a:xfrm>
            <a:custGeom>
              <a:avLst/>
              <a:gdLst/>
              <a:ahLst/>
              <a:cxnLst/>
              <a:rect l="l" t="t" r="r" b="b"/>
              <a:pathLst>
                <a:path w="3131820" h="1356360">
                  <a:moveTo>
                    <a:pt x="2905760" y="0"/>
                  </a:moveTo>
                  <a:lnTo>
                    <a:pt x="226060" y="0"/>
                  </a:lnTo>
                  <a:lnTo>
                    <a:pt x="180503" y="4593"/>
                  </a:lnTo>
                  <a:lnTo>
                    <a:pt x="138070" y="17766"/>
                  </a:lnTo>
                  <a:lnTo>
                    <a:pt x="99671" y="38609"/>
                  </a:lnTo>
                  <a:lnTo>
                    <a:pt x="66214" y="66214"/>
                  </a:lnTo>
                  <a:lnTo>
                    <a:pt x="38609" y="99671"/>
                  </a:lnTo>
                  <a:lnTo>
                    <a:pt x="17766" y="138070"/>
                  </a:lnTo>
                  <a:lnTo>
                    <a:pt x="4593" y="180503"/>
                  </a:lnTo>
                  <a:lnTo>
                    <a:pt x="0" y="226060"/>
                  </a:lnTo>
                  <a:lnTo>
                    <a:pt x="0" y="1130300"/>
                  </a:lnTo>
                  <a:lnTo>
                    <a:pt x="4593" y="1175856"/>
                  </a:lnTo>
                  <a:lnTo>
                    <a:pt x="17766" y="1218289"/>
                  </a:lnTo>
                  <a:lnTo>
                    <a:pt x="38609" y="1256688"/>
                  </a:lnTo>
                  <a:lnTo>
                    <a:pt x="66214" y="1290145"/>
                  </a:lnTo>
                  <a:lnTo>
                    <a:pt x="99671" y="1317750"/>
                  </a:lnTo>
                  <a:lnTo>
                    <a:pt x="138070" y="1338593"/>
                  </a:lnTo>
                  <a:lnTo>
                    <a:pt x="180503" y="1351766"/>
                  </a:lnTo>
                  <a:lnTo>
                    <a:pt x="226060" y="1356360"/>
                  </a:lnTo>
                  <a:lnTo>
                    <a:pt x="2905760" y="1356360"/>
                  </a:lnTo>
                  <a:lnTo>
                    <a:pt x="2951316" y="1351766"/>
                  </a:lnTo>
                  <a:lnTo>
                    <a:pt x="2993749" y="1338593"/>
                  </a:lnTo>
                  <a:lnTo>
                    <a:pt x="3032148" y="1317750"/>
                  </a:lnTo>
                  <a:lnTo>
                    <a:pt x="3065605" y="1290145"/>
                  </a:lnTo>
                  <a:lnTo>
                    <a:pt x="3093210" y="1256688"/>
                  </a:lnTo>
                  <a:lnTo>
                    <a:pt x="3114053" y="1218289"/>
                  </a:lnTo>
                  <a:lnTo>
                    <a:pt x="3127226" y="1175856"/>
                  </a:lnTo>
                  <a:lnTo>
                    <a:pt x="3131820" y="1130300"/>
                  </a:lnTo>
                  <a:lnTo>
                    <a:pt x="3131820" y="226060"/>
                  </a:lnTo>
                  <a:lnTo>
                    <a:pt x="3127226" y="180503"/>
                  </a:lnTo>
                  <a:lnTo>
                    <a:pt x="3114053" y="138070"/>
                  </a:lnTo>
                  <a:lnTo>
                    <a:pt x="3093210" y="99671"/>
                  </a:lnTo>
                  <a:lnTo>
                    <a:pt x="3065605" y="66214"/>
                  </a:lnTo>
                  <a:lnTo>
                    <a:pt x="3032148" y="38609"/>
                  </a:lnTo>
                  <a:lnTo>
                    <a:pt x="2993749" y="17766"/>
                  </a:lnTo>
                  <a:lnTo>
                    <a:pt x="2951316" y="4593"/>
                  </a:lnTo>
                  <a:lnTo>
                    <a:pt x="290576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30411" y="176784"/>
              <a:ext cx="3131820" cy="1356360"/>
            </a:xfrm>
            <a:custGeom>
              <a:avLst/>
              <a:gdLst/>
              <a:ahLst/>
              <a:cxnLst/>
              <a:rect l="l" t="t" r="r" b="b"/>
              <a:pathLst>
                <a:path w="3131820" h="1356360">
                  <a:moveTo>
                    <a:pt x="0" y="226060"/>
                  </a:moveTo>
                  <a:lnTo>
                    <a:pt x="4593" y="180503"/>
                  </a:lnTo>
                  <a:lnTo>
                    <a:pt x="17766" y="138070"/>
                  </a:lnTo>
                  <a:lnTo>
                    <a:pt x="38609" y="99671"/>
                  </a:lnTo>
                  <a:lnTo>
                    <a:pt x="66214" y="66214"/>
                  </a:lnTo>
                  <a:lnTo>
                    <a:pt x="99671" y="38609"/>
                  </a:lnTo>
                  <a:lnTo>
                    <a:pt x="138070" y="17766"/>
                  </a:lnTo>
                  <a:lnTo>
                    <a:pt x="180503" y="4593"/>
                  </a:lnTo>
                  <a:lnTo>
                    <a:pt x="226060" y="0"/>
                  </a:lnTo>
                  <a:lnTo>
                    <a:pt x="2905760" y="0"/>
                  </a:lnTo>
                  <a:lnTo>
                    <a:pt x="2951316" y="4593"/>
                  </a:lnTo>
                  <a:lnTo>
                    <a:pt x="2993749" y="17766"/>
                  </a:lnTo>
                  <a:lnTo>
                    <a:pt x="3032148" y="38609"/>
                  </a:lnTo>
                  <a:lnTo>
                    <a:pt x="3065605" y="66214"/>
                  </a:lnTo>
                  <a:lnTo>
                    <a:pt x="3093210" y="99671"/>
                  </a:lnTo>
                  <a:lnTo>
                    <a:pt x="3114053" y="138070"/>
                  </a:lnTo>
                  <a:lnTo>
                    <a:pt x="3127226" y="180503"/>
                  </a:lnTo>
                  <a:lnTo>
                    <a:pt x="3131820" y="226060"/>
                  </a:lnTo>
                  <a:lnTo>
                    <a:pt x="3131820" y="1130300"/>
                  </a:lnTo>
                  <a:lnTo>
                    <a:pt x="3127226" y="1175856"/>
                  </a:lnTo>
                  <a:lnTo>
                    <a:pt x="3114053" y="1218289"/>
                  </a:lnTo>
                  <a:lnTo>
                    <a:pt x="3093210" y="1256688"/>
                  </a:lnTo>
                  <a:lnTo>
                    <a:pt x="3065605" y="1290145"/>
                  </a:lnTo>
                  <a:lnTo>
                    <a:pt x="3032148" y="1317750"/>
                  </a:lnTo>
                  <a:lnTo>
                    <a:pt x="2993749" y="1338593"/>
                  </a:lnTo>
                  <a:lnTo>
                    <a:pt x="2951316" y="1351766"/>
                  </a:lnTo>
                  <a:lnTo>
                    <a:pt x="2905760" y="1356360"/>
                  </a:lnTo>
                  <a:lnTo>
                    <a:pt x="226060" y="1356360"/>
                  </a:lnTo>
                  <a:lnTo>
                    <a:pt x="180503" y="1351766"/>
                  </a:lnTo>
                  <a:lnTo>
                    <a:pt x="138070" y="1338593"/>
                  </a:lnTo>
                  <a:lnTo>
                    <a:pt x="99671" y="1317750"/>
                  </a:lnTo>
                  <a:lnTo>
                    <a:pt x="66214" y="1290145"/>
                  </a:lnTo>
                  <a:lnTo>
                    <a:pt x="38609" y="1256688"/>
                  </a:lnTo>
                  <a:lnTo>
                    <a:pt x="17766" y="1218289"/>
                  </a:lnTo>
                  <a:lnTo>
                    <a:pt x="4593" y="1175856"/>
                  </a:lnTo>
                  <a:lnTo>
                    <a:pt x="0" y="1130300"/>
                  </a:lnTo>
                  <a:lnTo>
                    <a:pt x="0" y="22606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0501" y="606932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1" y="0"/>
                  </a:moveTo>
                  <a:lnTo>
                    <a:pt x="230758" y="9525"/>
                  </a:lnTo>
                  <a:lnTo>
                    <a:pt x="244381" y="15503"/>
                  </a:lnTo>
                  <a:lnTo>
                    <a:pt x="256111" y="23733"/>
                  </a:lnTo>
                  <a:lnTo>
                    <a:pt x="280013" y="61706"/>
                  </a:lnTo>
                  <a:lnTo>
                    <a:pt x="286890" y="96335"/>
                  </a:lnTo>
                  <a:lnTo>
                    <a:pt x="286922" y="96567"/>
                  </a:lnTo>
                  <a:lnTo>
                    <a:pt x="286902" y="137479"/>
                  </a:lnTo>
                  <a:lnTo>
                    <a:pt x="273812" y="188467"/>
                  </a:lnTo>
                  <a:lnTo>
                    <a:pt x="244594" y="220257"/>
                  </a:lnTo>
                  <a:lnTo>
                    <a:pt x="231140" y="226187"/>
                  </a:lnTo>
                  <a:lnTo>
                    <a:pt x="234061" y="235712"/>
                  </a:lnTo>
                  <a:lnTo>
                    <a:pt x="279173" y="208994"/>
                  </a:lnTo>
                  <a:lnTo>
                    <a:pt x="304450" y="159607"/>
                  </a:lnTo>
                  <a:lnTo>
                    <a:pt x="309245" y="117982"/>
                  </a:lnTo>
                  <a:lnTo>
                    <a:pt x="308043" y="96567"/>
                  </a:lnTo>
                  <a:lnTo>
                    <a:pt x="308030" y="96335"/>
                  </a:lnTo>
                  <a:lnTo>
                    <a:pt x="298315" y="57993"/>
                  </a:lnTo>
                  <a:lnTo>
                    <a:pt x="266176" y="15112"/>
                  </a:lnTo>
                  <a:lnTo>
                    <a:pt x="251184" y="6163"/>
                  </a:lnTo>
                  <a:lnTo>
                    <a:pt x="234061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824"/>
                  </a:lnTo>
                  <a:lnTo>
                    <a:pt x="4857" y="76342"/>
                  </a:lnTo>
                  <a:lnTo>
                    <a:pt x="71" y="116712"/>
                  </a:lnTo>
                  <a:lnTo>
                    <a:pt x="0" y="117982"/>
                  </a:lnTo>
                  <a:lnTo>
                    <a:pt x="1093" y="137479"/>
                  </a:lnTo>
                  <a:lnTo>
                    <a:pt x="10929" y="177919"/>
                  </a:lnTo>
                  <a:lnTo>
                    <a:pt x="43021" y="220662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722" y="220257"/>
                  </a:lnTo>
                  <a:lnTo>
                    <a:pt x="53149" y="211994"/>
                  </a:lnTo>
                  <a:lnTo>
                    <a:pt x="29338" y="173345"/>
                  </a:lnTo>
                  <a:lnTo>
                    <a:pt x="21516" y="117982"/>
                  </a:lnTo>
                  <a:lnTo>
                    <a:pt x="21463" y="116712"/>
                  </a:lnTo>
                  <a:lnTo>
                    <a:pt x="24971" y="78231"/>
                  </a:lnTo>
                  <a:lnTo>
                    <a:pt x="43410" y="34224"/>
                  </a:lnTo>
                  <a:lnTo>
                    <a:pt x="78486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777096" y="225297"/>
            <a:ext cx="27908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749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Predicate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	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975360" algn="l"/>
              </a:tabLst>
            </a:pPr>
            <a:r>
              <a:rPr sz="2000" dirty="0">
                <a:latin typeface="Cambria Math"/>
                <a:cs typeface="Cambria Math"/>
              </a:rPr>
              <a:t>Even</a:t>
            </a:r>
            <a:r>
              <a:rPr sz="2000" spc="36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even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47326" y="911733"/>
            <a:ext cx="548640" cy="236220"/>
          </a:xfrm>
          <a:custGeom>
            <a:avLst/>
            <a:gdLst/>
            <a:ahLst/>
            <a:cxnLst/>
            <a:rect l="l" t="t" r="r" b="b"/>
            <a:pathLst>
              <a:path w="548640" h="236219">
                <a:moveTo>
                  <a:pt x="473328" y="0"/>
                </a:moveTo>
                <a:lnTo>
                  <a:pt x="470026" y="9525"/>
                </a:lnTo>
                <a:lnTo>
                  <a:pt x="483649" y="15503"/>
                </a:lnTo>
                <a:lnTo>
                  <a:pt x="495379" y="23733"/>
                </a:lnTo>
                <a:lnTo>
                  <a:pt x="519281" y="61706"/>
                </a:lnTo>
                <a:lnTo>
                  <a:pt x="526158" y="96335"/>
                </a:lnTo>
                <a:lnTo>
                  <a:pt x="526190" y="96567"/>
                </a:lnTo>
                <a:lnTo>
                  <a:pt x="526170" y="137479"/>
                </a:lnTo>
                <a:lnTo>
                  <a:pt x="513079" y="188467"/>
                </a:lnTo>
                <a:lnTo>
                  <a:pt x="483862" y="220257"/>
                </a:lnTo>
                <a:lnTo>
                  <a:pt x="470407" y="226187"/>
                </a:lnTo>
                <a:lnTo>
                  <a:pt x="473328" y="235712"/>
                </a:lnTo>
                <a:lnTo>
                  <a:pt x="518441" y="208994"/>
                </a:lnTo>
                <a:lnTo>
                  <a:pt x="543718" y="159607"/>
                </a:lnTo>
                <a:lnTo>
                  <a:pt x="548513" y="117982"/>
                </a:lnTo>
                <a:lnTo>
                  <a:pt x="547311" y="96567"/>
                </a:lnTo>
                <a:lnTo>
                  <a:pt x="547298" y="96335"/>
                </a:lnTo>
                <a:lnTo>
                  <a:pt x="537583" y="57993"/>
                </a:lnTo>
                <a:lnTo>
                  <a:pt x="505444" y="15112"/>
                </a:lnTo>
                <a:lnTo>
                  <a:pt x="490452" y="6163"/>
                </a:lnTo>
                <a:lnTo>
                  <a:pt x="473328" y="0"/>
                </a:lnTo>
                <a:close/>
              </a:path>
              <a:path w="548640" h="236219">
                <a:moveTo>
                  <a:pt x="75183" y="0"/>
                </a:moveTo>
                <a:lnTo>
                  <a:pt x="30196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9"/>
                </a:lnTo>
                <a:lnTo>
                  <a:pt x="10929" y="177919"/>
                </a:lnTo>
                <a:lnTo>
                  <a:pt x="43021" y="220662"/>
                </a:lnTo>
                <a:lnTo>
                  <a:pt x="75183" y="235712"/>
                </a:lnTo>
                <a:lnTo>
                  <a:pt x="78104" y="226187"/>
                </a:lnTo>
                <a:lnTo>
                  <a:pt x="64722" y="220257"/>
                </a:lnTo>
                <a:lnTo>
                  <a:pt x="53149" y="211994"/>
                </a:lnTo>
                <a:lnTo>
                  <a:pt x="29338" y="173345"/>
                </a:lnTo>
                <a:lnTo>
                  <a:pt x="21516" y="117982"/>
                </a:lnTo>
                <a:lnTo>
                  <a:pt x="21463" y="116712"/>
                </a:lnTo>
                <a:lnTo>
                  <a:pt x="24971" y="78231"/>
                </a:lnTo>
                <a:lnTo>
                  <a:pt x="43410" y="34224"/>
                </a:lnTo>
                <a:lnTo>
                  <a:pt x="78485" y="9525"/>
                </a:lnTo>
                <a:lnTo>
                  <a:pt x="75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77096" y="834897"/>
            <a:ext cx="2652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3230" algn="l"/>
              </a:tabLst>
            </a:pPr>
            <a:r>
              <a:rPr sz="2000" dirty="0">
                <a:latin typeface="Cambria Math"/>
                <a:cs typeface="Cambria Math"/>
              </a:rPr>
              <a:t>LessThan</a:t>
            </a:r>
            <a:r>
              <a:rPr sz="2000" spc="38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𝑥,</a:t>
            </a:r>
            <a:r>
              <a:rPr sz="2000" spc="-11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&lt;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60585" y="1216533"/>
            <a:ext cx="309245" cy="236220"/>
          </a:xfrm>
          <a:custGeom>
            <a:avLst/>
            <a:gdLst/>
            <a:ahLst/>
            <a:cxnLst/>
            <a:rect l="l" t="t" r="r" b="b"/>
            <a:pathLst>
              <a:path w="309245" h="236219">
                <a:moveTo>
                  <a:pt x="234061" y="0"/>
                </a:moveTo>
                <a:lnTo>
                  <a:pt x="230759" y="9525"/>
                </a:lnTo>
                <a:lnTo>
                  <a:pt x="244381" y="15503"/>
                </a:lnTo>
                <a:lnTo>
                  <a:pt x="256111" y="23733"/>
                </a:lnTo>
                <a:lnTo>
                  <a:pt x="280013" y="61706"/>
                </a:lnTo>
                <a:lnTo>
                  <a:pt x="286890" y="96335"/>
                </a:lnTo>
                <a:lnTo>
                  <a:pt x="286922" y="96567"/>
                </a:lnTo>
                <a:lnTo>
                  <a:pt x="286902" y="137479"/>
                </a:lnTo>
                <a:lnTo>
                  <a:pt x="273812" y="188467"/>
                </a:lnTo>
                <a:lnTo>
                  <a:pt x="244594" y="220257"/>
                </a:lnTo>
                <a:lnTo>
                  <a:pt x="231140" y="226187"/>
                </a:lnTo>
                <a:lnTo>
                  <a:pt x="234061" y="235712"/>
                </a:lnTo>
                <a:lnTo>
                  <a:pt x="279173" y="208994"/>
                </a:lnTo>
                <a:lnTo>
                  <a:pt x="304450" y="159607"/>
                </a:lnTo>
                <a:lnTo>
                  <a:pt x="309245" y="117982"/>
                </a:lnTo>
                <a:lnTo>
                  <a:pt x="308043" y="96567"/>
                </a:lnTo>
                <a:lnTo>
                  <a:pt x="308030" y="96335"/>
                </a:lnTo>
                <a:lnTo>
                  <a:pt x="298315" y="57993"/>
                </a:lnTo>
                <a:lnTo>
                  <a:pt x="266176" y="15112"/>
                </a:lnTo>
                <a:lnTo>
                  <a:pt x="251184" y="6163"/>
                </a:lnTo>
                <a:lnTo>
                  <a:pt x="234061" y="0"/>
                </a:lnTo>
                <a:close/>
              </a:path>
              <a:path w="309245" h="236219">
                <a:moveTo>
                  <a:pt x="75184" y="0"/>
                </a:moveTo>
                <a:lnTo>
                  <a:pt x="30196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9"/>
                </a:lnTo>
                <a:lnTo>
                  <a:pt x="10929" y="177919"/>
                </a:lnTo>
                <a:lnTo>
                  <a:pt x="43021" y="220662"/>
                </a:lnTo>
                <a:lnTo>
                  <a:pt x="75184" y="235712"/>
                </a:lnTo>
                <a:lnTo>
                  <a:pt x="78105" y="226187"/>
                </a:lnTo>
                <a:lnTo>
                  <a:pt x="64722" y="220257"/>
                </a:lnTo>
                <a:lnTo>
                  <a:pt x="53149" y="211994"/>
                </a:lnTo>
                <a:lnTo>
                  <a:pt x="29338" y="173345"/>
                </a:lnTo>
                <a:lnTo>
                  <a:pt x="21516" y="117982"/>
                </a:lnTo>
                <a:lnTo>
                  <a:pt x="21463" y="116712"/>
                </a:lnTo>
                <a:lnTo>
                  <a:pt x="24971" y="78231"/>
                </a:lnTo>
                <a:lnTo>
                  <a:pt x="43410" y="34224"/>
                </a:lnTo>
                <a:lnTo>
                  <a:pt x="78486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4202" y="1150873"/>
            <a:ext cx="10257790" cy="3450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873125" algn="l"/>
              </a:tabLst>
            </a:pPr>
            <a:r>
              <a:rPr sz="2000" dirty="0">
                <a:latin typeface="Cambria Math"/>
                <a:cs typeface="Cambria Math"/>
              </a:rPr>
              <a:t>Odd</a:t>
            </a:r>
            <a:r>
              <a:rPr sz="2000" spc="34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 </a:t>
            </a:r>
            <a:r>
              <a:rPr sz="2000" spc="-25" dirty="0">
                <a:latin typeface="Segoe UI Semilight"/>
                <a:cs typeface="Segoe UI Semilight"/>
              </a:rPr>
              <a:t>odd</a:t>
            </a:r>
            <a:endParaRPr sz="20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2565"/>
              </a:spcBef>
            </a:pPr>
            <a:r>
              <a:rPr sz="2800" spc="-20" dirty="0">
                <a:latin typeface="Segoe UI Semilight"/>
                <a:cs typeface="Segoe UI Semilight"/>
              </a:rPr>
              <a:t>Translate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English.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Then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evaluate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if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statement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T</a:t>
            </a:r>
            <a:r>
              <a:rPr sz="2800" spc="105" dirty="0">
                <a:latin typeface="Cambria Math"/>
                <a:cs typeface="Cambria Math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or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F</a:t>
            </a:r>
            <a:r>
              <a:rPr sz="2800" spc="-25" dirty="0">
                <a:latin typeface="Segoe UI Semilight"/>
                <a:cs typeface="Segoe UI Semilight"/>
              </a:rPr>
              <a:t>.</a:t>
            </a:r>
            <a:endParaRPr sz="2800" dirty="0">
              <a:latin typeface="Segoe UI Semilight"/>
              <a:cs typeface="Segoe UI Semilight"/>
            </a:endParaRPr>
          </a:p>
          <a:p>
            <a:pPr marL="104139">
              <a:lnSpc>
                <a:spcPct val="100000"/>
              </a:lnSpc>
              <a:spcBef>
                <a:spcPts val="1235"/>
              </a:spcBef>
              <a:tabLst>
                <a:tab pos="672465" algn="l"/>
                <a:tab pos="1444625" algn="l"/>
                <a:tab pos="1870075" algn="l"/>
                <a:tab pos="3755390" algn="l"/>
              </a:tabLst>
            </a:pPr>
            <a:r>
              <a:rPr sz="2800" spc="-25" dirty="0">
                <a:latin typeface="Cambria Math"/>
                <a:cs typeface="Cambria Math"/>
              </a:rPr>
              <a:t>∃𝑥</a:t>
            </a:r>
            <a:r>
              <a:rPr lang="en-US" sz="2800" spc="-25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Odd</a:t>
            </a:r>
            <a:r>
              <a:rPr lang="en-US" sz="2800" spc="-25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</a:t>
            </a:r>
            <a:r>
              <a:rPr sz="2800" dirty="0">
                <a:latin typeface="Cambria Math"/>
                <a:cs typeface="Cambria Math"/>
              </a:rPr>
              <a:t>	∧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spc="-10" dirty="0" err="1">
                <a:latin typeface="Cambria Math"/>
                <a:cs typeface="Cambria Math"/>
              </a:rPr>
              <a:t>LessThan</a:t>
            </a:r>
            <a:r>
              <a:rPr lang="en-US" sz="2800" spc="-10" dirty="0">
                <a:latin typeface="Cambria Math"/>
                <a:cs typeface="Cambria Math"/>
              </a:rPr>
              <a:t>(</a:t>
            </a:r>
            <a:r>
              <a:rPr sz="2800" dirty="0">
                <a:latin typeface="Cambria Math"/>
                <a:cs typeface="Cambria Math"/>
              </a:rPr>
              <a:t>𝑥,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5</a:t>
            </a:r>
            <a:r>
              <a:rPr lang="en-US" sz="2800" spc="-50" dirty="0">
                <a:latin typeface="Cambria Math"/>
                <a:cs typeface="Cambria Math"/>
              </a:rPr>
              <a:t>))</a:t>
            </a:r>
            <a:endParaRPr sz="2800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1925"/>
              </a:spcBef>
            </a:pPr>
            <a:endParaRPr lang="en-US"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925"/>
              </a:spcBef>
            </a:pPr>
            <a:endParaRPr lang="en-US" sz="2800" dirty="0">
              <a:latin typeface="Segoe UI Semilight"/>
              <a:cs typeface="Segoe UI Semilight"/>
            </a:endParaRPr>
          </a:p>
          <a:p>
            <a:pPr marL="104139">
              <a:lnSpc>
                <a:spcPct val="100000"/>
              </a:lnSpc>
              <a:tabLst>
                <a:tab pos="692150" algn="l"/>
                <a:tab pos="1595755" algn="l"/>
                <a:tab pos="2025650" algn="l"/>
                <a:tab pos="3088005" algn="l"/>
              </a:tabLst>
            </a:pPr>
            <a:r>
              <a:rPr sz="2800" spc="-25" dirty="0">
                <a:latin typeface="Cambria Math"/>
                <a:cs typeface="Cambria Math"/>
              </a:rPr>
              <a:t>∀𝑦</a:t>
            </a:r>
            <a:r>
              <a:rPr lang="en-US" sz="2800" spc="-25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Even</a:t>
            </a:r>
            <a:r>
              <a:rPr lang="en-US" sz="2800" spc="-2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𝑦</a:t>
            </a:r>
            <a:r>
              <a:rPr lang="en-US" sz="2800" spc="-50" dirty="0">
                <a:latin typeface="Cambria Math"/>
                <a:cs typeface="Cambria Math"/>
              </a:rPr>
              <a:t>) </a:t>
            </a:r>
            <a:r>
              <a:rPr sz="2800" dirty="0">
                <a:latin typeface="Cambria Math"/>
                <a:cs typeface="Cambria Math"/>
              </a:rPr>
              <a:t>∧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Odd</a:t>
            </a:r>
            <a:r>
              <a:rPr lang="en-US" sz="2800" spc="-25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𝑦</a:t>
            </a:r>
            <a:r>
              <a:rPr lang="en-US" sz="2800" spc="-50" dirty="0">
                <a:latin typeface="Cambria Math"/>
                <a:cs typeface="Cambria Math"/>
              </a:rPr>
              <a:t>))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FBEF7F-6797-0FFC-1252-853B43CFCEC5}"/>
              </a:ext>
            </a:extLst>
          </p:cNvPr>
          <p:cNvSpPr txBox="1"/>
          <p:nvPr/>
        </p:nvSpPr>
        <p:spPr>
          <a:xfrm>
            <a:off x="794552" y="2941816"/>
            <a:ext cx="789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There is an odd integer less than 5. True, e.g., x = 3.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C54FEA-0CE9-0F2D-1E3E-096D46D3971F}"/>
              </a:ext>
            </a:extLst>
          </p:cNvPr>
          <p:cNvSpPr txBox="1"/>
          <p:nvPr/>
        </p:nvSpPr>
        <p:spPr>
          <a:xfrm>
            <a:off x="794552" y="4769432"/>
            <a:ext cx="558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All integers are even and odd. False.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40613"/>
            <a:ext cx="24079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65" dirty="0"/>
              <a:t>Examples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08482" y="2256536"/>
            <a:ext cx="16395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mbria Math"/>
                <a:cs typeface="Cambria Math"/>
              </a:rPr>
              <a:t>∃𝑥</a:t>
            </a:r>
            <a:r>
              <a:rPr sz="2600" spc="60" dirty="0">
                <a:latin typeface="Cambria Math"/>
                <a:cs typeface="Cambria Math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Even(𝑥)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6438" y="2256536"/>
            <a:ext cx="3458845" cy="1160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There</a:t>
            </a:r>
            <a:r>
              <a:rPr sz="26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6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an</a:t>
            </a:r>
            <a:r>
              <a:rPr sz="26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even</a:t>
            </a:r>
            <a:r>
              <a:rPr sz="26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integer.</a:t>
            </a:r>
            <a:endParaRPr sz="26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6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integers</a:t>
            </a:r>
            <a:r>
              <a:rPr sz="26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6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endParaRPr sz="26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8127" y="2256536"/>
            <a:ext cx="2216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0" dirty="0">
                <a:solidFill>
                  <a:srgbClr val="4B3182"/>
                </a:solidFill>
                <a:latin typeface="Cambria Math"/>
                <a:cs typeface="Cambria Math"/>
              </a:rPr>
              <a:t>T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8127" y="2994151"/>
            <a:ext cx="2032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0" dirty="0">
                <a:solidFill>
                  <a:srgbClr val="4B3182"/>
                </a:solidFill>
                <a:latin typeface="Cambria Math"/>
                <a:cs typeface="Cambria Math"/>
              </a:rPr>
              <a:t>F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7892" y="3800094"/>
            <a:ext cx="2785110" cy="400050"/>
          </a:xfrm>
          <a:custGeom>
            <a:avLst/>
            <a:gdLst/>
            <a:ahLst/>
            <a:cxnLst/>
            <a:rect l="l" t="t" r="r" b="b"/>
            <a:pathLst>
              <a:path w="2785110" h="400050">
                <a:moveTo>
                  <a:pt x="109004" y="13208"/>
                </a:moveTo>
                <a:lnTo>
                  <a:pt x="104965" y="0"/>
                </a:lnTo>
                <a:lnTo>
                  <a:pt x="81216" y="9296"/>
                </a:lnTo>
                <a:lnTo>
                  <a:pt x="60350" y="23837"/>
                </a:lnTo>
                <a:lnTo>
                  <a:pt x="27292" y="68707"/>
                </a:lnTo>
                <a:lnTo>
                  <a:pt x="6819" y="129095"/>
                </a:lnTo>
                <a:lnTo>
                  <a:pt x="0" y="199771"/>
                </a:lnTo>
                <a:lnTo>
                  <a:pt x="1625" y="234911"/>
                </a:lnTo>
                <a:lnTo>
                  <a:pt x="15341" y="301929"/>
                </a:lnTo>
                <a:lnTo>
                  <a:pt x="42379" y="355917"/>
                </a:lnTo>
                <a:lnTo>
                  <a:pt x="81216" y="390258"/>
                </a:lnTo>
                <a:lnTo>
                  <a:pt x="104965" y="399542"/>
                </a:lnTo>
                <a:lnTo>
                  <a:pt x="109004" y="386334"/>
                </a:lnTo>
                <a:lnTo>
                  <a:pt x="90639" y="376770"/>
                </a:lnTo>
                <a:lnTo>
                  <a:pt x="74663" y="362889"/>
                </a:lnTo>
                <a:lnTo>
                  <a:pt x="49822" y="322199"/>
                </a:lnTo>
                <a:lnTo>
                  <a:pt x="34734" y="266954"/>
                </a:lnTo>
                <a:lnTo>
                  <a:pt x="29718" y="199898"/>
                </a:lnTo>
                <a:lnTo>
                  <a:pt x="30962" y="164820"/>
                </a:lnTo>
                <a:lnTo>
                  <a:pt x="41021" y="103568"/>
                </a:lnTo>
                <a:lnTo>
                  <a:pt x="61048" y="54838"/>
                </a:lnTo>
                <a:lnTo>
                  <a:pt x="90639" y="22783"/>
                </a:lnTo>
                <a:lnTo>
                  <a:pt x="109004" y="13208"/>
                </a:lnTo>
                <a:close/>
              </a:path>
              <a:path w="2785110" h="400050">
                <a:moveTo>
                  <a:pt x="952461" y="59563"/>
                </a:moveTo>
                <a:lnTo>
                  <a:pt x="948143" y="47244"/>
                </a:lnTo>
                <a:lnTo>
                  <a:pt x="925893" y="55245"/>
                </a:lnTo>
                <a:lnTo>
                  <a:pt x="906399" y="66852"/>
                </a:lnTo>
                <a:lnTo>
                  <a:pt x="875626" y="100838"/>
                </a:lnTo>
                <a:lnTo>
                  <a:pt x="856703" y="146392"/>
                </a:lnTo>
                <a:lnTo>
                  <a:pt x="850442" y="198755"/>
                </a:lnTo>
                <a:lnTo>
                  <a:pt x="850353" y="200406"/>
                </a:lnTo>
                <a:lnTo>
                  <a:pt x="851916" y="228561"/>
                </a:lnTo>
                <a:lnTo>
                  <a:pt x="864539" y="278333"/>
                </a:lnTo>
                <a:lnTo>
                  <a:pt x="889571" y="318744"/>
                </a:lnTo>
                <a:lnTo>
                  <a:pt x="925817" y="345516"/>
                </a:lnTo>
                <a:lnTo>
                  <a:pt x="948143" y="353568"/>
                </a:lnTo>
                <a:lnTo>
                  <a:pt x="951953" y="341122"/>
                </a:lnTo>
                <a:lnTo>
                  <a:pt x="934491" y="333362"/>
                </a:lnTo>
                <a:lnTo>
                  <a:pt x="919441" y="322605"/>
                </a:lnTo>
                <a:lnTo>
                  <a:pt x="896454" y="291973"/>
                </a:lnTo>
                <a:lnTo>
                  <a:pt x="882840" y="250367"/>
                </a:lnTo>
                <a:lnTo>
                  <a:pt x="878357" y="200406"/>
                </a:lnTo>
                <a:lnTo>
                  <a:pt x="878293" y="198755"/>
                </a:lnTo>
                <a:lnTo>
                  <a:pt x="879424" y="172669"/>
                </a:lnTo>
                <a:lnTo>
                  <a:pt x="888517" y="127381"/>
                </a:lnTo>
                <a:lnTo>
                  <a:pt x="906805" y="91605"/>
                </a:lnTo>
                <a:lnTo>
                  <a:pt x="934808" y="67310"/>
                </a:lnTo>
                <a:lnTo>
                  <a:pt x="952461" y="59563"/>
                </a:lnTo>
                <a:close/>
              </a:path>
              <a:path w="2785110" h="400050">
                <a:moveTo>
                  <a:pt x="1252562" y="200406"/>
                </a:moveTo>
                <a:lnTo>
                  <a:pt x="1251000" y="172669"/>
                </a:lnTo>
                <a:lnTo>
                  <a:pt x="1250988" y="172339"/>
                </a:lnTo>
                <a:lnTo>
                  <a:pt x="1246251" y="146392"/>
                </a:lnTo>
                <a:lnTo>
                  <a:pt x="1227289" y="100838"/>
                </a:lnTo>
                <a:lnTo>
                  <a:pt x="1196619" y="66852"/>
                </a:lnTo>
                <a:lnTo>
                  <a:pt x="1154899" y="47244"/>
                </a:lnTo>
                <a:lnTo>
                  <a:pt x="1150581" y="59563"/>
                </a:lnTo>
                <a:lnTo>
                  <a:pt x="1168298" y="67310"/>
                </a:lnTo>
                <a:lnTo>
                  <a:pt x="1183538" y="77978"/>
                </a:lnTo>
                <a:lnTo>
                  <a:pt x="1214488" y="127381"/>
                </a:lnTo>
                <a:lnTo>
                  <a:pt x="1223454" y="172339"/>
                </a:lnTo>
                <a:lnTo>
                  <a:pt x="1224622" y="198755"/>
                </a:lnTo>
                <a:lnTo>
                  <a:pt x="1223492" y="225806"/>
                </a:lnTo>
                <a:lnTo>
                  <a:pt x="1214437" y="272427"/>
                </a:lnTo>
                <a:lnTo>
                  <a:pt x="1196200" y="308825"/>
                </a:lnTo>
                <a:lnTo>
                  <a:pt x="1151089" y="341122"/>
                </a:lnTo>
                <a:lnTo>
                  <a:pt x="1154899" y="353568"/>
                </a:lnTo>
                <a:lnTo>
                  <a:pt x="1196682" y="333921"/>
                </a:lnTo>
                <a:lnTo>
                  <a:pt x="1227416" y="299974"/>
                </a:lnTo>
                <a:lnTo>
                  <a:pt x="1246276" y="254533"/>
                </a:lnTo>
                <a:lnTo>
                  <a:pt x="1250988" y="228561"/>
                </a:lnTo>
                <a:lnTo>
                  <a:pt x="1252562" y="200406"/>
                </a:lnTo>
                <a:close/>
              </a:path>
              <a:path w="2785110" h="400050">
                <a:moveTo>
                  <a:pt x="2336254" y="59563"/>
                </a:moveTo>
                <a:lnTo>
                  <a:pt x="2331936" y="47244"/>
                </a:lnTo>
                <a:lnTo>
                  <a:pt x="2309685" y="55245"/>
                </a:lnTo>
                <a:lnTo>
                  <a:pt x="2290191" y="66852"/>
                </a:lnTo>
                <a:lnTo>
                  <a:pt x="2259419" y="100838"/>
                </a:lnTo>
                <a:lnTo>
                  <a:pt x="2240496" y="146392"/>
                </a:lnTo>
                <a:lnTo>
                  <a:pt x="2234234" y="198755"/>
                </a:lnTo>
                <a:lnTo>
                  <a:pt x="2234146" y="200406"/>
                </a:lnTo>
                <a:lnTo>
                  <a:pt x="2235708" y="228561"/>
                </a:lnTo>
                <a:lnTo>
                  <a:pt x="2248331" y="278333"/>
                </a:lnTo>
                <a:lnTo>
                  <a:pt x="2273363" y="318744"/>
                </a:lnTo>
                <a:lnTo>
                  <a:pt x="2309609" y="345516"/>
                </a:lnTo>
                <a:lnTo>
                  <a:pt x="2331936" y="353568"/>
                </a:lnTo>
                <a:lnTo>
                  <a:pt x="2335746" y="341122"/>
                </a:lnTo>
                <a:lnTo>
                  <a:pt x="2318283" y="333362"/>
                </a:lnTo>
                <a:lnTo>
                  <a:pt x="2303234" y="322605"/>
                </a:lnTo>
                <a:lnTo>
                  <a:pt x="2280247" y="291973"/>
                </a:lnTo>
                <a:lnTo>
                  <a:pt x="2266632" y="250367"/>
                </a:lnTo>
                <a:lnTo>
                  <a:pt x="2262149" y="200406"/>
                </a:lnTo>
                <a:lnTo>
                  <a:pt x="2262086" y="198755"/>
                </a:lnTo>
                <a:lnTo>
                  <a:pt x="2263216" y="172669"/>
                </a:lnTo>
                <a:lnTo>
                  <a:pt x="2272309" y="127381"/>
                </a:lnTo>
                <a:lnTo>
                  <a:pt x="2290597" y="91605"/>
                </a:lnTo>
                <a:lnTo>
                  <a:pt x="2318601" y="67310"/>
                </a:lnTo>
                <a:lnTo>
                  <a:pt x="2336254" y="59563"/>
                </a:lnTo>
                <a:close/>
              </a:path>
              <a:path w="2785110" h="400050">
                <a:moveTo>
                  <a:pt x="2636355" y="200406"/>
                </a:moveTo>
                <a:lnTo>
                  <a:pt x="2634792" y="172669"/>
                </a:lnTo>
                <a:lnTo>
                  <a:pt x="2634780" y="172339"/>
                </a:lnTo>
                <a:lnTo>
                  <a:pt x="2630043" y="146392"/>
                </a:lnTo>
                <a:lnTo>
                  <a:pt x="2611082" y="100838"/>
                </a:lnTo>
                <a:lnTo>
                  <a:pt x="2580411" y="66852"/>
                </a:lnTo>
                <a:lnTo>
                  <a:pt x="2538692" y="47244"/>
                </a:lnTo>
                <a:lnTo>
                  <a:pt x="2534374" y="59563"/>
                </a:lnTo>
                <a:lnTo>
                  <a:pt x="2552090" y="67310"/>
                </a:lnTo>
                <a:lnTo>
                  <a:pt x="2567330" y="77978"/>
                </a:lnTo>
                <a:lnTo>
                  <a:pt x="2598280" y="127381"/>
                </a:lnTo>
                <a:lnTo>
                  <a:pt x="2607246" y="172339"/>
                </a:lnTo>
                <a:lnTo>
                  <a:pt x="2608415" y="198755"/>
                </a:lnTo>
                <a:lnTo>
                  <a:pt x="2607284" y="225806"/>
                </a:lnTo>
                <a:lnTo>
                  <a:pt x="2598229" y="272427"/>
                </a:lnTo>
                <a:lnTo>
                  <a:pt x="2579992" y="308825"/>
                </a:lnTo>
                <a:lnTo>
                  <a:pt x="2534882" y="341122"/>
                </a:lnTo>
                <a:lnTo>
                  <a:pt x="2538692" y="353568"/>
                </a:lnTo>
                <a:lnTo>
                  <a:pt x="2580475" y="333921"/>
                </a:lnTo>
                <a:lnTo>
                  <a:pt x="2611209" y="299974"/>
                </a:lnTo>
                <a:lnTo>
                  <a:pt x="2630055" y="254533"/>
                </a:lnTo>
                <a:lnTo>
                  <a:pt x="2634780" y="228561"/>
                </a:lnTo>
                <a:lnTo>
                  <a:pt x="2636355" y="200406"/>
                </a:lnTo>
                <a:close/>
              </a:path>
              <a:path w="2785110" h="400050">
                <a:moveTo>
                  <a:pt x="2784805" y="199898"/>
                </a:moveTo>
                <a:lnTo>
                  <a:pt x="2783192" y="164820"/>
                </a:lnTo>
                <a:lnTo>
                  <a:pt x="2783116" y="163156"/>
                </a:lnTo>
                <a:lnTo>
                  <a:pt x="2778023" y="129095"/>
                </a:lnTo>
                <a:lnTo>
                  <a:pt x="2757513" y="68707"/>
                </a:lnTo>
                <a:lnTo>
                  <a:pt x="2724467" y="23837"/>
                </a:lnTo>
                <a:lnTo>
                  <a:pt x="2679916" y="0"/>
                </a:lnTo>
                <a:lnTo>
                  <a:pt x="2675852" y="13208"/>
                </a:lnTo>
                <a:lnTo>
                  <a:pt x="2694203" y="22783"/>
                </a:lnTo>
                <a:lnTo>
                  <a:pt x="2710205" y="36664"/>
                </a:lnTo>
                <a:lnTo>
                  <a:pt x="2735034" y="77343"/>
                </a:lnTo>
                <a:lnTo>
                  <a:pt x="2750108" y="132715"/>
                </a:lnTo>
                <a:lnTo>
                  <a:pt x="2755087" y="199771"/>
                </a:lnTo>
                <a:lnTo>
                  <a:pt x="2753855" y="234911"/>
                </a:lnTo>
                <a:lnTo>
                  <a:pt x="2743847" y="296062"/>
                </a:lnTo>
                <a:lnTo>
                  <a:pt x="2723819" y="344716"/>
                </a:lnTo>
                <a:lnTo>
                  <a:pt x="2694203" y="376770"/>
                </a:lnTo>
                <a:lnTo>
                  <a:pt x="2675852" y="386334"/>
                </a:lnTo>
                <a:lnTo>
                  <a:pt x="2679916" y="399542"/>
                </a:lnTo>
                <a:lnTo>
                  <a:pt x="2724467" y="375716"/>
                </a:lnTo>
                <a:lnTo>
                  <a:pt x="2757513" y="330835"/>
                </a:lnTo>
                <a:lnTo>
                  <a:pt x="2778023" y="270459"/>
                </a:lnTo>
                <a:lnTo>
                  <a:pt x="2783116" y="236397"/>
                </a:lnTo>
                <a:lnTo>
                  <a:pt x="2784805" y="199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58592" y="3751834"/>
            <a:ext cx="11912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2030" algn="l"/>
              </a:tabLst>
            </a:pPr>
            <a:r>
              <a:rPr sz="2600" dirty="0">
                <a:latin typeface="Cambria Math"/>
                <a:cs typeface="Cambria Math"/>
              </a:rPr>
              <a:t>∨</a:t>
            </a:r>
            <a:r>
              <a:rPr sz="2600" spc="-5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Odd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𝑥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68127" y="3751834"/>
            <a:ext cx="2216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0" dirty="0">
                <a:solidFill>
                  <a:srgbClr val="4B3182"/>
                </a:solidFill>
                <a:latin typeface="Cambria Math"/>
                <a:cs typeface="Cambria Math"/>
              </a:rPr>
              <a:t>T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02652" y="4583429"/>
            <a:ext cx="2786380" cy="400050"/>
          </a:xfrm>
          <a:custGeom>
            <a:avLst/>
            <a:gdLst/>
            <a:ahLst/>
            <a:cxnLst/>
            <a:rect l="l" t="t" r="r" b="b"/>
            <a:pathLst>
              <a:path w="2786379" h="400050">
                <a:moveTo>
                  <a:pt x="109004" y="13208"/>
                </a:moveTo>
                <a:lnTo>
                  <a:pt x="104965" y="0"/>
                </a:lnTo>
                <a:lnTo>
                  <a:pt x="81216" y="9296"/>
                </a:lnTo>
                <a:lnTo>
                  <a:pt x="60350" y="23837"/>
                </a:lnTo>
                <a:lnTo>
                  <a:pt x="27292" y="68707"/>
                </a:lnTo>
                <a:lnTo>
                  <a:pt x="6819" y="129095"/>
                </a:lnTo>
                <a:lnTo>
                  <a:pt x="0" y="199898"/>
                </a:lnTo>
                <a:lnTo>
                  <a:pt x="1625" y="234911"/>
                </a:lnTo>
                <a:lnTo>
                  <a:pt x="15341" y="301929"/>
                </a:lnTo>
                <a:lnTo>
                  <a:pt x="42379" y="355917"/>
                </a:lnTo>
                <a:lnTo>
                  <a:pt x="81216" y="390258"/>
                </a:lnTo>
                <a:lnTo>
                  <a:pt x="104965" y="399542"/>
                </a:lnTo>
                <a:lnTo>
                  <a:pt x="109004" y="386334"/>
                </a:lnTo>
                <a:lnTo>
                  <a:pt x="90639" y="376770"/>
                </a:lnTo>
                <a:lnTo>
                  <a:pt x="74663" y="362889"/>
                </a:lnTo>
                <a:lnTo>
                  <a:pt x="49822" y="322199"/>
                </a:lnTo>
                <a:lnTo>
                  <a:pt x="34734" y="266966"/>
                </a:lnTo>
                <a:lnTo>
                  <a:pt x="29718" y="199898"/>
                </a:lnTo>
                <a:lnTo>
                  <a:pt x="30962" y="164820"/>
                </a:lnTo>
                <a:lnTo>
                  <a:pt x="41021" y="103568"/>
                </a:lnTo>
                <a:lnTo>
                  <a:pt x="61048" y="54838"/>
                </a:lnTo>
                <a:lnTo>
                  <a:pt x="90639" y="22783"/>
                </a:lnTo>
                <a:lnTo>
                  <a:pt x="109004" y="13208"/>
                </a:lnTo>
                <a:close/>
              </a:path>
              <a:path w="2786379" h="400050">
                <a:moveTo>
                  <a:pt x="952461" y="59563"/>
                </a:moveTo>
                <a:lnTo>
                  <a:pt x="948143" y="47244"/>
                </a:lnTo>
                <a:lnTo>
                  <a:pt x="925893" y="55245"/>
                </a:lnTo>
                <a:lnTo>
                  <a:pt x="906399" y="66852"/>
                </a:lnTo>
                <a:lnTo>
                  <a:pt x="875626" y="100838"/>
                </a:lnTo>
                <a:lnTo>
                  <a:pt x="856703" y="146392"/>
                </a:lnTo>
                <a:lnTo>
                  <a:pt x="850442" y="198755"/>
                </a:lnTo>
                <a:lnTo>
                  <a:pt x="850353" y="200406"/>
                </a:lnTo>
                <a:lnTo>
                  <a:pt x="851916" y="228561"/>
                </a:lnTo>
                <a:lnTo>
                  <a:pt x="864539" y="278333"/>
                </a:lnTo>
                <a:lnTo>
                  <a:pt x="889571" y="318744"/>
                </a:lnTo>
                <a:lnTo>
                  <a:pt x="925817" y="345516"/>
                </a:lnTo>
                <a:lnTo>
                  <a:pt x="948143" y="353568"/>
                </a:lnTo>
                <a:lnTo>
                  <a:pt x="951953" y="341122"/>
                </a:lnTo>
                <a:lnTo>
                  <a:pt x="934491" y="333362"/>
                </a:lnTo>
                <a:lnTo>
                  <a:pt x="919441" y="322605"/>
                </a:lnTo>
                <a:lnTo>
                  <a:pt x="896454" y="291973"/>
                </a:lnTo>
                <a:lnTo>
                  <a:pt x="882840" y="250367"/>
                </a:lnTo>
                <a:lnTo>
                  <a:pt x="878357" y="200406"/>
                </a:lnTo>
                <a:lnTo>
                  <a:pt x="878293" y="198755"/>
                </a:lnTo>
                <a:lnTo>
                  <a:pt x="879424" y="172669"/>
                </a:lnTo>
                <a:lnTo>
                  <a:pt x="888517" y="127381"/>
                </a:lnTo>
                <a:lnTo>
                  <a:pt x="906805" y="91605"/>
                </a:lnTo>
                <a:lnTo>
                  <a:pt x="934808" y="67310"/>
                </a:lnTo>
                <a:lnTo>
                  <a:pt x="952461" y="59563"/>
                </a:lnTo>
                <a:close/>
              </a:path>
              <a:path w="2786379" h="400050">
                <a:moveTo>
                  <a:pt x="1254086" y="200406"/>
                </a:moveTo>
                <a:lnTo>
                  <a:pt x="1252524" y="172669"/>
                </a:lnTo>
                <a:lnTo>
                  <a:pt x="1252512" y="172339"/>
                </a:lnTo>
                <a:lnTo>
                  <a:pt x="1247775" y="146392"/>
                </a:lnTo>
                <a:lnTo>
                  <a:pt x="1228813" y="100838"/>
                </a:lnTo>
                <a:lnTo>
                  <a:pt x="1198143" y="66852"/>
                </a:lnTo>
                <a:lnTo>
                  <a:pt x="1156423" y="47244"/>
                </a:lnTo>
                <a:lnTo>
                  <a:pt x="1152105" y="59563"/>
                </a:lnTo>
                <a:lnTo>
                  <a:pt x="1169822" y="67310"/>
                </a:lnTo>
                <a:lnTo>
                  <a:pt x="1185062" y="77978"/>
                </a:lnTo>
                <a:lnTo>
                  <a:pt x="1216012" y="127381"/>
                </a:lnTo>
                <a:lnTo>
                  <a:pt x="1224978" y="172339"/>
                </a:lnTo>
                <a:lnTo>
                  <a:pt x="1226146" y="198755"/>
                </a:lnTo>
                <a:lnTo>
                  <a:pt x="1225016" y="225806"/>
                </a:lnTo>
                <a:lnTo>
                  <a:pt x="1215961" y="272427"/>
                </a:lnTo>
                <a:lnTo>
                  <a:pt x="1197724" y="308825"/>
                </a:lnTo>
                <a:lnTo>
                  <a:pt x="1152613" y="341122"/>
                </a:lnTo>
                <a:lnTo>
                  <a:pt x="1156423" y="353568"/>
                </a:lnTo>
                <a:lnTo>
                  <a:pt x="1198206" y="333921"/>
                </a:lnTo>
                <a:lnTo>
                  <a:pt x="1228940" y="299974"/>
                </a:lnTo>
                <a:lnTo>
                  <a:pt x="1247800" y="254533"/>
                </a:lnTo>
                <a:lnTo>
                  <a:pt x="1252512" y="228561"/>
                </a:lnTo>
                <a:lnTo>
                  <a:pt x="1254086" y="200406"/>
                </a:lnTo>
                <a:close/>
              </a:path>
              <a:path w="2786379" h="400050">
                <a:moveTo>
                  <a:pt x="2786329" y="199898"/>
                </a:moveTo>
                <a:lnTo>
                  <a:pt x="2784716" y="164820"/>
                </a:lnTo>
                <a:lnTo>
                  <a:pt x="2784640" y="163156"/>
                </a:lnTo>
                <a:lnTo>
                  <a:pt x="2779547" y="129095"/>
                </a:lnTo>
                <a:lnTo>
                  <a:pt x="2759037" y="68707"/>
                </a:lnTo>
                <a:lnTo>
                  <a:pt x="2725991" y="23837"/>
                </a:lnTo>
                <a:lnTo>
                  <a:pt x="2681440" y="0"/>
                </a:lnTo>
                <a:lnTo>
                  <a:pt x="2677376" y="13208"/>
                </a:lnTo>
                <a:lnTo>
                  <a:pt x="2695727" y="22783"/>
                </a:lnTo>
                <a:lnTo>
                  <a:pt x="2711729" y="36664"/>
                </a:lnTo>
                <a:lnTo>
                  <a:pt x="2736558" y="77343"/>
                </a:lnTo>
                <a:lnTo>
                  <a:pt x="2751632" y="132727"/>
                </a:lnTo>
                <a:lnTo>
                  <a:pt x="2756624" y="199898"/>
                </a:lnTo>
                <a:lnTo>
                  <a:pt x="2755379" y="234911"/>
                </a:lnTo>
                <a:lnTo>
                  <a:pt x="2745371" y="296062"/>
                </a:lnTo>
                <a:lnTo>
                  <a:pt x="2725343" y="344716"/>
                </a:lnTo>
                <a:lnTo>
                  <a:pt x="2695727" y="376770"/>
                </a:lnTo>
                <a:lnTo>
                  <a:pt x="2677376" y="386334"/>
                </a:lnTo>
                <a:lnTo>
                  <a:pt x="2681440" y="399542"/>
                </a:lnTo>
                <a:lnTo>
                  <a:pt x="2725991" y="375716"/>
                </a:lnTo>
                <a:lnTo>
                  <a:pt x="2759037" y="330835"/>
                </a:lnTo>
                <a:lnTo>
                  <a:pt x="2779547" y="270459"/>
                </a:lnTo>
                <a:lnTo>
                  <a:pt x="2784640" y="236397"/>
                </a:lnTo>
                <a:lnTo>
                  <a:pt x="2786329" y="199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8482" y="2994151"/>
            <a:ext cx="1657350" cy="1963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mbria Math"/>
                <a:cs typeface="Cambria Math"/>
              </a:rPr>
              <a:t>∀𝑥</a:t>
            </a:r>
            <a:r>
              <a:rPr sz="2600" spc="50" dirty="0">
                <a:latin typeface="Cambria Math"/>
                <a:cs typeface="Cambria Math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Odd(𝑥)</a:t>
            </a:r>
            <a:endParaRPr sz="26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845"/>
              </a:spcBef>
              <a:tabLst>
                <a:tab pos="628015" algn="l"/>
                <a:tab pos="1467485" algn="l"/>
              </a:tabLst>
            </a:pPr>
            <a:r>
              <a:rPr sz="2600" spc="-25" dirty="0">
                <a:latin typeface="Cambria Math"/>
                <a:cs typeface="Cambria Math"/>
              </a:rPr>
              <a:t>∀𝑥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0" dirty="0">
                <a:latin typeface="Cambria Math"/>
                <a:cs typeface="Cambria Math"/>
              </a:rPr>
              <a:t>Even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𝑥</a:t>
            </a:r>
            <a:endParaRPr sz="26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045"/>
              </a:spcBef>
              <a:tabLst>
                <a:tab pos="612775" algn="l"/>
                <a:tab pos="1452245" algn="l"/>
              </a:tabLst>
            </a:pPr>
            <a:r>
              <a:rPr sz="2600" spc="-25" dirty="0">
                <a:latin typeface="Cambria Math"/>
                <a:cs typeface="Cambria Math"/>
              </a:rPr>
              <a:t>∃𝑥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0" dirty="0">
                <a:latin typeface="Cambria Math"/>
                <a:cs typeface="Cambria Math"/>
              </a:rPr>
              <a:t>Even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𝑥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36797" y="4630673"/>
            <a:ext cx="403860" cy="306705"/>
          </a:xfrm>
          <a:custGeom>
            <a:avLst/>
            <a:gdLst/>
            <a:ahLst/>
            <a:cxnLst/>
            <a:rect l="l" t="t" r="r" b="b"/>
            <a:pathLst>
              <a:path w="403860" h="306704">
                <a:moveTo>
                  <a:pt x="306069" y="0"/>
                </a:moveTo>
                <a:lnTo>
                  <a:pt x="301751" y="12318"/>
                </a:lnTo>
                <a:lnTo>
                  <a:pt x="319468" y="20062"/>
                </a:lnTo>
                <a:lnTo>
                  <a:pt x="334708" y="30733"/>
                </a:lnTo>
                <a:lnTo>
                  <a:pt x="365666" y="80127"/>
                </a:lnTo>
                <a:lnTo>
                  <a:pt x="374625" y="125085"/>
                </a:lnTo>
                <a:lnTo>
                  <a:pt x="375792" y="151511"/>
                </a:lnTo>
                <a:lnTo>
                  <a:pt x="374669" y="178560"/>
                </a:lnTo>
                <a:lnTo>
                  <a:pt x="365613" y="225180"/>
                </a:lnTo>
                <a:lnTo>
                  <a:pt x="347372" y="261570"/>
                </a:lnTo>
                <a:lnTo>
                  <a:pt x="302260" y="293877"/>
                </a:lnTo>
                <a:lnTo>
                  <a:pt x="306069" y="306324"/>
                </a:lnTo>
                <a:lnTo>
                  <a:pt x="347853" y="286670"/>
                </a:lnTo>
                <a:lnTo>
                  <a:pt x="378587" y="252730"/>
                </a:lnTo>
                <a:lnTo>
                  <a:pt x="397446" y="207279"/>
                </a:lnTo>
                <a:lnTo>
                  <a:pt x="403732" y="153162"/>
                </a:lnTo>
                <a:lnTo>
                  <a:pt x="402177" y="125414"/>
                </a:lnTo>
                <a:lnTo>
                  <a:pt x="402159" y="125085"/>
                </a:lnTo>
                <a:lnTo>
                  <a:pt x="389534" y="75312"/>
                </a:lnTo>
                <a:lnTo>
                  <a:pt x="364505" y="34807"/>
                </a:lnTo>
                <a:lnTo>
                  <a:pt x="328310" y="7999"/>
                </a:lnTo>
                <a:lnTo>
                  <a:pt x="306069" y="0"/>
                </a:lnTo>
                <a:close/>
              </a:path>
              <a:path w="403860" h="306704">
                <a:moveTo>
                  <a:pt x="97789" y="0"/>
                </a:moveTo>
                <a:lnTo>
                  <a:pt x="56054" y="19605"/>
                </a:lnTo>
                <a:lnTo>
                  <a:pt x="25273" y="53593"/>
                </a:lnTo>
                <a:lnTo>
                  <a:pt x="6350" y="99139"/>
                </a:lnTo>
                <a:lnTo>
                  <a:pt x="93" y="151511"/>
                </a:lnTo>
                <a:lnTo>
                  <a:pt x="0" y="153162"/>
                </a:lnTo>
                <a:lnTo>
                  <a:pt x="1573" y="181310"/>
                </a:lnTo>
                <a:lnTo>
                  <a:pt x="14198" y="231082"/>
                </a:lnTo>
                <a:lnTo>
                  <a:pt x="39229" y="271498"/>
                </a:lnTo>
                <a:lnTo>
                  <a:pt x="75475" y="298271"/>
                </a:lnTo>
                <a:lnTo>
                  <a:pt x="97789" y="306324"/>
                </a:lnTo>
                <a:lnTo>
                  <a:pt x="101600" y="293877"/>
                </a:lnTo>
                <a:lnTo>
                  <a:pt x="84141" y="286109"/>
                </a:lnTo>
                <a:lnTo>
                  <a:pt x="69087" y="275351"/>
                </a:lnTo>
                <a:lnTo>
                  <a:pt x="46100" y="244728"/>
                </a:lnTo>
                <a:lnTo>
                  <a:pt x="32496" y="203120"/>
                </a:lnTo>
                <a:lnTo>
                  <a:pt x="28009" y="153162"/>
                </a:lnTo>
                <a:lnTo>
                  <a:pt x="27939" y="151511"/>
                </a:lnTo>
                <a:lnTo>
                  <a:pt x="29081" y="125414"/>
                </a:lnTo>
                <a:lnTo>
                  <a:pt x="38173" y="80127"/>
                </a:lnTo>
                <a:lnTo>
                  <a:pt x="56459" y="44358"/>
                </a:lnTo>
                <a:lnTo>
                  <a:pt x="102107" y="12318"/>
                </a:lnTo>
                <a:lnTo>
                  <a:pt x="97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44876" y="4535170"/>
            <a:ext cx="11893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0125" algn="l"/>
              </a:tabLst>
            </a:pPr>
            <a:r>
              <a:rPr sz="2600" dirty="0">
                <a:latin typeface="Cambria Math"/>
                <a:cs typeface="Cambria Math"/>
              </a:rPr>
              <a:t>∧</a:t>
            </a:r>
            <a:r>
              <a:rPr sz="2600" spc="-20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Odd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𝑥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68127" y="4535170"/>
            <a:ext cx="2032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0" dirty="0">
                <a:solidFill>
                  <a:srgbClr val="4B3182"/>
                </a:solidFill>
                <a:latin typeface="Cambria Math"/>
                <a:cs typeface="Cambria Math"/>
              </a:rPr>
              <a:t>F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68127" y="5299049"/>
            <a:ext cx="2216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0" dirty="0">
                <a:solidFill>
                  <a:srgbClr val="4B3182"/>
                </a:solidFill>
                <a:latin typeface="Cambria Math"/>
                <a:cs typeface="Cambria Math"/>
              </a:rPr>
              <a:t>T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66438" y="3751834"/>
            <a:ext cx="6623684" cy="2727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6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integers</a:t>
            </a:r>
            <a:r>
              <a:rPr sz="26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6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even</a:t>
            </a:r>
            <a:r>
              <a:rPr sz="26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or</a:t>
            </a:r>
            <a:r>
              <a:rPr sz="26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endParaRPr sz="26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3050"/>
              </a:spcBef>
            </a:pPr>
            <a:r>
              <a:rPr sz="26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There’s</a:t>
            </a:r>
            <a:r>
              <a:rPr sz="26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an</a:t>
            </a:r>
            <a:r>
              <a:rPr sz="2600" spc="-8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sz="2600" spc="-7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that’s</a:t>
            </a:r>
            <a:r>
              <a:rPr sz="2600" spc="-7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even</a:t>
            </a:r>
            <a:r>
              <a:rPr sz="260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600" spc="-8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endParaRPr sz="26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2895"/>
              </a:spcBef>
            </a:pP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6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6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integers</a:t>
            </a:r>
            <a:r>
              <a:rPr sz="26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, </a:t>
            </a:r>
            <a:r>
              <a:rPr sz="26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600" spc="8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 dirty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sz="2600" spc="-1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 dirty="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sz="2600" spc="14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 dirty="0">
                <a:solidFill>
                  <a:srgbClr val="4B3182"/>
                </a:solidFill>
                <a:latin typeface="Cambria Math"/>
                <a:cs typeface="Cambria Math"/>
              </a:rPr>
              <a:t>&gt;</a:t>
            </a:r>
            <a:r>
              <a:rPr sz="2600" spc="15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 spc="-5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endParaRPr sz="26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845"/>
              </a:spcBef>
              <a:tabLst>
                <a:tab pos="6414135" algn="l"/>
              </a:tabLst>
            </a:pP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There</a:t>
            </a:r>
            <a:r>
              <a:rPr sz="26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6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an</a:t>
            </a:r>
            <a:r>
              <a:rPr sz="26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sz="26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that’s</a:t>
            </a:r>
            <a:r>
              <a:rPr sz="26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even</a:t>
            </a:r>
            <a:r>
              <a:rPr sz="26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60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prime.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	</a:t>
            </a:r>
            <a:r>
              <a:rPr sz="2600" spc="-50" dirty="0">
                <a:solidFill>
                  <a:srgbClr val="4B3182"/>
                </a:solidFill>
                <a:latin typeface="Cambria Math"/>
                <a:cs typeface="Cambria Math"/>
              </a:rPr>
              <a:t>T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29500" y="6104407"/>
            <a:ext cx="3056255" cy="400050"/>
          </a:xfrm>
          <a:custGeom>
            <a:avLst/>
            <a:gdLst/>
            <a:ahLst/>
            <a:cxnLst/>
            <a:rect l="l" t="t" r="r" b="b"/>
            <a:pathLst>
              <a:path w="3056254" h="400050">
                <a:moveTo>
                  <a:pt x="109004" y="13246"/>
                </a:moveTo>
                <a:lnTo>
                  <a:pt x="104965" y="0"/>
                </a:lnTo>
                <a:lnTo>
                  <a:pt x="81216" y="9258"/>
                </a:lnTo>
                <a:lnTo>
                  <a:pt x="60350" y="23787"/>
                </a:lnTo>
                <a:lnTo>
                  <a:pt x="27292" y="68630"/>
                </a:lnTo>
                <a:lnTo>
                  <a:pt x="6819" y="129108"/>
                </a:lnTo>
                <a:lnTo>
                  <a:pt x="0" y="199745"/>
                </a:lnTo>
                <a:lnTo>
                  <a:pt x="1638" y="234924"/>
                </a:lnTo>
                <a:lnTo>
                  <a:pt x="1701" y="236347"/>
                </a:lnTo>
                <a:lnTo>
                  <a:pt x="15341" y="301917"/>
                </a:lnTo>
                <a:lnTo>
                  <a:pt x="42379" y="355930"/>
                </a:lnTo>
                <a:lnTo>
                  <a:pt x="81216" y="390245"/>
                </a:lnTo>
                <a:lnTo>
                  <a:pt x="104965" y="399503"/>
                </a:lnTo>
                <a:lnTo>
                  <a:pt x="109004" y="386257"/>
                </a:lnTo>
                <a:lnTo>
                  <a:pt x="90639" y="376758"/>
                </a:lnTo>
                <a:lnTo>
                  <a:pt x="74663" y="362915"/>
                </a:lnTo>
                <a:lnTo>
                  <a:pt x="49822" y="322237"/>
                </a:lnTo>
                <a:lnTo>
                  <a:pt x="34734" y="266992"/>
                </a:lnTo>
                <a:lnTo>
                  <a:pt x="29718" y="199910"/>
                </a:lnTo>
                <a:lnTo>
                  <a:pt x="30962" y="164820"/>
                </a:lnTo>
                <a:lnTo>
                  <a:pt x="41021" y="103543"/>
                </a:lnTo>
                <a:lnTo>
                  <a:pt x="61048" y="54813"/>
                </a:lnTo>
                <a:lnTo>
                  <a:pt x="90639" y="22771"/>
                </a:lnTo>
                <a:lnTo>
                  <a:pt x="109004" y="13246"/>
                </a:lnTo>
                <a:close/>
              </a:path>
              <a:path w="3056254" h="400050">
                <a:moveTo>
                  <a:pt x="952461" y="59601"/>
                </a:moveTo>
                <a:lnTo>
                  <a:pt x="948143" y="47167"/>
                </a:lnTo>
                <a:lnTo>
                  <a:pt x="925893" y="55181"/>
                </a:lnTo>
                <a:lnTo>
                  <a:pt x="906399" y="66802"/>
                </a:lnTo>
                <a:lnTo>
                  <a:pt x="875626" y="100850"/>
                </a:lnTo>
                <a:lnTo>
                  <a:pt x="856703" y="146380"/>
                </a:lnTo>
                <a:lnTo>
                  <a:pt x="850442" y="198793"/>
                </a:lnTo>
                <a:lnTo>
                  <a:pt x="850353" y="200406"/>
                </a:lnTo>
                <a:lnTo>
                  <a:pt x="851916" y="228549"/>
                </a:lnTo>
                <a:lnTo>
                  <a:pt x="864539" y="278333"/>
                </a:lnTo>
                <a:lnTo>
                  <a:pt x="889571" y="318719"/>
                </a:lnTo>
                <a:lnTo>
                  <a:pt x="925817" y="345490"/>
                </a:lnTo>
                <a:lnTo>
                  <a:pt x="948143" y="353491"/>
                </a:lnTo>
                <a:lnTo>
                  <a:pt x="951953" y="341071"/>
                </a:lnTo>
                <a:lnTo>
                  <a:pt x="934491" y="333336"/>
                </a:lnTo>
                <a:lnTo>
                  <a:pt x="919441" y="322567"/>
                </a:lnTo>
                <a:lnTo>
                  <a:pt x="896454" y="291960"/>
                </a:lnTo>
                <a:lnTo>
                  <a:pt x="882840" y="250355"/>
                </a:lnTo>
                <a:lnTo>
                  <a:pt x="878357" y="200406"/>
                </a:lnTo>
                <a:lnTo>
                  <a:pt x="878293" y="198793"/>
                </a:lnTo>
                <a:lnTo>
                  <a:pt x="879424" y="172669"/>
                </a:lnTo>
                <a:lnTo>
                  <a:pt x="888517" y="127330"/>
                </a:lnTo>
                <a:lnTo>
                  <a:pt x="906805" y="91554"/>
                </a:lnTo>
                <a:lnTo>
                  <a:pt x="934808" y="67297"/>
                </a:lnTo>
                <a:lnTo>
                  <a:pt x="952461" y="59601"/>
                </a:lnTo>
                <a:close/>
              </a:path>
              <a:path w="3056254" h="400050">
                <a:moveTo>
                  <a:pt x="1254086" y="200406"/>
                </a:moveTo>
                <a:lnTo>
                  <a:pt x="1252524" y="172669"/>
                </a:lnTo>
                <a:lnTo>
                  <a:pt x="1252512" y="172326"/>
                </a:lnTo>
                <a:lnTo>
                  <a:pt x="1247775" y="146380"/>
                </a:lnTo>
                <a:lnTo>
                  <a:pt x="1228813" y="100850"/>
                </a:lnTo>
                <a:lnTo>
                  <a:pt x="1198143" y="66802"/>
                </a:lnTo>
                <a:lnTo>
                  <a:pt x="1156423" y="47167"/>
                </a:lnTo>
                <a:lnTo>
                  <a:pt x="1152105" y="59601"/>
                </a:lnTo>
                <a:lnTo>
                  <a:pt x="1169822" y="67297"/>
                </a:lnTo>
                <a:lnTo>
                  <a:pt x="1185062" y="77952"/>
                </a:lnTo>
                <a:lnTo>
                  <a:pt x="1216012" y="127330"/>
                </a:lnTo>
                <a:lnTo>
                  <a:pt x="1224965" y="172326"/>
                </a:lnTo>
                <a:lnTo>
                  <a:pt x="1225016" y="172669"/>
                </a:lnTo>
                <a:lnTo>
                  <a:pt x="1226146" y="198793"/>
                </a:lnTo>
                <a:lnTo>
                  <a:pt x="1225016" y="225818"/>
                </a:lnTo>
                <a:lnTo>
                  <a:pt x="1221638" y="250355"/>
                </a:lnTo>
                <a:lnTo>
                  <a:pt x="1207985" y="291960"/>
                </a:lnTo>
                <a:lnTo>
                  <a:pt x="1185062" y="322567"/>
                </a:lnTo>
                <a:lnTo>
                  <a:pt x="1152613" y="341071"/>
                </a:lnTo>
                <a:lnTo>
                  <a:pt x="1156423" y="353491"/>
                </a:lnTo>
                <a:lnTo>
                  <a:pt x="1198206" y="333895"/>
                </a:lnTo>
                <a:lnTo>
                  <a:pt x="1228940" y="299961"/>
                </a:lnTo>
                <a:lnTo>
                  <a:pt x="1247800" y="254520"/>
                </a:lnTo>
                <a:lnTo>
                  <a:pt x="1252512" y="228549"/>
                </a:lnTo>
                <a:lnTo>
                  <a:pt x="1254086" y="200406"/>
                </a:lnTo>
                <a:close/>
              </a:path>
              <a:path w="3056254" h="400050">
                <a:moveTo>
                  <a:pt x="2607526" y="59601"/>
                </a:moveTo>
                <a:lnTo>
                  <a:pt x="2603208" y="47167"/>
                </a:lnTo>
                <a:lnTo>
                  <a:pt x="2580957" y="55181"/>
                </a:lnTo>
                <a:lnTo>
                  <a:pt x="2561463" y="66802"/>
                </a:lnTo>
                <a:lnTo>
                  <a:pt x="2530691" y="100850"/>
                </a:lnTo>
                <a:lnTo>
                  <a:pt x="2511768" y="146380"/>
                </a:lnTo>
                <a:lnTo>
                  <a:pt x="2505506" y="198793"/>
                </a:lnTo>
                <a:lnTo>
                  <a:pt x="2505418" y="200406"/>
                </a:lnTo>
                <a:lnTo>
                  <a:pt x="2506980" y="228549"/>
                </a:lnTo>
                <a:lnTo>
                  <a:pt x="2519603" y="278333"/>
                </a:lnTo>
                <a:lnTo>
                  <a:pt x="2544635" y="318719"/>
                </a:lnTo>
                <a:lnTo>
                  <a:pt x="2580881" y="345490"/>
                </a:lnTo>
                <a:lnTo>
                  <a:pt x="2603208" y="353491"/>
                </a:lnTo>
                <a:lnTo>
                  <a:pt x="2607018" y="341071"/>
                </a:lnTo>
                <a:lnTo>
                  <a:pt x="2589555" y="333336"/>
                </a:lnTo>
                <a:lnTo>
                  <a:pt x="2574506" y="322567"/>
                </a:lnTo>
                <a:lnTo>
                  <a:pt x="2551519" y="291960"/>
                </a:lnTo>
                <a:lnTo>
                  <a:pt x="2537904" y="250355"/>
                </a:lnTo>
                <a:lnTo>
                  <a:pt x="2533421" y="200406"/>
                </a:lnTo>
                <a:lnTo>
                  <a:pt x="2533358" y="198793"/>
                </a:lnTo>
                <a:lnTo>
                  <a:pt x="2534488" y="172669"/>
                </a:lnTo>
                <a:lnTo>
                  <a:pt x="2543581" y="127330"/>
                </a:lnTo>
                <a:lnTo>
                  <a:pt x="2561869" y="91554"/>
                </a:lnTo>
                <a:lnTo>
                  <a:pt x="2589873" y="67297"/>
                </a:lnTo>
                <a:lnTo>
                  <a:pt x="2607526" y="59601"/>
                </a:lnTo>
                <a:close/>
              </a:path>
              <a:path w="3056254" h="400050">
                <a:moveTo>
                  <a:pt x="2907627" y="200406"/>
                </a:moveTo>
                <a:lnTo>
                  <a:pt x="2906064" y="172669"/>
                </a:lnTo>
                <a:lnTo>
                  <a:pt x="2906052" y="172326"/>
                </a:lnTo>
                <a:lnTo>
                  <a:pt x="2901315" y="146380"/>
                </a:lnTo>
                <a:lnTo>
                  <a:pt x="2882354" y="100850"/>
                </a:lnTo>
                <a:lnTo>
                  <a:pt x="2851683" y="66802"/>
                </a:lnTo>
                <a:lnTo>
                  <a:pt x="2809964" y="47167"/>
                </a:lnTo>
                <a:lnTo>
                  <a:pt x="2805646" y="59601"/>
                </a:lnTo>
                <a:lnTo>
                  <a:pt x="2823362" y="67297"/>
                </a:lnTo>
                <a:lnTo>
                  <a:pt x="2838602" y="77952"/>
                </a:lnTo>
                <a:lnTo>
                  <a:pt x="2869552" y="127330"/>
                </a:lnTo>
                <a:lnTo>
                  <a:pt x="2878505" y="172326"/>
                </a:lnTo>
                <a:lnTo>
                  <a:pt x="2878556" y="172669"/>
                </a:lnTo>
                <a:lnTo>
                  <a:pt x="2879687" y="198793"/>
                </a:lnTo>
                <a:lnTo>
                  <a:pt x="2878556" y="225818"/>
                </a:lnTo>
                <a:lnTo>
                  <a:pt x="2875178" y="250355"/>
                </a:lnTo>
                <a:lnTo>
                  <a:pt x="2861526" y="291960"/>
                </a:lnTo>
                <a:lnTo>
                  <a:pt x="2838602" y="322567"/>
                </a:lnTo>
                <a:lnTo>
                  <a:pt x="2806154" y="341071"/>
                </a:lnTo>
                <a:lnTo>
                  <a:pt x="2809964" y="353491"/>
                </a:lnTo>
                <a:lnTo>
                  <a:pt x="2851747" y="333895"/>
                </a:lnTo>
                <a:lnTo>
                  <a:pt x="2882481" y="299961"/>
                </a:lnTo>
                <a:lnTo>
                  <a:pt x="2901340" y="254520"/>
                </a:lnTo>
                <a:lnTo>
                  <a:pt x="2906052" y="228549"/>
                </a:lnTo>
                <a:lnTo>
                  <a:pt x="2907627" y="200406"/>
                </a:lnTo>
                <a:close/>
              </a:path>
              <a:path w="3056254" h="400050">
                <a:moveTo>
                  <a:pt x="3056090" y="199745"/>
                </a:moveTo>
                <a:lnTo>
                  <a:pt x="3054464" y="164820"/>
                </a:lnTo>
                <a:lnTo>
                  <a:pt x="3054388" y="163156"/>
                </a:lnTo>
                <a:lnTo>
                  <a:pt x="3049295" y="129108"/>
                </a:lnTo>
                <a:lnTo>
                  <a:pt x="3028785" y="68630"/>
                </a:lnTo>
                <a:lnTo>
                  <a:pt x="2995739" y="23787"/>
                </a:lnTo>
                <a:lnTo>
                  <a:pt x="2951188" y="0"/>
                </a:lnTo>
                <a:lnTo>
                  <a:pt x="2947124" y="13246"/>
                </a:lnTo>
                <a:lnTo>
                  <a:pt x="2965475" y="22771"/>
                </a:lnTo>
                <a:lnTo>
                  <a:pt x="2981477" y="36626"/>
                </a:lnTo>
                <a:lnTo>
                  <a:pt x="3006306" y="77343"/>
                </a:lnTo>
                <a:lnTo>
                  <a:pt x="3021380" y="132702"/>
                </a:lnTo>
                <a:lnTo>
                  <a:pt x="3026359" y="199745"/>
                </a:lnTo>
                <a:lnTo>
                  <a:pt x="3025127" y="234924"/>
                </a:lnTo>
                <a:lnTo>
                  <a:pt x="3015119" y="296100"/>
                </a:lnTo>
                <a:lnTo>
                  <a:pt x="2995091" y="344741"/>
                </a:lnTo>
                <a:lnTo>
                  <a:pt x="2965475" y="376758"/>
                </a:lnTo>
                <a:lnTo>
                  <a:pt x="2947124" y="386257"/>
                </a:lnTo>
                <a:lnTo>
                  <a:pt x="2951188" y="399503"/>
                </a:lnTo>
                <a:lnTo>
                  <a:pt x="2995739" y="375729"/>
                </a:lnTo>
                <a:lnTo>
                  <a:pt x="3028785" y="330873"/>
                </a:lnTo>
                <a:lnTo>
                  <a:pt x="3049282" y="270395"/>
                </a:lnTo>
                <a:lnTo>
                  <a:pt x="3056077" y="199910"/>
                </a:lnTo>
                <a:lnTo>
                  <a:pt x="3056090" y="199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8482" y="5299049"/>
            <a:ext cx="3223895" cy="117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mbria Math"/>
                <a:cs typeface="Cambria Math"/>
              </a:rPr>
              <a:t>∀𝑥</a:t>
            </a:r>
            <a:r>
              <a:rPr sz="2600" spc="50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Greater(𝑥</a:t>
            </a:r>
            <a:r>
              <a:rPr sz="2600" spc="60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+</a:t>
            </a:r>
            <a:r>
              <a:rPr sz="2600" spc="-25" dirty="0">
                <a:latin typeface="Cambria Math"/>
                <a:cs typeface="Cambria Math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1,</a:t>
            </a:r>
            <a:r>
              <a:rPr sz="2600" spc="-135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𝑥)</a:t>
            </a:r>
            <a:endParaRPr sz="26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845"/>
              </a:spcBef>
              <a:tabLst>
                <a:tab pos="539750" algn="l"/>
                <a:tab pos="1379220" algn="l"/>
                <a:tab pos="1775460" algn="l"/>
                <a:tab pos="3034665" algn="l"/>
              </a:tabLst>
            </a:pPr>
            <a:r>
              <a:rPr sz="2600" spc="-25" dirty="0">
                <a:latin typeface="Cambria Math"/>
                <a:cs typeface="Cambria Math"/>
              </a:rPr>
              <a:t>∃𝑥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0" dirty="0">
                <a:latin typeface="Cambria Math"/>
                <a:cs typeface="Cambria Math"/>
              </a:rPr>
              <a:t>Even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𝑥</a:t>
            </a:r>
            <a:r>
              <a:rPr sz="2600" dirty="0">
                <a:latin typeface="Cambria Math"/>
                <a:cs typeface="Cambria Math"/>
              </a:rPr>
              <a:t>	∧</a:t>
            </a:r>
            <a:r>
              <a:rPr sz="2600" spc="-20" dirty="0">
                <a:latin typeface="Cambria Math"/>
                <a:cs typeface="Cambria Math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Prime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𝑥</a:t>
            </a:r>
            <a:endParaRPr sz="2600">
              <a:latin typeface="Cambria Math"/>
              <a:cs typeface="Cambria Math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516306" y="132270"/>
            <a:ext cx="5311775" cy="1374140"/>
            <a:chOff x="6516306" y="132270"/>
            <a:chExt cx="5311775" cy="1374140"/>
          </a:xfrm>
        </p:grpSpPr>
        <p:sp>
          <p:nvSpPr>
            <p:cNvPr id="20" name="object 20"/>
            <p:cNvSpPr/>
            <p:nvPr/>
          </p:nvSpPr>
          <p:spPr>
            <a:xfrm>
              <a:off x="6524243" y="140207"/>
              <a:ext cx="5295900" cy="1358265"/>
            </a:xfrm>
            <a:custGeom>
              <a:avLst/>
              <a:gdLst/>
              <a:ahLst/>
              <a:cxnLst/>
              <a:rect l="l" t="t" r="r" b="b"/>
              <a:pathLst>
                <a:path w="5295900" h="1358265">
                  <a:moveTo>
                    <a:pt x="5069585" y="0"/>
                  </a:moveTo>
                  <a:lnTo>
                    <a:pt x="226313" y="0"/>
                  </a:lnTo>
                  <a:lnTo>
                    <a:pt x="180710" y="4598"/>
                  </a:lnTo>
                  <a:lnTo>
                    <a:pt x="138231" y="17787"/>
                  </a:lnTo>
                  <a:lnTo>
                    <a:pt x="99789" y="38656"/>
                  </a:lnTo>
                  <a:lnTo>
                    <a:pt x="66294" y="66294"/>
                  </a:lnTo>
                  <a:lnTo>
                    <a:pt x="38656" y="99789"/>
                  </a:lnTo>
                  <a:lnTo>
                    <a:pt x="17787" y="138231"/>
                  </a:lnTo>
                  <a:lnTo>
                    <a:pt x="4598" y="180710"/>
                  </a:lnTo>
                  <a:lnTo>
                    <a:pt x="0" y="226314"/>
                  </a:lnTo>
                  <a:lnTo>
                    <a:pt x="0" y="1131570"/>
                  </a:lnTo>
                  <a:lnTo>
                    <a:pt x="4598" y="1177173"/>
                  </a:lnTo>
                  <a:lnTo>
                    <a:pt x="17787" y="1219652"/>
                  </a:lnTo>
                  <a:lnTo>
                    <a:pt x="38656" y="1258094"/>
                  </a:lnTo>
                  <a:lnTo>
                    <a:pt x="66294" y="1291589"/>
                  </a:lnTo>
                  <a:lnTo>
                    <a:pt x="99789" y="1319227"/>
                  </a:lnTo>
                  <a:lnTo>
                    <a:pt x="138231" y="1340096"/>
                  </a:lnTo>
                  <a:lnTo>
                    <a:pt x="180710" y="1353285"/>
                  </a:lnTo>
                  <a:lnTo>
                    <a:pt x="226313" y="1357884"/>
                  </a:lnTo>
                  <a:lnTo>
                    <a:pt x="5069585" y="1357884"/>
                  </a:lnTo>
                  <a:lnTo>
                    <a:pt x="5115189" y="1353285"/>
                  </a:lnTo>
                  <a:lnTo>
                    <a:pt x="5157668" y="1340096"/>
                  </a:lnTo>
                  <a:lnTo>
                    <a:pt x="5196110" y="1319227"/>
                  </a:lnTo>
                  <a:lnTo>
                    <a:pt x="5229605" y="1291589"/>
                  </a:lnTo>
                  <a:lnTo>
                    <a:pt x="5257243" y="1258094"/>
                  </a:lnTo>
                  <a:lnTo>
                    <a:pt x="5278112" y="1219652"/>
                  </a:lnTo>
                  <a:lnTo>
                    <a:pt x="5291301" y="1177173"/>
                  </a:lnTo>
                  <a:lnTo>
                    <a:pt x="5295900" y="1131570"/>
                  </a:lnTo>
                  <a:lnTo>
                    <a:pt x="5295900" y="226314"/>
                  </a:lnTo>
                  <a:lnTo>
                    <a:pt x="5291301" y="180710"/>
                  </a:lnTo>
                  <a:lnTo>
                    <a:pt x="5278112" y="138231"/>
                  </a:lnTo>
                  <a:lnTo>
                    <a:pt x="5257243" y="99789"/>
                  </a:lnTo>
                  <a:lnTo>
                    <a:pt x="5229606" y="66294"/>
                  </a:lnTo>
                  <a:lnTo>
                    <a:pt x="5196110" y="38656"/>
                  </a:lnTo>
                  <a:lnTo>
                    <a:pt x="5157668" y="17787"/>
                  </a:lnTo>
                  <a:lnTo>
                    <a:pt x="5115189" y="4598"/>
                  </a:lnTo>
                  <a:lnTo>
                    <a:pt x="50695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24243" y="140207"/>
              <a:ext cx="5295900" cy="1358265"/>
            </a:xfrm>
            <a:custGeom>
              <a:avLst/>
              <a:gdLst/>
              <a:ahLst/>
              <a:cxnLst/>
              <a:rect l="l" t="t" r="r" b="b"/>
              <a:pathLst>
                <a:path w="5295900" h="1358265">
                  <a:moveTo>
                    <a:pt x="0" y="226314"/>
                  </a:moveTo>
                  <a:lnTo>
                    <a:pt x="4598" y="180710"/>
                  </a:lnTo>
                  <a:lnTo>
                    <a:pt x="17787" y="138231"/>
                  </a:lnTo>
                  <a:lnTo>
                    <a:pt x="38656" y="99789"/>
                  </a:lnTo>
                  <a:lnTo>
                    <a:pt x="66294" y="66294"/>
                  </a:lnTo>
                  <a:lnTo>
                    <a:pt x="99789" y="38656"/>
                  </a:lnTo>
                  <a:lnTo>
                    <a:pt x="138231" y="17787"/>
                  </a:lnTo>
                  <a:lnTo>
                    <a:pt x="180710" y="4598"/>
                  </a:lnTo>
                  <a:lnTo>
                    <a:pt x="226313" y="0"/>
                  </a:lnTo>
                  <a:lnTo>
                    <a:pt x="5069585" y="0"/>
                  </a:lnTo>
                  <a:lnTo>
                    <a:pt x="5115189" y="4598"/>
                  </a:lnTo>
                  <a:lnTo>
                    <a:pt x="5157668" y="17787"/>
                  </a:lnTo>
                  <a:lnTo>
                    <a:pt x="5196110" y="38656"/>
                  </a:lnTo>
                  <a:lnTo>
                    <a:pt x="5229606" y="66294"/>
                  </a:lnTo>
                  <a:lnTo>
                    <a:pt x="5257243" y="99789"/>
                  </a:lnTo>
                  <a:lnTo>
                    <a:pt x="5278112" y="138231"/>
                  </a:lnTo>
                  <a:lnTo>
                    <a:pt x="5291301" y="180710"/>
                  </a:lnTo>
                  <a:lnTo>
                    <a:pt x="5295900" y="226314"/>
                  </a:lnTo>
                  <a:lnTo>
                    <a:pt x="5295900" y="1131570"/>
                  </a:lnTo>
                  <a:lnTo>
                    <a:pt x="5291301" y="1177173"/>
                  </a:lnTo>
                  <a:lnTo>
                    <a:pt x="5278112" y="1219652"/>
                  </a:lnTo>
                  <a:lnTo>
                    <a:pt x="5257243" y="1258094"/>
                  </a:lnTo>
                  <a:lnTo>
                    <a:pt x="5229605" y="1291589"/>
                  </a:lnTo>
                  <a:lnTo>
                    <a:pt x="5196110" y="1319227"/>
                  </a:lnTo>
                  <a:lnTo>
                    <a:pt x="5157668" y="1340096"/>
                  </a:lnTo>
                  <a:lnTo>
                    <a:pt x="5115189" y="1353285"/>
                  </a:lnTo>
                  <a:lnTo>
                    <a:pt x="5069585" y="1357884"/>
                  </a:lnTo>
                  <a:lnTo>
                    <a:pt x="226313" y="1357884"/>
                  </a:lnTo>
                  <a:lnTo>
                    <a:pt x="180710" y="1353285"/>
                  </a:lnTo>
                  <a:lnTo>
                    <a:pt x="138231" y="1340096"/>
                  </a:lnTo>
                  <a:lnTo>
                    <a:pt x="99789" y="1319227"/>
                  </a:lnTo>
                  <a:lnTo>
                    <a:pt x="66294" y="1291589"/>
                  </a:lnTo>
                  <a:lnTo>
                    <a:pt x="38656" y="1258094"/>
                  </a:lnTo>
                  <a:lnTo>
                    <a:pt x="17787" y="1219652"/>
                  </a:lnTo>
                  <a:lnTo>
                    <a:pt x="4598" y="1177173"/>
                  </a:lnTo>
                  <a:lnTo>
                    <a:pt x="0" y="1131570"/>
                  </a:lnTo>
                  <a:lnTo>
                    <a:pt x="0" y="226314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70040" y="341502"/>
            <a:ext cx="4991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840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Predicate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	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43826" y="723137"/>
            <a:ext cx="3275329" cy="236220"/>
          </a:xfrm>
          <a:custGeom>
            <a:avLst/>
            <a:gdLst/>
            <a:ahLst/>
            <a:cxnLst/>
            <a:rect l="l" t="t" r="r" b="b"/>
            <a:pathLst>
              <a:path w="3275329" h="236219">
                <a:moveTo>
                  <a:pt x="78486" y="9525"/>
                </a:moveTo>
                <a:lnTo>
                  <a:pt x="75184" y="0"/>
                </a:lnTo>
                <a:lnTo>
                  <a:pt x="58051" y="6172"/>
                </a:lnTo>
                <a:lnTo>
                  <a:pt x="43065" y="15113"/>
                </a:lnTo>
                <a:lnTo>
                  <a:pt x="10922" y="58000"/>
                </a:lnTo>
                <a:lnTo>
                  <a:pt x="1206" y="96342"/>
                </a:lnTo>
                <a:lnTo>
                  <a:pt x="0" y="117983"/>
                </a:lnTo>
                <a:lnTo>
                  <a:pt x="1079" y="137477"/>
                </a:lnTo>
                <a:lnTo>
                  <a:pt x="10871" y="177927"/>
                </a:lnTo>
                <a:lnTo>
                  <a:pt x="42951" y="220662"/>
                </a:lnTo>
                <a:lnTo>
                  <a:pt x="75184" y="235712"/>
                </a:lnTo>
                <a:lnTo>
                  <a:pt x="78105" y="226187"/>
                </a:lnTo>
                <a:lnTo>
                  <a:pt x="64643" y="220243"/>
                </a:lnTo>
                <a:lnTo>
                  <a:pt x="53047" y="211937"/>
                </a:lnTo>
                <a:lnTo>
                  <a:pt x="29337" y="173291"/>
                </a:lnTo>
                <a:lnTo>
                  <a:pt x="21513" y="117983"/>
                </a:lnTo>
                <a:lnTo>
                  <a:pt x="21463" y="116713"/>
                </a:lnTo>
                <a:lnTo>
                  <a:pt x="22339" y="96570"/>
                </a:lnTo>
                <a:lnTo>
                  <a:pt x="35433" y="46863"/>
                </a:lnTo>
                <a:lnTo>
                  <a:pt x="64858" y="15506"/>
                </a:lnTo>
                <a:lnTo>
                  <a:pt x="78486" y="9525"/>
                </a:lnTo>
                <a:close/>
              </a:path>
              <a:path w="3275329" h="236219">
                <a:moveTo>
                  <a:pt x="309245" y="117983"/>
                </a:moveTo>
                <a:lnTo>
                  <a:pt x="308038" y="96570"/>
                </a:lnTo>
                <a:lnTo>
                  <a:pt x="308025" y="96342"/>
                </a:lnTo>
                <a:lnTo>
                  <a:pt x="304380" y="76352"/>
                </a:lnTo>
                <a:lnTo>
                  <a:pt x="279044" y="26835"/>
                </a:lnTo>
                <a:lnTo>
                  <a:pt x="234061" y="0"/>
                </a:lnTo>
                <a:lnTo>
                  <a:pt x="230759" y="9525"/>
                </a:lnTo>
                <a:lnTo>
                  <a:pt x="244373" y="15506"/>
                </a:lnTo>
                <a:lnTo>
                  <a:pt x="256095" y="23723"/>
                </a:lnTo>
                <a:lnTo>
                  <a:pt x="279895" y="61658"/>
                </a:lnTo>
                <a:lnTo>
                  <a:pt x="287782" y="116713"/>
                </a:lnTo>
                <a:lnTo>
                  <a:pt x="286893" y="137477"/>
                </a:lnTo>
                <a:lnTo>
                  <a:pt x="273812" y="188341"/>
                </a:lnTo>
                <a:lnTo>
                  <a:pt x="244513" y="220243"/>
                </a:lnTo>
                <a:lnTo>
                  <a:pt x="231140" y="226187"/>
                </a:lnTo>
                <a:lnTo>
                  <a:pt x="234061" y="235712"/>
                </a:lnTo>
                <a:lnTo>
                  <a:pt x="279095" y="209003"/>
                </a:lnTo>
                <a:lnTo>
                  <a:pt x="304380" y="159613"/>
                </a:lnTo>
                <a:lnTo>
                  <a:pt x="308025" y="139636"/>
                </a:lnTo>
                <a:lnTo>
                  <a:pt x="309245" y="117983"/>
                </a:lnTo>
                <a:close/>
              </a:path>
              <a:path w="3275329" h="236219">
                <a:moveTo>
                  <a:pt x="2804922" y="9525"/>
                </a:moveTo>
                <a:lnTo>
                  <a:pt x="2801620" y="0"/>
                </a:lnTo>
                <a:lnTo>
                  <a:pt x="2784487" y="6172"/>
                </a:lnTo>
                <a:lnTo>
                  <a:pt x="2769501" y="15113"/>
                </a:lnTo>
                <a:lnTo>
                  <a:pt x="2737358" y="58000"/>
                </a:lnTo>
                <a:lnTo>
                  <a:pt x="2727642" y="96342"/>
                </a:lnTo>
                <a:lnTo>
                  <a:pt x="2726436" y="117983"/>
                </a:lnTo>
                <a:lnTo>
                  <a:pt x="2727515" y="137477"/>
                </a:lnTo>
                <a:lnTo>
                  <a:pt x="2737307" y="177927"/>
                </a:lnTo>
                <a:lnTo>
                  <a:pt x="2769387" y="220662"/>
                </a:lnTo>
                <a:lnTo>
                  <a:pt x="2801620" y="235712"/>
                </a:lnTo>
                <a:lnTo>
                  <a:pt x="2804541" y="226187"/>
                </a:lnTo>
                <a:lnTo>
                  <a:pt x="2791079" y="220243"/>
                </a:lnTo>
                <a:lnTo>
                  <a:pt x="2779484" y="211937"/>
                </a:lnTo>
                <a:lnTo>
                  <a:pt x="2755773" y="173291"/>
                </a:lnTo>
                <a:lnTo>
                  <a:pt x="2747949" y="117983"/>
                </a:lnTo>
                <a:lnTo>
                  <a:pt x="2747899" y="116713"/>
                </a:lnTo>
                <a:lnTo>
                  <a:pt x="2748775" y="96570"/>
                </a:lnTo>
                <a:lnTo>
                  <a:pt x="2761869" y="46863"/>
                </a:lnTo>
                <a:lnTo>
                  <a:pt x="2791295" y="15506"/>
                </a:lnTo>
                <a:lnTo>
                  <a:pt x="2804922" y="9525"/>
                </a:lnTo>
                <a:close/>
              </a:path>
              <a:path w="3275329" h="236219">
                <a:moveTo>
                  <a:pt x="3274949" y="117983"/>
                </a:moveTo>
                <a:lnTo>
                  <a:pt x="3273742" y="96570"/>
                </a:lnTo>
                <a:lnTo>
                  <a:pt x="3273729" y="96342"/>
                </a:lnTo>
                <a:lnTo>
                  <a:pt x="3270085" y="76352"/>
                </a:lnTo>
                <a:lnTo>
                  <a:pt x="3244748" y="26835"/>
                </a:lnTo>
                <a:lnTo>
                  <a:pt x="3199765" y="0"/>
                </a:lnTo>
                <a:lnTo>
                  <a:pt x="3196463" y="9525"/>
                </a:lnTo>
                <a:lnTo>
                  <a:pt x="3210077" y="15506"/>
                </a:lnTo>
                <a:lnTo>
                  <a:pt x="3221786" y="23723"/>
                </a:lnTo>
                <a:lnTo>
                  <a:pt x="3245599" y="61658"/>
                </a:lnTo>
                <a:lnTo>
                  <a:pt x="3253486" y="116713"/>
                </a:lnTo>
                <a:lnTo>
                  <a:pt x="3252597" y="137477"/>
                </a:lnTo>
                <a:lnTo>
                  <a:pt x="3239516" y="188341"/>
                </a:lnTo>
                <a:lnTo>
                  <a:pt x="3210217" y="220243"/>
                </a:lnTo>
                <a:lnTo>
                  <a:pt x="3196844" y="226187"/>
                </a:lnTo>
                <a:lnTo>
                  <a:pt x="3199765" y="235712"/>
                </a:lnTo>
                <a:lnTo>
                  <a:pt x="3244799" y="209003"/>
                </a:lnTo>
                <a:lnTo>
                  <a:pt x="3270085" y="159613"/>
                </a:lnTo>
                <a:lnTo>
                  <a:pt x="3273729" y="139636"/>
                </a:lnTo>
                <a:lnTo>
                  <a:pt x="3274949" y="117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670040" y="646302"/>
            <a:ext cx="48825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5994" algn="l"/>
                <a:tab pos="2455545" algn="l"/>
                <a:tab pos="3943350" algn="l"/>
              </a:tabLst>
            </a:pPr>
            <a:r>
              <a:rPr sz="2000" dirty="0">
                <a:latin typeface="Cambria Math"/>
                <a:cs typeface="Cambria Math"/>
              </a:rPr>
              <a:t>Even</a:t>
            </a:r>
            <a:r>
              <a:rPr sz="2000" spc="36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even</a:t>
            </a:r>
            <a:r>
              <a:rPr sz="2000" dirty="0">
                <a:latin typeface="Segoe UI Semilight"/>
                <a:cs typeface="Segoe UI Semilight"/>
              </a:rPr>
              <a:t>	</a:t>
            </a:r>
            <a:r>
              <a:rPr sz="2000" dirty="0">
                <a:latin typeface="Cambria Math"/>
                <a:cs typeface="Cambria Math"/>
              </a:rPr>
              <a:t>Greater</a:t>
            </a:r>
            <a:r>
              <a:rPr sz="2000" spc="39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𝑥,</a:t>
            </a:r>
            <a:r>
              <a:rPr sz="2000" spc="-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&gt;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53910" y="1027937"/>
            <a:ext cx="2982595" cy="236220"/>
          </a:xfrm>
          <a:custGeom>
            <a:avLst/>
            <a:gdLst/>
            <a:ahLst/>
            <a:cxnLst/>
            <a:rect l="l" t="t" r="r" b="b"/>
            <a:pathLst>
              <a:path w="2982595" h="236219">
                <a:moveTo>
                  <a:pt x="78486" y="9525"/>
                </a:moveTo>
                <a:lnTo>
                  <a:pt x="75184" y="0"/>
                </a:lnTo>
                <a:lnTo>
                  <a:pt x="58051" y="6172"/>
                </a:lnTo>
                <a:lnTo>
                  <a:pt x="43065" y="15113"/>
                </a:lnTo>
                <a:lnTo>
                  <a:pt x="10922" y="58000"/>
                </a:lnTo>
                <a:lnTo>
                  <a:pt x="1206" y="96342"/>
                </a:lnTo>
                <a:lnTo>
                  <a:pt x="0" y="117983"/>
                </a:lnTo>
                <a:lnTo>
                  <a:pt x="1079" y="137477"/>
                </a:lnTo>
                <a:lnTo>
                  <a:pt x="10871" y="177927"/>
                </a:lnTo>
                <a:lnTo>
                  <a:pt x="42951" y="220662"/>
                </a:lnTo>
                <a:lnTo>
                  <a:pt x="75184" y="235712"/>
                </a:lnTo>
                <a:lnTo>
                  <a:pt x="78105" y="226187"/>
                </a:lnTo>
                <a:lnTo>
                  <a:pt x="64643" y="220243"/>
                </a:lnTo>
                <a:lnTo>
                  <a:pt x="53047" y="211937"/>
                </a:lnTo>
                <a:lnTo>
                  <a:pt x="29337" y="173291"/>
                </a:lnTo>
                <a:lnTo>
                  <a:pt x="21513" y="117983"/>
                </a:lnTo>
                <a:lnTo>
                  <a:pt x="21463" y="116713"/>
                </a:lnTo>
                <a:lnTo>
                  <a:pt x="22339" y="96570"/>
                </a:lnTo>
                <a:lnTo>
                  <a:pt x="35433" y="46863"/>
                </a:lnTo>
                <a:lnTo>
                  <a:pt x="64858" y="15506"/>
                </a:lnTo>
                <a:lnTo>
                  <a:pt x="78486" y="9525"/>
                </a:lnTo>
                <a:close/>
              </a:path>
              <a:path w="2982595" h="236219">
                <a:moveTo>
                  <a:pt x="309245" y="117983"/>
                </a:moveTo>
                <a:lnTo>
                  <a:pt x="308038" y="96570"/>
                </a:lnTo>
                <a:lnTo>
                  <a:pt x="308025" y="96342"/>
                </a:lnTo>
                <a:lnTo>
                  <a:pt x="304380" y="76352"/>
                </a:lnTo>
                <a:lnTo>
                  <a:pt x="279044" y="26835"/>
                </a:lnTo>
                <a:lnTo>
                  <a:pt x="234061" y="0"/>
                </a:lnTo>
                <a:lnTo>
                  <a:pt x="230759" y="9525"/>
                </a:lnTo>
                <a:lnTo>
                  <a:pt x="244373" y="15506"/>
                </a:lnTo>
                <a:lnTo>
                  <a:pt x="256082" y="23723"/>
                </a:lnTo>
                <a:lnTo>
                  <a:pt x="279895" y="61658"/>
                </a:lnTo>
                <a:lnTo>
                  <a:pt x="287782" y="116713"/>
                </a:lnTo>
                <a:lnTo>
                  <a:pt x="286893" y="137477"/>
                </a:lnTo>
                <a:lnTo>
                  <a:pt x="273812" y="188341"/>
                </a:lnTo>
                <a:lnTo>
                  <a:pt x="244513" y="220243"/>
                </a:lnTo>
                <a:lnTo>
                  <a:pt x="231140" y="226187"/>
                </a:lnTo>
                <a:lnTo>
                  <a:pt x="234061" y="235712"/>
                </a:lnTo>
                <a:lnTo>
                  <a:pt x="279095" y="209003"/>
                </a:lnTo>
                <a:lnTo>
                  <a:pt x="304380" y="159613"/>
                </a:lnTo>
                <a:lnTo>
                  <a:pt x="308025" y="139636"/>
                </a:lnTo>
                <a:lnTo>
                  <a:pt x="309245" y="117983"/>
                </a:lnTo>
                <a:close/>
              </a:path>
              <a:path w="2982595" h="236219">
                <a:moveTo>
                  <a:pt x="2751582" y="9525"/>
                </a:moveTo>
                <a:lnTo>
                  <a:pt x="2748280" y="0"/>
                </a:lnTo>
                <a:lnTo>
                  <a:pt x="2731147" y="6172"/>
                </a:lnTo>
                <a:lnTo>
                  <a:pt x="2716161" y="15113"/>
                </a:lnTo>
                <a:lnTo>
                  <a:pt x="2684018" y="58000"/>
                </a:lnTo>
                <a:lnTo>
                  <a:pt x="2674302" y="96342"/>
                </a:lnTo>
                <a:lnTo>
                  <a:pt x="2673096" y="117983"/>
                </a:lnTo>
                <a:lnTo>
                  <a:pt x="2674175" y="137477"/>
                </a:lnTo>
                <a:lnTo>
                  <a:pt x="2683967" y="177927"/>
                </a:lnTo>
                <a:lnTo>
                  <a:pt x="2716047" y="220662"/>
                </a:lnTo>
                <a:lnTo>
                  <a:pt x="2748280" y="235712"/>
                </a:lnTo>
                <a:lnTo>
                  <a:pt x="2751201" y="226187"/>
                </a:lnTo>
                <a:lnTo>
                  <a:pt x="2737739" y="220243"/>
                </a:lnTo>
                <a:lnTo>
                  <a:pt x="2726144" y="211937"/>
                </a:lnTo>
                <a:lnTo>
                  <a:pt x="2702433" y="173291"/>
                </a:lnTo>
                <a:lnTo>
                  <a:pt x="2694609" y="117983"/>
                </a:lnTo>
                <a:lnTo>
                  <a:pt x="2694559" y="116713"/>
                </a:lnTo>
                <a:lnTo>
                  <a:pt x="2695435" y="96570"/>
                </a:lnTo>
                <a:lnTo>
                  <a:pt x="2708529" y="46863"/>
                </a:lnTo>
                <a:lnTo>
                  <a:pt x="2737955" y="15506"/>
                </a:lnTo>
                <a:lnTo>
                  <a:pt x="2751582" y="9525"/>
                </a:lnTo>
                <a:close/>
              </a:path>
              <a:path w="2982595" h="236219">
                <a:moveTo>
                  <a:pt x="2982341" y="117983"/>
                </a:moveTo>
                <a:lnTo>
                  <a:pt x="2981134" y="96570"/>
                </a:lnTo>
                <a:lnTo>
                  <a:pt x="2981121" y="96342"/>
                </a:lnTo>
                <a:lnTo>
                  <a:pt x="2977477" y="76352"/>
                </a:lnTo>
                <a:lnTo>
                  <a:pt x="2952140" y="26835"/>
                </a:lnTo>
                <a:lnTo>
                  <a:pt x="2907157" y="0"/>
                </a:lnTo>
                <a:lnTo>
                  <a:pt x="2903855" y="9525"/>
                </a:lnTo>
                <a:lnTo>
                  <a:pt x="2917469" y="15506"/>
                </a:lnTo>
                <a:lnTo>
                  <a:pt x="2929178" y="23723"/>
                </a:lnTo>
                <a:lnTo>
                  <a:pt x="2952991" y="61658"/>
                </a:lnTo>
                <a:lnTo>
                  <a:pt x="2960878" y="116713"/>
                </a:lnTo>
                <a:lnTo>
                  <a:pt x="2959989" y="137477"/>
                </a:lnTo>
                <a:lnTo>
                  <a:pt x="2946908" y="188341"/>
                </a:lnTo>
                <a:lnTo>
                  <a:pt x="2917609" y="220243"/>
                </a:lnTo>
                <a:lnTo>
                  <a:pt x="2904236" y="226187"/>
                </a:lnTo>
                <a:lnTo>
                  <a:pt x="2907157" y="235712"/>
                </a:lnTo>
                <a:lnTo>
                  <a:pt x="2952191" y="209003"/>
                </a:lnTo>
                <a:lnTo>
                  <a:pt x="2977477" y="159613"/>
                </a:lnTo>
                <a:lnTo>
                  <a:pt x="2981121" y="139636"/>
                </a:lnTo>
                <a:lnTo>
                  <a:pt x="2982341" y="117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08482" y="950798"/>
            <a:ext cx="11017250" cy="1116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73775">
              <a:lnSpc>
                <a:spcPct val="100000"/>
              </a:lnSpc>
              <a:spcBef>
                <a:spcPts val="105"/>
              </a:spcBef>
              <a:tabLst>
                <a:tab pos="6947534" algn="l"/>
                <a:tab pos="8543290" algn="l"/>
                <a:tab pos="9620885" algn="l"/>
              </a:tabLst>
            </a:pPr>
            <a:r>
              <a:rPr sz="2000" dirty="0">
                <a:latin typeface="Cambria Math"/>
                <a:cs typeface="Cambria Math"/>
              </a:rPr>
              <a:t>Odd</a:t>
            </a:r>
            <a:r>
              <a:rPr sz="2000" spc="34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 </a:t>
            </a:r>
            <a:r>
              <a:rPr sz="2000" spc="-25" dirty="0">
                <a:latin typeface="Segoe UI Semilight"/>
                <a:cs typeface="Segoe UI Semilight"/>
              </a:rPr>
              <a:t>odd</a:t>
            </a:r>
            <a:r>
              <a:rPr sz="2000" dirty="0">
                <a:latin typeface="Segoe UI Semilight"/>
                <a:cs typeface="Segoe UI Semilight"/>
              </a:rPr>
              <a:t>	</a:t>
            </a:r>
            <a:r>
              <a:rPr sz="2000" dirty="0">
                <a:latin typeface="Cambria Math"/>
                <a:cs typeface="Cambria Math"/>
              </a:rPr>
              <a:t>Prime</a:t>
            </a:r>
            <a:r>
              <a:rPr sz="2000" spc="35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9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 </a:t>
            </a:r>
            <a:r>
              <a:rPr sz="2000" spc="-10" dirty="0">
                <a:latin typeface="Segoe UI Semilight"/>
                <a:cs typeface="Segoe UI Semilight"/>
              </a:rPr>
              <a:t>prime</a:t>
            </a:r>
            <a:endParaRPr sz="20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600" spc="-20" dirty="0">
                <a:latin typeface="Segoe UI Semilight"/>
                <a:cs typeface="Segoe UI Semilight"/>
              </a:rPr>
              <a:t>Translate</a:t>
            </a:r>
            <a:r>
              <a:rPr sz="2600" spc="-60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to</a:t>
            </a:r>
            <a:r>
              <a:rPr sz="2600" spc="-30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English.</a:t>
            </a:r>
            <a:r>
              <a:rPr sz="2600" spc="-55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Then</a:t>
            </a:r>
            <a:r>
              <a:rPr sz="2600" spc="-40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evaluate</a:t>
            </a:r>
            <a:r>
              <a:rPr sz="2600" spc="-45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if</a:t>
            </a:r>
            <a:r>
              <a:rPr sz="2600" spc="-35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the</a:t>
            </a:r>
            <a:r>
              <a:rPr sz="2600" spc="-40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statement</a:t>
            </a:r>
            <a:r>
              <a:rPr sz="2600" spc="-35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is</a:t>
            </a:r>
            <a:r>
              <a:rPr sz="2600" spc="-10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90" dirty="0">
                <a:latin typeface="Cambria Math"/>
                <a:cs typeface="Cambria Math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or</a:t>
            </a:r>
            <a:r>
              <a:rPr sz="2600" spc="-35" dirty="0">
                <a:latin typeface="Segoe UI Semilight"/>
                <a:cs typeface="Segoe UI Semilight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F</a:t>
            </a:r>
            <a:r>
              <a:rPr sz="2600" spc="-25" dirty="0">
                <a:latin typeface="Segoe UI Semilight"/>
                <a:cs typeface="Segoe UI Semilight"/>
              </a:rPr>
              <a:t>.</a:t>
            </a:r>
            <a:endParaRPr sz="2600">
              <a:latin typeface="Segoe UI Semilight"/>
              <a:cs typeface="Segoe UI Semiligh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535362" y="345630"/>
            <a:ext cx="2753360" cy="880110"/>
            <a:chOff x="3535362" y="345630"/>
            <a:chExt cx="2753360" cy="880110"/>
          </a:xfrm>
        </p:grpSpPr>
        <p:sp>
          <p:nvSpPr>
            <p:cNvPr id="28" name="object 28"/>
            <p:cNvSpPr/>
            <p:nvPr/>
          </p:nvSpPr>
          <p:spPr>
            <a:xfrm>
              <a:off x="3543300" y="353568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5" h="864235">
                  <a:moveTo>
                    <a:pt x="2593086" y="0"/>
                  </a:moveTo>
                  <a:lnTo>
                    <a:pt x="144017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7" y="864107"/>
                  </a:lnTo>
                  <a:lnTo>
                    <a:pt x="2593086" y="864107"/>
                  </a:lnTo>
                  <a:lnTo>
                    <a:pt x="2638592" y="856762"/>
                  </a:lnTo>
                  <a:lnTo>
                    <a:pt x="2678125" y="836310"/>
                  </a:lnTo>
                  <a:lnTo>
                    <a:pt x="2709306" y="805129"/>
                  </a:lnTo>
                  <a:lnTo>
                    <a:pt x="2729758" y="765596"/>
                  </a:lnTo>
                  <a:lnTo>
                    <a:pt x="2737104" y="720089"/>
                  </a:lnTo>
                  <a:lnTo>
                    <a:pt x="2737104" y="144017"/>
                  </a:lnTo>
                  <a:lnTo>
                    <a:pt x="2729758" y="98511"/>
                  </a:lnTo>
                  <a:lnTo>
                    <a:pt x="2709306" y="58978"/>
                  </a:lnTo>
                  <a:lnTo>
                    <a:pt x="2678125" y="27797"/>
                  </a:lnTo>
                  <a:lnTo>
                    <a:pt x="2638592" y="7345"/>
                  </a:lnTo>
                  <a:lnTo>
                    <a:pt x="259308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43300" y="353568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5" h="864235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2593086" y="0"/>
                  </a:lnTo>
                  <a:lnTo>
                    <a:pt x="2638592" y="7345"/>
                  </a:lnTo>
                  <a:lnTo>
                    <a:pt x="2678125" y="27797"/>
                  </a:lnTo>
                  <a:lnTo>
                    <a:pt x="2709306" y="58978"/>
                  </a:lnTo>
                  <a:lnTo>
                    <a:pt x="2729758" y="98511"/>
                  </a:lnTo>
                  <a:lnTo>
                    <a:pt x="2737104" y="144017"/>
                  </a:lnTo>
                  <a:lnTo>
                    <a:pt x="2737104" y="720089"/>
                  </a:lnTo>
                  <a:lnTo>
                    <a:pt x="2729758" y="765596"/>
                  </a:lnTo>
                  <a:lnTo>
                    <a:pt x="2709306" y="805129"/>
                  </a:lnTo>
                  <a:lnTo>
                    <a:pt x="2678125" y="836310"/>
                  </a:lnTo>
                  <a:lnTo>
                    <a:pt x="2638592" y="856762"/>
                  </a:lnTo>
                  <a:lnTo>
                    <a:pt x="2593086" y="864107"/>
                  </a:lnTo>
                  <a:lnTo>
                    <a:pt x="144017" y="864107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64965" y="460375"/>
            <a:ext cx="2405380" cy="629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2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Domain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of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Discourse_</a:t>
            </a:r>
            <a:r>
              <a:rPr sz="2000" spc="-10" dirty="0">
                <a:latin typeface="Segoe UI Semilight"/>
                <a:cs typeface="Segoe UI Semilight"/>
              </a:rPr>
              <a:t> Integers</a:t>
            </a:r>
            <a:endParaRPr sz="20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Restriction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72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70" dirty="0"/>
              <a:t>Domain</a:t>
            </a:r>
            <a:r>
              <a:rPr sz="4400" spc="204" dirty="0"/>
              <a:t> </a:t>
            </a:r>
            <a:r>
              <a:rPr sz="4400" spc="55" dirty="0"/>
              <a:t>Restriction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57529" y="1659001"/>
            <a:ext cx="1477010" cy="474345"/>
          </a:xfrm>
          <a:custGeom>
            <a:avLst/>
            <a:gdLst/>
            <a:ahLst/>
            <a:cxnLst/>
            <a:rect l="l" t="t" r="r" b="b"/>
            <a:pathLst>
              <a:path w="1477010" h="474344">
                <a:moveTo>
                  <a:pt x="1476756" y="0"/>
                </a:moveTo>
                <a:lnTo>
                  <a:pt x="0" y="0"/>
                </a:lnTo>
                <a:lnTo>
                  <a:pt x="0" y="473963"/>
                </a:lnTo>
                <a:lnTo>
                  <a:pt x="1476756" y="473963"/>
                </a:lnTo>
                <a:lnTo>
                  <a:pt x="147675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058" y="1607718"/>
            <a:ext cx="10773410" cy="1458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spc="-10" dirty="0">
                <a:latin typeface="Segoe UI Semilight"/>
                <a:cs typeface="Segoe UI Semilight"/>
              </a:rPr>
              <a:t>Definition:</a:t>
            </a:r>
            <a:endParaRPr sz="2800">
              <a:latin typeface="Segoe UI Semilight"/>
              <a:cs typeface="Segoe UI Semilight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Domain</a:t>
            </a:r>
            <a:r>
              <a:rPr sz="2800" spc="-8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restriction</a:t>
            </a:r>
            <a:r>
              <a:rPr sz="28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technique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limiting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our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domain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discourse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smaller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set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objects.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65" dirty="0"/>
              <a:t>Notation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7654290" cy="30435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Segoe UI Semilight"/>
                <a:cs typeface="Segoe UI Semilight"/>
              </a:rPr>
              <a:t>Logic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fundamental</a:t>
            </a:r>
            <a:endParaRPr sz="280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sz="2800" dirty="0">
                <a:latin typeface="Segoe UI Semilight"/>
                <a:cs typeface="Segoe UI Semilight"/>
              </a:rPr>
              <a:t>Computer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scientists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it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programs</a:t>
            </a:r>
            <a:endParaRPr sz="280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sz="2800" dirty="0">
                <a:latin typeface="Segoe UI Semilight"/>
                <a:cs typeface="Segoe UI Semilight"/>
              </a:rPr>
              <a:t>Mathematicians</a:t>
            </a:r>
            <a:r>
              <a:rPr sz="280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use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it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in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proofs</a:t>
            </a:r>
            <a:endParaRPr sz="280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sz="2800" dirty="0">
                <a:latin typeface="Segoe UI Semilight"/>
                <a:cs typeface="Segoe UI Semilight"/>
              </a:rPr>
              <a:t>Engineers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use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it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in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hardware</a:t>
            </a:r>
            <a:endParaRPr sz="280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sz="2800" dirty="0">
                <a:latin typeface="Segoe UI Semilight"/>
                <a:cs typeface="Segoe UI Semilight"/>
              </a:rPr>
              <a:t>Philosophers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use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it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in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arguments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9265" algn="l"/>
              </a:tabLst>
            </a:pPr>
            <a:r>
              <a:rPr sz="2800" spc="-10" dirty="0">
                <a:latin typeface="Segoe UI Semilight"/>
                <a:cs typeface="Segoe UI Semilight"/>
              </a:rPr>
              <a:t>Consequently,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everyone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has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their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own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notation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(for </a:t>
                </a:r>
                <a:r>
                  <a:rPr lang="en-US" b="1" dirty="0"/>
                  <a:t>A</a:t>
                </a:r>
                <a:r>
                  <a:rPr lang="en-US" dirty="0"/>
                  <a:t>ll)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(there </a:t>
                </a:r>
                <a:r>
                  <a:rPr lang="en-US" b="1" dirty="0"/>
                  <a:t>E</a:t>
                </a:r>
                <a:r>
                  <a:rPr lang="en-US" dirty="0"/>
                  <a:t>xists)</a:t>
                </a:r>
              </a:p>
              <a:p>
                <a:r>
                  <a:rPr lang="en-US" dirty="0"/>
                  <a:t>Write these statements in predicate logic with quantifiers. Let your domain of discourse be “cats”</a:t>
                </a:r>
              </a:p>
              <a:p>
                <a:endParaRPr lang="en-US" dirty="0"/>
              </a:p>
              <a:p>
                <a:r>
                  <a:rPr lang="en-US" dirty="0"/>
                  <a:t>If a cat is fat, then it is happy.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376218" y="3177309"/>
            <a:ext cx="8026400" cy="3786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sentence implicitly makes a statement about all cats!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blipFill>
                <a:blip r:embed="rId3"/>
                <a:stretch>
                  <a:fillRect l="-6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6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implications can be tricky when we change the domain of discourse.</a:t>
            </a:r>
          </a:p>
          <a:p>
            <a:pPr algn="ctr"/>
            <a:r>
              <a:rPr lang="en-US" dirty="0"/>
              <a:t>For every cat: if the cat is fat, then it is happy.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blipFill>
                <a:blip r:embed="rId3"/>
                <a:stretch>
                  <a:fillRect l="-15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10327" y="3048000"/>
            <a:ext cx="534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Domain of Discourse: cats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if we change our domain of discourse to be all mammals?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need to limit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a cat. How do we do that?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blipFill>
                <a:blip r:embed="rId4"/>
                <a:stretch>
                  <a:fillRect l="-110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blipFill>
                <a:blip r:embed="rId5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990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cat and fat then it is happy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cat, the claim is vacuously true, you can’t use the promise for anything]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blipFill>
                <a:blip r:embed="rId4"/>
                <a:stretch>
                  <a:fillRect l="-1730" t="-2201" r="-126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that mammal is a cat and if it is fat then it is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dog? Dogs are in the domain, but…uh-oh. This isn’t what we meant.]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blipFill>
                <a:blip r:embed="rId5"/>
                <a:stretch>
                  <a:fillRect l="-1848" t="-2201" r="-230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238" y="1508800"/>
            <a:ext cx="96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“For every cat: if a cat is fat then it is happy.” when our domain of discourse is “mammals”?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781" y="5301673"/>
            <a:ext cx="8599055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2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3476445" y="3786996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7044905" y="2610126"/>
                <a:ext cx="5106837" cy="37856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outside the subdomain</a:t>
                </a:r>
              </a:p>
              <a:p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latin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latin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aren’t cats, the implication is vacuously true.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won’t affect whether 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true.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905" y="2610126"/>
                <a:ext cx="5106837" cy="3785652"/>
              </a:xfrm>
              <a:prstGeom prst="rect">
                <a:avLst/>
              </a:prstGeom>
              <a:blipFill>
                <a:blip r:embed="rId7"/>
                <a:stretch>
                  <a:fillRect l="-1788" t="-1605" r="-715" b="-27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98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3476445" y="3786996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0" y="1109340"/>
                <a:ext cx="5106837" cy="267765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inside the subdomain</a:t>
                </a:r>
                <a:b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ourier New" panose="02070309020205020404" pitchFamily="49" charset="0"/>
                </a:endParaRP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ourier New" panose="02070309020205020404" pitchFamily="49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cats, the implication simplifies to our original statement.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9340"/>
                <a:ext cx="5106837" cy="2677656"/>
              </a:xfrm>
              <a:prstGeom prst="rect">
                <a:avLst/>
              </a:prstGeom>
              <a:blipFill>
                <a:blip r:embed="rId7"/>
                <a:stretch>
                  <a:fillRect l="-1790" t="-2506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556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Existential quantifiers need a different rule: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1273" y="1995055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dog who is not happy.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dogs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blipFill>
                <a:blip r:embed="rId2"/>
                <a:stretch>
                  <a:fillRect l="-886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058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mammal,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 then it is not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[this can’t be right – plug in a cat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the implication is true]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blipFill>
                <a:blip r:embed="rId4"/>
                <a:stretch>
                  <a:fillRect l="-173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46086" y="3362036"/>
            <a:ext cx="528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mammal that is both a dog and not happy.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[this one is correct!]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1508800"/>
            <a:ext cx="813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“There is a dog who is not happy.” when our domain of discourse is “mammals”?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239" y="5206657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5572664" y="1552755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6892506" y="4038724"/>
                <a:ext cx="5106837" cy="230832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inside the subdomain</a:t>
                </a: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dogs, the requirements simplify to the previous translation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06" y="4038724"/>
                <a:ext cx="5106837" cy="2308324"/>
              </a:xfrm>
              <a:prstGeom prst="rect">
                <a:avLst/>
              </a:prstGeom>
              <a:blipFill>
                <a:blip r:embed="rId7"/>
                <a:stretch>
                  <a:fillRect l="-1788" t="-2632" r="-2622"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3598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5572664" y="1552755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4436855" y="4180344"/>
                <a:ext cx="5106837" cy="26776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outside the subdomain</a:t>
                </a:r>
              </a:p>
              <a:p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not dogs, the requirements aren’t met---this cat isn’t what we’re looking for.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855" y="4180344"/>
                <a:ext cx="5106837" cy="2677656"/>
              </a:xfrm>
              <a:prstGeom prst="rect">
                <a:avLst/>
              </a:prstGeom>
              <a:blipFill>
                <a:blip r:embed="rId7"/>
                <a:stretch>
                  <a:fillRect l="-1786" t="-2268" b="-4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74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universal quantifier is a “Big AND”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EEE5-A12C-4620-A98F-FC5BD810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Boolean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660C759-F701-4F67-B6A8-E3D096A34843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260" cy="3205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80">
                      <a:extLst>
                        <a:ext uri="{9D8B030D-6E8A-4147-A177-3AD203B41FA5}">
                          <a16:colId xmlns:a16="http://schemas.microsoft.com/office/drawing/2014/main" val="3534036804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1436199331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1924836730"/>
                        </a:ext>
                      </a:extLst>
                    </a:gridCol>
                    <a:gridCol w="1782699">
                      <a:extLst>
                        <a:ext uri="{9D8B030D-6E8A-4147-A177-3AD203B41FA5}">
                          <a16:colId xmlns:a16="http://schemas.microsoft.com/office/drawing/2014/main" val="637875618"/>
                        </a:ext>
                      </a:extLst>
                    </a:gridCol>
                    <a:gridCol w="1413661">
                      <a:extLst>
                        <a:ext uri="{9D8B030D-6E8A-4147-A177-3AD203B41FA5}">
                          <a16:colId xmlns:a16="http://schemas.microsoft.com/office/drawing/2014/main" val="1865000137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909254082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35971020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“True/False”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“And”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“Or”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“Not”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Implication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95100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Java 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boolean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true,false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&amp;&amp;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||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!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6724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Propositional Logic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"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T,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904774"/>
                      </a:ext>
                    </a:extLst>
                  </a:tr>
                  <a:tr h="47561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Wires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8886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Boolean Algebra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 (“multiplication”)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(“addition”)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(apostrophe after variable)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86708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660C759-F701-4F67-B6A8-E3D096A34843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260" cy="3205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80">
                      <a:extLst>
                        <a:ext uri="{9D8B030D-6E8A-4147-A177-3AD203B41FA5}">
                          <a16:colId xmlns:a16="http://schemas.microsoft.com/office/drawing/2014/main" val="3534036804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1436199331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1924836730"/>
                        </a:ext>
                      </a:extLst>
                    </a:gridCol>
                    <a:gridCol w="1782699">
                      <a:extLst>
                        <a:ext uri="{9D8B030D-6E8A-4147-A177-3AD203B41FA5}">
                          <a16:colId xmlns:a16="http://schemas.microsoft.com/office/drawing/2014/main" val="637875618"/>
                        </a:ext>
                      </a:extLst>
                    </a:gridCol>
                    <a:gridCol w="1413661">
                      <a:extLst>
                        <a:ext uri="{9D8B030D-6E8A-4147-A177-3AD203B41FA5}">
                          <a16:colId xmlns:a16="http://schemas.microsoft.com/office/drawing/2014/main" val="1865000137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909254082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35971020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“True/False”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“And”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“Or”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“Not”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Implication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95100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Java 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boolean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true,false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&amp;&amp;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||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!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672496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Propositional Logic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2857" r="-500000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T,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863" t="-162857" r="-260616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17" t="-162857" r="-228017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859" t="-162857" r="-101141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145" t="-162857" r="-1527" b="-25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90477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Wires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888601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Boolean Algebra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4000" r="-500000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863" t="-254000" r="-260616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17" t="-254000" r="-228017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859" t="-254000" r="-101141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86708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7F8F35-63A5-4DD9-863D-8DF8D24A2E8D}"/>
                  </a:ext>
                </a:extLst>
              </p:cNvPr>
              <p:cNvSpPr txBox="1"/>
              <p:nvPr/>
            </p:nvSpPr>
            <p:spPr>
              <a:xfrm>
                <a:off x="574675" y="5819775"/>
                <a:ext cx="5521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7F8F35-63A5-4DD9-863D-8DF8D24A2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" y="5819775"/>
                <a:ext cx="5521325" cy="461665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99950A-68DB-4570-B402-A60F3AC892A6}"/>
                  </a:ext>
                </a:extLst>
              </p:cNvPr>
              <p:cNvSpPr txBox="1"/>
              <p:nvPr/>
            </p:nvSpPr>
            <p:spPr>
              <a:xfrm>
                <a:off x="5956300" y="5819775"/>
                <a:ext cx="5521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𝑝𝑞𝑟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99950A-68DB-4570-B402-A60F3AC89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300" y="5819775"/>
                <a:ext cx="5521325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7D950F3-9440-4430-9E32-B90FF8EE299F}"/>
              </a:ext>
            </a:extLst>
          </p:cNvPr>
          <p:cNvSpPr txBox="1"/>
          <p:nvPr/>
        </p:nvSpPr>
        <p:spPr>
          <a:xfrm>
            <a:off x="2095500" y="524827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Propositional logic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632F4-1D1F-4BD3-8D19-BF9ADB4563A8}"/>
              </a:ext>
            </a:extLst>
          </p:cNvPr>
          <p:cNvSpPr txBox="1"/>
          <p:nvPr/>
        </p:nvSpPr>
        <p:spPr>
          <a:xfrm>
            <a:off x="7477125" y="532318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Boolean Algebra</a:t>
            </a:r>
          </a:p>
        </p:txBody>
      </p:sp>
    </p:spTree>
    <p:extLst>
      <p:ext uri="{BB962C8B-B14F-4D97-AF65-F5344CB8AC3E}">
        <p14:creationId xmlns:p14="http://schemas.microsoft.com/office/powerpoint/2010/main" val="4013001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existential quantifier is a “Big OR”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7877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70" dirty="0"/>
              <a:t>Domain</a:t>
            </a:r>
            <a:r>
              <a:rPr sz="4400" spc="204" dirty="0"/>
              <a:t> </a:t>
            </a:r>
            <a:r>
              <a:rPr sz="4400" spc="55" dirty="0"/>
              <a:t>Restriction</a:t>
            </a:r>
            <a:r>
              <a:rPr lang="en-US" sz="4400" spc="55" dirty="0"/>
              <a:t> Translations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1693037" y="4928996"/>
            <a:ext cx="2921635" cy="429259"/>
          </a:xfrm>
          <a:custGeom>
            <a:avLst/>
            <a:gdLst/>
            <a:ahLst/>
            <a:cxnLst/>
            <a:rect l="l" t="t" r="r" b="b"/>
            <a:pathLst>
              <a:path w="2921635" h="429260">
                <a:moveTo>
                  <a:pt x="117094" y="14224"/>
                </a:moveTo>
                <a:lnTo>
                  <a:pt x="112776" y="0"/>
                </a:lnTo>
                <a:lnTo>
                  <a:pt x="87261" y="9969"/>
                </a:lnTo>
                <a:lnTo>
                  <a:pt x="64858" y="25565"/>
                </a:lnTo>
                <a:lnTo>
                  <a:pt x="29337" y="73787"/>
                </a:lnTo>
                <a:lnTo>
                  <a:pt x="7327" y="138671"/>
                </a:lnTo>
                <a:lnTo>
                  <a:pt x="0" y="214503"/>
                </a:lnTo>
                <a:lnTo>
                  <a:pt x="1752" y="252336"/>
                </a:lnTo>
                <a:lnTo>
                  <a:pt x="7327" y="290410"/>
                </a:lnTo>
                <a:lnTo>
                  <a:pt x="29337" y="355346"/>
                </a:lnTo>
                <a:lnTo>
                  <a:pt x="64858" y="403466"/>
                </a:lnTo>
                <a:lnTo>
                  <a:pt x="112776" y="429006"/>
                </a:lnTo>
                <a:lnTo>
                  <a:pt x="117094" y="414782"/>
                </a:lnTo>
                <a:lnTo>
                  <a:pt x="97345" y="404571"/>
                </a:lnTo>
                <a:lnTo>
                  <a:pt x="80175" y="389724"/>
                </a:lnTo>
                <a:lnTo>
                  <a:pt x="53467" y="346075"/>
                </a:lnTo>
                <a:lnTo>
                  <a:pt x="37287" y="286753"/>
                </a:lnTo>
                <a:lnTo>
                  <a:pt x="31877" y="214757"/>
                </a:lnTo>
                <a:lnTo>
                  <a:pt x="33223" y="177038"/>
                </a:lnTo>
                <a:lnTo>
                  <a:pt x="44030" y="111213"/>
                </a:lnTo>
                <a:lnTo>
                  <a:pt x="65557" y="58902"/>
                </a:lnTo>
                <a:lnTo>
                  <a:pt x="97345" y="24472"/>
                </a:lnTo>
                <a:lnTo>
                  <a:pt x="117094" y="14224"/>
                </a:lnTo>
                <a:close/>
              </a:path>
              <a:path w="2921635" h="429260">
                <a:moveTo>
                  <a:pt x="763397" y="63500"/>
                </a:moveTo>
                <a:lnTo>
                  <a:pt x="758698" y="50165"/>
                </a:lnTo>
                <a:lnTo>
                  <a:pt x="734834" y="58775"/>
                </a:lnTo>
                <a:lnTo>
                  <a:pt x="713930" y="71234"/>
                </a:lnTo>
                <a:lnTo>
                  <a:pt x="680974" y="107823"/>
                </a:lnTo>
                <a:lnTo>
                  <a:pt x="660565" y="156718"/>
                </a:lnTo>
                <a:lnTo>
                  <a:pt x="653884" y="212979"/>
                </a:lnTo>
                <a:lnTo>
                  <a:pt x="653796" y="214757"/>
                </a:lnTo>
                <a:lnTo>
                  <a:pt x="655485" y="244957"/>
                </a:lnTo>
                <a:lnTo>
                  <a:pt x="669010" y="298386"/>
                </a:lnTo>
                <a:lnTo>
                  <a:pt x="695845" y="341744"/>
                </a:lnTo>
                <a:lnTo>
                  <a:pt x="734758" y="370509"/>
                </a:lnTo>
                <a:lnTo>
                  <a:pt x="758698" y="379095"/>
                </a:lnTo>
                <a:lnTo>
                  <a:pt x="762889" y="365760"/>
                </a:lnTo>
                <a:lnTo>
                  <a:pt x="744143" y="357454"/>
                </a:lnTo>
                <a:lnTo>
                  <a:pt x="727964" y="345884"/>
                </a:lnTo>
                <a:lnTo>
                  <a:pt x="703326" y="313055"/>
                </a:lnTo>
                <a:lnTo>
                  <a:pt x="688682" y="268351"/>
                </a:lnTo>
                <a:lnTo>
                  <a:pt x="683831" y="214757"/>
                </a:lnTo>
                <a:lnTo>
                  <a:pt x="683768" y="212979"/>
                </a:lnTo>
                <a:lnTo>
                  <a:pt x="684999" y="184912"/>
                </a:lnTo>
                <a:lnTo>
                  <a:pt x="694804" y="136220"/>
                </a:lnTo>
                <a:lnTo>
                  <a:pt x="714362" y="97815"/>
                </a:lnTo>
                <a:lnTo>
                  <a:pt x="744410" y="71767"/>
                </a:lnTo>
                <a:lnTo>
                  <a:pt x="763397" y="63500"/>
                </a:lnTo>
                <a:close/>
              </a:path>
              <a:path w="2921635" h="429260">
                <a:moveTo>
                  <a:pt x="1086231" y="214757"/>
                </a:moveTo>
                <a:lnTo>
                  <a:pt x="1079449" y="156718"/>
                </a:lnTo>
                <a:lnTo>
                  <a:pt x="1059053" y="107823"/>
                </a:lnTo>
                <a:lnTo>
                  <a:pt x="1026096" y="71234"/>
                </a:lnTo>
                <a:lnTo>
                  <a:pt x="981329" y="50165"/>
                </a:lnTo>
                <a:lnTo>
                  <a:pt x="976630" y="63500"/>
                </a:lnTo>
                <a:lnTo>
                  <a:pt x="995680" y="71767"/>
                </a:lnTo>
                <a:lnTo>
                  <a:pt x="1012063" y="83210"/>
                </a:lnTo>
                <a:lnTo>
                  <a:pt x="1036828" y="115570"/>
                </a:lnTo>
                <a:lnTo>
                  <a:pt x="1051394" y="159321"/>
                </a:lnTo>
                <a:lnTo>
                  <a:pt x="1054989" y="184594"/>
                </a:lnTo>
                <a:lnTo>
                  <a:pt x="1055039" y="184912"/>
                </a:lnTo>
                <a:lnTo>
                  <a:pt x="1056259" y="212979"/>
                </a:lnTo>
                <a:lnTo>
                  <a:pt x="1055039" y="242011"/>
                </a:lnTo>
                <a:lnTo>
                  <a:pt x="1051382" y="268351"/>
                </a:lnTo>
                <a:lnTo>
                  <a:pt x="1036701" y="313055"/>
                </a:lnTo>
                <a:lnTo>
                  <a:pt x="1012101" y="345884"/>
                </a:lnTo>
                <a:lnTo>
                  <a:pt x="977138" y="365760"/>
                </a:lnTo>
                <a:lnTo>
                  <a:pt x="981329" y="379095"/>
                </a:lnTo>
                <a:lnTo>
                  <a:pt x="1026198" y="358051"/>
                </a:lnTo>
                <a:lnTo>
                  <a:pt x="1059180" y="321564"/>
                </a:lnTo>
                <a:lnTo>
                  <a:pt x="1079461" y="272834"/>
                </a:lnTo>
                <a:lnTo>
                  <a:pt x="1084529" y="244957"/>
                </a:lnTo>
                <a:lnTo>
                  <a:pt x="1086231" y="214757"/>
                </a:lnTo>
                <a:close/>
              </a:path>
              <a:path w="2921635" h="429260">
                <a:moveTo>
                  <a:pt x="2438273" y="63500"/>
                </a:moveTo>
                <a:lnTo>
                  <a:pt x="2433574" y="50165"/>
                </a:lnTo>
                <a:lnTo>
                  <a:pt x="2409710" y="58775"/>
                </a:lnTo>
                <a:lnTo>
                  <a:pt x="2388806" y="71234"/>
                </a:lnTo>
                <a:lnTo>
                  <a:pt x="2355850" y="107823"/>
                </a:lnTo>
                <a:lnTo>
                  <a:pt x="2335441" y="156718"/>
                </a:lnTo>
                <a:lnTo>
                  <a:pt x="2328761" y="212979"/>
                </a:lnTo>
                <a:lnTo>
                  <a:pt x="2328672" y="214757"/>
                </a:lnTo>
                <a:lnTo>
                  <a:pt x="2330361" y="244957"/>
                </a:lnTo>
                <a:lnTo>
                  <a:pt x="2343886" y="298386"/>
                </a:lnTo>
                <a:lnTo>
                  <a:pt x="2370721" y="341744"/>
                </a:lnTo>
                <a:lnTo>
                  <a:pt x="2409634" y="370509"/>
                </a:lnTo>
                <a:lnTo>
                  <a:pt x="2433574" y="379095"/>
                </a:lnTo>
                <a:lnTo>
                  <a:pt x="2437765" y="365760"/>
                </a:lnTo>
                <a:lnTo>
                  <a:pt x="2419019" y="357454"/>
                </a:lnTo>
                <a:lnTo>
                  <a:pt x="2402840" y="345884"/>
                </a:lnTo>
                <a:lnTo>
                  <a:pt x="2378202" y="313055"/>
                </a:lnTo>
                <a:lnTo>
                  <a:pt x="2363559" y="268351"/>
                </a:lnTo>
                <a:lnTo>
                  <a:pt x="2358707" y="214757"/>
                </a:lnTo>
                <a:lnTo>
                  <a:pt x="2358644" y="212979"/>
                </a:lnTo>
                <a:lnTo>
                  <a:pt x="2359876" y="184912"/>
                </a:lnTo>
                <a:lnTo>
                  <a:pt x="2369680" y="136220"/>
                </a:lnTo>
                <a:lnTo>
                  <a:pt x="2389238" y="97815"/>
                </a:lnTo>
                <a:lnTo>
                  <a:pt x="2419286" y="71767"/>
                </a:lnTo>
                <a:lnTo>
                  <a:pt x="2438273" y="63500"/>
                </a:lnTo>
                <a:close/>
              </a:path>
              <a:path w="2921635" h="429260">
                <a:moveTo>
                  <a:pt x="2761107" y="214757"/>
                </a:moveTo>
                <a:lnTo>
                  <a:pt x="2754325" y="156718"/>
                </a:lnTo>
                <a:lnTo>
                  <a:pt x="2733929" y="107823"/>
                </a:lnTo>
                <a:lnTo>
                  <a:pt x="2700972" y="71234"/>
                </a:lnTo>
                <a:lnTo>
                  <a:pt x="2656205" y="50165"/>
                </a:lnTo>
                <a:lnTo>
                  <a:pt x="2651506" y="63500"/>
                </a:lnTo>
                <a:lnTo>
                  <a:pt x="2670556" y="71767"/>
                </a:lnTo>
                <a:lnTo>
                  <a:pt x="2686939" y="83210"/>
                </a:lnTo>
                <a:lnTo>
                  <a:pt x="2711704" y="115570"/>
                </a:lnTo>
                <a:lnTo>
                  <a:pt x="2726271" y="159321"/>
                </a:lnTo>
                <a:lnTo>
                  <a:pt x="2729865" y="184594"/>
                </a:lnTo>
                <a:lnTo>
                  <a:pt x="2729915" y="184912"/>
                </a:lnTo>
                <a:lnTo>
                  <a:pt x="2731135" y="212979"/>
                </a:lnTo>
                <a:lnTo>
                  <a:pt x="2729915" y="242011"/>
                </a:lnTo>
                <a:lnTo>
                  <a:pt x="2726258" y="268351"/>
                </a:lnTo>
                <a:lnTo>
                  <a:pt x="2711577" y="313055"/>
                </a:lnTo>
                <a:lnTo>
                  <a:pt x="2686977" y="345884"/>
                </a:lnTo>
                <a:lnTo>
                  <a:pt x="2652014" y="365760"/>
                </a:lnTo>
                <a:lnTo>
                  <a:pt x="2656205" y="379095"/>
                </a:lnTo>
                <a:lnTo>
                  <a:pt x="2701074" y="358051"/>
                </a:lnTo>
                <a:lnTo>
                  <a:pt x="2734056" y="321564"/>
                </a:lnTo>
                <a:lnTo>
                  <a:pt x="2754338" y="272834"/>
                </a:lnTo>
                <a:lnTo>
                  <a:pt x="2759405" y="244957"/>
                </a:lnTo>
                <a:lnTo>
                  <a:pt x="2761107" y="214757"/>
                </a:lnTo>
                <a:close/>
              </a:path>
              <a:path w="2921635" h="429260">
                <a:moveTo>
                  <a:pt x="2921127" y="214503"/>
                </a:moveTo>
                <a:lnTo>
                  <a:pt x="2919285" y="175221"/>
                </a:lnTo>
                <a:lnTo>
                  <a:pt x="2904617" y="104876"/>
                </a:lnTo>
                <a:lnTo>
                  <a:pt x="2875572" y="46837"/>
                </a:lnTo>
                <a:lnTo>
                  <a:pt x="2833852" y="9969"/>
                </a:lnTo>
                <a:lnTo>
                  <a:pt x="2808351" y="0"/>
                </a:lnTo>
                <a:lnTo>
                  <a:pt x="2804033" y="14224"/>
                </a:lnTo>
                <a:lnTo>
                  <a:pt x="2823718" y="24472"/>
                </a:lnTo>
                <a:lnTo>
                  <a:pt x="2840888" y="39357"/>
                </a:lnTo>
                <a:lnTo>
                  <a:pt x="2867660" y="83058"/>
                </a:lnTo>
                <a:lnTo>
                  <a:pt x="2883827" y="142532"/>
                </a:lnTo>
                <a:lnTo>
                  <a:pt x="2889237" y="214503"/>
                </a:lnTo>
                <a:lnTo>
                  <a:pt x="2889250" y="214757"/>
                </a:lnTo>
                <a:lnTo>
                  <a:pt x="2883827" y="286753"/>
                </a:lnTo>
                <a:lnTo>
                  <a:pt x="2867660" y="346075"/>
                </a:lnTo>
                <a:lnTo>
                  <a:pt x="2840888" y="389724"/>
                </a:lnTo>
                <a:lnTo>
                  <a:pt x="2804033" y="414782"/>
                </a:lnTo>
                <a:lnTo>
                  <a:pt x="2808351" y="429006"/>
                </a:lnTo>
                <a:lnTo>
                  <a:pt x="2856255" y="403466"/>
                </a:lnTo>
                <a:lnTo>
                  <a:pt x="2891790" y="355346"/>
                </a:lnTo>
                <a:lnTo>
                  <a:pt x="2913786" y="290410"/>
                </a:lnTo>
                <a:lnTo>
                  <a:pt x="2921114" y="214757"/>
                </a:lnTo>
                <a:lnTo>
                  <a:pt x="2921127" y="214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058" y="1581810"/>
            <a:ext cx="8060690" cy="483806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800" spc="-20" dirty="0">
                <a:latin typeface="Segoe UI Semilight"/>
                <a:cs typeface="Segoe UI Semilight"/>
              </a:rPr>
              <a:t>Translations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often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sound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more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natural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if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spc="-25" dirty="0">
                <a:latin typeface="Segoe UI Semilight"/>
                <a:cs typeface="Segoe UI Semilight"/>
              </a:rPr>
              <a:t>we:</a:t>
            </a:r>
            <a:endParaRPr sz="2800" dirty="0">
              <a:latin typeface="Segoe UI Semilight"/>
              <a:cs typeface="Segoe UI Semilight"/>
            </a:endParaRPr>
          </a:p>
          <a:p>
            <a:pPr marL="847725" indent="-514984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847725" algn="l"/>
              </a:tabLst>
            </a:pPr>
            <a:r>
              <a:rPr sz="2800" dirty="0">
                <a:latin typeface="Segoe UI Semilight"/>
                <a:cs typeface="Segoe UI Semilight"/>
              </a:rPr>
              <a:t>Notice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domain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restriction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patterns.</a:t>
            </a:r>
            <a:endParaRPr sz="2800" dirty="0">
              <a:latin typeface="Segoe UI Semilight"/>
              <a:cs typeface="Segoe UI Semilight"/>
            </a:endParaRPr>
          </a:p>
          <a:p>
            <a:pPr marL="847725" indent="-514984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847725" algn="l"/>
              </a:tabLst>
            </a:pPr>
            <a:r>
              <a:rPr sz="2800" dirty="0">
                <a:latin typeface="Segoe UI Semilight"/>
                <a:cs typeface="Segoe UI Semilight"/>
              </a:rPr>
              <a:t>Avoid</a:t>
            </a:r>
            <a:r>
              <a:rPr sz="2800" spc="-1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using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variables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when</a:t>
            </a:r>
            <a:r>
              <a:rPr sz="2800" spc="-114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10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can.</a:t>
            </a:r>
            <a:endParaRPr sz="2800" dirty="0">
              <a:latin typeface="Segoe UI Semilight"/>
              <a:cs typeface="Segoe UI Semilight"/>
            </a:endParaRPr>
          </a:p>
          <a:p>
            <a:pPr marL="847725" indent="-514984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847725" algn="l"/>
              </a:tabLst>
            </a:pPr>
            <a:r>
              <a:rPr sz="2800" dirty="0">
                <a:latin typeface="Segoe UI Semilight"/>
                <a:cs typeface="Segoe UI Semilight"/>
              </a:rPr>
              <a:t>Drop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“for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all”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or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“there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exists”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when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can.</a:t>
            </a:r>
            <a:endParaRPr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Segoe UI Semilight"/>
                <a:cs typeface="Segoe UI Semilight"/>
              </a:rPr>
              <a:t>For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example:</a:t>
            </a:r>
            <a:endParaRPr sz="2800" dirty="0">
              <a:latin typeface="Segoe UI Semilight"/>
              <a:cs typeface="Segoe UI Semilight"/>
            </a:endParaRPr>
          </a:p>
          <a:p>
            <a:pPr marL="593090">
              <a:lnSpc>
                <a:spcPct val="100000"/>
              </a:lnSpc>
              <a:spcBef>
                <a:spcPts val="969"/>
              </a:spcBef>
              <a:tabLst>
                <a:tab pos="1176655" algn="l"/>
                <a:tab pos="1818005" algn="l"/>
                <a:tab pos="2265045" algn="l"/>
                <a:tab pos="3493770" algn="l"/>
              </a:tabLst>
            </a:pPr>
            <a:r>
              <a:rPr sz="2800" spc="-25" dirty="0">
                <a:latin typeface="Cambria Math"/>
                <a:cs typeface="Cambria Math"/>
              </a:rPr>
              <a:t>∀𝑥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Cat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sz="2800" dirty="0">
                <a:latin typeface="Cambria Math"/>
                <a:cs typeface="Cambria Math"/>
              </a:rPr>
              <a:t>	→</a:t>
            </a:r>
            <a:r>
              <a:rPr sz="2800" spc="13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Blue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endParaRPr sz="2800" dirty="0">
              <a:latin typeface="Cambria Math"/>
              <a:cs typeface="Cambria Math"/>
            </a:endParaRPr>
          </a:p>
          <a:p>
            <a:pPr marL="890269" marR="655320">
              <a:lnSpc>
                <a:spcPct val="123900"/>
              </a:lnSpc>
              <a:spcBef>
                <a:spcPts val="254"/>
              </a:spcBef>
            </a:pP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8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8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animals</a:t>
            </a:r>
            <a:r>
              <a:rPr sz="28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sz="28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if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spc="2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</a:t>
            </a:r>
            <a:r>
              <a:rPr sz="28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cat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sz="28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spc="2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blue.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cats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blue.</a:t>
            </a:r>
            <a:endParaRPr sz="2800" dirty="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0751" y="5533518"/>
            <a:ext cx="266700" cy="267335"/>
          </a:xfrm>
          <a:custGeom>
            <a:avLst/>
            <a:gdLst/>
            <a:ahLst/>
            <a:cxnLst/>
            <a:rect l="l" t="t" r="r" b="b"/>
            <a:pathLst>
              <a:path w="266700" h="267335">
                <a:moveTo>
                  <a:pt x="32019" y="0"/>
                </a:moveTo>
                <a:lnTo>
                  <a:pt x="0" y="32036"/>
                </a:lnTo>
                <a:lnTo>
                  <a:pt x="101331" y="133423"/>
                </a:lnTo>
                <a:lnTo>
                  <a:pt x="0" y="234810"/>
                </a:lnTo>
                <a:lnTo>
                  <a:pt x="32019" y="266847"/>
                </a:lnTo>
                <a:lnTo>
                  <a:pt x="133350" y="165460"/>
                </a:lnTo>
                <a:lnTo>
                  <a:pt x="197388" y="165460"/>
                </a:lnTo>
                <a:lnTo>
                  <a:pt x="165369" y="133423"/>
                </a:lnTo>
                <a:lnTo>
                  <a:pt x="197388" y="101387"/>
                </a:lnTo>
                <a:lnTo>
                  <a:pt x="133350" y="101387"/>
                </a:lnTo>
                <a:lnTo>
                  <a:pt x="32019" y="0"/>
                </a:lnTo>
                <a:close/>
              </a:path>
              <a:path w="266700" h="267335">
                <a:moveTo>
                  <a:pt x="197388" y="165460"/>
                </a:moveTo>
                <a:lnTo>
                  <a:pt x="133350" y="165460"/>
                </a:lnTo>
                <a:lnTo>
                  <a:pt x="234681" y="266847"/>
                </a:lnTo>
                <a:lnTo>
                  <a:pt x="266700" y="234810"/>
                </a:lnTo>
                <a:lnTo>
                  <a:pt x="197388" y="165460"/>
                </a:lnTo>
                <a:close/>
              </a:path>
              <a:path w="266700" h="267335">
                <a:moveTo>
                  <a:pt x="234681" y="0"/>
                </a:moveTo>
                <a:lnTo>
                  <a:pt x="133350" y="101387"/>
                </a:lnTo>
                <a:lnTo>
                  <a:pt x="197388" y="101387"/>
                </a:lnTo>
                <a:lnTo>
                  <a:pt x="266700" y="32036"/>
                </a:lnTo>
                <a:lnTo>
                  <a:pt x="23468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9692" y="6110983"/>
            <a:ext cx="348615" cy="245110"/>
          </a:xfrm>
          <a:custGeom>
            <a:avLst/>
            <a:gdLst/>
            <a:ahLst/>
            <a:cxnLst/>
            <a:rect l="l" t="t" r="r" b="b"/>
            <a:pathLst>
              <a:path w="348615" h="245110">
                <a:moveTo>
                  <a:pt x="317554" y="0"/>
                </a:moveTo>
                <a:lnTo>
                  <a:pt x="124686" y="182421"/>
                </a:lnTo>
                <a:lnTo>
                  <a:pt x="32019" y="87441"/>
                </a:lnTo>
                <a:lnTo>
                  <a:pt x="0" y="117970"/>
                </a:lnTo>
                <a:lnTo>
                  <a:pt x="123179" y="244610"/>
                </a:lnTo>
                <a:lnTo>
                  <a:pt x="155575" y="214458"/>
                </a:lnTo>
                <a:lnTo>
                  <a:pt x="348067" y="31659"/>
                </a:lnTo>
                <a:lnTo>
                  <a:pt x="317554" y="0"/>
                </a:lnTo>
                <a:close/>
              </a:path>
            </a:pathLst>
          </a:custGeom>
          <a:solidFill>
            <a:srgbClr val="3D875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1" y="343944"/>
            <a:ext cx="51888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Translation Practice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862457" y="1698244"/>
            <a:ext cx="9561195" cy="315983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800" spc="-20" dirty="0">
                <a:latin typeface="Segoe UI Semilight"/>
                <a:cs typeface="Segoe UI Semilight"/>
              </a:rPr>
              <a:t>Translate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these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sentences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using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natural-sounding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translation.</a:t>
            </a: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581025" algn="l"/>
                <a:tab pos="1481455" algn="l"/>
                <a:tab pos="1908175" algn="l"/>
                <a:tab pos="3181350" algn="l"/>
              </a:tabLst>
            </a:pPr>
            <a:r>
              <a:rPr sz="2800" spc="-25" dirty="0">
                <a:latin typeface="Cambria Math"/>
                <a:cs typeface="Cambria Math"/>
              </a:rPr>
              <a:t>∃𝑥</a:t>
            </a:r>
            <a:r>
              <a:rPr lang="en-US" sz="2800" spc="-25" dirty="0">
                <a:latin typeface="Cambria Math"/>
                <a:cs typeface="Cambria Math"/>
              </a:rPr>
              <a:t>(</a:t>
            </a:r>
            <a:r>
              <a:rPr sz="2800" spc="-10" dirty="0">
                <a:latin typeface="Cambria Math"/>
                <a:cs typeface="Cambria Math"/>
              </a:rPr>
              <a:t>Fruit</a:t>
            </a:r>
            <a:r>
              <a:rPr lang="en-US" sz="2800" spc="-1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 </a:t>
            </a:r>
            <a:r>
              <a:rPr sz="2800" dirty="0">
                <a:latin typeface="Cambria Math"/>
                <a:cs typeface="Cambria Math"/>
              </a:rPr>
              <a:t>∧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Tasty</a:t>
            </a:r>
            <a:r>
              <a:rPr lang="en-US" sz="2800" spc="-1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))</a:t>
            </a:r>
            <a:endParaRPr lang="en-US"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  <a:tabLst>
                <a:tab pos="4547870" algn="l"/>
                <a:tab pos="6377305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endParaRPr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864"/>
              </a:spcBef>
            </a:pP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829310" algn="l"/>
                <a:tab pos="1731645" algn="l"/>
                <a:tab pos="2158365" algn="l"/>
                <a:tab pos="3551554" algn="l"/>
                <a:tab pos="4154804" algn="l"/>
                <a:tab pos="5802630" algn="l"/>
              </a:tabLst>
            </a:pPr>
            <a:r>
              <a:rPr sz="2800" spc="-25" dirty="0">
                <a:latin typeface="Cambria Math"/>
                <a:cs typeface="Cambria Math"/>
              </a:rPr>
              <a:t>∀𝑥</a:t>
            </a:r>
            <a:r>
              <a:rPr lang="en-US" sz="2800" spc="-25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Fruit</a:t>
            </a:r>
            <a:r>
              <a:rPr lang="en-US" sz="2800" spc="-2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 </a:t>
            </a:r>
            <a:r>
              <a:rPr sz="2800" dirty="0">
                <a:latin typeface="Cambria Math"/>
                <a:cs typeface="Cambria Math"/>
              </a:rPr>
              <a:t>∧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¬Ripe</a:t>
            </a:r>
            <a:r>
              <a:rPr lang="en-US" sz="2800" spc="-2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dirty="0">
                <a:latin typeface="Cambria Math"/>
                <a:cs typeface="Cambria Math"/>
              </a:rPr>
              <a:t>)</a:t>
            </a:r>
            <a:r>
              <a:rPr sz="2800" dirty="0">
                <a:latin typeface="Cambria Math"/>
                <a:cs typeface="Cambria Math"/>
              </a:rPr>
              <a:t>→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¬Tasty</a:t>
            </a:r>
            <a:r>
              <a:rPr lang="en-US" sz="2800" spc="-1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))</a:t>
            </a:r>
            <a:endParaRPr sz="2800" dirty="0">
              <a:latin typeface="Cambria Math"/>
              <a:cs typeface="Cambria Math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018714" y="132270"/>
            <a:ext cx="2809875" cy="1474470"/>
            <a:chOff x="9018714" y="132270"/>
            <a:chExt cx="2809875" cy="1474470"/>
          </a:xfrm>
        </p:grpSpPr>
        <p:sp>
          <p:nvSpPr>
            <p:cNvPr id="7" name="object 7"/>
            <p:cNvSpPr/>
            <p:nvPr/>
          </p:nvSpPr>
          <p:spPr>
            <a:xfrm>
              <a:off x="9026652" y="140207"/>
              <a:ext cx="2794000" cy="1458595"/>
            </a:xfrm>
            <a:custGeom>
              <a:avLst/>
              <a:gdLst/>
              <a:ahLst/>
              <a:cxnLst/>
              <a:rect l="l" t="t" r="r" b="b"/>
              <a:pathLst>
                <a:path w="2794000" h="1458595">
                  <a:moveTo>
                    <a:pt x="2550414" y="0"/>
                  </a:moveTo>
                  <a:lnTo>
                    <a:pt x="243077" y="0"/>
                  </a:lnTo>
                  <a:lnTo>
                    <a:pt x="194091" y="4938"/>
                  </a:lnTo>
                  <a:lnTo>
                    <a:pt x="148464" y="19103"/>
                  </a:lnTo>
                  <a:lnTo>
                    <a:pt x="107174" y="41516"/>
                  </a:lnTo>
                  <a:lnTo>
                    <a:pt x="71199" y="71199"/>
                  </a:lnTo>
                  <a:lnTo>
                    <a:pt x="41516" y="107174"/>
                  </a:lnTo>
                  <a:lnTo>
                    <a:pt x="19103" y="148464"/>
                  </a:lnTo>
                  <a:lnTo>
                    <a:pt x="4938" y="194091"/>
                  </a:lnTo>
                  <a:lnTo>
                    <a:pt x="0" y="243078"/>
                  </a:lnTo>
                  <a:lnTo>
                    <a:pt x="0" y="1215390"/>
                  </a:lnTo>
                  <a:lnTo>
                    <a:pt x="4938" y="1264376"/>
                  </a:lnTo>
                  <a:lnTo>
                    <a:pt x="19103" y="1310003"/>
                  </a:lnTo>
                  <a:lnTo>
                    <a:pt x="41516" y="1351293"/>
                  </a:lnTo>
                  <a:lnTo>
                    <a:pt x="71199" y="1387268"/>
                  </a:lnTo>
                  <a:lnTo>
                    <a:pt x="107174" y="1416951"/>
                  </a:lnTo>
                  <a:lnTo>
                    <a:pt x="148464" y="1439364"/>
                  </a:lnTo>
                  <a:lnTo>
                    <a:pt x="194091" y="1453529"/>
                  </a:lnTo>
                  <a:lnTo>
                    <a:pt x="243077" y="1458468"/>
                  </a:lnTo>
                  <a:lnTo>
                    <a:pt x="2550414" y="1458468"/>
                  </a:lnTo>
                  <a:lnTo>
                    <a:pt x="2599400" y="1453529"/>
                  </a:lnTo>
                  <a:lnTo>
                    <a:pt x="2645027" y="1439364"/>
                  </a:lnTo>
                  <a:lnTo>
                    <a:pt x="2686317" y="1416951"/>
                  </a:lnTo>
                  <a:lnTo>
                    <a:pt x="2722292" y="1387268"/>
                  </a:lnTo>
                  <a:lnTo>
                    <a:pt x="2751975" y="1351293"/>
                  </a:lnTo>
                  <a:lnTo>
                    <a:pt x="2774388" y="1310003"/>
                  </a:lnTo>
                  <a:lnTo>
                    <a:pt x="2788553" y="1264376"/>
                  </a:lnTo>
                  <a:lnTo>
                    <a:pt x="2793492" y="1215390"/>
                  </a:lnTo>
                  <a:lnTo>
                    <a:pt x="2793492" y="243078"/>
                  </a:lnTo>
                  <a:lnTo>
                    <a:pt x="2788553" y="194091"/>
                  </a:lnTo>
                  <a:lnTo>
                    <a:pt x="2774388" y="148464"/>
                  </a:lnTo>
                  <a:lnTo>
                    <a:pt x="2751975" y="107174"/>
                  </a:lnTo>
                  <a:lnTo>
                    <a:pt x="2722292" y="71199"/>
                  </a:lnTo>
                  <a:lnTo>
                    <a:pt x="2686317" y="41516"/>
                  </a:lnTo>
                  <a:lnTo>
                    <a:pt x="2645027" y="19103"/>
                  </a:lnTo>
                  <a:lnTo>
                    <a:pt x="2599400" y="4938"/>
                  </a:lnTo>
                  <a:lnTo>
                    <a:pt x="255041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26652" y="140207"/>
              <a:ext cx="2794000" cy="1458595"/>
            </a:xfrm>
            <a:custGeom>
              <a:avLst/>
              <a:gdLst/>
              <a:ahLst/>
              <a:cxnLst/>
              <a:rect l="l" t="t" r="r" b="b"/>
              <a:pathLst>
                <a:path w="2794000" h="1458595">
                  <a:moveTo>
                    <a:pt x="0" y="243078"/>
                  </a:moveTo>
                  <a:lnTo>
                    <a:pt x="4938" y="194091"/>
                  </a:lnTo>
                  <a:lnTo>
                    <a:pt x="19103" y="148464"/>
                  </a:lnTo>
                  <a:lnTo>
                    <a:pt x="41516" y="107174"/>
                  </a:lnTo>
                  <a:lnTo>
                    <a:pt x="71199" y="71199"/>
                  </a:lnTo>
                  <a:lnTo>
                    <a:pt x="107174" y="41516"/>
                  </a:lnTo>
                  <a:lnTo>
                    <a:pt x="148464" y="19103"/>
                  </a:lnTo>
                  <a:lnTo>
                    <a:pt x="194091" y="4938"/>
                  </a:lnTo>
                  <a:lnTo>
                    <a:pt x="243077" y="0"/>
                  </a:lnTo>
                  <a:lnTo>
                    <a:pt x="2550414" y="0"/>
                  </a:lnTo>
                  <a:lnTo>
                    <a:pt x="2599400" y="4938"/>
                  </a:lnTo>
                  <a:lnTo>
                    <a:pt x="2645027" y="19103"/>
                  </a:lnTo>
                  <a:lnTo>
                    <a:pt x="2686317" y="41516"/>
                  </a:lnTo>
                  <a:lnTo>
                    <a:pt x="2722292" y="71199"/>
                  </a:lnTo>
                  <a:lnTo>
                    <a:pt x="2751975" y="107174"/>
                  </a:lnTo>
                  <a:lnTo>
                    <a:pt x="2774388" y="148464"/>
                  </a:lnTo>
                  <a:lnTo>
                    <a:pt x="2788553" y="194091"/>
                  </a:lnTo>
                  <a:lnTo>
                    <a:pt x="2793492" y="243078"/>
                  </a:lnTo>
                  <a:lnTo>
                    <a:pt x="2793492" y="1215390"/>
                  </a:lnTo>
                  <a:lnTo>
                    <a:pt x="2788553" y="1264376"/>
                  </a:lnTo>
                  <a:lnTo>
                    <a:pt x="2774388" y="1310003"/>
                  </a:lnTo>
                  <a:lnTo>
                    <a:pt x="2751975" y="1351293"/>
                  </a:lnTo>
                  <a:lnTo>
                    <a:pt x="2722292" y="1387268"/>
                  </a:lnTo>
                  <a:lnTo>
                    <a:pt x="2686317" y="1416951"/>
                  </a:lnTo>
                  <a:lnTo>
                    <a:pt x="2645027" y="1439364"/>
                  </a:lnTo>
                  <a:lnTo>
                    <a:pt x="2599400" y="1453529"/>
                  </a:lnTo>
                  <a:lnTo>
                    <a:pt x="2550414" y="1458468"/>
                  </a:lnTo>
                  <a:lnTo>
                    <a:pt x="243077" y="1458468"/>
                  </a:lnTo>
                  <a:lnTo>
                    <a:pt x="194091" y="1453529"/>
                  </a:lnTo>
                  <a:lnTo>
                    <a:pt x="148464" y="1439364"/>
                  </a:lnTo>
                  <a:lnTo>
                    <a:pt x="107174" y="1416951"/>
                  </a:lnTo>
                  <a:lnTo>
                    <a:pt x="71199" y="1387268"/>
                  </a:lnTo>
                  <a:lnTo>
                    <a:pt x="41516" y="1351293"/>
                  </a:lnTo>
                  <a:lnTo>
                    <a:pt x="19103" y="1310003"/>
                  </a:lnTo>
                  <a:lnTo>
                    <a:pt x="4938" y="1264376"/>
                  </a:lnTo>
                  <a:lnTo>
                    <a:pt x="0" y="1215390"/>
                  </a:lnTo>
                  <a:lnTo>
                    <a:pt x="0" y="24307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04959" y="621410"/>
              <a:ext cx="414655" cy="845819"/>
            </a:xfrm>
            <a:custGeom>
              <a:avLst/>
              <a:gdLst/>
              <a:ahLst/>
              <a:cxnLst/>
              <a:rect l="l" t="t" r="r" b="b"/>
              <a:pathLst>
                <a:path w="414654" h="845819">
                  <a:moveTo>
                    <a:pt x="78613" y="619125"/>
                  </a:moveTo>
                  <a:lnTo>
                    <a:pt x="75184" y="609600"/>
                  </a:lnTo>
                  <a:lnTo>
                    <a:pt x="58102" y="615746"/>
                  </a:lnTo>
                  <a:lnTo>
                    <a:pt x="43103" y="624674"/>
                  </a:lnTo>
                  <a:lnTo>
                    <a:pt x="10922" y="667600"/>
                  </a:lnTo>
                  <a:lnTo>
                    <a:pt x="1206" y="705891"/>
                  </a:lnTo>
                  <a:lnTo>
                    <a:pt x="0" y="727456"/>
                  </a:lnTo>
                  <a:lnTo>
                    <a:pt x="1092" y="747077"/>
                  </a:lnTo>
                  <a:lnTo>
                    <a:pt x="10922" y="787501"/>
                  </a:lnTo>
                  <a:lnTo>
                    <a:pt x="43065" y="830262"/>
                  </a:lnTo>
                  <a:lnTo>
                    <a:pt x="75184" y="845312"/>
                  </a:lnTo>
                  <a:lnTo>
                    <a:pt x="78232" y="835787"/>
                  </a:lnTo>
                  <a:lnTo>
                    <a:pt x="64770" y="829792"/>
                  </a:lnTo>
                  <a:lnTo>
                    <a:pt x="53174" y="821486"/>
                  </a:lnTo>
                  <a:lnTo>
                    <a:pt x="29387" y="782891"/>
                  </a:lnTo>
                  <a:lnTo>
                    <a:pt x="21501" y="727456"/>
                  </a:lnTo>
                  <a:lnTo>
                    <a:pt x="21463" y="726313"/>
                  </a:lnTo>
                  <a:lnTo>
                    <a:pt x="22339" y="706170"/>
                  </a:lnTo>
                  <a:lnTo>
                    <a:pt x="35560" y="656463"/>
                  </a:lnTo>
                  <a:lnTo>
                    <a:pt x="64985" y="625030"/>
                  </a:lnTo>
                  <a:lnTo>
                    <a:pt x="78613" y="619125"/>
                  </a:lnTo>
                  <a:close/>
                </a:path>
                <a:path w="414654" h="845819">
                  <a:moveTo>
                    <a:pt x="122809" y="9525"/>
                  </a:moveTo>
                  <a:lnTo>
                    <a:pt x="119380" y="0"/>
                  </a:lnTo>
                  <a:lnTo>
                    <a:pt x="102298" y="6146"/>
                  </a:lnTo>
                  <a:lnTo>
                    <a:pt x="87312" y="15074"/>
                  </a:lnTo>
                  <a:lnTo>
                    <a:pt x="55118" y="58000"/>
                  </a:lnTo>
                  <a:lnTo>
                    <a:pt x="45402" y="96291"/>
                  </a:lnTo>
                  <a:lnTo>
                    <a:pt x="44196" y="117856"/>
                  </a:lnTo>
                  <a:lnTo>
                    <a:pt x="45288" y="137477"/>
                  </a:lnTo>
                  <a:lnTo>
                    <a:pt x="55118" y="177901"/>
                  </a:lnTo>
                  <a:lnTo>
                    <a:pt x="87261" y="220662"/>
                  </a:lnTo>
                  <a:lnTo>
                    <a:pt x="119380" y="235712"/>
                  </a:lnTo>
                  <a:lnTo>
                    <a:pt x="122428" y="226187"/>
                  </a:lnTo>
                  <a:lnTo>
                    <a:pt x="108966" y="220192"/>
                  </a:lnTo>
                  <a:lnTo>
                    <a:pt x="97370" y="211886"/>
                  </a:lnTo>
                  <a:lnTo>
                    <a:pt x="73583" y="173291"/>
                  </a:lnTo>
                  <a:lnTo>
                    <a:pt x="65697" y="117856"/>
                  </a:lnTo>
                  <a:lnTo>
                    <a:pt x="65659" y="116713"/>
                  </a:lnTo>
                  <a:lnTo>
                    <a:pt x="66535" y="96570"/>
                  </a:lnTo>
                  <a:lnTo>
                    <a:pt x="79756" y="46863"/>
                  </a:lnTo>
                  <a:lnTo>
                    <a:pt x="109181" y="15430"/>
                  </a:lnTo>
                  <a:lnTo>
                    <a:pt x="122809" y="9525"/>
                  </a:lnTo>
                  <a:close/>
                </a:path>
                <a:path w="414654" h="845819">
                  <a:moveTo>
                    <a:pt x="183769" y="314325"/>
                  </a:moveTo>
                  <a:lnTo>
                    <a:pt x="180340" y="304800"/>
                  </a:lnTo>
                  <a:lnTo>
                    <a:pt x="163258" y="310946"/>
                  </a:lnTo>
                  <a:lnTo>
                    <a:pt x="148259" y="319874"/>
                  </a:lnTo>
                  <a:lnTo>
                    <a:pt x="116078" y="362800"/>
                  </a:lnTo>
                  <a:lnTo>
                    <a:pt x="106362" y="401091"/>
                  </a:lnTo>
                  <a:lnTo>
                    <a:pt x="105156" y="422656"/>
                  </a:lnTo>
                  <a:lnTo>
                    <a:pt x="106248" y="442277"/>
                  </a:lnTo>
                  <a:lnTo>
                    <a:pt x="116078" y="482701"/>
                  </a:lnTo>
                  <a:lnTo>
                    <a:pt x="148221" y="525462"/>
                  </a:lnTo>
                  <a:lnTo>
                    <a:pt x="180340" y="540512"/>
                  </a:lnTo>
                  <a:lnTo>
                    <a:pt x="183388" y="530987"/>
                  </a:lnTo>
                  <a:lnTo>
                    <a:pt x="169926" y="524992"/>
                  </a:lnTo>
                  <a:lnTo>
                    <a:pt x="158330" y="516686"/>
                  </a:lnTo>
                  <a:lnTo>
                    <a:pt x="134543" y="478091"/>
                  </a:lnTo>
                  <a:lnTo>
                    <a:pt x="126657" y="422656"/>
                  </a:lnTo>
                  <a:lnTo>
                    <a:pt x="126619" y="421513"/>
                  </a:lnTo>
                  <a:lnTo>
                    <a:pt x="127495" y="401370"/>
                  </a:lnTo>
                  <a:lnTo>
                    <a:pt x="140716" y="351663"/>
                  </a:lnTo>
                  <a:lnTo>
                    <a:pt x="170141" y="320230"/>
                  </a:lnTo>
                  <a:lnTo>
                    <a:pt x="183769" y="314325"/>
                  </a:lnTo>
                  <a:close/>
                </a:path>
                <a:path w="414654" h="845819">
                  <a:moveTo>
                    <a:pt x="309372" y="727456"/>
                  </a:moveTo>
                  <a:lnTo>
                    <a:pt x="308165" y="706170"/>
                  </a:lnTo>
                  <a:lnTo>
                    <a:pt x="308152" y="705891"/>
                  </a:lnTo>
                  <a:lnTo>
                    <a:pt x="304507" y="685939"/>
                  </a:lnTo>
                  <a:lnTo>
                    <a:pt x="279095" y="636371"/>
                  </a:lnTo>
                  <a:lnTo>
                    <a:pt x="234188" y="609600"/>
                  </a:lnTo>
                  <a:lnTo>
                    <a:pt x="230759" y="619125"/>
                  </a:lnTo>
                  <a:lnTo>
                    <a:pt x="244449" y="625043"/>
                  </a:lnTo>
                  <a:lnTo>
                    <a:pt x="256197" y="633222"/>
                  </a:lnTo>
                  <a:lnTo>
                    <a:pt x="280009" y="671258"/>
                  </a:lnTo>
                  <a:lnTo>
                    <a:pt x="287782" y="726313"/>
                  </a:lnTo>
                  <a:lnTo>
                    <a:pt x="286918" y="747077"/>
                  </a:lnTo>
                  <a:lnTo>
                    <a:pt x="273812" y="797941"/>
                  </a:lnTo>
                  <a:lnTo>
                    <a:pt x="244589" y="829792"/>
                  </a:lnTo>
                  <a:lnTo>
                    <a:pt x="231140" y="835787"/>
                  </a:lnTo>
                  <a:lnTo>
                    <a:pt x="234188" y="845312"/>
                  </a:lnTo>
                  <a:lnTo>
                    <a:pt x="279171" y="818603"/>
                  </a:lnTo>
                  <a:lnTo>
                    <a:pt x="304507" y="769150"/>
                  </a:lnTo>
                  <a:lnTo>
                    <a:pt x="308152" y="749122"/>
                  </a:lnTo>
                  <a:lnTo>
                    <a:pt x="309372" y="727456"/>
                  </a:lnTo>
                  <a:close/>
                </a:path>
                <a:path w="414654" h="845819">
                  <a:moveTo>
                    <a:pt x="353568" y="117856"/>
                  </a:moveTo>
                  <a:lnTo>
                    <a:pt x="352361" y="96570"/>
                  </a:lnTo>
                  <a:lnTo>
                    <a:pt x="352348" y="96291"/>
                  </a:lnTo>
                  <a:lnTo>
                    <a:pt x="348703" y="76339"/>
                  </a:lnTo>
                  <a:lnTo>
                    <a:pt x="323291" y="26771"/>
                  </a:lnTo>
                  <a:lnTo>
                    <a:pt x="278384" y="0"/>
                  </a:lnTo>
                  <a:lnTo>
                    <a:pt x="274955" y="9525"/>
                  </a:lnTo>
                  <a:lnTo>
                    <a:pt x="288645" y="15443"/>
                  </a:lnTo>
                  <a:lnTo>
                    <a:pt x="300393" y="23622"/>
                  </a:lnTo>
                  <a:lnTo>
                    <a:pt x="324205" y="61658"/>
                  </a:lnTo>
                  <a:lnTo>
                    <a:pt x="331978" y="116713"/>
                  </a:lnTo>
                  <a:lnTo>
                    <a:pt x="331114" y="137477"/>
                  </a:lnTo>
                  <a:lnTo>
                    <a:pt x="318008" y="188341"/>
                  </a:lnTo>
                  <a:lnTo>
                    <a:pt x="288785" y="220192"/>
                  </a:lnTo>
                  <a:lnTo>
                    <a:pt x="275336" y="226187"/>
                  </a:lnTo>
                  <a:lnTo>
                    <a:pt x="278384" y="235712"/>
                  </a:lnTo>
                  <a:lnTo>
                    <a:pt x="323367" y="209003"/>
                  </a:lnTo>
                  <a:lnTo>
                    <a:pt x="348703" y="159550"/>
                  </a:lnTo>
                  <a:lnTo>
                    <a:pt x="352348" y="139522"/>
                  </a:lnTo>
                  <a:lnTo>
                    <a:pt x="353568" y="117856"/>
                  </a:lnTo>
                  <a:close/>
                </a:path>
                <a:path w="414654" h="845819">
                  <a:moveTo>
                    <a:pt x="414528" y="422656"/>
                  </a:moveTo>
                  <a:lnTo>
                    <a:pt x="413321" y="401370"/>
                  </a:lnTo>
                  <a:lnTo>
                    <a:pt x="413308" y="401091"/>
                  </a:lnTo>
                  <a:lnTo>
                    <a:pt x="409663" y="381139"/>
                  </a:lnTo>
                  <a:lnTo>
                    <a:pt x="384251" y="331571"/>
                  </a:lnTo>
                  <a:lnTo>
                    <a:pt x="339344" y="304800"/>
                  </a:lnTo>
                  <a:lnTo>
                    <a:pt x="335915" y="314325"/>
                  </a:lnTo>
                  <a:lnTo>
                    <a:pt x="349605" y="320243"/>
                  </a:lnTo>
                  <a:lnTo>
                    <a:pt x="361353" y="328422"/>
                  </a:lnTo>
                  <a:lnTo>
                    <a:pt x="385165" y="366458"/>
                  </a:lnTo>
                  <a:lnTo>
                    <a:pt x="392938" y="421513"/>
                  </a:lnTo>
                  <a:lnTo>
                    <a:pt x="392074" y="442277"/>
                  </a:lnTo>
                  <a:lnTo>
                    <a:pt x="378968" y="493141"/>
                  </a:lnTo>
                  <a:lnTo>
                    <a:pt x="349745" y="524992"/>
                  </a:lnTo>
                  <a:lnTo>
                    <a:pt x="336296" y="530987"/>
                  </a:lnTo>
                  <a:lnTo>
                    <a:pt x="339344" y="540512"/>
                  </a:lnTo>
                  <a:lnTo>
                    <a:pt x="384327" y="513803"/>
                  </a:lnTo>
                  <a:lnTo>
                    <a:pt x="409663" y="464350"/>
                  </a:lnTo>
                  <a:lnTo>
                    <a:pt x="413308" y="444322"/>
                  </a:lnTo>
                  <a:lnTo>
                    <a:pt x="414528" y="422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177273" y="239649"/>
            <a:ext cx="237363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28369" algn="l"/>
                <a:tab pos="972185" algn="l"/>
                <a:tab pos="103505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Predicate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spc="-10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Fruit</a:t>
            </a:r>
            <a:r>
              <a:rPr sz="2000" spc="36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	≔</a:t>
            </a:r>
            <a:r>
              <a:rPr sz="2000" spc="114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 a</a:t>
            </a:r>
            <a:r>
              <a:rPr sz="2000" spc="-10" dirty="0">
                <a:latin typeface="Segoe UI Semilight"/>
                <a:cs typeface="Segoe UI Semilight"/>
              </a:rPr>
              <a:t> fruit </a:t>
            </a:r>
            <a:r>
              <a:rPr sz="2000" dirty="0">
                <a:latin typeface="Cambria Math"/>
                <a:cs typeface="Cambria Math"/>
              </a:rPr>
              <a:t>Tasty</a:t>
            </a:r>
            <a:r>
              <a:rPr sz="2000" spc="37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		≔</a:t>
            </a:r>
            <a:r>
              <a:rPr sz="2000" spc="9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10" dirty="0">
                <a:latin typeface="Segoe UI Semilight"/>
                <a:cs typeface="Segoe UI Semilight"/>
              </a:rPr>
              <a:t>tasty </a:t>
            </a:r>
            <a:r>
              <a:rPr sz="2000" dirty="0">
                <a:latin typeface="Cambria Math"/>
                <a:cs typeface="Cambria Math"/>
              </a:rPr>
              <a:t>Ripe</a:t>
            </a:r>
            <a:r>
              <a:rPr sz="2000" spc="37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ripe</a:t>
            </a:r>
            <a:endParaRPr sz="2000">
              <a:latin typeface="Segoe UI Semilight"/>
              <a:cs typeface="Segoe UI Semi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35078" y="406590"/>
            <a:ext cx="2754630" cy="880110"/>
            <a:chOff x="5835078" y="406590"/>
            <a:chExt cx="2754630" cy="880110"/>
          </a:xfrm>
        </p:grpSpPr>
        <p:sp>
          <p:nvSpPr>
            <p:cNvPr id="12" name="object 12"/>
            <p:cNvSpPr/>
            <p:nvPr/>
          </p:nvSpPr>
          <p:spPr>
            <a:xfrm>
              <a:off x="5843015" y="414527"/>
              <a:ext cx="2738755" cy="864235"/>
            </a:xfrm>
            <a:custGeom>
              <a:avLst/>
              <a:gdLst/>
              <a:ahLst/>
              <a:cxnLst/>
              <a:rect l="l" t="t" r="r" b="b"/>
              <a:pathLst>
                <a:path w="2738754" h="864235">
                  <a:moveTo>
                    <a:pt x="2594610" y="0"/>
                  </a:moveTo>
                  <a:lnTo>
                    <a:pt x="144018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8" y="864108"/>
                  </a:lnTo>
                  <a:lnTo>
                    <a:pt x="2594610" y="864108"/>
                  </a:lnTo>
                  <a:lnTo>
                    <a:pt x="2640116" y="856762"/>
                  </a:lnTo>
                  <a:lnTo>
                    <a:pt x="2679649" y="836310"/>
                  </a:lnTo>
                  <a:lnTo>
                    <a:pt x="2710830" y="805129"/>
                  </a:lnTo>
                  <a:lnTo>
                    <a:pt x="2731282" y="765596"/>
                  </a:lnTo>
                  <a:lnTo>
                    <a:pt x="2738628" y="720089"/>
                  </a:lnTo>
                  <a:lnTo>
                    <a:pt x="2738628" y="144018"/>
                  </a:lnTo>
                  <a:lnTo>
                    <a:pt x="2731282" y="98511"/>
                  </a:lnTo>
                  <a:lnTo>
                    <a:pt x="2710830" y="58978"/>
                  </a:lnTo>
                  <a:lnTo>
                    <a:pt x="2679649" y="27797"/>
                  </a:lnTo>
                  <a:lnTo>
                    <a:pt x="2640116" y="7345"/>
                  </a:lnTo>
                  <a:lnTo>
                    <a:pt x="259461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43015" y="414527"/>
              <a:ext cx="2738755" cy="864235"/>
            </a:xfrm>
            <a:custGeom>
              <a:avLst/>
              <a:gdLst/>
              <a:ahLst/>
              <a:cxnLst/>
              <a:rect l="l" t="t" r="r" b="b"/>
              <a:pathLst>
                <a:path w="2738754" h="8642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2594610" y="0"/>
                  </a:lnTo>
                  <a:lnTo>
                    <a:pt x="2640116" y="7345"/>
                  </a:lnTo>
                  <a:lnTo>
                    <a:pt x="2679649" y="27797"/>
                  </a:lnTo>
                  <a:lnTo>
                    <a:pt x="2710830" y="58978"/>
                  </a:lnTo>
                  <a:lnTo>
                    <a:pt x="2731282" y="98511"/>
                  </a:lnTo>
                  <a:lnTo>
                    <a:pt x="2738628" y="144018"/>
                  </a:lnTo>
                  <a:lnTo>
                    <a:pt x="2738628" y="720089"/>
                  </a:lnTo>
                  <a:lnTo>
                    <a:pt x="2731282" y="765596"/>
                  </a:lnTo>
                  <a:lnTo>
                    <a:pt x="2710830" y="805129"/>
                  </a:lnTo>
                  <a:lnTo>
                    <a:pt x="2679649" y="836310"/>
                  </a:lnTo>
                  <a:lnTo>
                    <a:pt x="2640116" y="856762"/>
                  </a:lnTo>
                  <a:lnTo>
                    <a:pt x="2594610" y="864108"/>
                  </a:lnTo>
                  <a:lnTo>
                    <a:pt x="144018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65316" y="520953"/>
            <a:ext cx="2405380" cy="629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2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Domain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of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Discourse_</a:t>
            </a:r>
            <a:r>
              <a:rPr sz="2000" spc="-10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Food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4446E-013C-468D-CEB5-9A65EB4B3134}"/>
              </a:ext>
            </a:extLst>
          </p:cNvPr>
          <p:cNvSpPr txBox="1"/>
          <p:nvPr/>
        </p:nvSpPr>
        <p:spPr>
          <a:xfrm>
            <a:off x="1095636" y="2908831"/>
            <a:ext cx="6623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There is a tasty fruit.	OR	Some fruits are tasty.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8F200D-0D57-6CB8-62D3-64D4DE36172F}"/>
              </a:ext>
            </a:extLst>
          </p:cNvPr>
          <p:cNvSpPr txBox="1"/>
          <p:nvPr/>
        </p:nvSpPr>
        <p:spPr>
          <a:xfrm>
            <a:off x="1095636" y="5047878"/>
            <a:ext cx="487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All fruits that aren’t ripe aren’t tasty.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Get started on HW1 if you haven’t already!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CC4 due Wednesday at noon</a:t>
            </a:r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EE7AB5-99D6-4CC2-96C6-0BBAA73541D7}"/>
              </a:ext>
            </a:extLst>
          </p:cNvPr>
          <p:cNvGrpSpPr/>
          <p:nvPr/>
        </p:nvGrpSpPr>
        <p:grpSpPr>
          <a:xfrm>
            <a:off x="556577" y="312984"/>
            <a:ext cx="11187259" cy="2775448"/>
            <a:chOff x="1185842" y="3429000"/>
            <a:chExt cx="6111311" cy="170221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BC94369-C51F-425F-9409-93BDAF5FB48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grp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BC94369-C51F-425F-9409-93BDAF5FB4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59C5E1-178B-4DB9-AC70-F03A1357087B}"/>
                </a:ext>
              </a:extLst>
            </p:cNvPr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grp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4EE18B-5103-49C0-A649-34A9135F2E26}"/>
              </a:ext>
            </a:extLst>
          </p:cNvPr>
          <p:cNvGrpSpPr/>
          <p:nvPr/>
        </p:nvGrpSpPr>
        <p:grpSpPr>
          <a:xfrm>
            <a:off x="96839" y="3950559"/>
            <a:ext cx="11924147" cy="2422752"/>
            <a:chOff x="1185842" y="3429000"/>
            <a:chExt cx="6111311" cy="1485900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E96260E-BDAD-43F4-906C-31C3C62AF45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grp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E96260E-BDAD-43F4-906C-31C3C62AF4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blipFill>
                  <a:blip r:embed="rId3"/>
                  <a:stretch>
                    <a:fillRect l="-714" r="-612"/>
                  </a:stretch>
                </a:blipFill>
                <a:ln w="38100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5F2293-644F-4099-AC03-467BBB3F9E67}"/>
                </a:ext>
              </a:extLst>
            </p:cNvPr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grp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29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truth table is a unique representation of a Boolean Function.</a:t>
            </a:r>
          </a:p>
          <a:p>
            <a:pPr lvl="1"/>
            <a:r>
              <a:rPr lang="en-US" dirty="0"/>
              <a:t>If you describe a function, there’s only one possible truth table for it.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Given a truth table you can find many circuits and many compound prepositions to represent it.</a:t>
            </a:r>
          </a:p>
          <a:p>
            <a:pPr lvl="1"/>
            <a:r>
              <a:rPr lang="en-US" dirty="0"/>
              <a:t>Think back to when we were developing the law of implication…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It would be nice to have a “standard” proposition (or standard circuit) we could always write as a starting point.</a:t>
            </a:r>
          </a:p>
          <a:p>
            <a:pPr lvl="1"/>
            <a:r>
              <a:rPr lang="en-US" dirty="0"/>
              <a:t>So we have a (possibly) shorter way of telling if we have the same function.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9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Disjunctive Normal Form (DNF)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a.k.a. OR of ANDs</a:t>
            </a:r>
          </a:p>
          <a:p>
            <a:r>
              <a:rPr lang="en-US" dirty="0" err="1"/>
              <a:t>a.k.a</a:t>
            </a:r>
            <a:r>
              <a:rPr lang="en-US" dirty="0"/>
              <a:t> Sum-of-Products Form</a:t>
            </a:r>
          </a:p>
          <a:p>
            <a:r>
              <a:rPr lang="en-US" dirty="0"/>
              <a:t>a.k.a. </a:t>
            </a:r>
            <a:r>
              <a:rPr lang="en-US" dirty="0" err="1"/>
              <a:t>Minterm</a:t>
            </a:r>
            <a:r>
              <a:rPr lang="en-US" dirty="0"/>
              <a:t> Expansion</a:t>
            </a:r>
          </a:p>
          <a:p>
            <a:pPr marL="514350" indent="-514350">
              <a:buClr>
                <a:srgbClr val="917B4C"/>
              </a:buClr>
              <a:buFont typeface="+mj-lt"/>
              <a:buAutoNum type="arabicPeriod"/>
            </a:pPr>
            <a:r>
              <a:rPr lang="en-US" dirty="0"/>
              <a:t>Read the true rows of the truth table</a:t>
            </a:r>
          </a:p>
          <a:p>
            <a:pPr marL="514350" indent="-514350">
              <a:buClr>
                <a:srgbClr val="917B4C"/>
              </a:buClr>
              <a:buFont typeface="+mj-lt"/>
              <a:buAutoNum type="arabicPeriod"/>
            </a:pPr>
            <a:r>
              <a:rPr lang="en-US" dirty="0"/>
              <a:t>AND together all the settings in a given (true) row.</a:t>
            </a:r>
          </a:p>
          <a:p>
            <a:pPr marL="514350" indent="-514350">
              <a:buClr>
                <a:srgbClr val="917B4C"/>
              </a:buClr>
              <a:buFont typeface="+mj-lt"/>
              <a:buAutoNum type="arabicPeriod"/>
            </a:pPr>
            <a:r>
              <a:rPr lang="en-US" dirty="0"/>
              <a:t>OR together the true rows.</a:t>
            </a:r>
          </a:p>
        </p:txBody>
      </p:sp>
    </p:spTree>
    <p:extLst>
      <p:ext uri="{BB962C8B-B14F-4D97-AF65-F5344CB8AC3E}">
        <p14:creationId xmlns:p14="http://schemas.microsoft.com/office/powerpoint/2010/main" val="200450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a.k.a. AND of ORs</a:t>
            </a:r>
          </a:p>
          <a:p>
            <a:r>
              <a:rPr lang="en-US" dirty="0"/>
              <a:t>a.k.a. Product-of-Sums Form</a:t>
            </a:r>
          </a:p>
          <a:p>
            <a:r>
              <a:rPr lang="en-US" dirty="0"/>
              <a:t>a.k.a. </a:t>
            </a:r>
            <a:r>
              <a:rPr lang="en-US" dirty="0" err="1"/>
              <a:t>Maxterm</a:t>
            </a:r>
            <a:r>
              <a:rPr lang="en-US" dirty="0"/>
              <a:t> Expansion</a:t>
            </a:r>
          </a:p>
          <a:p>
            <a:pPr marL="514350" indent="-514350">
              <a:buClr>
                <a:srgbClr val="917B4C"/>
              </a:buClr>
              <a:buFont typeface="+mj-lt"/>
              <a:buAutoNum type="arabicPeriod"/>
            </a:pPr>
            <a:r>
              <a:rPr lang="en-US" dirty="0"/>
              <a:t>Read the false rows of the truth table</a:t>
            </a:r>
          </a:p>
          <a:p>
            <a:pPr marL="514350" indent="-514350">
              <a:buClr>
                <a:srgbClr val="917B4C"/>
              </a:buClr>
              <a:buFont typeface="+mj-lt"/>
              <a:buAutoNum type="arabicPeriod"/>
            </a:pPr>
            <a:r>
              <a:rPr lang="en-US" dirty="0"/>
              <a:t>OR together the negations of all the settings in the false rows.</a:t>
            </a:r>
          </a:p>
          <a:p>
            <a:pPr marL="514350" indent="-514350">
              <a:buClr>
                <a:srgbClr val="917B4C"/>
              </a:buClr>
              <a:buFont typeface="+mj-lt"/>
              <a:buAutoNum type="arabicPeriod"/>
            </a:pPr>
            <a:r>
              <a:rPr lang="en-US" dirty="0"/>
              <a:t>AND together the false rows.</a:t>
            </a:r>
          </a:p>
          <a:p>
            <a:endParaRPr lang="en-US" dirty="0"/>
          </a:p>
          <a:p>
            <a:r>
              <a:rPr lang="en-US" dirty="0"/>
              <a:t>Or take the DNF of the negation of the function you care about, and distribute the negation.</a:t>
            </a:r>
          </a:p>
        </p:txBody>
      </p:sp>
    </p:spTree>
    <p:extLst>
      <p:ext uri="{BB962C8B-B14F-4D97-AF65-F5344CB8AC3E}">
        <p14:creationId xmlns:p14="http://schemas.microsoft.com/office/powerpoint/2010/main" val="30292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99152-0B94-BA51-F6BA-E29A3E486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498C3-E106-54AA-0024-DBCFB21A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604696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366</TotalTime>
  <Words>3651</Words>
  <Application>Microsoft Office PowerPoint</Application>
  <PresentationFormat>Widescreen</PresentationFormat>
  <Paragraphs>462</Paragraphs>
  <Slides>54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Aptos</vt:lpstr>
      <vt:lpstr>Arial</vt:lpstr>
      <vt:lpstr>Calibri</vt:lpstr>
      <vt:lpstr>Cambria Math</vt:lpstr>
      <vt:lpstr>Courier New</vt:lpstr>
      <vt:lpstr>Lucida Console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Predicates and Quantifiers</vt:lpstr>
      <vt:lpstr>Announcements</vt:lpstr>
      <vt:lpstr>Review</vt:lpstr>
      <vt:lpstr>Notation</vt:lpstr>
      <vt:lpstr>Meet Boolean Algebra</vt:lpstr>
      <vt:lpstr>Canonical Forms</vt:lpstr>
      <vt:lpstr>Disjunctive Normal Form (DNF)</vt:lpstr>
      <vt:lpstr>Conjunctive Normal Form (CNF)</vt:lpstr>
      <vt:lpstr>Warm Up</vt:lpstr>
      <vt:lpstr>Warm Up</vt:lpstr>
      <vt:lpstr>Predicate Logic</vt:lpstr>
      <vt:lpstr>Motivation</vt:lpstr>
      <vt:lpstr>Motivation</vt:lpstr>
      <vt:lpstr>Predicate Logic</vt:lpstr>
      <vt:lpstr>Predicates</vt:lpstr>
      <vt:lpstr>Analogy</vt:lpstr>
      <vt:lpstr>Predicate Translation</vt:lpstr>
      <vt:lpstr>Predicate Translation: Example</vt:lpstr>
      <vt:lpstr>Domain of Discourse</vt:lpstr>
      <vt:lpstr>Domain of Discourse</vt:lpstr>
      <vt:lpstr>Try it…</vt:lpstr>
      <vt:lpstr>Try it…</vt:lpstr>
      <vt:lpstr>Quantifiers: Motivation</vt:lpstr>
      <vt:lpstr>Quantifiers</vt:lpstr>
      <vt:lpstr>Quantifiers</vt:lpstr>
      <vt:lpstr>Quantifiers</vt:lpstr>
      <vt:lpstr>Predicate Logic Summary</vt:lpstr>
      <vt:lpstr>Predicate Logic Translation</vt:lpstr>
      <vt:lpstr>Translations</vt:lpstr>
      <vt:lpstr>Translations</vt:lpstr>
      <vt:lpstr>Translations</vt:lpstr>
      <vt:lpstr>Evaluating Predicate Logic</vt:lpstr>
      <vt:lpstr>Evaluating Predicate Logic</vt:lpstr>
      <vt:lpstr>One Technical Matter</vt:lpstr>
      <vt:lpstr>Bound Variables</vt:lpstr>
      <vt:lpstr>More Practice</vt:lpstr>
      <vt:lpstr>Examples</vt:lpstr>
      <vt:lpstr>Domain Restriction </vt:lpstr>
      <vt:lpstr>Domain Restriction</vt:lpstr>
      <vt:lpstr>Quantifiers</vt:lpstr>
      <vt:lpstr>Quantifiers</vt:lpstr>
      <vt:lpstr>Quantifiers</vt:lpstr>
      <vt:lpstr>∀x[(Cat(x)∧ Fat(x))→Happy(x)]</vt:lpstr>
      <vt:lpstr>∀x[(Cat(x)∧ Fat(x))→Happy(x)]</vt:lpstr>
      <vt:lpstr>Quantifiers</vt:lpstr>
      <vt:lpstr>Quantifiers</vt:lpstr>
      <vt:lpstr>∃x[(Dog(x)∧¬Happy(x)]</vt:lpstr>
      <vt:lpstr>∃x[(Dog(x)∧¬Happy(x)]</vt:lpstr>
      <vt:lpstr>Why are the rules what they are?</vt:lpstr>
      <vt:lpstr>Why are the rules what they are?</vt:lpstr>
      <vt:lpstr>Domain Restriction Translations</vt:lpstr>
      <vt:lpstr>Translation Practice</vt:lpstr>
      <vt:lpstr>Todo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Predicates and Quantifiers</dc:title>
  <dc:creator>rtweber2</dc:creator>
  <cp:lastModifiedBy>Parker Gustafson</cp:lastModifiedBy>
  <cp:revision>26</cp:revision>
  <cp:lastPrinted>2024-09-28T23:24:05Z</cp:lastPrinted>
  <dcterms:created xsi:type="dcterms:W3CDTF">2022-01-12T01:58:03Z</dcterms:created>
  <dcterms:modified xsi:type="dcterms:W3CDTF">2025-06-30T20:22:12Z</dcterms:modified>
</cp:coreProperties>
</file>