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xml" ContentType="application/vnd.openxmlformats-officedocument.presentationml.tags+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tags/tag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256" r:id="rId2"/>
    <p:sldId id="395" r:id="rId3"/>
    <p:sldId id="396" r:id="rId4"/>
    <p:sldId id="360" r:id="rId5"/>
    <p:sldId id="397" r:id="rId6"/>
    <p:sldId id="398" r:id="rId7"/>
    <p:sldId id="259" r:id="rId8"/>
    <p:sldId id="399" r:id="rId9"/>
    <p:sldId id="400" r:id="rId10"/>
    <p:sldId id="262" r:id="rId11"/>
    <p:sldId id="402" r:id="rId12"/>
    <p:sldId id="394" r:id="rId13"/>
    <p:sldId id="326" r:id="rId14"/>
    <p:sldId id="327" r:id="rId15"/>
    <p:sldId id="328" r:id="rId16"/>
    <p:sldId id="403" r:id="rId17"/>
    <p:sldId id="329" r:id="rId18"/>
    <p:sldId id="275" r:id="rId19"/>
    <p:sldId id="362" r:id="rId20"/>
    <p:sldId id="274" r:id="rId21"/>
    <p:sldId id="404" r:id="rId22"/>
    <p:sldId id="407" r:id="rId23"/>
    <p:sldId id="406" r:id="rId24"/>
    <p:sldId id="278" r:id="rId25"/>
    <p:sldId id="279" r:id="rId26"/>
    <p:sldId id="280" r:id="rId27"/>
    <p:sldId id="408" r:id="rId28"/>
    <p:sldId id="389" r:id="rId29"/>
    <p:sldId id="303" r:id="rId30"/>
    <p:sldId id="390" r:id="rId31"/>
    <p:sldId id="391" r:id="rId32"/>
    <p:sldId id="392" r:id="rId33"/>
    <p:sldId id="380" r:id="rId34"/>
    <p:sldId id="312" r:id="rId35"/>
    <p:sldId id="381" r:id="rId36"/>
    <p:sldId id="310" r:id="rId37"/>
    <p:sldId id="410" r:id="rId38"/>
    <p:sldId id="313" r:id="rId39"/>
    <p:sldId id="301" r:id="rId40"/>
    <p:sldId id="314" r:id="rId41"/>
    <p:sldId id="382" r:id="rId42"/>
    <p:sldId id="316" r:id="rId43"/>
    <p:sldId id="357" r:id="rId44"/>
    <p:sldId id="358" r:id="rId45"/>
    <p:sldId id="317" r:id="rId46"/>
    <p:sldId id="348" r:id="rId47"/>
    <p:sldId id="349" r:id="rId48"/>
    <p:sldId id="350" r:id="rId49"/>
    <p:sldId id="318" r:id="rId50"/>
    <p:sldId id="356" r:id="rId51"/>
    <p:sldId id="383" r:id="rId52"/>
    <p:sldId id="384" r:id="rId53"/>
    <p:sldId id="388" r:id="rId54"/>
    <p:sldId id="387" r:id="rId55"/>
    <p:sldId id="321" r:id="rId56"/>
    <p:sldId id="323" r:id="rId57"/>
    <p:sldId id="319" r:id="rId58"/>
    <p:sldId id="324" r:id="rId59"/>
    <p:sldId id="377" r:id="rId60"/>
    <p:sldId id="260" r:id="rId61"/>
    <p:sldId id="261" r:id="rId62"/>
    <p:sldId id="409" r:id="rId63"/>
    <p:sldId id="276" r:id="rId64"/>
    <p:sldId id="277" r:id="rId65"/>
    <p:sldId id="378" r:id="rId66"/>
    <p:sldId id="331" r:id="rId6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0AF13A-6CF5-47B6-9E60-AED4E83C8FFB}" v="44" dt="2025-06-25T16:17:53.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er Gustafson" userId="16d30e8de7881f07" providerId="LiveId" clId="{6D0AF13A-6CF5-47B6-9E60-AED4E83C8FFB}"/>
    <pc:docChg chg="undo custSel addSld delSld modSld modNotesMaster modHandout">
      <pc:chgData name="Parker Gustafson" userId="16d30e8de7881f07" providerId="LiveId" clId="{6D0AF13A-6CF5-47B6-9E60-AED4E83C8FFB}" dt="2025-06-25T16:17:53.475" v="1886"/>
      <pc:docMkLst>
        <pc:docMk/>
      </pc:docMkLst>
      <pc:sldChg chg="modSp del mod">
        <pc:chgData name="Parker Gustafson" userId="16d30e8de7881f07" providerId="LiveId" clId="{6D0AF13A-6CF5-47B6-9E60-AED4E83C8FFB}" dt="2025-06-25T00:09:29.007" v="47" actId="47"/>
        <pc:sldMkLst>
          <pc:docMk/>
          <pc:sldMk cId="3981675747" sldId="256"/>
        </pc:sldMkLst>
        <pc:spChg chg="mod">
          <ac:chgData name="Parker Gustafson" userId="16d30e8de7881f07" providerId="LiveId" clId="{6D0AF13A-6CF5-47B6-9E60-AED4E83C8FFB}" dt="2025-06-25T00:06:29.987" v="46" actId="20577"/>
          <ac:spMkLst>
            <pc:docMk/>
            <pc:sldMk cId="3981675747" sldId="256"/>
            <ac:spMk id="2" creationId="{00000000-0000-0000-0000-000000000000}"/>
          </ac:spMkLst>
        </pc:spChg>
      </pc:sldChg>
      <pc:sldChg chg="modSp add mod">
        <pc:chgData name="Parker Gustafson" userId="16d30e8de7881f07" providerId="LiveId" clId="{6D0AF13A-6CF5-47B6-9E60-AED4E83C8FFB}" dt="2025-06-25T03:21:05.605" v="1883" actId="20577"/>
        <pc:sldMkLst>
          <pc:docMk/>
          <pc:sldMk cId="4109623022" sldId="256"/>
        </pc:sldMkLst>
        <pc:spChg chg="mod">
          <ac:chgData name="Parker Gustafson" userId="16d30e8de7881f07" providerId="LiveId" clId="{6D0AF13A-6CF5-47B6-9E60-AED4E83C8FFB}" dt="2025-06-25T03:21:05.605" v="1883" actId="20577"/>
          <ac:spMkLst>
            <pc:docMk/>
            <pc:sldMk cId="4109623022" sldId="256"/>
            <ac:spMk id="3" creationId="{58C988BA-2096-5E58-D475-FA053F951AE4}"/>
          </ac:spMkLst>
        </pc:spChg>
      </pc:sldChg>
      <pc:sldChg chg="del">
        <pc:chgData name="Parker Gustafson" userId="16d30e8de7881f07" providerId="LiveId" clId="{6D0AF13A-6CF5-47B6-9E60-AED4E83C8FFB}" dt="2025-06-25T01:41:52.577" v="1838" actId="47"/>
        <pc:sldMkLst>
          <pc:docMk/>
          <pc:sldMk cId="1845541178" sldId="257"/>
        </pc:sldMkLst>
      </pc:sldChg>
      <pc:sldChg chg="add del">
        <pc:chgData name="Parker Gustafson" userId="16d30e8de7881f07" providerId="LiveId" clId="{6D0AF13A-6CF5-47B6-9E60-AED4E83C8FFB}" dt="2025-06-25T00:36:55.153" v="462" actId="47"/>
        <pc:sldMkLst>
          <pc:docMk/>
          <pc:sldMk cId="0" sldId="258"/>
        </pc:sldMkLst>
      </pc:sldChg>
      <pc:sldChg chg="modSp add mod">
        <pc:chgData name="Parker Gustafson" userId="16d30e8de7881f07" providerId="LiveId" clId="{6D0AF13A-6CF5-47B6-9E60-AED4E83C8FFB}" dt="2025-06-25T00:45:39.020" v="605" actId="207"/>
        <pc:sldMkLst>
          <pc:docMk/>
          <pc:sldMk cId="0" sldId="259"/>
        </pc:sldMkLst>
        <pc:spChg chg="mod">
          <ac:chgData name="Parker Gustafson" userId="16d30e8de7881f07" providerId="LiveId" clId="{6D0AF13A-6CF5-47B6-9E60-AED4E83C8FFB}" dt="2025-06-25T00:45:39.020" v="605" actId="207"/>
          <ac:spMkLst>
            <pc:docMk/>
            <pc:sldMk cId="0" sldId="259"/>
            <ac:spMk id="3" creationId="{00000000-0000-0000-0000-000000000000}"/>
          </ac:spMkLst>
        </pc:spChg>
      </pc:sldChg>
      <pc:sldChg chg="modSp mod">
        <pc:chgData name="Parker Gustafson" userId="16d30e8de7881f07" providerId="LiveId" clId="{6D0AF13A-6CF5-47B6-9E60-AED4E83C8FFB}" dt="2025-06-25T01:24:40.997" v="1781" actId="207"/>
        <pc:sldMkLst>
          <pc:docMk/>
          <pc:sldMk cId="3436729696" sldId="260"/>
        </pc:sldMkLst>
        <pc:spChg chg="mod">
          <ac:chgData name="Parker Gustafson" userId="16d30e8de7881f07" providerId="LiveId" clId="{6D0AF13A-6CF5-47B6-9E60-AED4E83C8FFB}" dt="2025-06-25T01:24:40.997" v="1781" actId="207"/>
          <ac:spMkLst>
            <pc:docMk/>
            <pc:sldMk cId="3436729696" sldId="260"/>
            <ac:spMk id="11" creationId="{00000000-0000-0000-0000-000000000000}"/>
          </ac:spMkLst>
        </pc:spChg>
      </pc:sldChg>
      <pc:sldChg chg="modSp mod">
        <pc:chgData name="Parker Gustafson" userId="16d30e8de7881f07" providerId="LiveId" clId="{6D0AF13A-6CF5-47B6-9E60-AED4E83C8FFB}" dt="2025-06-25T01:24:47.096" v="1782" actId="207"/>
        <pc:sldMkLst>
          <pc:docMk/>
          <pc:sldMk cId="3976810225" sldId="261"/>
        </pc:sldMkLst>
        <pc:spChg chg="mod">
          <ac:chgData name="Parker Gustafson" userId="16d30e8de7881f07" providerId="LiveId" clId="{6D0AF13A-6CF5-47B6-9E60-AED4E83C8FFB}" dt="2025-06-25T01:24:47.096" v="1782" actId="207"/>
          <ac:spMkLst>
            <pc:docMk/>
            <pc:sldMk cId="3976810225" sldId="261"/>
            <ac:spMk id="11" creationId="{00000000-0000-0000-0000-000000000000}"/>
          </ac:spMkLst>
        </pc:spChg>
      </pc:sldChg>
      <pc:sldChg chg="add">
        <pc:chgData name="Parker Gustafson" userId="16d30e8de7881f07" providerId="LiveId" clId="{6D0AF13A-6CF5-47B6-9E60-AED4E83C8FFB}" dt="2025-06-25T00:38:20.848" v="474"/>
        <pc:sldMkLst>
          <pc:docMk/>
          <pc:sldMk cId="0" sldId="262"/>
        </pc:sldMkLst>
      </pc:sldChg>
      <pc:sldChg chg="add">
        <pc:chgData name="Parker Gustafson" userId="16d30e8de7881f07" providerId="LiveId" clId="{6D0AF13A-6CF5-47B6-9E60-AED4E83C8FFB}" dt="2025-06-25T00:52:51.224" v="1029"/>
        <pc:sldMkLst>
          <pc:docMk/>
          <pc:sldMk cId="0" sldId="274"/>
        </pc:sldMkLst>
      </pc:sldChg>
      <pc:sldChg chg="del">
        <pc:chgData name="Parker Gustafson" userId="16d30e8de7881f07" providerId="LiveId" clId="{6D0AF13A-6CF5-47B6-9E60-AED4E83C8FFB}" dt="2025-06-25T00:52:47.409" v="1027" actId="47"/>
        <pc:sldMkLst>
          <pc:docMk/>
          <pc:sldMk cId="3528884237" sldId="274"/>
        </pc:sldMkLst>
      </pc:sldChg>
      <pc:sldChg chg="del">
        <pc:chgData name="Parker Gustafson" userId="16d30e8de7881f07" providerId="LiveId" clId="{6D0AF13A-6CF5-47B6-9E60-AED4E83C8FFB}" dt="2025-06-25T00:09:55.816" v="51" actId="47"/>
        <pc:sldMkLst>
          <pc:docMk/>
          <pc:sldMk cId="1326818560" sldId="275"/>
        </pc:sldMkLst>
      </pc:sldChg>
      <pc:sldChg chg="modSp add mod">
        <pc:chgData name="Parker Gustafson" userId="16d30e8de7881f07" providerId="LiveId" clId="{6D0AF13A-6CF5-47B6-9E60-AED4E83C8FFB}" dt="2025-06-25T01:14:04.316" v="1681" actId="20577"/>
        <pc:sldMkLst>
          <pc:docMk/>
          <pc:sldMk cId="2551259260" sldId="275"/>
        </pc:sldMkLst>
        <pc:spChg chg="mod">
          <ac:chgData name="Parker Gustafson" userId="16d30e8de7881f07" providerId="LiveId" clId="{6D0AF13A-6CF5-47B6-9E60-AED4E83C8FFB}" dt="2025-06-25T01:14:04.316" v="1681" actId="20577"/>
          <ac:spMkLst>
            <pc:docMk/>
            <pc:sldMk cId="2551259260" sldId="275"/>
            <ac:spMk id="3" creationId="{8B014B49-FAAE-6392-16AA-71036457FE25}"/>
          </ac:spMkLst>
        </pc:spChg>
      </pc:sldChg>
      <pc:sldChg chg="delSp mod">
        <pc:chgData name="Parker Gustafson" userId="16d30e8de7881f07" providerId="LiveId" clId="{6D0AF13A-6CF5-47B6-9E60-AED4E83C8FFB}" dt="2025-06-25T01:07:39.473" v="1381" actId="478"/>
        <pc:sldMkLst>
          <pc:docMk/>
          <pc:sldMk cId="470876225" sldId="276"/>
        </pc:sldMkLst>
        <pc:spChg chg="del">
          <ac:chgData name="Parker Gustafson" userId="16d30e8de7881f07" providerId="LiveId" clId="{6D0AF13A-6CF5-47B6-9E60-AED4E83C8FFB}" dt="2025-06-25T01:07:39.473" v="1381" actId="478"/>
          <ac:spMkLst>
            <pc:docMk/>
            <pc:sldMk cId="470876225" sldId="276"/>
            <ac:spMk id="6" creationId="{A107278E-54C5-4C3F-9DEB-B569CF146D56}"/>
          </ac:spMkLst>
        </pc:spChg>
      </pc:sldChg>
      <pc:sldChg chg="add">
        <pc:chgData name="Parker Gustafson" userId="16d30e8de7881f07" providerId="LiveId" clId="{6D0AF13A-6CF5-47B6-9E60-AED4E83C8FFB}" dt="2025-06-25T00:58:27.166" v="1069"/>
        <pc:sldMkLst>
          <pc:docMk/>
          <pc:sldMk cId="0" sldId="278"/>
        </pc:sldMkLst>
      </pc:sldChg>
      <pc:sldChg chg="modSp add mod">
        <pc:chgData name="Parker Gustafson" userId="16d30e8de7881f07" providerId="LiveId" clId="{6D0AF13A-6CF5-47B6-9E60-AED4E83C8FFB}" dt="2025-06-25T01:19:52.726" v="1779" actId="114"/>
        <pc:sldMkLst>
          <pc:docMk/>
          <pc:sldMk cId="0" sldId="279"/>
        </pc:sldMkLst>
        <pc:spChg chg="mod">
          <ac:chgData name="Parker Gustafson" userId="16d30e8de7881f07" providerId="LiveId" clId="{6D0AF13A-6CF5-47B6-9E60-AED4E83C8FFB}" dt="2025-06-25T01:19:52.726" v="1779" actId="114"/>
          <ac:spMkLst>
            <pc:docMk/>
            <pc:sldMk cId="0" sldId="279"/>
            <ac:spMk id="3" creationId="{00000000-0000-0000-0000-000000000000}"/>
          </ac:spMkLst>
        </pc:spChg>
      </pc:sldChg>
      <pc:sldChg chg="modSp add mod">
        <pc:chgData name="Parker Gustafson" userId="16d30e8de7881f07" providerId="LiveId" clId="{6D0AF13A-6CF5-47B6-9E60-AED4E83C8FFB}" dt="2025-06-25T01:01:07.772" v="1355" actId="1076"/>
        <pc:sldMkLst>
          <pc:docMk/>
          <pc:sldMk cId="0" sldId="280"/>
        </pc:sldMkLst>
        <pc:spChg chg="mod">
          <ac:chgData name="Parker Gustafson" userId="16d30e8de7881f07" providerId="LiveId" clId="{6D0AF13A-6CF5-47B6-9E60-AED4E83C8FFB}" dt="2025-06-25T00:59:29.715" v="1123" actId="20577"/>
          <ac:spMkLst>
            <pc:docMk/>
            <pc:sldMk cId="0" sldId="280"/>
            <ac:spMk id="3" creationId="{00000000-0000-0000-0000-000000000000}"/>
          </ac:spMkLst>
        </pc:spChg>
        <pc:spChg chg="mod">
          <ac:chgData name="Parker Gustafson" userId="16d30e8de7881f07" providerId="LiveId" clId="{6D0AF13A-6CF5-47B6-9E60-AED4E83C8FFB}" dt="2025-06-25T01:01:07.772" v="1355" actId="1076"/>
          <ac:spMkLst>
            <pc:docMk/>
            <pc:sldMk cId="0" sldId="280"/>
            <ac:spMk id="9" creationId="{00000000-0000-0000-0000-000000000000}"/>
          </ac:spMkLst>
        </pc:spChg>
      </pc:sldChg>
      <pc:sldChg chg="del">
        <pc:chgData name="Parker Gustafson" userId="16d30e8de7881f07" providerId="LiveId" clId="{6D0AF13A-6CF5-47B6-9E60-AED4E83C8FFB}" dt="2025-06-25T00:09:35.504" v="50" actId="47"/>
        <pc:sldMkLst>
          <pc:docMk/>
          <pc:sldMk cId="2210260747" sldId="297"/>
        </pc:sldMkLst>
      </pc:sldChg>
      <pc:sldChg chg="del">
        <pc:chgData name="Parker Gustafson" userId="16d30e8de7881f07" providerId="LiveId" clId="{6D0AF13A-6CF5-47B6-9E60-AED4E83C8FFB}" dt="2025-06-25T00:57:11.609" v="1056" actId="47"/>
        <pc:sldMkLst>
          <pc:docMk/>
          <pc:sldMk cId="1054241255" sldId="302"/>
        </pc:sldMkLst>
      </pc:sldChg>
      <pc:sldChg chg="addSp delSp modSp mod delAnim modAnim">
        <pc:chgData name="Parker Gustafson" userId="16d30e8de7881f07" providerId="LiveId" clId="{6D0AF13A-6CF5-47B6-9E60-AED4E83C8FFB}" dt="2025-06-25T01:33:55.241" v="1835"/>
        <pc:sldMkLst>
          <pc:docMk/>
          <pc:sldMk cId="3559330698" sldId="316"/>
        </pc:sldMkLst>
        <pc:spChg chg="add mod">
          <ac:chgData name="Parker Gustafson" userId="16d30e8de7881f07" providerId="LiveId" clId="{6D0AF13A-6CF5-47B6-9E60-AED4E83C8FFB}" dt="2025-06-25T01:33:55.241" v="1835"/>
          <ac:spMkLst>
            <pc:docMk/>
            <pc:sldMk cId="3559330698" sldId="316"/>
            <ac:spMk id="4" creationId="{DF6574DC-E8BA-0A04-AF3D-E8404E04F1C0}"/>
          </ac:spMkLst>
        </pc:spChg>
        <pc:spChg chg="del">
          <ac:chgData name="Parker Gustafson" userId="16d30e8de7881f07" providerId="LiveId" clId="{6D0AF13A-6CF5-47B6-9E60-AED4E83C8FFB}" dt="2025-06-25T01:27:14.751" v="1833" actId="478"/>
          <ac:spMkLst>
            <pc:docMk/>
            <pc:sldMk cId="3559330698" sldId="316"/>
            <ac:spMk id="6" creationId="{00000000-0000-0000-0000-000000000000}"/>
          </ac:spMkLst>
        </pc:spChg>
      </pc:sldChg>
      <pc:sldChg chg="modSp mod">
        <pc:chgData name="Parker Gustafson" userId="16d30e8de7881f07" providerId="LiveId" clId="{6D0AF13A-6CF5-47B6-9E60-AED4E83C8FFB}" dt="2025-06-25T01:15:55.751" v="1700" actId="20577"/>
        <pc:sldMkLst>
          <pc:docMk/>
          <pc:sldMk cId="3663906163" sldId="321"/>
        </pc:sldMkLst>
        <pc:spChg chg="mod">
          <ac:chgData name="Parker Gustafson" userId="16d30e8de7881f07" providerId="LiveId" clId="{6D0AF13A-6CF5-47B6-9E60-AED4E83C8FFB}" dt="2025-06-25T01:15:55.751" v="1700" actId="20577"/>
          <ac:spMkLst>
            <pc:docMk/>
            <pc:sldMk cId="3663906163" sldId="321"/>
            <ac:spMk id="3" creationId="{00000000-0000-0000-0000-000000000000}"/>
          </ac:spMkLst>
        </pc:spChg>
      </pc:sldChg>
      <pc:sldChg chg="del">
        <pc:chgData name="Parker Gustafson" userId="16d30e8de7881f07" providerId="LiveId" clId="{6D0AF13A-6CF5-47B6-9E60-AED4E83C8FFB}" dt="2025-06-25T00:52:49.840" v="1028" actId="47"/>
        <pc:sldMkLst>
          <pc:docMk/>
          <pc:sldMk cId="2324391896" sldId="325"/>
        </pc:sldMkLst>
      </pc:sldChg>
      <pc:sldChg chg="del">
        <pc:chgData name="Parker Gustafson" userId="16d30e8de7881f07" providerId="LiveId" clId="{6D0AF13A-6CF5-47B6-9E60-AED4E83C8FFB}" dt="2025-06-25T00:46:32.605" v="606" actId="47"/>
        <pc:sldMkLst>
          <pc:docMk/>
          <pc:sldMk cId="3571719525" sldId="326"/>
        </pc:sldMkLst>
      </pc:sldChg>
      <pc:sldChg chg="modSp add mod">
        <pc:chgData name="Parker Gustafson" userId="16d30e8de7881f07" providerId="LiveId" clId="{6D0AF13A-6CF5-47B6-9E60-AED4E83C8FFB}" dt="2025-06-25T00:50:33.980" v="952" actId="20577"/>
        <pc:sldMkLst>
          <pc:docMk/>
          <pc:sldMk cId="3686423232" sldId="326"/>
        </pc:sldMkLst>
        <pc:spChg chg="mod">
          <ac:chgData name="Parker Gustafson" userId="16d30e8de7881f07" providerId="LiveId" clId="{6D0AF13A-6CF5-47B6-9E60-AED4E83C8FFB}" dt="2025-06-25T00:50:33.980" v="952" actId="20577"/>
          <ac:spMkLst>
            <pc:docMk/>
            <pc:sldMk cId="3686423232" sldId="326"/>
            <ac:spMk id="3" creationId="{E8C7F10F-5137-194B-E36B-02E6BC151248}"/>
          </ac:spMkLst>
        </pc:spChg>
      </pc:sldChg>
      <pc:sldChg chg="add">
        <pc:chgData name="Parker Gustafson" userId="16d30e8de7881f07" providerId="LiveId" clId="{6D0AF13A-6CF5-47B6-9E60-AED4E83C8FFB}" dt="2025-06-25T00:46:34.681" v="607"/>
        <pc:sldMkLst>
          <pc:docMk/>
          <pc:sldMk cId="1419460988" sldId="327"/>
        </pc:sldMkLst>
      </pc:sldChg>
      <pc:sldChg chg="del">
        <pc:chgData name="Parker Gustafson" userId="16d30e8de7881f07" providerId="LiveId" clId="{6D0AF13A-6CF5-47B6-9E60-AED4E83C8FFB}" dt="2025-06-25T00:46:32.605" v="606" actId="47"/>
        <pc:sldMkLst>
          <pc:docMk/>
          <pc:sldMk cId="2762656533" sldId="327"/>
        </pc:sldMkLst>
      </pc:sldChg>
      <pc:sldChg chg="del">
        <pc:chgData name="Parker Gustafson" userId="16d30e8de7881f07" providerId="LiveId" clId="{6D0AF13A-6CF5-47B6-9E60-AED4E83C8FFB}" dt="2025-06-25T00:46:32.605" v="606" actId="47"/>
        <pc:sldMkLst>
          <pc:docMk/>
          <pc:sldMk cId="627820451" sldId="328"/>
        </pc:sldMkLst>
      </pc:sldChg>
      <pc:sldChg chg="add">
        <pc:chgData name="Parker Gustafson" userId="16d30e8de7881f07" providerId="LiveId" clId="{6D0AF13A-6CF5-47B6-9E60-AED4E83C8FFB}" dt="2025-06-25T00:46:34.681" v="607"/>
        <pc:sldMkLst>
          <pc:docMk/>
          <pc:sldMk cId="1370309865" sldId="328"/>
        </pc:sldMkLst>
      </pc:sldChg>
      <pc:sldChg chg="del">
        <pc:chgData name="Parker Gustafson" userId="16d30e8de7881f07" providerId="LiveId" clId="{6D0AF13A-6CF5-47B6-9E60-AED4E83C8FFB}" dt="2025-06-25T00:46:32.605" v="606" actId="47"/>
        <pc:sldMkLst>
          <pc:docMk/>
          <pc:sldMk cId="1362689323" sldId="329"/>
        </pc:sldMkLst>
      </pc:sldChg>
      <pc:sldChg chg="add">
        <pc:chgData name="Parker Gustafson" userId="16d30e8de7881f07" providerId="LiveId" clId="{6D0AF13A-6CF5-47B6-9E60-AED4E83C8FFB}" dt="2025-06-25T00:46:34.681" v="607"/>
        <pc:sldMkLst>
          <pc:docMk/>
          <pc:sldMk cId="3460605704" sldId="329"/>
        </pc:sldMkLst>
      </pc:sldChg>
      <pc:sldChg chg="modSp add mod">
        <pc:chgData name="Parker Gustafson" userId="16d30e8de7881f07" providerId="LiveId" clId="{6D0AF13A-6CF5-47B6-9E60-AED4E83C8FFB}" dt="2025-06-25T01:26:41.545" v="1832" actId="255"/>
        <pc:sldMkLst>
          <pc:docMk/>
          <pc:sldMk cId="2983216924" sldId="331"/>
        </pc:sldMkLst>
        <pc:spChg chg="mod">
          <ac:chgData name="Parker Gustafson" userId="16d30e8de7881f07" providerId="LiveId" clId="{6D0AF13A-6CF5-47B6-9E60-AED4E83C8FFB}" dt="2025-06-25T01:26:41.545" v="1832" actId="255"/>
          <ac:spMkLst>
            <pc:docMk/>
            <pc:sldMk cId="2983216924" sldId="331"/>
            <ac:spMk id="3" creationId="{00000000-0000-0000-0000-000000000000}"/>
          </ac:spMkLst>
        </pc:spChg>
      </pc:sldChg>
      <pc:sldChg chg="del">
        <pc:chgData name="Parker Gustafson" userId="16d30e8de7881f07" providerId="LiveId" clId="{6D0AF13A-6CF5-47B6-9E60-AED4E83C8FFB}" dt="2025-06-25T00:09:55.816" v="51" actId="47"/>
        <pc:sldMkLst>
          <pc:docMk/>
          <pc:sldMk cId="1712687044" sldId="360"/>
        </pc:sldMkLst>
      </pc:sldChg>
      <pc:sldChg chg="add">
        <pc:chgData name="Parker Gustafson" userId="16d30e8de7881f07" providerId="LiveId" clId="{6D0AF13A-6CF5-47B6-9E60-AED4E83C8FFB}" dt="2025-06-25T00:09:58.075" v="52"/>
        <pc:sldMkLst>
          <pc:docMk/>
          <pc:sldMk cId="2949362106" sldId="360"/>
        </pc:sldMkLst>
      </pc:sldChg>
      <pc:sldChg chg="del">
        <pc:chgData name="Parker Gustafson" userId="16d30e8de7881f07" providerId="LiveId" clId="{6D0AF13A-6CF5-47B6-9E60-AED4E83C8FFB}" dt="2025-06-25T00:09:55.816" v="51" actId="47"/>
        <pc:sldMkLst>
          <pc:docMk/>
          <pc:sldMk cId="459090406" sldId="361"/>
        </pc:sldMkLst>
      </pc:sldChg>
      <pc:sldChg chg="add del">
        <pc:chgData name="Parker Gustafson" userId="16d30e8de7881f07" providerId="LiveId" clId="{6D0AF13A-6CF5-47B6-9E60-AED4E83C8FFB}" dt="2025-06-25T00:36:17.999" v="460" actId="47"/>
        <pc:sldMkLst>
          <pc:docMk/>
          <pc:sldMk cId="1976964420" sldId="361"/>
        </pc:sldMkLst>
      </pc:sldChg>
      <pc:sldChg chg="delSp modSp mod">
        <pc:chgData name="Parker Gustafson" userId="16d30e8de7881f07" providerId="LiveId" clId="{6D0AF13A-6CF5-47B6-9E60-AED4E83C8FFB}" dt="2025-06-25T01:19:24.072" v="1775" actId="478"/>
        <pc:sldMkLst>
          <pc:docMk/>
          <pc:sldMk cId="1120345462" sldId="362"/>
        </pc:sldMkLst>
        <pc:spChg chg="mod">
          <ac:chgData name="Parker Gustafson" userId="16d30e8de7881f07" providerId="LiveId" clId="{6D0AF13A-6CF5-47B6-9E60-AED4E83C8FFB}" dt="2025-06-25T00:55:49.321" v="1051" actId="20577"/>
          <ac:spMkLst>
            <pc:docMk/>
            <pc:sldMk cId="1120345462" sldId="362"/>
            <ac:spMk id="4" creationId="{3E7C37E8-123B-423A-BEE8-673765747CA6}"/>
          </ac:spMkLst>
        </pc:spChg>
        <pc:spChg chg="del">
          <ac:chgData name="Parker Gustafson" userId="16d30e8de7881f07" providerId="LiveId" clId="{6D0AF13A-6CF5-47B6-9E60-AED4E83C8FFB}" dt="2025-06-25T01:19:24.072" v="1775" actId="478"/>
          <ac:spMkLst>
            <pc:docMk/>
            <pc:sldMk cId="1120345462" sldId="362"/>
            <ac:spMk id="5" creationId="{130978F6-D413-4537-A0C0-72B17A5F4B87}"/>
          </ac:spMkLst>
        </pc:spChg>
      </pc:sldChg>
      <pc:sldChg chg="add del">
        <pc:chgData name="Parker Gustafson" userId="16d30e8de7881f07" providerId="LiveId" clId="{6D0AF13A-6CF5-47B6-9E60-AED4E83C8FFB}" dt="2025-06-25T00:13:08.598" v="53" actId="47"/>
        <pc:sldMkLst>
          <pc:docMk/>
          <pc:sldMk cId="3191693416" sldId="379"/>
        </pc:sldMkLst>
      </pc:sldChg>
      <pc:sldChg chg="del">
        <pc:chgData name="Parker Gustafson" userId="16d30e8de7881f07" providerId="LiveId" clId="{6D0AF13A-6CF5-47B6-9E60-AED4E83C8FFB}" dt="2025-06-25T00:09:55.816" v="51" actId="47"/>
        <pc:sldMkLst>
          <pc:docMk/>
          <pc:sldMk cId="3311083711" sldId="379"/>
        </pc:sldMkLst>
      </pc:sldChg>
      <pc:sldChg chg="del">
        <pc:chgData name="Parker Gustafson" userId="16d30e8de7881f07" providerId="LiveId" clId="{6D0AF13A-6CF5-47B6-9E60-AED4E83C8FFB}" dt="2025-06-25T00:09:55.816" v="51" actId="47"/>
        <pc:sldMkLst>
          <pc:docMk/>
          <pc:sldMk cId="400723934" sldId="393"/>
        </pc:sldMkLst>
      </pc:sldChg>
      <pc:sldChg chg="add del">
        <pc:chgData name="Parker Gustafson" userId="16d30e8de7881f07" providerId="LiveId" clId="{6D0AF13A-6CF5-47B6-9E60-AED4E83C8FFB}" dt="2025-06-25T00:36:15.076" v="459" actId="47"/>
        <pc:sldMkLst>
          <pc:docMk/>
          <pc:sldMk cId="2618565716" sldId="393"/>
        </pc:sldMkLst>
      </pc:sldChg>
      <pc:sldChg chg="add">
        <pc:chgData name="Parker Gustafson" userId="16d30e8de7881f07" providerId="LiveId" clId="{6D0AF13A-6CF5-47B6-9E60-AED4E83C8FFB}" dt="2025-06-25T00:46:34.681" v="607"/>
        <pc:sldMkLst>
          <pc:docMk/>
          <pc:sldMk cId="1074785921" sldId="394"/>
        </pc:sldMkLst>
      </pc:sldChg>
      <pc:sldChg chg="add del">
        <pc:chgData name="Parker Gustafson" userId="16d30e8de7881f07" providerId="LiveId" clId="{6D0AF13A-6CF5-47B6-9E60-AED4E83C8FFB}" dt="2025-06-25T00:46:32.605" v="606" actId="47"/>
        <pc:sldMkLst>
          <pc:docMk/>
          <pc:sldMk cId="1749710825" sldId="394"/>
        </pc:sldMkLst>
      </pc:sldChg>
      <pc:sldChg chg="modSp add mod">
        <pc:chgData name="Parker Gustafson" userId="16d30e8de7881f07" providerId="LiveId" clId="{6D0AF13A-6CF5-47B6-9E60-AED4E83C8FFB}" dt="2025-06-25T01:16:41.627" v="1773" actId="20577"/>
        <pc:sldMkLst>
          <pc:docMk/>
          <pc:sldMk cId="1761644502" sldId="395"/>
        </pc:sldMkLst>
        <pc:spChg chg="mod">
          <ac:chgData name="Parker Gustafson" userId="16d30e8de7881f07" providerId="LiveId" clId="{6D0AF13A-6CF5-47B6-9E60-AED4E83C8FFB}" dt="2025-06-25T00:14:17.667" v="68" actId="20577"/>
          <ac:spMkLst>
            <pc:docMk/>
            <pc:sldMk cId="1761644502" sldId="395"/>
            <ac:spMk id="2" creationId="{2A33E6B7-2280-FC0E-626A-24CC5986CECE}"/>
          </ac:spMkLst>
        </pc:spChg>
        <pc:spChg chg="mod">
          <ac:chgData name="Parker Gustafson" userId="16d30e8de7881f07" providerId="LiveId" clId="{6D0AF13A-6CF5-47B6-9E60-AED4E83C8FFB}" dt="2025-06-25T01:16:41.627" v="1773" actId="20577"/>
          <ac:spMkLst>
            <pc:docMk/>
            <pc:sldMk cId="1761644502" sldId="395"/>
            <ac:spMk id="3" creationId="{AD885425-221F-F615-F3E4-E773B4892550}"/>
          </ac:spMkLst>
        </pc:spChg>
      </pc:sldChg>
      <pc:sldChg chg="modSp add mod">
        <pc:chgData name="Parker Gustafson" userId="16d30e8de7881f07" providerId="LiveId" clId="{6D0AF13A-6CF5-47B6-9E60-AED4E83C8FFB}" dt="2025-06-25T01:12:38.206" v="1658" actId="20577"/>
        <pc:sldMkLst>
          <pc:docMk/>
          <pc:sldMk cId="456363848" sldId="396"/>
        </pc:sldMkLst>
        <pc:spChg chg="mod">
          <ac:chgData name="Parker Gustafson" userId="16d30e8de7881f07" providerId="LiveId" clId="{6D0AF13A-6CF5-47B6-9E60-AED4E83C8FFB}" dt="2025-06-25T01:12:38.206" v="1658" actId="20577"/>
          <ac:spMkLst>
            <pc:docMk/>
            <pc:sldMk cId="456363848" sldId="396"/>
            <ac:spMk id="3" creationId="{9B77C1BD-2927-C598-63EB-00328392C17E}"/>
          </ac:spMkLst>
        </pc:spChg>
      </pc:sldChg>
      <pc:sldChg chg="modSp add mod">
        <pc:chgData name="Parker Gustafson" userId="16d30e8de7881f07" providerId="LiveId" clId="{6D0AF13A-6CF5-47B6-9E60-AED4E83C8FFB}" dt="2025-06-25T00:37:03.553" v="471" actId="20577"/>
        <pc:sldMkLst>
          <pc:docMk/>
          <pc:sldMk cId="1397349857" sldId="397"/>
        </pc:sldMkLst>
        <pc:spChg chg="mod">
          <ac:chgData name="Parker Gustafson" userId="16d30e8de7881f07" providerId="LiveId" clId="{6D0AF13A-6CF5-47B6-9E60-AED4E83C8FFB}" dt="2025-06-25T00:37:03.553" v="471" actId="20577"/>
          <ac:spMkLst>
            <pc:docMk/>
            <pc:sldMk cId="1397349857" sldId="397"/>
            <ac:spMk id="4" creationId="{3C889630-33ED-D453-4D7C-5A0A975BE541}"/>
          </ac:spMkLst>
        </pc:spChg>
      </pc:sldChg>
      <pc:sldChg chg="modSp add mod">
        <pc:chgData name="Parker Gustafson" userId="16d30e8de7881f07" providerId="LiveId" clId="{6D0AF13A-6CF5-47B6-9E60-AED4E83C8FFB}" dt="2025-06-25T01:14:48.662" v="1682" actId="207"/>
        <pc:sldMkLst>
          <pc:docMk/>
          <pc:sldMk cId="0" sldId="398"/>
        </pc:sldMkLst>
        <pc:spChg chg="mod">
          <ac:chgData name="Parker Gustafson" userId="16d30e8de7881f07" providerId="LiveId" clId="{6D0AF13A-6CF5-47B6-9E60-AED4E83C8FFB}" dt="2025-06-25T01:14:48.662" v="1682" actId="207"/>
          <ac:spMkLst>
            <pc:docMk/>
            <pc:sldMk cId="0" sldId="398"/>
            <ac:spMk id="3" creationId="{00000000-0000-0000-0000-000000000000}"/>
          </ac:spMkLst>
        </pc:spChg>
      </pc:sldChg>
      <pc:sldChg chg="add">
        <pc:chgData name="Parker Gustafson" userId="16d30e8de7881f07" providerId="LiveId" clId="{6D0AF13A-6CF5-47B6-9E60-AED4E83C8FFB}" dt="2025-06-25T00:38:20.848" v="474"/>
        <pc:sldMkLst>
          <pc:docMk/>
          <pc:sldMk cId="0" sldId="399"/>
        </pc:sldMkLst>
      </pc:sldChg>
      <pc:sldChg chg="add">
        <pc:chgData name="Parker Gustafson" userId="16d30e8de7881f07" providerId="LiveId" clId="{6D0AF13A-6CF5-47B6-9E60-AED4E83C8FFB}" dt="2025-06-25T00:38:20.848" v="474"/>
        <pc:sldMkLst>
          <pc:docMk/>
          <pc:sldMk cId="0" sldId="400"/>
        </pc:sldMkLst>
      </pc:sldChg>
      <pc:sldChg chg="addSp delSp modSp add del mod">
        <pc:chgData name="Parker Gustafson" userId="16d30e8de7881f07" providerId="LiveId" clId="{6D0AF13A-6CF5-47B6-9E60-AED4E83C8FFB}" dt="2025-06-25T15:47:42.848" v="1884" actId="47"/>
        <pc:sldMkLst>
          <pc:docMk/>
          <pc:sldMk cId="0" sldId="401"/>
        </pc:sldMkLst>
        <pc:spChg chg="add del mod">
          <ac:chgData name="Parker Gustafson" userId="16d30e8de7881f07" providerId="LiveId" clId="{6D0AF13A-6CF5-47B6-9E60-AED4E83C8FFB}" dt="2025-06-25T00:40:52.383" v="509" actId="478"/>
          <ac:spMkLst>
            <pc:docMk/>
            <pc:sldMk cId="0" sldId="401"/>
            <ac:spMk id="3" creationId="{00000000-0000-0000-0000-000000000000}"/>
          </ac:spMkLst>
        </pc:spChg>
        <pc:spChg chg="mod">
          <ac:chgData name="Parker Gustafson" userId="16d30e8de7881f07" providerId="LiveId" clId="{6D0AF13A-6CF5-47B6-9E60-AED4E83C8FFB}" dt="2025-06-25T00:43:46.460" v="601" actId="20577"/>
          <ac:spMkLst>
            <pc:docMk/>
            <pc:sldMk cId="0" sldId="401"/>
            <ac:spMk id="4" creationId="{00000000-0000-0000-0000-000000000000}"/>
          </ac:spMkLst>
        </pc:spChg>
      </pc:sldChg>
      <pc:sldChg chg="modSp add mod">
        <pc:chgData name="Parker Gustafson" userId="16d30e8de7881f07" providerId="LiveId" clId="{6D0AF13A-6CF5-47B6-9E60-AED4E83C8FFB}" dt="2025-06-25T00:46:50.306" v="616" actId="20577"/>
        <pc:sldMkLst>
          <pc:docMk/>
          <pc:sldMk cId="1122520603" sldId="402"/>
        </pc:sldMkLst>
        <pc:spChg chg="mod">
          <ac:chgData name="Parker Gustafson" userId="16d30e8de7881f07" providerId="LiveId" clId="{6D0AF13A-6CF5-47B6-9E60-AED4E83C8FFB}" dt="2025-06-25T00:46:50.306" v="616" actId="20577"/>
          <ac:spMkLst>
            <pc:docMk/>
            <pc:sldMk cId="1122520603" sldId="402"/>
            <ac:spMk id="4" creationId="{E25FEA08-8AEB-CFD2-B988-896C31B51344}"/>
          </ac:spMkLst>
        </pc:spChg>
      </pc:sldChg>
      <pc:sldChg chg="delSp modSp add mod">
        <pc:chgData name="Parker Gustafson" userId="16d30e8de7881f07" providerId="LiveId" clId="{6D0AF13A-6CF5-47B6-9E60-AED4E83C8FFB}" dt="2025-06-25T00:50:58.407" v="959" actId="478"/>
        <pc:sldMkLst>
          <pc:docMk/>
          <pc:sldMk cId="3582195873" sldId="403"/>
        </pc:sldMkLst>
        <pc:spChg chg="mod">
          <ac:chgData name="Parker Gustafson" userId="16d30e8de7881f07" providerId="LiveId" clId="{6D0AF13A-6CF5-47B6-9E60-AED4E83C8FFB}" dt="2025-06-25T00:50:21.276" v="922" actId="20577"/>
          <ac:spMkLst>
            <pc:docMk/>
            <pc:sldMk cId="3582195873" sldId="403"/>
            <ac:spMk id="3" creationId="{6698968B-2652-C3B1-BB02-A9013B87C55C}"/>
          </ac:spMkLst>
        </pc:spChg>
        <pc:spChg chg="mod">
          <ac:chgData name="Parker Gustafson" userId="16d30e8de7881f07" providerId="LiveId" clId="{6D0AF13A-6CF5-47B6-9E60-AED4E83C8FFB}" dt="2025-06-25T00:50:44.799" v="956" actId="20577"/>
          <ac:spMkLst>
            <pc:docMk/>
            <pc:sldMk cId="3582195873" sldId="403"/>
            <ac:spMk id="13" creationId="{2D21BAB3-D764-B96A-C03F-001035FEB82B}"/>
          </ac:spMkLst>
        </pc:spChg>
        <pc:spChg chg="del mod">
          <ac:chgData name="Parker Gustafson" userId="16d30e8de7881f07" providerId="LiveId" clId="{6D0AF13A-6CF5-47B6-9E60-AED4E83C8FFB}" dt="2025-06-25T00:50:58.407" v="959" actId="478"/>
          <ac:spMkLst>
            <pc:docMk/>
            <pc:sldMk cId="3582195873" sldId="403"/>
            <ac:spMk id="14" creationId="{8F1C4622-71B0-8BE2-5CF5-CBD9607E12D2}"/>
          </ac:spMkLst>
        </pc:spChg>
      </pc:sldChg>
      <pc:sldChg chg="add">
        <pc:chgData name="Parker Gustafson" userId="16d30e8de7881f07" providerId="LiveId" clId="{6D0AF13A-6CF5-47B6-9E60-AED4E83C8FFB}" dt="2025-06-25T00:52:51.224" v="1029"/>
        <pc:sldMkLst>
          <pc:docMk/>
          <pc:sldMk cId="0" sldId="404"/>
        </pc:sldMkLst>
      </pc:sldChg>
      <pc:sldChg chg="add del">
        <pc:chgData name="Parker Gustafson" userId="16d30e8de7881f07" providerId="LiveId" clId="{6D0AF13A-6CF5-47B6-9E60-AED4E83C8FFB}" dt="2025-06-25T00:57:56.266" v="1058" actId="47"/>
        <pc:sldMkLst>
          <pc:docMk/>
          <pc:sldMk cId="0" sldId="405"/>
        </pc:sldMkLst>
      </pc:sldChg>
      <pc:sldChg chg="add">
        <pc:chgData name="Parker Gustafson" userId="16d30e8de7881f07" providerId="LiveId" clId="{6D0AF13A-6CF5-47B6-9E60-AED4E83C8FFB}" dt="2025-06-25T00:57:00.748" v="1055"/>
        <pc:sldMkLst>
          <pc:docMk/>
          <pc:sldMk cId="0" sldId="406"/>
        </pc:sldMkLst>
      </pc:sldChg>
      <pc:sldChg chg="delSp modSp add mod">
        <pc:chgData name="Parker Gustafson" userId="16d30e8de7881f07" providerId="LiveId" clId="{6D0AF13A-6CF5-47B6-9E60-AED4E83C8FFB}" dt="2025-06-25T01:19:20.831" v="1774" actId="478"/>
        <pc:sldMkLst>
          <pc:docMk/>
          <pc:sldMk cId="789995441" sldId="407"/>
        </pc:sldMkLst>
        <pc:spChg chg="mod">
          <ac:chgData name="Parker Gustafson" userId="16d30e8de7881f07" providerId="LiveId" clId="{6D0AF13A-6CF5-47B6-9E60-AED4E83C8FFB}" dt="2025-06-25T00:58:00.362" v="1066" actId="20577"/>
          <ac:spMkLst>
            <pc:docMk/>
            <pc:sldMk cId="789995441" sldId="407"/>
            <ac:spMk id="4" creationId="{24F1C943-6737-CA7D-62E0-B8AE84496B66}"/>
          </ac:spMkLst>
        </pc:spChg>
        <pc:spChg chg="del">
          <ac:chgData name="Parker Gustafson" userId="16d30e8de7881f07" providerId="LiveId" clId="{6D0AF13A-6CF5-47B6-9E60-AED4E83C8FFB}" dt="2025-06-25T01:19:20.831" v="1774" actId="478"/>
          <ac:spMkLst>
            <pc:docMk/>
            <pc:sldMk cId="789995441" sldId="407"/>
            <ac:spMk id="5" creationId="{B4ABF5C4-2C96-165A-DF8B-9B0E18F82E4C}"/>
          </ac:spMkLst>
        </pc:spChg>
      </pc:sldChg>
      <pc:sldChg chg="add del">
        <pc:chgData name="Parker Gustafson" userId="16d30e8de7881f07" providerId="LiveId" clId="{6D0AF13A-6CF5-47B6-9E60-AED4E83C8FFB}" dt="2025-06-25T00:58:11.527" v="1068"/>
        <pc:sldMkLst>
          <pc:docMk/>
          <pc:sldMk cId="2321044802" sldId="408"/>
        </pc:sldMkLst>
      </pc:sldChg>
      <pc:sldChg chg="delSp modSp add mod">
        <pc:chgData name="Parker Gustafson" userId="16d30e8de7881f07" providerId="LiveId" clId="{6D0AF13A-6CF5-47B6-9E60-AED4E83C8FFB}" dt="2025-06-25T01:20:03.642" v="1780" actId="478"/>
        <pc:sldMkLst>
          <pc:docMk/>
          <pc:sldMk cId="3472069756" sldId="408"/>
        </pc:sldMkLst>
        <pc:spChg chg="mod">
          <ac:chgData name="Parker Gustafson" userId="16d30e8de7881f07" providerId="LiveId" clId="{6D0AF13A-6CF5-47B6-9E60-AED4E83C8FFB}" dt="2025-06-25T01:01:32.194" v="1364" actId="20577"/>
          <ac:spMkLst>
            <pc:docMk/>
            <pc:sldMk cId="3472069756" sldId="408"/>
            <ac:spMk id="4" creationId="{CD28604D-0927-2D57-B857-98A1E0EE1EBC}"/>
          </ac:spMkLst>
        </pc:spChg>
        <pc:spChg chg="del">
          <ac:chgData name="Parker Gustafson" userId="16d30e8de7881f07" providerId="LiveId" clId="{6D0AF13A-6CF5-47B6-9E60-AED4E83C8FFB}" dt="2025-06-25T01:20:03.642" v="1780" actId="478"/>
          <ac:spMkLst>
            <pc:docMk/>
            <pc:sldMk cId="3472069756" sldId="408"/>
            <ac:spMk id="5" creationId="{79CA6451-26E0-AFF6-AEC1-6126BC33F724}"/>
          </ac:spMkLst>
        </pc:spChg>
      </pc:sldChg>
      <pc:sldChg chg="modSp add mod">
        <pc:chgData name="Parker Gustafson" userId="16d30e8de7881f07" providerId="LiveId" clId="{6D0AF13A-6CF5-47B6-9E60-AED4E83C8FFB}" dt="2025-06-25T01:07:35.768" v="1380" actId="20577"/>
        <pc:sldMkLst>
          <pc:docMk/>
          <pc:sldMk cId="640598461" sldId="409"/>
        </pc:sldMkLst>
        <pc:spChg chg="mod">
          <ac:chgData name="Parker Gustafson" userId="16d30e8de7881f07" providerId="LiveId" clId="{6D0AF13A-6CF5-47B6-9E60-AED4E83C8FFB}" dt="2025-06-25T01:07:35.768" v="1380" actId="20577"/>
          <ac:spMkLst>
            <pc:docMk/>
            <pc:sldMk cId="640598461" sldId="409"/>
            <ac:spMk id="4" creationId="{EAD26275-28B4-F1EF-6291-061223EFBB37}"/>
          </ac:spMkLst>
        </pc:spChg>
      </pc:sldChg>
      <pc:sldChg chg="add mod modShow">
        <pc:chgData name="Parker Gustafson" userId="16d30e8de7881f07" providerId="LiveId" clId="{6D0AF13A-6CF5-47B6-9E60-AED4E83C8FFB}" dt="2025-06-25T01:42:09.523" v="1839" actId="729"/>
        <pc:sldMkLst>
          <pc:docMk/>
          <pc:sldMk cId="4120684242" sldId="410"/>
        </pc:sldMkLst>
      </pc:sldChg>
      <pc:sldChg chg="add del">
        <pc:chgData name="Parker Gustafson" userId="16d30e8de7881f07" providerId="LiveId" clId="{6D0AF13A-6CF5-47B6-9E60-AED4E83C8FFB}" dt="2025-06-25T16:17:53.475" v="1886"/>
        <pc:sldMkLst>
          <pc:docMk/>
          <pc:sldMk cId="850807365" sldId="4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2B1EF8-784B-394B-81FA-5B5DECC1BAB9}"/>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C0D0C4-0B27-C9D3-7FE5-1EB1386D44F5}"/>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E2F23886-3FE1-1C9D-80A9-682C70298BEC}"/>
              </a:ext>
            </a:extLst>
          </p:cNvPr>
          <p:cNvSpPr>
            <a:spLocks noGrp="1"/>
          </p:cNvSpPr>
          <p:nvPr>
            <p:ph type="ftr" sz="quarter" idx="2"/>
          </p:nvPr>
        </p:nvSpPr>
        <p:spPr>
          <a:xfrm>
            <a:off x="0" y="9120189"/>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0B00CA-7484-0F83-1CC4-B97C7158B762}"/>
              </a:ext>
            </a:extLst>
          </p:cNvPr>
          <p:cNvSpPr>
            <a:spLocks noGrp="1"/>
          </p:cNvSpPr>
          <p:nvPr>
            <p:ph type="sldNum" sz="quarter" idx="3"/>
          </p:nvPr>
        </p:nvSpPr>
        <p:spPr>
          <a:xfrm>
            <a:off x="4143375" y="9120189"/>
            <a:ext cx="3170238" cy="481012"/>
          </a:xfrm>
          <a:prstGeom prst="rect">
            <a:avLst/>
          </a:prstGeom>
        </p:spPr>
        <p:txBody>
          <a:bodyPr vert="horz" lIns="91440" tIns="45720" rIns="91440" bIns="45720" rtlCol="0" anchor="b"/>
          <a:lstStyle>
            <a:lvl1pPr algn="r">
              <a:defRPr sz="1200"/>
            </a:lvl1pPr>
          </a:lstStyle>
          <a:p>
            <a:fld id="{C95F2EF9-DE3E-4887-BCDE-F1F3C92463F4}" type="slidenum">
              <a:rPr lang="en-US" smtClean="0"/>
              <a:t>‹#›</a:t>
            </a:fld>
            <a:endParaRPr lang="en-US"/>
          </a:p>
        </p:txBody>
      </p:sp>
    </p:spTree>
    <p:extLst>
      <p:ext uri="{BB962C8B-B14F-4D97-AF65-F5344CB8AC3E}">
        <p14:creationId xmlns:p14="http://schemas.microsoft.com/office/powerpoint/2010/main" val="29129767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0F2EE384-8FF8-4CF8-A331-7FC937BC4F33}" type="slidenum">
              <a:rPr lang="en-US" smtClean="0"/>
              <a:t>‹#›</a:t>
            </a:fld>
            <a:endParaRPr lang="en-US"/>
          </a:p>
        </p:txBody>
      </p:sp>
    </p:spTree>
    <p:extLst>
      <p:ext uri="{BB962C8B-B14F-4D97-AF65-F5344CB8AC3E}">
        <p14:creationId xmlns:p14="http://schemas.microsoft.com/office/powerpoint/2010/main" val="11800125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0011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7667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2212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0450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950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467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2194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5567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5409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2092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921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4932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1641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9819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4997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8127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8835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2179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4617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149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4574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1075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8478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2923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6328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0741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4333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6857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36954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1478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6108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8247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145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3425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replaced p with a and q with b. Same as if you replaced the “I” in a for-loop with a “j” everywhere in that loop.</a:t>
            </a:r>
          </a:p>
        </p:txBody>
      </p:sp>
    </p:spTree>
    <p:extLst>
      <p:ext uri="{BB962C8B-B14F-4D97-AF65-F5344CB8AC3E}">
        <p14:creationId xmlns:p14="http://schemas.microsoft.com/office/powerpoint/2010/main" val="3884535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2315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56168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03213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96858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6539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5576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0201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99166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6680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21280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86384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15402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04838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03427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9114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75452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44034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9383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36036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1041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24837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05737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52108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49128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61518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697970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4701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8481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6649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502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B6FE6084-8547-4DEE-AE37-B05B2D088676}"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31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B6FE6084-8547-4DEE-AE37-B05B2D088676}" type="datetimeFigureOut">
              <a:rPr lang="en-US" smtClean="0"/>
              <a:t>6/25/2025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72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6FE6084-8547-4DEE-AE37-B05B2D088676}" type="datetimeFigureOut">
              <a:rPr lang="en-US" smtClean="0"/>
              <a:t>6/25/2025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963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98298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rgbClr val="0D0D0D"/>
                </a:solidFill>
                <a:latin typeface="Segoe UI"/>
                <a:cs typeface="Segoe U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48727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54202" y="397001"/>
            <a:ext cx="5209540" cy="605155"/>
          </a:xfrm>
          <a:prstGeom prst="rect">
            <a:avLst/>
          </a:prstGeom>
        </p:spPr>
        <p:txBody>
          <a:bodyPr wrap="square" lIns="0" tIns="0" rIns="0" bIns="0">
            <a:spAutoFit/>
          </a:bodyPr>
          <a:lstStyle>
            <a:lvl1pPr>
              <a:defRPr sz="3800" b="0" i="0">
                <a:solidFill>
                  <a:srgbClr val="0D0D0D"/>
                </a:solidFill>
                <a:latin typeface="Segoe UI"/>
                <a:cs typeface="Segoe U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9013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E6084-8547-4DEE-AE37-B05B2D088676}"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342735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6FE6084-8547-4DEE-AE37-B05B2D088676}" type="datetimeFigureOut">
              <a:rPr lang="en-US" smtClean="0"/>
              <a:t>6/25/2025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1438565-8BD1-47F3-857A-6463A3E5894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4516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B6FE6084-8547-4DEE-AE37-B05B2D088676}" type="datetimeFigureOut">
              <a:rPr lang="en-US" smtClean="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38565-8BD1-47F3-857A-6463A3E5894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19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FE6084-8547-4DEE-AE37-B05B2D088676}" type="datetimeFigureOut">
              <a:rPr lang="en-US" smtClean="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35347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FE6084-8547-4DEE-AE37-B05B2D088676}"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2213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E6084-8547-4DEE-AE37-B05B2D088676}"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E6084-8547-4DEE-AE37-B05B2D088676}"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140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E6084-8547-4DEE-AE37-B05B2D088676}"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84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6FE6084-8547-4DEE-AE37-B05B2D088676}" type="datetimeFigureOut">
              <a:rPr lang="en-US" smtClean="0"/>
              <a:t>6/25/2025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1438565-8BD1-47F3-857A-6463A3E5894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27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hyperlink" Target="https://detexify.kirelabs.org/classify.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1.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59.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6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60.xml"/><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96193-F773-6492-4320-47B8601B88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F9DEF-B130-415A-F000-115E8FBB2DAF}"/>
              </a:ext>
            </a:extLst>
          </p:cNvPr>
          <p:cNvSpPr>
            <a:spLocks noGrp="1"/>
          </p:cNvSpPr>
          <p:nvPr>
            <p:ph type="ctrTitle"/>
          </p:nvPr>
        </p:nvSpPr>
        <p:spPr/>
        <p:txBody>
          <a:bodyPr/>
          <a:lstStyle/>
          <a:p>
            <a:r>
              <a:rPr lang="en-US"/>
              <a:t>Equivalences and </a:t>
            </a:r>
            <a:br>
              <a:rPr lang="en-US"/>
            </a:br>
            <a:r>
              <a:rPr lang="en-US"/>
              <a:t>Our First Proof</a:t>
            </a:r>
          </a:p>
        </p:txBody>
      </p:sp>
      <p:sp>
        <p:nvSpPr>
          <p:cNvPr id="3" name="Subtitle 2">
            <a:extLst>
              <a:ext uri="{FF2B5EF4-FFF2-40B4-BE49-F238E27FC236}">
                <a16:creationId xmlns:a16="http://schemas.microsoft.com/office/drawing/2014/main" id="{58C988BA-2096-5E58-D475-FA053F951AE4}"/>
              </a:ext>
            </a:extLst>
          </p:cNvPr>
          <p:cNvSpPr>
            <a:spLocks noGrp="1"/>
          </p:cNvSpPr>
          <p:nvPr>
            <p:ph type="subTitle" idx="1"/>
          </p:nvPr>
        </p:nvSpPr>
        <p:spPr/>
        <p:txBody>
          <a:bodyPr/>
          <a:lstStyle/>
          <a:p>
            <a:r>
              <a:rPr lang="en-US"/>
              <a:t>CSE 311 Summer 2025</a:t>
            </a:r>
          </a:p>
          <a:p>
            <a:r>
              <a:rPr lang="en-US"/>
              <a:t>Lecture 2</a:t>
            </a:r>
          </a:p>
        </p:txBody>
      </p:sp>
      <p:pic>
        <p:nvPicPr>
          <p:cNvPr id="1026" name="Picture 2" descr="Proof">
            <a:extLst>
              <a:ext uri="{FF2B5EF4-FFF2-40B4-BE49-F238E27FC236}">
                <a16:creationId xmlns:a16="http://schemas.microsoft.com/office/drawing/2014/main" id="{1E3B52ED-F131-4C61-E4E9-DCBE19D27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434823"/>
            <a:ext cx="3856588" cy="4233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493C73-C7A8-B909-5303-7F87CAB925BA}"/>
              </a:ext>
            </a:extLst>
          </p:cNvPr>
          <p:cNvSpPr txBox="1"/>
          <p:nvPr/>
        </p:nvSpPr>
        <p:spPr>
          <a:xfrm>
            <a:off x="7448550" y="4330132"/>
            <a:ext cx="2190750" cy="338554"/>
          </a:xfrm>
          <a:prstGeom prst="rect">
            <a:avLst/>
          </a:prstGeom>
          <a:noFill/>
        </p:spPr>
        <p:txBody>
          <a:bodyPr wrap="square" rtlCol="0">
            <a:spAutoFit/>
          </a:bodyPr>
          <a:lstStyle/>
          <a:p>
            <a:r>
              <a:rPr lang="en-US" sz="1600">
                <a:latin typeface="Segoe UI Semilight" panose="020B0402040204020203" pitchFamily="34" charset="0"/>
                <a:cs typeface="Segoe UI Semilight" panose="020B0402040204020203" pitchFamily="34" charset="0"/>
              </a:rPr>
              <a:t>xkcd.com/1153</a:t>
            </a:r>
          </a:p>
        </p:txBody>
      </p:sp>
    </p:spTree>
    <p:extLst>
      <p:ext uri="{BB962C8B-B14F-4D97-AF65-F5344CB8AC3E}">
        <p14:creationId xmlns:p14="http://schemas.microsoft.com/office/powerpoint/2010/main" val="410962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723" rIns="0" bIns="0" rtlCol="0">
            <a:spAutoFit/>
          </a:bodyPr>
          <a:lstStyle/>
          <a:p>
            <a:pPr marL="12700">
              <a:lnSpc>
                <a:spcPct val="100000"/>
              </a:lnSpc>
              <a:spcBef>
                <a:spcPts val="105"/>
              </a:spcBef>
            </a:pPr>
            <a:r>
              <a:rPr spc="55"/>
              <a:t>Recall:</a:t>
            </a:r>
            <a:r>
              <a:rPr spc="215"/>
              <a:t> </a:t>
            </a:r>
            <a:r>
              <a:rPr spc="60"/>
              <a:t>Implication</a:t>
            </a:r>
          </a:p>
        </p:txBody>
      </p:sp>
      <p:sp>
        <p:nvSpPr>
          <p:cNvPr id="3" name="object 3"/>
          <p:cNvSpPr txBox="1"/>
          <p:nvPr/>
        </p:nvSpPr>
        <p:spPr>
          <a:xfrm>
            <a:off x="608482" y="1309268"/>
            <a:ext cx="6041390" cy="1713230"/>
          </a:xfrm>
          <a:prstGeom prst="rect">
            <a:avLst/>
          </a:prstGeom>
        </p:spPr>
        <p:txBody>
          <a:bodyPr vert="horz" wrap="square" lIns="0" tIns="147955" rIns="0" bIns="0" rtlCol="0">
            <a:spAutoFit/>
          </a:bodyPr>
          <a:lstStyle/>
          <a:p>
            <a:pPr marR="84455" algn="r">
              <a:lnSpc>
                <a:spcPct val="100000"/>
              </a:lnSpc>
              <a:spcBef>
                <a:spcPts val="1165"/>
              </a:spcBef>
            </a:pPr>
            <a:r>
              <a:rPr sz="2800" b="0">
                <a:latin typeface="Segoe UI Semilight"/>
                <a:cs typeface="Segoe UI Semilight"/>
              </a:rPr>
              <a:t>“If</a:t>
            </a:r>
            <a:r>
              <a:rPr sz="2800" b="0" spc="-50">
                <a:latin typeface="Segoe UI Semilight"/>
                <a:cs typeface="Segoe UI Semilight"/>
              </a:rPr>
              <a:t> </a:t>
            </a:r>
            <a:r>
              <a:rPr sz="2800" b="0" spc="-10">
                <a:latin typeface="Segoe UI Semilight"/>
                <a:cs typeface="Segoe UI Semilight"/>
              </a:rPr>
              <a:t>it’s</a:t>
            </a:r>
            <a:r>
              <a:rPr sz="2800" b="0" spc="-50">
                <a:latin typeface="Segoe UI Semilight"/>
                <a:cs typeface="Segoe UI Semilight"/>
              </a:rPr>
              <a:t> </a:t>
            </a:r>
            <a:r>
              <a:rPr sz="2800" b="0">
                <a:latin typeface="Segoe UI Semilight"/>
                <a:cs typeface="Segoe UI Semilight"/>
              </a:rPr>
              <a:t>raining,</a:t>
            </a:r>
            <a:r>
              <a:rPr sz="2800" b="0" spc="-50">
                <a:latin typeface="Segoe UI Semilight"/>
                <a:cs typeface="Segoe UI Semilight"/>
              </a:rPr>
              <a:t> </a:t>
            </a:r>
            <a:r>
              <a:rPr sz="2800" b="0">
                <a:latin typeface="Segoe UI Semilight"/>
                <a:cs typeface="Segoe UI Semilight"/>
              </a:rPr>
              <a:t>then</a:t>
            </a:r>
            <a:r>
              <a:rPr sz="2800" b="0" spc="-50">
                <a:latin typeface="Segoe UI Semilight"/>
                <a:cs typeface="Segoe UI Semilight"/>
              </a:rPr>
              <a:t> </a:t>
            </a:r>
            <a:r>
              <a:rPr sz="2800" b="0">
                <a:latin typeface="Segoe UI Semilight"/>
                <a:cs typeface="Segoe UI Semilight"/>
              </a:rPr>
              <a:t>I</a:t>
            </a:r>
            <a:r>
              <a:rPr sz="2800" b="0" spc="-50">
                <a:latin typeface="Segoe UI Semilight"/>
                <a:cs typeface="Segoe UI Semilight"/>
              </a:rPr>
              <a:t> </a:t>
            </a:r>
            <a:r>
              <a:rPr sz="2800" b="0">
                <a:latin typeface="Segoe UI Semilight"/>
                <a:cs typeface="Segoe UI Semilight"/>
              </a:rPr>
              <a:t>have</a:t>
            </a:r>
            <a:r>
              <a:rPr sz="2800" b="0" spc="-70">
                <a:latin typeface="Segoe UI Semilight"/>
                <a:cs typeface="Segoe UI Semilight"/>
              </a:rPr>
              <a:t> </a:t>
            </a:r>
            <a:r>
              <a:rPr sz="2800" b="0">
                <a:latin typeface="Segoe UI Semilight"/>
                <a:cs typeface="Segoe UI Semilight"/>
              </a:rPr>
              <a:t>my</a:t>
            </a:r>
            <a:r>
              <a:rPr sz="2800" b="0" spc="-60">
                <a:latin typeface="Segoe UI Semilight"/>
                <a:cs typeface="Segoe UI Semilight"/>
              </a:rPr>
              <a:t> </a:t>
            </a:r>
            <a:r>
              <a:rPr sz="2800" b="0" spc="-10">
                <a:latin typeface="Segoe UI Semilight"/>
                <a:cs typeface="Segoe UI Semilight"/>
              </a:rPr>
              <a:t>umbrella”</a:t>
            </a:r>
            <a:endParaRPr sz="2800">
              <a:latin typeface="Segoe UI Semilight"/>
              <a:cs typeface="Segoe UI Semilight"/>
            </a:endParaRPr>
          </a:p>
          <a:p>
            <a:pPr marR="5080" algn="r">
              <a:lnSpc>
                <a:spcPct val="100000"/>
              </a:lnSpc>
              <a:spcBef>
                <a:spcPts val="1070"/>
              </a:spcBef>
              <a:tabLst>
                <a:tab pos="2549525" algn="l"/>
              </a:tabLst>
            </a:pPr>
            <a:r>
              <a:rPr sz="2800">
                <a:latin typeface="Cambria Math"/>
                <a:cs typeface="Cambria Math"/>
              </a:rPr>
              <a:t>𝑝:</a:t>
            </a:r>
            <a:r>
              <a:rPr sz="2800" spc="150">
                <a:latin typeface="Cambria Math"/>
                <a:cs typeface="Cambria Math"/>
              </a:rPr>
              <a:t> </a:t>
            </a:r>
            <a:r>
              <a:rPr sz="2800" b="0">
                <a:latin typeface="Segoe UI Semilight"/>
                <a:cs typeface="Segoe UI Semilight"/>
              </a:rPr>
              <a:t>It</a:t>
            </a:r>
            <a:r>
              <a:rPr sz="2800" b="0" spc="-25">
                <a:latin typeface="Segoe UI Semilight"/>
                <a:cs typeface="Segoe UI Semilight"/>
              </a:rPr>
              <a:t> </a:t>
            </a:r>
            <a:r>
              <a:rPr sz="2800" b="0">
                <a:latin typeface="Segoe UI Semilight"/>
                <a:cs typeface="Segoe UI Semilight"/>
              </a:rPr>
              <a:t>is</a:t>
            </a:r>
            <a:r>
              <a:rPr sz="2800" b="0" spc="-10">
                <a:latin typeface="Segoe UI Semilight"/>
                <a:cs typeface="Segoe UI Semilight"/>
              </a:rPr>
              <a:t> raining</a:t>
            </a:r>
            <a:r>
              <a:rPr sz="2800" b="0">
                <a:latin typeface="Segoe UI Semilight"/>
                <a:cs typeface="Segoe UI Semilight"/>
              </a:rPr>
              <a:t>	</a:t>
            </a:r>
            <a:r>
              <a:rPr sz="2800">
                <a:latin typeface="Cambria Math"/>
                <a:cs typeface="Cambria Math"/>
              </a:rPr>
              <a:t>𝑞</a:t>
            </a:r>
            <a:r>
              <a:rPr sz="2800" b="0">
                <a:latin typeface="Segoe UI Semilight"/>
                <a:cs typeface="Segoe UI Semilight"/>
              </a:rPr>
              <a:t>: I</a:t>
            </a:r>
            <a:r>
              <a:rPr sz="2800" b="0" spc="-10">
                <a:latin typeface="Segoe UI Semilight"/>
                <a:cs typeface="Segoe UI Semilight"/>
              </a:rPr>
              <a:t> </a:t>
            </a:r>
            <a:r>
              <a:rPr sz="2800" b="0">
                <a:latin typeface="Segoe UI Semilight"/>
                <a:cs typeface="Segoe UI Semilight"/>
              </a:rPr>
              <a:t>have</a:t>
            </a:r>
            <a:r>
              <a:rPr sz="2800" b="0" spc="-25">
                <a:latin typeface="Segoe UI Semilight"/>
                <a:cs typeface="Segoe UI Semilight"/>
              </a:rPr>
              <a:t> </a:t>
            </a:r>
            <a:r>
              <a:rPr sz="2800" b="0">
                <a:latin typeface="Segoe UI Semilight"/>
                <a:cs typeface="Segoe UI Semilight"/>
              </a:rPr>
              <a:t>my</a:t>
            </a:r>
            <a:r>
              <a:rPr sz="2800" b="0" spc="5">
                <a:latin typeface="Segoe UI Semilight"/>
                <a:cs typeface="Segoe UI Semilight"/>
              </a:rPr>
              <a:t> </a:t>
            </a:r>
            <a:r>
              <a:rPr sz="2800" b="0" spc="-10">
                <a:latin typeface="Segoe UI Semilight"/>
                <a:cs typeface="Segoe UI Semilight"/>
              </a:rPr>
              <a:t>umbrella</a:t>
            </a:r>
            <a:endParaRPr sz="2800">
              <a:latin typeface="Segoe UI Semilight"/>
              <a:cs typeface="Segoe UI Semilight"/>
            </a:endParaRPr>
          </a:p>
          <a:p>
            <a:pPr marL="205740">
              <a:lnSpc>
                <a:spcPct val="100000"/>
              </a:lnSpc>
              <a:spcBef>
                <a:spcPts val="1070"/>
              </a:spcBef>
            </a:pPr>
            <a:r>
              <a:rPr sz="2800">
                <a:latin typeface="Cambria Math"/>
                <a:cs typeface="Cambria Math"/>
              </a:rPr>
              <a:t>𝑝</a:t>
            </a:r>
            <a:r>
              <a:rPr sz="2800" spc="180">
                <a:latin typeface="Cambria Math"/>
                <a:cs typeface="Cambria Math"/>
              </a:rPr>
              <a:t> </a:t>
            </a:r>
            <a:r>
              <a:rPr sz="2800">
                <a:latin typeface="Cambria Math"/>
                <a:cs typeface="Cambria Math"/>
              </a:rPr>
              <a:t>→</a:t>
            </a:r>
            <a:r>
              <a:rPr sz="2800" spc="150">
                <a:latin typeface="Cambria Math"/>
                <a:cs typeface="Cambria Math"/>
              </a:rPr>
              <a:t> </a:t>
            </a:r>
            <a:r>
              <a:rPr sz="2800" spc="-50">
                <a:latin typeface="Cambria Math"/>
                <a:cs typeface="Cambria Math"/>
              </a:rPr>
              <a:t>𝑞</a:t>
            </a:r>
            <a:endParaRPr sz="2800">
              <a:latin typeface="Cambria Math"/>
              <a:cs typeface="Cambria Math"/>
            </a:endParaRPr>
          </a:p>
        </p:txBody>
      </p:sp>
      <p:sp>
        <p:nvSpPr>
          <p:cNvPr id="4" name="object 4"/>
          <p:cNvSpPr txBox="1"/>
          <p:nvPr/>
        </p:nvSpPr>
        <p:spPr>
          <a:xfrm>
            <a:off x="608482" y="3693363"/>
            <a:ext cx="1913255" cy="452120"/>
          </a:xfrm>
          <a:prstGeom prst="rect">
            <a:avLst/>
          </a:prstGeom>
        </p:spPr>
        <p:txBody>
          <a:bodyPr vert="horz" wrap="square" lIns="0" tIns="12065" rIns="0" bIns="0" rtlCol="0">
            <a:spAutoFit/>
          </a:bodyPr>
          <a:lstStyle/>
          <a:p>
            <a:pPr marL="12700">
              <a:lnSpc>
                <a:spcPct val="100000"/>
              </a:lnSpc>
              <a:spcBef>
                <a:spcPts val="95"/>
              </a:spcBef>
            </a:pPr>
            <a:r>
              <a:rPr sz="2800" b="0" spc="-10">
                <a:latin typeface="Segoe UI Semilight"/>
                <a:cs typeface="Segoe UI Semilight"/>
              </a:rPr>
              <a:t>Equivalently:</a:t>
            </a:r>
            <a:endParaRPr sz="2800">
              <a:latin typeface="Segoe UI Semilight"/>
              <a:cs typeface="Segoe UI Semilight"/>
            </a:endParaRPr>
          </a:p>
        </p:txBody>
      </p:sp>
      <p:sp>
        <p:nvSpPr>
          <p:cNvPr id="5" name="object 5"/>
          <p:cNvSpPr txBox="1"/>
          <p:nvPr/>
        </p:nvSpPr>
        <p:spPr>
          <a:xfrm>
            <a:off x="645058" y="3960012"/>
            <a:ext cx="9347835" cy="2016125"/>
          </a:xfrm>
          <a:prstGeom prst="rect">
            <a:avLst/>
          </a:prstGeom>
        </p:spPr>
        <p:txBody>
          <a:bodyPr vert="horz" wrap="square" lIns="0" tIns="222885" rIns="0" bIns="0" rtlCol="0">
            <a:spAutoFit/>
          </a:bodyPr>
          <a:lstStyle/>
          <a:p>
            <a:pPr marL="469265" indent="-456565">
              <a:lnSpc>
                <a:spcPct val="100000"/>
              </a:lnSpc>
              <a:spcBef>
                <a:spcPts val="1755"/>
              </a:spcBef>
              <a:buFont typeface="Arial"/>
              <a:buChar char="•"/>
              <a:tabLst>
                <a:tab pos="469265" algn="l"/>
              </a:tabLst>
            </a:pPr>
            <a:r>
              <a:rPr sz="2800" b="0">
                <a:solidFill>
                  <a:srgbClr val="4B3182"/>
                </a:solidFill>
                <a:latin typeface="Segoe UI Semilight"/>
                <a:cs typeface="Segoe UI Semilight"/>
              </a:rPr>
              <a:t>Whenever</a:t>
            </a:r>
            <a:r>
              <a:rPr sz="2800" b="0" spc="-60">
                <a:solidFill>
                  <a:srgbClr val="4B3182"/>
                </a:solidFill>
                <a:latin typeface="Segoe UI Semilight"/>
                <a:cs typeface="Segoe UI Semilight"/>
              </a:rPr>
              <a:t> </a:t>
            </a:r>
            <a:r>
              <a:rPr sz="2800" b="0">
                <a:solidFill>
                  <a:srgbClr val="4B3182"/>
                </a:solidFill>
                <a:latin typeface="Segoe UI Semilight"/>
                <a:cs typeface="Segoe UI Semilight"/>
              </a:rPr>
              <a:t>it</a:t>
            </a:r>
            <a:r>
              <a:rPr sz="2800" b="0" spc="-60">
                <a:solidFill>
                  <a:srgbClr val="4B3182"/>
                </a:solidFill>
                <a:latin typeface="Segoe UI Semilight"/>
                <a:cs typeface="Segoe UI Semilight"/>
              </a:rPr>
              <a:t> </a:t>
            </a:r>
            <a:r>
              <a:rPr sz="2800" b="0">
                <a:solidFill>
                  <a:srgbClr val="4B3182"/>
                </a:solidFill>
                <a:latin typeface="Segoe UI Semilight"/>
                <a:cs typeface="Segoe UI Semilight"/>
              </a:rPr>
              <a:t>is</a:t>
            </a:r>
            <a:r>
              <a:rPr sz="2800" b="0" spc="-50">
                <a:solidFill>
                  <a:srgbClr val="4B3182"/>
                </a:solidFill>
                <a:latin typeface="Segoe UI Semilight"/>
                <a:cs typeface="Segoe UI Semilight"/>
              </a:rPr>
              <a:t> </a:t>
            </a:r>
            <a:r>
              <a:rPr sz="2800" b="0">
                <a:solidFill>
                  <a:srgbClr val="4B3182"/>
                </a:solidFill>
                <a:latin typeface="Segoe UI Semilight"/>
                <a:cs typeface="Segoe UI Semilight"/>
              </a:rPr>
              <a:t>raining,</a:t>
            </a:r>
            <a:r>
              <a:rPr sz="2800" b="0" spc="-50">
                <a:solidFill>
                  <a:srgbClr val="4B3182"/>
                </a:solidFill>
                <a:latin typeface="Segoe UI Semilight"/>
                <a:cs typeface="Segoe UI Semilight"/>
              </a:rPr>
              <a:t> </a:t>
            </a:r>
            <a:r>
              <a:rPr sz="2800" b="0">
                <a:solidFill>
                  <a:srgbClr val="4B3182"/>
                </a:solidFill>
                <a:latin typeface="Segoe UI Semilight"/>
                <a:cs typeface="Segoe UI Semilight"/>
              </a:rPr>
              <a:t>I</a:t>
            </a:r>
            <a:r>
              <a:rPr sz="2800" b="0" spc="-55">
                <a:solidFill>
                  <a:srgbClr val="4B3182"/>
                </a:solidFill>
                <a:latin typeface="Segoe UI Semilight"/>
                <a:cs typeface="Segoe UI Semilight"/>
              </a:rPr>
              <a:t> </a:t>
            </a:r>
            <a:r>
              <a:rPr sz="2800" b="0">
                <a:solidFill>
                  <a:srgbClr val="4B3182"/>
                </a:solidFill>
                <a:latin typeface="Segoe UI Semilight"/>
                <a:cs typeface="Segoe UI Semilight"/>
              </a:rPr>
              <a:t>have</a:t>
            </a:r>
            <a:r>
              <a:rPr sz="2800" b="0" spc="-75">
                <a:solidFill>
                  <a:srgbClr val="4B3182"/>
                </a:solidFill>
                <a:latin typeface="Segoe UI Semilight"/>
                <a:cs typeface="Segoe UI Semilight"/>
              </a:rPr>
              <a:t> </a:t>
            </a:r>
            <a:r>
              <a:rPr sz="2800" b="0">
                <a:solidFill>
                  <a:srgbClr val="4B3182"/>
                </a:solidFill>
                <a:latin typeface="Segoe UI Semilight"/>
                <a:cs typeface="Segoe UI Semilight"/>
              </a:rPr>
              <a:t>my</a:t>
            </a:r>
            <a:r>
              <a:rPr sz="2800" b="0" spc="-50">
                <a:solidFill>
                  <a:srgbClr val="4B3182"/>
                </a:solidFill>
                <a:latin typeface="Segoe UI Semilight"/>
                <a:cs typeface="Segoe UI Semilight"/>
              </a:rPr>
              <a:t> </a:t>
            </a:r>
            <a:r>
              <a:rPr sz="2800" b="0" spc="-10">
                <a:solidFill>
                  <a:srgbClr val="4B3182"/>
                </a:solidFill>
                <a:latin typeface="Segoe UI Semilight"/>
                <a:cs typeface="Segoe UI Semilight"/>
              </a:rPr>
              <a:t>umbrella.</a:t>
            </a:r>
            <a:endParaRPr sz="2800">
              <a:latin typeface="Segoe UI Semilight"/>
              <a:cs typeface="Segoe UI Semilight"/>
            </a:endParaRPr>
          </a:p>
          <a:p>
            <a:pPr marL="469265" indent="-456565">
              <a:lnSpc>
                <a:spcPct val="100000"/>
              </a:lnSpc>
              <a:spcBef>
                <a:spcPts val="1655"/>
              </a:spcBef>
              <a:buFont typeface="Arial"/>
              <a:buChar char="•"/>
              <a:tabLst>
                <a:tab pos="469265" algn="l"/>
              </a:tabLst>
            </a:pPr>
            <a:r>
              <a:rPr sz="2800" b="0">
                <a:solidFill>
                  <a:srgbClr val="4B3182"/>
                </a:solidFill>
                <a:latin typeface="Segoe UI Semilight"/>
                <a:cs typeface="Segoe UI Semilight"/>
              </a:rPr>
              <a:t>It</a:t>
            </a:r>
            <a:r>
              <a:rPr sz="2800" b="0" spc="-35">
                <a:solidFill>
                  <a:srgbClr val="4B3182"/>
                </a:solidFill>
                <a:latin typeface="Segoe UI Semilight"/>
                <a:cs typeface="Segoe UI Semilight"/>
              </a:rPr>
              <a:t> </a:t>
            </a:r>
            <a:r>
              <a:rPr sz="2800" b="0">
                <a:solidFill>
                  <a:srgbClr val="4B3182"/>
                </a:solidFill>
                <a:latin typeface="Segoe UI Semilight"/>
                <a:cs typeface="Segoe UI Semilight"/>
              </a:rPr>
              <a:t>is</a:t>
            </a:r>
            <a:r>
              <a:rPr sz="2800" b="0" spc="-50">
                <a:solidFill>
                  <a:srgbClr val="4B3182"/>
                </a:solidFill>
                <a:latin typeface="Segoe UI Semilight"/>
                <a:cs typeface="Segoe UI Semilight"/>
              </a:rPr>
              <a:t> </a:t>
            </a:r>
            <a:r>
              <a:rPr sz="2800" b="0">
                <a:solidFill>
                  <a:srgbClr val="4B3182"/>
                </a:solidFill>
                <a:latin typeface="Segoe UI Semilight"/>
                <a:cs typeface="Segoe UI Semilight"/>
              </a:rPr>
              <a:t>raining</a:t>
            </a:r>
            <a:r>
              <a:rPr sz="2800" b="0" spc="-30">
                <a:solidFill>
                  <a:srgbClr val="4B3182"/>
                </a:solidFill>
                <a:latin typeface="Segoe UI Semilight"/>
                <a:cs typeface="Segoe UI Semilight"/>
              </a:rPr>
              <a:t> </a:t>
            </a:r>
            <a:r>
              <a:rPr sz="2800" b="0">
                <a:solidFill>
                  <a:srgbClr val="4B3182"/>
                </a:solidFill>
                <a:latin typeface="Segoe UI Semilight"/>
                <a:cs typeface="Segoe UI Semilight"/>
              </a:rPr>
              <a:t>only</a:t>
            </a:r>
            <a:r>
              <a:rPr sz="2800" b="0" spc="-35">
                <a:solidFill>
                  <a:srgbClr val="4B3182"/>
                </a:solidFill>
                <a:latin typeface="Segoe UI Semilight"/>
                <a:cs typeface="Segoe UI Semilight"/>
              </a:rPr>
              <a:t> </a:t>
            </a:r>
            <a:r>
              <a:rPr sz="2800" b="0">
                <a:solidFill>
                  <a:srgbClr val="4B3182"/>
                </a:solidFill>
                <a:latin typeface="Segoe UI Semilight"/>
                <a:cs typeface="Segoe UI Semilight"/>
              </a:rPr>
              <a:t>if</a:t>
            </a:r>
            <a:r>
              <a:rPr sz="2800" b="0" spc="-30">
                <a:solidFill>
                  <a:srgbClr val="4B3182"/>
                </a:solidFill>
                <a:latin typeface="Segoe UI Semilight"/>
                <a:cs typeface="Segoe UI Semilight"/>
              </a:rPr>
              <a:t> </a:t>
            </a:r>
            <a:r>
              <a:rPr sz="2800" b="0">
                <a:solidFill>
                  <a:srgbClr val="4B3182"/>
                </a:solidFill>
                <a:latin typeface="Segoe UI Semilight"/>
                <a:cs typeface="Segoe UI Semilight"/>
              </a:rPr>
              <a:t>I</a:t>
            </a:r>
            <a:r>
              <a:rPr sz="2800" b="0" spc="-35">
                <a:solidFill>
                  <a:srgbClr val="4B3182"/>
                </a:solidFill>
                <a:latin typeface="Segoe UI Semilight"/>
                <a:cs typeface="Segoe UI Semilight"/>
              </a:rPr>
              <a:t> </a:t>
            </a:r>
            <a:r>
              <a:rPr sz="2800" b="0">
                <a:solidFill>
                  <a:srgbClr val="4B3182"/>
                </a:solidFill>
                <a:latin typeface="Segoe UI Semilight"/>
                <a:cs typeface="Segoe UI Semilight"/>
              </a:rPr>
              <a:t>have</a:t>
            </a:r>
            <a:r>
              <a:rPr sz="2800" b="0" spc="-50">
                <a:solidFill>
                  <a:srgbClr val="4B3182"/>
                </a:solidFill>
                <a:latin typeface="Segoe UI Semilight"/>
                <a:cs typeface="Segoe UI Semilight"/>
              </a:rPr>
              <a:t> </a:t>
            </a:r>
            <a:r>
              <a:rPr sz="2800" b="0">
                <a:solidFill>
                  <a:srgbClr val="4B3182"/>
                </a:solidFill>
                <a:latin typeface="Segoe UI Semilight"/>
                <a:cs typeface="Segoe UI Semilight"/>
              </a:rPr>
              <a:t>my</a:t>
            </a:r>
            <a:r>
              <a:rPr sz="2800" b="0" spc="-35">
                <a:solidFill>
                  <a:srgbClr val="4B3182"/>
                </a:solidFill>
                <a:latin typeface="Segoe UI Semilight"/>
                <a:cs typeface="Segoe UI Semilight"/>
              </a:rPr>
              <a:t> </a:t>
            </a:r>
            <a:r>
              <a:rPr sz="2800" b="0" spc="-10">
                <a:solidFill>
                  <a:srgbClr val="4B3182"/>
                </a:solidFill>
                <a:latin typeface="Segoe UI Semilight"/>
                <a:cs typeface="Segoe UI Semilight"/>
              </a:rPr>
              <a:t>umbrella.</a:t>
            </a:r>
            <a:endParaRPr sz="2800">
              <a:latin typeface="Segoe UI Semilight"/>
              <a:cs typeface="Segoe UI Semilight"/>
            </a:endParaRPr>
          </a:p>
          <a:p>
            <a:pPr marL="469265" indent="-456565">
              <a:lnSpc>
                <a:spcPct val="100000"/>
              </a:lnSpc>
              <a:spcBef>
                <a:spcPts val="2280"/>
              </a:spcBef>
              <a:buFont typeface="Arial"/>
              <a:buChar char="•"/>
              <a:tabLst>
                <a:tab pos="469265" algn="l"/>
              </a:tabLst>
            </a:pPr>
            <a:r>
              <a:rPr sz="2800" b="0">
                <a:solidFill>
                  <a:srgbClr val="4B3182"/>
                </a:solidFill>
                <a:latin typeface="Segoe UI Semilight"/>
                <a:cs typeface="Segoe UI Semilight"/>
              </a:rPr>
              <a:t>For</a:t>
            </a:r>
            <a:r>
              <a:rPr sz="2800" b="0" spc="-25">
                <a:solidFill>
                  <a:srgbClr val="4B3182"/>
                </a:solidFill>
                <a:latin typeface="Segoe UI Semilight"/>
                <a:cs typeface="Segoe UI Semilight"/>
              </a:rPr>
              <a:t> </a:t>
            </a:r>
            <a:r>
              <a:rPr sz="2800" b="0">
                <a:solidFill>
                  <a:srgbClr val="4B3182"/>
                </a:solidFill>
                <a:latin typeface="Segoe UI Semilight"/>
                <a:cs typeface="Segoe UI Semilight"/>
              </a:rPr>
              <a:t>it</a:t>
            </a:r>
            <a:r>
              <a:rPr sz="2800" b="0" spc="-10">
                <a:solidFill>
                  <a:srgbClr val="4B3182"/>
                </a:solidFill>
                <a:latin typeface="Segoe UI Semilight"/>
                <a:cs typeface="Segoe UI Semilight"/>
              </a:rPr>
              <a:t> </a:t>
            </a:r>
            <a:r>
              <a:rPr sz="2800" b="0">
                <a:solidFill>
                  <a:srgbClr val="4B3182"/>
                </a:solidFill>
                <a:latin typeface="Segoe UI Semilight"/>
                <a:cs typeface="Segoe UI Semilight"/>
              </a:rPr>
              <a:t>to</a:t>
            </a:r>
            <a:r>
              <a:rPr sz="2800" b="0" spc="-20">
                <a:solidFill>
                  <a:srgbClr val="4B3182"/>
                </a:solidFill>
                <a:latin typeface="Segoe UI Semilight"/>
                <a:cs typeface="Segoe UI Semilight"/>
              </a:rPr>
              <a:t> </a:t>
            </a:r>
            <a:r>
              <a:rPr sz="2800" b="0">
                <a:solidFill>
                  <a:srgbClr val="4B3182"/>
                </a:solidFill>
                <a:latin typeface="Segoe UI Semilight"/>
                <a:cs typeface="Segoe UI Semilight"/>
              </a:rPr>
              <a:t>be</a:t>
            </a:r>
            <a:r>
              <a:rPr sz="2800" b="0" spc="-10">
                <a:solidFill>
                  <a:srgbClr val="4B3182"/>
                </a:solidFill>
                <a:latin typeface="Segoe UI Semilight"/>
                <a:cs typeface="Segoe UI Semilight"/>
              </a:rPr>
              <a:t> </a:t>
            </a:r>
            <a:r>
              <a:rPr sz="2800" b="0">
                <a:solidFill>
                  <a:srgbClr val="4B3182"/>
                </a:solidFill>
                <a:latin typeface="Segoe UI Semilight"/>
                <a:cs typeface="Segoe UI Semilight"/>
              </a:rPr>
              <a:t>raining,</a:t>
            </a:r>
            <a:r>
              <a:rPr sz="2800" b="0" spc="-20">
                <a:solidFill>
                  <a:srgbClr val="4B3182"/>
                </a:solidFill>
                <a:latin typeface="Segoe UI Semilight"/>
                <a:cs typeface="Segoe UI Semilight"/>
              </a:rPr>
              <a:t> </a:t>
            </a:r>
            <a:r>
              <a:rPr sz="2800" b="0">
                <a:solidFill>
                  <a:srgbClr val="4B3182"/>
                </a:solidFill>
                <a:latin typeface="Segoe UI Semilight"/>
                <a:cs typeface="Segoe UI Semilight"/>
              </a:rPr>
              <a:t>it</a:t>
            </a:r>
            <a:r>
              <a:rPr sz="2800" b="0" spc="-10">
                <a:solidFill>
                  <a:srgbClr val="4B3182"/>
                </a:solidFill>
                <a:latin typeface="Segoe UI Semilight"/>
                <a:cs typeface="Segoe UI Semilight"/>
              </a:rPr>
              <a:t> </a:t>
            </a:r>
            <a:r>
              <a:rPr sz="2800" b="0">
                <a:solidFill>
                  <a:srgbClr val="4B3182"/>
                </a:solidFill>
                <a:latin typeface="Segoe UI Semilight"/>
                <a:cs typeface="Segoe UI Semilight"/>
              </a:rPr>
              <a:t>is</a:t>
            </a:r>
            <a:r>
              <a:rPr sz="2800" b="0" spc="-30">
                <a:solidFill>
                  <a:srgbClr val="4B3182"/>
                </a:solidFill>
                <a:latin typeface="Segoe UI Semilight"/>
                <a:cs typeface="Segoe UI Semilight"/>
              </a:rPr>
              <a:t> </a:t>
            </a:r>
            <a:r>
              <a:rPr sz="2800" b="0">
                <a:solidFill>
                  <a:srgbClr val="4B3182"/>
                </a:solidFill>
                <a:latin typeface="Segoe UI Semilight"/>
                <a:cs typeface="Segoe UI Semilight"/>
              </a:rPr>
              <a:t>necessary</a:t>
            </a:r>
            <a:r>
              <a:rPr sz="2800" b="0" spc="-15">
                <a:solidFill>
                  <a:srgbClr val="4B3182"/>
                </a:solidFill>
                <a:latin typeface="Segoe UI Semilight"/>
                <a:cs typeface="Segoe UI Semilight"/>
              </a:rPr>
              <a:t> </a:t>
            </a:r>
            <a:r>
              <a:rPr sz="2800" b="0">
                <a:solidFill>
                  <a:srgbClr val="4B3182"/>
                </a:solidFill>
                <a:latin typeface="Segoe UI Semilight"/>
                <a:cs typeface="Segoe UI Semilight"/>
              </a:rPr>
              <a:t>that</a:t>
            </a:r>
            <a:r>
              <a:rPr sz="2800" b="0" spc="-35">
                <a:solidFill>
                  <a:srgbClr val="4B3182"/>
                </a:solidFill>
                <a:latin typeface="Segoe UI Semilight"/>
                <a:cs typeface="Segoe UI Semilight"/>
              </a:rPr>
              <a:t> </a:t>
            </a:r>
            <a:r>
              <a:rPr sz="2800" b="0">
                <a:solidFill>
                  <a:srgbClr val="4B3182"/>
                </a:solidFill>
                <a:latin typeface="Segoe UI Semilight"/>
                <a:cs typeface="Segoe UI Semilight"/>
              </a:rPr>
              <a:t>I</a:t>
            </a:r>
            <a:r>
              <a:rPr sz="2800" b="0" spc="-15">
                <a:solidFill>
                  <a:srgbClr val="4B3182"/>
                </a:solidFill>
                <a:latin typeface="Segoe UI Semilight"/>
                <a:cs typeface="Segoe UI Semilight"/>
              </a:rPr>
              <a:t> </a:t>
            </a:r>
            <a:r>
              <a:rPr sz="2800" b="0">
                <a:solidFill>
                  <a:srgbClr val="4B3182"/>
                </a:solidFill>
                <a:latin typeface="Segoe UI Semilight"/>
                <a:cs typeface="Segoe UI Semilight"/>
              </a:rPr>
              <a:t>have</a:t>
            </a:r>
            <a:r>
              <a:rPr sz="2800" b="0" spc="-40">
                <a:solidFill>
                  <a:srgbClr val="4B3182"/>
                </a:solidFill>
                <a:latin typeface="Segoe UI Semilight"/>
                <a:cs typeface="Segoe UI Semilight"/>
              </a:rPr>
              <a:t> </a:t>
            </a:r>
            <a:r>
              <a:rPr sz="2800" b="0">
                <a:solidFill>
                  <a:srgbClr val="4B3182"/>
                </a:solidFill>
                <a:latin typeface="Segoe UI Semilight"/>
                <a:cs typeface="Segoe UI Semilight"/>
              </a:rPr>
              <a:t>my</a:t>
            </a:r>
            <a:r>
              <a:rPr sz="2800" b="0" spc="-20">
                <a:solidFill>
                  <a:srgbClr val="4B3182"/>
                </a:solidFill>
                <a:latin typeface="Segoe UI Semilight"/>
                <a:cs typeface="Segoe UI Semilight"/>
              </a:rPr>
              <a:t> </a:t>
            </a:r>
            <a:r>
              <a:rPr sz="2800" b="0" spc="-10">
                <a:solidFill>
                  <a:srgbClr val="4B3182"/>
                </a:solidFill>
                <a:latin typeface="Segoe UI Semilight"/>
                <a:cs typeface="Segoe UI Semilight"/>
              </a:rPr>
              <a:t>umbrella.</a:t>
            </a:r>
            <a:endParaRPr sz="2800">
              <a:latin typeface="Segoe UI Semilight"/>
              <a:cs typeface="Segoe UI Semilight"/>
            </a:endParaRPr>
          </a:p>
        </p:txBody>
      </p:sp>
      <p:graphicFrame>
        <p:nvGraphicFramePr>
          <p:cNvPr id="6" name="object 6"/>
          <p:cNvGraphicFramePr>
            <a:graphicFrameLocks noGrp="1"/>
          </p:cNvGraphicFramePr>
          <p:nvPr/>
        </p:nvGraphicFramePr>
        <p:xfrm>
          <a:off x="7900923" y="1457452"/>
          <a:ext cx="3201034" cy="2286000"/>
        </p:xfrm>
        <a:graphic>
          <a:graphicData uri="http://schemas.openxmlformats.org/drawingml/2006/table">
            <a:tbl>
              <a:tblPr firstRow="1" bandRow="1">
                <a:tableStyleId>{2D5ABB26-0587-4C30-8999-92F81FD0307C}</a:tableStyleId>
              </a:tblPr>
              <a:tblGrid>
                <a:gridCol w="854710">
                  <a:extLst>
                    <a:ext uri="{9D8B030D-6E8A-4147-A177-3AD203B41FA5}">
                      <a16:colId xmlns:a16="http://schemas.microsoft.com/office/drawing/2014/main" val="20000"/>
                    </a:ext>
                  </a:extLst>
                </a:gridCol>
                <a:gridCol w="836929">
                  <a:extLst>
                    <a:ext uri="{9D8B030D-6E8A-4147-A177-3AD203B41FA5}">
                      <a16:colId xmlns:a16="http://schemas.microsoft.com/office/drawing/2014/main" val="20001"/>
                    </a:ext>
                  </a:extLst>
                </a:gridCol>
                <a:gridCol w="1509395">
                  <a:extLst>
                    <a:ext uri="{9D8B030D-6E8A-4147-A177-3AD203B41FA5}">
                      <a16:colId xmlns:a16="http://schemas.microsoft.com/office/drawing/2014/main" val="20002"/>
                    </a:ext>
                  </a:extLst>
                </a:gridCol>
              </a:tblGrid>
              <a:tr h="457200">
                <a:tc>
                  <a:txBody>
                    <a:bodyPr/>
                    <a:lstStyle/>
                    <a:p>
                      <a:pPr marL="298450">
                        <a:lnSpc>
                          <a:spcPct val="100000"/>
                        </a:lnSpc>
                        <a:spcBef>
                          <a:spcPts val="229"/>
                        </a:spcBef>
                      </a:pPr>
                      <a:r>
                        <a:rPr sz="2400" spc="-50">
                          <a:latin typeface="Cambria Math"/>
                          <a:cs typeface="Cambria Math"/>
                        </a:rPr>
                        <a:t>𝑝</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290195">
                        <a:lnSpc>
                          <a:spcPct val="100000"/>
                        </a:lnSpc>
                        <a:spcBef>
                          <a:spcPts val="229"/>
                        </a:spcBef>
                      </a:pPr>
                      <a:r>
                        <a:rPr sz="2400" spc="-50">
                          <a:latin typeface="Cambria Math"/>
                          <a:cs typeface="Cambria Math"/>
                        </a:rPr>
                        <a:t>𝑞</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81280" algn="ctr">
                        <a:lnSpc>
                          <a:spcPct val="100000"/>
                        </a:lnSpc>
                        <a:spcBef>
                          <a:spcPts val="229"/>
                        </a:spcBef>
                      </a:pPr>
                      <a:r>
                        <a:rPr sz="2400">
                          <a:latin typeface="Cambria Math"/>
                          <a:cs typeface="Cambria Math"/>
                        </a:rPr>
                        <a:t>𝑝</a:t>
                      </a:r>
                      <a:r>
                        <a:rPr sz="2400" spc="145">
                          <a:latin typeface="Cambria Math"/>
                          <a:cs typeface="Cambria Math"/>
                        </a:rPr>
                        <a:t> </a:t>
                      </a:r>
                      <a:r>
                        <a:rPr sz="2400">
                          <a:latin typeface="Cambria Math"/>
                          <a:cs typeface="Cambria Math"/>
                        </a:rPr>
                        <a:t>→</a:t>
                      </a:r>
                      <a:r>
                        <a:rPr sz="2400" spc="135">
                          <a:latin typeface="Cambria Math"/>
                          <a:cs typeface="Cambria Math"/>
                        </a:rPr>
                        <a:t> </a:t>
                      </a:r>
                      <a:r>
                        <a:rPr sz="2400" spc="-60">
                          <a:latin typeface="Cambria Math"/>
                          <a:cs typeface="Cambria Math"/>
                        </a:rPr>
                        <a:t>𝑞</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0"/>
                  </a:ext>
                </a:extLst>
              </a:tr>
              <a:tr h="457200">
                <a:tc>
                  <a:txBody>
                    <a:bodyPr/>
                    <a:lstStyle/>
                    <a:p>
                      <a:pPr marL="295275">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7020">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2390" algn="ctr">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295275">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4640">
                        <a:lnSpc>
                          <a:spcPct val="100000"/>
                        </a:lnSpc>
                        <a:spcBef>
                          <a:spcPts val="229"/>
                        </a:spcBef>
                      </a:pPr>
                      <a:r>
                        <a:rPr sz="2400" spc="-50">
                          <a:latin typeface="Cambria Math"/>
                          <a:cs typeface="Cambria Math"/>
                        </a:rPr>
                        <a:t>F</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3660" algn="ctr">
                        <a:lnSpc>
                          <a:spcPct val="100000"/>
                        </a:lnSpc>
                        <a:spcBef>
                          <a:spcPts val="229"/>
                        </a:spcBef>
                      </a:pPr>
                      <a:r>
                        <a:rPr sz="2400" spc="-50">
                          <a:latin typeface="Cambria Math"/>
                          <a:cs typeface="Cambria Math"/>
                        </a:rPr>
                        <a:t>F</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304800">
                        <a:lnSpc>
                          <a:spcPct val="100000"/>
                        </a:lnSpc>
                        <a:spcBef>
                          <a:spcPts val="234"/>
                        </a:spcBef>
                      </a:pPr>
                      <a:r>
                        <a:rPr sz="2400" spc="-50">
                          <a:latin typeface="Cambria Math"/>
                          <a:cs typeface="Cambria Math"/>
                        </a:rPr>
                        <a:t>F</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7020">
                        <a:lnSpc>
                          <a:spcPct val="100000"/>
                        </a:lnSpc>
                        <a:spcBef>
                          <a:spcPts val="234"/>
                        </a:spcBef>
                      </a:pPr>
                      <a:r>
                        <a:rPr sz="2400" spc="-50">
                          <a:latin typeface="Cambria Math"/>
                          <a:cs typeface="Cambria Math"/>
                        </a:rPr>
                        <a:t>T</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2390" algn="ctr">
                        <a:lnSpc>
                          <a:spcPct val="100000"/>
                        </a:lnSpc>
                        <a:spcBef>
                          <a:spcPts val="234"/>
                        </a:spcBef>
                      </a:pPr>
                      <a:r>
                        <a:rPr sz="2400" spc="-50">
                          <a:latin typeface="Cambria Math"/>
                          <a:cs typeface="Cambria Math"/>
                        </a:rPr>
                        <a:t>T</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57200">
                <a:tc>
                  <a:txBody>
                    <a:bodyPr/>
                    <a:lstStyle/>
                    <a:p>
                      <a:pPr marL="304800">
                        <a:lnSpc>
                          <a:spcPct val="100000"/>
                        </a:lnSpc>
                        <a:spcBef>
                          <a:spcPts val="234"/>
                        </a:spcBef>
                      </a:pPr>
                      <a:r>
                        <a:rPr sz="2400" spc="-50">
                          <a:latin typeface="Cambria Math"/>
                          <a:cs typeface="Cambria Math"/>
                        </a:rPr>
                        <a:t>F</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4640">
                        <a:lnSpc>
                          <a:spcPct val="100000"/>
                        </a:lnSpc>
                        <a:spcBef>
                          <a:spcPts val="234"/>
                        </a:spcBef>
                      </a:pPr>
                      <a:r>
                        <a:rPr sz="2400" spc="-50">
                          <a:latin typeface="Cambria Math"/>
                          <a:cs typeface="Cambria Math"/>
                        </a:rPr>
                        <a:t>F</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2390" algn="ctr">
                        <a:lnSpc>
                          <a:spcPct val="100000"/>
                        </a:lnSpc>
                        <a:spcBef>
                          <a:spcPts val="234"/>
                        </a:spcBef>
                      </a:pPr>
                      <a:r>
                        <a:rPr sz="2400" spc="-50">
                          <a:latin typeface="Cambria Math"/>
                          <a:cs typeface="Cambria Math"/>
                        </a:rPr>
                        <a:t>T</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749DF-660E-DE82-4A4C-B292C37D5D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25FEA08-8AEB-CFD2-B988-896C31B51344}"/>
              </a:ext>
            </a:extLst>
          </p:cNvPr>
          <p:cNvSpPr>
            <a:spLocks noGrp="1"/>
          </p:cNvSpPr>
          <p:nvPr>
            <p:ph type="title"/>
          </p:nvPr>
        </p:nvSpPr>
        <p:spPr/>
        <p:txBody>
          <a:bodyPr/>
          <a:lstStyle/>
          <a:p>
            <a:r>
              <a:rPr lang="en-US"/>
              <a:t>Warm Up</a:t>
            </a:r>
          </a:p>
        </p:txBody>
      </p:sp>
      <p:sp>
        <p:nvSpPr>
          <p:cNvPr id="5" name="Text Placeholder 4">
            <a:extLst>
              <a:ext uri="{FF2B5EF4-FFF2-40B4-BE49-F238E27FC236}">
                <a16:creationId xmlns:a16="http://schemas.microsoft.com/office/drawing/2014/main" id="{90363603-2416-806F-4170-2F95534F59D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2520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BA8E0-E950-DB15-D48B-7817F1FDF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51DDD-5199-8E65-B0D6-E22C8752A160}"/>
              </a:ext>
            </a:extLst>
          </p:cNvPr>
          <p:cNvSpPr>
            <a:spLocks noGrp="1"/>
          </p:cNvSpPr>
          <p:nvPr>
            <p:ph type="title"/>
          </p:nvPr>
        </p:nvSpPr>
        <p:spPr/>
        <p:txBody>
          <a:bodyPr/>
          <a:lstStyle/>
          <a:p>
            <a:r>
              <a:rPr lang="en-US"/>
              <a:t>Warm Up</a:t>
            </a:r>
          </a:p>
        </p:txBody>
      </p:sp>
      <p:sp>
        <p:nvSpPr>
          <p:cNvPr id="3" name="Content Placeholder 2">
            <a:extLst>
              <a:ext uri="{FF2B5EF4-FFF2-40B4-BE49-F238E27FC236}">
                <a16:creationId xmlns:a16="http://schemas.microsoft.com/office/drawing/2014/main" id="{9A284D72-F7C2-A895-5996-0F75B5A67931}"/>
              </a:ext>
            </a:extLst>
          </p:cNvPr>
          <p:cNvSpPr>
            <a:spLocks noGrp="1"/>
          </p:cNvSpPr>
          <p:nvPr>
            <p:ph idx="1"/>
          </p:nvPr>
        </p:nvSpPr>
        <p:spPr/>
        <p:txBody>
          <a:bodyPr/>
          <a:lstStyle/>
          <a:p>
            <a:r>
              <a:rPr lang="en-US"/>
              <a:t>Translate this sentence into symbolic logic, and describe a weather pattern and transportation method that causes the proposition to be false.</a:t>
            </a:r>
          </a:p>
          <a:p>
            <a:endParaRPr lang="en-US"/>
          </a:p>
          <a:p>
            <a:r>
              <a:rPr lang="en-US"/>
              <a:t>It is snowing today, and if it is raining or snowing then we won’t walk to school.</a:t>
            </a:r>
          </a:p>
        </p:txBody>
      </p:sp>
    </p:spTree>
    <p:extLst>
      <p:ext uri="{BB962C8B-B14F-4D97-AF65-F5344CB8AC3E}">
        <p14:creationId xmlns:p14="http://schemas.microsoft.com/office/powerpoint/2010/main" val="1074785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E5062-1D03-0850-CE97-9E4F313EA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62E84-5D72-C839-0834-11BAD26E8399}"/>
              </a:ext>
            </a:extLst>
          </p:cNvPr>
          <p:cNvSpPr>
            <a:spLocks noGrp="1"/>
          </p:cNvSpPr>
          <p:nvPr>
            <p:ph type="title"/>
          </p:nvPr>
        </p:nvSpPr>
        <p:spPr/>
        <p:txBody>
          <a:bodyPr/>
          <a:lstStyle/>
          <a:p>
            <a:r>
              <a:rPr lang="en-US"/>
              <a:t>Warm Up – Solution </a:t>
            </a:r>
          </a:p>
        </p:txBody>
      </p:sp>
      <p:sp>
        <p:nvSpPr>
          <p:cNvPr id="3" name="Content Placeholder 2">
            <a:extLst>
              <a:ext uri="{FF2B5EF4-FFF2-40B4-BE49-F238E27FC236}">
                <a16:creationId xmlns:a16="http://schemas.microsoft.com/office/drawing/2014/main" id="{E8C7F10F-5137-194B-E36B-02E6BC151248}"/>
              </a:ext>
            </a:extLst>
          </p:cNvPr>
          <p:cNvSpPr>
            <a:spLocks noGrp="1"/>
          </p:cNvSpPr>
          <p:nvPr>
            <p:ph idx="1"/>
          </p:nvPr>
        </p:nvSpPr>
        <p:spPr/>
        <p:txBody>
          <a:bodyPr/>
          <a:lstStyle/>
          <a:p>
            <a:r>
              <a:rPr lang="en-US"/>
              <a:t>Translate this sentence into symbolic logic, and describe a weather pattern and transportation method that causes the proposition to be false.</a:t>
            </a:r>
          </a:p>
          <a:p>
            <a:endParaRPr lang="en-US"/>
          </a:p>
          <a:p>
            <a:r>
              <a:rPr lang="en-US"/>
              <a:t>It is snowing today, and if it is raining or snowing then we won’t walk to school.</a:t>
            </a:r>
          </a:p>
          <a:p>
            <a:endParaRPr lang="en-US"/>
          </a:p>
          <a:p>
            <a:r>
              <a:rPr lang="en-US"/>
              <a:t>Parker’s process: identify connecting words, identify propositions, replace English with logic, figure out parentheses</a:t>
            </a:r>
          </a:p>
        </p:txBody>
      </p:sp>
    </p:spTree>
    <p:extLst>
      <p:ext uri="{BB962C8B-B14F-4D97-AF65-F5344CB8AC3E}">
        <p14:creationId xmlns:p14="http://schemas.microsoft.com/office/powerpoint/2010/main" val="368642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8562-A7C1-C8DC-8C3C-E71CE9A2B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8398F-D96F-0745-C3F1-62B373BE3D23}"/>
              </a:ext>
            </a:extLst>
          </p:cNvPr>
          <p:cNvSpPr>
            <a:spLocks noGrp="1"/>
          </p:cNvSpPr>
          <p:nvPr>
            <p:ph type="title"/>
          </p:nvPr>
        </p:nvSpPr>
        <p:spPr/>
        <p:txBody>
          <a:bodyPr/>
          <a:lstStyle/>
          <a:p>
            <a:r>
              <a:rPr lang="en-US"/>
              <a:t>Warm Up – Solution </a:t>
            </a:r>
          </a:p>
        </p:txBody>
      </p:sp>
      <p:sp>
        <p:nvSpPr>
          <p:cNvPr id="3" name="Content Placeholder 2">
            <a:extLst>
              <a:ext uri="{FF2B5EF4-FFF2-40B4-BE49-F238E27FC236}">
                <a16:creationId xmlns:a16="http://schemas.microsoft.com/office/drawing/2014/main" id="{0AF1A544-B6E9-BB50-E06F-AE28118C93A2}"/>
              </a:ext>
            </a:extLst>
          </p:cNvPr>
          <p:cNvSpPr>
            <a:spLocks noGrp="1"/>
          </p:cNvSpPr>
          <p:nvPr>
            <p:ph idx="1"/>
          </p:nvPr>
        </p:nvSpPr>
        <p:spPr/>
        <p:txBody>
          <a:bodyPr/>
          <a:lstStyle/>
          <a:p>
            <a:r>
              <a:rPr lang="en-US"/>
              <a:t>Translate this sentence into symbolic logic, and describe a weather pattern and transportation method that causes the proposition to be false.</a:t>
            </a:r>
          </a:p>
          <a:p>
            <a:endParaRPr lang="en-US"/>
          </a:p>
          <a:p>
            <a:r>
              <a:rPr lang="en-US"/>
              <a:t>It is snowing today, and if it is raining or snowing then we won’t walk to school.</a:t>
            </a:r>
          </a:p>
          <a:p>
            <a:endParaRPr lang="en-US"/>
          </a:p>
          <a:p>
            <a:r>
              <a:rPr lang="en-US"/>
              <a:t>Identify connecting words: look for and, or, not, if-then, etc.</a:t>
            </a:r>
          </a:p>
        </p:txBody>
      </p:sp>
      <p:sp>
        <p:nvSpPr>
          <p:cNvPr id="4" name="Oval 3">
            <a:extLst>
              <a:ext uri="{FF2B5EF4-FFF2-40B4-BE49-F238E27FC236}">
                <a16:creationId xmlns:a16="http://schemas.microsoft.com/office/drawing/2014/main" id="{D0285533-FF95-0DD7-CA90-06DBAE454B66}"/>
              </a:ext>
            </a:extLst>
          </p:cNvPr>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724D0C8-951A-64B1-4CA2-369AEFD58C74}"/>
              </a:ext>
            </a:extLst>
          </p:cNvPr>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8F131D-3146-2957-86E0-E556693ED69C}"/>
              </a:ext>
            </a:extLst>
          </p:cNvPr>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1ECDCA-0CE7-0ECF-2015-4585221BB1CF}"/>
              </a:ext>
            </a:extLst>
          </p:cNvPr>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46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2691A-1C36-C889-92B3-2B65296D08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56279-A904-E8FA-00DA-052B9C7FFEA7}"/>
              </a:ext>
            </a:extLst>
          </p:cNvPr>
          <p:cNvSpPr>
            <a:spLocks noGrp="1"/>
          </p:cNvSpPr>
          <p:nvPr>
            <p:ph type="title"/>
          </p:nvPr>
        </p:nvSpPr>
        <p:spPr/>
        <p:txBody>
          <a:bodyPr/>
          <a:lstStyle/>
          <a:p>
            <a:r>
              <a:rPr lang="en-US"/>
              <a:t>Warm Up – Solution </a:t>
            </a:r>
          </a:p>
        </p:txBody>
      </p:sp>
      <p:sp>
        <p:nvSpPr>
          <p:cNvPr id="3" name="Content Placeholder 2">
            <a:extLst>
              <a:ext uri="{FF2B5EF4-FFF2-40B4-BE49-F238E27FC236}">
                <a16:creationId xmlns:a16="http://schemas.microsoft.com/office/drawing/2014/main" id="{D9ECEB5C-45BC-D9F5-D927-1617949F39F2}"/>
              </a:ext>
            </a:extLst>
          </p:cNvPr>
          <p:cNvSpPr>
            <a:spLocks noGrp="1"/>
          </p:cNvSpPr>
          <p:nvPr>
            <p:ph idx="1"/>
          </p:nvPr>
        </p:nvSpPr>
        <p:spPr/>
        <p:txBody>
          <a:bodyPr/>
          <a:lstStyle/>
          <a:p>
            <a:r>
              <a:rPr lang="en-US"/>
              <a:t>Translate this sentence into symbolic logic, and describe a weather pattern and transportation method that causes the proposition to be false.</a:t>
            </a:r>
          </a:p>
          <a:p>
            <a:endParaRPr lang="en-US"/>
          </a:p>
          <a:p>
            <a:r>
              <a:rPr lang="en-US"/>
              <a:t>It is snowing today, and if it is raining or snowing then we won’t walk to school.</a:t>
            </a:r>
          </a:p>
          <a:p>
            <a:endParaRPr lang="en-US"/>
          </a:p>
          <a:p>
            <a:r>
              <a:rPr lang="en-US"/>
              <a:t>Identify propositions: What’s left are propositions, look for repeats and hidden negations.</a:t>
            </a:r>
          </a:p>
        </p:txBody>
      </p:sp>
      <p:sp>
        <p:nvSpPr>
          <p:cNvPr id="4" name="Oval 3">
            <a:extLst>
              <a:ext uri="{FF2B5EF4-FFF2-40B4-BE49-F238E27FC236}">
                <a16:creationId xmlns:a16="http://schemas.microsoft.com/office/drawing/2014/main" id="{973021E8-100D-4D3C-7ED1-7525DC8818EF}"/>
              </a:ext>
            </a:extLst>
          </p:cNvPr>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AA5F235-7A76-DC7A-177B-11A208948913}"/>
              </a:ext>
            </a:extLst>
          </p:cNvPr>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DD29EA-1F3C-CEEF-429D-EE3D9A4A4E51}"/>
              </a:ext>
            </a:extLst>
          </p:cNvPr>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4E191CF-D58D-C69E-B145-9E73675D4411}"/>
              </a:ext>
            </a:extLst>
          </p:cNvPr>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ABC1724-3153-4CD5-682B-A38E062AA476}"/>
                  </a:ext>
                </a:extLst>
              </p:cNvPr>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5" name="TextBox 4">
                <a:extLst>
                  <a:ext uri="{FF2B5EF4-FFF2-40B4-BE49-F238E27FC236}">
                    <a16:creationId xmlns:a16="http://schemas.microsoft.com/office/drawing/2014/main" id="{7ABC1724-3153-4CD5-682B-A38E062AA476}"/>
                  </a:ext>
                </a:extLst>
              </p:cNvPr>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51FFEBD-62D0-8EBA-4010-46CF26746F17}"/>
                  </a:ext>
                </a:extLst>
              </p:cNvPr>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9" name="TextBox 8">
                <a:extLst>
                  <a:ext uri="{FF2B5EF4-FFF2-40B4-BE49-F238E27FC236}">
                    <a16:creationId xmlns:a16="http://schemas.microsoft.com/office/drawing/2014/main" id="{D51FFEBD-62D0-8EBA-4010-46CF26746F17}"/>
                  </a:ext>
                </a:extLst>
              </p:cNvPr>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C28FDE0-4183-AC46-763C-8FAB8DF421DD}"/>
                  </a:ext>
                </a:extLst>
              </p:cNvPr>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10" name="TextBox 9">
                <a:extLst>
                  <a:ext uri="{FF2B5EF4-FFF2-40B4-BE49-F238E27FC236}">
                    <a16:creationId xmlns:a16="http://schemas.microsoft.com/office/drawing/2014/main" id="{FC28FDE0-4183-AC46-763C-8FAB8DF421DD}"/>
                  </a:ext>
                </a:extLst>
              </p:cNvPr>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32C2D716-B449-2DFA-86A8-7F57B579F903}"/>
                  </a:ext>
                </a:extLst>
              </p:cNvPr>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11" name="TextBox 10">
                <a:extLst>
                  <a:ext uri="{FF2B5EF4-FFF2-40B4-BE49-F238E27FC236}">
                    <a16:creationId xmlns:a16="http://schemas.microsoft.com/office/drawing/2014/main" id="{32C2D716-B449-2DFA-86A8-7F57B579F903}"/>
                  </a:ext>
                </a:extLst>
              </p:cNvPr>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2391B80-4968-1FE7-AAA5-A8C9BF9F199E}"/>
                  </a:ext>
                </a:extLst>
              </p:cNvPr>
              <p:cNvSpPr txBox="1"/>
              <p:nvPr/>
            </p:nvSpPr>
            <p:spPr>
              <a:xfrm>
                <a:off x="5902036" y="5357091"/>
                <a:ext cx="5615709"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 we walk to school.</a:t>
                </a:r>
              </a:p>
            </p:txBody>
          </p:sp>
        </mc:Choice>
        <mc:Fallback>
          <p:sp>
            <p:nvSpPr>
              <p:cNvPr id="12" name="TextBox 11">
                <a:extLst>
                  <a:ext uri="{FF2B5EF4-FFF2-40B4-BE49-F238E27FC236}">
                    <a16:creationId xmlns:a16="http://schemas.microsoft.com/office/drawing/2014/main" id="{22391B80-4968-1FE7-AAA5-A8C9BF9F199E}"/>
                  </a:ext>
                </a:extLst>
              </p:cNvPr>
              <p:cNvSpPr txBox="1">
                <a:spLocks noRot="1" noChangeAspect="1" noMove="1" noResize="1" noEditPoints="1" noAdjustHandles="1" noChangeArrowheads="1" noChangeShapeType="1" noTextEdit="1"/>
              </p:cNvSpPr>
              <p:nvPr/>
            </p:nvSpPr>
            <p:spPr>
              <a:xfrm>
                <a:off x="5902036" y="5357091"/>
                <a:ext cx="5615709" cy="1200329"/>
              </a:xfrm>
              <a:prstGeom prst="rect">
                <a:avLst/>
              </a:prstGeom>
              <a:blipFill>
                <a:blip r:embed="rId7"/>
                <a:stretch>
                  <a:fillRect l="-326"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137030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76032-793A-2FEC-DE16-3562A4A41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8C671-C77D-9409-4D21-C604DA77FDF0}"/>
              </a:ext>
            </a:extLst>
          </p:cNvPr>
          <p:cNvSpPr>
            <a:spLocks noGrp="1"/>
          </p:cNvSpPr>
          <p:nvPr>
            <p:ph type="title"/>
          </p:nvPr>
        </p:nvSpPr>
        <p:spPr/>
        <p:txBody>
          <a:bodyPr/>
          <a:lstStyle/>
          <a:p>
            <a:r>
              <a:rPr lang="en-US"/>
              <a:t>Warm Up – Solution </a:t>
            </a:r>
          </a:p>
        </p:txBody>
      </p:sp>
      <p:sp>
        <p:nvSpPr>
          <p:cNvPr id="3" name="Content Placeholder 2">
            <a:extLst>
              <a:ext uri="{FF2B5EF4-FFF2-40B4-BE49-F238E27FC236}">
                <a16:creationId xmlns:a16="http://schemas.microsoft.com/office/drawing/2014/main" id="{6698968B-2652-C3B1-BB02-A9013B87C55C}"/>
              </a:ext>
            </a:extLst>
          </p:cNvPr>
          <p:cNvSpPr>
            <a:spLocks noGrp="1"/>
          </p:cNvSpPr>
          <p:nvPr>
            <p:ph idx="1"/>
          </p:nvPr>
        </p:nvSpPr>
        <p:spPr/>
        <p:txBody>
          <a:bodyPr/>
          <a:lstStyle/>
          <a:p>
            <a:r>
              <a:rPr lang="en-US"/>
              <a:t>Translate this sentence into symbolic logic, and describe a weather pattern and transportation method that causes the proposition to be false.</a:t>
            </a:r>
          </a:p>
          <a:p>
            <a:endParaRPr lang="en-US"/>
          </a:p>
          <a:p>
            <a:r>
              <a:rPr lang="en-US"/>
              <a:t>It is snowing today, and if it is raining or snowing then we won’t walk to school.</a:t>
            </a:r>
          </a:p>
          <a:p>
            <a:endParaRPr lang="en-US"/>
          </a:p>
          <a:p>
            <a:r>
              <a:rPr lang="en-US"/>
              <a:t>Replace English with logic</a:t>
            </a:r>
          </a:p>
        </p:txBody>
      </p:sp>
      <p:sp>
        <p:nvSpPr>
          <p:cNvPr id="4" name="Oval 3">
            <a:extLst>
              <a:ext uri="{FF2B5EF4-FFF2-40B4-BE49-F238E27FC236}">
                <a16:creationId xmlns:a16="http://schemas.microsoft.com/office/drawing/2014/main" id="{DC90DE03-13FD-841F-D10B-8FB10A3C10FB}"/>
              </a:ext>
            </a:extLst>
          </p:cNvPr>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4F1EFD8-F675-67DC-916E-B204A01DD777}"/>
              </a:ext>
            </a:extLst>
          </p:cNvPr>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1B2430-123A-1659-5791-4F0D953D2B19}"/>
              </a:ext>
            </a:extLst>
          </p:cNvPr>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93DFA0-7049-3AB4-7E04-77AA70D17015}"/>
              </a:ext>
            </a:extLst>
          </p:cNvPr>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0C0712A-1875-3D2C-7F44-830183E738F1}"/>
                  </a:ext>
                </a:extLst>
              </p:cNvPr>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5" name="TextBox 4">
                <a:extLst>
                  <a:ext uri="{FF2B5EF4-FFF2-40B4-BE49-F238E27FC236}">
                    <a16:creationId xmlns:a16="http://schemas.microsoft.com/office/drawing/2014/main" id="{30C0712A-1875-3D2C-7F44-830183E738F1}"/>
                  </a:ext>
                </a:extLst>
              </p:cNvPr>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BA01AC95-7416-22AF-6817-32B87EDC2C7B}"/>
                  </a:ext>
                </a:extLst>
              </p:cNvPr>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9" name="TextBox 8">
                <a:extLst>
                  <a:ext uri="{FF2B5EF4-FFF2-40B4-BE49-F238E27FC236}">
                    <a16:creationId xmlns:a16="http://schemas.microsoft.com/office/drawing/2014/main" id="{BA01AC95-7416-22AF-6817-32B87EDC2C7B}"/>
                  </a:ext>
                </a:extLst>
              </p:cNvPr>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4E29B9EC-1E29-C5A0-1B5C-5B71699E8160}"/>
                  </a:ext>
                </a:extLst>
              </p:cNvPr>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10" name="TextBox 9">
                <a:extLst>
                  <a:ext uri="{FF2B5EF4-FFF2-40B4-BE49-F238E27FC236}">
                    <a16:creationId xmlns:a16="http://schemas.microsoft.com/office/drawing/2014/main" id="{4E29B9EC-1E29-C5A0-1B5C-5B71699E8160}"/>
                  </a:ext>
                </a:extLst>
              </p:cNvPr>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AA5C0C4B-2CCE-C14F-F65C-35DC1B566D7C}"/>
                  </a:ext>
                </a:extLst>
              </p:cNvPr>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11" name="TextBox 10">
                <a:extLst>
                  <a:ext uri="{FF2B5EF4-FFF2-40B4-BE49-F238E27FC236}">
                    <a16:creationId xmlns:a16="http://schemas.microsoft.com/office/drawing/2014/main" id="{AA5C0C4B-2CCE-C14F-F65C-35DC1B566D7C}"/>
                  </a:ext>
                </a:extLst>
              </p:cNvPr>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21A144B-6647-BD98-284A-6A4DD98AF56B}"/>
                  </a:ext>
                </a:extLst>
              </p:cNvPr>
              <p:cNvSpPr txBox="1"/>
              <p:nvPr/>
            </p:nvSpPr>
            <p:spPr>
              <a:xfrm>
                <a:off x="8832267" y="3991876"/>
                <a:ext cx="3057237"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 we walk to school.</a:t>
                </a:r>
              </a:p>
            </p:txBody>
          </p:sp>
        </mc:Choice>
        <mc:Fallback>
          <p:sp>
            <p:nvSpPr>
              <p:cNvPr id="12" name="TextBox 11">
                <a:extLst>
                  <a:ext uri="{FF2B5EF4-FFF2-40B4-BE49-F238E27FC236}">
                    <a16:creationId xmlns:a16="http://schemas.microsoft.com/office/drawing/2014/main" id="{D21A144B-6647-BD98-284A-6A4DD98AF56B}"/>
                  </a:ext>
                </a:extLst>
              </p:cNvPr>
              <p:cNvSpPr txBox="1">
                <a:spLocks noRot="1" noChangeAspect="1" noMove="1" noResize="1" noEditPoints="1" noAdjustHandles="1" noChangeArrowheads="1" noChangeShapeType="1" noTextEdit="1"/>
              </p:cNvSpPr>
              <p:nvPr/>
            </p:nvSpPr>
            <p:spPr>
              <a:xfrm>
                <a:off x="8832267" y="3991876"/>
                <a:ext cx="3057237" cy="1200329"/>
              </a:xfrm>
              <a:prstGeom prst="rect">
                <a:avLst/>
              </a:prstGeom>
              <a:blipFill>
                <a:blip r:embed="rId7"/>
                <a:stretch>
                  <a:fillRect l="-599" t="-3553" b="-111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2D21BAB3-D764-B96A-C03F-001035FEB82B}"/>
                  </a:ext>
                </a:extLst>
              </p:cNvPr>
              <p:cNvSpPr txBox="1"/>
              <p:nvPr/>
            </p:nvSpPr>
            <p:spPr>
              <a:xfrm>
                <a:off x="2868026" y="5002033"/>
                <a:ext cx="69779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oMath>
                  </m:oMathPara>
                </a14:m>
                <a:endParaRPr lang="en-US" sz="2400">
                  <a:latin typeface="Segoe UI Semilight" panose="020B0402040204020203" pitchFamily="34" charset="0"/>
                  <a:cs typeface="Segoe UI Semilight" panose="020B0402040204020203" pitchFamily="34" charset="0"/>
                </a:endParaRPr>
              </a:p>
            </p:txBody>
          </p:sp>
        </mc:Choice>
        <mc:Fallback>
          <p:sp>
            <p:nvSpPr>
              <p:cNvPr id="13" name="TextBox 12">
                <a:extLst>
                  <a:ext uri="{FF2B5EF4-FFF2-40B4-BE49-F238E27FC236}">
                    <a16:creationId xmlns:a16="http://schemas.microsoft.com/office/drawing/2014/main" id="{2D21BAB3-D764-B96A-C03F-001035FEB82B}"/>
                  </a:ext>
                </a:extLst>
              </p:cNvPr>
              <p:cNvSpPr txBox="1">
                <a:spLocks noRot="1" noChangeAspect="1" noMove="1" noResize="1" noEditPoints="1" noAdjustHandles="1" noChangeArrowheads="1" noChangeShapeType="1" noTextEdit="1"/>
              </p:cNvSpPr>
              <p:nvPr/>
            </p:nvSpPr>
            <p:spPr>
              <a:xfrm>
                <a:off x="2868026" y="5002033"/>
                <a:ext cx="6977938" cy="461665"/>
              </a:xfrm>
              <a:prstGeom prst="rect">
                <a:avLst/>
              </a:prstGeom>
              <a:blipFill>
                <a:blip r:embed="rId8"/>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3582195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81DE7-5872-8B2C-B5D8-E2DC665EF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D4583-F6A0-57B6-2EA8-ADBB8542CAB8}"/>
              </a:ext>
            </a:extLst>
          </p:cNvPr>
          <p:cNvSpPr>
            <a:spLocks noGrp="1"/>
          </p:cNvSpPr>
          <p:nvPr>
            <p:ph type="title"/>
          </p:nvPr>
        </p:nvSpPr>
        <p:spPr/>
        <p:txBody>
          <a:bodyPr/>
          <a:lstStyle/>
          <a:p>
            <a:r>
              <a:rPr lang="en-US"/>
              <a:t>Warm Up – Solution </a:t>
            </a:r>
          </a:p>
        </p:txBody>
      </p:sp>
      <p:sp>
        <p:nvSpPr>
          <p:cNvPr id="3" name="Content Placeholder 2">
            <a:extLst>
              <a:ext uri="{FF2B5EF4-FFF2-40B4-BE49-F238E27FC236}">
                <a16:creationId xmlns:a16="http://schemas.microsoft.com/office/drawing/2014/main" id="{539CB6AA-2191-7101-8A2E-5640C5B00F19}"/>
              </a:ext>
            </a:extLst>
          </p:cNvPr>
          <p:cNvSpPr>
            <a:spLocks noGrp="1"/>
          </p:cNvSpPr>
          <p:nvPr>
            <p:ph idx="1"/>
          </p:nvPr>
        </p:nvSpPr>
        <p:spPr/>
        <p:txBody>
          <a:bodyPr/>
          <a:lstStyle/>
          <a:p>
            <a:r>
              <a:rPr lang="en-US"/>
              <a:t>Translate this sentence into symbolic logic, and describe a weather pattern and transportation method that causes the proposition to be false.</a:t>
            </a:r>
          </a:p>
          <a:p>
            <a:endParaRPr lang="en-US"/>
          </a:p>
          <a:p>
            <a:r>
              <a:rPr lang="en-US"/>
              <a:t>It is snowing today, and if it is raining or snowing then we won’t walk to school.</a:t>
            </a:r>
          </a:p>
          <a:p>
            <a:endParaRPr lang="en-US"/>
          </a:p>
          <a:p>
            <a:r>
              <a:rPr lang="en-US"/>
              <a:t>Figure out parentheses</a:t>
            </a:r>
          </a:p>
        </p:txBody>
      </p:sp>
      <p:sp>
        <p:nvSpPr>
          <p:cNvPr id="4" name="Oval 3">
            <a:extLst>
              <a:ext uri="{FF2B5EF4-FFF2-40B4-BE49-F238E27FC236}">
                <a16:creationId xmlns:a16="http://schemas.microsoft.com/office/drawing/2014/main" id="{8C1DF430-0454-0D50-D89B-7E5EF636060B}"/>
              </a:ext>
            </a:extLst>
          </p:cNvPr>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BC0C1DA-B5FF-D917-1598-3E12A9D26E59}"/>
              </a:ext>
            </a:extLst>
          </p:cNvPr>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90B9E7-8BC2-00D8-C321-86A1B89C5DEB}"/>
              </a:ext>
            </a:extLst>
          </p:cNvPr>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F6BCD0-03EF-107D-D99A-B792FEBD9E69}"/>
              </a:ext>
            </a:extLst>
          </p:cNvPr>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193AB52-BCE8-C051-38F9-811599B7E246}"/>
                  </a:ext>
                </a:extLst>
              </p:cNvPr>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5" name="TextBox 4">
                <a:extLst>
                  <a:ext uri="{FF2B5EF4-FFF2-40B4-BE49-F238E27FC236}">
                    <a16:creationId xmlns:a16="http://schemas.microsoft.com/office/drawing/2014/main" id="{2193AB52-BCE8-C051-38F9-811599B7E246}"/>
                  </a:ext>
                </a:extLst>
              </p:cNvPr>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6E40118-5A04-237A-1B82-8DB7E698EB53}"/>
                  </a:ext>
                </a:extLst>
              </p:cNvPr>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9" name="TextBox 8">
                <a:extLst>
                  <a:ext uri="{FF2B5EF4-FFF2-40B4-BE49-F238E27FC236}">
                    <a16:creationId xmlns:a16="http://schemas.microsoft.com/office/drawing/2014/main" id="{F6E40118-5A04-237A-1B82-8DB7E698EB53}"/>
                  </a:ext>
                </a:extLst>
              </p:cNvPr>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D21E4A3-F74E-BDB6-ABA0-39B2667D47ED}"/>
                  </a:ext>
                </a:extLst>
              </p:cNvPr>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10" name="TextBox 9">
                <a:extLst>
                  <a:ext uri="{FF2B5EF4-FFF2-40B4-BE49-F238E27FC236}">
                    <a16:creationId xmlns:a16="http://schemas.microsoft.com/office/drawing/2014/main" id="{AD21E4A3-F74E-BDB6-ABA0-39B2667D47ED}"/>
                  </a:ext>
                </a:extLst>
              </p:cNvPr>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7A1C76F-5514-23EA-F3B5-6DA7AE86E90F}"/>
                  </a:ext>
                </a:extLst>
              </p:cNvPr>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11" name="TextBox 10">
                <a:extLst>
                  <a:ext uri="{FF2B5EF4-FFF2-40B4-BE49-F238E27FC236}">
                    <a16:creationId xmlns:a16="http://schemas.microsoft.com/office/drawing/2014/main" id="{27A1C76F-5514-23EA-F3B5-6DA7AE86E90F}"/>
                  </a:ext>
                </a:extLst>
              </p:cNvPr>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B96DEBD-7237-2E09-79B8-E39A9247A33B}"/>
                  </a:ext>
                </a:extLst>
              </p:cNvPr>
              <p:cNvSpPr txBox="1"/>
              <p:nvPr/>
            </p:nvSpPr>
            <p:spPr>
              <a:xfrm>
                <a:off x="8832267" y="3991876"/>
                <a:ext cx="3057237"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 we walk to school.</a:t>
                </a:r>
              </a:p>
            </p:txBody>
          </p:sp>
        </mc:Choice>
        <mc:Fallback>
          <p:sp>
            <p:nvSpPr>
              <p:cNvPr id="12" name="TextBox 11">
                <a:extLst>
                  <a:ext uri="{FF2B5EF4-FFF2-40B4-BE49-F238E27FC236}">
                    <a16:creationId xmlns:a16="http://schemas.microsoft.com/office/drawing/2014/main" id="{AB96DEBD-7237-2E09-79B8-E39A9247A33B}"/>
                  </a:ext>
                </a:extLst>
              </p:cNvPr>
              <p:cNvSpPr txBox="1">
                <a:spLocks noRot="1" noChangeAspect="1" noMove="1" noResize="1" noEditPoints="1" noAdjustHandles="1" noChangeArrowheads="1" noChangeShapeType="1" noTextEdit="1"/>
              </p:cNvSpPr>
              <p:nvPr/>
            </p:nvSpPr>
            <p:spPr>
              <a:xfrm>
                <a:off x="8832267" y="3991876"/>
                <a:ext cx="3057237" cy="1200329"/>
              </a:xfrm>
              <a:prstGeom prst="rect">
                <a:avLst/>
              </a:prstGeom>
              <a:blipFill>
                <a:blip r:embed="rId7"/>
                <a:stretch>
                  <a:fillRect l="-599" t="-3553" b="-111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59E38476-BA35-EB19-F2DD-2C9F1D99479D}"/>
                  </a:ext>
                </a:extLst>
              </p:cNvPr>
              <p:cNvSpPr txBox="1"/>
              <p:nvPr/>
            </p:nvSpPr>
            <p:spPr>
              <a:xfrm>
                <a:off x="2868026" y="5002033"/>
                <a:ext cx="69779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m:oMathPara>
                </a14:m>
                <a:endParaRPr lang="en-US" sz="2400">
                  <a:latin typeface="Segoe UI Semilight" panose="020B0402040204020203" pitchFamily="34" charset="0"/>
                  <a:cs typeface="Segoe UI Semilight" panose="020B0402040204020203" pitchFamily="34" charset="0"/>
                </a:endParaRPr>
              </a:p>
            </p:txBody>
          </p:sp>
        </mc:Choice>
        <mc:Fallback>
          <p:sp>
            <p:nvSpPr>
              <p:cNvPr id="13" name="TextBox 12">
                <a:extLst>
                  <a:ext uri="{FF2B5EF4-FFF2-40B4-BE49-F238E27FC236}">
                    <a16:creationId xmlns:a16="http://schemas.microsoft.com/office/drawing/2014/main" id="{59E38476-BA35-EB19-F2DD-2C9F1D99479D}"/>
                  </a:ext>
                </a:extLst>
              </p:cNvPr>
              <p:cNvSpPr txBox="1">
                <a:spLocks noRot="1" noChangeAspect="1" noMove="1" noResize="1" noEditPoints="1" noAdjustHandles="1" noChangeArrowheads="1" noChangeShapeType="1" noTextEdit="1"/>
              </p:cNvSpPr>
              <p:nvPr/>
            </p:nvSpPr>
            <p:spPr>
              <a:xfrm>
                <a:off x="2868026" y="5002033"/>
                <a:ext cx="6977938" cy="461665"/>
              </a:xfrm>
              <a:prstGeom prst="rect">
                <a:avLst/>
              </a:prstGeom>
              <a:blipFill>
                <a:blip r:embed="rId8"/>
                <a:stretch>
                  <a:fillRect b="-21333"/>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8C220864-C61E-9C5F-9F70-9501D3D930F4}"/>
              </a:ext>
            </a:extLst>
          </p:cNvPr>
          <p:cNvSpPr txBox="1"/>
          <p:nvPr/>
        </p:nvSpPr>
        <p:spPr>
          <a:xfrm>
            <a:off x="1034473" y="5504650"/>
            <a:ext cx="10855031" cy="1200329"/>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“raining or snowing” is the condition of the implication, not walking to school is the conclusion. Omitted words in other clauses hint that “It is snowing today” stands on its own.</a:t>
            </a:r>
          </a:p>
        </p:txBody>
      </p:sp>
    </p:spTree>
    <p:extLst>
      <p:ext uri="{BB962C8B-B14F-4D97-AF65-F5344CB8AC3E}">
        <p14:creationId xmlns:p14="http://schemas.microsoft.com/office/powerpoint/2010/main" val="346060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8ECDC-AAAF-6BA5-E741-DE0DAC1A1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E0352-F43B-40F3-AB03-CDED28FCAEA4}"/>
              </a:ext>
            </a:extLst>
          </p:cNvPr>
          <p:cNvSpPr>
            <a:spLocks noGrp="1"/>
          </p:cNvSpPr>
          <p:nvPr>
            <p:ph type="title"/>
          </p:nvPr>
        </p:nvSpPr>
        <p:spPr/>
        <p:txBody>
          <a:bodyPr/>
          <a:lstStyle/>
          <a:p>
            <a:r>
              <a:rPr lang="en-US"/>
              <a:t>Today</a:t>
            </a:r>
          </a:p>
        </p:txBody>
      </p:sp>
      <p:sp>
        <p:nvSpPr>
          <p:cNvPr id="3" name="Content Placeholder 2">
            <a:extLst>
              <a:ext uri="{FF2B5EF4-FFF2-40B4-BE49-F238E27FC236}">
                <a16:creationId xmlns:a16="http://schemas.microsoft.com/office/drawing/2014/main" id="{8B014B49-FAAE-6392-16AA-71036457FE25}"/>
              </a:ext>
            </a:extLst>
          </p:cNvPr>
          <p:cNvSpPr>
            <a:spLocks noGrp="1"/>
          </p:cNvSpPr>
          <p:nvPr>
            <p:ph idx="1"/>
          </p:nvPr>
        </p:nvSpPr>
        <p:spPr/>
        <p:txBody>
          <a:bodyPr/>
          <a:lstStyle/>
          <a:p>
            <a:r>
              <a:rPr lang="en-US"/>
              <a:t>Logical Equivalences</a:t>
            </a:r>
          </a:p>
          <a:p>
            <a:r>
              <a:rPr lang="en-US"/>
              <a:t>Simplification Rules</a:t>
            </a:r>
          </a:p>
          <a:p>
            <a:r>
              <a:rPr lang="en-US"/>
              <a:t>Our first proof!</a:t>
            </a:r>
          </a:p>
          <a:p>
            <a:r>
              <a:rPr lang="en-US"/>
              <a:t>Modifying Implications</a:t>
            </a:r>
          </a:p>
        </p:txBody>
      </p:sp>
    </p:spTree>
    <p:extLst>
      <p:ext uri="{BB962C8B-B14F-4D97-AF65-F5344CB8AC3E}">
        <p14:creationId xmlns:p14="http://schemas.microsoft.com/office/powerpoint/2010/main" val="2551259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7C37E8-123B-423A-BEE8-673765747CA6}"/>
              </a:ext>
            </a:extLst>
          </p:cNvPr>
          <p:cNvSpPr>
            <a:spLocks noGrp="1"/>
          </p:cNvSpPr>
          <p:nvPr>
            <p:ph type="title"/>
          </p:nvPr>
        </p:nvSpPr>
        <p:spPr/>
        <p:txBody>
          <a:bodyPr/>
          <a:lstStyle/>
          <a:p>
            <a:r>
              <a:rPr lang="en-US"/>
              <a:t>Logical Equivalences</a:t>
            </a:r>
          </a:p>
        </p:txBody>
      </p:sp>
    </p:spTree>
    <p:extLst>
      <p:ext uri="{BB962C8B-B14F-4D97-AF65-F5344CB8AC3E}">
        <p14:creationId xmlns:p14="http://schemas.microsoft.com/office/powerpoint/2010/main" val="1120345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0EDBF-8B52-41C7-540E-44C74B87C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3E6B7-2280-FC0E-626A-24CC5986CECE}"/>
              </a:ext>
            </a:extLst>
          </p:cNvPr>
          <p:cNvSpPr>
            <a:spLocks noGrp="1"/>
          </p:cNvSpPr>
          <p:nvPr>
            <p:ph type="title"/>
          </p:nvPr>
        </p:nvSpPr>
        <p:spPr/>
        <p:txBody>
          <a:bodyPr/>
          <a:lstStyle/>
          <a:p>
            <a:r>
              <a:rPr lang="en-US"/>
              <a:t>Announcements</a:t>
            </a:r>
          </a:p>
        </p:txBody>
      </p:sp>
      <p:sp>
        <p:nvSpPr>
          <p:cNvPr id="3" name="Content Placeholder 2">
            <a:extLst>
              <a:ext uri="{FF2B5EF4-FFF2-40B4-BE49-F238E27FC236}">
                <a16:creationId xmlns:a16="http://schemas.microsoft.com/office/drawing/2014/main" id="{AD885425-221F-F615-F3E4-E773B4892550}"/>
              </a:ext>
            </a:extLst>
          </p:cNvPr>
          <p:cNvSpPr>
            <a:spLocks noGrp="1"/>
          </p:cNvSpPr>
          <p:nvPr>
            <p:ph idx="1"/>
          </p:nvPr>
        </p:nvSpPr>
        <p:spPr/>
        <p:txBody>
          <a:bodyPr>
            <a:normAutofit lnSpcReduction="10000"/>
          </a:bodyPr>
          <a:lstStyle/>
          <a:p>
            <a:pPr>
              <a:buClr>
                <a:schemeClr val="tx1"/>
              </a:buClr>
              <a:buFont typeface="Arial" panose="020B0604020202020204" pitchFamily="34" charset="0"/>
              <a:buChar char="•"/>
            </a:pPr>
            <a:r>
              <a:rPr lang="en-US"/>
              <a:t>   HW1</a:t>
            </a:r>
          </a:p>
          <a:p>
            <a:pPr marL="470916" lvl="1" indent="-342900">
              <a:buClr>
                <a:schemeClr val="tx1"/>
              </a:buClr>
              <a:buFontTx/>
              <a:buChar char="-"/>
            </a:pPr>
            <a:r>
              <a:rPr lang="en-US"/>
              <a:t>Posted on the course website</a:t>
            </a:r>
          </a:p>
          <a:p>
            <a:pPr marL="470916" lvl="1" indent="-342900">
              <a:buClr>
                <a:schemeClr val="tx1"/>
              </a:buClr>
              <a:buFontTx/>
              <a:buChar char="-"/>
            </a:pPr>
            <a:r>
              <a:rPr lang="en-US"/>
              <a:t>Due Wednesday, 11:59 pm</a:t>
            </a:r>
          </a:p>
          <a:p>
            <a:pPr marL="470916" lvl="1" indent="-342900">
              <a:buClr>
                <a:schemeClr val="tx1"/>
              </a:buClr>
              <a:buFontTx/>
              <a:buChar char="-"/>
            </a:pPr>
            <a:r>
              <a:rPr lang="en-US"/>
              <a:t>Submit on </a:t>
            </a:r>
            <a:r>
              <a:rPr lang="en-US" err="1"/>
              <a:t>Gradescope</a:t>
            </a:r>
            <a:endParaRPr lang="en-US"/>
          </a:p>
          <a:p>
            <a:pPr lvl="1">
              <a:buClr>
                <a:schemeClr val="tx1"/>
              </a:buClr>
            </a:pPr>
            <a:endParaRPr lang="en-US"/>
          </a:p>
          <a:p>
            <a:pPr marL="470916" lvl="1" indent="-342900">
              <a:buClr>
                <a:schemeClr val="tx1"/>
              </a:buClr>
              <a:buFont typeface="Arial" panose="020B0604020202020204" pitchFamily="34" charset="0"/>
              <a:buChar char="•"/>
            </a:pPr>
            <a:r>
              <a:rPr lang="en-US" sz="2800"/>
              <a:t>OH starts today!</a:t>
            </a:r>
          </a:p>
          <a:p>
            <a:pPr marL="470916" lvl="1" indent="-342900">
              <a:buClr>
                <a:schemeClr val="tx1"/>
              </a:buClr>
              <a:buFontTx/>
              <a:buChar char="-"/>
            </a:pPr>
            <a:r>
              <a:rPr lang="en-US"/>
              <a:t>OH times listed on the course calendar on our website</a:t>
            </a:r>
          </a:p>
          <a:p>
            <a:pPr marL="470916" lvl="1" indent="-342900">
              <a:buClr>
                <a:schemeClr val="tx1"/>
              </a:buClr>
              <a:buFontTx/>
              <a:buChar char="-"/>
            </a:pPr>
            <a:r>
              <a:rPr lang="en-US"/>
              <a:t>Zoom links are on the Pinned Thread of Important Links on Ed</a:t>
            </a:r>
          </a:p>
          <a:p>
            <a:pPr lvl="1">
              <a:buClr>
                <a:schemeClr val="tx1"/>
              </a:buClr>
            </a:pPr>
            <a:endParaRPr lang="en-US"/>
          </a:p>
          <a:p>
            <a:pPr marL="470916" lvl="1" indent="-342900">
              <a:buClr>
                <a:schemeClr val="tx1"/>
              </a:buClr>
              <a:buFont typeface="Arial" panose="020B0604020202020204" pitchFamily="34" charset="0"/>
              <a:buChar char="•"/>
            </a:pPr>
            <a:r>
              <a:rPr lang="en-US" sz="2800"/>
              <a:t>Go to section tomorrow!</a:t>
            </a:r>
          </a:p>
          <a:p>
            <a:pPr marL="470916" lvl="1" indent="-342900">
              <a:buClr>
                <a:schemeClr val="tx1"/>
              </a:buClr>
              <a:buFont typeface="Arial" panose="020B0604020202020204" pitchFamily="34" charset="0"/>
              <a:buChar char="•"/>
            </a:pPr>
            <a:endParaRPr lang="en-US"/>
          </a:p>
          <a:p>
            <a:pPr marL="470916" lvl="1" indent="-342900">
              <a:buClr>
                <a:schemeClr val="tx1"/>
              </a:buClr>
              <a:buFont typeface="Arial" panose="020B0604020202020204" pitchFamily="34" charset="0"/>
              <a:buChar char="•"/>
            </a:pPr>
            <a:r>
              <a:rPr lang="en-US" sz="2800"/>
              <a:t>CC1 and CC2 due Friday at noon</a:t>
            </a:r>
          </a:p>
          <a:p>
            <a:pPr lvl="1">
              <a:buClr>
                <a:schemeClr val="tx1"/>
              </a:buClr>
            </a:pPr>
            <a:endParaRPr lang="en-US"/>
          </a:p>
        </p:txBody>
      </p:sp>
    </p:spTree>
    <p:extLst>
      <p:ext uri="{BB962C8B-B14F-4D97-AF65-F5344CB8AC3E}">
        <p14:creationId xmlns:p14="http://schemas.microsoft.com/office/powerpoint/2010/main" val="1761644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723" rIns="0" bIns="0" rtlCol="0">
            <a:spAutoFit/>
          </a:bodyPr>
          <a:lstStyle/>
          <a:p>
            <a:pPr marL="12700">
              <a:lnSpc>
                <a:spcPct val="100000"/>
              </a:lnSpc>
              <a:spcBef>
                <a:spcPts val="105"/>
              </a:spcBef>
            </a:pPr>
            <a:r>
              <a:rPr spc="70"/>
              <a:t>Logical</a:t>
            </a:r>
            <a:r>
              <a:rPr spc="204"/>
              <a:t> </a:t>
            </a:r>
            <a:r>
              <a:rPr spc="55"/>
              <a:t>Equivalence</a:t>
            </a:r>
          </a:p>
        </p:txBody>
      </p:sp>
      <p:sp>
        <p:nvSpPr>
          <p:cNvPr id="3" name="object 3"/>
          <p:cNvSpPr/>
          <p:nvPr/>
        </p:nvSpPr>
        <p:spPr>
          <a:xfrm>
            <a:off x="657529" y="1544574"/>
            <a:ext cx="1477010" cy="474345"/>
          </a:xfrm>
          <a:custGeom>
            <a:avLst/>
            <a:gdLst/>
            <a:ahLst/>
            <a:cxnLst/>
            <a:rect l="l" t="t" r="r" b="b"/>
            <a:pathLst>
              <a:path w="1477010" h="474344">
                <a:moveTo>
                  <a:pt x="1476756" y="0"/>
                </a:moveTo>
                <a:lnTo>
                  <a:pt x="0" y="0"/>
                </a:lnTo>
                <a:lnTo>
                  <a:pt x="0" y="473963"/>
                </a:lnTo>
                <a:lnTo>
                  <a:pt x="1476756" y="473963"/>
                </a:lnTo>
                <a:lnTo>
                  <a:pt x="1476756" y="0"/>
                </a:lnTo>
                <a:close/>
              </a:path>
            </a:pathLst>
          </a:custGeom>
          <a:solidFill>
            <a:srgbClr val="CCCCFF"/>
          </a:solidFill>
        </p:spPr>
        <p:txBody>
          <a:bodyPr wrap="square" lIns="0" tIns="0" rIns="0" bIns="0" rtlCol="0"/>
          <a:lstStyle/>
          <a:p>
            <a:endParaRPr/>
          </a:p>
        </p:txBody>
      </p:sp>
      <p:sp>
        <p:nvSpPr>
          <p:cNvPr id="4" name="object 4"/>
          <p:cNvSpPr txBox="1"/>
          <p:nvPr/>
        </p:nvSpPr>
        <p:spPr>
          <a:xfrm>
            <a:off x="645058" y="1425521"/>
            <a:ext cx="10251440" cy="4979035"/>
          </a:xfrm>
          <a:prstGeom prst="rect">
            <a:avLst/>
          </a:prstGeom>
        </p:spPr>
        <p:txBody>
          <a:bodyPr vert="horz" wrap="square" lIns="0" tIns="156845" rIns="0" bIns="0" rtlCol="0">
            <a:spAutoFit/>
          </a:bodyPr>
          <a:lstStyle/>
          <a:p>
            <a:pPr marL="12700">
              <a:lnSpc>
                <a:spcPct val="100000"/>
              </a:lnSpc>
              <a:spcBef>
                <a:spcPts val="1235"/>
              </a:spcBef>
            </a:pPr>
            <a:r>
              <a:rPr sz="2800" b="0" spc="-10">
                <a:latin typeface="Segoe UI Semilight"/>
                <a:cs typeface="Segoe UI Semilight"/>
              </a:rPr>
              <a:t>Definition:</a:t>
            </a:r>
            <a:endParaRPr sz="2800">
              <a:latin typeface="Segoe UI Semilight"/>
              <a:cs typeface="Segoe UI Semilight"/>
            </a:endParaRPr>
          </a:p>
          <a:p>
            <a:pPr marL="12700" marR="5080">
              <a:lnSpc>
                <a:spcPts val="4500"/>
              </a:lnSpc>
              <a:spcBef>
                <a:spcPts val="340"/>
              </a:spcBef>
            </a:pPr>
            <a:r>
              <a:rPr sz="2800" b="0" spc="-10">
                <a:latin typeface="Segoe UI Semilight"/>
                <a:cs typeface="Segoe UI Semilight"/>
              </a:rPr>
              <a:t>Two</a:t>
            </a:r>
            <a:r>
              <a:rPr sz="2800" b="0" spc="-55">
                <a:latin typeface="Segoe UI Semilight"/>
                <a:cs typeface="Segoe UI Semilight"/>
              </a:rPr>
              <a:t> </a:t>
            </a:r>
            <a:r>
              <a:rPr sz="2800" b="0">
                <a:latin typeface="Segoe UI Semilight"/>
                <a:cs typeface="Segoe UI Semilight"/>
              </a:rPr>
              <a:t>propositions</a:t>
            </a:r>
            <a:r>
              <a:rPr sz="2800" b="0" spc="-75">
                <a:latin typeface="Segoe UI Semilight"/>
                <a:cs typeface="Segoe UI Semilight"/>
              </a:rPr>
              <a:t> </a:t>
            </a:r>
            <a:r>
              <a:rPr sz="2800" b="0">
                <a:latin typeface="Segoe UI Semilight"/>
                <a:cs typeface="Segoe UI Semilight"/>
              </a:rPr>
              <a:t>are</a:t>
            </a:r>
            <a:r>
              <a:rPr sz="2800" b="0" spc="-50">
                <a:latin typeface="Segoe UI Semilight"/>
                <a:cs typeface="Segoe UI Semilight"/>
              </a:rPr>
              <a:t> </a:t>
            </a:r>
            <a:r>
              <a:rPr sz="2800" b="0">
                <a:solidFill>
                  <a:srgbClr val="4B3182"/>
                </a:solidFill>
                <a:latin typeface="Segoe UI Semilight"/>
                <a:cs typeface="Segoe UI Semilight"/>
              </a:rPr>
              <a:t>logically</a:t>
            </a:r>
            <a:r>
              <a:rPr sz="2800" b="0" spc="-90">
                <a:solidFill>
                  <a:srgbClr val="4B3182"/>
                </a:solidFill>
                <a:latin typeface="Segoe UI Semilight"/>
                <a:cs typeface="Segoe UI Semilight"/>
              </a:rPr>
              <a:t> </a:t>
            </a:r>
            <a:r>
              <a:rPr sz="2800" b="0">
                <a:solidFill>
                  <a:srgbClr val="4B3182"/>
                </a:solidFill>
                <a:latin typeface="Segoe UI Semilight"/>
                <a:cs typeface="Segoe UI Semilight"/>
              </a:rPr>
              <a:t>equivalent</a:t>
            </a:r>
            <a:r>
              <a:rPr sz="2800" b="0" spc="-65">
                <a:solidFill>
                  <a:srgbClr val="4B3182"/>
                </a:solidFill>
                <a:latin typeface="Segoe UI Semilight"/>
                <a:cs typeface="Segoe UI Semilight"/>
              </a:rPr>
              <a:t> </a:t>
            </a:r>
            <a:r>
              <a:rPr sz="2800" b="0">
                <a:latin typeface="Segoe UI Semilight"/>
                <a:cs typeface="Segoe UI Semilight"/>
              </a:rPr>
              <a:t>if</a:t>
            </a:r>
            <a:r>
              <a:rPr sz="2800" b="0" spc="-55">
                <a:latin typeface="Segoe UI Semilight"/>
                <a:cs typeface="Segoe UI Semilight"/>
              </a:rPr>
              <a:t> </a:t>
            </a:r>
            <a:r>
              <a:rPr sz="2800" b="0">
                <a:latin typeface="Segoe UI Semilight"/>
                <a:cs typeface="Segoe UI Semilight"/>
              </a:rPr>
              <a:t>they</a:t>
            </a:r>
            <a:r>
              <a:rPr sz="2800" b="0" spc="-55">
                <a:latin typeface="Segoe UI Semilight"/>
                <a:cs typeface="Segoe UI Semilight"/>
              </a:rPr>
              <a:t> </a:t>
            </a:r>
            <a:r>
              <a:rPr sz="2800" b="0">
                <a:latin typeface="Segoe UI Semilight"/>
                <a:cs typeface="Segoe UI Semilight"/>
              </a:rPr>
              <a:t>have</a:t>
            </a:r>
            <a:r>
              <a:rPr sz="2800" b="0" spc="-80">
                <a:latin typeface="Segoe UI Semilight"/>
                <a:cs typeface="Segoe UI Semilight"/>
              </a:rPr>
              <a:t> </a:t>
            </a:r>
            <a:r>
              <a:rPr sz="2800" b="0">
                <a:latin typeface="Segoe UI Semilight"/>
                <a:cs typeface="Segoe UI Semilight"/>
              </a:rPr>
              <a:t>identical</a:t>
            </a:r>
            <a:r>
              <a:rPr sz="2800" b="0" spc="-50">
                <a:latin typeface="Segoe UI Semilight"/>
                <a:cs typeface="Segoe UI Semilight"/>
              </a:rPr>
              <a:t> </a:t>
            </a:r>
            <a:r>
              <a:rPr sz="2800" b="0" spc="-10">
                <a:latin typeface="Segoe UI Semilight"/>
                <a:cs typeface="Segoe UI Semilight"/>
              </a:rPr>
              <a:t>truth values.</a:t>
            </a:r>
            <a:endParaRPr sz="2800">
              <a:latin typeface="Segoe UI Semilight"/>
              <a:cs typeface="Segoe UI Semilight"/>
            </a:endParaRPr>
          </a:p>
          <a:p>
            <a:pPr marL="12700">
              <a:lnSpc>
                <a:spcPct val="100000"/>
              </a:lnSpc>
              <a:spcBef>
                <a:spcPts val="1405"/>
              </a:spcBef>
            </a:pPr>
            <a:r>
              <a:rPr sz="2800" b="0">
                <a:latin typeface="Segoe UI Semilight"/>
                <a:cs typeface="Segoe UI Semilight"/>
              </a:rPr>
              <a:t>The</a:t>
            </a:r>
            <a:r>
              <a:rPr sz="2800" b="0" spc="-45">
                <a:latin typeface="Segoe UI Semilight"/>
                <a:cs typeface="Segoe UI Semilight"/>
              </a:rPr>
              <a:t> </a:t>
            </a:r>
            <a:r>
              <a:rPr sz="2800" b="0">
                <a:latin typeface="Segoe UI Semilight"/>
                <a:cs typeface="Segoe UI Semilight"/>
              </a:rPr>
              <a:t>notation</a:t>
            </a:r>
            <a:r>
              <a:rPr sz="2800" b="0" spc="-70">
                <a:latin typeface="Segoe UI Semilight"/>
                <a:cs typeface="Segoe UI Semilight"/>
              </a:rPr>
              <a:t> </a:t>
            </a:r>
            <a:r>
              <a:rPr sz="2800" b="0">
                <a:latin typeface="Segoe UI Semilight"/>
                <a:cs typeface="Segoe UI Semilight"/>
              </a:rPr>
              <a:t>for</a:t>
            </a:r>
            <a:r>
              <a:rPr sz="2800" b="0" spc="-50">
                <a:latin typeface="Segoe UI Semilight"/>
                <a:cs typeface="Segoe UI Semilight"/>
              </a:rPr>
              <a:t> </a:t>
            </a:r>
            <a:r>
              <a:rPr sz="2800">
                <a:latin typeface="Cambria Math"/>
                <a:cs typeface="Cambria Math"/>
              </a:rPr>
              <a:t>A</a:t>
            </a:r>
            <a:r>
              <a:rPr sz="2800" spc="120">
                <a:latin typeface="Cambria Math"/>
                <a:cs typeface="Cambria Math"/>
              </a:rPr>
              <a:t> </a:t>
            </a:r>
            <a:r>
              <a:rPr sz="2800" b="0">
                <a:latin typeface="Segoe UI Semilight"/>
                <a:cs typeface="Segoe UI Semilight"/>
              </a:rPr>
              <a:t>and</a:t>
            </a:r>
            <a:r>
              <a:rPr sz="2800" b="0" spc="-55">
                <a:latin typeface="Segoe UI Semilight"/>
                <a:cs typeface="Segoe UI Semilight"/>
              </a:rPr>
              <a:t> </a:t>
            </a:r>
            <a:r>
              <a:rPr sz="2800">
                <a:latin typeface="Cambria Math"/>
                <a:cs typeface="Cambria Math"/>
              </a:rPr>
              <a:t>B</a:t>
            </a:r>
            <a:r>
              <a:rPr sz="2800" spc="110">
                <a:latin typeface="Cambria Math"/>
                <a:cs typeface="Cambria Math"/>
              </a:rPr>
              <a:t> </a:t>
            </a:r>
            <a:r>
              <a:rPr sz="2800" b="0">
                <a:latin typeface="Segoe UI Semilight"/>
                <a:cs typeface="Segoe UI Semilight"/>
              </a:rPr>
              <a:t>being</a:t>
            </a:r>
            <a:r>
              <a:rPr sz="2800" b="0" spc="-50">
                <a:latin typeface="Segoe UI Semilight"/>
                <a:cs typeface="Segoe UI Semilight"/>
              </a:rPr>
              <a:t> </a:t>
            </a:r>
            <a:r>
              <a:rPr sz="2800" b="0">
                <a:latin typeface="Segoe UI Semilight"/>
                <a:cs typeface="Segoe UI Semilight"/>
              </a:rPr>
              <a:t>logically</a:t>
            </a:r>
            <a:r>
              <a:rPr sz="2800" b="0" spc="-45">
                <a:latin typeface="Segoe UI Semilight"/>
                <a:cs typeface="Segoe UI Semilight"/>
              </a:rPr>
              <a:t> </a:t>
            </a:r>
            <a:r>
              <a:rPr sz="2800" b="0">
                <a:latin typeface="Segoe UI Semilight"/>
                <a:cs typeface="Segoe UI Semilight"/>
              </a:rPr>
              <a:t>equivalent</a:t>
            </a:r>
            <a:r>
              <a:rPr sz="2800" b="0" spc="-55">
                <a:latin typeface="Segoe UI Semilight"/>
                <a:cs typeface="Segoe UI Semilight"/>
              </a:rPr>
              <a:t> </a:t>
            </a:r>
            <a:r>
              <a:rPr sz="2800" b="0">
                <a:latin typeface="Segoe UI Semilight"/>
                <a:cs typeface="Segoe UI Semilight"/>
              </a:rPr>
              <a:t>is</a:t>
            </a:r>
            <a:r>
              <a:rPr sz="2800" b="0" spc="-35">
                <a:latin typeface="Segoe UI Semilight"/>
                <a:cs typeface="Segoe UI Semilight"/>
              </a:rPr>
              <a:t> </a:t>
            </a:r>
            <a:r>
              <a:rPr sz="2800">
                <a:latin typeface="Cambria Math"/>
                <a:cs typeface="Cambria Math"/>
              </a:rPr>
              <a:t>A</a:t>
            </a:r>
            <a:r>
              <a:rPr sz="2800" spc="125">
                <a:latin typeface="Cambria Math"/>
                <a:cs typeface="Cambria Math"/>
              </a:rPr>
              <a:t> </a:t>
            </a:r>
            <a:r>
              <a:rPr sz="2800">
                <a:latin typeface="Cambria Math"/>
                <a:cs typeface="Cambria Math"/>
              </a:rPr>
              <a:t>≡</a:t>
            </a:r>
            <a:r>
              <a:rPr sz="2800" spc="105">
                <a:latin typeface="Cambria Math"/>
                <a:cs typeface="Cambria Math"/>
              </a:rPr>
              <a:t> </a:t>
            </a:r>
            <a:r>
              <a:rPr sz="2800" spc="-25">
                <a:latin typeface="Cambria Math"/>
                <a:cs typeface="Cambria Math"/>
              </a:rPr>
              <a:t>B</a:t>
            </a:r>
            <a:r>
              <a:rPr sz="2800" b="0" spc="-25">
                <a:latin typeface="Segoe UI Semilight"/>
                <a:cs typeface="Segoe UI Semilight"/>
              </a:rPr>
              <a:t>.</a:t>
            </a:r>
            <a:endParaRPr sz="2800">
              <a:latin typeface="Segoe UI Semilight"/>
              <a:cs typeface="Segoe UI Semilight"/>
            </a:endParaRPr>
          </a:p>
          <a:p>
            <a:pPr>
              <a:lnSpc>
                <a:spcPct val="100000"/>
              </a:lnSpc>
              <a:spcBef>
                <a:spcPts val="3115"/>
              </a:spcBef>
            </a:pPr>
            <a:endParaRPr sz="2800">
              <a:latin typeface="Segoe UI Semilight"/>
              <a:cs typeface="Segoe UI Semilight"/>
            </a:endParaRPr>
          </a:p>
          <a:p>
            <a:pPr marL="12700">
              <a:lnSpc>
                <a:spcPct val="100000"/>
              </a:lnSpc>
            </a:pPr>
            <a:r>
              <a:rPr sz="2800" b="0" spc="-10">
                <a:latin typeface="Segoe UI Semilight"/>
                <a:cs typeface="Segoe UI Semilight"/>
              </a:rPr>
              <a:t>Examples:</a:t>
            </a:r>
            <a:endParaRPr sz="2800">
              <a:latin typeface="Segoe UI Semilight"/>
              <a:cs typeface="Segoe UI Semilight"/>
            </a:endParaRPr>
          </a:p>
          <a:p>
            <a:pPr marL="12700">
              <a:lnSpc>
                <a:spcPct val="100000"/>
              </a:lnSpc>
              <a:spcBef>
                <a:spcPts val="1739"/>
              </a:spcBef>
            </a:pPr>
            <a:r>
              <a:rPr sz="2800">
                <a:latin typeface="Cambria Math"/>
                <a:cs typeface="Cambria Math"/>
              </a:rPr>
              <a:t>𝑝</a:t>
            </a:r>
            <a:r>
              <a:rPr sz="2800" spc="30">
                <a:latin typeface="Cambria Math"/>
                <a:cs typeface="Cambria Math"/>
              </a:rPr>
              <a:t> </a:t>
            </a:r>
            <a:r>
              <a:rPr sz="2800">
                <a:latin typeface="Cambria Math"/>
                <a:cs typeface="Cambria Math"/>
              </a:rPr>
              <a:t>∨</a:t>
            </a:r>
            <a:r>
              <a:rPr sz="2800" spc="-5">
                <a:latin typeface="Cambria Math"/>
                <a:cs typeface="Cambria Math"/>
              </a:rPr>
              <a:t> </a:t>
            </a:r>
            <a:r>
              <a:rPr sz="2800">
                <a:latin typeface="Cambria Math"/>
                <a:cs typeface="Cambria Math"/>
              </a:rPr>
              <a:t>𝑞</a:t>
            </a:r>
            <a:r>
              <a:rPr sz="2800" spc="240">
                <a:latin typeface="Cambria Math"/>
                <a:cs typeface="Cambria Math"/>
              </a:rPr>
              <a:t> </a:t>
            </a:r>
            <a:r>
              <a:rPr sz="2800">
                <a:latin typeface="Cambria Math"/>
                <a:cs typeface="Cambria Math"/>
              </a:rPr>
              <a:t>≡</a:t>
            </a:r>
            <a:r>
              <a:rPr sz="2800" spc="150">
                <a:latin typeface="Cambria Math"/>
                <a:cs typeface="Cambria Math"/>
              </a:rPr>
              <a:t> </a:t>
            </a:r>
            <a:r>
              <a:rPr sz="2800">
                <a:latin typeface="Cambria Math"/>
                <a:cs typeface="Cambria Math"/>
              </a:rPr>
              <a:t>𝑞</a:t>
            </a:r>
            <a:r>
              <a:rPr sz="2800" spc="90">
                <a:latin typeface="Cambria Math"/>
                <a:cs typeface="Cambria Math"/>
              </a:rPr>
              <a:t> </a:t>
            </a:r>
            <a:r>
              <a:rPr sz="2800">
                <a:latin typeface="Cambria Math"/>
                <a:cs typeface="Cambria Math"/>
              </a:rPr>
              <a:t>∨</a:t>
            </a:r>
            <a:r>
              <a:rPr sz="2800" spc="-10">
                <a:latin typeface="Cambria Math"/>
                <a:cs typeface="Cambria Math"/>
              </a:rPr>
              <a:t> </a:t>
            </a:r>
            <a:r>
              <a:rPr sz="2800" spc="-50">
                <a:latin typeface="Cambria Math"/>
                <a:cs typeface="Cambria Math"/>
              </a:rPr>
              <a:t>𝑝</a:t>
            </a:r>
            <a:endParaRPr sz="2800">
              <a:latin typeface="Cambria Math"/>
              <a:cs typeface="Cambria Math"/>
            </a:endParaRPr>
          </a:p>
          <a:p>
            <a:pPr marL="12700">
              <a:lnSpc>
                <a:spcPct val="100000"/>
              </a:lnSpc>
              <a:spcBef>
                <a:spcPts val="1745"/>
              </a:spcBef>
            </a:pPr>
            <a:r>
              <a:rPr sz="2800">
                <a:latin typeface="Cambria Math"/>
                <a:cs typeface="Cambria Math"/>
              </a:rPr>
              <a:t>𝑝</a:t>
            </a:r>
            <a:r>
              <a:rPr sz="2800" spc="190">
                <a:latin typeface="Cambria Math"/>
                <a:cs typeface="Cambria Math"/>
              </a:rPr>
              <a:t> </a:t>
            </a:r>
            <a:r>
              <a:rPr sz="2800">
                <a:latin typeface="Cambria Math"/>
                <a:cs typeface="Cambria Math"/>
              </a:rPr>
              <a:t>↔</a:t>
            </a:r>
            <a:r>
              <a:rPr sz="2800" spc="145">
                <a:latin typeface="Cambria Math"/>
                <a:cs typeface="Cambria Math"/>
              </a:rPr>
              <a:t> </a:t>
            </a:r>
            <a:r>
              <a:rPr sz="2800">
                <a:latin typeface="Cambria Math"/>
                <a:cs typeface="Cambria Math"/>
              </a:rPr>
              <a:t>𝑞</a:t>
            </a:r>
            <a:r>
              <a:rPr sz="2800" spc="240">
                <a:latin typeface="Cambria Math"/>
                <a:cs typeface="Cambria Math"/>
              </a:rPr>
              <a:t> </a:t>
            </a:r>
            <a:r>
              <a:rPr sz="2800">
                <a:latin typeface="Cambria Math"/>
                <a:cs typeface="Cambria Math"/>
              </a:rPr>
              <a:t>≡</a:t>
            </a:r>
            <a:r>
              <a:rPr sz="2800" spc="150">
                <a:latin typeface="Cambria Math"/>
                <a:cs typeface="Cambria Math"/>
              </a:rPr>
              <a:t> </a:t>
            </a:r>
            <a:r>
              <a:rPr sz="2800">
                <a:latin typeface="Cambria Math"/>
                <a:cs typeface="Cambria Math"/>
              </a:rPr>
              <a:t>(𝑝</a:t>
            </a:r>
            <a:r>
              <a:rPr sz="2800" spc="195">
                <a:latin typeface="Cambria Math"/>
                <a:cs typeface="Cambria Math"/>
              </a:rPr>
              <a:t> </a:t>
            </a:r>
            <a:r>
              <a:rPr sz="2800">
                <a:latin typeface="Cambria Math"/>
                <a:cs typeface="Cambria Math"/>
              </a:rPr>
              <a:t>→</a:t>
            </a:r>
            <a:r>
              <a:rPr sz="2800" spc="165">
                <a:latin typeface="Cambria Math"/>
                <a:cs typeface="Cambria Math"/>
              </a:rPr>
              <a:t> </a:t>
            </a:r>
            <a:r>
              <a:rPr sz="2800">
                <a:latin typeface="Cambria Math"/>
                <a:cs typeface="Cambria Math"/>
              </a:rPr>
              <a:t>𝑞)</a:t>
            </a:r>
            <a:r>
              <a:rPr sz="2800" spc="-10">
                <a:latin typeface="Cambria Math"/>
                <a:cs typeface="Cambria Math"/>
              </a:rPr>
              <a:t> </a:t>
            </a:r>
            <a:r>
              <a:rPr sz="2800">
                <a:latin typeface="Cambria Math"/>
                <a:cs typeface="Cambria Math"/>
              </a:rPr>
              <a:t>∧ (𝑞</a:t>
            </a:r>
            <a:r>
              <a:rPr sz="2800" spc="240">
                <a:latin typeface="Cambria Math"/>
                <a:cs typeface="Cambria Math"/>
              </a:rPr>
              <a:t> </a:t>
            </a:r>
            <a:r>
              <a:rPr sz="2800">
                <a:latin typeface="Cambria Math"/>
                <a:cs typeface="Cambria Math"/>
              </a:rPr>
              <a:t>→</a:t>
            </a:r>
            <a:r>
              <a:rPr sz="2800" spc="155">
                <a:latin typeface="Cambria Math"/>
                <a:cs typeface="Cambria Math"/>
              </a:rPr>
              <a:t> </a:t>
            </a:r>
            <a:r>
              <a:rPr sz="2800" spc="-25">
                <a:latin typeface="Cambria Math"/>
                <a:cs typeface="Cambria Math"/>
              </a:rPr>
              <a:t>𝑝)</a:t>
            </a:r>
            <a:endParaRPr sz="2800">
              <a:latin typeface="Cambria Math"/>
              <a:cs typeface="Cambria Math"/>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723" rIns="0" bIns="0" rtlCol="0">
            <a:spAutoFit/>
          </a:bodyPr>
          <a:lstStyle/>
          <a:p>
            <a:pPr marL="12700">
              <a:lnSpc>
                <a:spcPct val="100000"/>
              </a:lnSpc>
              <a:spcBef>
                <a:spcPts val="105"/>
              </a:spcBef>
            </a:pPr>
            <a:r>
              <a:rPr>
                <a:latin typeface="Cambria Math"/>
                <a:cs typeface="Cambria Math"/>
              </a:rPr>
              <a:t>=</a:t>
            </a:r>
            <a:r>
              <a:rPr spc="405">
                <a:latin typeface="Cambria Math"/>
                <a:cs typeface="Cambria Math"/>
              </a:rPr>
              <a:t> </a:t>
            </a:r>
            <a:r>
              <a:rPr spc="50"/>
              <a:t>vs.</a:t>
            </a:r>
            <a:r>
              <a:rPr spc="210"/>
              <a:t> </a:t>
            </a:r>
            <a:r>
              <a:rPr>
                <a:latin typeface="Cambria Math"/>
                <a:cs typeface="Cambria Math"/>
              </a:rPr>
              <a:t>≡</a:t>
            </a:r>
            <a:r>
              <a:rPr spc="409">
                <a:latin typeface="Cambria Math"/>
                <a:cs typeface="Cambria Math"/>
              </a:rPr>
              <a:t> </a:t>
            </a:r>
            <a:r>
              <a:rPr spc="50"/>
              <a:t>vs.</a:t>
            </a:r>
            <a:r>
              <a:rPr spc="210"/>
              <a:t> </a:t>
            </a:r>
            <a:r>
              <a:rPr spc="-50">
                <a:latin typeface="Cambria Math"/>
                <a:cs typeface="Cambria Math"/>
              </a:rPr>
              <a:t>↔</a:t>
            </a:r>
          </a:p>
        </p:txBody>
      </p:sp>
      <p:sp>
        <p:nvSpPr>
          <p:cNvPr id="3" name="object 3"/>
          <p:cNvSpPr/>
          <p:nvPr/>
        </p:nvSpPr>
        <p:spPr>
          <a:xfrm>
            <a:off x="5670677" y="5558282"/>
            <a:ext cx="1228090" cy="328930"/>
          </a:xfrm>
          <a:custGeom>
            <a:avLst/>
            <a:gdLst/>
            <a:ahLst/>
            <a:cxnLst/>
            <a:rect l="l" t="t" r="r" b="b"/>
            <a:pathLst>
              <a:path w="1228090" h="328929">
                <a:moveTo>
                  <a:pt x="1123061" y="0"/>
                </a:moveTo>
                <a:lnTo>
                  <a:pt x="1118362" y="13335"/>
                </a:lnTo>
                <a:lnTo>
                  <a:pt x="1137412" y="21588"/>
                </a:lnTo>
                <a:lnTo>
                  <a:pt x="1153795" y="33016"/>
                </a:lnTo>
                <a:lnTo>
                  <a:pt x="1178559" y="65405"/>
                </a:lnTo>
                <a:lnTo>
                  <a:pt x="1193133" y="109126"/>
                </a:lnTo>
                <a:lnTo>
                  <a:pt x="1196725" y="134347"/>
                </a:lnTo>
                <a:lnTo>
                  <a:pt x="1196776" y="134704"/>
                </a:lnTo>
                <a:lnTo>
                  <a:pt x="1196774" y="191774"/>
                </a:lnTo>
                <a:lnTo>
                  <a:pt x="1187007" y="241796"/>
                </a:lnTo>
                <a:lnTo>
                  <a:pt x="1167429" y="280866"/>
                </a:lnTo>
                <a:lnTo>
                  <a:pt x="1137660" y="307217"/>
                </a:lnTo>
                <a:lnTo>
                  <a:pt x="1118870" y="315518"/>
                </a:lnTo>
                <a:lnTo>
                  <a:pt x="1123061" y="328866"/>
                </a:lnTo>
                <a:lnTo>
                  <a:pt x="1167939" y="307822"/>
                </a:lnTo>
                <a:lnTo>
                  <a:pt x="1200912" y="271386"/>
                </a:lnTo>
                <a:lnTo>
                  <a:pt x="1221200" y="222602"/>
                </a:lnTo>
                <a:lnTo>
                  <a:pt x="1227963" y="164503"/>
                </a:lnTo>
                <a:lnTo>
                  <a:pt x="1226292" y="134704"/>
                </a:lnTo>
                <a:lnTo>
                  <a:pt x="1212746" y="80898"/>
                </a:lnTo>
                <a:lnTo>
                  <a:pt x="1185836" y="37393"/>
                </a:lnTo>
                <a:lnTo>
                  <a:pt x="1146923" y="8597"/>
                </a:lnTo>
                <a:lnTo>
                  <a:pt x="1123061" y="0"/>
                </a:lnTo>
                <a:close/>
              </a:path>
              <a:path w="1228090" h="328929">
                <a:moveTo>
                  <a:pt x="104901" y="0"/>
                </a:moveTo>
                <a:lnTo>
                  <a:pt x="60134" y="21059"/>
                </a:lnTo>
                <a:lnTo>
                  <a:pt x="27177" y="57607"/>
                </a:lnTo>
                <a:lnTo>
                  <a:pt x="6778" y="106478"/>
                </a:lnTo>
                <a:lnTo>
                  <a:pt x="97" y="162763"/>
                </a:lnTo>
                <a:lnTo>
                  <a:pt x="0" y="164503"/>
                </a:lnTo>
                <a:lnTo>
                  <a:pt x="6762" y="222602"/>
                </a:lnTo>
                <a:lnTo>
                  <a:pt x="27050" y="271386"/>
                </a:lnTo>
                <a:lnTo>
                  <a:pt x="60023" y="307822"/>
                </a:lnTo>
                <a:lnTo>
                  <a:pt x="104901" y="328866"/>
                </a:lnTo>
                <a:lnTo>
                  <a:pt x="109093" y="315518"/>
                </a:lnTo>
                <a:lnTo>
                  <a:pt x="90356" y="307217"/>
                </a:lnTo>
                <a:lnTo>
                  <a:pt x="74168" y="295667"/>
                </a:lnTo>
                <a:lnTo>
                  <a:pt x="49530" y="262813"/>
                </a:lnTo>
                <a:lnTo>
                  <a:pt x="34893" y="218117"/>
                </a:lnTo>
                <a:lnTo>
                  <a:pt x="30046" y="164503"/>
                </a:lnTo>
                <a:lnTo>
                  <a:pt x="29972" y="162763"/>
                </a:lnTo>
                <a:lnTo>
                  <a:pt x="31206" y="134704"/>
                </a:lnTo>
                <a:lnTo>
                  <a:pt x="41009" y="86026"/>
                </a:lnTo>
                <a:lnTo>
                  <a:pt x="60577" y="47621"/>
                </a:lnTo>
                <a:lnTo>
                  <a:pt x="90624" y="21588"/>
                </a:lnTo>
                <a:lnTo>
                  <a:pt x="109600" y="13335"/>
                </a:lnTo>
                <a:lnTo>
                  <a:pt x="104901" y="0"/>
                </a:lnTo>
                <a:close/>
              </a:path>
            </a:pathLst>
          </a:custGeom>
          <a:solidFill>
            <a:srgbClr val="4B3182"/>
          </a:solidFill>
        </p:spPr>
        <p:txBody>
          <a:bodyPr wrap="square" lIns="0" tIns="0" rIns="0" bIns="0" rtlCol="0"/>
          <a:lstStyle/>
          <a:p>
            <a:endParaRPr/>
          </a:p>
        </p:txBody>
      </p:sp>
      <p:sp>
        <p:nvSpPr>
          <p:cNvPr id="4" name="object 4"/>
          <p:cNvSpPr txBox="1"/>
          <p:nvPr/>
        </p:nvSpPr>
        <p:spPr>
          <a:xfrm>
            <a:off x="645058" y="1349386"/>
            <a:ext cx="11075670" cy="4559935"/>
          </a:xfrm>
          <a:prstGeom prst="rect">
            <a:avLst/>
          </a:prstGeom>
        </p:spPr>
        <p:txBody>
          <a:bodyPr vert="horz" wrap="square" lIns="0" tIns="233045" rIns="0" bIns="0" rtlCol="0">
            <a:spAutoFit/>
          </a:bodyPr>
          <a:lstStyle/>
          <a:p>
            <a:pPr marL="12700">
              <a:lnSpc>
                <a:spcPct val="100000"/>
              </a:lnSpc>
              <a:spcBef>
                <a:spcPts val="1835"/>
              </a:spcBef>
            </a:pPr>
            <a:r>
              <a:rPr sz="2800">
                <a:latin typeface="Cambria Math"/>
                <a:cs typeface="Cambria Math"/>
              </a:rPr>
              <a:t>A</a:t>
            </a:r>
            <a:r>
              <a:rPr sz="2800" spc="145">
                <a:latin typeface="Cambria Math"/>
                <a:cs typeface="Cambria Math"/>
              </a:rPr>
              <a:t> </a:t>
            </a:r>
            <a:r>
              <a:rPr sz="2800">
                <a:latin typeface="Cambria Math"/>
                <a:cs typeface="Cambria Math"/>
              </a:rPr>
              <a:t>=</a:t>
            </a:r>
            <a:r>
              <a:rPr sz="2800" spc="135">
                <a:latin typeface="Cambria Math"/>
                <a:cs typeface="Cambria Math"/>
              </a:rPr>
              <a:t> </a:t>
            </a:r>
            <a:r>
              <a:rPr sz="2800">
                <a:latin typeface="Cambria Math"/>
                <a:cs typeface="Cambria Math"/>
              </a:rPr>
              <a:t>B</a:t>
            </a:r>
            <a:r>
              <a:rPr sz="2800" spc="120">
                <a:latin typeface="Cambria Math"/>
                <a:cs typeface="Cambria Math"/>
              </a:rPr>
              <a:t> </a:t>
            </a:r>
            <a:r>
              <a:rPr sz="2800" b="0">
                <a:latin typeface="Segoe UI Semilight"/>
                <a:cs typeface="Segoe UI Semilight"/>
              </a:rPr>
              <a:t>means</a:t>
            </a:r>
            <a:r>
              <a:rPr sz="2800" b="0" spc="-40">
                <a:latin typeface="Segoe UI Semilight"/>
                <a:cs typeface="Segoe UI Semilight"/>
              </a:rPr>
              <a:t> </a:t>
            </a:r>
            <a:r>
              <a:rPr sz="2800">
                <a:latin typeface="Cambria Math"/>
                <a:cs typeface="Cambria Math"/>
              </a:rPr>
              <a:t>A</a:t>
            </a:r>
            <a:r>
              <a:rPr sz="2800" b="0">
                <a:latin typeface="Segoe UI Semilight"/>
                <a:cs typeface="Segoe UI Semilight"/>
              </a:rPr>
              <a:t>,</a:t>
            </a:r>
            <a:r>
              <a:rPr sz="2800" b="0" spc="-20">
                <a:latin typeface="Segoe UI Semilight"/>
                <a:cs typeface="Segoe UI Semilight"/>
              </a:rPr>
              <a:t> </a:t>
            </a:r>
            <a:r>
              <a:rPr sz="2800">
                <a:latin typeface="Cambria Math"/>
                <a:cs typeface="Cambria Math"/>
              </a:rPr>
              <a:t>B</a:t>
            </a:r>
            <a:r>
              <a:rPr sz="2800" spc="120">
                <a:latin typeface="Cambria Math"/>
                <a:cs typeface="Cambria Math"/>
              </a:rPr>
              <a:t> </a:t>
            </a:r>
            <a:r>
              <a:rPr sz="2800" b="0">
                <a:latin typeface="Segoe UI Semilight"/>
                <a:cs typeface="Segoe UI Semilight"/>
              </a:rPr>
              <a:t>are</a:t>
            </a:r>
            <a:r>
              <a:rPr sz="2800" b="0" spc="-25">
                <a:latin typeface="Segoe UI Semilight"/>
                <a:cs typeface="Segoe UI Semilight"/>
              </a:rPr>
              <a:t> </a:t>
            </a:r>
            <a:r>
              <a:rPr sz="2800" b="0">
                <a:latin typeface="Segoe UI Semilight"/>
                <a:cs typeface="Segoe UI Semilight"/>
              </a:rPr>
              <a:t>the</a:t>
            </a:r>
            <a:r>
              <a:rPr sz="2800" b="0" spc="-25">
                <a:latin typeface="Segoe UI Semilight"/>
                <a:cs typeface="Segoe UI Semilight"/>
              </a:rPr>
              <a:t> </a:t>
            </a:r>
            <a:r>
              <a:rPr sz="2800" b="0">
                <a:latin typeface="Segoe UI Semilight"/>
                <a:cs typeface="Segoe UI Semilight"/>
              </a:rPr>
              <a:t>exact</a:t>
            </a:r>
            <a:r>
              <a:rPr sz="2800" b="0" spc="-35">
                <a:latin typeface="Segoe UI Semilight"/>
                <a:cs typeface="Segoe UI Semilight"/>
              </a:rPr>
              <a:t> </a:t>
            </a:r>
            <a:r>
              <a:rPr sz="2800" b="0">
                <a:latin typeface="Segoe UI Semilight"/>
                <a:cs typeface="Segoe UI Semilight"/>
              </a:rPr>
              <a:t>same</a:t>
            </a:r>
            <a:r>
              <a:rPr sz="2800" b="0" spc="-25">
                <a:latin typeface="Segoe UI Semilight"/>
                <a:cs typeface="Segoe UI Semilight"/>
              </a:rPr>
              <a:t> </a:t>
            </a:r>
            <a:r>
              <a:rPr sz="2800" b="0" spc="-10">
                <a:latin typeface="Segoe UI Semilight"/>
                <a:cs typeface="Segoe UI Semilight"/>
              </a:rPr>
              <a:t>string.</a:t>
            </a:r>
            <a:endParaRPr sz="2800">
              <a:latin typeface="Segoe UI Semilight"/>
              <a:cs typeface="Segoe UI Semilight"/>
            </a:endParaRPr>
          </a:p>
          <a:p>
            <a:pPr marL="12700">
              <a:lnSpc>
                <a:spcPct val="100000"/>
              </a:lnSpc>
              <a:spcBef>
                <a:spcPts val="1739"/>
              </a:spcBef>
              <a:tabLst>
                <a:tab pos="5721985" algn="l"/>
              </a:tabLst>
            </a:pPr>
            <a:r>
              <a:rPr sz="2800" b="0">
                <a:solidFill>
                  <a:srgbClr val="4B3182"/>
                </a:solidFill>
                <a:latin typeface="Segoe UI Semilight"/>
                <a:cs typeface="Segoe UI Semilight"/>
              </a:rPr>
              <a:t>E.g.</a:t>
            </a:r>
            <a:r>
              <a:rPr sz="2800" b="0" spc="-5">
                <a:solidFill>
                  <a:srgbClr val="4B3182"/>
                </a:solidFill>
                <a:latin typeface="Segoe UI Semilight"/>
                <a:cs typeface="Segoe UI Semilight"/>
              </a:rPr>
              <a:t> </a:t>
            </a:r>
            <a:r>
              <a:rPr sz="2800">
                <a:solidFill>
                  <a:srgbClr val="4B3182"/>
                </a:solidFill>
                <a:latin typeface="Cambria Math"/>
                <a:cs typeface="Cambria Math"/>
              </a:rPr>
              <a:t>𝑝</a:t>
            </a:r>
            <a:r>
              <a:rPr sz="2800" spc="30">
                <a:solidFill>
                  <a:srgbClr val="4B3182"/>
                </a:solidFill>
                <a:latin typeface="Cambria Math"/>
                <a:cs typeface="Cambria Math"/>
              </a:rPr>
              <a:t> </a:t>
            </a:r>
            <a:r>
              <a:rPr sz="2800">
                <a:solidFill>
                  <a:srgbClr val="4B3182"/>
                </a:solidFill>
                <a:latin typeface="Cambria Math"/>
                <a:cs typeface="Cambria Math"/>
              </a:rPr>
              <a:t>∨</a:t>
            </a:r>
            <a:r>
              <a:rPr sz="2800" spc="-5">
                <a:solidFill>
                  <a:srgbClr val="4B3182"/>
                </a:solidFill>
                <a:latin typeface="Cambria Math"/>
                <a:cs typeface="Cambria Math"/>
              </a:rPr>
              <a:t> </a:t>
            </a:r>
            <a:r>
              <a:rPr sz="2800">
                <a:solidFill>
                  <a:srgbClr val="4B3182"/>
                </a:solidFill>
                <a:latin typeface="Cambria Math"/>
                <a:cs typeface="Cambria Math"/>
              </a:rPr>
              <a:t>𝑞</a:t>
            </a:r>
            <a:r>
              <a:rPr sz="2800" spc="240">
                <a:solidFill>
                  <a:srgbClr val="4B3182"/>
                </a:solidFill>
                <a:latin typeface="Cambria Math"/>
                <a:cs typeface="Cambria Math"/>
              </a:rPr>
              <a:t> </a:t>
            </a:r>
            <a:r>
              <a:rPr sz="2800">
                <a:solidFill>
                  <a:srgbClr val="4B3182"/>
                </a:solidFill>
                <a:latin typeface="Cambria Math"/>
                <a:cs typeface="Cambria Math"/>
              </a:rPr>
              <a:t>=</a:t>
            </a:r>
            <a:r>
              <a:rPr sz="2800" spc="150">
                <a:solidFill>
                  <a:srgbClr val="4B3182"/>
                </a:solidFill>
                <a:latin typeface="Cambria Math"/>
                <a:cs typeface="Cambria Math"/>
              </a:rPr>
              <a:t> </a:t>
            </a:r>
            <a:r>
              <a:rPr sz="2800">
                <a:solidFill>
                  <a:srgbClr val="4B3182"/>
                </a:solidFill>
                <a:latin typeface="Cambria Math"/>
                <a:cs typeface="Cambria Math"/>
              </a:rPr>
              <a:t>𝑝</a:t>
            </a:r>
            <a:r>
              <a:rPr sz="2800" spc="35">
                <a:solidFill>
                  <a:srgbClr val="4B3182"/>
                </a:solidFill>
                <a:latin typeface="Cambria Math"/>
                <a:cs typeface="Cambria Math"/>
              </a:rPr>
              <a:t> </a:t>
            </a:r>
            <a:r>
              <a:rPr sz="2800">
                <a:solidFill>
                  <a:srgbClr val="4B3182"/>
                </a:solidFill>
                <a:latin typeface="Cambria Math"/>
                <a:cs typeface="Cambria Math"/>
              </a:rPr>
              <a:t>∨</a:t>
            </a:r>
            <a:r>
              <a:rPr sz="2800" spc="-10">
                <a:solidFill>
                  <a:srgbClr val="4B3182"/>
                </a:solidFill>
                <a:latin typeface="Cambria Math"/>
                <a:cs typeface="Cambria Math"/>
              </a:rPr>
              <a:t> </a:t>
            </a:r>
            <a:r>
              <a:rPr sz="2800">
                <a:solidFill>
                  <a:srgbClr val="4B3182"/>
                </a:solidFill>
                <a:latin typeface="Cambria Math"/>
                <a:cs typeface="Cambria Math"/>
              </a:rPr>
              <a:t>𝑞</a:t>
            </a:r>
            <a:r>
              <a:rPr sz="2800" b="0">
                <a:solidFill>
                  <a:srgbClr val="4B3182"/>
                </a:solidFill>
                <a:latin typeface="Segoe UI Semilight"/>
                <a:cs typeface="Segoe UI Semilight"/>
              </a:rPr>
              <a:t>,</a:t>
            </a:r>
            <a:r>
              <a:rPr sz="2800" b="0" spc="-20">
                <a:solidFill>
                  <a:srgbClr val="4B3182"/>
                </a:solidFill>
                <a:latin typeface="Segoe UI Semilight"/>
                <a:cs typeface="Segoe UI Semilight"/>
              </a:rPr>
              <a:t> </a:t>
            </a:r>
            <a:r>
              <a:rPr sz="2800" b="0">
                <a:solidFill>
                  <a:srgbClr val="4B3182"/>
                </a:solidFill>
                <a:latin typeface="Segoe UI Semilight"/>
                <a:cs typeface="Segoe UI Semilight"/>
              </a:rPr>
              <a:t>but</a:t>
            </a:r>
            <a:r>
              <a:rPr sz="2800" b="0" spc="-15">
                <a:solidFill>
                  <a:srgbClr val="4B3182"/>
                </a:solidFill>
                <a:latin typeface="Segoe UI Semilight"/>
                <a:cs typeface="Segoe UI Semilight"/>
              </a:rPr>
              <a:t> </a:t>
            </a:r>
            <a:r>
              <a:rPr sz="2800">
                <a:solidFill>
                  <a:srgbClr val="4B3182"/>
                </a:solidFill>
                <a:latin typeface="Cambria Math"/>
                <a:cs typeface="Cambria Math"/>
              </a:rPr>
              <a:t>𝑝</a:t>
            </a:r>
            <a:r>
              <a:rPr sz="2800" spc="35">
                <a:solidFill>
                  <a:srgbClr val="4B3182"/>
                </a:solidFill>
                <a:latin typeface="Cambria Math"/>
                <a:cs typeface="Cambria Math"/>
              </a:rPr>
              <a:t> </a:t>
            </a:r>
            <a:r>
              <a:rPr sz="2800">
                <a:solidFill>
                  <a:srgbClr val="4B3182"/>
                </a:solidFill>
                <a:latin typeface="Cambria Math"/>
                <a:cs typeface="Cambria Math"/>
              </a:rPr>
              <a:t>∨</a:t>
            </a:r>
            <a:r>
              <a:rPr sz="2800" spc="-10">
                <a:solidFill>
                  <a:srgbClr val="4B3182"/>
                </a:solidFill>
                <a:latin typeface="Cambria Math"/>
                <a:cs typeface="Cambria Math"/>
              </a:rPr>
              <a:t> </a:t>
            </a:r>
            <a:r>
              <a:rPr sz="2800">
                <a:solidFill>
                  <a:srgbClr val="4B3182"/>
                </a:solidFill>
                <a:latin typeface="Cambria Math"/>
                <a:cs typeface="Cambria Math"/>
              </a:rPr>
              <a:t>𝑞</a:t>
            </a:r>
            <a:r>
              <a:rPr sz="2800" spc="240">
                <a:solidFill>
                  <a:srgbClr val="4B3182"/>
                </a:solidFill>
                <a:latin typeface="Cambria Math"/>
                <a:cs typeface="Cambria Math"/>
              </a:rPr>
              <a:t> </a:t>
            </a:r>
            <a:r>
              <a:rPr sz="2800">
                <a:solidFill>
                  <a:srgbClr val="4B3182"/>
                </a:solidFill>
                <a:latin typeface="Cambria Math"/>
                <a:cs typeface="Cambria Math"/>
              </a:rPr>
              <a:t>≠</a:t>
            </a:r>
            <a:r>
              <a:rPr sz="2800" spc="150">
                <a:solidFill>
                  <a:srgbClr val="4B3182"/>
                </a:solidFill>
                <a:latin typeface="Cambria Math"/>
                <a:cs typeface="Cambria Math"/>
              </a:rPr>
              <a:t> </a:t>
            </a:r>
            <a:r>
              <a:rPr sz="2800">
                <a:solidFill>
                  <a:srgbClr val="4B3182"/>
                </a:solidFill>
                <a:latin typeface="Cambria Math"/>
                <a:cs typeface="Cambria Math"/>
              </a:rPr>
              <a:t>𝑞</a:t>
            </a:r>
            <a:r>
              <a:rPr sz="2800" spc="90">
                <a:solidFill>
                  <a:srgbClr val="4B3182"/>
                </a:solidFill>
                <a:latin typeface="Cambria Math"/>
                <a:cs typeface="Cambria Math"/>
              </a:rPr>
              <a:t> </a:t>
            </a:r>
            <a:r>
              <a:rPr sz="2800">
                <a:solidFill>
                  <a:srgbClr val="4B3182"/>
                </a:solidFill>
                <a:latin typeface="Cambria Math"/>
                <a:cs typeface="Cambria Math"/>
              </a:rPr>
              <a:t>∨</a:t>
            </a:r>
            <a:r>
              <a:rPr sz="2800" spc="-10">
                <a:solidFill>
                  <a:srgbClr val="4B3182"/>
                </a:solidFill>
                <a:latin typeface="Cambria Math"/>
                <a:cs typeface="Cambria Math"/>
              </a:rPr>
              <a:t> </a:t>
            </a:r>
            <a:r>
              <a:rPr sz="2800" spc="-25">
                <a:solidFill>
                  <a:srgbClr val="4B3182"/>
                </a:solidFill>
                <a:latin typeface="Cambria Math"/>
                <a:cs typeface="Cambria Math"/>
              </a:rPr>
              <a:t>𝑝</a:t>
            </a:r>
            <a:r>
              <a:rPr sz="2800" b="0" spc="-25">
                <a:solidFill>
                  <a:srgbClr val="4B3182"/>
                </a:solidFill>
                <a:latin typeface="Segoe UI Semilight"/>
                <a:cs typeface="Segoe UI Semilight"/>
              </a:rPr>
              <a:t>.</a:t>
            </a:r>
            <a:r>
              <a:rPr sz="2800" b="0">
                <a:solidFill>
                  <a:srgbClr val="4B3182"/>
                </a:solidFill>
                <a:latin typeface="Segoe UI Semilight"/>
                <a:cs typeface="Segoe UI Semilight"/>
              </a:rPr>
              <a:t>	We</a:t>
            </a:r>
            <a:r>
              <a:rPr sz="2800" b="0" spc="-45">
                <a:solidFill>
                  <a:srgbClr val="4B3182"/>
                </a:solidFill>
                <a:latin typeface="Segoe UI Semilight"/>
                <a:cs typeface="Segoe UI Semilight"/>
              </a:rPr>
              <a:t> </a:t>
            </a:r>
            <a:r>
              <a:rPr sz="2800" b="0">
                <a:solidFill>
                  <a:srgbClr val="4B3182"/>
                </a:solidFill>
                <a:latin typeface="Segoe UI Semilight"/>
                <a:cs typeface="Segoe UI Semilight"/>
              </a:rPr>
              <a:t>hardly</a:t>
            </a:r>
            <a:r>
              <a:rPr sz="2800" b="0" spc="-50">
                <a:solidFill>
                  <a:srgbClr val="4B3182"/>
                </a:solidFill>
                <a:latin typeface="Segoe UI Semilight"/>
                <a:cs typeface="Segoe UI Semilight"/>
              </a:rPr>
              <a:t> </a:t>
            </a:r>
            <a:r>
              <a:rPr sz="2800" b="0">
                <a:solidFill>
                  <a:srgbClr val="4B3182"/>
                </a:solidFill>
                <a:latin typeface="Segoe UI Semilight"/>
                <a:cs typeface="Segoe UI Semilight"/>
              </a:rPr>
              <a:t>use</a:t>
            </a:r>
            <a:r>
              <a:rPr sz="2800" b="0" spc="-50">
                <a:solidFill>
                  <a:srgbClr val="4B3182"/>
                </a:solidFill>
                <a:latin typeface="Segoe UI Semilight"/>
                <a:cs typeface="Segoe UI Semilight"/>
              </a:rPr>
              <a:t> </a:t>
            </a:r>
            <a:r>
              <a:rPr sz="2800">
                <a:solidFill>
                  <a:srgbClr val="4B3182"/>
                </a:solidFill>
                <a:latin typeface="Cambria Math"/>
                <a:cs typeface="Cambria Math"/>
              </a:rPr>
              <a:t>=</a:t>
            </a:r>
            <a:r>
              <a:rPr sz="2800" spc="100">
                <a:solidFill>
                  <a:srgbClr val="4B3182"/>
                </a:solidFill>
                <a:latin typeface="Cambria Math"/>
                <a:cs typeface="Cambria Math"/>
              </a:rPr>
              <a:t> </a:t>
            </a:r>
            <a:r>
              <a:rPr sz="2800" b="0">
                <a:solidFill>
                  <a:srgbClr val="4B3182"/>
                </a:solidFill>
                <a:latin typeface="Segoe UI Semilight"/>
                <a:cs typeface="Segoe UI Semilight"/>
              </a:rPr>
              <a:t>with</a:t>
            </a:r>
            <a:r>
              <a:rPr sz="2800" b="0" spc="-55">
                <a:solidFill>
                  <a:srgbClr val="4B3182"/>
                </a:solidFill>
                <a:latin typeface="Segoe UI Semilight"/>
                <a:cs typeface="Segoe UI Semilight"/>
              </a:rPr>
              <a:t> </a:t>
            </a:r>
            <a:r>
              <a:rPr sz="2800" b="0" spc="-10">
                <a:solidFill>
                  <a:srgbClr val="4B3182"/>
                </a:solidFill>
                <a:latin typeface="Segoe UI Semilight"/>
                <a:cs typeface="Segoe UI Semilight"/>
              </a:rPr>
              <a:t>propositions!</a:t>
            </a:r>
            <a:endParaRPr sz="2800">
              <a:latin typeface="Segoe UI Semilight"/>
              <a:cs typeface="Segoe UI Semilight"/>
            </a:endParaRPr>
          </a:p>
          <a:p>
            <a:pPr marL="12700">
              <a:lnSpc>
                <a:spcPct val="100000"/>
              </a:lnSpc>
              <a:spcBef>
                <a:spcPts val="1739"/>
              </a:spcBef>
            </a:pPr>
            <a:r>
              <a:rPr sz="2800">
                <a:latin typeface="Cambria Math"/>
                <a:cs typeface="Cambria Math"/>
              </a:rPr>
              <a:t>A</a:t>
            </a:r>
            <a:r>
              <a:rPr sz="2800" spc="140">
                <a:latin typeface="Cambria Math"/>
                <a:cs typeface="Cambria Math"/>
              </a:rPr>
              <a:t> </a:t>
            </a:r>
            <a:r>
              <a:rPr sz="2800">
                <a:latin typeface="Cambria Math"/>
                <a:cs typeface="Cambria Math"/>
              </a:rPr>
              <a:t>≡</a:t>
            </a:r>
            <a:r>
              <a:rPr sz="2800" spc="145">
                <a:latin typeface="Cambria Math"/>
                <a:cs typeface="Cambria Math"/>
              </a:rPr>
              <a:t> </a:t>
            </a:r>
            <a:r>
              <a:rPr sz="2800">
                <a:latin typeface="Cambria Math"/>
                <a:cs typeface="Cambria Math"/>
              </a:rPr>
              <a:t>B</a:t>
            </a:r>
            <a:r>
              <a:rPr sz="2800" spc="130">
                <a:latin typeface="Cambria Math"/>
                <a:cs typeface="Cambria Math"/>
              </a:rPr>
              <a:t> </a:t>
            </a:r>
            <a:r>
              <a:rPr sz="2800" b="0">
                <a:latin typeface="Segoe UI Semilight"/>
                <a:cs typeface="Segoe UI Semilight"/>
              </a:rPr>
              <a:t>is</a:t>
            </a:r>
            <a:r>
              <a:rPr sz="2800" b="0" spc="-20">
                <a:latin typeface="Segoe UI Semilight"/>
                <a:cs typeface="Segoe UI Semilight"/>
              </a:rPr>
              <a:t> </a:t>
            </a:r>
            <a:r>
              <a:rPr sz="2800" b="0">
                <a:latin typeface="Segoe UI Semilight"/>
                <a:cs typeface="Segoe UI Semilight"/>
              </a:rPr>
              <a:t>an</a:t>
            </a:r>
            <a:r>
              <a:rPr sz="2800" b="0" spc="-35">
                <a:latin typeface="Segoe UI Semilight"/>
                <a:cs typeface="Segoe UI Semilight"/>
              </a:rPr>
              <a:t> </a:t>
            </a:r>
            <a:r>
              <a:rPr sz="2800" b="0">
                <a:latin typeface="Segoe UI Semilight"/>
                <a:cs typeface="Segoe UI Semilight"/>
              </a:rPr>
              <a:t>assertion</a:t>
            </a:r>
            <a:r>
              <a:rPr sz="2800" b="0" spc="-40">
                <a:latin typeface="Segoe UI Semilight"/>
                <a:cs typeface="Segoe UI Semilight"/>
              </a:rPr>
              <a:t> </a:t>
            </a:r>
            <a:r>
              <a:rPr sz="2800" b="0">
                <a:latin typeface="Segoe UI Semilight"/>
                <a:cs typeface="Segoe UI Semilight"/>
              </a:rPr>
              <a:t>that</a:t>
            </a:r>
            <a:r>
              <a:rPr sz="2800" b="0" spc="-5">
                <a:latin typeface="Segoe UI Semilight"/>
                <a:cs typeface="Segoe UI Semilight"/>
              </a:rPr>
              <a:t> </a:t>
            </a:r>
            <a:r>
              <a:rPr sz="2800" spc="-10">
                <a:latin typeface="Cambria Math"/>
                <a:cs typeface="Cambria Math"/>
              </a:rPr>
              <a:t>A,</a:t>
            </a:r>
            <a:r>
              <a:rPr sz="2800" spc="-160">
                <a:latin typeface="Cambria Math"/>
                <a:cs typeface="Cambria Math"/>
              </a:rPr>
              <a:t> </a:t>
            </a:r>
            <a:r>
              <a:rPr sz="2800">
                <a:latin typeface="Cambria Math"/>
                <a:cs typeface="Cambria Math"/>
              </a:rPr>
              <a:t>B</a:t>
            </a:r>
            <a:r>
              <a:rPr sz="2800" spc="130">
                <a:latin typeface="Cambria Math"/>
                <a:cs typeface="Cambria Math"/>
              </a:rPr>
              <a:t> </a:t>
            </a:r>
            <a:r>
              <a:rPr sz="2800" b="0">
                <a:latin typeface="Segoe UI Semilight"/>
                <a:cs typeface="Segoe UI Semilight"/>
              </a:rPr>
              <a:t>always</a:t>
            </a:r>
            <a:r>
              <a:rPr sz="2800" b="0" spc="-15">
                <a:latin typeface="Segoe UI Semilight"/>
                <a:cs typeface="Segoe UI Semilight"/>
              </a:rPr>
              <a:t> </a:t>
            </a:r>
            <a:r>
              <a:rPr sz="2800" b="0">
                <a:latin typeface="Segoe UI Semilight"/>
                <a:cs typeface="Segoe UI Semilight"/>
              </a:rPr>
              <a:t>have</a:t>
            </a:r>
            <a:r>
              <a:rPr sz="2800" b="0" spc="-45">
                <a:latin typeface="Segoe UI Semilight"/>
                <a:cs typeface="Segoe UI Semilight"/>
              </a:rPr>
              <a:t> </a:t>
            </a:r>
            <a:r>
              <a:rPr sz="2800" b="0">
                <a:latin typeface="Segoe UI Semilight"/>
                <a:cs typeface="Segoe UI Semilight"/>
              </a:rPr>
              <a:t>the</a:t>
            </a:r>
            <a:r>
              <a:rPr sz="2800" b="0" spc="-30">
                <a:latin typeface="Segoe UI Semilight"/>
                <a:cs typeface="Segoe UI Semilight"/>
              </a:rPr>
              <a:t> </a:t>
            </a:r>
            <a:r>
              <a:rPr sz="2800" b="0">
                <a:latin typeface="Segoe UI Semilight"/>
                <a:cs typeface="Segoe UI Semilight"/>
              </a:rPr>
              <a:t>same</a:t>
            </a:r>
            <a:r>
              <a:rPr sz="2800" b="0" spc="-20">
                <a:latin typeface="Segoe UI Semilight"/>
                <a:cs typeface="Segoe UI Semilight"/>
              </a:rPr>
              <a:t> </a:t>
            </a:r>
            <a:r>
              <a:rPr sz="2800" b="0">
                <a:latin typeface="Segoe UI Semilight"/>
                <a:cs typeface="Segoe UI Semilight"/>
              </a:rPr>
              <a:t>truth</a:t>
            </a:r>
            <a:r>
              <a:rPr sz="2800" b="0" spc="-20">
                <a:latin typeface="Segoe UI Semilight"/>
                <a:cs typeface="Segoe UI Semilight"/>
              </a:rPr>
              <a:t> </a:t>
            </a:r>
            <a:r>
              <a:rPr sz="2800" b="0" spc="-10">
                <a:latin typeface="Segoe UI Semilight"/>
                <a:cs typeface="Segoe UI Semilight"/>
              </a:rPr>
              <a:t>value.</a:t>
            </a:r>
            <a:endParaRPr sz="2800">
              <a:latin typeface="Segoe UI Semilight"/>
              <a:cs typeface="Segoe UI Semilight"/>
            </a:endParaRPr>
          </a:p>
          <a:p>
            <a:pPr marL="12700">
              <a:lnSpc>
                <a:spcPct val="100000"/>
              </a:lnSpc>
              <a:spcBef>
                <a:spcPts val="1739"/>
              </a:spcBef>
            </a:pPr>
            <a:r>
              <a:rPr sz="2800" b="0">
                <a:solidFill>
                  <a:srgbClr val="4B3182"/>
                </a:solidFill>
                <a:latin typeface="Segoe UI Semilight"/>
                <a:cs typeface="Segoe UI Semilight"/>
              </a:rPr>
              <a:t>E.g.</a:t>
            </a:r>
            <a:r>
              <a:rPr sz="2800" b="0" spc="-15">
                <a:solidFill>
                  <a:srgbClr val="4B3182"/>
                </a:solidFill>
                <a:latin typeface="Segoe UI Semilight"/>
                <a:cs typeface="Segoe UI Semilight"/>
              </a:rPr>
              <a:t> </a:t>
            </a:r>
            <a:r>
              <a:rPr sz="2800">
                <a:solidFill>
                  <a:srgbClr val="4B3182"/>
                </a:solidFill>
                <a:latin typeface="Cambria Math"/>
                <a:cs typeface="Cambria Math"/>
              </a:rPr>
              <a:t>𝑝</a:t>
            </a:r>
            <a:r>
              <a:rPr sz="2800" spc="25">
                <a:solidFill>
                  <a:srgbClr val="4B3182"/>
                </a:solidFill>
                <a:latin typeface="Cambria Math"/>
                <a:cs typeface="Cambria Math"/>
              </a:rPr>
              <a:t> </a:t>
            </a:r>
            <a:r>
              <a:rPr sz="2800">
                <a:solidFill>
                  <a:srgbClr val="4B3182"/>
                </a:solidFill>
                <a:latin typeface="Cambria Math"/>
                <a:cs typeface="Cambria Math"/>
              </a:rPr>
              <a:t>∨</a:t>
            </a:r>
            <a:r>
              <a:rPr sz="2800" spc="-20">
                <a:solidFill>
                  <a:srgbClr val="4B3182"/>
                </a:solidFill>
                <a:latin typeface="Cambria Math"/>
                <a:cs typeface="Cambria Math"/>
              </a:rPr>
              <a:t> </a:t>
            </a:r>
            <a:r>
              <a:rPr sz="2800">
                <a:solidFill>
                  <a:srgbClr val="4B3182"/>
                </a:solidFill>
                <a:latin typeface="Cambria Math"/>
                <a:cs typeface="Cambria Math"/>
              </a:rPr>
              <a:t>𝑞</a:t>
            </a:r>
            <a:r>
              <a:rPr sz="2800" spc="229">
                <a:solidFill>
                  <a:srgbClr val="4B3182"/>
                </a:solidFill>
                <a:latin typeface="Cambria Math"/>
                <a:cs typeface="Cambria Math"/>
              </a:rPr>
              <a:t> </a:t>
            </a:r>
            <a:r>
              <a:rPr sz="2800">
                <a:solidFill>
                  <a:srgbClr val="4B3182"/>
                </a:solidFill>
                <a:latin typeface="Cambria Math"/>
                <a:cs typeface="Cambria Math"/>
              </a:rPr>
              <a:t>≡</a:t>
            </a:r>
            <a:r>
              <a:rPr sz="2800" spc="135">
                <a:solidFill>
                  <a:srgbClr val="4B3182"/>
                </a:solidFill>
                <a:latin typeface="Cambria Math"/>
                <a:cs typeface="Cambria Math"/>
              </a:rPr>
              <a:t> </a:t>
            </a:r>
            <a:r>
              <a:rPr sz="2800">
                <a:solidFill>
                  <a:srgbClr val="4B3182"/>
                </a:solidFill>
                <a:latin typeface="Cambria Math"/>
                <a:cs typeface="Cambria Math"/>
              </a:rPr>
              <a:t>𝑞</a:t>
            </a:r>
            <a:r>
              <a:rPr sz="2800" spc="80">
                <a:solidFill>
                  <a:srgbClr val="4B3182"/>
                </a:solidFill>
                <a:latin typeface="Cambria Math"/>
                <a:cs typeface="Cambria Math"/>
              </a:rPr>
              <a:t> </a:t>
            </a:r>
            <a:r>
              <a:rPr sz="2800">
                <a:solidFill>
                  <a:srgbClr val="4B3182"/>
                </a:solidFill>
                <a:latin typeface="Cambria Math"/>
                <a:cs typeface="Cambria Math"/>
              </a:rPr>
              <a:t>∨</a:t>
            </a:r>
            <a:r>
              <a:rPr sz="2800" spc="-15">
                <a:solidFill>
                  <a:srgbClr val="4B3182"/>
                </a:solidFill>
                <a:latin typeface="Cambria Math"/>
                <a:cs typeface="Cambria Math"/>
              </a:rPr>
              <a:t> </a:t>
            </a:r>
            <a:r>
              <a:rPr sz="2800" spc="-25">
                <a:solidFill>
                  <a:srgbClr val="4B3182"/>
                </a:solidFill>
                <a:latin typeface="Cambria Math"/>
                <a:cs typeface="Cambria Math"/>
              </a:rPr>
              <a:t>𝑝</a:t>
            </a:r>
            <a:r>
              <a:rPr sz="2800" b="0" spc="-25">
                <a:solidFill>
                  <a:srgbClr val="4B3182"/>
                </a:solidFill>
                <a:latin typeface="Segoe UI Semilight"/>
                <a:cs typeface="Segoe UI Semilight"/>
              </a:rPr>
              <a:t>.</a:t>
            </a:r>
            <a:endParaRPr sz="2800">
              <a:latin typeface="Segoe UI Semilight"/>
              <a:cs typeface="Segoe UI Semilight"/>
            </a:endParaRPr>
          </a:p>
          <a:p>
            <a:pPr marL="12700">
              <a:lnSpc>
                <a:spcPct val="100000"/>
              </a:lnSpc>
              <a:spcBef>
                <a:spcPts val="1745"/>
              </a:spcBef>
            </a:pPr>
            <a:r>
              <a:rPr sz="2800">
                <a:latin typeface="Cambria Math"/>
                <a:cs typeface="Cambria Math"/>
              </a:rPr>
              <a:t>A</a:t>
            </a:r>
            <a:r>
              <a:rPr sz="2800" spc="140">
                <a:latin typeface="Cambria Math"/>
                <a:cs typeface="Cambria Math"/>
              </a:rPr>
              <a:t> </a:t>
            </a:r>
            <a:r>
              <a:rPr sz="2800">
                <a:latin typeface="Cambria Math"/>
                <a:cs typeface="Cambria Math"/>
              </a:rPr>
              <a:t>↔</a:t>
            </a:r>
            <a:r>
              <a:rPr sz="2800" spc="130">
                <a:latin typeface="Cambria Math"/>
                <a:cs typeface="Cambria Math"/>
              </a:rPr>
              <a:t> </a:t>
            </a:r>
            <a:r>
              <a:rPr sz="2800">
                <a:latin typeface="Cambria Math"/>
                <a:cs typeface="Cambria Math"/>
              </a:rPr>
              <a:t>B</a:t>
            </a:r>
            <a:r>
              <a:rPr sz="2800" spc="125">
                <a:latin typeface="Cambria Math"/>
                <a:cs typeface="Cambria Math"/>
              </a:rPr>
              <a:t> </a:t>
            </a:r>
            <a:r>
              <a:rPr sz="2800" b="0">
                <a:latin typeface="Segoe UI Semilight"/>
                <a:cs typeface="Segoe UI Semilight"/>
              </a:rPr>
              <a:t>is</a:t>
            </a:r>
            <a:r>
              <a:rPr sz="2800" b="0" spc="-30">
                <a:latin typeface="Segoe UI Semilight"/>
                <a:cs typeface="Segoe UI Semilight"/>
              </a:rPr>
              <a:t> </a:t>
            </a:r>
            <a:r>
              <a:rPr sz="2800" b="0">
                <a:latin typeface="Segoe UI Semilight"/>
                <a:cs typeface="Segoe UI Semilight"/>
              </a:rPr>
              <a:t>a</a:t>
            </a:r>
            <a:r>
              <a:rPr sz="2800" b="0" spc="-40">
                <a:latin typeface="Segoe UI Semilight"/>
                <a:cs typeface="Segoe UI Semilight"/>
              </a:rPr>
              <a:t> </a:t>
            </a:r>
            <a:r>
              <a:rPr sz="2800" b="0">
                <a:latin typeface="Segoe UI Semilight"/>
                <a:cs typeface="Segoe UI Semilight"/>
              </a:rPr>
              <a:t>proposition</a:t>
            </a:r>
            <a:r>
              <a:rPr sz="2800" b="0" spc="-45">
                <a:latin typeface="Segoe UI Semilight"/>
                <a:cs typeface="Segoe UI Semilight"/>
              </a:rPr>
              <a:t> </a:t>
            </a:r>
            <a:r>
              <a:rPr sz="2800" b="0">
                <a:latin typeface="Segoe UI Semilight"/>
                <a:cs typeface="Segoe UI Semilight"/>
              </a:rPr>
              <a:t>that</a:t>
            </a:r>
            <a:r>
              <a:rPr sz="2800" b="0" spc="-40">
                <a:latin typeface="Segoe UI Semilight"/>
                <a:cs typeface="Segoe UI Semilight"/>
              </a:rPr>
              <a:t> </a:t>
            </a:r>
            <a:r>
              <a:rPr sz="2800" b="0">
                <a:latin typeface="Segoe UI Semilight"/>
                <a:cs typeface="Segoe UI Semilight"/>
              </a:rPr>
              <a:t>might</a:t>
            </a:r>
            <a:r>
              <a:rPr sz="2800" b="0" spc="-30">
                <a:latin typeface="Segoe UI Semilight"/>
                <a:cs typeface="Segoe UI Semilight"/>
              </a:rPr>
              <a:t> </a:t>
            </a:r>
            <a:r>
              <a:rPr sz="2800" b="0">
                <a:latin typeface="Segoe UI Semilight"/>
                <a:cs typeface="Segoe UI Semilight"/>
              </a:rPr>
              <a:t>be</a:t>
            </a:r>
            <a:r>
              <a:rPr sz="2800" b="0" spc="-30">
                <a:latin typeface="Segoe UI Semilight"/>
                <a:cs typeface="Segoe UI Semilight"/>
              </a:rPr>
              <a:t> </a:t>
            </a:r>
            <a:r>
              <a:rPr sz="2800" b="0">
                <a:latin typeface="Segoe UI Semilight"/>
                <a:cs typeface="Segoe UI Semilight"/>
              </a:rPr>
              <a:t>true</a:t>
            </a:r>
            <a:r>
              <a:rPr sz="2800" b="0" spc="-25">
                <a:latin typeface="Segoe UI Semilight"/>
                <a:cs typeface="Segoe UI Semilight"/>
              </a:rPr>
              <a:t> </a:t>
            </a:r>
            <a:r>
              <a:rPr sz="2800" b="0">
                <a:latin typeface="Segoe UI Semilight"/>
                <a:cs typeface="Segoe UI Semilight"/>
              </a:rPr>
              <a:t>or</a:t>
            </a:r>
            <a:r>
              <a:rPr sz="2800" b="0" spc="-40">
                <a:latin typeface="Segoe UI Semilight"/>
                <a:cs typeface="Segoe UI Semilight"/>
              </a:rPr>
              <a:t> </a:t>
            </a:r>
            <a:r>
              <a:rPr sz="2800" b="0" spc="-10">
                <a:latin typeface="Segoe UI Semilight"/>
                <a:cs typeface="Segoe UI Semilight"/>
              </a:rPr>
              <a:t>false.</a:t>
            </a:r>
            <a:endParaRPr sz="2800">
              <a:latin typeface="Segoe UI Semilight"/>
              <a:cs typeface="Segoe UI Semilight"/>
            </a:endParaRPr>
          </a:p>
          <a:p>
            <a:pPr marL="12700">
              <a:lnSpc>
                <a:spcPct val="100000"/>
              </a:lnSpc>
              <a:spcBef>
                <a:spcPts val="1739"/>
              </a:spcBef>
            </a:pPr>
            <a:r>
              <a:rPr sz="2800" b="0">
                <a:solidFill>
                  <a:srgbClr val="4B3182"/>
                </a:solidFill>
                <a:latin typeface="Segoe UI Semilight"/>
                <a:cs typeface="Segoe UI Semilight"/>
              </a:rPr>
              <a:t>E.g.</a:t>
            </a:r>
            <a:r>
              <a:rPr sz="2800" b="0" spc="-15">
                <a:solidFill>
                  <a:srgbClr val="4B3182"/>
                </a:solidFill>
                <a:latin typeface="Segoe UI Semilight"/>
                <a:cs typeface="Segoe UI Semilight"/>
              </a:rPr>
              <a:t> </a:t>
            </a:r>
            <a:r>
              <a:rPr sz="2800">
                <a:solidFill>
                  <a:srgbClr val="4B3182"/>
                </a:solidFill>
                <a:latin typeface="Cambria Math"/>
                <a:cs typeface="Cambria Math"/>
              </a:rPr>
              <a:t>𝑝</a:t>
            </a:r>
            <a:r>
              <a:rPr sz="2800" spc="20">
                <a:solidFill>
                  <a:srgbClr val="4B3182"/>
                </a:solidFill>
                <a:latin typeface="Cambria Math"/>
                <a:cs typeface="Cambria Math"/>
              </a:rPr>
              <a:t> </a:t>
            </a:r>
            <a:r>
              <a:rPr sz="2800">
                <a:solidFill>
                  <a:srgbClr val="4B3182"/>
                </a:solidFill>
                <a:latin typeface="Cambria Math"/>
                <a:cs typeface="Cambria Math"/>
              </a:rPr>
              <a:t>∨</a:t>
            </a:r>
            <a:r>
              <a:rPr sz="2800" spc="-20">
                <a:solidFill>
                  <a:srgbClr val="4B3182"/>
                </a:solidFill>
                <a:latin typeface="Cambria Math"/>
                <a:cs typeface="Cambria Math"/>
              </a:rPr>
              <a:t> </a:t>
            </a:r>
            <a:r>
              <a:rPr sz="2800">
                <a:solidFill>
                  <a:srgbClr val="4B3182"/>
                </a:solidFill>
                <a:latin typeface="Cambria Math"/>
                <a:cs typeface="Cambria Math"/>
              </a:rPr>
              <a:t>𝑞</a:t>
            </a:r>
            <a:r>
              <a:rPr sz="2800" spc="225">
                <a:solidFill>
                  <a:srgbClr val="4B3182"/>
                </a:solidFill>
                <a:latin typeface="Cambria Math"/>
                <a:cs typeface="Cambria Math"/>
              </a:rPr>
              <a:t> </a:t>
            </a:r>
            <a:r>
              <a:rPr sz="2800">
                <a:solidFill>
                  <a:srgbClr val="4B3182"/>
                </a:solidFill>
                <a:latin typeface="Cambria Math"/>
                <a:cs typeface="Cambria Math"/>
              </a:rPr>
              <a:t>↔</a:t>
            </a:r>
            <a:r>
              <a:rPr sz="2800" spc="130">
                <a:solidFill>
                  <a:srgbClr val="4B3182"/>
                </a:solidFill>
                <a:latin typeface="Cambria Math"/>
                <a:cs typeface="Cambria Math"/>
              </a:rPr>
              <a:t> </a:t>
            </a:r>
            <a:r>
              <a:rPr sz="2800">
                <a:solidFill>
                  <a:srgbClr val="4B3182"/>
                </a:solidFill>
                <a:latin typeface="Cambria Math"/>
                <a:cs typeface="Cambria Math"/>
              </a:rPr>
              <a:t>𝑝</a:t>
            </a:r>
            <a:r>
              <a:rPr sz="2800" spc="25">
                <a:solidFill>
                  <a:srgbClr val="4B3182"/>
                </a:solidFill>
                <a:latin typeface="Cambria Math"/>
                <a:cs typeface="Cambria Math"/>
              </a:rPr>
              <a:t> </a:t>
            </a:r>
            <a:r>
              <a:rPr sz="2800">
                <a:solidFill>
                  <a:srgbClr val="4B3182"/>
                </a:solidFill>
                <a:latin typeface="Cambria Math"/>
                <a:cs typeface="Cambria Math"/>
              </a:rPr>
              <a:t>∧</a:t>
            </a:r>
            <a:r>
              <a:rPr sz="2800" spc="-5">
                <a:solidFill>
                  <a:srgbClr val="4B3182"/>
                </a:solidFill>
                <a:latin typeface="Cambria Math"/>
                <a:cs typeface="Cambria Math"/>
              </a:rPr>
              <a:t> </a:t>
            </a:r>
            <a:r>
              <a:rPr sz="2800">
                <a:solidFill>
                  <a:srgbClr val="4B3182"/>
                </a:solidFill>
                <a:latin typeface="Cambria Math"/>
                <a:cs typeface="Cambria Math"/>
              </a:rPr>
              <a:t>𝑞</a:t>
            </a:r>
            <a:r>
              <a:rPr sz="2800" spc="200">
                <a:solidFill>
                  <a:srgbClr val="4B3182"/>
                </a:solidFill>
                <a:latin typeface="Cambria Math"/>
                <a:cs typeface="Cambria Math"/>
              </a:rPr>
              <a:t> </a:t>
            </a:r>
            <a:r>
              <a:rPr sz="2800" b="0">
                <a:solidFill>
                  <a:srgbClr val="4B3182"/>
                </a:solidFill>
                <a:latin typeface="Segoe UI Semilight"/>
                <a:cs typeface="Segoe UI Semilight"/>
              </a:rPr>
              <a:t>is</a:t>
            </a:r>
            <a:r>
              <a:rPr sz="2800" b="0" spc="-30">
                <a:solidFill>
                  <a:srgbClr val="4B3182"/>
                </a:solidFill>
                <a:latin typeface="Segoe UI Semilight"/>
                <a:cs typeface="Segoe UI Semilight"/>
              </a:rPr>
              <a:t> </a:t>
            </a:r>
            <a:r>
              <a:rPr sz="2800" b="0">
                <a:solidFill>
                  <a:srgbClr val="4B3182"/>
                </a:solidFill>
                <a:latin typeface="Segoe UI Semilight"/>
                <a:cs typeface="Segoe UI Semilight"/>
              </a:rPr>
              <a:t>a</a:t>
            </a:r>
            <a:r>
              <a:rPr sz="2800" b="0" spc="-30">
                <a:solidFill>
                  <a:srgbClr val="4B3182"/>
                </a:solidFill>
                <a:latin typeface="Segoe UI Semilight"/>
                <a:cs typeface="Segoe UI Semilight"/>
              </a:rPr>
              <a:t> </a:t>
            </a:r>
            <a:r>
              <a:rPr sz="2800" b="0">
                <a:solidFill>
                  <a:srgbClr val="4B3182"/>
                </a:solidFill>
                <a:latin typeface="Segoe UI Semilight"/>
                <a:cs typeface="Segoe UI Semilight"/>
              </a:rPr>
              <a:t>false</a:t>
            </a:r>
            <a:r>
              <a:rPr sz="2800" b="0" spc="-20">
                <a:solidFill>
                  <a:srgbClr val="4B3182"/>
                </a:solidFill>
                <a:latin typeface="Segoe UI Semilight"/>
                <a:cs typeface="Segoe UI Semilight"/>
              </a:rPr>
              <a:t> </a:t>
            </a:r>
            <a:r>
              <a:rPr sz="2800" b="0" spc="-10">
                <a:solidFill>
                  <a:srgbClr val="4B3182"/>
                </a:solidFill>
                <a:latin typeface="Segoe UI Semilight"/>
                <a:cs typeface="Segoe UI Semilight"/>
              </a:rPr>
              <a:t>proposition.</a:t>
            </a:r>
            <a:endParaRPr sz="2800">
              <a:latin typeface="Segoe UI Semilight"/>
              <a:cs typeface="Segoe UI Semilight"/>
            </a:endParaRPr>
          </a:p>
          <a:p>
            <a:pPr marL="12700">
              <a:lnSpc>
                <a:spcPct val="100000"/>
              </a:lnSpc>
              <a:spcBef>
                <a:spcPts val="1739"/>
              </a:spcBef>
              <a:tabLst>
                <a:tab pos="5142865" algn="l"/>
                <a:tab pos="6384925" algn="l"/>
              </a:tabLst>
            </a:pPr>
            <a:r>
              <a:rPr sz="2800">
                <a:solidFill>
                  <a:srgbClr val="4B3182"/>
                </a:solidFill>
                <a:latin typeface="Cambria Math"/>
                <a:cs typeface="Cambria Math"/>
              </a:rPr>
              <a:t>𝐴</a:t>
            </a:r>
            <a:r>
              <a:rPr sz="2800" spc="170">
                <a:solidFill>
                  <a:srgbClr val="4B3182"/>
                </a:solidFill>
                <a:latin typeface="Cambria Math"/>
                <a:cs typeface="Cambria Math"/>
              </a:rPr>
              <a:t> </a:t>
            </a:r>
            <a:r>
              <a:rPr sz="2800">
                <a:solidFill>
                  <a:srgbClr val="4B3182"/>
                </a:solidFill>
                <a:latin typeface="Cambria Math"/>
                <a:cs typeface="Cambria Math"/>
              </a:rPr>
              <a:t>≡</a:t>
            </a:r>
            <a:r>
              <a:rPr sz="2800" spc="145">
                <a:solidFill>
                  <a:srgbClr val="4B3182"/>
                </a:solidFill>
                <a:latin typeface="Cambria Math"/>
                <a:cs typeface="Cambria Math"/>
              </a:rPr>
              <a:t> </a:t>
            </a:r>
            <a:r>
              <a:rPr sz="2800">
                <a:solidFill>
                  <a:srgbClr val="4B3182"/>
                </a:solidFill>
                <a:latin typeface="Cambria Math"/>
                <a:cs typeface="Cambria Math"/>
              </a:rPr>
              <a:t>𝐵</a:t>
            </a:r>
            <a:r>
              <a:rPr sz="2800" spc="204">
                <a:solidFill>
                  <a:srgbClr val="4B3182"/>
                </a:solidFill>
                <a:latin typeface="Cambria Math"/>
                <a:cs typeface="Cambria Math"/>
              </a:rPr>
              <a:t> </a:t>
            </a:r>
            <a:r>
              <a:rPr sz="2800" b="0">
                <a:solidFill>
                  <a:srgbClr val="4B3182"/>
                </a:solidFill>
                <a:latin typeface="Segoe UI Semilight"/>
                <a:cs typeface="Segoe UI Semilight"/>
              </a:rPr>
              <a:t>has</a:t>
            </a:r>
            <a:r>
              <a:rPr sz="2800" b="0" spc="-20">
                <a:solidFill>
                  <a:srgbClr val="4B3182"/>
                </a:solidFill>
                <a:latin typeface="Segoe UI Semilight"/>
                <a:cs typeface="Segoe UI Semilight"/>
              </a:rPr>
              <a:t> </a:t>
            </a:r>
            <a:r>
              <a:rPr sz="2800" b="0">
                <a:solidFill>
                  <a:srgbClr val="4B3182"/>
                </a:solidFill>
                <a:latin typeface="Segoe UI Semilight"/>
                <a:cs typeface="Segoe UI Semilight"/>
              </a:rPr>
              <a:t>the</a:t>
            </a:r>
            <a:r>
              <a:rPr sz="2800" b="0" spc="-30">
                <a:solidFill>
                  <a:srgbClr val="4B3182"/>
                </a:solidFill>
                <a:latin typeface="Segoe UI Semilight"/>
                <a:cs typeface="Segoe UI Semilight"/>
              </a:rPr>
              <a:t> </a:t>
            </a:r>
            <a:r>
              <a:rPr sz="2800" b="0">
                <a:solidFill>
                  <a:srgbClr val="4B3182"/>
                </a:solidFill>
                <a:latin typeface="Segoe UI Semilight"/>
                <a:cs typeface="Segoe UI Semilight"/>
              </a:rPr>
              <a:t>same</a:t>
            </a:r>
            <a:r>
              <a:rPr sz="2800" b="0" spc="-15">
                <a:solidFill>
                  <a:srgbClr val="4B3182"/>
                </a:solidFill>
                <a:latin typeface="Segoe UI Semilight"/>
                <a:cs typeface="Segoe UI Semilight"/>
              </a:rPr>
              <a:t> </a:t>
            </a:r>
            <a:r>
              <a:rPr sz="2800" b="0">
                <a:solidFill>
                  <a:srgbClr val="4B3182"/>
                </a:solidFill>
                <a:latin typeface="Segoe UI Semilight"/>
                <a:cs typeface="Segoe UI Semilight"/>
              </a:rPr>
              <a:t>meaning</a:t>
            </a:r>
            <a:r>
              <a:rPr sz="2800" b="0" spc="-30">
                <a:solidFill>
                  <a:srgbClr val="4B3182"/>
                </a:solidFill>
                <a:latin typeface="Segoe UI Semilight"/>
                <a:cs typeface="Segoe UI Semilight"/>
              </a:rPr>
              <a:t> </a:t>
            </a:r>
            <a:r>
              <a:rPr sz="2800" b="0" spc="-25">
                <a:solidFill>
                  <a:srgbClr val="4B3182"/>
                </a:solidFill>
                <a:latin typeface="Segoe UI Semilight"/>
                <a:cs typeface="Segoe UI Semilight"/>
              </a:rPr>
              <a:t>as</a:t>
            </a:r>
            <a:r>
              <a:rPr sz="2800" b="0">
                <a:solidFill>
                  <a:srgbClr val="4B3182"/>
                </a:solidFill>
                <a:latin typeface="Segoe UI Semilight"/>
                <a:cs typeface="Segoe UI Semilight"/>
              </a:rPr>
              <a:t>	</a:t>
            </a:r>
            <a:r>
              <a:rPr sz="2800">
                <a:solidFill>
                  <a:srgbClr val="4B3182"/>
                </a:solidFill>
                <a:latin typeface="Cambria Math"/>
                <a:cs typeface="Cambria Math"/>
              </a:rPr>
              <a:t>𝐴</a:t>
            </a:r>
            <a:r>
              <a:rPr sz="2800" spc="180">
                <a:solidFill>
                  <a:srgbClr val="4B3182"/>
                </a:solidFill>
                <a:latin typeface="Cambria Math"/>
                <a:cs typeface="Cambria Math"/>
              </a:rPr>
              <a:t> </a:t>
            </a:r>
            <a:r>
              <a:rPr sz="2800">
                <a:solidFill>
                  <a:srgbClr val="4B3182"/>
                </a:solidFill>
                <a:latin typeface="Cambria Math"/>
                <a:cs typeface="Cambria Math"/>
              </a:rPr>
              <a:t>↔</a:t>
            </a:r>
            <a:r>
              <a:rPr sz="2800" spc="140">
                <a:solidFill>
                  <a:srgbClr val="4B3182"/>
                </a:solidFill>
                <a:latin typeface="Cambria Math"/>
                <a:cs typeface="Cambria Math"/>
              </a:rPr>
              <a:t> </a:t>
            </a:r>
            <a:r>
              <a:rPr sz="2800" spc="-50">
                <a:solidFill>
                  <a:srgbClr val="4B3182"/>
                </a:solidFill>
                <a:latin typeface="Cambria Math"/>
                <a:cs typeface="Cambria Math"/>
              </a:rPr>
              <a:t>𝐵</a:t>
            </a:r>
            <a:r>
              <a:rPr sz="2800">
                <a:solidFill>
                  <a:srgbClr val="4B3182"/>
                </a:solidFill>
                <a:latin typeface="Cambria Math"/>
                <a:cs typeface="Cambria Math"/>
              </a:rPr>
              <a:t>	≡</a:t>
            </a:r>
            <a:r>
              <a:rPr sz="2800" spc="160">
                <a:solidFill>
                  <a:srgbClr val="4B3182"/>
                </a:solidFill>
                <a:latin typeface="Cambria Math"/>
                <a:cs typeface="Cambria Math"/>
              </a:rPr>
              <a:t> </a:t>
            </a:r>
            <a:r>
              <a:rPr sz="2800" spc="-25">
                <a:solidFill>
                  <a:srgbClr val="4B3182"/>
                </a:solidFill>
                <a:latin typeface="Cambria Math"/>
                <a:cs typeface="Cambria Math"/>
              </a:rPr>
              <a:t>𝑇</a:t>
            </a:r>
            <a:r>
              <a:rPr sz="2800" b="0" spc="-25">
                <a:solidFill>
                  <a:srgbClr val="4B3182"/>
                </a:solidFill>
                <a:latin typeface="Segoe UI Semilight"/>
                <a:cs typeface="Segoe UI Semilight"/>
              </a:rPr>
              <a:t>.</a:t>
            </a:r>
            <a:endParaRPr sz="2800">
              <a:latin typeface="Segoe UI Semilight"/>
              <a:cs typeface="Segoe UI Semi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DA93A-AD77-EF2E-7D0A-BF3A46CFCB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F1C943-6737-CA7D-62E0-B8AE84496B66}"/>
              </a:ext>
            </a:extLst>
          </p:cNvPr>
          <p:cNvSpPr>
            <a:spLocks noGrp="1"/>
          </p:cNvSpPr>
          <p:nvPr>
            <p:ph type="title"/>
          </p:nvPr>
        </p:nvSpPr>
        <p:spPr/>
        <p:txBody>
          <a:bodyPr/>
          <a:lstStyle/>
          <a:p>
            <a:r>
              <a:rPr lang="en-US"/>
              <a:t>Proving Logical Equivalences</a:t>
            </a:r>
          </a:p>
        </p:txBody>
      </p:sp>
    </p:spTree>
    <p:extLst>
      <p:ext uri="{BB962C8B-B14F-4D97-AF65-F5344CB8AC3E}">
        <p14:creationId xmlns:p14="http://schemas.microsoft.com/office/powerpoint/2010/main" val="789995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723" rIns="0" bIns="0" rtlCol="0">
            <a:spAutoFit/>
          </a:bodyPr>
          <a:lstStyle/>
          <a:p>
            <a:pPr marL="12700">
              <a:lnSpc>
                <a:spcPct val="100000"/>
              </a:lnSpc>
              <a:spcBef>
                <a:spcPts val="105"/>
              </a:spcBef>
            </a:pPr>
            <a:r>
              <a:rPr spc="55"/>
              <a:t>Motivation</a:t>
            </a:r>
          </a:p>
        </p:txBody>
      </p:sp>
      <p:sp>
        <p:nvSpPr>
          <p:cNvPr id="3" name="object 3"/>
          <p:cNvSpPr/>
          <p:nvPr/>
        </p:nvSpPr>
        <p:spPr>
          <a:xfrm>
            <a:off x="4866005" y="2083688"/>
            <a:ext cx="2185035" cy="429259"/>
          </a:xfrm>
          <a:custGeom>
            <a:avLst/>
            <a:gdLst/>
            <a:ahLst/>
            <a:cxnLst/>
            <a:rect l="l" t="t" r="r" b="b"/>
            <a:pathLst>
              <a:path w="2185034" h="429260">
                <a:moveTo>
                  <a:pt x="117094" y="14224"/>
                </a:moveTo>
                <a:lnTo>
                  <a:pt x="112776" y="0"/>
                </a:lnTo>
                <a:lnTo>
                  <a:pt x="87261" y="9956"/>
                </a:lnTo>
                <a:lnTo>
                  <a:pt x="64858" y="25552"/>
                </a:lnTo>
                <a:lnTo>
                  <a:pt x="29337" y="73660"/>
                </a:lnTo>
                <a:lnTo>
                  <a:pt x="7327" y="138607"/>
                </a:lnTo>
                <a:lnTo>
                  <a:pt x="0" y="214503"/>
                </a:lnTo>
                <a:lnTo>
                  <a:pt x="1752" y="252260"/>
                </a:lnTo>
                <a:lnTo>
                  <a:pt x="7327" y="290347"/>
                </a:lnTo>
                <a:lnTo>
                  <a:pt x="29337" y="355219"/>
                </a:lnTo>
                <a:lnTo>
                  <a:pt x="64858" y="403453"/>
                </a:lnTo>
                <a:lnTo>
                  <a:pt x="112776" y="429006"/>
                </a:lnTo>
                <a:lnTo>
                  <a:pt x="117094" y="414782"/>
                </a:lnTo>
                <a:lnTo>
                  <a:pt x="97345" y="404545"/>
                </a:lnTo>
                <a:lnTo>
                  <a:pt x="80175" y="389661"/>
                </a:lnTo>
                <a:lnTo>
                  <a:pt x="53467" y="345948"/>
                </a:lnTo>
                <a:lnTo>
                  <a:pt x="37287" y="286677"/>
                </a:lnTo>
                <a:lnTo>
                  <a:pt x="31877" y="214630"/>
                </a:lnTo>
                <a:lnTo>
                  <a:pt x="33223" y="176987"/>
                </a:lnTo>
                <a:lnTo>
                  <a:pt x="44030" y="111213"/>
                </a:lnTo>
                <a:lnTo>
                  <a:pt x="65557" y="58902"/>
                </a:lnTo>
                <a:lnTo>
                  <a:pt x="97345" y="24472"/>
                </a:lnTo>
                <a:lnTo>
                  <a:pt x="117094" y="14224"/>
                </a:lnTo>
                <a:close/>
              </a:path>
              <a:path w="2185034" h="429260">
                <a:moveTo>
                  <a:pt x="269621" y="63500"/>
                </a:moveTo>
                <a:lnTo>
                  <a:pt x="264922" y="50165"/>
                </a:lnTo>
                <a:lnTo>
                  <a:pt x="241058" y="58775"/>
                </a:lnTo>
                <a:lnTo>
                  <a:pt x="220154" y="71234"/>
                </a:lnTo>
                <a:lnTo>
                  <a:pt x="187198" y="107823"/>
                </a:lnTo>
                <a:lnTo>
                  <a:pt x="166789" y="156654"/>
                </a:lnTo>
                <a:lnTo>
                  <a:pt x="160108" y="212979"/>
                </a:lnTo>
                <a:lnTo>
                  <a:pt x="160020" y="214630"/>
                </a:lnTo>
                <a:lnTo>
                  <a:pt x="161709" y="244881"/>
                </a:lnTo>
                <a:lnTo>
                  <a:pt x="175234" y="298323"/>
                </a:lnTo>
                <a:lnTo>
                  <a:pt x="202069" y="341744"/>
                </a:lnTo>
                <a:lnTo>
                  <a:pt x="240982" y="370509"/>
                </a:lnTo>
                <a:lnTo>
                  <a:pt x="264922" y="379095"/>
                </a:lnTo>
                <a:lnTo>
                  <a:pt x="269113" y="365760"/>
                </a:lnTo>
                <a:lnTo>
                  <a:pt x="250367" y="357403"/>
                </a:lnTo>
                <a:lnTo>
                  <a:pt x="234188" y="345821"/>
                </a:lnTo>
                <a:lnTo>
                  <a:pt x="209550" y="312928"/>
                </a:lnTo>
                <a:lnTo>
                  <a:pt x="194906" y="268287"/>
                </a:lnTo>
                <a:lnTo>
                  <a:pt x="190055" y="214630"/>
                </a:lnTo>
                <a:lnTo>
                  <a:pt x="189992" y="212979"/>
                </a:lnTo>
                <a:lnTo>
                  <a:pt x="191223" y="184912"/>
                </a:lnTo>
                <a:lnTo>
                  <a:pt x="201028" y="136220"/>
                </a:lnTo>
                <a:lnTo>
                  <a:pt x="220586" y="97815"/>
                </a:lnTo>
                <a:lnTo>
                  <a:pt x="250634" y="71767"/>
                </a:lnTo>
                <a:lnTo>
                  <a:pt x="269621" y="63500"/>
                </a:lnTo>
                <a:close/>
              </a:path>
              <a:path w="2185034" h="429260">
                <a:moveTo>
                  <a:pt x="1441323" y="214630"/>
                </a:moveTo>
                <a:lnTo>
                  <a:pt x="1434541" y="156667"/>
                </a:lnTo>
                <a:lnTo>
                  <a:pt x="1414145" y="107823"/>
                </a:lnTo>
                <a:lnTo>
                  <a:pt x="1381188" y="71234"/>
                </a:lnTo>
                <a:lnTo>
                  <a:pt x="1336421" y="50165"/>
                </a:lnTo>
                <a:lnTo>
                  <a:pt x="1331722" y="63500"/>
                </a:lnTo>
                <a:lnTo>
                  <a:pt x="1350772" y="71767"/>
                </a:lnTo>
                <a:lnTo>
                  <a:pt x="1367155" y="83210"/>
                </a:lnTo>
                <a:lnTo>
                  <a:pt x="1391920" y="115570"/>
                </a:lnTo>
                <a:lnTo>
                  <a:pt x="1406486" y="159321"/>
                </a:lnTo>
                <a:lnTo>
                  <a:pt x="1411351" y="212979"/>
                </a:lnTo>
                <a:lnTo>
                  <a:pt x="1410131" y="241960"/>
                </a:lnTo>
                <a:lnTo>
                  <a:pt x="1400365" y="291960"/>
                </a:lnTo>
                <a:lnTo>
                  <a:pt x="1380782" y="331012"/>
                </a:lnTo>
                <a:lnTo>
                  <a:pt x="1351013" y="357403"/>
                </a:lnTo>
                <a:lnTo>
                  <a:pt x="1332230" y="365760"/>
                </a:lnTo>
                <a:lnTo>
                  <a:pt x="1336421" y="379095"/>
                </a:lnTo>
                <a:lnTo>
                  <a:pt x="1381290" y="358051"/>
                </a:lnTo>
                <a:lnTo>
                  <a:pt x="1414272" y="321564"/>
                </a:lnTo>
                <a:lnTo>
                  <a:pt x="1434553" y="272770"/>
                </a:lnTo>
                <a:lnTo>
                  <a:pt x="1439621" y="244881"/>
                </a:lnTo>
                <a:lnTo>
                  <a:pt x="1441323" y="214630"/>
                </a:lnTo>
                <a:close/>
              </a:path>
              <a:path w="2185034" h="429260">
                <a:moveTo>
                  <a:pt x="2185022" y="214630"/>
                </a:moveTo>
                <a:lnTo>
                  <a:pt x="2183193" y="175196"/>
                </a:lnTo>
                <a:lnTo>
                  <a:pt x="2168525" y="104762"/>
                </a:lnTo>
                <a:lnTo>
                  <a:pt x="2139480" y="46774"/>
                </a:lnTo>
                <a:lnTo>
                  <a:pt x="2097760" y="9956"/>
                </a:lnTo>
                <a:lnTo>
                  <a:pt x="2072259" y="0"/>
                </a:lnTo>
                <a:lnTo>
                  <a:pt x="2067941" y="14224"/>
                </a:lnTo>
                <a:lnTo>
                  <a:pt x="2087626" y="24472"/>
                </a:lnTo>
                <a:lnTo>
                  <a:pt x="2104796" y="39357"/>
                </a:lnTo>
                <a:lnTo>
                  <a:pt x="2131568" y="83058"/>
                </a:lnTo>
                <a:lnTo>
                  <a:pt x="2147735" y="142519"/>
                </a:lnTo>
                <a:lnTo>
                  <a:pt x="2153145" y="214503"/>
                </a:lnTo>
                <a:lnTo>
                  <a:pt x="2151799" y="252260"/>
                </a:lnTo>
                <a:lnTo>
                  <a:pt x="2140991" y="317893"/>
                </a:lnTo>
                <a:lnTo>
                  <a:pt x="2119439" y="370116"/>
                </a:lnTo>
                <a:lnTo>
                  <a:pt x="2087626" y="404545"/>
                </a:lnTo>
                <a:lnTo>
                  <a:pt x="2067941" y="414782"/>
                </a:lnTo>
                <a:lnTo>
                  <a:pt x="2072259" y="429006"/>
                </a:lnTo>
                <a:lnTo>
                  <a:pt x="2120163" y="403453"/>
                </a:lnTo>
                <a:lnTo>
                  <a:pt x="2155698" y="355219"/>
                </a:lnTo>
                <a:lnTo>
                  <a:pt x="2177694" y="290347"/>
                </a:lnTo>
                <a:lnTo>
                  <a:pt x="2183193" y="253796"/>
                </a:lnTo>
                <a:lnTo>
                  <a:pt x="2185022" y="214630"/>
                </a:lnTo>
                <a:close/>
              </a:path>
            </a:pathLst>
          </a:custGeom>
          <a:solidFill>
            <a:srgbClr val="4B3182"/>
          </a:solidFill>
        </p:spPr>
        <p:txBody>
          <a:bodyPr wrap="square" lIns="0" tIns="0" rIns="0" bIns="0" rtlCol="0"/>
          <a:lstStyle/>
          <a:p>
            <a:endParaRPr/>
          </a:p>
        </p:txBody>
      </p:sp>
      <p:sp>
        <p:nvSpPr>
          <p:cNvPr id="4" name="object 4"/>
          <p:cNvSpPr/>
          <p:nvPr/>
        </p:nvSpPr>
        <p:spPr>
          <a:xfrm>
            <a:off x="2877185" y="5297804"/>
            <a:ext cx="2185035" cy="429259"/>
          </a:xfrm>
          <a:custGeom>
            <a:avLst/>
            <a:gdLst/>
            <a:ahLst/>
            <a:cxnLst/>
            <a:rect l="l" t="t" r="r" b="b"/>
            <a:pathLst>
              <a:path w="2185035" h="429260">
                <a:moveTo>
                  <a:pt x="117094" y="14224"/>
                </a:moveTo>
                <a:lnTo>
                  <a:pt x="112776" y="0"/>
                </a:lnTo>
                <a:lnTo>
                  <a:pt x="87261" y="9956"/>
                </a:lnTo>
                <a:lnTo>
                  <a:pt x="64858" y="25552"/>
                </a:lnTo>
                <a:lnTo>
                  <a:pt x="29337" y="73660"/>
                </a:lnTo>
                <a:lnTo>
                  <a:pt x="7327" y="138607"/>
                </a:lnTo>
                <a:lnTo>
                  <a:pt x="0" y="214630"/>
                </a:lnTo>
                <a:lnTo>
                  <a:pt x="1752" y="252272"/>
                </a:lnTo>
                <a:lnTo>
                  <a:pt x="7327" y="290360"/>
                </a:lnTo>
                <a:lnTo>
                  <a:pt x="29337" y="355269"/>
                </a:lnTo>
                <a:lnTo>
                  <a:pt x="64858" y="403440"/>
                </a:lnTo>
                <a:lnTo>
                  <a:pt x="112776" y="428967"/>
                </a:lnTo>
                <a:lnTo>
                  <a:pt x="117094" y="414743"/>
                </a:lnTo>
                <a:lnTo>
                  <a:pt x="97345" y="404533"/>
                </a:lnTo>
                <a:lnTo>
                  <a:pt x="80175" y="389674"/>
                </a:lnTo>
                <a:lnTo>
                  <a:pt x="53467" y="345998"/>
                </a:lnTo>
                <a:lnTo>
                  <a:pt x="37287" y="286702"/>
                </a:lnTo>
                <a:lnTo>
                  <a:pt x="31877" y="214630"/>
                </a:lnTo>
                <a:lnTo>
                  <a:pt x="33223" y="176987"/>
                </a:lnTo>
                <a:lnTo>
                  <a:pt x="44030" y="111213"/>
                </a:lnTo>
                <a:lnTo>
                  <a:pt x="65557" y="58902"/>
                </a:lnTo>
                <a:lnTo>
                  <a:pt x="97345" y="24472"/>
                </a:lnTo>
                <a:lnTo>
                  <a:pt x="117094" y="14224"/>
                </a:lnTo>
                <a:close/>
              </a:path>
              <a:path w="2185035" h="429260">
                <a:moveTo>
                  <a:pt x="269621" y="63500"/>
                </a:moveTo>
                <a:lnTo>
                  <a:pt x="264922" y="50165"/>
                </a:lnTo>
                <a:lnTo>
                  <a:pt x="241058" y="58775"/>
                </a:lnTo>
                <a:lnTo>
                  <a:pt x="220154" y="71234"/>
                </a:lnTo>
                <a:lnTo>
                  <a:pt x="187198" y="107823"/>
                </a:lnTo>
                <a:lnTo>
                  <a:pt x="166789" y="156654"/>
                </a:lnTo>
                <a:lnTo>
                  <a:pt x="160108" y="212979"/>
                </a:lnTo>
                <a:lnTo>
                  <a:pt x="160020" y="214630"/>
                </a:lnTo>
                <a:lnTo>
                  <a:pt x="161709" y="244894"/>
                </a:lnTo>
                <a:lnTo>
                  <a:pt x="175234" y="298348"/>
                </a:lnTo>
                <a:lnTo>
                  <a:pt x="202069" y="341718"/>
                </a:lnTo>
                <a:lnTo>
                  <a:pt x="240982" y="370446"/>
                </a:lnTo>
                <a:lnTo>
                  <a:pt x="264922" y="379044"/>
                </a:lnTo>
                <a:lnTo>
                  <a:pt x="269113" y="365696"/>
                </a:lnTo>
                <a:lnTo>
                  <a:pt x="250367" y="357403"/>
                </a:lnTo>
                <a:lnTo>
                  <a:pt x="234175" y="345846"/>
                </a:lnTo>
                <a:lnTo>
                  <a:pt x="209550" y="312991"/>
                </a:lnTo>
                <a:lnTo>
                  <a:pt x="194906" y="268300"/>
                </a:lnTo>
                <a:lnTo>
                  <a:pt x="190055" y="214630"/>
                </a:lnTo>
                <a:lnTo>
                  <a:pt x="189992" y="212979"/>
                </a:lnTo>
                <a:lnTo>
                  <a:pt x="191223" y="184912"/>
                </a:lnTo>
                <a:lnTo>
                  <a:pt x="201028" y="136220"/>
                </a:lnTo>
                <a:lnTo>
                  <a:pt x="220586" y="97815"/>
                </a:lnTo>
                <a:lnTo>
                  <a:pt x="250634" y="71767"/>
                </a:lnTo>
                <a:lnTo>
                  <a:pt x="269621" y="63500"/>
                </a:lnTo>
                <a:close/>
              </a:path>
              <a:path w="2185035" h="429260">
                <a:moveTo>
                  <a:pt x="1441323" y="214630"/>
                </a:moveTo>
                <a:lnTo>
                  <a:pt x="1434541" y="156654"/>
                </a:lnTo>
                <a:lnTo>
                  <a:pt x="1414145" y="107823"/>
                </a:lnTo>
                <a:lnTo>
                  <a:pt x="1381188" y="71234"/>
                </a:lnTo>
                <a:lnTo>
                  <a:pt x="1336421" y="50165"/>
                </a:lnTo>
                <a:lnTo>
                  <a:pt x="1331722" y="63500"/>
                </a:lnTo>
                <a:lnTo>
                  <a:pt x="1350772" y="71767"/>
                </a:lnTo>
                <a:lnTo>
                  <a:pt x="1367155" y="83210"/>
                </a:lnTo>
                <a:lnTo>
                  <a:pt x="1391920" y="115570"/>
                </a:lnTo>
                <a:lnTo>
                  <a:pt x="1406486" y="159334"/>
                </a:lnTo>
                <a:lnTo>
                  <a:pt x="1411351" y="212979"/>
                </a:lnTo>
                <a:lnTo>
                  <a:pt x="1410131" y="241960"/>
                </a:lnTo>
                <a:lnTo>
                  <a:pt x="1400365" y="291985"/>
                </a:lnTo>
                <a:lnTo>
                  <a:pt x="1380782" y="331050"/>
                </a:lnTo>
                <a:lnTo>
                  <a:pt x="1351013" y="357403"/>
                </a:lnTo>
                <a:lnTo>
                  <a:pt x="1332230" y="365696"/>
                </a:lnTo>
                <a:lnTo>
                  <a:pt x="1336421" y="379044"/>
                </a:lnTo>
                <a:lnTo>
                  <a:pt x="1381290" y="358000"/>
                </a:lnTo>
                <a:lnTo>
                  <a:pt x="1414272" y="321564"/>
                </a:lnTo>
                <a:lnTo>
                  <a:pt x="1434553" y="272783"/>
                </a:lnTo>
                <a:lnTo>
                  <a:pt x="1439621" y="244894"/>
                </a:lnTo>
                <a:lnTo>
                  <a:pt x="1441323" y="214630"/>
                </a:lnTo>
                <a:close/>
              </a:path>
              <a:path w="2185035" h="429260">
                <a:moveTo>
                  <a:pt x="2185022" y="214630"/>
                </a:moveTo>
                <a:lnTo>
                  <a:pt x="2183193" y="175196"/>
                </a:lnTo>
                <a:lnTo>
                  <a:pt x="2168525" y="104762"/>
                </a:lnTo>
                <a:lnTo>
                  <a:pt x="2139480" y="46774"/>
                </a:lnTo>
                <a:lnTo>
                  <a:pt x="2097760" y="9956"/>
                </a:lnTo>
                <a:lnTo>
                  <a:pt x="2072259" y="0"/>
                </a:lnTo>
                <a:lnTo>
                  <a:pt x="2067941" y="14224"/>
                </a:lnTo>
                <a:lnTo>
                  <a:pt x="2087626" y="24472"/>
                </a:lnTo>
                <a:lnTo>
                  <a:pt x="2104796" y="39357"/>
                </a:lnTo>
                <a:lnTo>
                  <a:pt x="2131568" y="83058"/>
                </a:lnTo>
                <a:lnTo>
                  <a:pt x="2147735" y="142519"/>
                </a:lnTo>
                <a:lnTo>
                  <a:pt x="2153158" y="214630"/>
                </a:lnTo>
                <a:lnTo>
                  <a:pt x="2151799" y="252272"/>
                </a:lnTo>
                <a:lnTo>
                  <a:pt x="2140991" y="317944"/>
                </a:lnTo>
                <a:lnTo>
                  <a:pt x="2119439" y="370166"/>
                </a:lnTo>
                <a:lnTo>
                  <a:pt x="2087626" y="404533"/>
                </a:lnTo>
                <a:lnTo>
                  <a:pt x="2067941" y="414743"/>
                </a:lnTo>
                <a:lnTo>
                  <a:pt x="2072259" y="428967"/>
                </a:lnTo>
                <a:lnTo>
                  <a:pt x="2120163" y="403440"/>
                </a:lnTo>
                <a:lnTo>
                  <a:pt x="2155698" y="355269"/>
                </a:lnTo>
                <a:lnTo>
                  <a:pt x="2177694" y="290360"/>
                </a:lnTo>
                <a:lnTo>
                  <a:pt x="2183193" y="253809"/>
                </a:lnTo>
                <a:lnTo>
                  <a:pt x="2185022" y="214630"/>
                </a:lnTo>
                <a:close/>
              </a:path>
            </a:pathLst>
          </a:custGeom>
          <a:solidFill>
            <a:srgbClr val="4B3182"/>
          </a:solidFill>
        </p:spPr>
        <p:txBody>
          <a:bodyPr wrap="square" lIns="0" tIns="0" rIns="0" bIns="0" rtlCol="0"/>
          <a:lstStyle/>
          <a:p>
            <a:endParaRPr/>
          </a:p>
        </p:txBody>
      </p:sp>
      <p:sp>
        <p:nvSpPr>
          <p:cNvPr id="5" name="object 5"/>
          <p:cNvSpPr/>
          <p:nvPr/>
        </p:nvSpPr>
        <p:spPr>
          <a:xfrm>
            <a:off x="4736465" y="5919444"/>
            <a:ext cx="435609" cy="328930"/>
          </a:xfrm>
          <a:custGeom>
            <a:avLst/>
            <a:gdLst/>
            <a:ahLst/>
            <a:cxnLst/>
            <a:rect l="l" t="t" r="r" b="b"/>
            <a:pathLst>
              <a:path w="435610" h="328929">
                <a:moveTo>
                  <a:pt x="330581" y="0"/>
                </a:moveTo>
                <a:lnTo>
                  <a:pt x="325882" y="13347"/>
                </a:lnTo>
                <a:lnTo>
                  <a:pt x="344932" y="21611"/>
                </a:lnTo>
                <a:lnTo>
                  <a:pt x="361315" y="33048"/>
                </a:lnTo>
                <a:lnTo>
                  <a:pt x="386080" y="65455"/>
                </a:lnTo>
                <a:lnTo>
                  <a:pt x="400653" y="109166"/>
                </a:lnTo>
                <a:lnTo>
                  <a:pt x="404245" y="134387"/>
                </a:lnTo>
                <a:lnTo>
                  <a:pt x="404296" y="134743"/>
                </a:lnTo>
                <a:lnTo>
                  <a:pt x="404294" y="191814"/>
                </a:lnTo>
                <a:lnTo>
                  <a:pt x="394527" y="241839"/>
                </a:lnTo>
                <a:lnTo>
                  <a:pt x="374949" y="280904"/>
                </a:lnTo>
                <a:lnTo>
                  <a:pt x="345180" y="307255"/>
                </a:lnTo>
                <a:lnTo>
                  <a:pt x="326389" y="315556"/>
                </a:lnTo>
                <a:lnTo>
                  <a:pt x="330581" y="328904"/>
                </a:lnTo>
                <a:lnTo>
                  <a:pt x="375459" y="307860"/>
                </a:lnTo>
                <a:lnTo>
                  <a:pt x="408432" y="271424"/>
                </a:lnTo>
                <a:lnTo>
                  <a:pt x="428720" y="222645"/>
                </a:lnTo>
                <a:lnTo>
                  <a:pt x="435483" y="164541"/>
                </a:lnTo>
                <a:lnTo>
                  <a:pt x="433810" y="134743"/>
                </a:lnTo>
                <a:lnTo>
                  <a:pt x="420213" y="80941"/>
                </a:lnTo>
                <a:lnTo>
                  <a:pt x="393303" y="37433"/>
                </a:lnTo>
                <a:lnTo>
                  <a:pt x="354441" y="8610"/>
                </a:lnTo>
                <a:lnTo>
                  <a:pt x="330581" y="0"/>
                </a:lnTo>
                <a:close/>
              </a:path>
              <a:path w="435610" h="328929">
                <a:moveTo>
                  <a:pt x="104901" y="0"/>
                </a:moveTo>
                <a:lnTo>
                  <a:pt x="60134" y="21088"/>
                </a:lnTo>
                <a:lnTo>
                  <a:pt x="27177" y="57645"/>
                </a:lnTo>
                <a:lnTo>
                  <a:pt x="6778" y="106521"/>
                </a:lnTo>
                <a:lnTo>
                  <a:pt x="97" y="162801"/>
                </a:lnTo>
                <a:lnTo>
                  <a:pt x="0" y="164541"/>
                </a:lnTo>
                <a:lnTo>
                  <a:pt x="1690" y="194759"/>
                </a:lnTo>
                <a:lnTo>
                  <a:pt x="15216" y="248199"/>
                </a:lnTo>
                <a:lnTo>
                  <a:pt x="42054" y="291567"/>
                </a:lnTo>
                <a:lnTo>
                  <a:pt x="80968" y="320305"/>
                </a:lnTo>
                <a:lnTo>
                  <a:pt x="104901" y="328904"/>
                </a:lnTo>
                <a:lnTo>
                  <a:pt x="109093" y="315556"/>
                </a:lnTo>
                <a:lnTo>
                  <a:pt x="90356" y="307255"/>
                </a:lnTo>
                <a:lnTo>
                  <a:pt x="74168" y="295705"/>
                </a:lnTo>
                <a:lnTo>
                  <a:pt x="49530" y="262851"/>
                </a:lnTo>
                <a:lnTo>
                  <a:pt x="34893" y="218160"/>
                </a:lnTo>
                <a:lnTo>
                  <a:pt x="30046" y="164541"/>
                </a:lnTo>
                <a:lnTo>
                  <a:pt x="29972" y="162801"/>
                </a:lnTo>
                <a:lnTo>
                  <a:pt x="34893" y="109166"/>
                </a:lnTo>
                <a:lnTo>
                  <a:pt x="49530" y="65455"/>
                </a:lnTo>
                <a:lnTo>
                  <a:pt x="74279" y="33048"/>
                </a:lnTo>
                <a:lnTo>
                  <a:pt x="109600" y="13347"/>
                </a:lnTo>
                <a:lnTo>
                  <a:pt x="104901" y="0"/>
                </a:lnTo>
                <a:close/>
              </a:path>
            </a:pathLst>
          </a:custGeom>
          <a:solidFill>
            <a:srgbClr val="4B3182"/>
          </a:solidFill>
        </p:spPr>
        <p:txBody>
          <a:bodyPr wrap="square" lIns="0" tIns="0" rIns="0" bIns="0" rtlCol="0"/>
          <a:lstStyle/>
          <a:p>
            <a:endParaRPr/>
          </a:p>
        </p:txBody>
      </p:sp>
      <p:sp>
        <p:nvSpPr>
          <p:cNvPr id="6" name="object 6"/>
          <p:cNvSpPr txBox="1"/>
          <p:nvPr/>
        </p:nvSpPr>
        <p:spPr>
          <a:xfrm>
            <a:off x="645058" y="1163459"/>
            <a:ext cx="10435590" cy="5107305"/>
          </a:xfrm>
          <a:prstGeom prst="rect">
            <a:avLst/>
          </a:prstGeom>
        </p:spPr>
        <p:txBody>
          <a:bodyPr vert="horz" wrap="square" lIns="0" tIns="233045" rIns="0" bIns="0" rtlCol="0">
            <a:spAutoFit/>
          </a:bodyPr>
          <a:lstStyle/>
          <a:p>
            <a:pPr marL="12700">
              <a:lnSpc>
                <a:spcPct val="100000"/>
              </a:lnSpc>
              <a:spcBef>
                <a:spcPts val="1835"/>
              </a:spcBef>
            </a:pPr>
            <a:r>
              <a:rPr sz="2800" b="0">
                <a:latin typeface="Segoe UI Semilight"/>
                <a:cs typeface="Segoe UI Semilight"/>
              </a:rPr>
              <a:t>Given</a:t>
            </a:r>
            <a:r>
              <a:rPr sz="2800" b="0" spc="-85">
                <a:latin typeface="Segoe UI Semilight"/>
                <a:cs typeface="Segoe UI Semilight"/>
              </a:rPr>
              <a:t> </a:t>
            </a:r>
            <a:r>
              <a:rPr sz="2800" b="0">
                <a:latin typeface="Segoe UI Semilight"/>
                <a:cs typeface="Segoe UI Semilight"/>
              </a:rPr>
              <a:t>two</a:t>
            </a:r>
            <a:r>
              <a:rPr sz="2800" b="0" spc="-65">
                <a:latin typeface="Segoe UI Semilight"/>
                <a:cs typeface="Segoe UI Semilight"/>
              </a:rPr>
              <a:t> </a:t>
            </a:r>
            <a:r>
              <a:rPr sz="2800" b="0">
                <a:latin typeface="Segoe UI Semilight"/>
                <a:cs typeface="Segoe UI Semilight"/>
              </a:rPr>
              <a:t>propositions,</a:t>
            </a:r>
            <a:r>
              <a:rPr sz="2800" b="0" spc="-85">
                <a:latin typeface="Segoe UI Semilight"/>
                <a:cs typeface="Segoe UI Semilight"/>
              </a:rPr>
              <a:t> </a:t>
            </a:r>
            <a:r>
              <a:rPr sz="2800" b="0">
                <a:latin typeface="Segoe UI Semilight"/>
                <a:cs typeface="Segoe UI Semilight"/>
              </a:rPr>
              <a:t>we</a:t>
            </a:r>
            <a:r>
              <a:rPr sz="2800" b="0" spc="-60">
                <a:latin typeface="Segoe UI Semilight"/>
                <a:cs typeface="Segoe UI Semilight"/>
              </a:rPr>
              <a:t> </a:t>
            </a:r>
            <a:r>
              <a:rPr sz="2800" b="0">
                <a:latin typeface="Segoe UI Semilight"/>
                <a:cs typeface="Segoe UI Semilight"/>
              </a:rPr>
              <a:t>would</a:t>
            </a:r>
            <a:r>
              <a:rPr sz="2800" b="0" spc="-70">
                <a:latin typeface="Segoe UI Semilight"/>
                <a:cs typeface="Segoe UI Semilight"/>
              </a:rPr>
              <a:t> </a:t>
            </a:r>
            <a:r>
              <a:rPr sz="2800" b="0">
                <a:latin typeface="Segoe UI Semilight"/>
                <a:cs typeface="Segoe UI Semilight"/>
              </a:rPr>
              <a:t>like</a:t>
            </a:r>
            <a:r>
              <a:rPr sz="2800" b="0" spc="-60">
                <a:latin typeface="Segoe UI Semilight"/>
                <a:cs typeface="Segoe UI Semilight"/>
              </a:rPr>
              <a:t> </a:t>
            </a:r>
            <a:r>
              <a:rPr sz="2800" b="0">
                <a:latin typeface="Segoe UI Semilight"/>
                <a:cs typeface="Segoe UI Semilight"/>
              </a:rPr>
              <a:t>to</a:t>
            </a:r>
            <a:r>
              <a:rPr sz="2800" b="0" spc="-65">
                <a:latin typeface="Segoe UI Semilight"/>
                <a:cs typeface="Segoe UI Semilight"/>
              </a:rPr>
              <a:t> </a:t>
            </a:r>
            <a:r>
              <a:rPr sz="2800" b="0">
                <a:latin typeface="Segoe UI Semilight"/>
                <a:cs typeface="Segoe UI Semilight"/>
              </a:rPr>
              <a:t>know</a:t>
            </a:r>
            <a:r>
              <a:rPr sz="2800" b="0" spc="-65">
                <a:latin typeface="Segoe UI Semilight"/>
                <a:cs typeface="Segoe UI Semilight"/>
              </a:rPr>
              <a:t> </a:t>
            </a:r>
            <a:r>
              <a:rPr sz="2800" b="0">
                <a:latin typeface="Segoe UI Semilight"/>
                <a:cs typeface="Segoe UI Semilight"/>
              </a:rPr>
              <a:t>if</a:t>
            </a:r>
            <a:r>
              <a:rPr sz="2800" b="0" spc="-75">
                <a:latin typeface="Segoe UI Semilight"/>
                <a:cs typeface="Segoe UI Semilight"/>
              </a:rPr>
              <a:t> </a:t>
            </a:r>
            <a:r>
              <a:rPr sz="2800" b="0">
                <a:latin typeface="Segoe UI Semilight"/>
                <a:cs typeface="Segoe UI Semilight"/>
              </a:rPr>
              <a:t>they</a:t>
            </a:r>
            <a:r>
              <a:rPr sz="2800" b="0" spc="-65">
                <a:latin typeface="Segoe UI Semilight"/>
                <a:cs typeface="Segoe UI Semilight"/>
              </a:rPr>
              <a:t> </a:t>
            </a:r>
            <a:r>
              <a:rPr sz="2800" b="0">
                <a:latin typeface="Segoe UI Semilight"/>
                <a:cs typeface="Segoe UI Semilight"/>
              </a:rPr>
              <a:t>are</a:t>
            </a:r>
            <a:r>
              <a:rPr sz="2800" b="0" spc="-65">
                <a:latin typeface="Segoe UI Semilight"/>
                <a:cs typeface="Segoe UI Semilight"/>
              </a:rPr>
              <a:t> </a:t>
            </a:r>
            <a:r>
              <a:rPr sz="2800" b="0" spc="-10">
                <a:latin typeface="Segoe UI Semilight"/>
                <a:cs typeface="Segoe UI Semilight"/>
              </a:rPr>
              <a:t>equivalent.</a:t>
            </a:r>
            <a:endParaRPr sz="2800">
              <a:latin typeface="Segoe UI Semilight"/>
              <a:cs typeface="Segoe UI Semilight"/>
            </a:endParaRPr>
          </a:p>
          <a:p>
            <a:pPr marL="12700" marR="3230880">
              <a:lnSpc>
                <a:spcPct val="134000"/>
              </a:lnSpc>
              <a:spcBef>
                <a:spcPts val="600"/>
              </a:spcBef>
              <a:tabLst>
                <a:tab pos="4497705" algn="l"/>
                <a:tab pos="5772150" algn="l"/>
                <a:tab pos="6515734" algn="l"/>
              </a:tabLst>
            </a:pPr>
            <a:r>
              <a:rPr sz="2800" b="0">
                <a:solidFill>
                  <a:srgbClr val="4B3182"/>
                </a:solidFill>
                <a:latin typeface="Segoe UI Semilight"/>
                <a:cs typeface="Segoe UI Semilight"/>
              </a:rPr>
              <a:t>E.g.</a:t>
            </a:r>
            <a:r>
              <a:rPr sz="2800" b="0" spc="-75">
                <a:solidFill>
                  <a:srgbClr val="4B3182"/>
                </a:solidFill>
                <a:latin typeface="Segoe UI Semilight"/>
                <a:cs typeface="Segoe UI Semilight"/>
              </a:rPr>
              <a:t> </a:t>
            </a:r>
            <a:r>
              <a:rPr sz="2800" b="0">
                <a:solidFill>
                  <a:srgbClr val="4B3182"/>
                </a:solidFill>
                <a:latin typeface="Segoe UI Semilight"/>
                <a:cs typeface="Segoe UI Semilight"/>
              </a:rPr>
              <a:t>one</a:t>
            </a:r>
            <a:r>
              <a:rPr sz="2800" b="0" spc="-90">
                <a:solidFill>
                  <a:srgbClr val="4B3182"/>
                </a:solidFill>
                <a:latin typeface="Segoe UI Semilight"/>
                <a:cs typeface="Segoe UI Semilight"/>
              </a:rPr>
              <a:t> </a:t>
            </a:r>
            <a:r>
              <a:rPr sz="2800" b="0">
                <a:solidFill>
                  <a:srgbClr val="4B3182"/>
                </a:solidFill>
                <a:latin typeface="Segoe UI Semilight"/>
                <a:cs typeface="Segoe UI Semilight"/>
              </a:rPr>
              <a:t>developer</a:t>
            </a:r>
            <a:r>
              <a:rPr sz="2800" b="0" spc="-80">
                <a:solidFill>
                  <a:srgbClr val="4B3182"/>
                </a:solidFill>
                <a:latin typeface="Segoe UI Semilight"/>
                <a:cs typeface="Segoe UI Semilight"/>
              </a:rPr>
              <a:t> </a:t>
            </a:r>
            <a:r>
              <a:rPr sz="2800" b="0">
                <a:solidFill>
                  <a:srgbClr val="4B3182"/>
                </a:solidFill>
                <a:latin typeface="Segoe UI Semilight"/>
                <a:cs typeface="Segoe UI Semilight"/>
              </a:rPr>
              <a:t>wrote</a:t>
            </a:r>
            <a:r>
              <a:rPr sz="2800" b="0" spc="-85">
                <a:solidFill>
                  <a:srgbClr val="4B3182"/>
                </a:solidFill>
                <a:latin typeface="Segoe UI Semilight"/>
                <a:cs typeface="Segoe UI Semilight"/>
              </a:rPr>
              <a:t> </a:t>
            </a:r>
            <a:r>
              <a:rPr sz="2800" spc="-25">
                <a:solidFill>
                  <a:srgbClr val="4B3182"/>
                </a:solidFill>
                <a:latin typeface="Cambria Math"/>
                <a:cs typeface="Cambria Math"/>
              </a:rPr>
              <a:t>if</a:t>
            </a:r>
            <a:r>
              <a:rPr sz="2800">
                <a:solidFill>
                  <a:srgbClr val="4B3182"/>
                </a:solidFill>
                <a:latin typeface="Cambria Math"/>
                <a:cs typeface="Cambria Math"/>
              </a:rPr>
              <a:t>	𝑝</a:t>
            </a:r>
            <a:r>
              <a:rPr sz="2800" spc="-5">
                <a:solidFill>
                  <a:srgbClr val="4B3182"/>
                </a:solidFill>
                <a:latin typeface="Cambria Math"/>
                <a:cs typeface="Cambria Math"/>
              </a:rPr>
              <a:t> </a:t>
            </a:r>
            <a:r>
              <a:rPr sz="2800">
                <a:solidFill>
                  <a:srgbClr val="4B3182"/>
                </a:solidFill>
                <a:latin typeface="Cambria Math"/>
                <a:cs typeface="Cambria Math"/>
              </a:rPr>
              <a:t>&amp;&amp;</a:t>
            </a:r>
            <a:r>
              <a:rPr sz="2800" spc="-35">
                <a:solidFill>
                  <a:srgbClr val="4B3182"/>
                </a:solidFill>
                <a:latin typeface="Cambria Math"/>
                <a:cs typeface="Cambria Math"/>
              </a:rPr>
              <a:t> </a:t>
            </a:r>
            <a:r>
              <a:rPr sz="2800" spc="-50">
                <a:solidFill>
                  <a:srgbClr val="4B3182"/>
                </a:solidFill>
                <a:latin typeface="Cambria Math"/>
                <a:cs typeface="Cambria Math"/>
              </a:rPr>
              <a:t>𝑝</a:t>
            </a:r>
            <a:r>
              <a:rPr sz="2800">
                <a:solidFill>
                  <a:srgbClr val="4B3182"/>
                </a:solidFill>
                <a:latin typeface="Cambria Math"/>
                <a:cs typeface="Cambria Math"/>
              </a:rPr>
              <a:t>	||</a:t>
            </a:r>
            <a:r>
              <a:rPr sz="2800" spc="-25">
                <a:solidFill>
                  <a:srgbClr val="4B3182"/>
                </a:solidFill>
                <a:latin typeface="Cambria Math"/>
                <a:cs typeface="Cambria Math"/>
              </a:rPr>
              <a:t> </a:t>
            </a:r>
            <a:r>
              <a:rPr sz="2800" spc="-50">
                <a:solidFill>
                  <a:srgbClr val="4B3182"/>
                </a:solidFill>
                <a:latin typeface="Cambria Math"/>
                <a:cs typeface="Cambria Math"/>
              </a:rPr>
              <a:t>𝑝</a:t>
            </a:r>
            <a:r>
              <a:rPr sz="2800">
                <a:solidFill>
                  <a:srgbClr val="4B3182"/>
                </a:solidFill>
                <a:latin typeface="Cambria Math"/>
                <a:cs typeface="Cambria Math"/>
              </a:rPr>
              <a:t>	</a:t>
            </a:r>
            <a:r>
              <a:rPr sz="2800" spc="-10">
                <a:solidFill>
                  <a:srgbClr val="4B3182"/>
                </a:solidFill>
                <a:latin typeface="Cambria Math"/>
                <a:cs typeface="Cambria Math"/>
              </a:rPr>
              <a:t>{…</a:t>
            </a:r>
            <a:r>
              <a:rPr sz="2800" spc="-145">
                <a:solidFill>
                  <a:srgbClr val="4B3182"/>
                </a:solidFill>
                <a:latin typeface="Cambria Math"/>
                <a:cs typeface="Cambria Math"/>
              </a:rPr>
              <a:t> </a:t>
            </a:r>
            <a:r>
              <a:rPr sz="2800" spc="-25">
                <a:solidFill>
                  <a:srgbClr val="4B3182"/>
                </a:solidFill>
                <a:latin typeface="Cambria Math"/>
                <a:cs typeface="Cambria Math"/>
              </a:rPr>
              <a:t>}</a:t>
            </a:r>
            <a:r>
              <a:rPr sz="2800" b="0" spc="-25">
                <a:solidFill>
                  <a:srgbClr val="4B3182"/>
                </a:solidFill>
                <a:latin typeface="Segoe UI Semilight"/>
                <a:cs typeface="Segoe UI Semilight"/>
              </a:rPr>
              <a:t>. </a:t>
            </a:r>
            <a:r>
              <a:rPr sz="2800" b="0">
                <a:solidFill>
                  <a:srgbClr val="4B3182"/>
                </a:solidFill>
                <a:latin typeface="Segoe UI Semilight"/>
                <a:cs typeface="Segoe UI Semilight"/>
              </a:rPr>
              <a:t>Another</a:t>
            </a:r>
            <a:r>
              <a:rPr sz="2800" b="0" spc="-110">
                <a:solidFill>
                  <a:srgbClr val="4B3182"/>
                </a:solidFill>
                <a:latin typeface="Segoe UI Semilight"/>
                <a:cs typeface="Segoe UI Semilight"/>
              </a:rPr>
              <a:t> </a:t>
            </a:r>
            <a:r>
              <a:rPr sz="2800" b="0">
                <a:solidFill>
                  <a:srgbClr val="4B3182"/>
                </a:solidFill>
                <a:latin typeface="Segoe UI Semilight"/>
                <a:cs typeface="Segoe UI Semilight"/>
              </a:rPr>
              <a:t>developer</a:t>
            </a:r>
            <a:r>
              <a:rPr sz="2800" b="0" spc="-85">
                <a:solidFill>
                  <a:srgbClr val="4B3182"/>
                </a:solidFill>
                <a:latin typeface="Segoe UI Semilight"/>
                <a:cs typeface="Segoe UI Semilight"/>
              </a:rPr>
              <a:t> </a:t>
            </a:r>
            <a:r>
              <a:rPr sz="2800" b="0">
                <a:solidFill>
                  <a:srgbClr val="4B3182"/>
                </a:solidFill>
                <a:latin typeface="Segoe UI Semilight"/>
                <a:cs typeface="Segoe UI Semilight"/>
              </a:rPr>
              <a:t>wrote</a:t>
            </a:r>
            <a:r>
              <a:rPr sz="2800" b="0" spc="-60">
                <a:solidFill>
                  <a:srgbClr val="4B3182"/>
                </a:solidFill>
                <a:latin typeface="Segoe UI Semilight"/>
                <a:cs typeface="Segoe UI Semilight"/>
              </a:rPr>
              <a:t> </a:t>
            </a:r>
            <a:r>
              <a:rPr sz="2800">
                <a:solidFill>
                  <a:srgbClr val="4B3182"/>
                </a:solidFill>
                <a:latin typeface="Cambria Math"/>
                <a:cs typeface="Cambria Math"/>
              </a:rPr>
              <a:t>if</a:t>
            </a:r>
            <a:r>
              <a:rPr sz="2800" spc="-50">
                <a:solidFill>
                  <a:srgbClr val="4B3182"/>
                </a:solidFill>
                <a:latin typeface="Cambria Math"/>
                <a:cs typeface="Cambria Math"/>
              </a:rPr>
              <a:t> </a:t>
            </a:r>
            <a:r>
              <a:rPr sz="2800">
                <a:solidFill>
                  <a:srgbClr val="4B3182"/>
                </a:solidFill>
                <a:latin typeface="Cambria Math"/>
                <a:cs typeface="Cambria Math"/>
              </a:rPr>
              <a:t>(𝑝)</a:t>
            </a:r>
            <a:r>
              <a:rPr sz="2800" spc="-55">
                <a:solidFill>
                  <a:srgbClr val="4B3182"/>
                </a:solidFill>
                <a:latin typeface="Cambria Math"/>
                <a:cs typeface="Cambria Math"/>
              </a:rPr>
              <a:t> </a:t>
            </a:r>
            <a:r>
              <a:rPr sz="2800" spc="-10">
                <a:solidFill>
                  <a:srgbClr val="4B3182"/>
                </a:solidFill>
                <a:latin typeface="Cambria Math"/>
                <a:cs typeface="Cambria Math"/>
              </a:rPr>
              <a:t>{…</a:t>
            </a:r>
            <a:r>
              <a:rPr sz="2800" spc="-155">
                <a:solidFill>
                  <a:srgbClr val="4B3182"/>
                </a:solidFill>
                <a:latin typeface="Cambria Math"/>
                <a:cs typeface="Cambria Math"/>
              </a:rPr>
              <a:t> </a:t>
            </a:r>
            <a:r>
              <a:rPr sz="2800" spc="-25">
                <a:solidFill>
                  <a:srgbClr val="4B3182"/>
                </a:solidFill>
                <a:latin typeface="Cambria Math"/>
                <a:cs typeface="Cambria Math"/>
              </a:rPr>
              <a:t>}</a:t>
            </a:r>
            <a:r>
              <a:rPr sz="2800" b="0" spc="-25">
                <a:solidFill>
                  <a:srgbClr val="4B3182"/>
                </a:solidFill>
                <a:latin typeface="Segoe UI Semilight"/>
                <a:cs typeface="Segoe UI Semilight"/>
              </a:rPr>
              <a:t>.</a:t>
            </a:r>
            <a:endParaRPr sz="2800">
              <a:latin typeface="Segoe UI Semilight"/>
              <a:cs typeface="Segoe UI Semilight"/>
            </a:endParaRPr>
          </a:p>
          <a:p>
            <a:pPr marL="12700">
              <a:lnSpc>
                <a:spcPct val="100000"/>
              </a:lnSpc>
              <a:spcBef>
                <a:spcPts val="1140"/>
              </a:spcBef>
            </a:pPr>
            <a:r>
              <a:rPr sz="2800" b="0" spc="-40">
                <a:solidFill>
                  <a:srgbClr val="4B3182"/>
                </a:solidFill>
                <a:latin typeface="Segoe UI Semilight"/>
                <a:cs typeface="Segoe UI Semilight"/>
              </a:rPr>
              <a:t>You</a:t>
            </a:r>
            <a:r>
              <a:rPr sz="2800" b="0" spc="-60">
                <a:solidFill>
                  <a:srgbClr val="4B3182"/>
                </a:solidFill>
                <a:latin typeface="Segoe UI Semilight"/>
                <a:cs typeface="Segoe UI Semilight"/>
              </a:rPr>
              <a:t> </a:t>
            </a:r>
            <a:r>
              <a:rPr sz="2800" b="0">
                <a:solidFill>
                  <a:srgbClr val="4B3182"/>
                </a:solidFill>
                <a:latin typeface="Segoe UI Semilight"/>
                <a:cs typeface="Segoe UI Semilight"/>
              </a:rPr>
              <a:t>want</a:t>
            </a:r>
            <a:r>
              <a:rPr sz="2800" b="0" spc="-65">
                <a:solidFill>
                  <a:srgbClr val="4B3182"/>
                </a:solidFill>
                <a:latin typeface="Segoe UI Semilight"/>
                <a:cs typeface="Segoe UI Semilight"/>
              </a:rPr>
              <a:t> </a:t>
            </a:r>
            <a:r>
              <a:rPr sz="2800" b="0">
                <a:solidFill>
                  <a:srgbClr val="4B3182"/>
                </a:solidFill>
                <a:latin typeface="Segoe UI Semilight"/>
                <a:cs typeface="Segoe UI Semilight"/>
              </a:rPr>
              <a:t>to</a:t>
            </a:r>
            <a:r>
              <a:rPr sz="2800" b="0" spc="-55">
                <a:solidFill>
                  <a:srgbClr val="4B3182"/>
                </a:solidFill>
                <a:latin typeface="Segoe UI Semilight"/>
                <a:cs typeface="Segoe UI Semilight"/>
              </a:rPr>
              <a:t> </a:t>
            </a:r>
            <a:r>
              <a:rPr sz="2800" b="0">
                <a:solidFill>
                  <a:srgbClr val="4B3182"/>
                </a:solidFill>
                <a:latin typeface="Segoe UI Semilight"/>
                <a:cs typeface="Segoe UI Semilight"/>
              </a:rPr>
              <a:t>confirm</a:t>
            </a:r>
            <a:r>
              <a:rPr sz="2800" b="0" spc="-65">
                <a:solidFill>
                  <a:srgbClr val="4B3182"/>
                </a:solidFill>
                <a:latin typeface="Segoe UI Semilight"/>
                <a:cs typeface="Segoe UI Semilight"/>
              </a:rPr>
              <a:t> </a:t>
            </a:r>
            <a:r>
              <a:rPr sz="2800" b="0">
                <a:solidFill>
                  <a:srgbClr val="4B3182"/>
                </a:solidFill>
                <a:latin typeface="Segoe UI Semilight"/>
                <a:cs typeface="Segoe UI Semilight"/>
              </a:rPr>
              <a:t>if</a:t>
            </a:r>
            <a:r>
              <a:rPr sz="2800" b="0" spc="-55">
                <a:solidFill>
                  <a:srgbClr val="4B3182"/>
                </a:solidFill>
                <a:latin typeface="Segoe UI Semilight"/>
                <a:cs typeface="Segoe UI Semilight"/>
              </a:rPr>
              <a:t> </a:t>
            </a:r>
            <a:r>
              <a:rPr sz="2800" b="0">
                <a:solidFill>
                  <a:srgbClr val="4B3182"/>
                </a:solidFill>
                <a:latin typeface="Segoe UI Semilight"/>
                <a:cs typeface="Segoe UI Semilight"/>
              </a:rPr>
              <a:t>those</a:t>
            </a:r>
            <a:r>
              <a:rPr sz="2800" b="0" spc="-50">
                <a:solidFill>
                  <a:srgbClr val="4B3182"/>
                </a:solidFill>
                <a:latin typeface="Segoe UI Semilight"/>
                <a:cs typeface="Segoe UI Semilight"/>
              </a:rPr>
              <a:t> </a:t>
            </a:r>
            <a:r>
              <a:rPr sz="2800" b="0">
                <a:solidFill>
                  <a:srgbClr val="4B3182"/>
                </a:solidFill>
                <a:latin typeface="Segoe UI Semilight"/>
                <a:cs typeface="Segoe UI Semilight"/>
              </a:rPr>
              <a:t>are</a:t>
            </a:r>
            <a:r>
              <a:rPr sz="2800" b="0" spc="-50">
                <a:solidFill>
                  <a:srgbClr val="4B3182"/>
                </a:solidFill>
                <a:latin typeface="Segoe UI Semilight"/>
                <a:cs typeface="Segoe UI Semilight"/>
              </a:rPr>
              <a:t> </a:t>
            </a:r>
            <a:r>
              <a:rPr sz="2800" b="0">
                <a:solidFill>
                  <a:srgbClr val="4B3182"/>
                </a:solidFill>
                <a:latin typeface="Segoe UI Semilight"/>
                <a:cs typeface="Segoe UI Semilight"/>
              </a:rPr>
              <a:t>the</a:t>
            </a:r>
            <a:r>
              <a:rPr sz="2800" b="0" spc="-50">
                <a:solidFill>
                  <a:srgbClr val="4B3182"/>
                </a:solidFill>
                <a:latin typeface="Segoe UI Semilight"/>
                <a:cs typeface="Segoe UI Semilight"/>
              </a:rPr>
              <a:t> </a:t>
            </a:r>
            <a:r>
              <a:rPr sz="2800" b="0" spc="-10">
                <a:solidFill>
                  <a:srgbClr val="4B3182"/>
                </a:solidFill>
                <a:latin typeface="Segoe UI Semilight"/>
                <a:cs typeface="Segoe UI Semilight"/>
              </a:rPr>
              <a:t>same</a:t>
            </a:r>
            <a:r>
              <a:rPr sz="2800" b="0" spc="-10">
                <a:latin typeface="Segoe UI Semilight"/>
                <a:cs typeface="Segoe UI Semilight"/>
              </a:rPr>
              <a:t>.</a:t>
            </a:r>
            <a:endParaRPr sz="2800">
              <a:latin typeface="Segoe UI Semilight"/>
              <a:cs typeface="Segoe UI Semilight"/>
            </a:endParaRPr>
          </a:p>
          <a:p>
            <a:pPr marL="12700">
              <a:lnSpc>
                <a:spcPct val="100000"/>
              </a:lnSpc>
              <a:spcBef>
                <a:spcPts val="3350"/>
              </a:spcBef>
            </a:pPr>
            <a:r>
              <a:rPr sz="2800" b="0">
                <a:latin typeface="Segoe UI Semilight"/>
                <a:cs typeface="Segoe UI Semilight"/>
              </a:rPr>
              <a:t>Given</a:t>
            </a:r>
            <a:r>
              <a:rPr sz="2800" b="0" spc="-90">
                <a:latin typeface="Segoe UI Semilight"/>
                <a:cs typeface="Segoe UI Semilight"/>
              </a:rPr>
              <a:t> </a:t>
            </a:r>
            <a:r>
              <a:rPr sz="2800" b="0">
                <a:latin typeface="Segoe UI Semilight"/>
                <a:cs typeface="Segoe UI Semilight"/>
              </a:rPr>
              <a:t>a</a:t>
            </a:r>
            <a:r>
              <a:rPr sz="2800" b="0" spc="-70">
                <a:latin typeface="Segoe UI Semilight"/>
                <a:cs typeface="Segoe UI Semilight"/>
              </a:rPr>
              <a:t> </a:t>
            </a:r>
            <a:r>
              <a:rPr sz="2800" b="0">
                <a:latin typeface="Segoe UI Semilight"/>
                <a:cs typeface="Segoe UI Semilight"/>
              </a:rPr>
              <a:t>complicated</a:t>
            </a:r>
            <a:r>
              <a:rPr sz="2800" b="0" spc="-75">
                <a:latin typeface="Segoe UI Semilight"/>
                <a:cs typeface="Segoe UI Semilight"/>
              </a:rPr>
              <a:t> </a:t>
            </a:r>
            <a:r>
              <a:rPr sz="2800" b="0">
                <a:latin typeface="Segoe UI Semilight"/>
                <a:cs typeface="Segoe UI Semilight"/>
              </a:rPr>
              <a:t>proposition,</a:t>
            </a:r>
            <a:r>
              <a:rPr sz="2800" b="0" spc="-95">
                <a:latin typeface="Segoe UI Semilight"/>
                <a:cs typeface="Segoe UI Semilight"/>
              </a:rPr>
              <a:t> </a:t>
            </a:r>
            <a:r>
              <a:rPr sz="2800" b="0">
                <a:latin typeface="Segoe UI Semilight"/>
                <a:cs typeface="Segoe UI Semilight"/>
              </a:rPr>
              <a:t>we</a:t>
            </a:r>
            <a:r>
              <a:rPr sz="2800" b="0" spc="-65">
                <a:latin typeface="Segoe UI Semilight"/>
                <a:cs typeface="Segoe UI Semilight"/>
              </a:rPr>
              <a:t> </a:t>
            </a:r>
            <a:r>
              <a:rPr sz="2800" b="0">
                <a:latin typeface="Segoe UI Semilight"/>
                <a:cs typeface="Segoe UI Semilight"/>
              </a:rPr>
              <a:t>would</a:t>
            </a:r>
            <a:r>
              <a:rPr sz="2800" b="0" spc="-75">
                <a:latin typeface="Segoe UI Semilight"/>
                <a:cs typeface="Segoe UI Semilight"/>
              </a:rPr>
              <a:t> </a:t>
            </a:r>
            <a:r>
              <a:rPr sz="2800" b="0">
                <a:latin typeface="Segoe UI Semilight"/>
                <a:cs typeface="Segoe UI Semilight"/>
              </a:rPr>
              <a:t>like</a:t>
            </a:r>
            <a:r>
              <a:rPr sz="2800" b="0" spc="-65">
                <a:latin typeface="Segoe UI Semilight"/>
                <a:cs typeface="Segoe UI Semilight"/>
              </a:rPr>
              <a:t> </a:t>
            </a:r>
            <a:r>
              <a:rPr sz="2800" b="0">
                <a:latin typeface="Segoe UI Semilight"/>
                <a:cs typeface="Segoe UI Semilight"/>
              </a:rPr>
              <a:t>to</a:t>
            </a:r>
            <a:r>
              <a:rPr sz="2800" b="0" spc="-75">
                <a:latin typeface="Segoe UI Semilight"/>
                <a:cs typeface="Segoe UI Semilight"/>
              </a:rPr>
              <a:t> </a:t>
            </a:r>
            <a:r>
              <a:rPr sz="2800" b="0">
                <a:latin typeface="Segoe UI Semilight"/>
                <a:cs typeface="Segoe UI Semilight"/>
              </a:rPr>
              <a:t>find</a:t>
            </a:r>
            <a:r>
              <a:rPr sz="2800" b="0" spc="-70">
                <a:latin typeface="Segoe UI Semilight"/>
                <a:cs typeface="Segoe UI Semilight"/>
              </a:rPr>
              <a:t> </a:t>
            </a:r>
            <a:r>
              <a:rPr sz="2800" b="0">
                <a:latin typeface="Segoe UI Semilight"/>
                <a:cs typeface="Segoe UI Semilight"/>
              </a:rPr>
              <a:t>a</a:t>
            </a:r>
            <a:r>
              <a:rPr sz="2800" b="0" spc="-70">
                <a:latin typeface="Segoe UI Semilight"/>
                <a:cs typeface="Segoe UI Semilight"/>
              </a:rPr>
              <a:t> </a:t>
            </a:r>
            <a:r>
              <a:rPr sz="2800" b="0" spc="-10">
                <a:latin typeface="Segoe UI Semilight"/>
                <a:cs typeface="Segoe UI Semilight"/>
              </a:rPr>
              <a:t>simpler</a:t>
            </a:r>
            <a:endParaRPr sz="2800">
              <a:latin typeface="Segoe UI Semilight"/>
              <a:cs typeface="Segoe UI Semilight"/>
            </a:endParaRPr>
          </a:p>
          <a:p>
            <a:pPr marL="12700">
              <a:lnSpc>
                <a:spcPct val="100000"/>
              </a:lnSpc>
              <a:spcBef>
                <a:spcPts val="1140"/>
              </a:spcBef>
            </a:pPr>
            <a:r>
              <a:rPr sz="2800" b="0">
                <a:latin typeface="Segoe UI Semilight"/>
                <a:cs typeface="Segoe UI Semilight"/>
              </a:rPr>
              <a:t>proposition</a:t>
            </a:r>
            <a:r>
              <a:rPr sz="2800" b="0" spc="-120">
                <a:latin typeface="Segoe UI Semilight"/>
                <a:cs typeface="Segoe UI Semilight"/>
              </a:rPr>
              <a:t> </a:t>
            </a:r>
            <a:r>
              <a:rPr sz="2800" b="0">
                <a:latin typeface="Segoe UI Semilight"/>
                <a:cs typeface="Segoe UI Semilight"/>
              </a:rPr>
              <a:t>that</a:t>
            </a:r>
            <a:r>
              <a:rPr sz="2800" b="0" spc="-100">
                <a:latin typeface="Segoe UI Semilight"/>
                <a:cs typeface="Segoe UI Semilight"/>
              </a:rPr>
              <a:t> </a:t>
            </a:r>
            <a:r>
              <a:rPr sz="2800" b="0" spc="-10">
                <a:latin typeface="Segoe UI Semilight"/>
                <a:cs typeface="Segoe UI Semilight"/>
              </a:rPr>
              <a:t>it’s</a:t>
            </a:r>
            <a:r>
              <a:rPr sz="2800" b="0" spc="-100">
                <a:latin typeface="Segoe UI Semilight"/>
                <a:cs typeface="Segoe UI Semilight"/>
              </a:rPr>
              <a:t> </a:t>
            </a:r>
            <a:r>
              <a:rPr sz="2800" b="0">
                <a:latin typeface="Segoe UI Semilight"/>
                <a:cs typeface="Segoe UI Semilight"/>
              </a:rPr>
              <a:t>equivalent</a:t>
            </a:r>
            <a:r>
              <a:rPr sz="2800" b="0" spc="-114">
                <a:latin typeface="Segoe UI Semilight"/>
                <a:cs typeface="Segoe UI Semilight"/>
              </a:rPr>
              <a:t> </a:t>
            </a:r>
            <a:r>
              <a:rPr sz="2800" b="0" spc="-25">
                <a:latin typeface="Segoe UI Semilight"/>
                <a:cs typeface="Segoe UI Semilight"/>
              </a:rPr>
              <a:t>to.</a:t>
            </a:r>
            <a:endParaRPr sz="2800">
              <a:latin typeface="Segoe UI Semilight"/>
              <a:cs typeface="Segoe UI Semilight"/>
            </a:endParaRPr>
          </a:p>
          <a:p>
            <a:pPr marL="12700" marR="4079240">
              <a:lnSpc>
                <a:spcPct val="134000"/>
              </a:lnSpc>
              <a:spcBef>
                <a:spcPts val="595"/>
              </a:spcBef>
              <a:tabLst>
                <a:tab pos="2508885" algn="l"/>
                <a:tab pos="3783329" algn="l"/>
                <a:tab pos="4208145" algn="l"/>
                <a:tab pos="4448810" algn="l"/>
                <a:tab pos="4636770" algn="l"/>
              </a:tabLst>
            </a:pPr>
            <a:r>
              <a:rPr sz="2800" b="0">
                <a:solidFill>
                  <a:srgbClr val="4B3182"/>
                </a:solidFill>
                <a:latin typeface="Segoe UI Semilight"/>
                <a:cs typeface="Segoe UI Semilight"/>
              </a:rPr>
              <a:t>E.g.</a:t>
            </a:r>
            <a:r>
              <a:rPr sz="2800" b="0" spc="-45">
                <a:solidFill>
                  <a:srgbClr val="4B3182"/>
                </a:solidFill>
                <a:latin typeface="Segoe UI Semilight"/>
                <a:cs typeface="Segoe UI Semilight"/>
              </a:rPr>
              <a:t> </a:t>
            </a:r>
            <a:r>
              <a:rPr sz="2800" b="0">
                <a:solidFill>
                  <a:srgbClr val="4B3182"/>
                </a:solidFill>
                <a:latin typeface="Segoe UI Semilight"/>
                <a:cs typeface="Segoe UI Semilight"/>
              </a:rPr>
              <a:t>you</a:t>
            </a:r>
            <a:r>
              <a:rPr sz="2800" b="0" spc="-55">
                <a:solidFill>
                  <a:srgbClr val="4B3182"/>
                </a:solidFill>
                <a:latin typeface="Segoe UI Semilight"/>
                <a:cs typeface="Segoe UI Semilight"/>
              </a:rPr>
              <a:t> </a:t>
            </a:r>
            <a:r>
              <a:rPr sz="2800" b="0">
                <a:solidFill>
                  <a:srgbClr val="4B3182"/>
                </a:solidFill>
                <a:latin typeface="Segoe UI Semilight"/>
                <a:cs typeface="Segoe UI Semilight"/>
              </a:rPr>
              <a:t>see</a:t>
            </a:r>
            <a:r>
              <a:rPr sz="2800" b="0" spc="-50">
                <a:solidFill>
                  <a:srgbClr val="4B3182"/>
                </a:solidFill>
                <a:latin typeface="Segoe UI Semilight"/>
                <a:cs typeface="Segoe UI Semilight"/>
              </a:rPr>
              <a:t> </a:t>
            </a:r>
            <a:r>
              <a:rPr sz="2800" spc="-25">
                <a:solidFill>
                  <a:srgbClr val="4B3182"/>
                </a:solidFill>
                <a:latin typeface="Cambria Math"/>
                <a:cs typeface="Cambria Math"/>
              </a:rPr>
              <a:t>if</a:t>
            </a:r>
            <a:r>
              <a:rPr sz="2800">
                <a:solidFill>
                  <a:srgbClr val="4B3182"/>
                </a:solidFill>
                <a:latin typeface="Cambria Math"/>
                <a:cs typeface="Cambria Math"/>
              </a:rPr>
              <a:t>	𝑝</a:t>
            </a:r>
            <a:r>
              <a:rPr sz="2800" spc="-15">
                <a:solidFill>
                  <a:srgbClr val="4B3182"/>
                </a:solidFill>
                <a:latin typeface="Cambria Math"/>
                <a:cs typeface="Cambria Math"/>
              </a:rPr>
              <a:t> </a:t>
            </a:r>
            <a:r>
              <a:rPr sz="2800">
                <a:solidFill>
                  <a:srgbClr val="4B3182"/>
                </a:solidFill>
                <a:latin typeface="Cambria Math"/>
                <a:cs typeface="Cambria Math"/>
              </a:rPr>
              <a:t>&amp;&amp;</a:t>
            </a:r>
            <a:r>
              <a:rPr sz="2800" spc="-30">
                <a:solidFill>
                  <a:srgbClr val="4B3182"/>
                </a:solidFill>
                <a:latin typeface="Cambria Math"/>
                <a:cs typeface="Cambria Math"/>
              </a:rPr>
              <a:t> </a:t>
            </a:r>
            <a:r>
              <a:rPr sz="2800" spc="-50">
                <a:solidFill>
                  <a:srgbClr val="4B3182"/>
                </a:solidFill>
                <a:latin typeface="Cambria Math"/>
                <a:cs typeface="Cambria Math"/>
              </a:rPr>
              <a:t>𝑝</a:t>
            </a:r>
            <a:r>
              <a:rPr sz="2800">
                <a:solidFill>
                  <a:srgbClr val="4B3182"/>
                </a:solidFill>
                <a:latin typeface="Cambria Math"/>
                <a:cs typeface="Cambria Math"/>
              </a:rPr>
              <a:t>	||</a:t>
            </a:r>
            <a:r>
              <a:rPr sz="2800" spc="-25">
                <a:solidFill>
                  <a:srgbClr val="4B3182"/>
                </a:solidFill>
                <a:latin typeface="Cambria Math"/>
                <a:cs typeface="Cambria Math"/>
              </a:rPr>
              <a:t> </a:t>
            </a:r>
            <a:r>
              <a:rPr sz="2800" spc="-50">
                <a:solidFill>
                  <a:srgbClr val="4B3182"/>
                </a:solidFill>
                <a:latin typeface="Cambria Math"/>
                <a:cs typeface="Cambria Math"/>
              </a:rPr>
              <a:t>𝑝</a:t>
            </a:r>
            <a:r>
              <a:rPr sz="2800">
                <a:solidFill>
                  <a:srgbClr val="4B3182"/>
                </a:solidFill>
                <a:latin typeface="Cambria Math"/>
                <a:cs typeface="Cambria Math"/>
              </a:rPr>
              <a:t>	</a:t>
            </a:r>
            <a:r>
              <a:rPr sz="2800" spc="-10">
                <a:solidFill>
                  <a:srgbClr val="4B3182"/>
                </a:solidFill>
                <a:latin typeface="Cambria Math"/>
                <a:cs typeface="Cambria Math"/>
              </a:rPr>
              <a:t>{…</a:t>
            </a:r>
            <a:r>
              <a:rPr sz="2800" spc="-165">
                <a:solidFill>
                  <a:srgbClr val="4B3182"/>
                </a:solidFill>
                <a:latin typeface="Cambria Math"/>
                <a:cs typeface="Cambria Math"/>
              </a:rPr>
              <a:t> </a:t>
            </a:r>
            <a:r>
              <a:rPr sz="2800">
                <a:solidFill>
                  <a:srgbClr val="4B3182"/>
                </a:solidFill>
                <a:latin typeface="Cambria Math"/>
                <a:cs typeface="Cambria Math"/>
              </a:rPr>
              <a:t>}</a:t>
            </a:r>
            <a:r>
              <a:rPr sz="2800" spc="155">
                <a:solidFill>
                  <a:srgbClr val="4B3182"/>
                </a:solidFill>
                <a:latin typeface="Cambria Math"/>
                <a:cs typeface="Cambria Math"/>
              </a:rPr>
              <a:t> </a:t>
            </a:r>
            <a:r>
              <a:rPr sz="2800" b="0">
                <a:solidFill>
                  <a:srgbClr val="4B3182"/>
                </a:solidFill>
                <a:latin typeface="Segoe UI Semilight"/>
                <a:cs typeface="Segoe UI Semilight"/>
              </a:rPr>
              <a:t>in</a:t>
            </a:r>
            <a:r>
              <a:rPr sz="2800" b="0" spc="-20">
                <a:solidFill>
                  <a:srgbClr val="4B3182"/>
                </a:solidFill>
                <a:latin typeface="Segoe UI Semilight"/>
                <a:cs typeface="Segoe UI Semilight"/>
              </a:rPr>
              <a:t> </a:t>
            </a:r>
            <a:r>
              <a:rPr sz="2800" b="0" spc="-10">
                <a:solidFill>
                  <a:srgbClr val="4B3182"/>
                </a:solidFill>
                <a:latin typeface="Segoe UI Semilight"/>
                <a:cs typeface="Segoe UI Semilight"/>
              </a:rPr>
              <a:t>code. </a:t>
            </a:r>
            <a:r>
              <a:rPr sz="2800" b="0" spc="-40">
                <a:solidFill>
                  <a:srgbClr val="4B3182"/>
                </a:solidFill>
                <a:latin typeface="Segoe UI Semilight"/>
                <a:cs typeface="Segoe UI Semilight"/>
              </a:rPr>
              <a:t>You</a:t>
            </a:r>
            <a:r>
              <a:rPr sz="2800" b="0" spc="-70">
                <a:solidFill>
                  <a:srgbClr val="4B3182"/>
                </a:solidFill>
                <a:latin typeface="Segoe UI Semilight"/>
                <a:cs typeface="Segoe UI Semilight"/>
              </a:rPr>
              <a:t> </a:t>
            </a:r>
            <a:r>
              <a:rPr sz="2800" b="0">
                <a:solidFill>
                  <a:srgbClr val="4B3182"/>
                </a:solidFill>
                <a:latin typeface="Segoe UI Semilight"/>
                <a:cs typeface="Segoe UI Semilight"/>
              </a:rPr>
              <a:t>simplify</a:t>
            </a:r>
            <a:r>
              <a:rPr sz="2800" b="0" spc="-70">
                <a:solidFill>
                  <a:srgbClr val="4B3182"/>
                </a:solidFill>
                <a:latin typeface="Segoe UI Semilight"/>
                <a:cs typeface="Segoe UI Semilight"/>
              </a:rPr>
              <a:t> </a:t>
            </a:r>
            <a:r>
              <a:rPr sz="2800" b="0">
                <a:solidFill>
                  <a:srgbClr val="4B3182"/>
                </a:solidFill>
                <a:latin typeface="Segoe UI Semilight"/>
                <a:cs typeface="Segoe UI Semilight"/>
              </a:rPr>
              <a:t>the</a:t>
            </a:r>
            <a:r>
              <a:rPr sz="2800" b="0" spc="-60">
                <a:solidFill>
                  <a:srgbClr val="4B3182"/>
                </a:solidFill>
                <a:latin typeface="Segoe UI Semilight"/>
                <a:cs typeface="Segoe UI Semilight"/>
              </a:rPr>
              <a:t> </a:t>
            </a:r>
            <a:r>
              <a:rPr sz="2800" b="0">
                <a:solidFill>
                  <a:srgbClr val="4B3182"/>
                </a:solidFill>
                <a:latin typeface="Segoe UI Semilight"/>
                <a:cs typeface="Segoe UI Semilight"/>
              </a:rPr>
              <a:t>code</a:t>
            </a:r>
            <a:r>
              <a:rPr sz="2800" b="0" spc="-55">
                <a:solidFill>
                  <a:srgbClr val="4B3182"/>
                </a:solidFill>
                <a:latin typeface="Segoe UI Semilight"/>
                <a:cs typeface="Segoe UI Semilight"/>
              </a:rPr>
              <a:t> </a:t>
            </a:r>
            <a:r>
              <a:rPr sz="2800" b="0">
                <a:solidFill>
                  <a:srgbClr val="4B3182"/>
                </a:solidFill>
                <a:latin typeface="Segoe UI Semilight"/>
                <a:cs typeface="Segoe UI Semilight"/>
              </a:rPr>
              <a:t>to</a:t>
            </a:r>
            <a:r>
              <a:rPr sz="2800" b="0" spc="-60">
                <a:solidFill>
                  <a:srgbClr val="4B3182"/>
                </a:solidFill>
                <a:latin typeface="Segoe UI Semilight"/>
                <a:cs typeface="Segoe UI Semilight"/>
              </a:rPr>
              <a:t> </a:t>
            </a:r>
            <a:r>
              <a:rPr sz="2800" spc="-25">
                <a:solidFill>
                  <a:srgbClr val="4B3182"/>
                </a:solidFill>
                <a:latin typeface="Cambria Math"/>
                <a:cs typeface="Cambria Math"/>
              </a:rPr>
              <a:t>if</a:t>
            </a:r>
            <a:r>
              <a:rPr sz="2800">
                <a:solidFill>
                  <a:srgbClr val="4B3182"/>
                </a:solidFill>
                <a:latin typeface="Cambria Math"/>
                <a:cs typeface="Cambria Math"/>
              </a:rPr>
              <a:t>	</a:t>
            </a:r>
            <a:r>
              <a:rPr sz="2800" spc="-50">
                <a:solidFill>
                  <a:srgbClr val="4B3182"/>
                </a:solidFill>
                <a:latin typeface="Cambria Math"/>
                <a:cs typeface="Cambria Math"/>
              </a:rPr>
              <a:t>𝑝</a:t>
            </a:r>
            <a:r>
              <a:rPr sz="2800">
                <a:solidFill>
                  <a:srgbClr val="4B3182"/>
                </a:solidFill>
                <a:latin typeface="Cambria Math"/>
                <a:cs typeface="Cambria Math"/>
              </a:rPr>
              <a:t>		</a:t>
            </a:r>
            <a:r>
              <a:rPr sz="2800" spc="-10">
                <a:solidFill>
                  <a:srgbClr val="4B3182"/>
                </a:solidFill>
                <a:latin typeface="Cambria Math"/>
                <a:cs typeface="Cambria Math"/>
              </a:rPr>
              <a:t>{…</a:t>
            </a:r>
            <a:r>
              <a:rPr sz="2800" spc="-155">
                <a:solidFill>
                  <a:srgbClr val="4B3182"/>
                </a:solidFill>
                <a:latin typeface="Cambria Math"/>
                <a:cs typeface="Cambria Math"/>
              </a:rPr>
              <a:t> </a:t>
            </a:r>
            <a:r>
              <a:rPr sz="2800" spc="-25">
                <a:solidFill>
                  <a:srgbClr val="4B3182"/>
                </a:solidFill>
                <a:latin typeface="Cambria Math"/>
                <a:cs typeface="Cambria Math"/>
              </a:rPr>
              <a:t>}</a:t>
            </a:r>
            <a:r>
              <a:rPr sz="2800" b="0" spc="-25">
                <a:solidFill>
                  <a:srgbClr val="4B3182"/>
                </a:solidFill>
                <a:latin typeface="Segoe UI Semilight"/>
                <a:cs typeface="Segoe UI Semilight"/>
              </a:rPr>
              <a:t>.</a:t>
            </a:r>
            <a:endParaRPr sz="2800">
              <a:latin typeface="Segoe UI Semilight"/>
              <a:cs typeface="Segoe UI Semi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723" rIns="0" bIns="0" rtlCol="0">
            <a:spAutoFit/>
          </a:bodyPr>
          <a:lstStyle/>
          <a:p>
            <a:pPr marL="12700">
              <a:lnSpc>
                <a:spcPct val="100000"/>
              </a:lnSpc>
              <a:spcBef>
                <a:spcPts val="105"/>
              </a:spcBef>
            </a:pPr>
            <a:r>
              <a:rPr spc="50"/>
              <a:t>Strategy</a:t>
            </a:r>
            <a:r>
              <a:rPr spc="250"/>
              <a:t> </a:t>
            </a:r>
            <a:r>
              <a:t>1:</a:t>
            </a:r>
            <a:r>
              <a:rPr spc="225"/>
              <a:t> </a:t>
            </a:r>
            <a:r>
              <a:t>Truth</a:t>
            </a:r>
            <a:r>
              <a:rPr spc="250"/>
              <a:t> </a:t>
            </a:r>
            <a:r>
              <a:rPr spc="-10"/>
              <a:t>Tables</a:t>
            </a:r>
          </a:p>
        </p:txBody>
      </p:sp>
      <p:sp>
        <p:nvSpPr>
          <p:cNvPr id="3" name="object 3"/>
          <p:cNvSpPr/>
          <p:nvPr/>
        </p:nvSpPr>
        <p:spPr>
          <a:xfrm>
            <a:off x="1472057" y="2891282"/>
            <a:ext cx="1007110" cy="328930"/>
          </a:xfrm>
          <a:custGeom>
            <a:avLst/>
            <a:gdLst/>
            <a:ahLst/>
            <a:cxnLst/>
            <a:rect l="l" t="t" r="r" b="b"/>
            <a:pathLst>
              <a:path w="1007110" h="328930">
                <a:moveTo>
                  <a:pt x="902081" y="0"/>
                </a:moveTo>
                <a:lnTo>
                  <a:pt x="897382" y="13334"/>
                </a:lnTo>
                <a:lnTo>
                  <a:pt x="916432" y="21595"/>
                </a:lnTo>
                <a:lnTo>
                  <a:pt x="932814" y="33035"/>
                </a:lnTo>
                <a:lnTo>
                  <a:pt x="957580" y="65404"/>
                </a:lnTo>
                <a:lnTo>
                  <a:pt x="972153" y="109108"/>
                </a:lnTo>
                <a:lnTo>
                  <a:pt x="975743" y="134346"/>
                </a:lnTo>
                <a:lnTo>
                  <a:pt x="975796" y="134717"/>
                </a:lnTo>
                <a:lnTo>
                  <a:pt x="975794" y="191789"/>
                </a:lnTo>
                <a:lnTo>
                  <a:pt x="966027" y="241788"/>
                </a:lnTo>
                <a:lnTo>
                  <a:pt x="946449" y="280838"/>
                </a:lnTo>
                <a:lnTo>
                  <a:pt x="916680" y="307179"/>
                </a:lnTo>
                <a:lnTo>
                  <a:pt x="897890" y="315467"/>
                </a:lnTo>
                <a:lnTo>
                  <a:pt x="902081" y="328929"/>
                </a:lnTo>
                <a:lnTo>
                  <a:pt x="946959" y="307832"/>
                </a:lnTo>
                <a:lnTo>
                  <a:pt x="979932" y="271398"/>
                </a:lnTo>
                <a:lnTo>
                  <a:pt x="1000220" y="222599"/>
                </a:lnTo>
                <a:lnTo>
                  <a:pt x="1006982" y="164464"/>
                </a:lnTo>
                <a:lnTo>
                  <a:pt x="1005311" y="134717"/>
                </a:lnTo>
                <a:lnTo>
                  <a:pt x="991713" y="80918"/>
                </a:lnTo>
                <a:lnTo>
                  <a:pt x="964803" y="37415"/>
                </a:lnTo>
                <a:lnTo>
                  <a:pt x="925941" y="8598"/>
                </a:lnTo>
                <a:lnTo>
                  <a:pt x="902081" y="0"/>
                </a:lnTo>
                <a:close/>
              </a:path>
              <a:path w="1007110" h="328930">
                <a:moveTo>
                  <a:pt x="104902" y="0"/>
                </a:moveTo>
                <a:lnTo>
                  <a:pt x="60134" y="21066"/>
                </a:lnTo>
                <a:lnTo>
                  <a:pt x="27178" y="57657"/>
                </a:lnTo>
                <a:lnTo>
                  <a:pt x="6778" y="106489"/>
                </a:lnTo>
                <a:lnTo>
                  <a:pt x="92" y="162813"/>
                </a:lnTo>
                <a:lnTo>
                  <a:pt x="0" y="164464"/>
                </a:lnTo>
                <a:lnTo>
                  <a:pt x="6762" y="222599"/>
                </a:lnTo>
                <a:lnTo>
                  <a:pt x="27051" y="271398"/>
                </a:lnTo>
                <a:lnTo>
                  <a:pt x="60023" y="307832"/>
                </a:lnTo>
                <a:lnTo>
                  <a:pt x="104902" y="328929"/>
                </a:lnTo>
                <a:lnTo>
                  <a:pt x="109093" y="315467"/>
                </a:lnTo>
                <a:lnTo>
                  <a:pt x="90356" y="307179"/>
                </a:lnTo>
                <a:lnTo>
                  <a:pt x="74168" y="295640"/>
                </a:lnTo>
                <a:lnTo>
                  <a:pt x="49530" y="262763"/>
                </a:lnTo>
                <a:lnTo>
                  <a:pt x="34893" y="218122"/>
                </a:lnTo>
                <a:lnTo>
                  <a:pt x="30042" y="164464"/>
                </a:lnTo>
                <a:lnTo>
                  <a:pt x="29971" y="162813"/>
                </a:lnTo>
                <a:lnTo>
                  <a:pt x="31206" y="134717"/>
                </a:lnTo>
                <a:lnTo>
                  <a:pt x="41009" y="86000"/>
                </a:lnTo>
                <a:lnTo>
                  <a:pt x="60577" y="47642"/>
                </a:lnTo>
                <a:lnTo>
                  <a:pt x="90624" y="21595"/>
                </a:lnTo>
                <a:lnTo>
                  <a:pt x="109601" y="13334"/>
                </a:lnTo>
                <a:lnTo>
                  <a:pt x="104902" y="0"/>
                </a:lnTo>
                <a:close/>
              </a:path>
            </a:pathLst>
          </a:custGeom>
          <a:solidFill>
            <a:srgbClr val="4B3182"/>
          </a:solidFill>
        </p:spPr>
        <p:txBody>
          <a:bodyPr wrap="square" lIns="0" tIns="0" rIns="0" bIns="0" rtlCol="0"/>
          <a:lstStyle/>
          <a:p>
            <a:endParaRPr/>
          </a:p>
        </p:txBody>
      </p:sp>
      <p:sp>
        <p:nvSpPr>
          <p:cNvPr id="4" name="object 4"/>
          <p:cNvSpPr txBox="1"/>
          <p:nvPr/>
        </p:nvSpPr>
        <p:spPr>
          <a:xfrm>
            <a:off x="645058" y="1425521"/>
            <a:ext cx="10405745" cy="1816100"/>
          </a:xfrm>
          <a:prstGeom prst="rect">
            <a:avLst/>
          </a:prstGeom>
        </p:spPr>
        <p:txBody>
          <a:bodyPr vert="horz" wrap="square" lIns="0" tIns="12065" rIns="0" bIns="0" rtlCol="0">
            <a:spAutoFit/>
          </a:bodyPr>
          <a:lstStyle/>
          <a:p>
            <a:pPr marL="12700" marR="5080">
              <a:lnSpc>
                <a:spcPct val="133900"/>
              </a:lnSpc>
              <a:spcBef>
                <a:spcPts val="95"/>
              </a:spcBef>
            </a:pPr>
            <a:r>
              <a:rPr sz="2800" b="0">
                <a:latin typeface="Segoe UI Semilight"/>
                <a:cs typeface="Segoe UI Semilight"/>
              </a:rPr>
              <a:t>Make</a:t>
            </a:r>
            <a:r>
              <a:rPr sz="2800" b="0" spc="-45">
                <a:latin typeface="Segoe UI Semilight"/>
                <a:cs typeface="Segoe UI Semilight"/>
              </a:rPr>
              <a:t> </a:t>
            </a:r>
            <a:r>
              <a:rPr sz="2800" b="0">
                <a:latin typeface="Segoe UI Semilight"/>
                <a:cs typeface="Segoe UI Semilight"/>
              </a:rPr>
              <a:t>a</a:t>
            </a:r>
            <a:r>
              <a:rPr sz="2800" b="0" spc="-60">
                <a:latin typeface="Segoe UI Semilight"/>
                <a:cs typeface="Segoe UI Semilight"/>
              </a:rPr>
              <a:t> </a:t>
            </a:r>
            <a:r>
              <a:rPr sz="2800" b="0">
                <a:latin typeface="Segoe UI Semilight"/>
                <a:cs typeface="Segoe UI Semilight"/>
              </a:rPr>
              <a:t>truth</a:t>
            </a:r>
            <a:r>
              <a:rPr sz="2800" b="0" spc="-60">
                <a:latin typeface="Segoe UI Semilight"/>
                <a:cs typeface="Segoe UI Semilight"/>
              </a:rPr>
              <a:t> </a:t>
            </a:r>
            <a:r>
              <a:rPr sz="2800" b="0">
                <a:latin typeface="Segoe UI Semilight"/>
                <a:cs typeface="Segoe UI Semilight"/>
              </a:rPr>
              <a:t>table</a:t>
            </a:r>
            <a:r>
              <a:rPr sz="2800" b="0" spc="-45">
                <a:latin typeface="Segoe UI Semilight"/>
                <a:cs typeface="Segoe UI Semilight"/>
              </a:rPr>
              <a:t> </a:t>
            </a:r>
            <a:r>
              <a:rPr sz="2800" b="0">
                <a:latin typeface="Segoe UI Semilight"/>
                <a:cs typeface="Segoe UI Semilight"/>
              </a:rPr>
              <a:t>for</a:t>
            </a:r>
            <a:r>
              <a:rPr sz="2800" b="0" spc="-60">
                <a:latin typeface="Segoe UI Semilight"/>
                <a:cs typeface="Segoe UI Semilight"/>
              </a:rPr>
              <a:t> </a:t>
            </a:r>
            <a:r>
              <a:rPr sz="2800" b="0">
                <a:latin typeface="Segoe UI Semilight"/>
                <a:cs typeface="Segoe UI Semilight"/>
              </a:rPr>
              <a:t>the</a:t>
            </a:r>
            <a:r>
              <a:rPr sz="2800" b="0" spc="-45">
                <a:latin typeface="Segoe UI Semilight"/>
                <a:cs typeface="Segoe UI Semilight"/>
              </a:rPr>
              <a:t> </a:t>
            </a:r>
            <a:r>
              <a:rPr sz="2800" b="0">
                <a:latin typeface="Segoe UI Semilight"/>
                <a:cs typeface="Segoe UI Semilight"/>
              </a:rPr>
              <a:t>two</a:t>
            </a:r>
            <a:r>
              <a:rPr sz="2800" b="0" spc="-50">
                <a:latin typeface="Segoe UI Semilight"/>
                <a:cs typeface="Segoe UI Semilight"/>
              </a:rPr>
              <a:t> </a:t>
            </a:r>
            <a:r>
              <a:rPr sz="2800" b="0">
                <a:latin typeface="Segoe UI Semilight"/>
                <a:cs typeface="Segoe UI Semilight"/>
              </a:rPr>
              <a:t>propositions</a:t>
            </a:r>
            <a:r>
              <a:rPr sz="2800" b="0" spc="-70">
                <a:latin typeface="Segoe UI Semilight"/>
                <a:cs typeface="Segoe UI Semilight"/>
              </a:rPr>
              <a:t> </a:t>
            </a:r>
            <a:r>
              <a:rPr sz="2800" b="0">
                <a:latin typeface="Segoe UI Semilight"/>
                <a:cs typeface="Segoe UI Semilight"/>
              </a:rPr>
              <a:t>and</a:t>
            </a:r>
            <a:r>
              <a:rPr sz="2800" b="0" spc="-50">
                <a:latin typeface="Segoe UI Semilight"/>
                <a:cs typeface="Segoe UI Semilight"/>
              </a:rPr>
              <a:t> </a:t>
            </a:r>
            <a:r>
              <a:rPr sz="2800" b="0">
                <a:latin typeface="Segoe UI Semilight"/>
                <a:cs typeface="Segoe UI Semilight"/>
              </a:rPr>
              <a:t>check</a:t>
            </a:r>
            <a:r>
              <a:rPr sz="2800" b="0" spc="-55">
                <a:latin typeface="Segoe UI Semilight"/>
                <a:cs typeface="Segoe UI Semilight"/>
              </a:rPr>
              <a:t> </a:t>
            </a:r>
            <a:r>
              <a:rPr sz="2800" b="0">
                <a:latin typeface="Segoe UI Semilight"/>
                <a:cs typeface="Segoe UI Semilight"/>
              </a:rPr>
              <a:t>if</a:t>
            </a:r>
            <a:r>
              <a:rPr sz="2800" b="0" spc="-50">
                <a:latin typeface="Segoe UI Semilight"/>
                <a:cs typeface="Segoe UI Semilight"/>
              </a:rPr>
              <a:t> </a:t>
            </a:r>
            <a:r>
              <a:rPr sz="2800" b="0">
                <a:latin typeface="Segoe UI Semilight"/>
                <a:cs typeface="Segoe UI Semilight"/>
              </a:rPr>
              <a:t>they</a:t>
            </a:r>
            <a:r>
              <a:rPr sz="2800" b="0" spc="-50">
                <a:latin typeface="Segoe UI Semilight"/>
                <a:cs typeface="Segoe UI Semilight"/>
              </a:rPr>
              <a:t> </a:t>
            </a:r>
            <a:r>
              <a:rPr sz="2800" b="0">
                <a:latin typeface="Segoe UI Semilight"/>
                <a:cs typeface="Segoe UI Semilight"/>
              </a:rPr>
              <a:t>are</a:t>
            </a:r>
            <a:r>
              <a:rPr sz="2800" b="0" spc="-45">
                <a:latin typeface="Segoe UI Semilight"/>
                <a:cs typeface="Segoe UI Semilight"/>
              </a:rPr>
              <a:t> </a:t>
            </a:r>
            <a:r>
              <a:rPr sz="2800" b="0" spc="-25">
                <a:latin typeface="Segoe UI Semilight"/>
                <a:cs typeface="Segoe UI Semilight"/>
              </a:rPr>
              <a:t>the </a:t>
            </a:r>
            <a:r>
              <a:rPr sz="2800" b="0" spc="-10">
                <a:latin typeface="Segoe UI Semilight"/>
                <a:cs typeface="Segoe UI Semilight"/>
              </a:rPr>
              <a:t>same.</a:t>
            </a:r>
            <a:endParaRPr sz="2800">
              <a:latin typeface="Segoe UI Semilight"/>
              <a:cs typeface="Segoe UI Semilight"/>
            </a:endParaRPr>
          </a:p>
          <a:p>
            <a:pPr marL="12700">
              <a:lnSpc>
                <a:spcPct val="100000"/>
              </a:lnSpc>
              <a:spcBef>
                <a:spcPts val="1745"/>
              </a:spcBef>
              <a:tabLst>
                <a:tab pos="943610" algn="l"/>
                <a:tab pos="1943100" algn="l"/>
              </a:tabLst>
            </a:pPr>
            <a:r>
              <a:rPr sz="2800">
                <a:solidFill>
                  <a:srgbClr val="4B3182"/>
                </a:solidFill>
                <a:latin typeface="Cambria Math"/>
                <a:cs typeface="Cambria Math"/>
              </a:rPr>
              <a:t>𝑝</a:t>
            </a:r>
            <a:r>
              <a:rPr sz="2800" spc="165">
                <a:solidFill>
                  <a:srgbClr val="4B3182"/>
                </a:solidFill>
                <a:latin typeface="Cambria Math"/>
                <a:cs typeface="Cambria Math"/>
              </a:rPr>
              <a:t> </a:t>
            </a:r>
            <a:r>
              <a:rPr sz="2800" b="0" spc="-25">
                <a:solidFill>
                  <a:srgbClr val="4B3182"/>
                </a:solidFill>
                <a:latin typeface="Segoe UI Semilight"/>
                <a:cs typeface="Segoe UI Semilight"/>
              </a:rPr>
              <a:t>vs.</a:t>
            </a:r>
            <a:r>
              <a:rPr sz="2800" b="0">
                <a:solidFill>
                  <a:srgbClr val="4B3182"/>
                </a:solidFill>
                <a:latin typeface="Segoe UI Semilight"/>
                <a:cs typeface="Segoe UI Semilight"/>
              </a:rPr>
              <a:t>	</a:t>
            </a:r>
            <a:r>
              <a:rPr sz="2800">
                <a:solidFill>
                  <a:srgbClr val="4B3182"/>
                </a:solidFill>
                <a:latin typeface="Cambria Math"/>
                <a:cs typeface="Cambria Math"/>
              </a:rPr>
              <a:t>𝑝</a:t>
            </a:r>
            <a:r>
              <a:rPr sz="2800" spc="20">
                <a:solidFill>
                  <a:srgbClr val="4B3182"/>
                </a:solidFill>
                <a:latin typeface="Cambria Math"/>
                <a:cs typeface="Cambria Math"/>
              </a:rPr>
              <a:t> </a:t>
            </a:r>
            <a:r>
              <a:rPr sz="2800">
                <a:solidFill>
                  <a:srgbClr val="4B3182"/>
                </a:solidFill>
                <a:latin typeface="Cambria Math"/>
                <a:cs typeface="Cambria Math"/>
              </a:rPr>
              <a:t>∧</a:t>
            </a:r>
            <a:r>
              <a:rPr sz="2800" spc="-5">
                <a:solidFill>
                  <a:srgbClr val="4B3182"/>
                </a:solidFill>
                <a:latin typeface="Cambria Math"/>
                <a:cs typeface="Cambria Math"/>
              </a:rPr>
              <a:t> </a:t>
            </a:r>
            <a:r>
              <a:rPr sz="2800" spc="-50">
                <a:solidFill>
                  <a:srgbClr val="4B3182"/>
                </a:solidFill>
                <a:latin typeface="Cambria Math"/>
                <a:cs typeface="Cambria Math"/>
              </a:rPr>
              <a:t>𝑝</a:t>
            </a:r>
            <a:r>
              <a:rPr sz="2800">
                <a:solidFill>
                  <a:srgbClr val="4B3182"/>
                </a:solidFill>
                <a:latin typeface="Cambria Math"/>
                <a:cs typeface="Cambria Math"/>
              </a:rPr>
              <a:t>	∨</a:t>
            </a:r>
            <a:r>
              <a:rPr sz="2800" spc="-5">
                <a:solidFill>
                  <a:srgbClr val="4B3182"/>
                </a:solidFill>
                <a:latin typeface="Cambria Math"/>
                <a:cs typeface="Cambria Math"/>
              </a:rPr>
              <a:t> </a:t>
            </a:r>
            <a:r>
              <a:rPr sz="2800" spc="-50">
                <a:solidFill>
                  <a:srgbClr val="4B3182"/>
                </a:solidFill>
                <a:latin typeface="Cambria Math"/>
                <a:cs typeface="Cambria Math"/>
              </a:rPr>
              <a:t>𝑝</a:t>
            </a:r>
            <a:endParaRPr sz="2800">
              <a:latin typeface="Cambria Math"/>
              <a:cs typeface="Cambria Math"/>
            </a:endParaRPr>
          </a:p>
        </p:txBody>
      </p:sp>
      <p:grpSp>
        <p:nvGrpSpPr>
          <p:cNvPr id="5" name="object 5"/>
          <p:cNvGrpSpPr/>
          <p:nvPr/>
        </p:nvGrpSpPr>
        <p:grpSpPr>
          <a:xfrm>
            <a:off x="4045203" y="3577704"/>
            <a:ext cx="1732914" cy="728345"/>
            <a:chOff x="4045203" y="3577704"/>
            <a:chExt cx="1732914" cy="728345"/>
          </a:xfrm>
        </p:grpSpPr>
        <p:sp>
          <p:nvSpPr>
            <p:cNvPr id="6" name="object 6"/>
            <p:cNvSpPr/>
            <p:nvPr/>
          </p:nvSpPr>
          <p:spPr>
            <a:xfrm>
              <a:off x="4045203" y="3577704"/>
              <a:ext cx="1732914" cy="728345"/>
            </a:xfrm>
            <a:custGeom>
              <a:avLst/>
              <a:gdLst/>
              <a:ahLst/>
              <a:cxnLst/>
              <a:rect l="l" t="t" r="r" b="b"/>
              <a:pathLst>
                <a:path w="1732914" h="728345">
                  <a:moveTo>
                    <a:pt x="1732914" y="0"/>
                  </a:moveTo>
                  <a:lnTo>
                    <a:pt x="0" y="0"/>
                  </a:lnTo>
                  <a:lnTo>
                    <a:pt x="0" y="728230"/>
                  </a:lnTo>
                  <a:lnTo>
                    <a:pt x="1732914" y="728230"/>
                  </a:lnTo>
                  <a:lnTo>
                    <a:pt x="1732914" y="0"/>
                  </a:lnTo>
                  <a:close/>
                </a:path>
              </a:pathLst>
            </a:custGeom>
            <a:solidFill>
              <a:srgbClr val="F1F1F1"/>
            </a:solidFill>
          </p:spPr>
          <p:txBody>
            <a:bodyPr wrap="square" lIns="0" tIns="0" rIns="0" bIns="0" rtlCol="0"/>
            <a:lstStyle/>
            <a:p>
              <a:endParaRPr/>
            </a:p>
          </p:txBody>
        </p:sp>
        <p:sp>
          <p:nvSpPr>
            <p:cNvPr id="7" name="object 7"/>
            <p:cNvSpPr/>
            <p:nvPr/>
          </p:nvSpPr>
          <p:spPr>
            <a:xfrm>
              <a:off x="4194809" y="3819779"/>
              <a:ext cx="861060" cy="282575"/>
            </a:xfrm>
            <a:custGeom>
              <a:avLst/>
              <a:gdLst/>
              <a:ahLst/>
              <a:cxnLst/>
              <a:rect l="l" t="t" r="r" b="b"/>
              <a:pathLst>
                <a:path w="861060" h="282575">
                  <a:moveTo>
                    <a:pt x="770763" y="0"/>
                  </a:moveTo>
                  <a:lnTo>
                    <a:pt x="766826" y="11430"/>
                  </a:lnTo>
                  <a:lnTo>
                    <a:pt x="783133" y="18522"/>
                  </a:lnTo>
                  <a:lnTo>
                    <a:pt x="797178" y="28352"/>
                  </a:lnTo>
                  <a:lnTo>
                    <a:pt x="825702" y="73852"/>
                  </a:lnTo>
                  <a:lnTo>
                    <a:pt x="833957" y="115341"/>
                  </a:lnTo>
                  <a:lnTo>
                    <a:pt x="833997" y="115623"/>
                  </a:lnTo>
                  <a:lnTo>
                    <a:pt x="833979" y="164635"/>
                  </a:lnTo>
                  <a:lnTo>
                    <a:pt x="825648" y="207601"/>
                  </a:lnTo>
                  <a:lnTo>
                    <a:pt x="797178" y="253857"/>
                  </a:lnTo>
                  <a:lnTo>
                    <a:pt x="767206" y="270891"/>
                  </a:lnTo>
                  <a:lnTo>
                    <a:pt x="770763" y="282321"/>
                  </a:lnTo>
                  <a:lnTo>
                    <a:pt x="809259" y="264255"/>
                  </a:lnTo>
                  <a:lnTo>
                    <a:pt x="837564" y="233045"/>
                  </a:lnTo>
                  <a:lnTo>
                    <a:pt x="854995" y="191135"/>
                  </a:lnTo>
                  <a:lnTo>
                    <a:pt x="860805" y="141224"/>
                  </a:lnTo>
                  <a:lnTo>
                    <a:pt x="859369" y="115623"/>
                  </a:lnTo>
                  <a:lnTo>
                    <a:pt x="859353" y="115341"/>
                  </a:lnTo>
                  <a:lnTo>
                    <a:pt x="847732" y="69482"/>
                  </a:lnTo>
                  <a:lnTo>
                    <a:pt x="824609" y="32146"/>
                  </a:lnTo>
                  <a:lnTo>
                    <a:pt x="791219" y="7381"/>
                  </a:lnTo>
                  <a:lnTo>
                    <a:pt x="770763" y="0"/>
                  </a:lnTo>
                  <a:close/>
                </a:path>
                <a:path w="861060" h="282575">
                  <a:moveTo>
                    <a:pt x="90042" y="0"/>
                  </a:moveTo>
                  <a:lnTo>
                    <a:pt x="51641" y="18097"/>
                  </a:lnTo>
                  <a:lnTo>
                    <a:pt x="23240" y="49530"/>
                  </a:lnTo>
                  <a:lnTo>
                    <a:pt x="5810" y="91424"/>
                  </a:lnTo>
                  <a:lnTo>
                    <a:pt x="85" y="139700"/>
                  </a:lnTo>
                  <a:lnTo>
                    <a:pt x="0" y="141224"/>
                  </a:lnTo>
                  <a:lnTo>
                    <a:pt x="1452" y="167179"/>
                  </a:lnTo>
                  <a:lnTo>
                    <a:pt x="13073" y="213090"/>
                  </a:lnTo>
                  <a:lnTo>
                    <a:pt x="36125" y="250281"/>
                  </a:lnTo>
                  <a:lnTo>
                    <a:pt x="69514" y="274943"/>
                  </a:lnTo>
                  <a:lnTo>
                    <a:pt x="90042" y="282321"/>
                  </a:lnTo>
                  <a:lnTo>
                    <a:pt x="93599" y="270891"/>
                  </a:lnTo>
                  <a:lnTo>
                    <a:pt x="77529" y="263773"/>
                  </a:lnTo>
                  <a:lnTo>
                    <a:pt x="63626" y="253857"/>
                  </a:lnTo>
                  <a:lnTo>
                    <a:pt x="35157" y="207601"/>
                  </a:lnTo>
                  <a:lnTo>
                    <a:pt x="26826" y="164635"/>
                  </a:lnTo>
                  <a:lnTo>
                    <a:pt x="25780" y="139700"/>
                  </a:lnTo>
                  <a:lnTo>
                    <a:pt x="26826" y="115623"/>
                  </a:lnTo>
                  <a:lnTo>
                    <a:pt x="35157" y="73852"/>
                  </a:lnTo>
                  <a:lnTo>
                    <a:pt x="63738" y="28352"/>
                  </a:lnTo>
                  <a:lnTo>
                    <a:pt x="94106" y="11430"/>
                  </a:lnTo>
                  <a:lnTo>
                    <a:pt x="90042" y="0"/>
                  </a:lnTo>
                  <a:close/>
                </a:path>
              </a:pathLst>
            </a:custGeom>
            <a:solidFill>
              <a:srgbClr val="000000"/>
            </a:solidFill>
          </p:spPr>
          <p:txBody>
            <a:bodyPr wrap="square" lIns="0" tIns="0" rIns="0" bIns="0" rtlCol="0"/>
            <a:lstStyle/>
            <a:p>
              <a:endParaRPr/>
            </a:p>
          </p:txBody>
        </p:sp>
      </p:grpSp>
      <p:graphicFrame>
        <p:nvGraphicFramePr>
          <p:cNvPr id="8" name="object 8"/>
          <p:cNvGraphicFramePr>
            <a:graphicFrameLocks noGrp="1"/>
          </p:cNvGraphicFramePr>
          <p:nvPr/>
        </p:nvGraphicFramePr>
        <p:xfrm>
          <a:off x="613765" y="3571366"/>
          <a:ext cx="5159375" cy="1892300"/>
        </p:xfrm>
        <a:graphic>
          <a:graphicData uri="http://schemas.openxmlformats.org/drawingml/2006/table">
            <a:tbl>
              <a:tblPr firstRow="1" bandRow="1">
                <a:tableStyleId>{2D5ABB26-0587-4C30-8999-92F81FD0307C}</a:tableStyleId>
              </a:tblPr>
              <a:tblGrid>
                <a:gridCol w="1692275">
                  <a:extLst>
                    <a:ext uri="{9D8B030D-6E8A-4147-A177-3AD203B41FA5}">
                      <a16:colId xmlns:a16="http://schemas.microsoft.com/office/drawing/2014/main" val="20000"/>
                    </a:ext>
                  </a:extLst>
                </a:gridCol>
                <a:gridCol w="1733550">
                  <a:extLst>
                    <a:ext uri="{9D8B030D-6E8A-4147-A177-3AD203B41FA5}">
                      <a16:colId xmlns:a16="http://schemas.microsoft.com/office/drawing/2014/main" val="20001"/>
                    </a:ext>
                  </a:extLst>
                </a:gridCol>
                <a:gridCol w="1733550">
                  <a:extLst>
                    <a:ext uri="{9D8B030D-6E8A-4147-A177-3AD203B41FA5}">
                      <a16:colId xmlns:a16="http://schemas.microsoft.com/office/drawing/2014/main" val="20002"/>
                    </a:ext>
                  </a:extLst>
                </a:gridCol>
              </a:tblGrid>
              <a:tr h="727710">
                <a:tc>
                  <a:txBody>
                    <a:bodyPr/>
                    <a:lstStyle/>
                    <a:p>
                      <a:pPr marL="717550">
                        <a:lnSpc>
                          <a:spcPct val="100000"/>
                        </a:lnSpc>
                        <a:spcBef>
                          <a:spcPts val="1300"/>
                        </a:spcBef>
                      </a:pPr>
                      <a:r>
                        <a:rPr sz="2400" spc="-50">
                          <a:latin typeface="Cambria Math"/>
                          <a:cs typeface="Cambria Math"/>
                        </a:rPr>
                        <a:t>𝑝</a:t>
                      </a:r>
                      <a:endParaRPr sz="2400">
                        <a:latin typeface="Cambria Math"/>
                        <a:cs typeface="Cambria Math"/>
                      </a:endParaRPr>
                    </a:p>
                  </a:txBody>
                  <a:tcPr marL="0" marR="0" marT="165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78740" algn="ctr">
                        <a:lnSpc>
                          <a:spcPct val="100000"/>
                        </a:lnSpc>
                        <a:spcBef>
                          <a:spcPts val="1300"/>
                        </a:spcBef>
                      </a:pPr>
                      <a:r>
                        <a:rPr sz="2400">
                          <a:latin typeface="Cambria Math"/>
                          <a:cs typeface="Cambria Math"/>
                        </a:rPr>
                        <a:t>𝑝</a:t>
                      </a:r>
                      <a:r>
                        <a:rPr sz="2400" spc="25">
                          <a:latin typeface="Cambria Math"/>
                          <a:cs typeface="Cambria Math"/>
                        </a:rPr>
                        <a:t> </a:t>
                      </a:r>
                      <a:r>
                        <a:rPr sz="2400">
                          <a:latin typeface="Cambria Math"/>
                          <a:cs typeface="Cambria Math"/>
                        </a:rPr>
                        <a:t>∧</a:t>
                      </a:r>
                      <a:r>
                        <a:rPr sz="2400" spc="10">
                          <a:latin typeface="Cambria Math"/>
                          <a:cs typeface="Cambria Math"/>
                        </a:rPr>
                        <a:t> </a:t>
                      </a:r>
                      <a:r>
                        <a:rPr sz="2400" spc="-50">
                          <a:latin typeface="Cambria Math"/>
                          <a:cs typeface="Cambria Math"/>
                        </a:rPr>
                        <a:t>𝑝</a:t>
                      </a:r>
                      <a:endParaRPr sz="2400">
                        <a:latin typeface="Cambria Math"/>
                        <a:cs typeface="Cambria Math"/>
                      </a:endParaRPr>
                    </a:p>
                  </a:txBody>
                  <a:tcPr marL="0" marR="0" marT="165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249554">
                        <a:lnSpc>
                          <a:spcPct val="100000"/>
                        </a:lnSpc>
                        <a:spcBef>
                          <a:spcPts val="1300"/>
                        </a:spcBef>
                        <a:tabLst>
                          <a:tab pos="1106170" algn="l"/>
                        </a:tabLst>
                      </a:pPr>
                      <a:r>
                        <a:rPr sz="2400">
                          <a:latin typeface="Cambria Math"/>
                          <a:cs typeface="Cambria Math"/>
                        </a:rPr>
                        <a:t>𝑝</a:t>
                      </a:r>
                      <a:r>
                        <a:rPr sz="2400" spc="30">
                          <a:latin typeface="Cambria Math"/>
                          <a:cs typeface="Cambria Math"/>
                        </a:rPr>
                        <a:t> </a:t>
                      </a:r>
                      <a:r>
                        <a:rPr sz="2400">
                          <a:latin typeface="Cambria Math"/>
                          <a:cs typeface="Cambria Math"/>
                        </a:rPr>
                        <a:t>∧</a:t>
                      </a:r>
                      <a:r>
                        <a:rPr sz="2400" spc="-5">
                          <a:latin typeface="Cambria Math"/>
                          <a:cs typeface="Cambria Math"/>
                        </a:rPr>
                        <a:t> </a:t>
                      </a:r>
                      <a:r>
                        <a:rPr sz="2400" spc="-50">
                          <a:latin typeface="Cambria Math"/>
                          <a:cs typeface="Cambria Math"/>
                        </a:rPr>
                        <a:t>𝑝</a:t>
                      </a:r>
                      <a:r>
                        <a:rPr sz="2400">
                          <a:latin typeface="Cambria Math"/>
                          <a:cs typeface="Cambria Math"/>
                        </a:rPr>
                        <a:t>	∨</a:t>
                      </a:r>
                      <a:r>
                        <a:rPr sz="2400" spc="-5">
                          <a:latin typeface="Cambria Math"/>
                          <a:cs typeface="Cambria Math"/>
                        </a:rPr>
                        <a:t> </a:t>
                      </a:r>
                      <a:r>
                        <a:rPr sz="2400" spc="-50">
                          <a:latin typeface="Cambria Math"/>
                          <a:cs typeface="Cambria Math"/>
                        </a:rPr>
                        <a:t>𝑝</a:t>
                      </a:r>
                      <a:endParaRPr sz="2400">
                        <a:latin typeface="Cambria Math"/>
                        <a:cs typeface="Cambria Math"/>
                      </a:endParaRPr>
                    </a:p>
                  </a:txBody>
                  <a:tcPr marL="0" marR="0" marT="165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82295">
                <a:tc>
                  <a:txBody>
                    <a:bodyPr/>
                    <a:lstStyle/>
                    <a:p>
                      <a:pPr marL="713105">
                        <a:lnSpc>
                          <a:spcPct val="100000"/>
                        </a:lnSpc>
                        <a:spcBef>
                          <a:spcPts val="725"/>
                        </a:spcBef>
                      </a:pPr>
                      <a:r>
                        <a:rPr sz="2400" spc="-50">
                          <a:latin typeface="Cambria Math"/>
                          <a:cs typeface="Cambria Math"/>
                        </a:rPr>
                        <a:t>T</a:t>
                      </a:r>
                      <a:endParaRPr sz="2400">
                        <a:latin typeface="Cambria Math"/>
                        <a:cs typeface="Cambria Math"/>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5565" algn="ctr">
                        <a:lnSpc>
                          <a:spcPct val="100000"/>
                        </a:lnSpc>
                        <a:spcBef>
                          <a:spcPts val="725"/>
                        </a:spcBef>
                      </a:pPr>
                      <a:r>
                        <a:rPr sz="2400" spc="-50">
                          <a:latin typeface="Cambria Math"/>
                          <a:cs typeface="Cambria Math"/>
                        </a:rPr>
                        <a:t>T</a:t>
                      </a:r>
                      <a:endParaRPr sz="2400">
                        <a:latin typeface="Cambria Math"/>
                        <a:cs typeface="Cambria Math"/>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930" algn="ctr">
                        <a:lnSpc>
                          <a:spcPct val="100000"/>
                        </a:lnSpc>
                        <a:spcBef>
                          <a:spcPts val="725"/>
                        </a:spcBef>
                      </a:pPr>
                      <a:r>
                        <a:rPr sz="2400" spc="-50">
                          <a:latin typeface="Cambria Math"/>
                          <a:cs typeface="Cambria Math"/>
                        </a:rPr>
                        <a:t>T</a:t>
                      </a:r>
                      <a:endParaRPr sz="2400">
                        <a:latin typeface="Cambria Math"/>
                        <a:cs typeface="Cambria Math"/>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82295">
                <a:tc>
                  <a:txBody>
                    <a:bodyPr/>
                    <a:lstStyle/>
                    <a:p>
                      <a:pPr marL="721995">
                        <a:lnSpc>
                          <a:spcPct val="100000"/>
                        </a:lnSpc>
                        <a:spcBef>
                          <a:spcPts val="730"/>
                        </a:spcBef>
                      </a:pPr>
                      <a:r>
                        <a:rPr sz="2400" spc="-50">
                          <a:latin typeface="Cambria Math"/>
                          <a:cs typeface="Cambria Math"/>
                        </a:rPr>
                        <a:t>F</a:t>
                      </a:r>
                      <a:endParaRPr sz="2400">
                        <a:latin typeface="Cambria Math"/>
                        <a:cs typeface="Cambria Math"/>
                      </a:endParaRPr>
                    </a:p>
                  </a:txBody>
                  <a:tcPr marL="0" marR="0" marT="927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930" algn="ctr">
                        <a:lnSpc>
                          <a:spcPct val="100000"/>
                        </a:lnSpc>
                        <a:spcBef>
                          <a:spcPts val="730"/>
                        </a:spcBef>
                      </a:pPr>
                      <a:r>
                        <a:rPr sz="2400" spc="-50">
                          <a:latin typeface="Cambria Math"/>
                          <a:cs typeface="Cambria Math"/>
                        </a:rPr>
                        <a:t>F</a:t>
                      </a:r>
                      <a:endParaRPr sz="2400">
                        <a:latin typeface="Cambria Math"/>
                        <a:cs typeface="Cambria Math"/>
                      </a:endParaRPr>
                    </a:p>
                  </a:txBody>
                  <a:tcPr marL="0" marR="0" marT="927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3660" algn="ctr">
                        <a:lnSpc>
                          <a:spcPct val="100000"/>
                        </a:lnSpc>
                        <a:spcBef>
                          <a:spcPts val="730"/>
                        </a:spcBef>
                      </a:pPr>
                      <a:r>
                        <a:rPr sz="2400" spc="-50">
                          <a:latin typeface="Cambria Math"/>
                          <a:cs typeface="Cambria Math"/>
                        </a:rPr>
                        <a:t>F</a:t>
                      </a:r>
                      <a:endParaRPr sz="2400">
                        <a:latin typeface="Cambria Math"/>
                        <a:cs typeface="Cambria Math"/>
                      </a:endParaRPr>
                    </a:p>
                  </a:txBody>
                  <a:tcPr marL="0" marR="0" marT="927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spc="50"/>
              <a:t>Strategy</a:t>
            </a:r>
            <a:r>
              <a:rPr spc="250"/>
              <a:t> </a:t>
            </a:r>
            <a:r>
              <a:t>1:</a:t>
            </a:r>
            <a:r>
              <a:rPr spc="225"/>
              <a:t> </a:t>
            </a:r>
            <a:r>
              <a:t>Truth</a:t>
            </a:r>
            <a:r>
              <a:rPr spc="250"/>
              <a:t> </a:t>
            </a:r>
            <a:r>
              <a:rPr spc="-10"/>
              <a:t>Tables</a:t>
            </a:r>
          </a:p>
        </p:txBody>
      </p:sp>
      <p:sp>
        <p:nvSpPr>
          <p:cNvPr id="3" name="object 3"/>
          <p:cNvSpPr txBox="1"/>
          <p:nvPr/>
        </p:nvSpPr>
        <p:spPr>
          <a:xfrm>
            <a:off x="645058" y="1349386"/>
            <a:ext cx="9972675" cy="2545312"/>
          </a:xfrm>
          <a:prstGeom prst="rect">
            <a:avLst/>
          </a:prstGeom>
        </p:spPr>
        <p:txBody>
          <a:bodyPr vert="horz" wrap="square" lIns="0" tIns="50165" rIns="0" bIns="0" rtlCol="0">
            <a:spAutoFit/>
          </a:bodyPr>
          <a:lstStyle/>
          <a:p>
            <a:pPr marL="12700" marR="5080">
              <a:lnSpc>
                <a:spcPct val="142900"/>
              </a:lnSpc>
              <a:spcBef>
                <a:spcPts val="395"/>
              </a:spcBef>
            </a:pPr>
            <a:r>
              <a:rPr sz="2800" b="0" spc="-25">
                <a:latin typeface="Segoe UI Semilight"/>
                <a:cs typeface="Segoe UI Semilight"/>
              </a:rPr>
              <a:t>Truth</a:t>
            </a:r>
            <a:r>
              <a:rPr sz="2800" b="0" spc="-75">
                <a:latin typeface="Segoe UI Semilight"/>
                <a:cs typeface="Segoe UI Semilight"/>
              </a:rPr>
              <a:t> </a:t>
            </a:r>
            <a:r>
              <a:rPr sz="2800" b="0">
                <a:latin typeface="Segoe UI Semilight"/>
                <a:cs typeface="Segoe UI Semilight"/>
              </a:rPr>
              <a:t>tables</a:t>
            </a:r>
            <a:r>
              <a:rPr sz="2800" b="0" spc="-35">
                <a:latin typeface="Segoe UI Semilight"/>
                <a:cs typeface="Segoe UI Semilight"/>
              </a:rPr>
              <a:t> </a:t>
            </a:r>
            <a:r>
              <a:rPr sz="2800" b="0" i="1">
                <a:latin typeface="Segoe UI Semilight"/>
                <a:cs typeface="Segoe UI Semilight"/>
              </a:rPr>
              <a:t>do</a:t>
            </a:r>
            <a:r>
              <a:rPr sz="2800" b="0" spc="-60">
                <a:latin typeface="Segoe UI Semilight"/>
                <a:cs typeface="Segoe UI Semilight"/>
              </a:rPr>
              <a:t> </a:t>
            </a:r>
            <a:r>
              <a:rPr sz="2800" b="0">
                <a:latin typeface="Segoe UI Semilight"/>
                <a:cs typeface="Segoe UI Semilight"/>
              </a:rPr>
              <a:t>let</a:t>
            </a:r>
            <a:r>
              <a:rPr sz="2800" b="0" spc="-65">
                <a:latin typeface="Segoe UI Semilight"/>
                <a:cs typeface="Segoe UI Semilight"/>
              </a:rPr>
              <a:t> </a:t>
            </a:r>
            <a:r>
              <a:rPr sz="2800" b="0">
                <a:latin typeface="Segoe UI Semilight"/>
                <a:cs typeface="Segoe UI Semilight"/>
              </a:rPr>
              <a:t>us</a:t>
            </a:r>
            <a:r>
              <a:rPr sz="2800" b="0" spc="-60">
                <a:latin typeface="Segoe UI Semilight"/>
                <a:cs typeface="Segoe UI Semilight"/>
              </a:rPr>
              <a:t> </a:t>
            </a:r>
            <a:r>
              <a:rPr sz="2800" b="0">
                <a:latin typeface="Segoe UI Semilight"/>
                <a:cs typeface="Segoe UI Semilight"/>
              </a:rPr>
              <a:t>check</a:t>
            </a:r>
            <a:r>
              <a:rPr sz="2800" b="0" spc="-55">
                <a:latin typeface="Segoe UI Semilight"/>
                <a:cs typeface="Segoe UI Semilight"/>
              </a:rPr>
              <a:t> </a:t>
            </a:r>
            <a:r>
              <a:rPr sz="2800" b="0">
                <a:latin typeface="Segoe UI Semilight"/>
                <a:cs typeface="Segoe UI Semilight"/>
              </a:rPr>
              <a:t>if</a:t>
            </a:r>
            <a:r>
              <a:rPr sz="2800" b="0" spc="-70">
                <a:latin typeface="Segoe UI Semilight"/>
                <a:cs typeface="Segoe UI Semilight"/>
              </a:rPr>
              <a:t> </a:t>
            </a:r>
            <a:r>
              <a:rPr sz="2800" b="0">
                <a:latin typeface="Segoe UI Semilight"/>
                <a:cs typeface="Segoe UI Semilight"/>
              </a:rPr>
              <a:t>two</a:t>
            </a:r>
            <a:r>
              <a:rPr sz="2800" b="0" spc="-60">
                <a:latin typeface="Segoe UI Semilight"/>
                <a:cs typeface="Segoe UI Semilight"/>
              </a:rPr>
              <a:t> </a:t>
            </a:r>
            <a:r>
              <a:rPr sz="2800" b="0">
                <a:latin typeface="Segoe UI Semilight"/>
                <a:cs typeface="Segoe UI Semilight"/>
              </a:rPr>
              <a:t>propositions</a:t>
            </a:r>
            <a:r>
              <a:rPr sz="2800" b="0" spc="-75">
                <a:latin typeface="Segoe UI Semilight"/>
                <a:cs typeface="Segoe UI Semilight"/>
              </a:rPr>
              <a:t> </a:t>
            </a:r>
            <a:r>
              <a:rPr sz="2800" b="0">
                <a:latin typeface="Segoe UI Semilight"/>
                <a:cs typeface="Segoe UI Semilight"/>
              </a:rPr>
              <a:t>are</a:t>
            </a:r>
            <a:r>
              <a:rPr sz="2800" b="0" spc="-55">
                <a:latin typeface="Segoe UI Semilight"/>
                <a:cs typeface="Segoe UI Semilight"/>
              </a:rPr>
              <a:t> </a:t>
            </a:r>
            <a:r>
              <a:rPr sz="2800" b="0" spc="-10">
                <a:latin typeface="Segoe UI Semilight"/>
                <a:cs typeface="Segoe UI Semilight"/>
              </a:rPr>
              <a:t>equivalent. </a:t>
            </a:r>
            <a:endParaRPr lang="en-US" sz="2800" b="0" spc="-10">
              <a:latin typeface="Segoe UI Semilight"/>
              <a:cs typeface="Segoe UI Semilight"/>
            </a:endParaRPr>
          </a:p>
          <a:p>
            <a:pPr marL="12700" marR="5080">
              <a:lnSpc>
                <a:spcPct val="142900"/>
              </a:lnSpc>
              <a:spcBef>
                <a:spcPts val="395"/>
              </a:spcBef>
            </a:pPr>
            <a:endParaRPr lang="en-US" sz="2800" spc="-10">
              <a:latin typeface="Segoe UI Semilight"/>
              <a:cs typeface="Segoe UI Semilight"/>
            </a:endParaRPr>
          </a:p>
          <a:p>
            <a:pPr marL="12700" marR="5080">
              <a:lnSpc>
                <a:spcPct val="142900"/>
              </a:lnSpc>
              <a:spcBef>
                <a:spcPts val="395"/>
              </a:spcBef>
            </a:pPr>
            <a:r>
              <a:rPr sz="2800" b="0" spc="-25">
                <a:latin typeface="Segoe UI Semilight"/>
                <a:cs typeface="Segoe UI Semilight"/>
              </a:rPr>
              <a:t>Truth</a:t>
            </a:r>
            <a:r>
              <a:rPr sz="2800" b="0" spc="-55">
                <a:latin typeface="Segoe UI Semilight"/>
                <a:cs typeface="Segoe UI Semilight"/>
              </a:rPr>
              <a:t> </a:t>
            </a:r>
            <a:r>
              <a:rPr sz="2800" b="0">
                <a:latin typeface="Segoe UI Semilight"/>
                <a:cs typeface="Segoe UI Semilight"/>
              </a:rPr>
              <a:t>tables</a:t>
            </a:r>
            <a:r>
              <a:rPr sz="2800" b="0" spc="-25">
                <a:latin typeface="Segoe UI Semilight"/>
                <a:cs typeface="Segoe UI Semilight"/>
              </a:rPr>
              <a:t> </a:t>
            </a:r>
            <a:r>
              <a:rPr sz="2800" b="0" i="1">
                <a:latin typeface="Segoe UI Semilight"/>
                <a:cs typeface="Segoe UI Semilight"/>
              </a:rPr>
              <a:t>don’t</a:t>
            </a:r>
            <a:r>
              <a:rPr sz="2800" b="0" spc="-70">
                <a:latin typeface="Segoe UI Semilight"/>
                <a:cs typeface="Segoe UI Semilight"/>
              </a:rPr>
              <a:t> </a:t>
            </a:r>
            <a:r>
              <a:rPr sz="2800" b="0">
                <a:latin typeface="Segoe UI Semilight"/>
                <a:cs typeface="Segoe UI Semilight"/>
              </a:rPr>
              <a:t>give</a:t>
            </a:r>
            <a:r>
              <a:rPr sz="2800" b="0" spc="-60">
                <a:latin typeface="Segoe UI Semilight"/>
                <a:cs typeface="Segoe UI Semilight"/>
              </a:rPr>
              <a:t> </a:t>
            </a:r>
            <a:r>
              <a:rPr sz="2800" b="0">
                <a:latin typeface="Segoe UI Semilight"/>
                <a:cs typeface="Segoe UI Semilight"/>
              </a:rPr>
              <a:t>us</a:t>
            </a:r>
            <a:r>
              <a:rPr sz="2800" b="0" spc="-50">
                <a:latin typeface="Segoe UI Semilight"/>
                <a:cs typeface="Segoe UI Semilight"/>
              </a:rPr>
              <a:t> </a:t>
            </a:r>
            <a:r>
              <a:rPr sz="2800" b="0">
                <a:latin typeface="Segoe UI Semilight"/>
                <a:cs typeface="Segoe UI Semilight"/>
              </a:rPr>
              <a:t>a</a:t>
            </a:r>
            <a:r>
              <a:rPr sz="2800" b="0" spc="-40">
                <a:latin typeface="Segoe UI Semilight"/>
                <a:cs typeface="Segoe UI Semilight"/>
              </a:rPr>
              <a:t> </a:t>
            </a:r>
            <a:r>
              <a:rPr sz="2800" b="0">
                <a:latin typeface="Segoe UI Semilight"/>
                <a:cs typeface="Segoe UI Semilight"/>
              </a:rPr>
              <a:t>good</a:t>
            </a:r>
            <a:r>
              <a:rPr sz="2800" b="0" spc="-45">
                <a:latin typeface="Segoe UI Semilight"/>
                <a:cs typeface="Segoe UI Semilight"/>
              </a:rPr>
              <a:t> </a:t>
            </a:r>
            <a:r>
              <a:rPr sz="2800" b="0">
                <a:latin typeface="Segoe UI Semilight"/>
                <a:cs typeface="Segoe UI Semilight"/>
              </a:rPr>
              <a:t>way</a:t>
            </a:r>
            <a:r>
              <a:rPr sz="2800" b="0" spc="-40">
                <a:latin typeface="Segoe UI Semilight"/>
                <a:cs typeface="Segoe UI Semilight"/>
              </a:rPr>
              <a:t> </a:t>
            </a:r>
            <a:r>
              <a:rPr sz="2800" b="0">
                <a:latin typeface="Segoe UI Semilight"/>
                <a:cs typeface="Segoe UI Semilight"/>
              </a:rPr>
              <a:t>to</a:t>
            </a:r>
            <a:r>
              <a:rPr sz="2800" b="0" spc="-45">
                <a:latin typeface="Segoe UI Semilight"/>
                <a:cs typeface="Segoe UI Semilight"/>
              </a:rPr>
              <a:t> </a:t>
            </a:r>
            <a:r>
              <a:rPr sz="2800" b="0">
                <a:latin typeface="Segoe UI Semilight"/>
                <a:cs typeface="Segoe UI Semilight"/>
              </a:rPr>
              <a:t>start</a:t>
            </a:r>
            <a:r>
              <a:rPr sz="2800" b="0" spc="-65">
                <a:latin typeface="Segoe UI Semilight"/>
                <a:cs typeface="Segoe UI Semilight"/>
              </a:rPr>
              <a:t> </a:t>
            </a:r>
            <a:r>
              <a:rPr sz="2800" b="0">
                <a:latin typeface="Segoe UI Semilight"/>
                <a:cs typeface="Segoe UI Semilight"/>
              </a:rPr>
              <a:t>from</a:t>
            </a:r>
            <a:r>
              <a:rPr sz="2800" b="0" spc="-40">
                <a:latin typeface="Segoe UI Semilight"/>
                <a:cs typeface="Segoe UI Semilight"/>
              </a:rPr>
              <a:t> </a:t>
            </a:r>
            <a:r>
              <a:rPr sz="2800" b="0">
                <a:latin typeface="Segoe UI Semilight"/>
                <a:cs typeface="Segoe UI Semilight"/>
              </a:rPr>
              <a:t>a</a:t>
            </a:r>
            <a:r>
              <a:rPr sz="2800" b="0" spc="-55">
                <a:latin typeface="Segoe UI Semilight"/>
                <a:cs typeface="Segoe UI Semilight"/>
              </a:rPr>
              <a:t> </a:t>
            </a:r>
            <a:r>
              <a:rPr sz="2800" b="0" spc="-10">
                <a:latin typeface="Segoe UI Semilight"/>
                <a:cs typeface="Segoe UI Semilight"/>
              </a:rPr>
              <a:t>complicated </a:t>
            </a:r>
            <a:r>
              <a:rPr sz="2800" b="0">
                <a:latin typeface="Segoe UI Semilight"/>
                <a:cs typeface="Segoe UI Semilight"/>
              </a:rPr>
              <a:t>proposition,</a:t>
            </a:r>
            <a:r>
              <a:rPr sz="2800" b="0" spc="-110">
                <a:latin typeface="Segoe UI Semilight"/>
                <a:cs typeface="Segoe UI Semilight"/>
              </a:rPr>
              <a:t> </a:t>
            </a:r>
            <a:r>
              <a:rPr sz="2800" b="0">
                <a:latin typeface="Segoe UI Semilight"/>
                <a:cs typeface="Segoe UI Semilight"/>
              </a:rPr>
              <a:t>and</a:t>
            </a:r>
            <a:r>
              <a:rPr sz="2800" b="0" spc="-85">
                <a:latin typeface="Segoe UI Semilight"/>
                <a:cs typeface="Segoe UI Semilight"/>
              </a:rPr>
              <a:t> </a:t>
            </a:r>
            <a:r>
              <a:rPr sz="2800" b="0">
                <a:latin typeface="Segoe UI Semilight"/>
                <a:cs typeface="Segoe UI Semilight"/>
              </a:rPr>
              <a:t>simplify</a:t>
            </a:r>
            <a:r>
              <a:rPr sz="2800" b="0" spc="-80">
                <a:latin typeface="Segoe UI Semilight"/>
                <a:cs typeface="Segoe UI Semilight"/>
              </a:rPr>
              <a:t> </a:t>
            </a:r>
            <a:r>
              <a:rPr sz="2800" b="0" spc="-25">
                <a:latin typeface="Segoe UI Semilight"/>
                <a:cs typeface="Segoe UI Semilight"/>
              </a:rPr>
              <a:t>it.</a:t>
            </a:r>
            <a:endParaRPr sz="2800">
              <a:latin typeface="Segoe UI Semilight"/>
              <a:cs typeface="Segoe UI Semi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723" rIns="0" bIns="0" rtlCol="0">
            <a:spAutoFit/>
          </a:bodyPr>
          <a:lstStyle/>
          <a:p>
            <a:pPr marL="12700">
              <a:lnSpc>
                <a:spcPct val="100000"/>
              </a:lnSpc>
              <a:spcBef>
                <a:spcPts val="105"/>
              </a:spcBef>
            </a:pPr>
            <a:r>
              <a:rPr spc="50"/>
              <a:t>Strategy</a:t>
            </a:r>
            <a:r>
              <a:rPr spc="254"/>
              <a:t> </a:t>
            </a:r>
            <a:r>
              <a:t>2:</a:t>
            </a:r>
            <a:r>
              <a:rPr spc="235"/>
              <a:t> </a:t>
            </a:r>
            <a:r>
              <a:rPr spc="70"/>
              <a:t>Manipulating</a:t>
            </a:r>
            <a:r>
              <a:rPr spc="290"/>
              <a:t> </a:t>
            </a:r>
            <a:r>
              <a:rPr spc="55"/>
              <a:t>Expressions</a:t>
            </a:r>
          </a:p>
        </p:txBody>
      </p:sp>
      <p:sp>
        <p:nvSpPr>
          <p:cNvPr id="3" name="object 3"/>
          <p:cNvSpPr txBox="1"/>
          <p:nvPr/>
        </p:nvSpPr>
        <p:spPr>
          <a:xfrm>
            <a:off x="645058" y="1425521"/>
            <a:ext cx="10468610" cy="2618987"/>
          </a:xfrm>
          <a:prstGeom prst="rect">
            <a:avLst/>
          </a:prstGeom>
        </p:spPr>
        <p:txBody>
          <a:bodyPr vert="horz" wrap="square" lIns="0" tIns="12065" rIns="0" bIns="0" rtlCol="0">
            <a:spAutoFit/>
          </a:bodyPr>
          <a:lstStyle/>
          <a:p>
            <a:pPr marL="12700" marR="514984">
              <a:lnSpc>
                <a:spcPct val="133900"/>
              </a:lnSpc>
              <a:spcBef>
                <a:spcPts val="95"/>
              </a:spcBef>
            </a:pPr>
            <a:r>
              <a:rPr sz="2800" b="0">
                <a:latin typeface="Segoe UI Semilight"/>
                <a:cs typeface="Segoe UI Semilight"/>
              </a:rPr>
              <a:t>Instead,</a:t>
            </a:r>
            <a:r>
              <a:rPr sz="2800" b="0" spc="-65">
                <a:latin typeface="Segoe UI Semilight"/>
                <a:cs typeface="Segoe UI Semilight"/>
              </a:rPr>
              <a:t> </a:t>
            </a:r>
            <a:r>
              <a:rPr sz="2800" b="0">
                <a:latin typeface="Segoe UI Semilight"/>
                <a:cs typeface="Segoe UI Semilight"/>
              </a:rPr>
              <a:t>we</a:t>
            </a:r>
            <a:r>
              <a:rPr sz="2800" b="0" spc="-50">
                <a:latin typeface="Segoe UI Semilight"/>
                <a:cs typeface="Segoe UI Semilight"/>
              </a:rPr>
              <a:t> </a:t>
            </a:r>
            <a:r>
              <a:rPr sz="2800" b="0">
                <a:latin typeface="Segoe UI Semilight"/>
                <a:cs typeface="Segoe UI Semilight"/>
              </a:rPr>
              <a:t>are</a:t>
            </a:r>
            <a:r>
              <a:rPr sz="2800" b="0" spc="-50">
                <a:latin typeface="Segoe UI Semilight"/>
                <a:cs typeface="Segoe UI Semilight"/>
              </a:rPr>
              <a:t> </a:t>
            </a:r>
            <a:r>
              <a:rPr sz="2800" b="0">
                <a:latin typeface="Segoe UI Semilight"/>
                <a:cs typeface="Segoe UI Semilight"/>
              </a:rPr>
              <a:t>going</a:t>
            </a:r>
            <a:r>
              <a:rPr sz="2800" b="0" spc="-60">
                <a:latin typeface="Segoe UI Semilight"/>
                <a:cs typeface="Segoe UI Semilight"/>
              </a:rPr>
              <a:t> </a:t>
            </a:r>
            <a:r>
              <a:rPr sz="2800" b="0">
                <a:latin typeface="Segoe UI Semilight"/>
                <a:cs typeface="Segoe UI Semilight"/>
              </a:rPr>
              <a:t>to</a:t>
            </a:r>
            <a:r>
              <a:rPr sz="2800" b="0" spc="-50">
                <a:latin typeface="Segoe UI Semilight"/>
                <a:cs typeface="Segoe UI Semilight"/>
              </a:rPr>
              <a:t> </a:t>
            </a:r>
            <a:r>
              <a:rPr sz="2800" b="0">
                <a:latin typeface="Segoe UI Semilight"/>
                <a:cs typeface="Segoe UI Semilight"/>
              </a:rPr>
              <a:t>learn</a:t>
            </a:r>
            <a:r>
              <a:rPr sz="2800" b="0" spc="-45">
                <a:latin typeface="Segoe UI Semilight"/>
                <a:cs typeface="Segoe UI Semilight"/>
              </a:rPr>
              <a:t> </a:t>
            </a:r>
            <a:r>
              <a:rPr sz="2800" b="0">
                <a:latin typeface="Segoe UI Semilight"/>
                <a:cs typeface="Segoe UI Semilight"/>
              </a:rPr>
              <a:t>logical</a:t>
            </a:r>
            <a:r>
              <a:rPr sz="2800" b="0" spc="-90">
                <a:latin typeface="Segoe UI Semilight"/>
                <a:cs typeface="Segoe UI Semilight"/>
              </a:rPr>
              <a:t> </a:t>
            </a:r>
            <a:r>
              <a:rPr sz="2800" b="0">
                <a:latin typeface="Segoe UI Semilight"/>
                <a:cs typeface="Segoe UI Semilight"/>
              </a:rPr>
              <a:t>equivalence</a:t>
            </a:r>
            <a:r>
              <a:rPr sz="2800" b="0" spc="-75">
                <a:latin typeface="Segoe UI Semilight"/>
                <a:cs typeface="Segoe UI Semilight"/>
              </a:rPr>
              <a:t> </a:t>
            </a:r>
            <a:r>
              <a:rPr sz="2800" b="0">
                <a:latin typeface="Segoe UI Semilight"/>
                <a:cs typeface="Segoe UI Semilight"/>
              </a:rPr>
              <a:t>rules</a:t>
            </a:r>
            <a:r>
              <a:rPr sz="2800" b="0" spc="-55">
                <a:latin typeface="Segoe UI Semilight"/>
                <a:cs typeface="Segoe UI Semilight"/>
              </a:rPr>
              <a:t> </a:t>
            </a:r>
            <a:r>
              <a:rPr sz="2800" b="0">
                <a:latin typeface="Segoe UI Semilight"/>
                <a:cs typeface="Segoe UI Semilight"/>
              </a:rPr>
              <a:t>to</a:t>
            </a:r>
            <a:r>
              <a:rPr sz="2800" b="0" spc="-55">
                <a:latin typeface="Segoe UI Semilight"/>
                <a:cs typeface="Segoe UI Semilight"/>
              </a:rPr>
              <a:t> </a:t>
            </a:r>
            <a:r>
              <a:rPr sz="2800" b="0">
                <a:latin typeface="Segoe UI Semilight"/>
                <a:cs typeface="Segoe UI Semilight"/>
              </a:rPr>
              <a:t>help</a:t>
            </a:r>
            <a:r>
              <a:rPr sz="2800" b="0" spc="-50">
                <a:latin typeface="Segoe UI Semilight"/>
                <a:cs typeface="Segoe UI Semilight"/>
              </a:rPr>
              <a:t> </a:t>
            </a:r>
            <a:r>
              <a:rPr sz="2800" b="0" spc="-25">
                <a:latin typeface="Segoe UI Semilight"/>
                <a:cs typeface="Segoe UI Semilight"/>
              </a:rPr>
              <a:t>us </a:t>
            </a:r>
            <a:r>
              <a:rPr sz="2800" b="0">
                <a:latin typeface="Segoe UI Semilight"/>
                <a:cs typeface="Segoe UI Semilight"/>
              </a:rPr>
              <a:t>simplify</a:t>
            </a:r>
            <a:r>
              <a:rPr sz="2800" b="0" spc="-90">
                <a:latin typeface="Segoe UI Semilight"/>
                <a:cs typeface="Segoe UI Semilight"/>
              </a:rPr>
              <a:t> </a:t>
            </a:r>
            <a:r>
              <a:rPr sz="2800" b="0" spc="-10">
                <a:latin typeface="Segoe UI Semilight"/>
                <a:cs typeface="Segoe UI Semilight"/>
              </a:rPr>
              <a:t>expressions.</a:t>
            </a:r>
            <a:endParaRPr lang="en-US" sz="2800" b="0" spc="-10">
              <a:latin typeface="Segoe UI Semilight"/>
              <a:cs typeface="Segoe UI Semilight"/>
            </a:endParaRPr>
          </a:p>
          <a:p>
            <a:pPr marL="12700" marR="514984">
              <a:lnSpc>
                <a:spcPct val="133900"/>
              </a:lnSpc>
              <a:spcBef>
                <a:spcPts val="95"/>
              </a:spcBef>
            </a:pPr>
            <a:endParaRPr sz="2800">
              <a:latin typeface="Segoe UI Semilight"/>
              <a:cs typeface="Segoe UI Semilight"/>
            </a:endParaRPr>
          </a:p>
          <a:p>
            <a:pPr marL="12700">
              <a:lnSpc>
                <a:spcPct val="100000"/>
              </a:lnSpc>
            </a:pPr>
            <a:r>
              <a:rPr sz="2800" b="0">
                <a:latin typeface="Segoe UI Semilight"/>
                <a:cs typeface="Segoe UI Semilight"/>
              </a:rPr>
              <a:t>Similar</a:t>
            </a:r>
            <a:r>
              <a:rPr sz="2800" b="0" spc="-65">
                <a:latin typeface="Segoe UI Semilight"/>
                <a:cs typeface="Segoe UI Semilight"/>
              </a:rPr>
              <a:t> </a:t>
            </a:r>
            <a:r>
              <a:rPr sz="2800" b="0">
                <a:latin typeface="Segoe UI Semilight"/>
                <a:cs typeface="Segoe UI Semilight"/>
              </a:rPr>
              <a:t>to</a:t>
            </a:r>
            <a:r>
              <a:rPr sz="2800" b="0" spc="-50">
                <a:latin typeface="Segoe UI Semilight"/>
                <a:cs typeface="Segoe UI Semilight"/>
              </a:rPr>
              <a:t> </a:t>
            </a:r>
            <a:r>
              <a:rPr sz="2800" b="0">
                <a:latin typeface="Segoe UI Semilight"/>
                <a:cs typeface="Segoe UI Semilight"/>
              </a:rPr>
              <a:t>algebra,</a:t>
            </a:r>
            <a:r>
              <a:rPr sz="2800" b="0" spc="-50">
                <a:latin typeface="Segoe UI Semilight"/>
                <a:cs typeface="Segoe UI Semilight"/>
              </a:rPr>
              <a:t> </a:t>
            </a:r>
            <a:r>
              <a:rPr sz="2800" b="0">
                <a:latin typeface="Segoe UI Semilight"/>
                <a:cs typeface="Segoe UI Semilight"/>
              </a:rPr>
              <a:t>where</a:t>
            </a:r>
            <a:r>
              <a:rPr sz="2800" b="0" spc="-50">
                <a:latin typeface="Segoe UI Semilight"/>
                <a:cs typeface="Segoe UI Semilight"/>
              </a:rPr>
              <a:t> </a:t>
            </a:r>
            <a:r>
              <a:rPr sz="2800" b="0">
                <a:latin typeface="Segoe UI Semilight"/>
                <a:cs typeface="Segoe UI Semilight"/>
              </a:rPr>
              <a:t>we</a:t>
            </a:r>
            <a:r>
              <a:rPr sz="2800" b="0" spc="-45">
                <a:latin typeface="Segoe UI Semilight"/>
                <a:cs typeface="Segoe UI Semilight"/>
              </a:rPr>
              <a:t> </a:t>
            </a:r>
            <a:r>
              <a:rPr sz="2800" b="0">
                <a:latin typeface="Segoe UI Semilight"/>
                <a:cs typeface="Segoe UI Semilight"/>
              </a:rPr>
              <a:t>can</a:t>
            </a:r>
            <a:r>
              <a:rPr sz="2800" b="0" spc="-60">
                <a:latin typeface="Segoe UI Semilight"/>
                <a:cs typeface="Segoe UI Semilight"/>
              </a:rPr>
              <a:t> </a:t>
            </a:r>
            <a:r>
              <a:rPr sz="2800" b="0">
                <a:latin typeface="Segoe UI Semilight"/>
                <a:cs typeface="Segoe UI Semilight"/>
              </a:rPr>
              <a:t>apply</a:t>
            </a:r>
            <a:r>
              <a:rPr sz="2800" b="0" spc="-45">
                <a:latin typeface="Segoe UI Semilight"/>
                <a:cs typeface="Segoe UI Semilight"/>
              </a:rPr>
              <a:t> </a:t>
            </a:r>
            <a:r>
              <a:rPr sz="2800" b="0">
                <a:latin typeface="Segoe UI Semilight"/>
                <a:cs typeface="Segoe UI Semilight"/>
              </a:rPr>
              <a:t>rules</a:t>
            </a:r>
            <a:r>
              <a:rPr sz="2800" b="0" spc="-55">
                <a:latin typeface="Segoe UI Semilight"/>
                <a:cs typeface="Segoe UI Semilight"/>
              </a:rPr>
              <a:t> </a:t>
            </a:r>
            <a:r>
              <a:rPr sz="2800" b="0">
                <a:latin typeface="Segoe UI Semilight"/>
                <a:cs typeface="Segoe UI Semilight"/>
              </a:rPr>
              <a:t>to</a:t>
            </a:r>
            <a:r>
              <a:rPr sz="2800" b="0" spc="-50">
                <a:latin typeface="Segoe UI Semilight"/>
                <a:cs typeface="Segoe UI Semilight"/>
              </a:rPr>
              <a:t> </a:t>
            </a:r>
            <a:r>
              <a:rPr sz="2800" b="0">
                <a:latin typeface="Segoe UI Semilight"/>
                <a:cs typeface="Segoe UI Semilight"/>
              </a:rPr>
              <a:t>transform</a:t>
            </a:r>
            <a:r>
              <a:rPr sz="2800" b="0" spc="-75">
                <a:latin typeface="Segoe UI Semilight"/>
                <a:cs typeface="Segoe UI Semilight"/>
              </a:rPr>
              <a:t> </a:t>
            </a:r>
            <a:r>
              <a:rPr sz="2800" b="0" spc="-10">
                <a:latin typeface="Segoe UI Semilight"/>
                <a:cs typeface="Segoe UI Semilight"/>
              </a:rPr>
              <a:t>expression</a:t>
            </a:r>
            <a:r>
              <a:rPr lang="en-US" sz="2800" b="0" spc="-10">
                <a:latin typeface="Segoe UI Semilight"/>
                <a:cs typeface="Segoe UI Semilight"/>
              </a:rPr>
              <a:t>s into equivalent expressions</a:t>
            </a:r>
            <a:r>
              <a:rPr sz="2800" b="0" spc="-10">
                <a:latin typeface="Segoe UI Semilight"/>
                <a:cs typeface="Segoe UI Semilight"/>
              </a:rPr>
              <a:t>:</a:t>
            </a:r>
            <a:endParaRPr sz="2800">
              <a:latin typeface="Segoe UI Semilight"/>
              <a:cs typeface="Segoe UI Semilight"/>
            </a:endParaRPr>
          </a:p>
        </p:txBody>
      </p:sp>
      <p:sp>
        <p:nvSpPr>
          <p:cNvPr id="4" name="object 4"/>
          <p:cNvSpPr/>
          <p:nvPr/>
        </p:nvSpPr>
        <p:spPr>
          <a:xfrm>
            <a:off x="688746" y="4186682"/>
            <a:ext cx="1052830" cy="328930"/>
          </a:xfrm>
          <a:custGeom>
            <a:avLst/>
            <a:gdLst/>
            <a:ahLst/>
            <a:cxnLst/>
            <a:rect l="l" t="t" r="r" b="b"/>
            <a:pathLst>
              <a:path w="1052830" h="328929">
                <a:moveTo>
                  <a:pt x="947775" y="0"/>
                </a:moveTo>
                <a:lnTo>
                  <a:pt x="943076" y="13335"/>
                </a:lnTo>
                <a:lnTo>
                  <a:pt x="962126" y="21595"/>
                </a:lnTo>
                <a:lnTo>
                  <a:pt x="978509" y="33035"/>
                </a:lnTo>
                <a:lnTo>
                  <a:pt x="1003274" y="65405"/>
                </a:lnTo>
                <a:lnTo>
                  <a:pt x="1017847" y="109108"/>
                </a:lnTo>
                <a:lnTo>
                  <a:pt x="1021438" y="134346"/>
                </a:lnTo>
                <a:lnTo>
                  <a:pt x="1021491" y="134717"/>
                </a:lnTo>
                <a:lnTo>
                  <a:pt x="1021489" y="191789"/>
                </a:lnTo>
                <a:lnTo>
                  <a:pt x="1011722" y="241788"/>
                </a:lnTo>
                <a:lnTo>
                  <a:pt x="992144" y="280838"/>
                </a:lnTo>
                <a:lnTo>
                  <a:pt x="962374" y="307179"/>
                </a:lnTo>
                <a:lnTo>
                  <a:pt x="943584" y="315468"/>
                </a:lnTo>
                <a:lnTo>
                  <a:pt x="947775" y="328930"/>
                </a:lnTo>
                <a:lnTo>
                  <a:pt x="992654" y="307832"/>
                </a:lnTo>
                <a:lnTo>
                  <a:pt x="1025626" y="271399"/>
                </a:lnTo>
                <a:lnTo>
                  <a:pt x="1045914" y="222599"/>
                </a:lnTo>
                <a:lnTo>
                  <a:pt x="1052677" y="164465"/>
                </a:lnTo>
                <a:lnTo>
                  <a:pt x="1051005" y="134717"/>
                </a:lnTo>
                <a:lnTo>
                  <a:pt x="1037407" y="80918"/>
                </a:lnTo>
                <a:lnTo>
                  <a:pt x="1010497" y="37415"/>
                </a:lnTo>
                <a:lnTo>
                  <a:pt x="971635" y="8598"/>
                </a:lnTo>
                <a:lnTo>
                  <a:pt x="947775" y="0"/>
                </a:lnTo>
                <a:close/>
              </a:path>
              <a:path w="1052830" h="328929">
                <a:moveTo>
                  <a:pt x="104901" y="0"/>
                </a:moveTo>
                <a:lnTo>
                  <a:pt x="60142" y="21066"/>
                </a:lnTo>
                <a:lnTo>
                  <a:pt x="27127" y="57658"/>
                </a:lnTo>
                <a:lnTo>
                  <a:pt x="6781" y="106489"/>
                </a:lnTo>
                <a:lnTo>
                  <a:pt x="92" y="162814"/>
                </a:lnTo>
                <a:lnTo>
                  <a:pt x="0" y="164465"/>
                </a:lnTo>
                <a:lnTo>
                  <a:pt x="1690" y="194710"/>
                </a:lnTo>
                <a:lnTo>
                  <a:pt x="15216" y="248154"/>
                </a:lnTo>
                <a:lnTo>
                  <a:pt x="42060" y="291550"/>
                </a:lnTo>
                <a:lnTo>
                  <a:pt x="80984" y="320280"/>
                </a:lnTo>
                <a:lnTo>
                  <a:pt x="104901" y="328930"/>
                </a:lnTo>
                <a:lnTo>
                  <a:pt x="109054" y="315468"/>
                </a:lnTo>
                <a:lnTo>
                  <a:pt x="90316" y="307179"/>
                </a:lnTo>
                <a:lnTo>
                  <a:pt x="74145" y="295640"/>
                </a:lnTo>
                <a:lnTo>
                  <a:pt x="49504" y="262763"/>
                </a:lnTo>
                <a:lnTo>
                  <a:pt x="34874" y="218122"/>
                </a:lnTo>
                <a:lnTo>
                  <a:pt x="30066" y="164465"/>
                </a:lnTo>
                <a:lnTo>
                  <a:pt x="29997" y="162814"/>
                </a:lnTo>
                <a:lnTo>
                  <a:pt x="31216" y="134717"/>
                </a:lnTo>
                <a:lnTo>
                  <a:pt x="40970" y="86000"/>
                </a:lnTo>
                <a:lnTo>
                  <a:pt x="60573" y="47642"/>
                </a:lnTo>
                <a:lnTo>
                  <a:pt x="90606" y="21595"/>
                </a:lnTo>
                <a:lnTo>
                  <a:pt x="109575" y="13335"/>
                </a:lnTo>
                <a:lnTo>
                  <a:pt x="104901" y="0"/>
                </a:lnTo>
                <a:close/>
              </a:path>
            </a:pathLst>
          </a:custGeom>
          <a:solidFill>
            <a:srgbClr val="000000"/>
          </a:solidFill>
        </p:spPr>
        <p:txBody>
          <a:bodyPr wrap="square" lIns="0" tIns="0" rIns="0" bIns="0" rtlCol="0"/>
          <a:lstStyle/>
          <a:p>
            <a:endParaRPr/>
          </a:p>
        </p:txBody>
      </p:sp>
      <p:sp>
        <p:nvSpPr>
          <p:cNvPr id="5" name="object 5"/>
          <p:cNvSpPr txBox="1"/>
          <p:nvPr/>
        </p:nvSpPr>
        <p:spPr>
          <a:xfrm>
            <a:off x="792886" y="4085590"/>
            <a:ext cx="845819" cy="452120"/>
          </a:xfrm>
          <a:prstGeom prst="rect">
            <a:avLst/>
          </a:prstGeom>
        </p:spPr>
        <p:txBody>
          <a:bodyPr vert="horz" wrap="square" lIns="0" tIns="12065" rIns="0" bIns="0" rtlCol="0">
            <a:spAutoFit/>
          </a:bodyPr>
          <a:lstStyle/>
          <a:p>
            <a:pPr marL="12700">
              <a:lnSpc>
                <a:spcPct val="100000"/>
              </a:lnSpc>
              <a:spcBef>
                <a:spcPts val="95"/>
              </a:spcBef>
            </a:pPr>
            <a:r>
              <a:rPr sz="2800">
                <a:latin typeface="Cambria Math"/>
                <a:cs typeface="Cambria Math"/>
              </a:rPr>
              <a:t>𝑥</a:t>
            </a:r>
            <a:r>
              <a:rPr sz="2800" spc="90">
                <a:latin typeface="Cambria Math"/>
                <a:cs typeface="Cambria Math"/>
              </a:rPr>
              <a:t> </a:t>
            </a:r>
            <a:r>
              <a:rPr sz="2800">
                <a:latin typeface="Cambria Math"/>
                <a:cs typeface="Cambria Math"/>
              </a:rPr>
              <a:t>+</a:t>
            </a:r>
            <a:r>
              <a:rPr sz="2800" spc="5">
                <a:latin typeface="Cambria Math"/>
                <a:cs typeface="Cambria Math"/>
              </a:rPr>
              <a:t> </a:t>
            </a:r>
            <a:r>
              <a:rPr sz="2800" spc="-50">
                <a:latin typeface="Cambria Math"/>
                <a:cs typeface="Cambria Math"/>
              </a:rPr>
              <a:t>2</a:t>
            </a:r>
            <a:endParaRPr sz="2800">
              <a:latin typeface="Cambria Math"/>
              <a:cs typeface="Cambria Math"/>
            </a:endParaRPr>
          </a:p>
        </p:txBody>
      </p:sp>
      <p:sp>
        <p:nvSpPr>
          <p:cNvPr id="6" name="object 6"/>
          <p:cNvSpPr/>
          <p:nvPr/>
        </p:nvSpPr>
        <p:spPr>
          <a:xfrm>
            <a:off x="1804289" y="4186682"/>
            <a:ext cx="1051560" cy="328930"/>
          </a:xfrm>
          <a:custGeom>
            <a:avLst/>
            <a:gdLst/>
            <a:ahLst/>
            <a:cxnLst/>
            <a:rect l="l" t="t" r="r" b="b"/>
            <a:pathLst>
              <a:path w="1051560" h="328929">
                <a:moveTo>
                  <a:pt x="946277" y="0"/>
                </a:moveTo>
                <a:lnTo>
                  <a:pt x="941578" y="13335"/>
                </a:lnTo>
                <a:lnTo>
                  <a:pt x="960628" y="21595"/>
                </a:lnTo>
                <a:lnTo>
                  <a:pt x="977011" y="33035"/>
                </a:lnTo>
                <a:lnTo>
                  <a:pt x="1001776" y="65405"/>
                </a:lnTo>
                <a:lnTo>
                  <a:pt x="1016349" y="109108"/>
                </a:lnTo>
                <a:lnTo>
                  <a:pt x="1019939" y="134346"/>
                </a:lnTo>
                <a:lnTo>
                  <a:pt x="1019992" y="134717"/>
                </a:lnTo>
                <a:lnTo>
                  <a:pt x="1019990" y="191789"/>
                </a:lnTo>
                <a:lnTo>
                  <a:pt x="1010223" y="241788"/>
                </a:lnTo>
                <a:lnTo>
                  <a:pt x="990645" y="280838"/>
                </a:lnTo>
                <a:lnTo>
                  <a:pt x="960876" y="307179"/>
                </a:lnTo>
                <a:lnTo>
                  <a:pt x="942086" y="315468"/>
                </a:lnTo>
                <a:lnTo>
                  <a:pt x="946277" y="328930"/>
                </a:lnTo>
                <a:lnTo>
                  <a:pt x="991155" y="307832"/>
                </a:lnTo>
                <a:lnTo>
                  <a:pt x="1024128" y="271399"/>
                </a:lnTo>
                <a:lnTo>
                  <a:pt x="1044416" y="222599"/>
                </a:lnTo>
                <a:lnTo>
                  <a:pt x="1051179" y="164465"/>
                </a:lnTo>
                <a:lnTo>
                  <a:pt x="1049507" y="134717"/>
                </a:lnTo>
                <a:lnTo>
                  <a:pt x="1035909" y="80918"/>
                </a:lnTo>
                <a:lnTo>
                  <a:pt x="1008999" y="37415"/>
                </a:lnTo>
                <a:lnTo>
                  <a:pt x="970137" y="8598"/>
                </a:lnTo>
                <a:lnTo>
                  <a:pt x="946277" y="0"/>
                </a:lnTo>
                <a:close/>
              </a:path>
              <a:path w="1051560" h="328929">
                <a:moveTo>
                  <a:pt x="104902" y="0"/>
                </a:moveTo>
                <a:lnTo>
                  <a:pt x="60134" y="21066"/>
                </a:lnTo>
                <a:lnTo>
                  <a:pt x="27178" y="57658"/>
                </a:lnTo>
                <a:lnTo>
                  <a:pt x="6778" y="106489"/>
                </a:lnTo>
                <a:lnTo>
                  <a:pt x="92" y="162814"/>
                </a:lnTo>
                <a:lnTo>
                  <a:pt x="0" y="164465"/>
                </a:lnTo>
                <a:lnTo>
                  <a:pt x="6762" y="222599"/>
                </a:lnTo>
                <a:lnTo>
                  <a:pt x="27050" y="271399"/>
                </a:lnTo>
                <a:lnTo>
                  <a:pt x="60023" y="307832"/>
                </a:lnTo>
                <a:lnTo>
                  <a:pt x="104902" y="328930"/>
                </a:lnTo>
                <a:lnTo>
                  <a:pt x="109093" y="315468"/>
                </a:lnTo>
                <a:lnTo>
                  <a:pt x="90356" y="307179"/>
                </a:lnTo>
                <a:lnTo>
                  <a:pt x="74168" y="295640"/>
                </a:lnTo>
                <a:lnTo>
                  <a:pt x="49530" y="262763"/>
                </a:lnTo>
                <a:lnTo>
                  <a:pt x="34893" y="218122"/>
                </a:lnTo>
                <a:lnTo>
                  <a:pt x="30042" y="164465"/>
                </a:lnTo>
                <a:lnTo>
                  <a:pt x="29972" y="162814"/>
                </a:lnTo>
                <a:lnTo>
                  <a:pt x="34893" y="109108"/>
                </a:lnTo>
                <a:lnTo>
                  <a:pt x="49530" y="65405"/>
                </a:lnTo>
                <a:lnTo>
                  <a:pt x="74279" y="33035"/>
                </a:lnTo>
                <a:lnTo>
                  <a:pt x="109600" y="13335"/>
                </a:lnTo>
                <a:lnTo>
                  <a:pt x="104902" y="0"/>
                </a:lnTo>
                <a:close/>
              </a:path>
            </a:pathLst>
          </a:custGeom>
          <a:solidFill>
            <a:srgbClr val="000000"/>
          </a:solidFill>
        </p:spPr>
        <p:txBody>
          <a:bodyPr wrap="square" lIns="0" tIns="0" rIns="0" bIns="0" rtlCol="0"/>
          <a:lstStyle/>
          <a:p>
            <a:endParaRPr/>
          </a:p>
        </p:txBody>
      </p:sp>
      <p:sp>
        <p:nvSpPr>
          <p:cNvPr id="7" name="object 7"/>
          <p:cNvSpPr txBox="1"/>
          <p:nvPr/>
        </p:nvSpPr>
        <p:spPr>
          <a:xfrm>
            <a:off x="1883029" y="3864000"/>
            <a:ext cx="4138929" cy="1320800"/>
          </a:xfrm>
          <a:prstGeom prst="rect">
            <a:avLst/>
          </a:prstGeom>
        </p:spPr>
        <p:txBody>
          <a:bodyPr vert="horz" wrap="square" lIns="0" tIns="233679" rIns="0" bIns="0" rtlCol="0">
            <a:spAutoFit/>
          </a:bodyPr>
          <a:lstStyle/>
          <a:p>
            <a:pPr marL="38100">
              <a:lnSpc>
                <a:spcPct val="100000"/>
              </a:lnSpc>
              <a:spcBef>
                <a:spcPts val="1839"/>
              </a:spcBef>
              <a:tabLst>
                <a:tab pos="1103630" algn="l"/>
              </a:tabLst>
            </a:pPr>
            <a:r>
              <a:rPr sz="2800">
                <a:latin typeface="Cambria Math"/>
                <a:cs typeface="Cambria Math"/>
              </a:rPr>
              <a:t>𝑥</a:t>
            </a:r>
            <a:r>
              <a:rPr sz="2800" spc="75">
                <a:latin typeface="Cambria Math"/>
                <a:cs typeface="Cambria Math"/>
              </a:rPr>
              <a:t> </a:t>
            </a:r>
            <a:r>
              <a:rPr sz="2800">
                <a:latin typeface="Cambria Math"/>
                <a:cs typeface="Cambria Math"/>
              </a:rPr>
              <a:t>+</a:t>
            </a:r>
            <a:r>
              <a:rPr sz="2800" spc="5">
                <a:latin typeface="Cambria Math"/>
                <a:cs typeface="Cambria Math"/>
              </a:rPr>
              <a:t> </a:t>
            </a:r>
            <a:r>
              <a:rPr sz="2800" spc="-60">
                <a:latin typeface="Cambria Math"/>
                <a:cs typeface="Cambria Math"/>
              </a:rPr>
              <a:t>3</a:t>
            </a:r>
            <a:r>
              <a:rPr sz="2800">
                <a:latin typeface="Cambria Math"/>
                <a:cs typeface="Cambria Math"/>
              </a:rPr>
              <a:t>	=</a:t>
            </a:r>
            <a:r>
              <a:rPr sz="2800" spc="150">
                <a:latin typeface="Cambria Math"/>
                <a:cs typeface="Cambria Math"/>
              </a:rPr>
              <a:t> </a:t>
            </a:r>
            <a:r>
              <a:rPr sz="2800" spc="90">
                <a:latin typeface="Cambria Math"/>
                <a:cs typeface="Cambria Math"/>
              </a:rPr>
              <a:t>𝑥</a:t>
            </a:r>
            <a:r>
              <a:rPr sz="3075" spc="135" baseline="27100">
                <a:latin typeface="Cambria Math"/>
                <a:cs typeface="Cambria Math"/>
              </a:rPr>
              <a:t>2</a:t>
            </a:r>
            <a:r>
              <a:rPr sz="3075" spc="427" baseline="27100">
                <a:latin typeface="Cambria Math"/>
                <a:cs typeface="Cambria Math"/>
              </a:rPr>
              <a:t> </a:t>
            </a:r>
            <a:r>
              <a:rPr sz="2800">
                <a:latin typeface="Cambria Math"/>
                <a:cs typeface="Cambria Math"/>
              </a:rPr>
              <a:t>+ 2𝑥</a:t>
            </a:r>
            <a:r>
              <a:rPr sz="2800" spc="85">
                <a:latin typeface="Cambria Math"/>
                <a:cs typeface="Cambria Math"/>
              </a:rPr>
              <a:t> </a:t>
            </a:r>
            <a:r>
              <a:rPr sz="2800">
                <a:latin typeface="Cambria Math"/>
                <a:cs typeface="Cambria Math"/>
              </a:rPr>
              <a:t>+ 3𝑥</a:t>
            </a:r>
            <a:r>
              <a:rPr sz="2800" spc="90">
                <a:latin typeface="Cambria Math"/>
                <a:cs typeface="Cambria Math"/>
              </a:rPr>
              <a:t> </a:t>
            </a:r>
            <a:r>
              <a:rPr sz="2800">
                <a:latin typeface="Cambria Math"/>
                <a:cs typeface="Cambria Math"/>
              </a:rPr>
              <a:t>+</a:t>
            </a:r>
            <a:r>
              <a:rPr sz="2800" spc="-15">
                <a:latin typeface="Cambria Math"/>
                <a:cs typeface="Cambria Math"/>
              </a:rPr>
              <a:t> </a:t>
            </a:r>
            <a:r>
              <a:rPr sz="2800" spc="-50">
                <a:latin typeface="Cambria Math"/>
                <a:cs typeface="Cambria Math"/>
              </a:rPr>
              <a:t>6</a:t>
            </a:r>
            <a:endParaRPr sz="2800">
              <a:latin typeface="Cambria Math"/>
              <a:cs typeface="Cambria Math"/>
            </a:endParaRPr>
          </a:p>
          <a:p>
            <a:pPr marL="1051560">
              <a:lnSpc>
                <a:spcPct val="100000"/>
              </a:lnSpc>
              <a:spcBef>
                <a:spcPts val="1739"/>
              </a:spcBef>
            </a:pPr>
            <a:r>
              <a:rPr sz="2800">
                <a:latin typeface="Cambria Math"/>
                <a:cs typeface="Cambria Math"/>
              </a:rPr>
              <a:t>=</a:t>
            </a:r>
            <a:r>
              <a:rPr sz="2800" spc="155">
                <a:latin typeface="Cambria Math"/>
                <a:cs typeface="Cambria Math"/>
              </a:rPr>
              <a:t> </a:t>
            </a:r>
            <a:r>
              <a:rPr sz="2800" spc="90">
                <a:latin typeface="Cambria Math"/>
                <a:cs typeface="Cambria Math"/>
              </a:rPr>
              <a:t>𝑥</a:t>
            </a:r>
            <a:r>
              <a:rPr sz="3075" spc="135" baseline="27100">
                <a:latin typeface="Cambria Math"/>
                <a:cs typeface="Cambria Math"/>
              </a:rPr>
              <a:t>2</a:t>
            </a:r>
            <a:r>
              <a:rPr sz="3075" spc="427" baseline="27100">
                <a:latin typeface="Cambria Math"/>
                <a:cs typeface="Cambria Math"/>
              </a:rPr>
              <a:t> </a:t>
            </a:r>
            <a:r>
              <a:rPr sz="2800">
                <a:latin typeface="Cambria Math"/>
                <a:cs typeface="Cambria Math"/>
              </a:rPr>
              <a:t>+ 5𝑥</a:t>
            </a:r>
            <a:r>
              <a:rPr sz="2800" spc="90">
                <a:latin typeface="Cambria Math"/>
                <a:cs typeface="Cambria Math"/>
              </a:rPr>
              <a:t> </a:t>
            </a:r>
            <a:r>
              <a:rPr sz="2800">
                <a:latin typeface="Cambria Math"/>
                <a:cs typeface="Cambria Math"/>
              </a:rPr>
              <a:t>+</a:t>
            </a:r>
            <a:r>
              <a:rPr sz="2800" spc="-15">
                <a:latin typeface="Cambria Math"/>
                <a:cs typeface="Cambria Math"/>
              </a:rPr>
              <a:t> </a:t>
            </a:r>
            <a:r>
              <a:rPr sz="2800" spc="-50">
                <a:latin typeface="Cambria Math"/>
                <a:cs typeface="Cambria Math"/>
              </a:rPr>
              <a:t>6</a:t>
            </a:r>
            <a:endParaRPr sz="2800">
              <a:latin typeface="Cambria Math"/>
              <a:cs typeface="Cambria Math"/>
            </a:endParaRPr>
          </a:p>
        </p:txBody>
      </p:sp>
      <p:sp>
        <p:nvSpPr>
          <p:cNvPr id="8" name="object 8"/>
          <p:cNvSpPr txBox="1"/>
          <p:nvPr/>
        </p:nvSpPr>
        <p:spPr>
          <a:xfrm>
            <a:off x="7009892" y="3864000"/>
            <a:ext cx="2689860" cy="1320800"/>
          </a:xfrm>
          <a:prstGeom prst="rect">
            <a:avLst/>
          </a:prstGeom>
        </p:spPr>
        <p:txBody>
          <a:bodyPr vert="horz" wrap="square" lIns="0" tIns="12700" rIns="0" bIns="0" rtlCol="0">
            <a:spAutoFit/>
          </a:bodyPr>
          <a:lstStyle/>
          <a:p>
            <a:pPr marL="12700" marR="5080">
              <a:lnSpc>
                <a:spcPct val="151800"/>
              </a:lnSpc>
              <a:spcBef>
                <a:spcPts val="100"/>
              </a:spcBef>
            </a:pPr>
            <a:r>
              <a:rPr sz="2800" b="0" spc="-10">
                <a:latin typeface="Segoe UI Semilight"/>
                <a:cs typeface="Segoe UI Semilight"/>
              </a:rPr>
              <a:t>Distributivity </a:t>
            </a:r>
            <a:r>
              <a:rPr sz="2800" b="0">
                <a:latin typeface="Segoe UI Semilight"/>
                <a:cs typeface="Segoe UI Semilight"/>
              </a:rPr>
              <a:t>Adding</a:t>
            </a:r>
            <a:r>
              <a:rPr sz="2800" b="0" spc="-80">
                <a:latin typeface="Segoe UI Semilight"/>
                <a:cs typeface="Segoe UI Semilight"/>
              </a:rPr>
              <a:t> </a:t>
            </a:r>
            <a:r>
              <a:rPr sz="2800" b="0">
                <a:latin typeface="Segoe UI Semilight"/>
                <a:cs typeface="Segoe UI Semilight"/>
              </a:rPr>
              <a:t>like</a:t>
            </a:r>
            <a:r>
              <a:rPr sz="2800" b="0" spc="-100">
                <a:latin typeface="Segoe UI Semilight"/>
                <a:cs typeface="Segoe UI Semilight"/>
              </a:rPr>
              <a:t> </a:t>
            </a:r>
            <a:r>
              <a:rPr sz="2800" b="0" spc="-10">
                <a:latin typeface="Segoe UI Semilight"/>
                <a:cs typeface="Segoe UI Semilight"/>
              </a:rPr>
              <a:t>terms</a:t>
            </a:r>
            <a:endParaRPr sz="2800">
              <a:latin typeface="Segoe UI Semilight"/>
              <a:cs typeface="Segoe UI Semilight"/>
            </a:endParaRPr>
          </a:p>
        </p:txBody>
      </p:sp>
      <p:sp>
        <p:nvSpPr>
          <p:cNvPr id="9" name="object 9"/>
          <p:cNvSpPr txBox="1"/>
          <p:nvPr/>
        </p:nvSpPr>
        <p:spPr>
          <a:xfrm>
            <a:off x="645058" y="5553156"/>
            <a:ext cx="10270490" cy="1304844"/>
          </a:xfrm>
          <a:prstGeom prst="rect">
            <a:avLst/>
          </a:prstGeom>
        </p:spPr>
        <p:txBody>
          <a:bodyPr vert="horz" wrap="square" lIns="0" tIns="12065" rIns="0" bIns="0" rtlCol="0">
            <a:spAutoFit/>
          </a:bodyPr>
          <a:lstStyle/>
          <a:p>
            <a:pPr marL="12700">
              <a:lnSpc>
                <a:spcPct val="100000"/>
              </a:lnSpc>
              <a:spcBef>
                <a:spcPts val="95"/>
              </a:spcBef>
            </a:pPr>
            <a:r>
              <a:rPr lang="en-US" sz="2800" b="0">
                <a:latin typeface="Segoe UI Semilight"/>
                <a:cs typeface="Segoe UI Semilight"/>
              </a:rPr>
              <a:t>By th</a:t>
            </a:r>
            <a:r>
              <a:rPr lang="en-US" sz="2800">
                <a:latin typeface="Segoe UI Semilight"/>
                <a:cs typeface="Segoe UI Semilight"/>
              </a:rPr>
              <a:t>e end of the course, you’ll do these “automatically” on full sentences; for now we’ll practice mechanically on symbolic forms to gain</a:t>
            </a:r>
            <a:r>
              <a:rPr lang="en-US" sz="2800" i="1">
                <a:latin typeface="Segoe UI Semilight"/>
                <a:cs typeface="Segoe UI Semilight"/>
              </a:rPr>
              <a:t> intuition</a:t>
            </a:r>
            <a:r>
              <a:rPr lang="en-US" sz="2800">
                <a:latin typeface="Segoe UI Semilight"/>
                <a:cs typeface="Segoe UI Semilight"/>
              </a:rPr>
              <a:t> for why these rules work.</a:t>
            </a:r>
            <a:endParaRPr sz="2800">
              <a:latin typeface="Segoe UI Semilight"/>
              <a:cs typeface="Segoe UI Semi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1DEA4-233C-A6AC-D00A-7B7B169DD8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28604D-0927-2D57-B857-98A1E0EE1EBC}"/>
              </a:ext>
            </a:extLst>
          </p:cNvPr>
          <p:cNvSpPr>
            <a:spLocks noGrp="1"/>
          </p:cNvSpPr>
          <p:nvPr>
            <p:ph type="title"/>
          </p:nvPr>
        </p:nvSpPr>
        <p:spPr/>
        <p:txBody>
          <a:bodyPr/>
          <a:lstStyle/>
          <a:p>
            <a:r>
              <a:rPr lang="en-US"/>
              <a:t>Logical Equivalence Rules</a:t>
            </a:r>
          </a:p>
        </p:txBody>
      </p:sp>
    </p:spTree>
    <p:extLst>
      <p:ext uri="{BB962C8B-B14F-4D97-AF65-F5344CB8AC3E}">
        <p14:creationId xmlns:p14="http://schemas.microsoft.com/office/powerpoint/2010/main" val="3472069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5240" y="1463856"/>
            <a:ext cx="11187258" cy="2812579"/>
          </a:xfrm>
        </p:spPr>
        <p:txBody>
          <a:bodyPr>
            <a:normAutofit/>
          </a:bodyPr>
          <a:lstStyle/>
          <a:p>
            <a:r>
              <a:rPr lang="en-US"/>
              <a:t>Negate the statement </a:t>
            </a:r>
          </a:p>
          <a:p>
            <a:pPr algn="ctr"/>
            <a:r>
              <a:rPr lang="en-US"/>
              <a:t>“my code compiles or there is a bug.”</a:t>
            </a:r>
          </a:p>
          <a:p>
            <a:r>
              <a:rPr lang="en-US"/>
              <a:t>i.e. find a natural English sentence that says </a:t>
            </a:r>
          </a:p>
          <a:p>
            <a:r>
              <a:rPr lang="en-US"/>
              <a:t>“the following is not true: my code compiles or there is a bug”</a:t>
            </a:r>
          </a:p>
          <a:p>
            <a:r>
              <a:rPr lang="en-US"/>
              <a:t>Hint: when it the original sentence false?</a:t>
            </a:r>
          </a:p>
        </p:txBody>
      </p:sp>
      <p:sp>
        <p:nvSpPr>
          <p:cNvPr id="2" name="Title 1"/>
          <p:cNvSpPr>
            <a:spLocks noGrp="1"/>
          </p:cNvSpPr>
          <p:nvPr>
            <p:ph type="title"/>
          </p:nvPr>
        </p:nvSpPr>
        <p:spPr>
          <a:xfrm>
            <a:off x="658761" y="274637"/>
            <a:ext cx="9552039" cy="1072381"/>
          </a:xfrm>
        </p:spPr>
        <p:txBody>
          <a:bodyPr>
            <a:normAutofit/>
          </a:bodyPr>
          <a:lstStyle/>
          <a:p>
            <a:r>
              <a:rPr lang="en-US"/>
              <a:t>De Morgan’s Laws</a:t>
            </a:r>
          </a:p>
        </p:txBody>
      </p:sp>
      <p:sp>
        <p:nvSpPr>
          <p:cNvPr id="5" name="TextBox 4"/>
          <p:cNvSpPr txBox="1"/>
          <p:nvPr/>
        </p:nvSpPr>
        <p:spPr>
          <a:xfrm>
            <a:off x="658761" y="4355690"/>
            <a:ext cx="10943304" cy="1815882"/>
          </a:xfrm>
          <a:prstGeom prst="rect">
            <a:avLst/>
          </a:prstGeom>
          <a:noFill/>
        </p:spPr>
        <p:txBody>
          <a:bodyPr wrap="square" rtlCol="0">
            <a:spAutoFit/>
          </a:bodyPr>
          <a:lstStyle/>
          <a:p>
            <a:r>
              <a:rPr lang="en-US" sz="2800">
                <a:latin typeface="Segoe UI Semilight" panose="020B0402040204020203" pitchFamily="34" charset="0"/>
                <a:cs typeface="Segoe UI Semilight" panose="020B0402040204020203" pitchFamily="34" charset="0"/>
              </a:rPr>
              <a:t>‘or’ means ‘at least one is true’ so to negate, we need to say ‘neither is true’ or equivalently ‘both are false’</a:t>
            </a:r>
          </a:p>
          <a:p>
            <a:endParaRPr lang="en-US" sz="2800">
              <a:latin typeface="Segoe UI Semilight" panose="020B0402040204020203" pitchFamily="34" charset="0"/>
              <a:cs typeface="Segoe UI Semilight" panose="020B0402040204020203" pitchFamily="34" charset="0"/>
            </a:endParaRPr>
          </a:p>
          <a:p>
            <a:pPr algn="ctr"/>
            <a:r>
              <a:rPr lang="en-US" sz="2800">
                <a:latin typeface="Segoe UI Semilight" panose="020B0402040204020203" pitchFamily="34" charset="0"/>
                <a:cs typeface="Segoe UI Semilight" panose="020B0402040204020203" pitchFamily="34" charset="0"/>
              </a:rPr>
              <a:t>“my code does not compile and there is not a bug” </a:t>
            </a:r>
          </a:p>
        </p:txBody>
      </p:sp>
      <mc:AlternateContent xmlns:mc="http://schemas.openxmlformats.org/markup-compatibility/2006">
        <mc:Choice xmlns:a14="http://schemas.microsoft.com/office/drawing/2010/main" Requires="a14">
          <p:sp>
            <p:nvSpPr>
              <p:cNvPr id="6" name="TextBox 5"/>
              <p:cNvSpPr txBox="1"/>
              <p:nvPr/>
            </p:nvSpPr>
            <p:spPr>
              <a:xfrm rot="730946">
                <a:off x="9099754" y="2608535"/>
                <a:ext cx="2222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oMath>
                  </m:oMathPara>
                </a14:m>
                <a:endParaRPr lang="en-US" sz="2800"/>
              </a:p>
            </p:txBody>
          </p:sp>
        </mc:Choice>
        <mc:Fallback>
          <p:sp>
            <p:nvSpPr>
              <p:cNvPr id="6" name="TextBox 5"/>
              <p:cNvSpPr txBox="1">
                <a:spLocks noRot="1" noChangeAspect="1" noMove="1" noResize="1" noEditPoints="1" noAdjustHandles="1" noChangeArrowheads="1" noChangeShapeType="1" noTextEdit="1"/>
              </p:cNvSpPr>
              <p:nvPr/>
            </p:nvSpPr>
            <p:spPr>
              <a:xfrm rot="730946">
                <a:off x="9099754" y="2608535"/>
                <a:ext cx="2222090"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rot="730946">
                <a:off x="9356284" y="5230567"/>
                <a:ext cx="2222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oMath>
                  </m:oMathPara>
                </a14:m>
                <a:endParaRPr lang="en-US" sz="2800"/>
              </a:p>
            </p:txBody>
          </p:sp>
        </mc:Choice>
        <mc:Fallback>
          <p:sp>
            <p:nvSpPr>
              <p:cNvPr id="9" name="TextBox 8"/>
              <p:cNvSpPr txBox="1">
                <a:spLocks noRot="1" noChangeAspect="1" noMove="1" noResize="1" noEditPoints="1" noAdjustHandles="1" noChangeArrowheads="1" noChangeShapeType="1" noTextEdit="1"/>
              </p:cNvSpPr>
              <p:nvPr/>
            </p:nvSpPr>
            <p:spPr>
              <a:xfrm rot="730946">
                <a:off x="9356284" y="5230567"/>
                <a:ext cx="2222090" cy="52322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821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4395017" y="1513018"/>
                <a:ext cx="3470789" cy="600917"/>
              </a:xfrm>
            </p:spPr>
            <p:txBody>
              <a:bodyPr/>
              <a:lstStyle/>
              <a:p>
                <a14:m>
                  <m:oMath xmlns:m="http://schemas.openxmlformats.org/officeDocument/2006/math">
                    <m:r>
                      <a:rPr lang="en-US" b="0" i="1" smtClean="0">
                        <a:solidFill>
                          <a:srgbClr val="4C3282"/>
                        </a:solidFill>
                        <a:latin typeface="Cambria Math" panose="02040503050406030204" pitchFamily="18" charset="0"/>
                      </a:rPr>
                      <m:t>¬</m:t>
                    </m:r>
                    <m:d>
                      <m:dPr>
                        <m:ctrlPr>
                          <a:rPr lang="en-US" b="0" i="1" smtClean="0">
                            <a:solidFill>
                              <a:srgbClr val="4C3282"/>
                            </a:solidFill>
                            <a:latin typeface="Cambria Math" panose="02040503050406030204" pitchFamily="18" charset="0"/>
                          </a:rPr>
                        </m:ctrlPr>
                      </m:dPr>
                      <m:e>
                        <m:r>
                          <a:rPr lang="en-US" b="0"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𝑞</m:t>
                        </m:r>
                      </m:e>
                    </m:d>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𝑞</m:t>
                    </m:r>
                  </m:oMath>
                </a14:m>
                <a:endParaRPr lang="en-US"/>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4395017" y="1513018"/>
                <a:ext cx="3470789" cy="600917"/>
              </a:xfrm>
              <a:blipFill>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a:xfrm>
            <a:off x="658761" y="274637"/>
            <a:ext cx="9552039" cy="1072381"/>
          </a:xfrm>
        </p:spPr>
        <p:txBody>
          <a:bodyPr>
            <a:normAutofit/>
          </a:bodyPr>
          <a:lstStyle/>
          <a:p>
            <a:r>
              <a:rPr lang="en-US"/>
              <a:t>De Morgan’s Laws</a:t>
            </a:r>
          </a:p>
        </p:txBody>
      </p:sp>
      <mc:AlternateContent xmlns:mc="http://schemas.openxmlformats.org/markup-compatibility/2006">
        <mc:Choice xmlns:a14="http://schemas.microsoft.com/office/drawing/2010/main" Requires="a14">
          <p:sp>
            <p:nvSpPr>
              <p:cNvPr id="3" name="TextBox 2"/>
              <p:cNvSpPr txBox="1"/>
              <p:nvPr/>
            </p:nvSpPr>
            <p:spPr>
              <a:xfrm>
                <a:off x="506359" y="2113935"/>
                <a:ext cx="11248103" cy="1569660"/>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is a general rule. It’s always true for any propositions </a:t>
                </a:r>
                <a14:m>
                  <m:oMath xmlns:m="http://schemas.openxmlformats.org/officeDocument/2006/math">
                    <m:r>
                      <a:rPr lang="en-US" sz="2400" b="0" i="1" smtClean="0">
                        <a:latin typeface="Cambria Math" panose="02040503050406030204" pitchFamily="18" charset="0"/>
                      </a:rPr>
                      <m:t>𝑝</m:t>
                    </m:r>
                  </m:oMath>
                </a14:m>
                <a:r>
                  <a:rPr lang="en-US" sz="2400">
                    <a:latin typeface="Segoe UI Semilight" panose="020B0402040204020203" pitchFamily="34" charset="0"/>
                    <a:cs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𝑞</m:t>
                    </m:r>
                  </m:oMath>
                </a14:m>
                <a:r>
                  <a:rPr lang="en-US" sz="2400">
                    <a:latin typeface="Segoe UI Semilight" panose="020B0402040204020203" pitchFamily="34" charset="0"/>
                    <a:cs typeface="Segoe UI Semilight" panose="020B0402040204020203" pitchFamily="34" charset="0"/>
                  </a:rPr>
                  <a:t>. </a:t>
                </a:r>
              </a:p>
              <a:p>
                <a:r>
                  <a:rPr lang="en-US" sz="2400">
                    <a:latin typeface="Segoe UI Semilight" panose="020B0402040204020203" pitchFamily="34" charset="0"/>
                    <a:cs typeface="Segoe UI Semilight" panose="020B0402040204020203" pitchFamily="34" charset="0"/>
                  </a:rPr>
                  <a:t>This is one of De Morgan’s Laws. </a:t>
                </a: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The other is:</a:t>
                </a:r>
              </a:p>
            </p:txBody>
          </p:sp>
        </mc:Choice>
        <mc:Fallback>
          <p:sp>
            <p:nvSpPr>
              <p:cNvPr id="3" name="TextBox 2"/>
              <p:cNvSpPr txBox="1">
                <a:spLocks noRot="1" noChangeAspect="1" noMove="1" noResize="1" noEditPoints="1" noAdjustHandles="1" noChangeArrowheads="1" noChangeShapeType="1" noTextEdit="1"/>
              </p:cNvSpPr>
              <p:nvPr/>
            </p:nvSpPr>
            <p:spPr>
              <a:xfrm>
                <a:off x="506359" y="2113935"/>
                <a:ext cx="11248103" cy="1569660"/>
              </a:xfrm>
              <a:prstGeom prst="rect">
                <a:avLst/>
              </a:prstGeom>
              <a:blipFill>
                <a:blip r:embed="rId4"/>
                <a:stretch>
                  <a:fillRect l="-813" t="-2724" b="-85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3"/>
              <p:cNvSpPr txBox="1">
                <a:spLocks/>
              </p:cNvSpPr>
              <p:nvPr/>
            </p:nvSpPr>
            <p:spPr>
              <a:xfrm>
                <a:off x="4134462" y="3307406"/>
                <a:ext cx="3470789" cy="60091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14:m>
                  <m:oMath xmlns:m="http://schemas.openxmlformats.org/officeDocument/2006/math">
                    <m:r>
                      <a:rPr lang="en-US" i="1" smtClean="0">
                        <a:solidFill>
                          <a:srgbClr val="4C3282"/>
                        </a:solidFill>
                        <a:latin typeface="Cambria Math" panose="02040503050406030204" pitchFamily="18" charset="0"/>
                      </a:rPr>
                      <m:t>¬</m:t>
                    </m:r>
                    <m:d>
                      <m:dPr>
                        <m:ctrlPr>
                          <a:rPr lang="en-US" i="1" smtClean="0">
                            <a:solidFill>
                              <a:srgbClr val="4C3282"/>
                            </a:solidFill>
                            <a:latin typeface="Cambria Math" panose="02040503050406030204" pitchFamily="18" charset="0"/>
                          </a:rPr>
                        </m:ctrlPr>
                      </m:dPr>
                      <m:e>
                        <m:r>
                          <a:rPr lang="en-US"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𝑞</m:t>
                        </m:r>
                      </m:e>
                    </m:d>
                    <m:r>
                      <a:rPr lang="en-US"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𝑞</m:t>
                    </m:r>
                  </m:oMath>
                </a14:m>
                <a:endParaRPr lang="en-US"/>
              </a:p>
            </p:txBody>
          </p:sp>
        </mc:Choice>
        <mc:Fallback>
          <p:sp>
            <p:nvSpPr>
              <p:cNvPr id="6" name="Content Placeholder 3"/>
              <p:cNvSpPr txBox="1">
                <a:spLocks noRot="1" noChangeAspect="1" noMove="1" noResize="1" noEditPoints="1" noAdjustHandles="1" noChangeArrowheads="1" noChangeShapeType="1" noTextEdit="1"/>
              </p:cNvSpPr>
              <p:nvPr/>
            </p:nvSpPr>
            <p:spPr>
              <a:xfrm>
                <a:off x="4134462" y="3307406"/>
                <a:ext cx="3470789" cy="60091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4629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41DCA-8680-B2CB-A7C4-4A036EA7A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7958C-1D73-4387-8D0F-A5C36C1A2E51}"/>
              </a:ext>
            </a:extLst>
          </p:cNvPr>
          <p:cNvSpPr>
            <a:spLocks noGrp="1"/>
          </p:cNvSpPr>
          <p:nvPr>
            <p:ph type="title"/>
          </p:nvPr>
        </p:nvSpPr>
        <p:spPr/>
        <p:txBody>
          <a:bodyPr/>
          <a:lstStyle/>
          <a:p>
            <a:r>
              <a:rPr lang="en-US"/>
              <a:t>Homework Submissions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B77C1BD-2927-C598-63EB-00328392C17E}"/>
                  </a:ext>
                </a:extLst>
              </p:cNvPr>
              <p:cNvSpPr>
                <a:spLocks noGrp="1"/>
              </p:cNvSpPr>
              <p:nvPr>
                <p:ph idx="1"/>
              </p:nvPr>
            </p:nvSpPr>
            <p:spPr/>
            <p:txBody>
              <a:bodyPr/>
              <a:lstStyle/>
              <a:p>
                <a:r>
                  <a:rPr lang="en-US"/>
                  <a:t>Make sure we can read what you submit. </a:t>
                </a:r>
              </a:p>
              <a:p>
                <a:pPr lvl="1"/>
                <a:r>
                  <a:rPr lang="en-US"/>
                  <a:t>We can’t spend 5 minutes per submission deciding if that’s a </a:t>
                </a:r>
                <a14:m>
                  <m:oMath xmlns:m="http://schemas.openxmlformats.org/officeDocument/2006/math">
                    <m:r>
                      <a:rPr lang="en-US" b="0" i="1" smtClean="0">
                        <a:latin typeface="Cambria Math" panose="02040503050406030204" pitchFamily="18" charset="0"/>
                      </a:rPr>
                      <m:t>𝑝</m:t>
                    </m:r>
                  </m:oMath>
                </a14:m>
                <a:r>
                  <a:rPr lang="en-US"/>
                  <a:t> or a </a:t>
                </a:r>
                <a14:m>
                  <m:oMath xmlns:m="http://schemas.openxmlformats.org/officeDocument/2006/math">
                    <m:r>
                      <a:rPr lang="en-US" b="0" i="1" smtClean="0">
                        <a:latin typeface="Cambria Math" panose="02040503050406030204" pitchFamily="18" charset="0"/>
                      </a:rPr>
                      <m:t>𝑞</m:t>
                    </m:r>
                  </m:oMath>
                </a14:m>
                <a:r>
                  <a:rPr lang="en-US"/>
                  <a:t>.</a:t>
                </a:r>
              </a:p>
              <a:p>
                <a:pPr lvl="1"/>
                <a:endParaRPr lang="en-US"/>
              </a:p>
              <a:p>
                <a:pPr lvl="1"/>
                <a:r>
                  <a:rPr lang="en-US"/>
                  <a:t>Typesetting guarantees we can read it.</a:t>
                </a:r>
              </a:p>
              <a:p>
                <a:pPr lvl="1"/>
                <a:r>
                  <a:rPr lang="en-US"/>
                  <a:t>LaTeX is the industry standard for typesetting (if you go to CS grad school, you’ll use it for all your papers). Overleaf and </a:t>
                </a:r>
                <a:r>
                  <a:rPr lang="en-US" err="1"/>
                  <a:t>Parchmynt</a:t>
                </a:r>
                <a:r>
                  <a:rPr lang="en-US"/>
                  <a:t> are the easiest ways to get started. Look out for LaTeX HW templates on the Ed board.</a:t>
                </a:r>
              </a:p>
              <a:p>
                <a:pPr lvl="1"/>
                <a:endParaRPr lang="en-US"/>
              </a:p>
              <a:p>
                <a:pPr lvl="1"/>
                <a:r>
                  <a:rPr lang="en-US"/>
                  <a:t>Need to know the code for a symbol? </a:t>
                </a:r>
                <a:r>
                  <a:rPr lang="en-US" err="1">
                    <a:hlinkClick r:id="rId3"/>
                  </a:rPr>
                  <a:t>Detexify</a:t>
                </a:r>
                <a:r>
                  <a:rPr lang="en-US"/>
                  <a:t>! Word uses LaTeX codes…mostly…</a:t>
                </a:r>
              </a:p>
            </p:txBody>
          </p:sp>
        </mc:Choice>
        <mc:Fallback>
          <p:sp>
            <p:nvSpPr>
              <p:cNvPr id="3" name="Content Placeholder 2">
                <a:extLst>
                  <a:ext uri="{FF2B5EF4-FFF2-40B4-BE49-F238E27FC236}">
                    <a16:creationId xmlns:a16="http://schemas.microsoft.com/office/drawing/2014/main" id="{9B77C1BD-2927-C598-63EB-00328392C17E}"/>
                  </a:ext>
                </a:extLst>
              </p:cNvPr>
              <p:cNvSpPr>
                <a:spLocks noGrp="1" noRot="1" noChangeAspect="1" noMove="1" noResize="1" noEditPoints="1" noAdjustHandles="1" noChangeArrowheads="1" noChangeShapeType="1" noTextEdit="1"/>
              </p:cNvSpPr>
              <p:nvPr>
                <p:ph idx="1"/>
              </p:nvPr>
            </p:nvSpPr>
            <p:spPr>
              <a:blipFill>
                <a:blip r:embed="rId4"/>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56363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 Morgan’s Laws</a:t>
            </a:r>
          </a:p>
        </p:txBody>
      </p:sp>
      <p:graphicFrame>
        <p:nvGraphicFramePr>
          <p:cNvPr id="9" name="Table 8"/>
          <p:cNvGraphicFramePr>
            <a:graphicFrameLocks noGrp="1"/>
          </p:cNvGraphicFramePr>
          <p:nvPr>
            <p:custDataLst>
              <p:tags r:id="rId1"/>
            </p:custDataLst>
          </p:nvPr>
        </p:nvGraphicFramePr>
        <p:xfrm>
          <a:off x="1228299" y="2649675"/>
          <a:ext cx="6778680" cy="2133600"/>
        </p:xfrm>
        <a:graphic>
          <a:graphicData uri="http://schemas.openxmlformats.org/drawingml/2006/table">
            <a:tbl>
              <a:tblPr firstRow="1" bandRow="1">
                <a:tableStyleId>{5940675A-B579-460E-94D1-54222C63F5DA}</a:tableStyleId>
              </a:tblPr>
              <a:tblGrid>
                <a:gridCol w="453912">
                  <a:extLst>
                    <a:ext uri="{9D8B030D-6E8A-4147-A177-3AD203B41FA5}">
                      <a16:colId xmlns:a16="http://schemas.microsoft.com/office/drawing/2014/main" val="20000"/>
                    </a:ext>
                  </a:extLst>
                </a:gridCol>
                <a:gridCol w="453912">
                  <a:extLst>
                    <a:ext uri="{9D8B030D-6E8A-4147-A177-3AD203B41FA5}">
                      <a16:colId xmlns:a16="http://schemas.microsoft.com/office/drawing/2014/main" val="20001"/>
                    </a:ext>
                  </a:extLst>
                </a:gridCol>
                <a:gridCol w="805279">
                  <a:extLst>
                    <a:ext uri="{9D8B030D-6E8A-4147-A177-3AD203B41FA5}">
                      <a16:colId xmlns:a16="http://schemas.microsoft.com/office/drawing/2014/main" val="20002"/>
                    </a:ext>
                  </a:extLst>
                </a:gridCol>
                <a:gridCol w="968196">
                  <a:extLst>
                    <a:ext uri="{9D8B030D-6E8A-4147-A177-3AD203B41FA5}">
                      <a16:colId xmlns:a16="http://schemas.microsoft.com/office/drawing/2014/main" val="20003"/>
                    </a:ext>
                  </a:extLst>
                </a:gridCol>
                <a:gridCol w="1575260">
                  <a:extLst>
                    <a:ext uri="{9D8B030D-6E8A-4147-A177-3AD203B41FA5}">
                      <a16:colId xmlns:a16="http://schemas.microsoft.com/office/drawing/2014/main" val="20004"/>
                    </a:ext>
                  </a:extLst>
                </a:gridCol>
                <a:gridCol w="1047716">
                  <a:extLst>
                    <a:ext uri="{9D8B030D-6E8A-4147-A177-3AD203B41FA5}">
                      <a16:colId xmlns:a16="http://schemas.microsoft.com/office/drawing/2014/main" val="20005"/>
                    </a:ext>
                  </a:extLst>
                </a:gridCol>
                <a:gridCol w="1474405">
                  <a:extLst>
                    <a:ext uri="{9D8B030D-6E8A-4147-A177-3AD203B41FA5}">
                      <a16:colId xmlns:a16="http://schemas.microsoft.com/office/drawing/2014/main" val="20006"/>
                    </a:ext>
                  </a:extLst>
                </a:gridCol>
              </a:tblGrid>
              <a:tr h="320040">
                <a:tc>
                  <a:txBody>
                    <a:bodyPr/>
                    <a:lstStyle/>
                    <a:p>
                      <a:pPr algn="ctr"/>
                      <a:r>
                        <a:rPr lang="en-US" sz="2200" b="1" i="1"/>
                        <a:t>p</a:t>
                      </a:r>
                    </a:p>
                  </a:txBody>
                  <a:tcPr marL="91435" marR="91435"/>
                </a:tc>
                <a:tc>
                  <a:txBody>
                    <a:bodyPr/>
                    <a:lstStyle/>
                    <a:p>
                      <a:pPr algn="ctr"/>
                      <a:r>
                        <a:rPr lang="en-US" sz="2200" b="1" i="1"/>
                        <a:t>q</a:t>
                      </a:r>
                    </a:p>
                  </a:txBody>
                  <a:tcPr marL="91435" marR="91435"/>
                </a:tc>
                <a:tc>
                  <a:txBody>
                    <a:bodyPr/>
                    <a:lstStyle/>
                    <a:p>
                      <a:pPr algn="ctr"/>
                      <a:r>
                        <a:rPr lang="en-US" sz="2200" b="1" baseline="0">
                          <a:latin typeface="Symbol"/>
                          <a:sym typeface="Symbol"/>
                        </a:rPr>
                        <a:t></a:t>
                      </a:r>
                      <a:r>
                        <a:rPr lang="en-US" sz="2200" b="1" i="1"/>
                        <a:t>p</a:t>
                      </a:r>
                    </a:p>
                  </a:txBody>
                  <a:tcPr marL="91435" marR="91435"/>
                </a:tc>
                <a:tc>
                  <a:txBody>
                    <a:bodyPr/>
                    <a:lstStyle/>
                    <a:p>
                      <a:pPr algn="ctr"/>
                      <a:r>
                        <a:rPr lang="en-US" sz="2200" b="1"/>
                        <a:t> </a:t>
                      </a:r>
                      <a:r>
                        <a:rPr lang="en-US" sz="2200" b="1" baseline="0">
                          <a:latin typeface="Symbol"/>
                          <a:sym typeface="Symbol"/>
                        </a:rPr>
                        <a:t></a:t>
                      </a:r>
                      <a:r>
                        <a:rPr lang="en-US" sz="2200" b="1" i="1"/>
                        <a:t>q</a:t>
                      </a:r>
                      <a:r>
                        <a:rPr lang="en-US" sz="2200" b="1" baseline="0">
                          <a:latin typeface="Symbol"/>
                          <a:sym typeface="Symbol"/>
                        </a:rPr>
                        <a:t> </a:t>
                      </a:r>
                      <a:endParaRPr lang="en-US" sz="2200" b="1" i="1"/>
                    </a:p>
                  </a:txBody>
                  <a:tcPr marL="91435" marR="91435"/>
                </a:tc>
                <a:tc>
                  <a:txBody>
                    <a:bodyPr/>
                    <a:lstStyle/>
                    <a:p>
                      <a:pPr algn="ctr"/>
                      <a:r>
                        <a:rPr lang="en-US" sz="2200" b="1" i="0" baseline="0">
                          <a:latin typeface="Symbol"/>
                          <a:sym typeface="Symbol"/>
                        </a:rPr>
                        <a:t></a:t>
                      </a:r>
                      <a:r>
                        <a:rPr lang="en-US" sz="2200" b="1" i="1"/>
                        <a:t>p </a:t>
                      </a:r>
                      <a:r>
                        <a:rPr lang="en-US" sz="2200" b="1" i="0" baseline="0">
                          <a:latin typeface="Symbol"/>
                          <a:sym typeface="Symbol"/>
                        </a:rPr>
                        <a:t></a:t>
                      </a:r>
                      <a:r>
                        <a:rPr lang="en-US" sz="2200" b="1" i="1"/>
                        <a:t> </a:t>
                      </a:r>
                      <a:r>
                        <a:rPr lang="en-US" sz="2200" b="1" baseline="0">
                          <a:latin typeface="Symbol"/>
                          <a:sym typeface="Symbol"/>
                        </a:rPr>
                        <a:t></a:t>
                      </a:r>
                      <a:r>
                        <a:rPr lang="en-US" sz="2200" b="1" i="1"/>
                        <a:t>q</a:t>
                      </a:r>
                    </a:p>
                  </a:txBody>
                  <a:tcPr marL="91435" marR="914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1"/>
                        <a:t> p </a:t>
                      </a:r>
                      <a:r>
                        <a:rPr lang="en-US" sz="2200" b="1" i="0" baseline="0">
                          <a:latin typeface="Symbol"/>
                          <a:sym typeface="Symbol"/>
                        </a:rPr>
                        <a:t></a:t>
                      </a:r>
                      <a:r>
                        <a:rPr lang="en-US" sz="2200" b="1" i="0" baseline="0"/>
                        <a:t> </a:t>
                      </a:r>
                      <a:r>
                        <a:rPr lang="en-US" sz="2200" b="1" i="1" baseline="0"/>
                        <a:t>q</a:t>
                      </a:r>
                      <a:endParaRPr lang="en-US" sz="2200" b="1" i="1"/>
                    </a:p>
                  </a:txBody>
                  <a:tcPr marL="91435" marR="914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baseline="0">
                          <a:latin typeface="Symbol"/>
                          <a:sym typeface="Symbol"/>
                        </a:rPr>
                        <a:t>(</a:t>
                      </a:r>
                      <a:r>
                        <a:rPr lang="en-US" sz="2200" b="1" i="1"/>
                        <a:t>p </a:t>
                      </a:r>
                      <a:r>
                        <a:rPr lang="en-US" sz="2200" b="1" i="0" baseline="0">
                          <a:latin typeface="Symbol"/>
                          <a:sym typeface="Symbol"/>
                        </a:rPr>
                        <a:t></a:t>
                      </a:r>
                      <a:r>
                        <a:rPr lang="en-US" sz="2200" b="1" i="0" baseline="0"/>
                        <a:t> </a:t>
                      </a:r>
                      <a:r>
                        <a:rPr lang="en-US" sz="2200" b="1" i="1" baseline="0"/>
                        <a:t>q</a:t>
                      </a:r>
                      <a:r>
                        <a:rPr lang="en-US" sz="2200" b="1" i="0" baseline="0"/>
                        <a:t>)</a:t>
                      </a:r>
                      <a:endParaRPr lang="en-US" sz="2200" b="1" i="0"/>
                    </a:p>
                  </a:txBody>
                  <a:tcPr marL="91435" marR="91435"/>
                </a:tc>
                <a:extLst>
                  <a:ext uri="{0D108BD9-81ED-4DB2-BD59-A6C34878D82A}">
                    <a16:rowId xmlns:a16="http://schemas.microsoft.com/office/drawing/2014/main" val="10000"/>
                  </a:ext>
                </a:extLst>
              </a:tr>
              <a:tr h="370840">
                <a:tc>
                  <a:txBody>
                    <a:bodyPr/>
                    <a:lstStyle/>
                    <a:p>
                      <a:pPr algn="ctr"/>
                      <a:r>
                        <a:rPr lang="en-US" sz="2200"/>
                        <a:t>T</a:t>
                      </a:r>
                    </a:p>
                  </a:txBody>
                  <a:tcPr marL="91435" marR="91435"/>
                </a:tc>
                <a:tc>
                  <a:txBody>
                    <a:bodyPr/>
                    <a:lstStyle/>
                    <a:p>
                      <a:pPr algn="ctr"/>
                      <a:r>
                        <a:rPr lang="en-US" sz="2200"/>
                        <a:t>T</a:t>
                      </a:r>
                    </a:p>
                  </a:txBody>
                  <a:tcPr marL="91435" marR="91435"/>
                </a:tc>
                <a:tc>
                  <a:txBody>
                    <a:bodyPr/>
                    <a:lstStyle/>
                    <a:p>
                      <a:pPr algn="ctr"/>
                      <a:r>
                        <a:rPr lang="en-US" sz="2200"/>
                        <a:t>F</a:t>
                      </a:r>
                    </a:p>
                  </a:txBody>
                  <a:tcPr marL="91435" marR="91435"/>
                </a:tc>
                <a:tc>
                  <a:txBody>
                    <a:bodyPr/>
                    <a:lstStyle/>
                    <a:p>
                      <a:pPr algn="ctr"/>
                      <a:r>
                        <a:rPr lang="en-US" sz="2200"/>
                        <a:t>F</a:t>
                      </a:r>
                    </a:p>
                  </a:txBody>
                  <a:tcPr marL="91435" marR="91435"/>
                </a:tc>
                <a:tc>
                  <a:txBody>
                    <a:bodyPr/>
                    <a:lstStyle/>
                    <a:p>
                      <a:pPr algn="ctr"/>
                      <a:r>
                        <a:rPr lang="en-US" sz="2200"/>
                        <a:t>F</a:t>
                      </a:r>
                    </a:p>
                  </a:txBody>
                  <a:tcPr marL="91435" marR="91435"/>
                </a:tc>
                <a:tc>
                  <a:txBody>
                    <a:bodyPr/>
                    <a:lstStyle/>
                    <a:p>
                      <a:pPr algn="ctr"/>
                      <a:r>
                        <a:rPr lang="en-US" sz="2200"/>
                        <a:t>T</a:t>
                      </a:r>
                    </a:p>
                  </a:txBody>
                  <a:tcPr marL="91435" marR="91435"/>
                </a:tc>
                <a:tc>
                  <a:txBody>
                    <a:bodyPr/>
                    <a:lstStyle/>
                    <a:p>
                      <a:pPr algn="ctr"/>
                      <a:r>
                        <a:rPr lang="en-US" sz="2200"/>
                        <a:t>F</a:t>
                      </a:r>
                    </a:p>
                  </a:txBody>
                  <a:tcPr marL="91435" marR="91435"/>
                </a:tc>
                <a:extLst>
                  <a:ext uri="{0D108BD9-81ED-4DB2-BD59-A6C34878D82A}">
                    <a16:rowId xmlns:a16="http://schemas.microsoft.com/office/drawing/2014/main" val="10001"/>
                  </a:ext>
                </a:extLst>
              </a:tr>
              <a:tr h="370840">
                <a:tc>
                  <a:txBody>
                    <a:bodyPr/>
                    <a:lstStyle/>
                    <a:p>
                      <a:pPr algn="ctr"/>
                      <a:r>
                        <a:rPr lang="en-US" sz="2200"/>
                        <a:t>T</a:t>
                      </a:r>
                    </a:p>
                  </a:txBody>
                  <a:tcPr marL="91435" marR="91435"/>
                </a:tc>
                <a:tc>
                  <a:txBody>
                    <a:bodyPr/>
                    <a:lstStyle/>
                    <a:p>
                      <a:pPr algn="ctr"/>
                      <a:r>
                        <a:rPr lang="en-US" sz="2200"/>
                        <a:t>F</a:t>
                      </a:r>
                    </a:p>
                  </a:txBody>
                  <a:tcPr marL="91435" marR="91435"/>
                </a:tc>
                <a:tc>
                  <a:txBody>
                    <a:bodyPr/>
                    <a:lstStyle/>
                    <a:p>
                      <a:pPr algn="ctr"/>
                      <a:r>
                        <a:rPr lang="en-US" sz="2200"/>
                        <a:t>F</a:t>
                      </a:r>
                    </a:p>
                  </a:txBody>
                  <a:tcPr marL="91435" marR="91435"/>
                </a:tc>
                <a:tc>
                  <a:txBody>
                    <a:bodyPr/>
                    <a:lstStyle/>
                    <a:p>
                      <a:pPr algn="ctr"/>
                      <a:r>
                        <a:rPr lang="en-US" sz="2200"/>
                        <a:t>T</a:t>
                      </a:r>
                    </a:p>
                  </a:txBody>
                  <a:tcPr marL="91435" marR="91435"/>
                </a:tc>
                <a:tc>
                  <a:txBody>
                    <a:bodyPr/>
                    <a:lstStyle/>
                    <a:p>
                      <a:pPr algn="ctr"/>
                      <a:r>
                        <a:rPr lang="en-US" sz="2200"/>
                        <a:t>T</a:t>
                      </a:r>
                    </a:p>
                  </a:txBody>
                  <a:tcPr marL="91435" marR="91435"/>
                </a:tc>
                <a:tc>
                  <a:txBody>
                    <a:bodyPr/>
                    <a:lstStyle/>
                    <a:p>
                      <a:pPr algn="ctr"/>
                      <a:r>
                        <a:rPr lang="en-US" sz="2200"/>
                        <a:t>F</a:t>
                      </a:r>
                    </a:p>
                  </a:txBody>
                  <a:tcPr marL="91435" marR="91435"/>
                </a:tc>
                <a:tc>
                  <a:txBody>
                    <a:bodyPr/>
                    <a:lstStyle/>
                    <a:p>
                      <a:pPr algn="ctr"/>
                      <a:r>
                        <a:rPr lang="en-US" sz="2200"/>
                        <a:t>T</a:t>
                      </a:r>
                    </a:p>
                  </a:txBody>
                  <a:tcPr marL="91435" marR="91435"/>
                </a:tc>
                <a:extLst>
                  <a:ext uri="{0D108BD9-81ED-4DB2-BD59-A6C34878D82A}">
                    <a16:rowId xmlns:a16="http://schemas.microsoft.com/office/drawing/2014/main" val="10002"/>
                  </a:ext>
                </a:extLst>
              </a:tr>
              <a:tr h="370840">
                <a:tc>
                  <a:txBody>
                    <a:bodyPr/>
                    <a:lstStyle/>
                    <a:p>
                      <a:pPr algn="ctr"/>
                      <a:r>
                        <a:rPr lang="en-US" sz="2200"/>
                        <a:t>F</a:t>
                      </a:r>
                    </a:p>
                  </a:txBody>
                  <a:tcPr marL="91435" marR="91435"/>
                </a:tc>
                <a:tc>
                  <a:txBody>
                    <a:bodyPr/>
                    <a:lstStyle/>
                    <a:p>
                      <a:pPr algn="ctr"/>
                      <a:r>
                        <a:rPr lang="en-US" sz="2200"/>
                        <a:t>T</a:t>
                      </a:r>
                    </a:p>
                  </a:txBody>
                  <a:tcPr marL="91435" marR="91435"/>
                </a:tc>
                <a:tc>
                  <a:txBody>
                    <a:bodyPr/>
                    <a:lstStyle/>
                    <a:p>
                      <a:pPr algn="ctr"/>
                      <a:r>
                        <a:rPr lang="en-US" sz="2200"/>
                        <a:t>T</a:t>
                      </a:r>
                    </a:p>
                  </a:txBody>
                  <a:tcPr marL="91435" marR="91435"/>
                </a:tc>
                <a:tc>
                  <a:txBody>
                    <a:bodyPr/>
                    <a:lstStyle/>
                    <a:p>
                      <a:pPr algn="ctr"/>
                      <a:r>
                        <a:rPr lang="en-US" sz="2200"/>
                        <a:t>F</a:t>
                      </a:r>
                    </a:p>
                  </a:txBody>
                  <a:tcPr marL="91435" marR="91435"/>
                </a:tc>
                <a:tc>
                  <a:txBody>
                    <a:bodyPr/>
                    <a:lstStyle/>
                    <a:p>
                      <a:pPr algn="ctr"/>
                      <a:r>
                        <a:rPr lang="en-US" sz="2200"/>
                        <a:t>T</a:t>
                      </a:r>
                    </a:p>
                  </a:txBody>
                  <a:tcPr marL="91435" marR="91435"/>
                </a:tc>
                <a:tc>
                  <a:txBody>
                    <a:bodyPr/>
                    <a:lstStyle/>
                    <a:p>
                      <a:pPr algn="ctr"/>
                      <a:r>
                        <a:rPr lang="en-US" sz="2200"/>
                        <a:t>F</a:t>
                      </a:r>
                    </a:p>
                  </a:txBody>
                  <a:tcPr marL="91435" marR="91435"/>
                </a:tc>
                <a:tc>
                  <a:txBody>
                    <a:bodyPr/>
                    <a:lstStyle/>
                    <a:p>
                      <a:pPr algn="ctr"/>
                      <a:r>
                        <a:rPr lang="en-US" sz="2200"/>
                        <a:t>T</a:t>
                      </a:r>
                    </a:p>
                  </a:txBody>
                  <a:tcPr marL="91435" marR="91435"/>
                </a:tc>
                <a:extLst>
                  <a:ext uri="{0D108BD9-81ED-4DB2-BD59-A6C34878D82A}">
                    <a16:rowId xmlns:a16="http://schemas.microsoft.com/office/drawing/2014/main" val="10003"/>
                  </a:ext>
                </a:extLst>
              </a:tr>
              <a:tr h="370840">
                <a:tc>
                  <a:txBody>
                    <a:bodyPr/>
                    <a:lstStyle/>
                    <a:p>
                      <a:pPr algn="ctr"/>
                      <a:r>
                        <a:rPr lang="en-US" sz="2200"/>
                        <a:t>F</a:t>
                      </a:r>
                    </a:p>
                  </a:txBody>
                  <a:tcPr marL="91435" marR="91435"/>
                </a:tc>
                <a:tc>
                  <a:txBody>
                    <a:bodyPr/>
                    <a:lstStyle/>
                    <a:p>
                      <a:pPr algn="ctr"/>
                      <a:r>
                        <a:rPr lang="en-US" sz="2200"/>
                        <a:t>F</a:t>
                      </a:r>
                    </a:p>
                  </a:txBody>
                  <a:tcPr marL="91435" marR="91435"/>
                </a:tc>
                <a:tc>
                  <a:txBody>
                    <a:bodyPr/>
                    <a:lstStyle/>
                    <a:p>
                      <a:pPr algn="ctr"/>
                      <a:r>
                        <a:rPr lang="en-US" sz="2200"/>
                        <a:t>T</a:t>
                      </a:r>
                    </a:p>
                  </a:txBody>
                  <a:tcPr marL="91435" marR="91435"/>
                </a:tc>
                <a:tc>
                  <a:txBody>
                    <a:bodyPr/>
                    <a:lstStyle/>
                    <a:p>
                      <a:pPr algn="ctr"/>
                      <a:r>
                        <a:rPr lang="en-US" sz="2200"/>
                        <a:t>T</a:t>
                      </a:r>
                    </a:p>
                  </a:txBody>
                  <a:tcPr marL="91435" marR="91435"/>
                </a:tc>
                <a:tc>
                  <a:txBody>
                    <a:bodyPr/>
                    <a:lstStyle/>
                    <a:p>
                      <a:pPr algn="ctr"/>
                      <a:r>
                        <a:rPr lang="en-US" sz="2200"/>
                        <a:t>T</a:t>
                      </a:r>
                    </a:p>
                  </a:txBody>
                  <a:tcPr marL="91435" marR="91435"/>
                </a:tc>
                <a:tc>
                  <a:txBody>
                    <a:bodyPr/>
                    <a:lstStyle/>
                    <a:p>
                      <a:pPr algn="ctr"/>
                      <a:r>
                        <a:rPr lang="en-US" sz="2200"/>
                        <a:t>F</a:t>
                      </a:r>
                    </a:p>
                  </a:txBody>
                  <a:tcPr marL="91435" marR="91435"/>
                </a:tc>
                <a:tc>
                  <a:txBody>
                    <a:bodyPr/>
                    <a:lstStyle/>
                    <a:p>
                      <a:pPr algn="ctr"/>
                      <a:r>
                        <a:rPr lang="en-US" sz="2200"/>
                        <a:t>T</a:t>
                      </a:r>
                    </a:p>
                  </a:txBody>
                  <a:tcPr marL="91435" marR="91435"/>
                </a:tc>
                <a:extLst>
                  <a:ext uri="{0D108BD9-81ED-4DB2-BD59-A6C34878D82A}">
                    <a16:rowId xmlns:a16="http://schemas.microsoft.com/office/drawing/2014/main" val="10004"/>
                  </a:ext>
                </a:extLst>
              </a:tr>
            </a:tbl>
          </a:graphicData>
        </a:graphic>
      </p:graphicFrame>
      <mc:AlternateContent xmlns:mc="http://schemas.openxmlformats.org/markup-compatibility/2006">
        <mc:Choice xmlns:a14="http://schemas.microsoft.com/office/drawing/2010/main" Requires="a14">
          <p:sp>
            <p:nvSpPr>
              <p:cNvPr id="3" name="TextBox 2"/>
              <p:cNvSpPr txBox="1"/>
              <p:nvPr/>
            </p:nvSpPr>
            <p:spPr>
              <a:xfrm>
                <a:off x="3833091" y="1732976"/>
                <a:ext cx="5689600" cy="461665"/>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Example: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endParaRPr lang="en-US" sz="2400">
                  <a:latin typeface="Segoe UI Semilight" panose="020B0402040204020203" pitchFamily="34" charset="0"/>
                  <a:cs typeface="Segoe UI Semilight" panose="020B0402040204020203"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3833091" y="1732976"/>
                <a:ext cx="5689600" cy="461665"/>
              </a:xfrm>
              <a:prstGeom prst="rect">
                <a:avLst/>
              </a:prstGeom>
              <a:blipFill>
                <a:blip r:embed="rId4"/>
                <a:stretch>
                  <a:fillRect l="-1715" t="-9211" b="-3026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D84AE2B-B712-46FD-ADDA-C37240CDBC94}"/>
              </a:ext>
            </a:extLst>
          </p:cNvPr>
          <p:cNvSpPr/>
          <p:nvPr/>
        </p:nvSpPr>
        <p:spPr>
          <a:xfrm>
            <a:off x="3943350" y="2649675"/>
            <a:ext cx="1533526" cy="21336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5BE546-FB3C-4702-9C95-4CA1B0BECAA0}"/>
              </a:ext>
            </a:extLst>
          </p:cNvPr>
          <p:cNvSpPr/>
          <p:nvPr/>
        </p:nvSpPr>
        <p:spPr>
          <a:xfrm>
            <a:off x="6543675" y="2649675"/>
            <a:ext cx="1463304" cy="21336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C85465-0B2D-4EF4-91E7-3B4DA6E5E763}"/>
              </a:ext>
            </a:extLst>
          </p:cNvPr>
          <p:cNvSpPr/>
          <p:nvPr/>
        </p:nvSpPr>
        <p:spPr>
          <a:xfrm>
            <a:off x="3321050" y="5238309"/>
            <a:ext cx="5689600" cy="109581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Segoe UI Semilight" panose="020B0402040204020203" pitchFamily="34" charset="0"/>
                <a:cs typeface="Segoe UI Semilight" panose="020B0402040204020203" pitchFamily="34" charset="0"/>
              </a:rPr>
              <a:t>Every line is the same! </a:t>
            </a:r>
            <a:br>
              <a:rPr lang="en-US" sz="2800">
                <a:solidFill>
                  <a:schemeClr val="tx1"/>
                </a:solidFill>
                <a:latin typeface="Segoe UI Semilight" panose="020B0402040204020203" pitchFamily="34" charset="0"/>
                <a:cs typeface="Segoe UI Semilight" panose="020B0402040204020203" pitchFamily="34" charset="0"/>
              </a:rPr>
            </a:br>
            <a:r>
              <a:rPr lang="en-US" sz="2800">
                <a:solidFill>
                  <a:schemeClr val="tx1"/>
                </a:solidFill>
                <a:latin typeface="Segoe UI Semilight" panose="020B0402040204020203" pitchFamily="34" charset="0"/>
                <a:cs typeface="Segoe UI Semilight" panose="020B0402040204020203" pitchFamily="34" charset="0"/>
              </a:rPr>
              <a:t>So these expressions are equivalent.</a:t>
            </a:r>
          </a:p>
        </p:txBody>
      </p:sp>
    </p:spTree>
    <p:extLst>
      <p:ext uri="{BB962C8B-B14F-4D97-AF65-F5344CB8AC3E}">
        <p14:creationId xmlns:p14="http://schemas.microsoft.com/office/powerpoint/2010/main" val="167729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6642"/>
          </a:xfrm>
        </p:spPr>
        <p:txBody>
          <a:bodyPr>
            <a:normAutofit fontScale="90000"/>
          </a:bodyPr>
          <a:lstStyle/>
          <a:p>
            <a:r>
              <a:rPr lang="en-US"/>
              <a:t>De Morgan’s Laws</a:t>
            </a:r>
          </a:p>
        </p:txBody>
      </p:sp>
      <p:sp>
        <p:nvSpPr>
          <p:cNvPr id="5" name="TextBox 4"/>
          <p:cNvSpPr txBox="1"/>
          <p:nvPr/>
        </p:nvSpPr>
        <p:spPr>
          <a:xfrm>
            <a:off x="668740" y="2524046"/>
            <a:ext cx="11013743" cy="2800767"/>
          </a:xfrm>
          <a:prstGeom prst="rect">
            <a:avLst/>
          </a:prstGeom>
          <a:noFill/>
        </p:spPr>
        <p:txBody>
          <a:bodyPr wrap="square" rtlCol="0">
            <a:spAutoFit/>
          </a:bodyPr>
          <a:lstStyle/>
          <a:p>
            <a:r>
              <a:rPr lang="en-US" sz="2200">
                <a:latin typeface="Courier New" panose="02070309020205020404" pitchFamily="49" charset="0"/>
                <a:cs typeface="Courier New" panose="02070309020205020404" pitchFamily="49" charset="0"/>
              </a:rPr>
              <a:t>if (!(</a:t>
            </a:r>
            <a:r>
              <a:rPr lang="en-US" sz="2200" b="1">
                <a:latin typeface="Courier New" panose="02070309020205020404" pitchFamily="49" charset="0"/>
                <a:cs typeface="Courier New" panose="02070309020205020404" pitchFamily="49" charset="0"/>
              </a:rPr>
              <a:t>front != null &amp;&amp; value &gt; </a:t>
            </a:r>
            <a:r>
              <a:rPr lang="en-US" sz="2200" b="1" err="1">
                <a:latin typeface="Courier New" panose="02070309020205020404" pitchFamily="49" charset="0"/>
                <a:cs typeface="Courier New" panose="02070309020205020404" pitchFamily="49" charset="0"/>
              </a:rPr>
              <a:t>front.data</a:t>
            </a:r>
            <a:r>
              <a:rPr lang="en-US" sz="2200">
                <a:latin typeface="Courier New" panose="02070309020205020404" pitchFamily="49" charset="0"/>
                <a:cs typeface="Courier New" panose="02070309020205020404" pitchFamily="49" charset="0"/>
              </a:rPr>
              <a:t>))</a:t>
            </a:r>
          </a:p>
          <a:p>
            <a:r>
              <a:rPr lang="en-US" sz="2200">
                <a:latin typeface="Courier New" panose="02070309020205020404" pitchFamily="49" charset="0"/>
                <a:cs typeface="Courier New" panose="02070309020205020404" pitchFamily="49" charset="0"/>
              </a:rPr>
              <a:t>	front = new </a:t>
            </a:r>
            <a:r>
              <a:rPr lang="en-US" sz="2200" err="1">
                <a:latin typeface="Courier New" panose="02070309020205020404" pitchFamily="49" charset="0"/>
                <a:cs typeface="Courier New" panose="02070309020205020404" pitchFamily="49" charset="0"/>
              </a:rPr>
              <a:t>ListNode</a:t>
            </a:r>
            <a:r>
              <a:rPr lang="en-US" sz="2200">
                <a:latin typeface="Courier New" panose="02070309020205020404" pitchFamily="49" charset="0"/>
                <a:cs typeface="Courier New" panose="02070309020205020404" pitchFamily="49" charset="0"/>
              </a:rPr>
              <a:t>(value, front);</a:t>
            </a:r>
          </a:p>
          <a:p>
            <a:r>
              <a:rPr lang="en-US" sz="2200">
                <a:latin typeface="Courier New" panose="02070309020205020404" pitchFamily="49" charset="0"/>
                <a:cs typeface="Courier New" panose="02070309020205020404" pitchFamily="49" charset="0"/>
              </a:rPr>
              <a:t>else {</a:t>
            </a:r>
          </a:p>
          <a:p>
            <a:r>
              <a:rPr lang="en-US" sz="2200">
                <a:latin typeface="Courier New" panose="02070309020205020404" pitchFamily="49" charset="0"/>
                <a:cs typeface="Courier New" panose="02070309020205020404" pitchFamily="49" charset="0"/>
              </a:rPr>
              <a:t>	</a:t>
            </a:r>
            <a:r>
              <a:rPr lang="en-US" sz="2200" err="1">
                <a:latin typeface="Courier New" panose="02070309020205020404" pitchFamily="49" charset="0"/>
                <a:cs typeface="Courier New" panose="02070309020205020404" pitchFamily="49" charset="0"/>
              </a:rPr>
              <a:t>ListNode</a:t>
            </a:r>
            <a:r>
              <a:rPr lang="en-US" sz="2200">
                <a:latin typeface="Courier New" panose="02070309020205020404" pitchFamily="49" charset="0"/>
                <a:cs typeface="Courier New" panose="02070309020205020404" pitchFamily="49" charset="0"/>
              </a:rPr>
              <a:t> current = front;</a:t>
            </a:r>
          </a:p>
          <a:p>
            <a:r>
              <a:rPr lang="en-US" sz="2200">
                <a:latin typeface="Courier New" panose="02070309020205020404" pitchFamily="49" charset="0"/>
                <a:cs typeface="Courier New" panose="02070309020205020404" pitchFamily="49" charset="0"/>
              </a:rPr>
              <a:t>	while (</a:t>
            </a:r>
            <a:r>
              <a:rPr lang="en-US" sz="2200" err="1">
                <a:latin typeface="Courier New" panose="02070309020205020404" pitchFamily="49" charset="0"/>
                <a:cs typeface="Courier New" panose="02070309020205020404" pitchFamily="49" charset="0"/>
              </a:rPr>
              <a:t>current.next</a:t>
            </a:r>
            <a:r>
              <a:rPr lang="en-US" sz="2200">
                <a:latin typeface="Courier New" panose="02070309020205020404" pitchFamily="49" charset="0"/>
                <a:cs typeface="Courier New" panose="02070309020205020404" pitchFamily="49" charset="0"/>
              </a:rPr>
              <a:t> != null &amp;&amp; </a:t>
            </a:r>
            <a:r>
              <a:rPr lang="en-US" sz="2200" err="1">
                <a:latin typeface="Courier New" panose="02070309020205020404" pitchFamily="49" charset="0"/>
                <a:cs typeface="Courier New" panose="02070309020205020404" pitchFamily="49" charset="0"/>
              </a:rPr>
              <a:t>current.next.data</a:t>
            </a:r>
            <a:r>
              <a:rPr lang="en-US" sz="2200">
                <a:latin typeface="Courier New" panose="02070309020205020404" pitchFamily="49" charset="0"/>
                <a:cs typeface="Courier New" panose="02070309020205020404" pitchFamily="49" charset="0"/>
              </a:rPr>
              <a:t> &lt; value))</a:t>
            </a:r>
          </a:p>
          <a:p>
            <a:r>
              <a:rPr lang="en-US" sz="2200">
                <a:latin typeface="Courier New" panose="02070309020205020404" pitchFamily="49" charset="0"/>
                <a:cs typeface="Courier New" panose="02070309020205020404" pitchFamily="49" charset="0"/>
              </a:rPr>
              <a:t>		current = </a:t>
            </a:r>
            <a:r>
              <a:rPr lang="en-US" sz="2200" err="1">
                <a:latin typeface="Courier New" panose="02070309020205020404" pitchFamily="49" charset="0"/>
                <a:cs typeface="Courier New" panose="02070309020205020404" pitchFamily="49" charset="0"/>
              </a:rPr>
              <a:t>current.next</a:t>
            </a:r>
            <a:r>
              <a:rPr lang="en-US" sz="2200">
                <a:latin typeface="Courier New" panose="02070309020205020404" pitchFamily="49" charset="0"/>
                <a:cs typeface="Courier New" panose="02070309020205020404" pitchFamily="49" charset="0"/>
              </a:rPr>
              <a:t>;</a:t>
            </a:r>
          </a:p>
          <a:p>
            <a:r>
              <a:rPr lang="en-US" sz="2200">
                <a:latin typeface="Courier New" panose="02070309020205020404" pitchFamily="49" charset="0"/>
                <a:cs typeface="Courier New" panose="02070309020205020404" pitchFamily="49" charset="0"/>
              </a:rPr>
              <a:t>	</a:t>
            </a:r>
            <a:r>
              <a:rPr lang="en-US" sz="2200" err="1">
                <a:latin typeface="Courier New" panose="02070309020205020404" pitchFamily="49" charset="0"/>
                <a:cs typeface="Courier New" panose="02070309020205020404" pitchFamily="49" charset="0"/>
              </a:rPr>
              <a:t>current.next</a:t>
            </a:r>
            <a:r>
              <a:rPr lang="en-US" sz="2200">
                <a:latin typeface="Courier New" panose="02070309020205020404" pitchFamily="49" charset="0"/>
                <a:cs typeface="Courier New" panose="02070309020205020404" pitchFamily="49" charset="0"/>
              </a:rPr>
              <a:t> = new </a:t>
            </a:r>
            <a:r>
              <a:rPr lang="en-US" sz="2200" err="1">
                <a:latin typeface="Courier New" panose="02070309020205020404" pitchFamily="49" charset="0"/>
                <a:cs typeface="Courier New" panose="02070309020205020404" pitchFamily="49" charset="0"/>
              </a:rPr>
              <a:t>ListNode</a:t>
            </a:r>
            <a:r>
              <a:rPr lang="en-US" sz="2200">
                <a:latin typeface="Courier New" panose="02070309020205020404" pitchFamily="49" charset="0"/>
                <a:cs typeface="Courier New" panose="02070309020205020404" pitchFamily="49" charset="0"/>
              </a:rPr>
              <a:t>(value, </a:t>
            </a:r>
            <a:r>
              <a:rPr lang="en-US" sz="2200" err="1">
                <a:latin typeface="Courier New" panose="02070309020205020404" pitchFamily="49" charset="0"/>
                <a:cs typeface="Courier New" panose="02070309020205020404" pitchFamily="49" charset="0"/>
              </a:rPr>
              <a:t>current.next</a:t>
            </a:r>
            <a:r>
              <a:rPr lang="en-US" sz="2200">
                <a:latin typeface="Courier New" panose="02070309020205020404" pitchFamily="49" charset="0"/>
                <a:cs typeface="Courier New" panose="02070309020205020404" pitchFamily="49" charset="0"/>
              </a:rPr>
              <a:t>);</a:t>
            </a:r>
          </a:p>
          <a:p>
            <a:r>
              <a:rPr lang="en-US" sz="2200">
                <a:latin typeface="Courier New" panose="02070309020205020404" pitchFamily="49" charset="0"/>
                <a:cs typeface="Courier New" panose="02070309020205020404" pitchFamily="49" charset="0"/>
              </a:rPr>
              <a:t>}</a:t>
            </a:r>
          </a:p>
        </p:txBody>
      </p:sp>
      <mc:AlternateContent xmlns:mc="http://schemas.openxmlformats.org/markup-compatibility/2006">
        <mc:Choice xmlns:a14="http://schemas.microsoft.com/office/drawing/2010/main" Requires="a14">
          <p:sp>
            <p:nvSpPr>
              <p:cNvPr id="4" name="TextBox 3"/>
              <p:cNvSpPr txBox="1"/>
              <p:nvPr/>
            </p:nvSpPr>
            <p:spPr>
              <a:xfrm>
                <a:off x="3870036" y="1274618"/>
                <a:ext cx="415636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oMath>
                  </m:oMathPara>
                </a14:m>
                <a:endParaRPr lang="en-US" sz="240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a:latin typeface="Segoe UI Semilight" panose="020B0402040204020203" pitchFamily="34" charset="0"/>
                  <a:cs typeface="Segoe UI Semilight" panose="020B0402040204020203"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3870036" y="1274618"/>
                <a:ext cx="4156364" cy="830997"/>
              </a:xfrm>
              <a:prstGeom prst="rect">
                <a:avLst/>
              </a:prstGeom>
              <a:blipFill>
                <a:blip r:embed="rId3"/>
                <a:stretch>
                  <a:fillRect b="-7353"/>
                </a:stretch>
              </a:blipFill>
            </p:spPr>
            <p:txBody>
              <a:bodyPr/>
              <a:lstStyle/>
              <a:p>
                <a:r>
                  <a:rPr lang="en-US">
                    <a:noFill/>
                  </a:rPr>
                  <a:t> </a:t>
                </a:r>
              </a:p>
            </p:txBody>
          </p:sp>
        </mc:Fallback>
      </mc:AlternateContent>
    </p:spTree>
    <p:extLst>
      <p:ext uri="{BB962C8B-B14F-4D97-AF65-F5344CB8AC3E}">
        <p14:creationId xmlns:p14="http://schemas.microsoft.com/office/powerpoint/2010/main" val="207313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6642"/>
          </a:xfrm>
        </p:spPr>
        <p:txBody>
          <a:bodyPr>
            <a:normAutofit fontScale="90000"/>
          </a:bodyPr>
          <a:lstStyle/>
          <a:p>
            <a:r>
              <a:rPr lang="en-US"/>
              <a:t>De Morgan’s Laws</a:t>
            </a:r>
          </a:p>
        </p:txBody>
      </p:sp>
      <p:sp>
        <p:nvSpPr>
          <p:cNvPr id="5" name="TextBox 4"/>
          <p:cNvSpPr txBox="1"/>
          <p:nvPr/>
        </p:nvSpPr>
        <p:spPr>
          <a:xfrm>
            <a:off x="3301057" y="2752295"/>
            <a:ext cx="5278582" cy="384721"/>
          </a:xfrm>
          <a:prstGeom prst="rect">
            <a:avLst/>
          </a:prstGeom>
          <a:noFill/>
        </p:spPr>
        <p:txBody>
          <a:bodyPr wrap="square" rtlCol="0">
            <a:spAutoFit/>
          </a:bodyPr>
          <a:lstStyle/>
          <a:p>
            <a:r>
              <a:rPr lang="en-US" sz="1900">
                <a:latin typeface="Consolas" pitchFamily="49" charset="0"/>
                <a:cs typeface="Consolas" pitchFamily="49" charset="0"/>
              </a:rPr>
              <a:t>!(</a:t>
            </a:r>
            <a:r>
              <a:rPr lang="en-US" sz="1900" b="1">
                <a:latin typeface="Consolas" pitchFamily="49" charset="0"/>
                <a:cs typeface="Consolas" pitchFamily="49" charset="0"/>
              </a:rPr>
              <a:t>front != null &amp;&amp; value &gt; </a:t>
            </a:r>
            <a:r>
              <a:rPr lang="en-US" sz="1900" b="1" err="1">
                <a:latin typeface="Consolas" pitchFamily="49" charset="0"/>
                <a:cs typeface="Consolas" pitchFamily="49" charset="0"/>
              </a:rPr>
              <a:t>front.data</a:t>
            </a:r>
            <a:r>
              <a:rPr lang="en-US" sz="1900">
                <a:latin typeface="Consolas" pitchFamily="49" charset="0"/>
                <a:cs typeface="Consolas" pitchFamily="49" charset="0"/>
              </a:rPr>
              <a:t>)</a:t>
            </a:r>
          </a:p>
        </p:txBody>
      </p:sp>
      <p:sp>
        <p:nvSpPr>
          <p:cNvPr id="3" name="Rectangle 2"/>
          <p:cNvSpPr/>
          <p:nvPr/>
        </p:nvSpPr>
        <p:spPr>
          <a:xfrm>
            <a:off x="3456706" y="3770649"/>
            <a:ext cx="4726382" cy="369332"/>
          </a:xfrm>
          <a:prstGeom prst="rect">
            <a:avLst/>
          </a:prstGeom>
        </p:spPr>
        <p:txBody>
          <a:bodyPr wrap="square">
            <a:spAutoFit/>
          </a:bodyPr>
          <a:lstStyle/>
          <a:p>
            <a:r>
              <a:rPr lang="en-US" b="1">
                <a:latin typeface="Consolas" pitchFamily="49" charset="0"/>
                <a:cs typeface="Consolas" pitchFamily="49" charset="0"/>
              </a:rPr>
              <a:t>front == null || value &lt;= </a:t>
            </a:r>
            <a:r>
              <a:rPr lang="en-US" b="1" err="1">
                <a:latin typeface="Consolas" pitchFamily="49" charset="0"/>
                <a:cs typeface="Consolas" pitchFamily="49" charset="0"/>
              </a:rPr>
              <a:t>front.data</a:t>
            </a:r>
            <a:endParaRPr lang="en-US">
              <a:latin typeface="Consolas" pitchFamily="49" charset="0"/>
              <a:cs typeface="Consolas" pitchFamily="49" charset="0"/>
            </a:endParaRPr>
          </a:p>
        </p:txBody>
      </p:sp>
      <mc:AlternateContent xmlns:mc="http://schemas.openxmlformats.org/markup-compatibility/2006">
        <mc:Choice xmlns:a14="http://schemas.microsoft.com/office/drawing/2010/main" Requires="a14">
          <p:sp>
            <p:nvSpPr>
              <p:cNvPr id="4" name="Rectangle 3"/>
              <p:cNvSpPr/>
              <p:nvPr/>
            </p:nvSpPr>
            <p:spPr>
              <a:xfrm>
                <a:off x="5621766" y="3137015"/>
                <a:ext cx="502061"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000" i="1" dirty="0" smtClean="0">
                          <a:solidFill>
                            <a:srgbClr val="4C3282"/>
                          </a:solidFill>
                          <a:latin typeface="Cambria Math" panose="02040503050406030204" pitchFamily="18" charset="0"/>
                          <a:sym typeface="Symbol" charset="0"/>
                        </a:rPr>
                        <m:t></m:t>
                      </m:r>
                    </m:oMath>
                  </m:oMathPara>
                </a14:m>
                <a:endParaRPr lang="en-US" sz="3000">
                  <a:solidFill>
                    <a:srgbClr val="4C3282"/>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5621766" y="3137015"/>
                <a:ext cx="502061" cy="553998"/>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3689974" y="5438634"/>
            <a:ext cx="4493114" cy="430887"/>
          </a:xfrm>
          <a:prstGeom prst="rect">
            <a:avLst/>
          </a:prstGeom>
        </p:spPr>
        <p:txBody>
          <a:bodyPr wrap="square">
            <a:spAutoFit/>
          </a:bodyPr>
          <a:lstStyle/>
          <a:p>
            <a:r>
              <a:rPr lang="en-US" sz="2200">
                <a:latin typeface="Franklin Gothic Medium"/>
                <a:cs typeface="Franklin Gothic Medium"/>
              </a:rPr>
              <a:t>You’ve been using these for a while!</a:t>
            </a:r>
          </a:p>
        </p:txBody>
      </p:sp>
      <mc:AlternateContent xmlns:mc="http://schemas.openxmlformats.org/markup-compatibility/2006">
        <mc:Choice xmlns:a14="http://schemas.microsoft.com/office/drawing/2010/main" Requires="a14">
          <p:sp>
            <p:nvSpPr>
              <p:cNvPr id="10" name="TextBox 9"/>
              <p:cNvSpPr txBox="1"/>
              <p:nvPr/>
            </p:nvSpPr>
            <p:spPr>
              <a:xfrm>
                <a:off x="3870036" y="1274618"/>
                <a:ext cx="415636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oMath>
                  </m:oMathPara>
                </a14:m>
                <a:endParaRPr lang="en-US" sz="240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a:latin typeface="Segoe UI Semilight" panose="020B0402040204020203" pitchFamily="34" charset="0"/>
                  <a:cs typeface="Segoe UI Semilight" panose="020B0402040204020203"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3870036" y="1274618"/>
                <a:ext cx="4156364" cy="830997"/>
              </a:xfrm>
              <a:prstGeom prst="rect">
                <a:avLst/>
              </a:prstGeom>
              <a:blipFill>
                <a:blip r:embed="rId4"/>
                <a:stretch>
                  <a:fillRect b="-7353"/>
                </a:stretch>
              </a:blipFill>
            </p:spPr>
            <p:txBody>
              <a:bodyPr/>
              <a:lstStyle/>
              <a:p>
                <a:r>
                  <a:rPr lang="en-US">
                    <a:noFill/>
                  </a:rPr>
                  <a:t> </a:t>
                </a:r>
              </a:p>
            </p:txBody>
          </p:sp>
        </mc:Fallback>
      </mc:AlternateContent>
    </p:spTree>
    <p:extLst>
      <p:ext uri="{BB962C8B-B14F-4D97-AF65-F5344CB8AC3E}">
        <p14:creationId xmlns:p14="http://schemas.microsoft.com/office/powerpoint/2010/main" val="2420223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Law of Implication</a:t>
            </a:r>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a:latin typeface="Segoe UI Semilight" panose="020B0402040204020203" pitchFamily="34" charset="0"/>
                <a:cs typeface="Segoe UI Semilight" panose="020B0402040204020203" pitchFamily="34" charset="0"/>
              </a:rPr>
              <a:t>Implications are hard. </a:t>
            </a:r>
          </a:p>
          <a:p>
            <a:r>
              <a:rPr lang="en-US" sz="2800">
                <a:latin typeface="Segoe UI Semilight" panose="020B0402040204020203" pitchFamily="34" charset="0"/>
                <a:cs typeface="Segoe UI Semilight" panose="020B0402040204020203" pitchFamily="34" charset="0"/>
              </a:rPr>
              <a:t>AND/OR/NOT make more intuitive sense to me… </a:t>
            </a:r>
          </a:p>
          <a:p>
            <a:r>
              <a:rPr lang="en-US" sz="2800">
                <a:latin typeface="Segoe UI Semilight" panose="020B0402040204020203" pitchFamily="34" charset="0"/>
                <a:cs typeface="Segoe UI Semilight" panose="020B0402040204020203" pitchFamily="34" charset="0"/>
              </a:rPr>
              <a:t>can we rewrite implications using just ANDs ORs and NOTs?</a:t>
            </a:r>
          </a:p>
        </p:txBody>
      </p:sp>
      <p:sp>
        <p:nvSpPr>
          <p:cNvPr id="4" name="TextBox 3"/>
          <p:cNvSpPr txBox="1"/>
          <p:nvPr/>
        </p:nvSpPr>
        <p:spPr>
          <a:xfrm>
            <a:off x="4735773" y="3429000"/>
            <a:ext cx="7124131" cy="1200329"/>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One approach: think “when is this implication false?” then negate it (you might want one of </a:t>
            </a:r>
            <a:r>
              <a:rPr lang="en-US" sz="2400" err="1">
                <a:latin typeface="Segoe UI Semilight" panose="020B0402040204020203" pitchFamily="34" charset="0"/>
                <a:cs typeface="Segoe UI Semilight" panose="020B0402040204020203" pitchFamily="34" charset="0"/>
              </a:rPr>
              <a:t>DeMorgan’s</a:t>
            </a:r>
            <a:r>
              <a:rPr lang="en-US" sz="2400">
                <a:latin typeface="Segoe UI Semilight" panose="020B0402040204020203" pitchFamily="34" charset="0"/>
                <a:cs typeface="Segoe UI Semilight" panose="020B0402040204020203" pitchFamily="34" charset="0"/>
              </a:rPr>
              <a:t> Laws!</a:t>
            </a:r>
          </a:p>
        </p:txBody>
      </p:sp>
      <mc:AlternateContent xmlns:mc="http://schemas.openxmlformats.org/markup-compatibility/2006">
        <mc:Choice xmlns:a14="http://schemas.microsoft.com/office/drawing/2010/main" Requires="a14">
          <p:graphicFrame>
            <p:nvGraphicFramePr>
              <p:cNvPr id="7" name="Table 6"/>
              <p:cNvGraphicFramePr>
                <a:graphicFrameLocks noGrp="1"/>
              </p:cNvGraphicFramePr>
              <p:nvPr>
                <p:custDataLst>
                  <p:tags r:id="rId1"/>
                </p:custData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a:latin typeface="Segoe UI Semilight" panose="020B0402040204020203" pitchFamily="34" charset="0"/>
                            <a:cs typeface="Segoe UI Semilight" panose="020B0402040204020203" pitchFamily="34" charset="0"/>
                          </a:endParaRPr>
                        </a:p>
                      </a:txBody>
                      <a:tcPr/>
                    </a:tc>
                    <a:tc>
                      <a:txBody>
                        <a:bodyPr/>
                        <a:lstStyle/>
                        <a:p>
                          <a:r>
                            <a:rPr lang="en-US" sz="2400" i="1">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p:graphicFrame>
            <p:nvGraphicFramePr>
              <p:cNvPr id="7" name="Table 6"/>
              <p:cNvGraphicFramePr>
                <a:graphicFrameLocks noGrp="1"/>
              </p:cNvGraphicFramePr>
              <p:nvPr>
                <p:custDataLst>
                  <p:tags r:id="rId1"/>
                </p:custData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8333" b="-411111"/>
                          </a:stretch>
                        </a:blipFill>
                      </a:tcPr>
                    </a:tc>
                    <a:tc>
                      <a:txBody>
                        <a:bodyPr/>
                        <a:lstStyle/>
                        <a:p>
                          <a:endParaRPr lang="en-US"/>
                        </a:p>
                      </a:txBody>
                      <a:tcPr>
                        <a:blipFill>
                          <a:blip r:embed="rId4"/>
                          <a:stretch>
                            <a:fillRect l="-100758" t="-1111" r="-158333" b="-411111"/>
                          </a:stretch>
                        </a:blipFill>
                      </a:tcPr>
                    </a:tc>
                    <a:tc>
                      <a:txBody>
                        <a:bodyPr/>
                        <a:lstStyle/>
                        <a:p>
                          <a:endParaRPr lang="en-US"/>
                        </a:p>
                      </a:txBody>
                      <a:tcPr>
                        <a:blipFill>
                          <a:blip r:embed="rId4"/>
                          <a:stretch>
                            <a:fillRect l="-128019" t="-1111" r="-966" b="-411111"/>
                          </a:stretch>
                        </a:blipFill>
                      </a:tcPr>
                    </a:tc>
                    <a:extLst>
                      <a:ext uri="{0D108BD9-81ED-4DB2-BD59-A6C34878D82A}">
                        <a16:rowId xmlns:a16="http://schemas.microsoft.com/office/drawing/2014/main" val="10000"/>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3913810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Law of Implication</a:t>
            </a:r>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a:latin typeface="Segoe UI Semilight" panose="020B0402040204020203" pitchFamily="34" charset="0"/>
                <a:cs typeface="Segoe UI Semilight" panose="020B0402040204020203" pitchFamily="34" charset="0"/>
              </a:rPr>
              <a:t>Implications are hard. </a:t>
            </a:r>
          </a:p>
          <a:p>
            <a:r>
              <a:rPr lang="en-US" sz="2800">
                <a:latin typeface="Segoe UI Semilight" panose="020B0402040204020203" pitchFamily="34" charset="0"/>
                <a:cs typeface="Segoe UI Semilight" panose="020B0402040204020203" pitchFamily="34" charset="0"/>
              </a:rPr>
              <a:t>AND/OR/NOT make more intuitive sense to me… </a:t>
            </a:r>
          </a:p>
          <a:p>
            <a:r>
              <a:rPr lang="en-US" sz="2800">
                <a:latin typeface="Segoe UI Semilight" panose="020B0402040204020203" pitchFamily="34" charset="0"/>
                <a:cs typeface="Segoe UI Semilight" panose="020B0402040204020203" pitchFamily="34" charset="0"/>
              </a:rPr>
              <a:t>can we rewrite implications using just ANDs ORs and NOTs?</a:t>
            </a:r>
          </a:p>
        </p:txBody>
      </p:sp>
      <mc:AlternateContent xmlns:mc="http://schemas.openxmlformats.org/markup-compatibility/2006">
        <mc:Choice xmlns:a14="http://schemas.microsoft.com/office/drawing/2010/main" Requires="a14">
          <p:sp>
            <p:nvSpPr>
              <p:cNvPr id="4" name="TextBox 3"/>
              <p:cNvSpPr txBox="1"/>
              <p:nvPr/>
            </p:nvSpPr>
            <p:spPr>
              <a:xfrm>
                <a:off x="4735773" y="3429000"/>
                <a:ext cx="7124131" cy="1569660"/>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Seems like we might want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b="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Seems like a reasonable guess.</a:t>
                </a:r>
              </a:p>
              <a:p>
                <a:r>
                  <a:rPr lang="en-US" sz="2400">
                    <a:latin typeface="Segoe UI Semilight" panose="020B0402040204020203" pitchFamily="34" charset="0"/>
                    <a:cs typeface="Segoe UI Semilight" panose="020B0402040204020203" pitchFamily="34" charset="0"/>
                  </a:rPr>
                  <a:t>So is it true? Is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a:latin typeface="Segoe UI Semilight" panose="020B0402040204020203" pitchFamily="34" charset="0"/>
                    <a:cs typeface="Segoe UI Semilight" panose="020B0402040204020203" pitchFamily="34" charset="0"/>
                  </a:rPr>
                  <a:t>?</a:t>
                </a:r>
              </a:p>
            </p:txBody>
          </p:sp>
        </mc:Choice>
        <mc:Fallback>
          <p:sp>
            <p:nvSpPr>
              <p:cNvPr id="4" name="TextBox 3"/>
              <p:cNvSpPr txBox="1">
                <a:spLocks noRot="1" noChangeAspect="1" noMove="1" noResize="1" noEditPoints="1" noAdjustHandles="1" noChangeArrowheads="1" noChangeShapeType="1" noTextEdit="1"/>
              </p:cNvSpPr>
              <p:nvPr/>
            </p:nvSpPr>
            <p:spPr>
              <a:xfrm>
                <a:off x="4735773" y="3429000"/>
                <a:ext cx="7124131" cy="1569660"/>
              </a:xfrm>
              <a:prstGeom prst="rect">
                <a:avLst/>
              </a:prstGeom>
              <a:blipFill>
                <a:blip r:embed="rId4"/>
                <a:stretch>
                  <a:fillRect l="-1369" t="-2724" b="-81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7" name="Table 6"/>
              <p:cNvGraphicFramePr>
                <a:graphicFrameLocks noGrp="1"/>
              </p:cNvGraphicFramePr>
              <p:nvPr>
                <p:custDataLst>
                  <p:tags r:id="rId1"/>
                </p:custData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a:latin typeface="Segoe UI Semilight" panose="020B0402040204020203" pitchFamily="34" charset="0"/>
                            <a:cs typeface="Segoe UI Semilight" panose="020B0402040204020203" pitchFamily="34" charset="0"/>
                          </a:endParaRPr>
                        </a:p>
                      </a:txBody>
                      <a:tcPr/>
                    </a:tc>
                    <a:tc>
                      <a:txBody>
                        <a:bodyPr/>
                        <a:lstStyle/>
                        <a:p>
                          <a:r>
                            <a:rPr lang="en-US" sz="2400" i="1">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p:graphicFrame>
            <p:nvGraphicFramePr>
              <p:cNvPr id="7" name="Table 6"/>
              <p:cNvGraphicFramePr>
                <a:graphicFrameLocks noGrp="1"/>
              </p:cNvGraphicFramePr>
              <p:nvPr>
                <p:custDataLst>
                  <p:tags r:id="rId1"/>
                </p:custData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5"/>
                          <a:stretch>
                            <a:fillRect l="-758" t="-1111" r="-258333" b="-411111"/>
                          </a:stretch>
                        </a:blipFill>
                      </a:tcPr>
                    </a:tc>
                    <a:tc>
                      <a:txBody>
                        <a:bodyPr/>
                        <a:lstStyle/>
                        <a:p>
                          <a:endParaRPr lang="en-US"/>
                        </a:p>
                      </a:txBody>
                      <a:tcPr>
                        <a:blipFill>
                          <a:blip r:embed="rId5"/>
                          <a:stretch>
                            <a:fillRect l="-100758" t="-1111" r="-158333" b="-411111"/>
                          </a:stretch>
                        </a:blipFill>
                      </a:tcPr>
                    </a:tc>
                    <a:tc>
                      <a:txBody>
                        <a:bodyPr/>
                        <a:lstStyle/>
                        <a:p>
                          <a:endParaRPr lang="en-US"/>
                        </a:p>
                      </a:txBody>
                      <a:tcPr>
                        <a:blipFill>
                          <a:blip r:embed="rId5"/>
                          <a:stretch>
                            <a:fillRect l="-128019" t="-1111" r="-966" b="-411111"/>
                          </a:stretch>
                        </a:blipFill>
                      </a:tcPr>
                    </a:tc>
                    <a:extLst>
                      <a:ext uri="{0D108BD9-81ED-4DB2-BD59-A6C34878D82A}">
                        <a16:rowId xmlns:a16="http://schemas.microsoft.com/office/drawing/2014/main" val="10000"/>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529390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Law of Implication</a:t>
            </a:r>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custDataLst>
                  <p:tags r:id="rId1"/>
                </p:custDataLst>
              </p:nvPr>
            </p:nvGraphicFramePr>
            <p:xfrm>
              <a:off x="2688610" y="2770462"/>
              <a:ext cx="4241632"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tblGrid>
                  <a:tr h="581181">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𝒑</m:t>
                                </m:r>
                              </m:oMath>
                            </m:oMathPara>
                          </a14:m>
                          <a:endParaRPr lang="en-US" sz="2400" b="1" i="1"/>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𝒒</m:t>
                                </m:r>
                              </m:oMath>
                            </m:oMathPara>
                          </a14:m>
                          <a:endParaRPr lang="en-US" sz="2400" b="1" i="1"/>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a:p>
                      </a:txBody>
                      <a:tcPr/>
                    </a:tc>
                    <a:tc>
                      <a:txBody>
                        <a:bodyPr/>
                        <a:lstStyle/>
                        <a:p>
                          <a:pPr algn="ctr"/>
                          <a14:m>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oMath>
                          </a14:m>
                          <a:r>
                            <a:rPr lang="en-US" sz="2400" b="1"/>
                            <a:t> </a:t>
                          </a:r>
                          <a:r>
                            <a:rPr lang="en-US" sz="2400" b="1" baseline="0">
                              <a:latin typeface="Symbol"/>
                              <a:sym typeface="Symbol"/>
                            </a:rPr>
                            <a:t> </a:t>
                          </a:r>
                          <a:endParaRPr lang="en-US" sz="2400" b="1" i="1"/>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a:p>
                      </a:txBody>
                      <a:tcPr/>
                    </a:tc>
                    <a:extLst>
                      <a:ext uri="{0D108BD9-81ED-4DB2-BD59-A6C34878D82A}">
                        <a16:rowId xmlns:a16="http://schemas.microsoft.com/office/drawing/2014/main" val="10000"/>
                      </a:ext>
                    </a:extLst>
                  </a:tr>
                  <a:tr h="543925">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3925">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3925">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3925">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p:graphicFrame>
            <p:nvGraphicFramePr>
              <p:cNvPr id="5" name="Table 4"/>
              <p:cNvGraphicFramePr>
                <a:graphicFrameLocks noGrp="1"/>
              </p:cNvGraphicFramePr>
              <p:nvPr>
                <p:custDataLst>
                  <p:tags r:id="rId1"/>
                </p:custDataLst>
              </p:nvPr>
            </p:nvGraphicFramePr>
            <p:xfrm>
              <a:off x="2688610" y="2770462"/>
              <a:ext cx="4241632"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tblGrid>
                  <a:tr h="581181">
                    <a:tc>
                      <a:txBody>
                        <a:bodyPr/>
                        <a:lstStyle/>
                        <a:p>
                          <a:endParaRPr lang="en-US"/>
                        </a:p>
                      </a:txBody>
                      <a:tcPr>
                        <a:blipFill>
                          <a:blip r:embed="rId4"/>
                          <a:stretch>
                            <a:fillRect l="-1031" t="-10526" r="-619588" b="-386316"/>
                          </a:stretch>
                        </a:blipFill>
                      </a:tcPr>
                    </a:tc>
                    <a:tc>
                      <a:txBody>
                        <a:bodyPr/>
                        <a:lstStyle/>
                        <a:p>
                          <a:endParaRPr lang="en-US"/>
                        </a:p>
                      </a:txBody>
                      <a:tcPr>
                        <a:blipFill>
                          <a:blip r:embed="rId4"/>
                          <a:stretch>
                            <a:fillRect l="-100000" t="-10526" r="-513265" b="-386316"/>
                          </a:stretch>
                        </a:blipFill>
                      </a:tcPr>
                    </a:tc>
                    <a:tc>
                      <a:txBody>
                        <a:bodyPr/>
                        <a:lstStyle/>
                        <a:p>
                          <a:endParaRPr lang="en-US"/>
                        </a:p>
                      </a:txBody>
                      <a:tcPr>
                        <a:blipFill>
                          <a:blip r:embed="rId4"/>
                          <a:stretch>
                            <a:fillRect l="-117365" t="-10526" r="-201198" b="-386316"/>
                          </a:stretch>
                        </a:blipFill>
                      </a:tcPr>
                    </a:tc>
                    <a:tc>
                      <a:txBody>
                        <a:bodyPr/>
                        <a:lstStyle/>
                        <a:p>
                          <a:endParaRPr lang="en-US"/>
                        </a:p>
                      </a:txBody>
                      <a:tcPr>
                        <a:blipFill>
                          <a:blip r:embed="rId4"/>
                          <a:stretch>
                            <a:fillRect l="-261151" t="-10526" r="-141727" b="-386316"/>
                          </a:stretch>
                        </a:blipFill>
                      </a:tcPr>
                    </a:tc>
                    <a:tc>
                      <a:txBody>
                        <a:bodyPr/>
                        <a:lstStyle/>
                        <a:p>
                          <a:endParaRPr lang="en-US"/>
                        </a:p>
                      </a:txBody>
                      <a:tcPr>
                        <a:blipFill>
                          <a:blip r:embed="rId4"/>
                          <a:stretch>
                            <a:fillRect l="-257436" t="-10526" r="-1026" b="-386316"/>
                          </a:stretch>
                        </a:blipFill>
                      </a:tcPr>
                    </a:tc>
                    <a:extLst>
                      <a:ext uri="{0D108BD9-81ED-4DB2-BD59-A6C34878D82A}">
                        <a16:rowId xmlns:a16="http://schemas.microsoft.com/office/drawing/2014/main" val="10000"/>
                      </a:ext>
                    </a:extLst>
                  </a:tr>
                  <a:tr h="543925">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3925">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3925">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3925">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mc:Choice xmlns:a14="http://schemas.microsoft.com/office/drawing/2010/main" Requires="a14">
          <p:sp>
            <p:nvSpPr>
              <p:cNvPr id="6" name="Rectangle 3"/>
              <p:cNvSpPr>
                <a:spLocks noChangeArrowheads="1"/>
              </p:cNvSpPr>
              <p:nvPr/>
            </p:nvSpPr>
            <p:spPr bwMode="auto">
              <a:xfrm>
                <a:off x="3186979" y="1485900"/>
                <a:ext cx="5638800" cy="58477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p>
                <a:pPr algn="ct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oMath>
                  </m:oMathPara>
                </a14:m>
                <a:endParaRPr lang="en-US" sz="3200"/>
              </a:p>
            </p:txBody>
          </p:sp>
        </mc:Choice>
        <mc:Fallback>
          <p:sp>
            <p:nvSpPr>
              <p:cNvPr id="6" name="Rectangle 3"/>
              <p:cNvSpPr>
                <a:spLocks noRot="1" noChangeAspect="1" noMove="1" noResize="1" noEditPoints="1" noAdjustHandles="1" noChangeArrowheads="1" noChangeShapeType="1" noTextEdit="1"/>
              </p:cNvSpPr>
              <p:nvPr/>
            </p:nvSpPr>
            <p:spPr bwMode="auto">
              <a:xfrm>
                <a:off x="3186979" y="1485900"/>
                <a:ext cx="5638800" cy="584775"/>
              </a:xfrm>
              <a:prstGeom prst="rect">
                <a:avLst/>
              </a:prstGeom>
              <a:blipFill>
                <a:blip r:embed="rId5"/>
                <a:stretch>
                  <a:fillRect/>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7" name="Rectangle 6">
            <a:extLst>
              <a:ext uri="{FF2B5EF4-FFF2-40B4-BE49-F238E27FC236}">
                <a16:creationId xmlns:a16="http://schemas.microsoft.com/office/drawing/2014/main" id="{CFFAC7F1-52A1-400C-A4DB-261AEFE222E9}"/>
              </a:ext>
            </a:extLst>
          </p:cNvPr>
          <p:cNvSpPr/>
          <p:nvPr/>
        </p:nvSpPr>
        <p:spPr>
          <a:xfrm>
            <a:off x="3905250" y="2770462"/>
            <a:ext cx="1000125" cy="275688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FFB74A-D0D4-4B63-86C2-5C7BD38CDDAC}"/>
              </a:ext>
            </a:extLst>
          </p:cNvPr>
          <p:cNvSpPr/>
          <p:nvPr/>
        </p:nvSpPr>
        <p:spPr>
          <a:xfrm>
            <a:off x="5747719" y="2746210"/>
            <a:ext cx="1182523" cy="278113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31F0E9-E0DD-4576-8F1C-5911ADDD3BBC}"/>
              </a:ext>
            </a:extLst>
          </p:cNvPr>
          <p:cNvSpPr/>
          <p:nvPr/>
        </p:nvSpPr>
        <p:spPr>
          <a:xfrm>
            <a:off x="6096000" y="5629857"/>
            <a:ext cx="5689600" cy="109581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Segoe UI Semilight" panose="020B0402040204020203" pitchFamily="34" charset="0"/>
                <a:cs typeface="Segoe UI Semilight" panose="020B0402040204020203" pitchFamily="34" charset="0"/>
              </a:rPr>
              <a:t>Every line is the same! </a:t>
            </a:r>
            <a:br>
              <a:rPr lang="en-US" sz="2800">
                <a:solidFill>
                  <a:schemeClr val="tx1"/>
                </a:solidFill>
                <a:latin typeface="Segoe UI Semilight" panose="020B0402040204020203" pitchFamily="34" charset="0"/>
                <a:cs typeface="Segoe UI Semilight" panose="020B0402040204020203" pitchFamily="34" charset="0"/>
              </a:rPr>
            </a:br>
            <a:r>
              <a:rPr lang="en-US" sz="2800">
                <a:solidFill>
                  <a:schemeClr val="tx1"/>
                </a:solidFill>
                <a:latin typeface="Segoe UI Semilight" panose="020B0402040204020203" pitchFamily="34" charset="0"/>
                <a:cs typeface="Segoe UI Semilight" panose="020B0402040204020203" pitchFamily="34" charset="0"/>
              </a:rPr>
              <a:t>So these expressions are equivalent.</a:t>
            </a:r>
          </a:p>
        </p:txBody>
      </p:sp>
    </p:spTree>
    <p:extLst>
      <p:ext uri="{BB962C8B-B14F-4D97-AF65-F5344CB8AC3E}">
        <p14:creationId xmlns:p14="http://schemas.microsoft.com/office/powerpoint/2010/main" val="3729655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Properties of Logical Connectives</a:t>
            </a:r>
          </a:p>
        </p:txBody>
      </p:sp>
      <p:sp>
        <p:nvSpPr>
          <p:cNvPr id="3" name="Content Placeholder 2"/>
          <p:cNvSpPr>
            <a:spLocks noGrp="1"/>
          </p:cNvSpPr>
          <p:nvPr>
            <p:ph idx="1"/>
          </p:nvPr>
        </p:nvSpPr>
        <p:spPr/>
        <p:txBody>
          <a:bodyPr/>
          <a:lstStyle/>
          <a:p>
            <a:r>
              <a:rPr lang="en-US"/>
              <a:t>We’ve derived two facts about logical connectives.</a:t>
            </a:r>
          </a:p>
          <a:p>
            <a:r>
              <a:rPr lang="en-US"/>
              <a:t>There’s a lot more. A LOT more.</a:t>
            </a:r>
          </a:p>
          <a:p>
            <a:r>
              <a:rPr lang="en-US"/>
              <a:t>The next slide is a list of a bunch of them…</a:t>
            </a:r>
          </a:p>
          <a:p>
            <a:pPr lvl="1"/>
            <a:r>
              <a:rPr lang="en-US"/>
              <a:t>Most of these are much less complicated than the last two, so we won’t go through them in detail.</a:t>
            </a:r>
          </a:p>
          <a:p>
            <a:pPr lvl="1"/>
            <a:r>
              <a:rPr lang="en-US"/>
              <a:t>DO NOT freak out about how many there are. We will always provide you the list on the next slide (no need to memorize).</a:t>
            </a:r>
          </a:p>
        </p:txBody>
      </p:sp>
    </p:spTree>
    <p:extLst>
      <p:ext uri="{BB962C8B-B14F-4D97-AF65-F5344CB8AC3E}">
        <p14:creationId xmlns:p14="http://schemas.microsoft.com/office/powerpoint/2010/main" val="809650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A2904B5-1608-47F6-8CA5-D65F39A37A54}"/>
                  </a:ext>
                </a:extLst>
              </p:cNvPr>
              <p:cNvSpPr txBox="1"/>
              <p:nvPr/>
            </p:nvSpPr>
            <p:spPr>
              <a:xfrm>
                <a:off x="153956" y="1679508"/>
                <a:ext cx="3321698" cy="4524315"/>
              </a:xfrm>
              <a:prstGeom prst="rect">
                <a:avLst/>
              </a:prstGeom>
              <a:noFill/>
            </p:spPr>
            <p:txBody>
              <a:bodyPr wrap="square" numCol="1" rtlCol="0">
                <a:spAutoFit/>
              </a:bodyPr>
              <a:lstStyle/>
              <a:p>
                <a:pPr marL="285750" indent="-285750">
                  <a:buFont typeface="Arial" panose="020B0604020202020204" pitchFamily="34" charset="0"/>
                  <a:buChar char="•"/>
                </a:pPr>
                <a:r>
                  <a:rPr lang="en-US" sz="240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285750" indent="-285750">
                  <a:buFont typeface="Arial" panose="020B0604020202020204" pitchFamily="34" charset="0"/>
                  <a:buChar char="•"/>
                </a:pPr>
                <a:r>
                  <a:rPr lang="en-US" sz="240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b="0"/>
              </a:p>
              <a:p>
                <a:pPr marL="285750" indent="-285750">
                  <a:buFont typeface="Arial" panose="020B0604020202020204" pitchFamily="34" charset="0"/>
                  <a:buChar char="•"/>
                </a:pPr>
                <a:r>
                  <a:rPr lang="en-US" sz="240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285750" indent="-285750">
                  <a:buFont typeface="Arial" panose="020B0604020202020204" pitchFamily="34" charset="0"/>
                  <a:buChar char="•"/>
                </a:pPr>
                <a:r>
                  <a:rPr lang="en-US" sz="240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a:p>
            </p:txBody>
          </p:sp>
        </mc:Choice>
        <mc:Fallback>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53956" y="1679508"/>
                <a:ext cx="3321698" cy="4524315"/>
              </a:xfrm>
              <a:prstGeom prst="rect">
                <a:avLst/>
              </a:prstGeom>
              <a:blipFill>
                <a:blip r:embed="rId2"/>
                <a:stretch>
                  <a:fillRect l="-2385" t="-1078" b="-16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39A7AB9-45E6-4289-93FC-85FB7AF0F0B2}"/>
                  </a:ext>
                </a:extLst>
              </p:cNvPr>
              <p:cNvSpPr txBox="1"/>
              <p:nvPr/>
            </p:nvSpPr>
            <p:spPr>
              <a:xfrm>
                <a:off x="2721428" y="1679508"/>
                <a:ext cx="5428083" cy="4524315"/>
              </a:xfrm>
              <a:prstGeom prst="rect">
                <a:avLst/>
              </a:prstGeom>
              <a:noFill/>
            </p:spPr>
            <p:txBody>
              <a:bodyPr wrap="square" rtlCol="0">
                <a:spAutoFit/>
              </a:bodyPr>
              <a:lstStyle/>
              <a:p>
                <a:pPr marL="742950" lvl="1" indent="-285750">
                  <a:buFont typeface="Arial" panose="020B0604020202020204" pitchFamily="34" charset="0"/>
                  <a:buChar char="•"/>
                </a:pPr>
                <a:r>
                  <a:rPr lang="en-US" sz="240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a:p>
              <a:p>
                <a:pPr marL="742950" lvl="1" indent="-285750">
                  <a:buFont typeface="Arial" panose="020B0604020202020204" pitchFamily="34" charset="0"/>
                  <a:buChar char="•"/>
                </a:pPr>
                <a:r>
                  <a:rPr lang="en-US" sz="240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oMath>
                </a14:m>
                <a:endParaRPr lang="en-US" sz="2400"/>
              </a:p>
              <a:p>
                <a:pPr marL="742950" lvl="1" indent="-285750">
                  <a:buFont typeface="Arial" panose="020B0604020202020204" pitchFamily="34" charset="0"/>
                  <a:buChar char="•"/>
                </a:pPr>
                <a:r>
                  <a:rPr lang="en-US" sz="240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742950" lvl="1" indent="-285750">
                  <a:buFont typeface="Arial" panose="020B0604020202020204" pitchFamily="34" charset="0"/>
                  <a:buChar char="•"/>
                </a:pPr>
                <a:r>
                  <a:rPr lang="en-US" sz="240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a:p>
            </p:txBody>
          </p:sp>
        </mc:Choice>
        <mc:Fallback>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2721428" y="1679508"/>
                <a:ext cx="5428083" cy="4524315"/>
              </a:xfrm>
              <a:prstGeom prst="rect">
                <a:avLst/>
              </a:prstGeom>
              <a:blipFill>
                <a:blip r:embed="rId3"/>
                <a:stretch>
                  <a:fillRect t="-1078" b="-16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4E02CD1-0DC8-427F-8901-F6D8F68FF334}"/>
                  </a:ext>
                </a:extLst>
              </p:cNvPr>
              <p:cNvSpPr txBox="1"/>
              <p:nvPr/>
            </p:nvSpPr>
            <p:spPr>
              <a:xfrm>
                <a:off x="8290249" y="1679508"/>
                <a:ext cx="3747795" cy="4154984"/>
              </a:xfrm>
              <a:prstGeom prst="rect">
                <a:avLst/>
              </a:prstGeom>
              <a:noFill/>
            </p:spPr>
            <p:txBody>
              <a:bodyPr wrap="square" numCol="1" rtlCol="0">
                <a:spAutoFit/>
              </a:bodyPr>
              <a:lstStyle/>
              <a:p>
                <a:pPr marL="285750" indent="-285750">
                  <a:buFont typeface="Arial" panose="020B0604020202020204" pitchFamily="34" charset="0"/>
                  <a:buChar char="•"/>
                </a:pPr>
                <a:r>
                  <a:rPr lang="en-US" sz="2400">
                    <a:solidFill>
                      <a:srgbClr val="7030A0"/>
                    </a:solidFill>
                  </a:rPr>
                  <a:t>DeMorgan’s Laws</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a:p>
              <a:p>
                <a:pPr marL="285750" indent="-285750">
                  <a:buFont typeface="Arial" panose="020B0604020202020204" pitchFamily="34" charset="0"/>
                  <a:buChar char="•"/>
                </a:pPr>
                <a:r>
                  <a:rPr lang="en-US" sz="2400">
                    <a:solidFill>
                      <a:srgbClr val="7030A0"/>
                    </a:solidFill>
                  </a:rPr>
                  <a:t>Double Negation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742950" lvl="1" indent="-285750">
                  <a:buFont typeface="Arial" panose="020B0604020202020204" pitchFamily="34" charset="0"/>
                  <a:buChar char="•"/>
                </a:pPr>
                <a:endParaRPr lang="en-US" sz="2400" b="0"/>
              </a:p>
              <a:p>
                <a:pPr marL="285750" indent="-285750">
                  <a:buFont typeface="Arial" panose="020B0604020202020204" pitchFamily="34" charset="0"/>
                  <a:buChar char="•"/>
                </a:pPr>
                <a:r>
                  <a:rPr lang="en-US" sz="2400">
                    <a:solidFill>
                      <a:srgbClr val="7030A0"/>
                    </a:solidFill>
                  </a:rPr>
                  <a:t>Law of Implication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a:p>
              <a:p>
                <a:pPr marL="742950" lvl="1" indent="-285750">
                  <a:buFont typeface="Arial" panose="020B0604020202020204" pitchFamily="34" charset="0"/>
                  <a:buChar char="•"/>
                </a:pPr>
                <a:endParaRPr lang="en-US" sz="2400" b="0"/>
              </a:p>
              <a:p>
                <a:pPr marL="285750" indent="-285750">
                  <a:buFont typeface="Arial" panose="020B0604020202020204" pitchFamily="34" charset="0"/>
                  <a:buChar char="•"/>
                </a:pPr>
                <a:r>
                  <a:rPr lang="en-US" sz="2400">
                    <a:solidFill>
                      <a:srgbClr val="7030A0"/>
                    </a:solidFill>
                  </a:rPr>
                  <a:t>Contrapositive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a:p>
            </p:txBody>
          </p:sp>
        </mc:Choice>
        <mc:Fallback>
          <p:sp>
            <p:nvSpPr>
              <p:cNvPr id="6" name="TextBox 5">
                <a:extLst>
                  <a:ext uri="{FF2B5EF4-FFF2-40B4-BE49-F238E27FC236}">
                    <a16:creationId xmlns:a16="http://schemas.microsoft.com/office/drawing/2014/main" id="{64E02CD1-0DC8-427F-8901-F6D8F68FF334}"/>
                  </a:ext>
                </a:extLst>
              </p:cNvPr>
              <p:cNvSpPr txBox="1">
                <a:spLocks noRot="1" noChangeAspect="1" noMove="1" noResize="1" noEditPoints="1" noAdjustHandles="1" noChangeArrowheads="1" noChangeShapeType="1" noTextEdit="1"/>
              </p:cNvSpPr>
              <p:nvPr/>
            </p:nvSpPr>
            <p:spPr>
              <a:xfrm>
                <a:off x="8290249" y="1679508"/>
                <a:ext cx="3747795" cy="4154984"/>
              </a:xfrm>
              <a:prstGeom prst="rect">
                <a:avLst/>
              </a:prstGeom>
              <a:blipFill>
                <a:blip r:embed="rId4"/>
                <a:stretch>
                  <a:fillRect l="-2276" t="-1175" b="-19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A79880A-02CC-4414-8DE6-4712B9C42EA9}"/>
                  </a:ext>
                </a:extLst>
              </p:cNvPr>
              <p:cNvSpPr txBox="1"/>
              <p:nvPr/>
            </p:nvSpPr>
            <p:spPr>
              <a:xfrm>
                <a:off x="2313992" y="1160534"/>
                <a:ext cx="7156580" cy="523220"/>
              </a:xfrm>
              <a:prstGeom prst="rect">
                <a:avLst/>
              </a:prstGeom>
              <a:noFill/>
            </p:spPr>
            <p:txBody>
              <a:bodyPr wrap="square" rtlCol="0">
                <a:spAutoFit/>
              </a:bodyPr>
              <a:lstStyle/>
              <a:p>
                <a:r>
                  <a:rPr lang="en-US" sz="280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a:p>
            </p:txBody>
          </p:sp>
        </mc:Choice>
        <mc:Fallback>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160534"/>
                <a:ext cx="7156580" cy="523220"/>
              </a:xfrm>
              <a:prstGeom prst="rect">
                <a:avLst/>
              </a:prstGeom>
              <a:blipFill>
                <a:blip r:embed="rId5"/>
                <a:stretch>
                  <a:fillRect l="-1789" t="-10465" b="-3255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00219"/>
          </a:xfrm>
          <a:prstGeom prst="rect">
            <a:avLst/>
          </a:prstGeom>
          <a:noFill/>
        </p:spPr>
        <p:txBody>
          <a:bodyPr wrap="square" rtlCol="0">
            <a:spAutoFit/>
          </a:bodyPr>
          <a:lstStyle/>
          <a:p>
            <a:r>
              <a:rPr lang="en-US" sz="4600">
                <a:latin typeface="Segoe UI" panose="020B0502040204020203" pitchFamily="34" charset="0"/>
                <a:cs typeface="Segoe UI" panose="020B0502040204020203" pitchFamily="34" charset="0"/>
              </a:rPr>
              <a:t>Properties of Logical Connectives</a:t>
            </a:r>
          </a:p>
        </p:txBody>
      </p:sp>
    </p:spTree>
    <p:extLst>
      <p:ext uri="{BB962C8B-B14F-4D97-AF65-F5344CB8AC3E}">
        <p14:creationId xmlns:p14="http://schemas.microsoft.com/office/powerpoint/2010/main" val="4120684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Our Rules</a:t>
            </a:r>
          </a:p>
        </p:txBody>
      </p:sp>
      <p:sp>
        <p:nvSpPr>
          <p:cNvPr id="3" name="Content Placeholder 2"/>
          <p:cNvSpPr>
            <a:spLocks noGrp="1"/>
          </p:cNvSpPr>
          <p:nvPr>
            <p:ph idx="1"/>
          </p:nvPr>
        </p:nvSpPr>
        <p:spPr/>
        <p:txBody>
          <a:bodyPr/>
          <a:lstStyle/>
          <a:p>
            <a:r>
              <a:rPr lang="en-US"/>
              <a:t>WOW that was a lot of rules.</a:t>
            </a:r>
          </a:p>
          <a:p>
            <a:r>
              <a:rPr lang="en-US"/>
              <a:t>Why do we need them? Simplification!</a:t>
            </a:r>
          </a:p>
          <a:p>
            <a:r>
              <a:rPr lang="en-US"/>
              <a:t>Let’s go back to the “law of implication” example. </a:t>
            </a:r>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a:latin typeface="Segoe UI Semilight" panose="020B0402040204020203" pitchFamily="34" charset="0"/>
                            <a:cs typeface="Segoe UI Semilight" panose="020B0402040204020203" pitchFamily="34" charset="0"/>
                          </a:endParaRPr>
                        </a:p>
                      </a:txBody>
                      <a:tcPr/>
                    </a:tc>
                    <a:tc>
                      <a:txBody>
                        <a:bodyPr/>
                        <a:lstStyle/>
                        <a:p>
                          <a:r>
                            <a:rPr lang="en-US" sz="2400" i="1">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mc:Choice xmlns:a14="http://schemas.microsoft.com/office/drawing/2010/main"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Also seems pretty reasonable</a:t>
                </a:r>
              </a:p>
              <a:p>
                <a:r>
                  <a:rPr lang="en-US" sz="240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a:latin typeface="Segoe UI Semilight" panose="020B0402040204020203" pitchFamily="34" charset="0"/>
                    <a:cs typeface="Segoe UI Semilight" panose="020B0402040204020203" pitchFamily="34" charset="0"/>
                  </a:rPr>
                  <a:t>?</a:t>
                </a:r>
              </a:p>
            </p:txBody>
          </p:sp>
        </mc:Choice>
        <mc:Fallback>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5"/>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3318337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Our First Proof</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7787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AD442-5584-1674-6563-7B914B06A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9ED1A-E607-E419-8C40-972314A00477}"/>
              </a:ext>
            </a:extLst>
          </p:cNvPr>
          <p:cNvSpPr>
            <a:spLocks noGrp="1"/>
          </p:cNvSpPr>
          <p:nvPr>
            <p:ph type="title"/>
          </p:nvPr>
        </p:nvSpPr>
        <p:spPr/>
        <p:txBody>
          <a:bodyPr/>
          <a:lstStyle/>
          <a:p>
            <a:r>
              <a:rPr lang="en-US"/>
              <a:t>Announcements: Office Hours</a:t>
            </a:r>
          </a:p>
        </p:txBody>
      </p:sp>
      <p:sp>
        <p:nvSpPr>
          <p:cNvPr id="3" name="Content Placeholder 2">
            <a:extLst>
              <a:ext uri="{FF2B5EF4-FFF2-40B4-BE49-F238E27FC236}">
                <a16:creationId xmlns:a16="http://schemas.microsoft.com/office/drawing/2014/main" id="{E00C506E-4FDA-0856-024F-5AA8F4CA5038}"/>
              </a:ext>
            </a:extLst>
          </p:cNvPr>
          <p:cNvSpPr>
            <a:spLocks noGrp="1"/>
          </p:cNvSpPr>
          <p:nvPr>
            <p:ph idx="1"/>
          </p:nvPr>
        </p:nvSpPr>
        <p:spPr/>
        <p:txBody>
          <a:bodyPr>
            <a:normAutofit/>
          </a:bodyPr>
          <a:lstStyle/>
          <a:p>
            <a:r>
              <a:rPr lang="en-US"/>
              <a:t>A chance to talk to staff about the class.</a:t>
            </a:r>
          </a:p>
          <a:p>
            <a:pPr lvl="1"/>
            <a:r>
              <a:rPr lang="en-US"/>
              <a:t>Aim early on in the “homework cycle” (i.e., long before the deadline).</a:t>
            </a:r>
          </a:p>
          <a:p>
            <a:pPr lvl="1"/>
            <a:r>
              <a:rPr lang="en-US"/>
              <a:t>We won’t answer every kind of question in office hours:</a:t>
            </a:r>
          </a:p>
          <a:p>
            <a:pPr lvl="1"/>
            <a:r>
              <a:rPr lang="en-US"/>
              <a:t>	We don’t “</a:t>
            </a:r>
            <a:r>
              <a:rPr lang="en-US" err="1"/>
              <a:t>pregrade</a:t>
            </a:r>
            <a:r>
              <a:rPr lang="en-US"/>
              <a:t>” homework. We won’t tell you whether something is right or wrong.</a:t>
            </a:r>
          </a:p>
          <a:p>
            <a:pPr lvl="1"/>
            <a:r>
              <a:rPr lang="en-US"/>
              <a:t>	We will help on homework, but not usually by “giving hints.” We’ll usually ask questions about what you’ve tried, ask questions to help you decide what to do next, or point you to good examples to look at. </a:t>
            </a:r>
          </a:p>
          <a:p>
            <a:pPr lvl="1"/>
            <a:r>
              <a:rPr lang="en-US"/>
              <a:t>You’re allowed to talk to others at office hours, as long as you’re still following the collaboration policy.</a:t>
            </a:r>
          </a:p>
          <a:p>
            <a:pPr lvl="1"/>
            <a:endParaRPr lang="en-US"/>
          </a:p>
        </p:txBody>
      </p:sp>
    </p:spTree>
    <p:extLst>
      <p:ext uri="{BB962C8B-B14F-4D97-AF65-F5344CB8AC3E}">
        <p14:creationId xmlns:p14="http://schemas.microsoft.com/office/powerpoint/2010/main" val="2949362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t>We could make another truth table (you should! It’s a good exercise)</a:t>
                </a:r>
              </a:p>
              <a:p>
                <a:r>
                  <a:rPr lang="en-US"/>
                  <a:t>But we have another technique that is nicer. </a:t>
                </a:r>
              </a:p>
              <a:p>
                <a:r>
                  <a:rPr lang="en-US"/>
                  <a:t>Let’s try that one</a:t>
                </a:r>
              </a:p>
              <a:p>
                <a:pPr lvl="1"/>
                <a:r>
                  <a:rPr lang="en-US"/>
                  <a:t>Then talk about why it’s another good option. </a:t>
                </a:r>
              </a:p>
              <a:p>
                <a:endParaRPr lang="en-US"/>
              </a:p>
              <a:p>
                <a:r>
                  <a:rPr lang="en-US"/>
                  <a:t>We’re going to give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a:p>
              <a:p>
                <a:r>
                  <a:rPr lang="en-US"/>
                  <a:t>i.e. that this is another valid “law of implication”</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120247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a:t>This will be a long proof! Longer than most of the ones on </a:t>
                </a:r>
                <a:r>
                  <a:rPr lang="en-US" err="1"/>
                  <a:t>homeworks</a:t>
                </a:r>
                <a:r>
                  <a:rPr lang="en-US"/>
                  <a:t>.</a:t>
                </a:r>
              </a:p>
              <a:p>
                <a:pPr lvl="1"/>
                <a:r>
                  <a:rPr lang="en-US"/>
                  <a:t>I’m starting with a hard one so you see all the tricks.</a:t>
                </a:r>
              </a:p>
              <a:p>
                <a:r>
                  <a:rPr lang="en-US"/>
                  <a:t>This process will be easier if we change variables, we’re going to show</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oMath>
                </a14:m>
                <a:endParaRPr lang="en-US"/>
              </a:p>
              <a:p>
                <a:r>
                  <a:rPr lang="en-US"/>
                  <a:t>How do we write a proof?</a:t>
                </a:r>
              </a:p>
              <a:p>
                <a:r>
                  <a:rPr lang="en-US"/>
                  <a:t>It’s not always plug-and-chug…we’ll be highlighting strategies throughout the quarter.</a:t>
                </a:r>
              </a:p>
              <a:p>
                <a:r>
                  <a:rPr lang="en-US"/>
                  <a:t>To start with:</a:t>
                </a:r>
              </a:p>
              <a:p>
                <a:r>
                  <a:rPr lang="en-US"/>
                  <a:t>Make sure we know what we want to show…</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04767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F6574DC-E8BA-0A04-AF3D-E8404E04F1C0}"/>
                  </a:ext>
                </a:extLst>
              </p:cNvPr>
              <p:cNvSpPr txBox="1"/>
              <p:nvPr/>
            </p:nvSpPr>
            <p:spPr>
              <a:xfrm>
                <a:off x="164871" y="2900693"/>
                <a:ext cx="5033990" cy="3785652"/>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None of the rules look like this</a:t>
                </a: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Practice of Proof-Writing:</a:t>
                </a:r>
                <a:br>
                  <a:rPr lang="en-US" sz="2400">
                    <a:latin typeface="Segoe UI Semilight" panose="020B0402040204020203" pitchFamily="34" charset="0"/>
                    <a:cs typeface="Segoe UI Semilight" panose="020B0402040204020203" pitchFamily="34" charset="0"/>
                  </a:rPr>
                </a:br>
                <a:r>
                  <a:rPr lang="en-US" sz="2400" b="1">
                    <a:latin typeface="Segoe UI Semilight" panose="020B0402040204020203" pitchFamily="34" charset="0"/>
                    <a:cs typeface="Segoe UI Semilight" panose="020B0402040204020203" pitchFamily="34" charset="0"/>
                  </a:rPr>
                  <a:t>Big Picture</a:t>
                </a:r>
                <a:r>
                  <a:rPr lang="en-US" sz="2400">
                    <a:latin typeface="Segoe UI Semilight" panose="020B0402040204020203" pitchFamily="34" charset="0"/>
                    <a:cs typeface="Segoe UI Semilight" panose="020B0402040204020203" pitchFamily="34" charset="0"/>
                  </a:rPr>
                  <a:t>…WHY do we think this might be true? </a:t>
                </a: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a:latin typeface="Segoe UI Semilight" panose="020B0402040204020203" pitchFamily="34" charset="0"/>
                    <a:cs typeface="Segoe UI Semilight" panose="020B0402040204020203" pitchFamily="34" charset="0"/>
                  </a:rPr>
                  <a:t>” came from there? Maybe that </a:t>
                </a:r>
                <a:r>
                  <a:rPr lang="en-US" sz="2400" b="1">
                    <a:latin typeface="Segoe UI Semilight" panose="020B0402040204020203" pitchFamily="34" charset="0"/>
                    <a:cs typeface="Segoe UI Semilight" panose="020B0402040204020203" pitchFamily="34" charset="0"/>
                  </a:rPr>
                  <a:t>simplifies </a:t>
                </a:r>
                <a:r>
                  <a:rPr lang="en-US" sz="240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a:latin typeface="Segoe UI Semilight" panose="020B0402040204020203" pitchFamily="34" charset="0"/>
                  <a:cs typeface="Segoe UI Semilight" panose="020B0402040204020203" pitchFamily="34" charset="0"/>
                </a:endParaRPr>
              </a:p>
            </p:txBody>
          </p:sp>
        </mc:Choice>
        <mc:Fallback>
          <p:sp>
            <p:nvSpPr>
              <p:cNvPr id="4" name="TextBox 3">
                <a:extLst>
                  <a:ext uri="{FF2B5EF4-FFF2-40B4-BE49-F238E27FC236}">
                    <a16:creationId xmlns:a16="http://schemas.microsoft.com/office/drawing/2014/main" id="{DF6574DC-E8BA-0A04-AF3D-E8404E04F1C0}"/>
                  </a:ext>
                </a:extLst>
              </p:cNvPr>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5"/>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35593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apply a rule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m:d>
                      <m:dPr>
                        <m:ctrlPr>
                          <a:rPr lang="en-US" i="1" smtClean="0">
                            <a:latin typeface="Cambria Math" panose="02040503050406030204" pitchFamily="18" charset="0"/>
                          </a:rPr>
                        </m:ctrlPr>
                      </m:dPr>
                      <m:e>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i="1">
                        <a:latin typeface="Cambria Math" panose="02040503050406030204" pitchFamily="18" charset="0"/>
                      </a:rPr>
                      <m:t>)</m:t>
                    </m:r>
                  </m:oMath>
                </a14:m>
                <a:r>
                  <a:rPr lang="en-US"/>
                  <a:t> </a:t>
                </a:r>
              </a:p>
              <a:p>
                <a:endParaRPr lang="en-US"/>
              </a:p>
              <a:p>
                <a:r>
                  <a:rPr lang="en-US"/>
                  <a:t>The law says:</a:t>
                </a:r>
              </a:p>
              <a:p>
                <a14:m>
                  <m:oMath xmlns:m="http://schemas.openxmlformats.org/officeDocument/2006/math">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r>
                      <a:rPr lang="en-US" b="0" i="1" smtClean="0">
                        <a:latin typeface="Cambria Math" panose="02040503050406030204" pitchFamily="18" charset="0"/>
                      </a:rPr>
                      <m:t>)</m:t>
                    </m:r>
                  </m:oMath>
                </a14:m>
                <a:endParaRPr lang="en-US"/>
              </a:p>
              <a:p>
                <a:endParaRPr lang="en-US"/>
              </a:p>
              <a:p>
                <a:endParaRPr lang="en-US"/>
              </a:p>
              <a:p>
                <a:endParaRPr lang="en-US"/>
              </a:p>
              <a:p>
                <a14:m>
                  <m:oMath xmlns:m="http://schemas.openxmlformats.org/officeDocument/2006/math">
                    <m:d>
                      <m:dPr>
                        <m:ctrlPr>
                          <a:rPr lang="en-US" i="1">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e>
                    </m:d>
                    <m:r>
                      <a:rPr lang="en-US" b="0" i="1" smtClean="0">
                        <a:latin typeface="Cambria Math" panose="02040503050406030204" pitchFamily="18" charset="0"/>
                      </a:rPr>
                      <m:t>≡</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𝑎</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b="0" i="1" smtClean="0">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274903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a:solidFill>
                      <a:schemeClr val="bg1"/>
                    </a:solidFill>
                    <a:latin typeface="Segoe UI Semilight" panose="020B0402040204020203" pitchFamily="34" charset="0"/>
                    <a:cs typeface="Segoe UI Semilight" panose="020B0402040204020203" pitchFamily="34" charset="0"/>
                  </a:rPr>
                  <a:t> </a:t>
                </a:r>
              </a:p>
              <a:p>
                <a:endParaRPr lang="en-US" sz="2800" b="0" i="1">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None of the rules look like this</a:t>
                </a: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Practice of Proof-Writing:</a:t>
                </a:r>
                <a:br>
                  <a:rPr lang="en-US" sz="2400">
                    <a:latin typeface="Segoe UI Semilight" panose="020B0402040204020203" pitchFamily="34" charset="0"/>
                    <a:cs typeface="Segoe UI Semilight" panose="020B0402040204020203" pitchFamily="34" charset="0"/>
                  </a:rPr>
                </a:br>
                <a:r>
                  <a:rPr lang="en-US" sz="2400" b="1">
                    <a:latin typeface="Segoe UI Semilight" panose="020B0402040204020203" pitchFamily="34" charset="0"/>
                    <a:cs typeface="Segoe UI Semilight" panose="020B0402040204020203" pitchFamily="34" charset="0"/>
                  </a:rPr>
                  <a:t>Big Picture</a:t>
                </a:r>
                <a:r>
                  <a:rPr lang="en-US" sz="2400">
                    <a:latin typeface="Segoe UI Semilight" panose="020B0402040204020203" pitchFamily="34" charset="0"/>
                    <a:cs typeface="Segoe UI Semilight" panose="020B0402040204020203" pitchFamily="34" charset="0"/>
                  </a:rPr>
                  <a:t>…WHY do we think this might be true? </a:t>
                </a: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a:latin typeface="Segoe UI Semilight" panose="020B0402040204020203" pitchFamily="34" charset="0"/>
                    <a:cs typeface="Segoe UI Semilight" panose="020B0402040204020203" pitchFamily="34" charset="0"/>
                  </a:rPr>
                  <a:t>” came from there? Maybe that </a:t>
                </a:r>
                <a:r>
                  <a:rPr lang="en-US" sz="2400" b="1">
                    <a:latin typeface="Segoe UI Semilight" panose="020B0402040204020203" pitchFamily="34" charset="0"/>
                    <a:cs typeface="Segoe UI Semilight" panose="020B0402040204020203" pitchFamily="34" charset="0"/>
                  </a:rPr>
                  <a:t>simplifies </a:t>
                </a:r>
                <a:r>
                  <a:rPr lang="en-US" sz="240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a:latin typeface="Segoe UI Semilight" panose="020B0402040204020203" pitchFamily="34" charset="0"/>
                  <a:cs typeface="Segoe UI Semilight" panose="020B0402040204020203"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5"/>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8239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292394"/>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e/>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292394"/>
              </a:xfrm>
              <a:prstGeom prst="rect">
                <a:avLst/>
              </a:prstGeom>
              <a:blipFill>
                <a:blip r:embed="rId4"/>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Set ourselves an intermediate goal.</a:t>
            </a:r>
          </a:p>
          <a:p>
            <a:r>
              <a:rPr lang="en-US" sz="2400">
                <a:latin typeface="Segoe UI Semilight" panose="020B0402040204020203" pitchFamily="34" charset="0"/>
                <a:cs typeface="Segoe UI Semilight" panose="020B0402040204020203" pitchFamily="34" charset="0"/>
              </a:rPr>
              <a:t>Let’s try to simplify those last two pieces</a:t>
            </a:r>
          </a:p>
        </p:txBody>
      </p:sp>
      <p:sp>
        <p:nvSpPr>
          <p:cNvPr id="4" name="TextBox 3"/>
          <p:cNvSpPr txBox="1"/>
          <p:nvPr/>
        </p:nvSpPr>
        <p:spPr>
          <a:xfrm>
            <a:off x="5365604" y="3429000"/>
            <a:ext cx="5895832"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Associative law</a:t>
            </a:r>
          </a:p>
          <a:p>
            <a:r>
              <a:rPr lang="en-US" sz="2400">
                <a:latin typeface="Segoe UI Semilight" panose="020B0402040204020203" pitchFamily="34" charset="0"/>
                <a:cs typeface="Segoe UI Semilight" panose="020B0402040204020203" pitchFamily="34" charset="0"/>
              </a:rPr>
              <a:t>Connect up the things we’re working on.</a:t>
            </a:r>
          </a:p>
        </p:txBody>
      </p:sp>
    </p:spTree>
    <p:extLst>
      <p:ext uri="{BB962C8B-B14F-4D97-AF65-F5344CB8AC3E}">
        <p14:creationId xmlns:p14="http://schemas.microsoft.com/office/powerpoint/2010/main" val="2781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a:latin typeface="Cambria Math" panose="02040503050406030204" pitchFamily="18" charset="0"/>
                  <a:cs typeface="Segoe UI Semilight" panose="020B0402040204020203" pitchFamily="34" charset="0"/>
                </a:endParaRPr>
              </a:p>
              <a:p>
                <a:endParaRPr lang="en-US" sz="2800" b="0" i="1">
                  <a:solidFill>
                    <a:schemeClr val="bg1"/>
                  </a:solidFill>
                  <a:latin typeface="Cambria Math" panose="02040503050406030204" pitchFamily="18" charset="0"/>
                  <a:cs typeface="Segoe UI Semilight" panose="020B0402040204020203" pitchFamily="34" charset="0"/>
                </a:endParaRPr>
              </a:p>
              <a:p>
                <a:endParaRPr lang="en-US" sz="2800" b="0" i="1">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Set ourselves an intermediate goal.</a:t>
            </a:r>
          </a:p>
          <a:p>
            <a:r>
              <a:rPr lang="en-US" sz="2400">
                <a:latin typeface="Segoe UI Semilight" panose="020B0402040204020203" pitchFamily="34" charset="0"/>
                <a:cs typeface="Segoe UI Semilight" panose="020B0402040204020203" pitchFamily="34" charset="0"/>
              </a:rPr>
              <a:t>Let’s try to simplify those last two pieces</a:t>
            </a:r>
          </a:p>
        </p:txBody>
      </p:sp>
      <mc:AlternateContent xmlns:mc="http://schemas.openxmlformats.org/markup-compatibility/2006">
        <mc:Choice xmlns:a14="http://schemas.microsoft.com/office/drawing/2010/main" Requires="a14">
          <p:sp>
            <p:nvSpPr>
              <p:cNvPr id="7" name="TextBox 6"/>
              <p:cNvSpPr txBox="1"/>
              <p:nvPr/>
            </p:nvSpPr>
            <p:spPr>
              <a:xfrm>
                <a:off x="5408529" y="3763687"/>
                <a:ext cx="5895832"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Distributive law</a:t>
                </a:r>
              </a:p>
              <a:p>
                <a:r>
                  <a:rPr lang="en-US" sz="2400">
                    <a:latin typeface="Segoe UI Semilight" panose="020B0402040204020203" pitchFamily="34" charset="0"/>
                    <a:cs typeface="Segoe UI Semilight" panose="020B0402040204020203" pitchFamily="34" charset="0"/>
                  </a:rPr>
                  <a:t>We think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a:latin typeface="Segoe UI Semilight" panose="020B0402040204020203" pitchFamily="34" charset="0"/>
                    <a:cs typeface="Segoe UI Semilight" panose="020B0402040204020203" pitchFamily="34" charset="0"/>
                  </a:rPr>
                  <a:t> is important, let’s isolate it.</a:t>
                </a:r>
              </a:p>
            </p:txBody>
          </p:sp>
        </mc:Choice>
        <mc:Fallback>
          <p:sp>
            <p:nvSpPr>
              <p:cNvPr id="7" name="TextBox 6"/>
              <p:cNvSpPr txBox="1">
                <a:spLocks noRot="1" noChangeAspect="1" noMove="1" noResize="1" noEditPoints="1" noAdjustHandles="1" noChangeArrowheads="1" noChangeShapeType="1" noTextEdit="1"/>
              </p:cNvSpPr>
              <p:nvPr/>
            </p:nvSpPr>
            <p:spPr>
              <a:xfrm>
                <a:off x="5408529" y="3763687"/>
                <a:ext cx="5895832" cy="830997"/>
              </a:xfrm>
              <a:prstGeom prst="rect">
                <a:avLst/>
              </a:prstGeom>
              <a:blipFill>
                <a:blip r:embed="rId5"/>
                <a:stretch>
                  <a:fillRect l="-15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2827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a:latin typeface="Cambria Math" panose="02040503050406030204" pitchFamily="18" charset="0"/>
                  <a:cs typeface="Segoe UI Semilight" panose="020B0402040204020203" pitchFamily="34" charset="0"/>
                </a:endParaRPr>
              </a:p>
              <a:p>
                <a:endParaRPr lang="en-US" sz="2800" b="0" i="1">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Set ourselves an intermediate goal.</a:t>
            </a:r>
          </a:p>
          <a:p>
            <a:r>
              <a:rPr lang="en-US" sz="2400">
                <a:latin typeface="Segoe UI Semilight" panose="020B0402040204020203" pitchFamily="34" charset="0"/>
                <a:cs typeface="Segoe UI Semilight" panose="020B0402040204020203" pitchFamily="34" charset="0"/>
              </a:rPr>
              <a:t>Let’s try to simplify those last two pieces</a:t>
            </a:r>
          </a:p>
        </p:txBody>
      </p:sp>
      <p:sp>
        <p:nvSpPr>
          <p:cNvPr id="8" name="TextBox 7"/>
          <p:cNvSpPr txBox="1"/>
          <p:nvPr/>
        </p:nvSpPr>
        <p:spPr>
          <a:xfrm>
            <a:off x="5714668" y="4092971"/>
            <a:ext cx="5895832"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Negation</a:t>
            </a:r>
          </a:p>
          <a:p>
            <a:r>
              <a:rPr lang="en-US" sz="240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4540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30137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301370"/>
              </a:xfrm>
              <a:prstGeom prst="rect">
                <a:avLst/>
              </a:prstGeom>
              <a:blipFill>
                <a:blip r:embed="rId4"/>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Set ourselves an intermediate goal.</a:t>
            </a:r>
          </a:p>
          <a:p>
            <a:r>
              <a:rPr lang="en-US" sz="2400">
                <a:latin typeface="Segoe UI Semilight" panose="020B0402040204020203" pitchFamily="34" charset="0"/>
                <a:cs typeface="Segoe UI Semilight" panose="020B0402040204020203" pitchFamily="34" charset="0"/>
              </a:rPr>
              <a:t>Let’s try to simplify those last two pieces</a:t>
            </a:r>
          </a:p>
        </p:txBody>
      </p:sp>
      <p:sp>
        <p:nvSpPr>
          <p:cNvPr id="9" name="TextBox 8"/>
          <p:cNvSpPr txBox="1"/>
          <p:nvPr/>
        </p:nvSpPr>
        <p:spPr>
          <a:xfrm>
            <a:off x="5942665" y="4444572"/>
            <a:ext cx="5895832"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Identity</a:t>
            </a:r>
          </a:p>
          <a:p>
            <a:r>
              <a:rPr lang="en-US" sz="240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3360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endParaRPr lang="en-US" sz="2800" b="0" i="1">
                  <a:latin typeface="Cambria Math" panose="02040503050406030204" pitchFamily="18" charset="0"/>
                  <a:cs typeface="Segoe UI Semilight" panose="020B0402040204020203" pitchFamily="34" charset="0"/>
                </a:endParaRPr>
              </a:p>
              <a:p>
                <a:endParaRPr lang="en-US" sz="2800" i="1">
                  <a:latin typeface="Cambria Math" panose="02040503050406030204" pitchFamily="18" charset="0"/>
                  <a:cs typeface="Segoe UI Semilight" panose="020B0402040204020203" pitchFamily="34" charset="0"/>
                </a:endParaRPr>
              </a:p>
              <a:p>
                <a:endParaRPr lang="en-US" sz="2800" b="0" i="1">
                  <a:latin typeface="Cambria Math" panose="02040503050406030204" pitchFamily="18" charset="0"/>
                  <a:cs typeface="Segoe UI Semilight" panose="020B0402040204020203" pitchFamily="34" charset="0"/>
                </a:endParaRPr>
              </a:p>
              <a:p>
                <a:endParaRPr lang="en-US" sz="2800" b="0" i="1">
                  <a:latin typeface="Cambria Math" panose="02040503050406030204" pitchFamily="18" charset="0"/>
                  <a:cs typeface="Segoe UI Semilight" panose="020B0402040204020203" pitchFamily="34" charset="0"/>
                </a:endParaRPr>
              </a:p>
              <a:p>
                <a:endParaRPr lang="en-US" sz="2800" i="1">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429502" y="2019825"/>
                <a:ext cx="4363823" cy="2677656"/>
              </a:xfrm>
              <a:prstGeom prst="rect">
                <a:avLst/>
              </a:prstGeom>
              <a:noFill/>
            </p:spPr>
            <p:txBody>
              <a:bodyPr wrap="none" rtlCol="0">
                <a:spAutoFit/>
              </a:bodyPr>
              <a:lstStyle/>
              <a:p>
                <a:r>
                  <a:rPr lang="en-US" sz="2400" b="1">
                    <a:latin typeface="Segoe UI Semilight" panose="020B0402040204020203" pitchFamily="34" charset="0"/>
                    <a:cs typeface="Segoe UI Semilight" panose="020B0402040204020203" pitchFamily="34" charset="0"/>
                  </a:rPr>
                  <a:t>Stay on target:</a:t>
                </a:r>
              </a:p>
              <a:p>
                <a:r>
                  <a:rPr lang="en-US" sz="2400">
                    <a:latin typeface="Segoe UI Semilight" panose="020B0402040204020203" pitchFamily="34" charset="0"/>
                    <a:cs typeface="Segoe UI Semilight" panose="020B0402040204020203" pitchFamily="34" charset="0"/>
                  </a:rPr>
                  <a:t>We met our intermediate goal.</a:t>
                </a:r>
              </a:p>
              <a:p>
                <a:r>
                  <a:rPr lang="en-US" sz="2400">
                    <a:latin typeface="Segoe UI Semilight" panose="020B0402040204020203" pitchFamily="34" charset="0"/>
                    <a:cs typeface="Segoe UI Semilight" panose="020B0402040204020203" pitchFamily="34" charset="0"/>
                  </a:rPr>
                  <a:t>Don‘t forget the final goal! </a:t>
                </a:r>
              </a:p>
              <a:p>
                <a:r>
                  <a:rPr lang="en-US" sz="240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a:latin typeface="Segoe UI Semilight" panose="020B0402040204020203" pitchFamily="34" charset="0"/>
                  <a:cs typeface="Segoe UI Semilight" panose="020B0402040204020203" pitchFamily="34" charset="0"/>
                </a:endParaRP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If we apply the distribution rule,</a:t>
                </a:r>
              </a:p>
              <a:p>
                <a:r>
                  <a:rPr lang="en-US" sz="240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a:latin typeface="Segoe UI Semilight" panose="020B0402040204020203" pitchFamily="34" charset="0"/>
                  <a:cs typeface="Segoe UI Semilight" panose="020B0402040204020203"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5"/>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364838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5797A-51A4-F51E-6B7B-B86FF6CCBA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889630-33ED-D453-4D7C-5A0A975BE541}"/>
              </a:ext>
            </a:extLst>
          </p:cNvPr>
          <p:cNvSpPr>
            <a:spLocks noGrp="1"/>
          </p:cNvSpPr>
          <p:nvPr>
            <p:ph type="title"/>
          </p:nvPr>
        </p:nvSpPr>
        <p:spPr/>
        <p:txBody>
          <a:bodyPr/>
          <a:lstStyle/>
          <a:p>
            <a:r>
              <a:rPr lang="en-US"/>
              <a:t>Review</a:t>
            </a:r>
          </a:p>
        </p:txBody>
      </p:sp>
      <p:sp>
        <p:nvSpPr>
          <p:cNvPr id="5" name="Text Placeholder 4">
            <a:extLst>
              <a:ext uri="{FF2B5EF4-FFF2-40B4-BE49-F238E27FC236}">
                <a16:creationId xmlns:a16="http://schemas.microsoft.com/office/drawing/2014/main" id="{D11B45FF-04CB-BE93-8AB9-5908804214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97349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endParaRPr lang="en-US" sz="2800">
                  <a:latin typeface="Segoe UI Semilight" panose="020B0402040204020203" pitchFamily="34" charset="0"/>
                  <a:cs typeface="Segoe UI Semilight" panose="020B0402040204020203" pitchFamily="34" charset="0"/>
                </a:endParaRPr>
              </a:p>
              <a:p>
                <a:endParaRPr lang="en-US" sz="2800" b="0" i="1">
                  <a:latin typeface="Cambria Math" panose="02040503050406030204" pitchFamily="18" charset="0"/>
                  <a:cs typeface="Segoe UI Semilight" panose="020B0402040204020203" pitchFamily="34" charset="0"/>
                </a:endParaRPr>
              </a:p>
              <a:p>
                <a:endParaRPr lang="en-US" sz="2800" i="1">
                  <a:latin typeface="Cambria Math" panose="02040503050406030204" pitchFamily="18" charset="0"/>
                  <a:cs typeface="Segoe UI Semilight" panose="020B0402040204020203" pitchFamily="34" charset="0"/>
                </a:endParaRPr>
              </a:p>
              <a:p>
                <a:endParaRPr lang="en-US" sz="2800" i="1">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a:stretch>
              </a:blipFill>
            </p:spPr>
            <p:txBody>
              <a:bodyPr/>
              <a:lstStyle/>
              <a:p>
                <a:r>
                  <a:rPr lang="en-US">
                    <a:noFill/>
                  </a:rPr>
                  <a:t> </a:t>
                </a:r>
              </a:p>
            </p:txBody>
          </p:sp>
        </mc:Fallback>
      </mc:AlternateContent>
      <p:sp>
        <p:nvSpPr>
          <p:cNvPr id="4" name="TextBox 3"/>
          <p:cNvSpPr txBox="1"/>
          <p:nvPr/>
        </p:nvSpPr>
        <p:spPr>
          <a:xfrm>
            <a:off x="464216" y="4697481"/>
            <a:ext cx="9276347"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Commutative</a:t>
            </a:r>
          </a:p>
          <a:p>
            <a:r>
              <a:rPr lang="en-US" sz="2400">
                <a:latin typeface="Segoe UI Semilight" panose="020B0402040204020203" pitchFamily="34" charset="0"/>
                <a:cs typeface="Segoe UI Semilight" panose="020B0402040204020203" pitchFamily="34" charset="0"/>
              </a:rPr>
              <a:t>Make the expression look exactly like the law (more on this later)</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C80F514-9F65-4869-A633-DB30BD2B57AC}"/>
                  </a:ext>
                </a:extLst>
              </p:cNvPr>
              <p:cNvSpPr txBox="1"/>
              <p:nvPr/>
            </p:nvSpPr>
            <p:spPr>
              <a:xfrm>
                <a:off x="429502" y="2019825"/>
                <a:ext cx="4363823" cy="2677656"/>
              </a:xfrm>
              <a:prstGeom prst="rect">
                <a:avLst/>
              </a:prstGeom>
              <a:noFill/>
            </p:spPr>
            <p:txBody>
              <a:bodyPr wrap="none" rtlCol="0">
                <a:spAutoFit/>
              </a:bodyPr>
              <a:lstStyle/>
              <a:p>
                <a:r>
                  <a:rPr lang="en-US" sz="2400" b="1">
                    <a:latin typeface="Segoe UI Semilight" panose="020B0402040204020203" pitchFamily="34" charset="0"/>
                    <a:cs typeface="Segoe UI Semilight" panose="020B0402040204020203" pitchFamily="34" charset="0"/>
                  </a:rPr>
                  <a:t>Stay on target:</a:t>
                </a:r>
              </a:p>
              <a:p>
                <a:r>
                  <a:rPr lang="en-US" sz="2400">
                    <a:latin typeface="Segoe UI Semilight" panose="020B0402040204020203" pitchFamily="34" charset="0"/>
                    <a:cs typeface="Segoe UI Semilight" panose="020B0402040204020203" pitchFamily="34" charset="0"/>
                  </a:rPr>
                  <a:t>We met our intermediate goal.</a:t>
                </a:r>
              </a:p>
              <a:p>
                <a:r>
                  <a:rPr lang="en-US" sz="2400">
                    <a:latin typeface="Segoe UI Semilight" panose="020B0402040204020203" pitchFamily="34" charset="0"/>
                    <a:cs typeface="Segoe UI Semilight" panose="020B0402040204020203" pitchFamily="34" charset="0"/>
                  </a:rPr>
                  <a:t>Don‘t forget the final goal! </a:t>
                </a:r>
              </a:p>
              <a:p>
                <a:r>
                  <a:rPr lang="en-US" sz="240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a:latin typeface="Segoe UI Semilight" panose="020B0402040204020203" pitchFamily="34" charset="0"/>
                  <a:cs typeface="Segoe UI Semilight" panose="020B0402040204020203" pitchFamily="34" charset="0"/>
                </a:endParaRP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If we apply the distribution rule,</a:t>
                </a:r>
              </a:p>
              <a:p>
                <a:r>
                  <a:rPr lang="en-US" sz="240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a:latin typeface="Segoe UI Semilight" panose="020B0402040204020203" pitchFamily="34" charset="0"/>
                  <a:cs typeface="Segoe UI Semilight" panose="020B0402040204020203" pitchFamily="34" charset="0"/>
                </a:endParaRPr>
              </a:p>
            </p:txBody>
          </p:sp>
        </mc:Choice>
        <mc:Fallback>
          <p:sp>
            <p:nvSpPr>
              <p:cNvPr id="7" name="TextBox 6">
                <a:extLst>
                  <a:ext uri="{FF2B5EF4-FFF2-40B4-BE49-F238E27FC236}">
                    <a16:creationId xmlns:a16="http://schemas.microsoft.com/office/drawing/2014/main" id="{6C80F514-9F65-4869-A633-DB30BD2B57AC}"/>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5"/>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435911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a:latin typeface="Segoe UI Semilight" panose="020B0402040204020203" pitchFamily="34" charset="0"/>
                    <a:cs typeface="Segoe UI Semilight" panose="020B0402040204020203" pitchFamily="34" charset="0"/>
                  </a:rPr>
                  <a:t> </a:t>
                </a:r>
              </a:p>
              <a:p>
                <a:endParaRPr lang="en-US" sz="2800" b="0" i="1">
                  <a:latin typeface="Cambria Math" panose="02040503050406030204" pitchFamily="18" charset="0"/>
                  <a:cs typeface="Segoe UI Semilight" panose="020B0402040204020203" pitchFamily="34" charset="0"/>
                </a:endParaRPr>
              </a:p>
              <a:p>
                <a:endParaRPr lang="en-US" sz="2800" i="1">
                  <a:latin typeface="Cambria Math" panose="02040503050406030204" pitchFamily="18" charset="0"/>
                  <a:cs typeface="Segoe UI Semilight" panose="020B0402040204020203" pitchFamily="34" charset="0"/>
                </a:endParaRPr>
              </a:p>
              <a:p>
                <a:endParaRPr lang="en-US" sz="2800" i="1">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464216" y="4723411"/>
                <a:ext cx="9276347"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Distributive</a:t>
                </a:r>
              </a:p>
              <a:p>
                <a:r>
                  <a:rPr lang="en-US" sz="2400">
                    <a:latin typeface="Segoe UI Semilight" panose="020B0402040204020203" pitchFamily="34" charset="0"/>
                    <a:cs typeface="Segoe UI Semilight" panose="020B0402040204020203" pitchFamily="34" charset="0"/>
                  </a:rPr>
                  <a:t>Creates the </a:t>
                </a:r>
                <a14:m>
                  <m:oMath xmlns:m="http://schemas.openxmlformats.org/officeDocument/2006/math">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i="1">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 we were hoping for.</a:t>
                </a:r>
              </a:p>
            </p:txBody>
          </p:sp>
        </mc:Choice>
        <mc:Fallback>
          <p:sp>
            <p:nvSpPr>
              <p:cNvPr id="4" name="TextBox 3"/>
              <p:cNvSpPr txBox="1">
                <a:spLocks noRot="1" noChangeAspect="1" noMove="1" noResize="1" noEditPoints="1" noAdjustHandles="1" noChangeArrowheads="1" noChangeShapeType="1" noTextEdit="1"/>
              </p:cNvSpPr>
              <p:nvPr/>
            </p:nvSpPr>
            <p:spPr>
              <a:xfrm>
                <a:off x="464216" y="4723411"/>
                <a:ext cx="9276347" cy="830997"/>
              </a:xfrm>
              <a:prstGeom prst="rect">
                <a:avLst/>
              </a:prstGeom>
              <a:blipFill>
                <a:blip r:embed="rId5"/>
                <a:stretch>
                  <a:fillRect l="-986" t="-5147" b="-169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C53B0AE-EF03-4692-A70F-4A9D7EB170F5}"/>
                  </a:ext>
                </a:extLst>
              </p:cNvPr>
              <p:cNvSpPr txBox="1"/>
              <p:nvPr/>
            </p:nvSpPr>
            <p:spPr>
              <a:xfrm>
                <a:off x="429502" y="2019825"/>
                <a:ext cx="4363823" cy="2677656"/>
              </a:xfrm>
              <a:prstGeom prst="rect">
                <a:avLst/>
              </a:prstGeom>
              <a:noFill/>
            </p:spPr>
            <p:txBody>
              <a:bodyPr wrap="none" rtlCol="0">
                <a:spAutoFit/>
              </a:bodyPr>
              <a:lstStyle/>
              <a:p>
                <a:r>
                  <a:rPr lang="en-US" sz="2400" b="1">
                    <a:latin typeface="Segoe UI Semilight" panose="020B0402040204020203" pitchFamily="34" charset="0"/>
                    <a:cs typeface="Segoe UI Semilight" panose="020B0402040204020203" pitchFamily="34" charset="0"/>
                  </a:rPr>
                  <a:t>Stay on target:</a:t>
                </a:r>
              </a:p>
              <a:p>
                <a:r>
                  <a:rPr lang="en-US" sz="2400">
                    <a:latin typeface="Segoe UI Semilight" panose="020B0402040204020203" pitchFamily="34" charset="0"/>
                    <a:cs typeface="Segoe UI Semilight" panose="020B0402040204020203" pitchFamily="34" charset="0"/>
                  </a:rPr>
                  <a:t>We met our intermediate goal.</a:t>
                </a:r>
              </a:p>
              <a:p>
                <a:r>
                  <a:rPr lang="en-US" sz="2400">
                    <a:latin typeface="Segoe UI Semilight" panose="020B0402040204020203" pitchFamily="34" charset="0"/>
                    <a:cs typeface="Segoe UI Semilight" panose="020B0402040204020203" pitchFamily="34" charset="0"/>
                  </a:rPr>
                  <a:t>Don‘t forget the final goal! </a:t>
                </a:r>
              </a:p>
              <a:p>
                <a:r>
                  <a:rPr lang="en-US" sz="240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a:latin typeface="Segoe UI Semilight" panose="020B0402040204020203" pitchFamily="34" charset="0"/>
                  <a:cs typeface="Segoe UI Semilight" panose="020B0402040204020203" pitchFamily="34" charset="0"/>
                </a:endParaRP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If we apply the distribution rule,</a:t>
                </a:r>
              </a:p>
              <a:p>
                <a:r>
                  <a:rPr lang="en-US" sz="240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a:latin typeface="Segoe UI Semilight" panose="020B0402040204020203" pitchFamily="34" charset="0"/>
                  <a:cs typeface="Segoe UI Semilight" panose="020B0402040204020203" pitchFamily="34" charset="0"/>
                </a:endParaRPr>
              </a:p>
            </p:txBody>
          </p:sp>
        </mc:Choice>
        <mc:Fallback>
          <p:sp>
            <p:nvSpPr>
              <p:cNvPr id="7" name="TextBox 6">
                <a:extLst>
                  <a:ext uri="{FF2B5EF4-FFF2-40B4-BE49-F238E27FC236}">
                    <a16:creationId xmlns:a16="http://schemas.microsoft.com/office/drawing/2014/main" id="{EC53B0AE-EF03-4692-A70F-4A9D7EB170F5}"/>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6"/>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4130217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a:latin typeface="Segoe UI Semilight" panose="020B0402040204020203" pitchFamily="34" charset="0"/>
                    <a:cs typeface="Segoe UI Semilight" panose="020B0402040204020203" pitchFamily="34" charset="0"/>
                  </a:rPr>
                  <a:t> </a:t>
                </a:r>
                <a:endParaRPr lang="en-US" sz="2800" b="0" i="1">
                  <a:latin typeface="Cambria Math" panose="02040503050406030204" pitchFamily="18" charset="0"/>
                  <a:cs typeface="Segoe UI Semilight" panose="020B0402040204020203" pitchFamily="34" charset="0"/>
                </a:endParaRPr>
              </a:p>
              <a:p>
                <a:endParaRPr lang="en-US" sz="2800" i="1">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BA4863A-90DC-4A05-907B-6F4F8839425C}"/>
              </a:ext>
            </a:extLst>
          </p:cNvPr>
          <p:cNvSpPr txBox="1"/>
          <p:nvPr/>
        </p:nvSpPr>
        <p:spPr>
          <a:xfrm>
            <a:off x="464216" y="5332894"/>
            <a:ext cx="9276347"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Commutative</a:t>
            </a:r>
          </a:p>
          <a:p>
            <a:r>
              <a:rPr lang="en-US" sz="2400">
                <a:latin typeface="Segoe UI Semilight" panose="020B0402040204020203" pitchFamily="34" charset="0"/>
                <a:cs typeface="Segoe UI Semilight" panose="020B0402040204020203" pitchFamily="34" charset="0"/>
              </a:rPr>
              <a:t>Make the expression look exactly like the law (more on this later)</a:t>
            </a:r>
          </a:p>
        </p:txBody>
      </p:sp>
      <p:sp>
        <p:nvSpPr>
          <p:cNvPr id="8" name="TextBox 7">
            <a:extLst>
              <a:ext uri="{FF2B5EF4-FFF2-40B4-BE49-F238E27FC236}">
                <a16:creationId xmlns:a16="http://schemas.microsoft.com/office/drawing/2014/main" id="{5BEB134B-ED7A-423C-971E-8F22A8428E2C}"/>
              </a:ext>
            </a:extLst>
          </p:cNvPr>
          <p:cNvSpPr txBox="1"/>
          <p:nvPr/>
        </p:nvSpPr>
        <p:spPr>
          <a:xfrm>
            <a:off x="819089" y="5981237"/>
            <a:ext cx="9276347"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Negation</a:t>
            </a:r>
          </a:p>
          <a:p>
            <a:r>
              <a:rPr lang="en-US" sz="2400">
                <a:latin typeface="Segoe UI Semilight" panose="020B0402040204020203" pitchFamily="34" charset="0"/>
                <a:cs typeface="Segoe UI Semilight" panose="020B0402040204020203" pitchFamily="34" charset="0"/>
              </a:rPr>
              <a:t>Simplifies the part we want to disappear.</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C78DBD2-F41A-454D-B995-CBCA501562BD}"/>
                  </a:ext>
                </a:extLst>
              </p:cNvPr>
              <p:cNvSpPr txBox="1"/>
              <p:nvPr/>
            </p:nvSpPr>
            <p:spPr>
              <a:xfrm>
                <a:off x="429502" y="2019825"/>
                <a:ext cx="4363823" cy="2677656"/>
              </a:xfrm>
              <a:prstGeom prst="rect">
                <a:avLst/>
              </a:prstGeom>
              <a:noFill/>
            </p:spPr>
            <p:txBody>
              <a:bodyPr wrap="none" rtlCol="0">
                <a:spAutoFit/>
              </a:bodyPr>
              <a:lstStyle/>
              <a:p>
                <a:r>
                  <a:rPr lang="en-US" sz="2400" b="1">
                    <a:latin typeface="Segoe UI Semilight" panose="020B0402040204020203" pitchFamily="34" charset="0"/>
                    <a:cs typeface="Segoe UI Semilight" panose="020B0402040204020203" pitchFamily="34" charset="0"/>
                  </a:rPr>
                  <a:t>Stay on target:</a:t>
                </a:r>
              </a:p>
              <a:p>
                <a:r>
                  <a:rPr lang="en-US" sz="2400">
                    <a:latin typeface="Segoe UI Semilight" panose="020B0402040204020203" pitchFamily="34" charset="0"/>
                    <a:cs typeface="Segoe UI Semilight" panose="020B0402040204020203" pitchFamily="34" charset="0"/>
                  </a:rPr>
                  <a:t>We met our intermediate goal.</a:t>
                </a:r>
              </a:p>
              <a:p>
                <a:r>
                  <a:rPr lang="en-US" sz="2400">
                    <a:latin typeface="Segoe UI Semilight" panose="020B0402040204020203" pitchFamily="34" charset="0"/>
                    <a:cs typeface="Segoe UI Semilight" panose="020B0402040204020203" pitchFamily="34" charset="0"/>
                  </a:rPr>
                  <a:t>Don‘t forget the final goal! </a:t>
                </a:r>
              </a:p>
              <a:p>
                <a:r>
                  <a:rPr lang="en-US" sz="240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a:latin typeface="Segoe UI Semilight" panose="020B0402040204020203" pitchFamily="34" charset="0"/>
                  <a:cs typeface="Segoe UI Semilight" panose="020B0402040204020203" pitchFamily="34" charset="0"/>
                </a:endParaRP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If we apply the distribution rule,</a:t>
                </a:r>
              </a:p>
              <a:p>
                <a:r>
                  <a:rPr lang="en-US" sz="240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a:latin typeface="Segoe UI Semilight" panose="020B0402040204020203" pitchFamily="34" charset="0"/>
                  <a:cs typeface="Segoe UI Semilight" panose="020B0402040204020203" pitchFamily="34" charset="0"/>
                </a:endParaRPr>
              </a:p>
            </p:txBody>
          </p:sp>
        </mc:Choice>
        <mc:Fallback>
          <p:sp>
            <p:nvSpPr>
              <p:cNvPr id="9" name="TextBox 8">
                <a:extLst>
                  <a:ext uri="{FF2B5EF4-FFF2-40B4-BE49-F238E27FC236}">
                    <a16:creationId xmlns:a16="http://schemas.microsoft.com/office/drawing/2014/main" id="{8C78DBD2-F41A-454D-B995-CBCA501562BD}"/>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5"/>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3723523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A2904B5-1608-47F6-8CA5-D65F39A37A54}"/>
                  </a:ext>
                </a:extLst>
              </p:cNvPr>
              <p:cNvSpPr txBox="1"/>
              <p:nvPr/>
            </p:nvSpPr>
            <p:spPr>
              <a:xfrm>
                <a:off x="1464906" y="1562878"/>
                <a:ext cx="3769569" cy="5262979"/>
              </a:xfrm>
              <a:prstGeom prst="rect">
                <a:avLst/>
              </a:prstGeom>
              <a:noFill/>
            </p:spPr>
            <p:txBody>
              <a:bodyPr wrap="square" numCol="1" rtlCol="0">
                <a:spAutoFit/>
              </a:bodyPr>
              <a:lstStyle/>
              <a:p>
                <a:pPr marL="285750" indent="-285750">
                  <a:buFont typeface="Arial" panose="020B0604020202020204" pitchFamily="34" charset="0"/>
                  <a:buChar char="•"/>
                </a:pPr>
                <a:r>
                  <a:rPr lang="en-US" sz="280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a:p>
              <a:p>
                <a:pPr marL="285750" indent="-285750">
                  <a:buFont typeface="Arial" panose="020B0604020202020204" pitchFamily="34" charset="0"/>
                  <a:buChar char="•"/>
                </a:pPr>
                <a:r>
                  <a:rPr lang="en-US" sz="280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b="0"/>
              </a:p>
              <a:p>
                <a:pPr marL="285750" indent="-285750">
                  <a:buFont typeface="Arial" panose="020B0604020202020204" pitchFamily="34" charset="0"/>
                  <a:buChar char="•"/>
                </a:pPr>
                <a:r>
                  <a:rPr lang="en-US" sz="280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a:p>
              <a:p>
                <a:pPr marL="285750" indent="-285750">
                  <a:buFont typeface="Arial" panose="020B0604020202020204" pitchFamily="34" charset="0"/>
                  <a:buChar char="•"/>
                </a:pPr>
                <a:r>
                  <a:rPr lang="en-US" sz="280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a:p>
            </p:txBody>
          </p:sp>
        </mc:Choice>
        <mc:Fallback>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464906" y="1562878"/>
                <a:ext cx="3769569" cy="5262979"/>
              </a:xfrm>
              <a:prstGeom prst="rect">
                <a:avLst/>
              </a:prstGeom>
              <a:blipFill>
                <a:blip r:embed="rId3"/>
                <a:stretch>
                  <a:fillRect l="-2908" t="-10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39A7AB9-45E6-4289-93FC-85FB7AF0F0B2}"/>
                  </a:ext>
                </a:extLst>
              </p:cNvPr>
              <p:cNvSpPr txBox="1"/>
              <p:nvPr/>
            </p:nvSpPr>
            <p:spPr>
              <a:xfrm>
                <a:off x="5184710" y="1562879"/>
                <a:ext cx="6553200" cy="5262979"/>
              </a:xfrm>
              <a:prstGeom prst="rect">
                <a:avLst/>
              </a:prstGeom>
              <a:noFill/>
            </p:spPr>
            <p:txBody>
              <a:bodyPr wrap="square" rtlCol="0">
                <a:spAutoFit/>
              </a:bodyPr>
              <a:lstStyle/>
              <a:p>
                <a:pPr marL="742950" lvl="1" indent="-285750">
                  <a:buFont typeface="Arial" panose="020B0604020202020204" pitchFamily="34" charset="0"/>
                  <a:buChar char="•"/>
                </a:pPr>
                <a:r>
                  <a:rPr lang="en-US" sz="280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a:p>
              <a:p>
                <a:pPr marL="742950" lvl="1" indent="-285750">
                  <a:buFont typeface="Arial" panose="020B0604020202020204" pitchFamily="34" charset="0"/>
                  <a:buChar char="•"/>
                </a:pPr>
                <a:r>
                  <a:rPr lang="en-US" sz="280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oMath>
                </a14:m>
                <a:endParaRPr lang="en-US" sz="2800"/>
              </a:p>
              <a:p>
                <a:pPr marL="742950" lvl="1" indent="-285750">
                  <a:buFont typeface="Arial" panose="020B0604020202020204" pitchFamily="34" charset="0"/>
                  <a:buChar char="•"/>
                </a:pPr>
                <a:r>
                  <a:rPr lang="en-US" sz="280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a:p>
              <a:p>
                <a:pPr marL="742950" lvl="1" indent="-285750">
                  <a:buFont typeface="Arial" panose="020B0604020202020204" pitchFamily="34" charset="0"/>
                  <a:buChar char="•"/>
                </a:pPr>
                <a:r>
                  <a:rPr lang="en-US" sz="280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a:p>
            </p:txBody>
          </p:sp>
        </mc:Choice>
        <mc:Fallback>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5184710" y="1562879"/>
                <a:ext cx="6553200" cy="5262979"/>
              </a:xfrm>
              <a:prstGeom prst="rect">
                <a:avLst/>
              </a:prstGeom>
              <a:blipFill>
                <a:blip r:embed="rId4"/>
                <a:stretch>
                  <a:fillRect t="-10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A79880A-02CC-4414-8DE6-4712B9C42EA9}"/>
                  </a:ext>
                </a:extLst>
              </p:cNvPr>
              <p:cNvSpPr txBox="1"/>
              <p:nvPr/>
            </p:nvSpPr>
            <p:spPr>
              <a:xfrm>
                <a:off x="2313992" y="1043905"/>
                <a:ext cx="7156580" cy="523220"/>
              </a:xfrm>
              <a:prstGeom prst="rect">
                <a:avLst/>
              </a:prstGeom>
              <a:noFill/>
            </p:spPr>
            <p:txBody>
              <a:bodyPr wrap="square" rtlCol="0">
                <a:spAutoFit/>
              </a:bodyPr>
              <a:lstStyle/>
              <a:p>
                <a:r>
                  <a:rPr lang="en-US" sz="280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a:p>
            </p:txBody>
          </p:sp>
        </mc:Choice>
        <mc:Fallback>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043905"/>
                <a:ext cx="7156580" cy="523220"/>
              </a:xfrm>
              <a:prstGeom prst="rect">
                <a:avLst/>
              </a:prstGeom>
              <a:blipFill>
                <a:blip r:embed="rId5"/>
                <a:stretch>
                  <a:fillRect l="-1789" t="-10465"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92552"/>
              </a:xfrm>
              <a:prstGeom prst="rect">
                <a:avLst/>
              </a:prstGeom>
              <a:noFill/>
            </p:spPr>
            <p:txBody>
              <a:bodyPr wrap="square" rtlCol="0">
                <a:spAutoFit/>
              </a:bodyPr>
              <a:lstStyle/>
              <a:p>
                <a:r>
                  <a:rPr lang="en-US" sz="4600">
                    <a:latin typeface="Segoe UI" panose="020B0502040204020203" pitchFamily="34" charset="0"/>
                    <a:cs typeface="Segoe UI" panose="020B0502040204020203" pitchFamily="34" charset="0"/>
                  </a:rPr>
                  <a:t>Simplify </a:t>
                </a:r>
                <a:r>
                  <a:rPr lang="en-US" sz="5200">
                    <a:latin typeface="Courier New" panose="02070309020205020404" pitchFamily="49" charset="0"/>
                    <a:cs typeface="Courier New" panose="02070309020205020404" pitchFamily="49" charset="0"/>
                  </a:rPr>
                  <a:t>T</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r>
                  <a:rPr lang="en-US" sz="4600">
                    <a:latin typeface="Segoe UI" panose="020B0502040204020203" pitchFamily="34" charset="0"/>
                    <a:cs typeface="Segoe UI" panose="020B0502040204020203" pitchFamily="34" charset="0"/>
                  </a:rPr>
                  <a:t> to </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endParaRPr lang="en-US" sz="4600">
                  <a:latin typeface="Segoe UI" panose="020B0502040204020203" pitchFamily="34" charset="0"/>
                  <a:cs typeface="Segoe UI" panose="020B0502040204020203" pitchFamily="34" charset="0"/>
                </a:endParaRPr>
              </a:p>
            </p:txBody>
          </p:sp>
        </mc:Choice>
        <mc:Fallback>
          <p:sp>
            <p:nvSpPr>
              <p:cNvPr id="8" name="TextBox 7">
                <a:extLst>
                  <a:ext uri="{FF2B5EF4-FFF2-40B4-BE49-F238E27FC236}">
                    <a16:creationId xmlns:a16="http://schemas.microsoft.com/office/drawing/2014/main" id="{8E548CDB-8DED-4277-B38A-8C3EE7E2E984}"/>
                  </a:ext>
                </a:extLst>
              </p:cNvPr>
              <p:cNvSpPr txBox="1">
                <a:spLocks noRot="1" noChangeAspect="1" noMove="1" noResize="1" noEditPoints="1" noAdjustHandles="1" noChangeArrowheads="1" noChangeShapeType="1" noTextEdit="1"/>
              </p:cNvSpPr>
              <p:nvPr/>
            </p:nvSpPr>
            <p:spPr>
              <a:xfrm>
                <a:off x="583163" y="217227"/>
                <a:ext cx="10986796" cy="892552"/>
              </a:xfrm>
              <a:prstGeom prst="rect">
                <a:avLst/>
              </a:prstGeom>
              <a:blipFill>
                <a:blip r:embed="rId6"/>
                <a:stretch>
                  <a:fillRect l="-2386" t="-17808" b="-39041"/>
                </a:stretch>
              </a:blipFill>
            </p:spPr>
            <p:txBody>
              <a:bodyPr/>
              <a:lstStyle/>
              <a:p>
                <a:r>
                  <a:rPr lang="en-US">
                    <a:noFill/>
                  </a:rPr>
                  <a:t> </a:t>
                </a:r>
              </a:p>
            </p:txBody>
          </p:sp>
        </mc:Fallback>
      </mc:AlternateContent>
    </p:spTree>
    <p:extLst>
      <p:ext uri="{BB962C8B-B14F-4D97-AF65-F5344CB8AC3E}">
        <p14:creationId xmlns:p14="http://schemas.microsoft.com/office/powerpoint/2010/main" val="2418716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a:latin typeface="Segoe UI Semilight" panose="020B0402040204020203" pitchFamily="34" charset="0"/>
                    <a:cs typeface="Segoe UI Semilight" panose="020B0402040204020203" pitchFamily="34" charset="0"/>
                  </a:rPr>
                  <a:t> </a:t>
                </a:r>
                <a:endParaRPr lang="en-US" sz="2800" b="0" i="1">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oMath>
                </a14:m>
                <a:r>
                  <a:rPr lang="en-US" sz="2800" i="1">
                    <a:latin typeface="Cambria Math" panose="02040503050406030204" pitchFamily="18"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363F81E-CD0E-4096-B81F-9BAB7EDD66A7}"/>
              </a:ext>
            </a:extLst>
          </p:cNvPr>
          <p:cNvSpPr txBox="1"/>
          <p:nvPr/>
        </p:nvSpPr>
        <p:spPr>
          <a:xfrm>
            <a:off x="89796" y="5545098"/>
            <a:ext cx="9276347"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Commutative </a:t>
            </a:r>
            <a:r>
              <a:rPr lang="en-US" sz="2400">
                <a:latin typeface="Segoe UI Semilight" panose="020B0402040204020203" pitchFamily="34" charset="0"/>
                <a:cs typeface="Segoe UI Semilight" panose="020B0402040204020203" pitchFamily="34" charset="0"/>
              </a:rPr>
              <a:t>followed by </a:t>
            </a:r>
            <a:r>
              <a:rPr lang="en-US" sz="2400" b="1">
                <a:latin typeface="Segoe UI Semilight" panose="020B0402040204020203" pitchFamily="34" charset="0"/>
                <a:cs typeface="Segoe UI Semilight" panose="020B0402040204020203" pitchFamily="34" charset="0"/>
              </a:rPr>
              <a:t>Identity </a:t>
            </a:r>
          </a:p>
          <a:p>
            <a:r>
              <a:rPr lang="en-US" sz="2400">
                <a:latin typeface="Segoe UI Semilight" panose="020B0402040204020203" pitchFamily="34" charset="0"/>
                <a:cs typeface="Segoe UI Semilight" panose="020B0402040204020203" pitchFamily="34" charset="0"/>
              </a:rPr>
              <a:t>Look exactly like the law, then apply it.</a:t>
            </a:r>
          </a:p>
        </p:txBody>
      </p:sp>
      <p:sp>
        <p:nvSpPr>
          <p:cNvPr id="10" name="TextBox 9">
            <a:extLst>
              <a:ext uri="{FF2B5EF4-FFF2-40B4-BE49-F238E27FC236}">
                <a16:creationId xmlns:a16="http://schemas.microsoft.com/office/drawing/2014/main" id="{FAE733ED-4781-4EA5-A661-2552E9CF4E4C}"/>
              </a:ext>
            </a:extLst>
          </p:cNvPr>
          <p:cNvSpPr txBox="1"/>
          <p:nvPr/>
        </p:nvSpPr>
        <p:spPr>
          <a:xfrm>
            <a:off x="4822028" y="6289014"/>
            <a:ext cx="2490537" cy="523220"/>
          </a:xfrm>
          <a:prstGeom prst="rect">
            <a:avLst/>
          </a:prstGeom>
          <a:noFill/>
        </p:spPr>
        <p:txBody>
          <a:bodyPr wrap="square" rtlCol="0">
            <a:spAutoFit/>
          </a:bodyPr>
          <a:lstStyle/>
          <a:p>
            <a:r>
              <a:rPr lang="en-US" sz="2800">
                <a:latin typeface="Segoe UI Semilight" panose="020B0402040204020203" pitchFamily="34" charset="0"/>
                <a:cs typeface="Segoe UI Semilight" panose="020B0402040204020203" pitchFamily="34" charset="0"/>
              </a:rPr>
              <a:t>We’re done!!! </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93A0FA8-E21A-4B91-A6DC-E434B1A5A00A}"/>
                  </a:ext>
                </a:extLst>
              </p:cNvPr>
              <p:cNvSpPr txBox="1"/>
              <p:nvPr/>
            </p:nvSpPr>
            <p:spPr>
              <a:xfrm>
                <a:off x="429502" y="2019825"/>
                <a:ext cx="4363823" cy="2677656"/>
              </a:xfrm>
              <a:prstGeom prst="rect">
                <a:avLst/>
              </a:prstGeom>
              <a:noFill/>
            </p:spPr>
            <p:txBody>
              <a:bodyPr wrap="none" rtlCol="0">
                <a:spAutoFit/>
              </a:bodyPr>
              <a:lstStyle/>
              <a:p>
                <a:r>
                  <a:rPr lang="en-US" sz="2400" b="1">
                    <a:latin typeface="Segoe UI Semilight" panose="020B0402040204020203" pitchFamily="34" charset="0"/>
                    <a:cs typeface="Segoe UI Semilight" panose="020B0402040204020203" pitchFamily="34" charset="0"/>
                  </a:rPr>
                  <a:t>Stay on target:</a:t>
                </a:r>
              </a:p>
              <a:p>
                <a:r>
                  <a:rPr lang="en-US" sz="2400">
                    <a:latin typeface="Segoe UI Semilight" panose="020B0402040204020203" pitchFamily="34" charset="0"/>
                    <a:cs typeface="Segoe UI Semilight" panose="020B0402040204020203" pitchFamily="34" charset="0"/>
                  </a:rPr>
                  <a:t>We met our intermediate goal.</a:t>
                </a:r>
              </a:p>
              <a:p>
                <a:r>
                  <a:rPr lang="en-US" sz="2400">
                    <a:latin typeface="Segoe UI Semilight" panose="020B0402040204020203" pitchFamily="34" charset="0"/>
                    <a:cs typeface="Segoe UI Semilight" panose="020B0402040204020203" pitchFamily="34" charset="0"/>
                  </a:rPr>
                  <a:t>Don‘t forget the final goal! </a:t>
                </a:r>
              </a:p>
              <a:p>
                <a:r>
                  <a:rPr lang="en-US" sz="240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a:latin typeface="Segoe UI Semilight" panose="020B0402040204020203" pitchFamily="34" charset="0"/>
                  <a:cs typeface="Segoe UI Semilight" panose="020B0402040204020203" pitchFamily="34" charset="0"/>
                </a:endParaRP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If we apply the distribution rule,</a:t>
                </a:r>
              </a:p>
              <a:p>
                <a:r>
                  <a:rPr lang="en-US" sz="240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a:latin typeface="Segoe UI Semilight" panose="020B0402040204020203" pitchFamily="34" charset="0"/>
                  <a:cs typeface="Segoe UI Semilight" panose="020B0402040204020203" pitchFamily="34" charset="0"/>
                </a:endParaRPr>
              </a:p>
            </p:txBody>
          </p:sp>
        </mc:Choice>
        <mc:Fallback>
          <p:sp>
            <p:nvSpPr>
              <p:cNvPr id="11" name="TextBox 10">
                <a:extLst>
                  <a:ext uri="{FF2B5EF4-FFF2-40B4-BE49-F238E27FC236}">
                    <a16:creationId xmlns:a16="http://schemas.microsoft.com/office/drawing/2014/main" id="{D93A0FA8-E21A-4B91-A6DC-E434B1A5A00A}"/>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5"/>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857088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Commutativity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t>We had the expression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oMath>
                </a14:m>
                <a:r>
                  <a:rPr lang="en-US"/>
                  <a:t> </a:t>
                </a:r>
              </a:p>
              <a:p>
                <a:r>
                  <a:rPr lang="en-US"/>
                  <a:t>But before we applied the distributive law, we switched the order…why?</a:t>
                </a:r>
              </a:p>
              <a:p>
                <a:r>
                  <a:rPr lang="en-US"/>
                  <a:t>The law says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endParaRPr lang="en-US"/>
              </a:p>
              <a:p>
                <a:r>
                  <a:rPr lang="en-US"/>
                  <a:t>not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a:p>
              <a:p>
                <a:endParaRPr lang="en-US"/>
              </a:p>
              <a:p>
                <a:r>
                  <a:rPr lang="en-US"/>
                  <a:t>So </a:t>
                </a:r>
                <a:r>
                  <a:rPr lang="en-US" b="1"/>
                  <a:t>technically</a:t>
                </a:r>
                <a:r>
                  <a:rPr lang="en-US"/>
                  <a:t> we needed to commute first.</a:t>
                </a:r>
              </a:p>
              <a:p>
                <a:r>
                  <a:rPr lang="en-US"/>
                  <a:t>By week 3, we’ll skip this step. For now, we’re doing two separate steps.</a:t>
                </a:r>
              </a:p>
              <a:p>
                <a:pPr lvl="1"/>
                <a:r>
                  <a:rPr lang="en-US"/>
                  <a:t>Remember this is the “training wheel” stage. The point is to be careful.</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6639061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on 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t>We now have an ironclad guarantee that</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a:p>
              <a:p>
                <a:r>
                  <a:rPr lang="en-US"/>
                  <a:t>Hooray! But we could have just made a truth-table. Why a proof?</a:t>
                </a:r>
              </a:p>
              <a:p>
                <a:r>
                  <a:rPr lang="en-US"/>
                  <a:t>Here’s one reason.</a:t>
                </a:r>
              </a:p>
              <a:p>
                <a:r>
                  <a:rPr lang="en-US"/>
                  <a:t>Proofs don’t </a:t>
                </a:r>
                <a:r>
                  <a:rPr lang="en-US" i="1"/>
                  <a:t>just </a:t>
                </a:r>
                <a:r>
                  <a:rPr lang="en-US"/>
                  <a:t>give us an ironclad guarantee. They’re also an explanation of </a:t>
                </a:r>
                <a:r>
                  <a:rPr lang="en-US" i="1"/>
                  <a:t>why </a:t>
                </a:r>
                <a:r>
                  <a:rPr lang="en-US"/>
                  <a:t>the claim is true.</a:t>
                </a:r>
              </a:p>
              <a:p>
                <a:r>
                  <a:rPr lang="en-US"/>
                  <a:t>The key insight to our simplification was “the last two pieces were the vacuous truth parts – the parts where </a:t>
                </a:r>
                <a14:m>
                  <m:oMath xmlns:m="http://schemas.openxmlformats.org/officeDocument/2006/math">
                    <m:r>
                      <a:rPr lang="en-US" b="0" i="1" smtClean="0">
                        <a:latin typeface="Cambria Math" panose="02040503050406030204" pitchFamily="18" charset="0"/>
                      </a:rPr>
                      <m:t>𝑝</m:t>
                    </m:r>
                  </m:oMath>
                </a14:m>
                <a:r>
                  <a:rPr lang="en-US"/>
                  <a:t> was false” </a:t>
                </a:r>
              </a:p>
              <a:p>
                <a:r>
                  <a:rPr lang="en-US"/>
                  <a:t>That’s in there,</a:t>
                </a:r>
                <a:r>
                  <a:rPr lang="en-US" i="1"/>
                  <a:t> in the proof.</a:t>
                </a:r>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528936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 </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oMath>
                </a14:m>
                <a:r>
                  <a:rPr lang="en-US" sz="2800">
                    <a:latin typeface="Segoe UI Semilight" panose="020B0402040204020203" pitchFamily="34" charset="0"/>
                    <a:cs typeface="Segoe UI Semilight" panose="020B0402040204020203" pitchFamily="34" charset="0"/>
                  </a:rPr>
                  <a:t> </a:t>
                </a:r>
                <a:endParaRPr lang="en-US" sz="2800" i="1">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oMath>
                </a14:m>
                <a:r>
                  <a:rPr lang="en-US" sz="2800" i="1">
                    <a:latin typeface="Cambria Math" panose="02040503050406030204" pitchFamily="18"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4"/>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a:latin typeface="Segoe UI Semilight" panose="020B0402040204020203" pitchFamily="34" charset="0"/>
                <a:cs typeface="Segoe UI Semilight" panose="020B0402040204020203" pitchFamily="34" charset="0"/>
              </a:rPr>
              <a:t>Associative</a:t>
            </a:r>
          </a:p>
          <a:p>
            <a:pPr algn="r"/>
            <a:r>
              <a:rPr lang="en-US" sz="2800">
                <a:latin typeface="Segoe UI Semilight" panose="020B0402040204020203" pitchFamily="34" charset="0"/>
                <a:cs typeface="Segoe UI Semilight" panose="020B0402040204020203" pitchFamily="34" charset="0"/>
              </a:rPr>
              <a:t>Distributive</a:t>
            </a:r>
          </a:p>
          <a:p>
            <a:pPr algn="r"/>
            <a:r>
              <a:rPr lang="en-US" sz="2800">
                <a:latin typeface="Segoe UI Semilight" panose="020B0402040204020203" pitchFamily="34" charset="0"/>
                <a:cs typeface="Segoe UI Semilight" panose="020B0402040204020203" pitchFamily="34" charset="0"/>
              </a:rPr>
              <a:t>Negation</a:t>
            </a:r>
          </a:p>
          <a:p>
            <a:pPr algn="r"/>
            <a:r>
              <a:rPr lang="en-US" sz="2800">
                <a:latin typeface="Segoe UI Semilight" panose="020B0402040204020203" pitchFamily="34" charset="0"/>
                <a:cs typeface="Segoe UI Semilight" panose="020B0402040204020203" pitchFamily="34" charset="0"/>
              </a:rPr>
              <a:t>Identity</a:t>
            </a:r>
          </a:p>
          <a:p>
            <a:pPr algn="r"/>
            <a:r>
              <a:rPr lang="en-US" sz="2800">
                <a:latin typeface="Segoe UI Semilight" panose="020B0402040204020203" pitchFamily="34" charset="0"/>
                <a:cs typeface="Segoe UI Semilight" panose="020B0402040204020203" pitchFamily="34" charset="0"/>
              </a:rPr>
              <a:t>Commutative</a:t>
            </a:r>
          </a:p>
          <a:p>
            <a:pPr algn="r"/>
            <a:r>
              <a:rPr lang="en-US" sz="2800">
                <a:latin typeface="Segoe UI Semilight" panose="020B0402040204020203" pitchFamily="34" charset="0"/>
                <a:cs typeface="Segoe UI Semilight" panose="020B0402040204020203" pitchFamily="34" charset="0"/>
              </a:rPr>
              <a:t>Distributive</a:t>
            </a:r>
          </a:p>
          <a:p>
            <a:pPr algn="r"/>
            <a:r>
              <a:rPr lang="en-US" sz="2800">
                <a:latin typeface="Segoe UI Semilight" panose="020B0402040204020203" pitchFamily="34" charset="0"/>
                <a:cs typeface="Segoe UI Semilight" panose="020B0402040204020203" pitchFamily="34" charset="0"/>
              </a:rPr>
              <a:t>Commutative</a:t>
            </a:r>
          </a:p>
          <a:p>
            <a:pPr algn="r"/>
            <a:r>
              <a:rPr lang="en-US" sz="2800">
                <a:latin typeface="Segoe UI Semilight" panose="020B0402040204020203" pitchFamily="34" charset="0"/>
                <a:cs typeface="Segoe UI Semilight" panose="020B0402040204020203" pitchFamily="34" charset="0"/>
              </a:rPr>
              <a:t>Negation</a:t>
            </a:r>
          </a:p>
          <a:p>
            <a:pPr algn="r"/>
            <a:r>
              <a:rPr lang="en-US" sz="2800">
                <a:latin typeface="Segoe UI Semilight" panose="020B0402040204020203" pitchFamily="34" charset="0"/>
                <a:cs typeface="Segoe UI Semilight" panose="020B0402040204020203" pitchFamily="34" charset="0"/>
              </a:rPr>
              <a:t>Commutative</a:t>
            </a:r>
          </a:p>
          <a:p>
            <a:pPr algn="r"/>
            <a:r>
              <a:rPr lang="en-US" sz="2800">
                <a:latin typeface="Segoe UI Semilight" panose="020B0402040204020203" pitchFamily="34" charset="0"/>
                <a:cs typeface="Segoe UI Semilight" panose="020B0402040204020203" pitchFamily="34" charset="0"/>
              </a:rPr>
              <a:t>Identity</a:t>
            </a:r>
          </a:p>
          <a:p>
            <a:pPr algn="r"/>
            <a:endParaRPr lang="en-US" sz="2800">
              <a:latin typeface="Segoe UI Semilight" panose="020B0402040204020203" pitchFamily="34" charset="0"/>
              <a:cs typeface="Segoe UI Semilight" panose="020B0402040204020203"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endParaRPr lang="en-US" sz="2400">
                  <a:solidFill>
                    <a:srgbClr val="7030A0"/>
                  </a:solidFill>
                  <a:latin typeface="Segoe UI Semilight" panose="020B0402040204020203" pitchFamily="34" charset="0"/>
                  <a:cs typeface="Segoe UI Semilight" panose="020B0402040204020203"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5"/>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mc:Choice xmlns:a14="http://schemas.microsoft.com/office/drawing/2010/main" Requires="a14">
          <p:sp>
            <p:nvSpPr>
              <p:cNvPr id="8" name="TextBox 7"/>
              <p:cNvSpPr txBox="1"/>
              <p:nvPr/>
            </p:nvSpPr>
            <p:spPr>
              <a:xfrm>
                <a:off x="314326" y="4024689"/>
                <a:ext cx="3876354"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𝑏</m:t>
                    </m:r>
                  </m:oMath>
                </a14:m>
                <a:r>
                  <a:rPr lang="en-US" sz="240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p:sp>
            <p:nvSpPr>
              <p:cNvPr id="8" name="TextBox 7"/>
              <p:cNvSpPr txBox="1">
                <a:spLocks noRot="1" noChangeAspect="1" noMove="1" noResize="1" noEditPoints="1" noAdjustHandles="1" noChangeArrowheads="1" noChangeShapeType="1" noTextEdit="1"/>
              </p:cNvSpPr>
              <p:nvPr/>
            </p:nvSpPr>
            <p:spPr>
              <a:xfrm>
                <a:off x="314326" y="4024689"/>
                <a:ext cx="3876354" cy="1200329"/>
              </a:xfrm>
              <a:prstGeom prst="rect">
                <a:avLst/>
              </a:prstGeom>
              <a:blipFill>
                <a:blip r:embed="rId6"/>
                <a:stretch>
                  <a:fillRect l="-2520"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18147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on Our First Proof</a:t>
            </a:r>
          </a:p>
        </p:txBody>
      </p:sp>
      <p:sp>
        <p:nvSpPr>
          <p:cNvPr id="3" name="Content Placeholder 2"/>
          <p:cNvSpPr>
            <a:spLocks noGrp="1"/>
          </p:cNvSpPr>
          <p:nvPr>
            <p:ph idx="1"/>
          </p:nvPr>
        </p:nvSpPr>
        <p:spPr/>
        <p:txBody>
          <a:bodyPr/>
          <a:lstStyle/>
          <a:p>
            <a:r>
              <a:rPr lang="en-US"/>
              <a:t>With practice (and quite a bit of squinting) you can see not just the ironclad guarantee, but also the reason why something is true.</a:t>
            </a:r>
          </a:p>
          <a:p>
            <a:r>
              <a:rPr lang="en-US"/>
              <a:t>That’s not easy with a truth table.</a:t>
            </a:r>
          </a:p>
          <a:p>
            <a:endParaRPr lang="en-US"/>
          </a:p>
          <a:p>
            <a:r>
              <a:rPr lang="en-US"/>
              <a:t>Proofs can also communicate intuition about why a statement is true.</a:t>
            </a:r>
          </a:p>
          <a:p>
            <a:pPr lvl="1"/>
            <a:r>
              <a:rPr lang="en-US"/>
              <a:t>We’ll practice extracting intuition from proofs more this quarter.</a:t>
            </a:r>
          </a:p>
        </p:txBody>
      </p:sp>
    </p:spTree>
    <p:extLst>
      <p:ext uri="{BB962C8B-B14F-4D97-AF65-F5344CB8AC3E}">
        <p14:creationId xmlns:p14="http://schemas.microsoft.com/office/powerpoint/2010/main" val="2409540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a:t>Modifying Implications</a:t>
            </a:r>
          </a:p>
        </p:txBody>
      </p:sp>
      <p:sp>
        <p:nvSpPr>
          <p:cNvPr id="5" name="Text Placeholder 4">
            <a:extLst>
              <a:ext uri="{FF2B5EF4-FFF2-40B4-BE49-F238E27FC236}">
                <a16:creationId xmlns:a16="http://schemas.microsoft.com/office/drawing/2014/main" id="{234E3A04-6DF6-489E-9A71-50C47B101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175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z="4000" spc="55"/>
              <a:t>Propositions</a:t>
            </a:r>
            <a:endParaRPr sz="4000"/>
          </a:p>
        </p:txBody>
      </p:sp>
      <p:sp>
        <p:nvSpPr>
          <p:cNvPr id="3" name="object 3"/>
          <p:cNvSpPr txBox="1"/>
          <p:nvPr/>
        </p:nvSpPr>
        <p:spPr>
          <a:xfrm>
            <a:off x="645058" y="1411376"/>
            <a:ext cx="7999730" cy="4049395"/>
          </a:xfrm>
          <a:prstGeom prst="rect">
            <a:avLst/>
          </a:prstGeom>
        </p:spPr>
        <p:txBody>
          <a:bodyPr vert="horz" wrap="square" lIns="0" tIns="88900" rIns="0" bIns="0" rtlCol="0">
            <a:spAutoFit/>
          </a:bodyPr>
          <a:lstStyle/>
          <a:p>
            <a:pPr marL="12700">
              <a:lnSpc>
                <a:spcPct val="100000"/>
              </a:lnSpc>
              <a:spcBef>
                <a:spcPts val="700"/>
              </a:spcBef>
            </a:pPr>
            <a:r>
              <a:rPr sz="2800" b="0" spc="-10">
                <a:latin typeface="Segoe UI Semilight"/>
                <a:cs typeface="Segoe UI Semilight"/>
              </a:rPr>
              <a:t>Propositions</a:t>
            </a:r>
            <a:endParaRPr sz="2800">
              <a:latin typeface="Segoe UI Semilight"/>
              <a:cs typeface="Segoe UI Semilight"/>
            </a:endParaRPr>
          </a:p>
          <a:p>
            <a:pPr marL="469265" indent="-456565">
              <a:lnSpc>
                <a:spcPct val="100000"/>
              </a:lnSpc>
              <a:spcBef>
                <a:spcPts val="600"/>
              </a:spcBef>
              <a:buFont typeface="Arial"/>
              <a:buChar char="•"/>
              <a:tabLst>
                <a:tab pos="469265" algn="l"/>
              </a:tabLst>
            </a:pPr>
            <a:r>
              <a:rPr sz="2800" b="0">
                <a:solidFill>
                  <a:srgbClr val="7030A0"/>
                </a:solidFill>
                <a:latin typeface="Segoe UI Semilight"/>
                <a:cs typeface="Segoe UI Semilight"/>
              </a:rPr>
              <a:t>Propositions</a:t>
            </a:r>
            <a:r>
              <a:rPr sz="2800" b="0" spc="-130">
                <a:latin typeface="Segoe UI Semilight"/>
                <a:cs typeface="Segoe UI Semilight"/>
              </a:rPr>
              <a:t> </a:t>
            </a:r>
            <a:r>
              <a:rPr sz="2800" b="0">
                <a:latin typeface="Segoe UI Semilight"/>
                <a:cs typeface="Segoe UI Semilight"/>
              </a:rPr>
              <a:t>are</a:t>
            </a:r>
            <a:r>
              <a:rPr sz="2800" b="0" spc="-105">
                <a:latin typeface="Segoe UI Semilight"/>
                <a:cs typeface="Segoe UI Semilight"/>
              </a:rPr>
              <a:t> </a:t>
            </a:r>
            <a:r>
              <a:rPr sz="2800" b="0" spc="-10">
                <a:latin typeface="Segoe UI Semilight"/>
                <a:cs typeface="Segoe UI Semilight"/>
              </a:rPr>
              <a:t>T/F-</a:t>
            </a:r>
            <a:r>
              <a:rPr sz="2800" b="0">
                <a:latin typeface="Segoe UI Semilight"/>
                <a:cs typeface="Segoe UI Semilight"/>
              </a:rPr>
              <a:t>valued</a:t>
            </a:r>
            <a:r>
              <a:rPr lang="en-US" sz="2800">
                <a:latin typeface="Segoe UI Semilight"/>
                <a:cs typeface="Segoe UI Semilight"/>
              </a:rPr>
              <a:t> statements</a:t>
            </a:r>
            <a:endParaRPr sz="2800">
              <a:latin typeface="Segoe UI Semilight"/>
              <a:cs typeface="Segoe UI Semilight"/>
            </a:endParaRPr>
          </a:p>
          <a:p>
            <a:pPr marL="469265" indent="-456565">
              <a:lnSpc>
                <a:spcPct val="100000"/>
              </a:lnSpc>
              <a:spcBef>
                <a:spcPts val="600"/>
              </a:spcBef>
              <a:buFont typeface="Arial"/>
              <a:buChar char="•"/>
              <a:tabLst>
                <a:tab pos="469265" algn="l"/>
              </a:tabLst>
            </a:pPr>
            <a:r>
              <a:rPr sz="2800" b="0">
                <a:latin typeface="Segoe UI Semilight"/>
                <a:cs typeface="Segoe UI Semilight"/>
              </a:rPr>
              <a:t>Combine</a:t>
            </a:r>
            <a:r>
              <a:rPr sz="2800" b="0" spc="-85">
                <a:latin typeface="Segoe UI Semilight"/>
                <a:cs typeface="Segoe UI Semilight"/>
              </a:rPr>
              <a:t> </a:t>
            </a:r>
            <a:r>
              <a:rPr sz="2800" b="0">
                <a:latin typeface="Segoe UI Semilight"/>
                <a:cs typeface="Segoe UI Semilight"/>
              </a:rPr>
              <a:t>using</a:t>
            </a:r>
            <a:r>
              <a:rPr sz="2800" b="0" spc="-55">
                <a:latin typeface="Segoe UI Semilight"/>
                <a:cs typeface="Segoe UI Semilight"/>
              </a:rPr>
              <a:t> </a:t>
            </a:r>
            <a:r>
              <a:rPr sz="2800" b="0">
                <a:solidFill>
                  <a:srgbClr val="7030A0"/>
                </a:solidFill>
                <a:latin typeface="Segoe UI Semilight"/>
                <a:cs typeface="Segoe UI Semilight"/>
              </a:rPr>
              <a:t>logical</a:t>
            </a:r>
            <a:r>
              <a:rPr sz="2800" b="0" spc="-70">
                <a:solidFill>
                  <a:srgbClr val="7030A0"/>
                </a:solidFill>
                <a:latin typeface="Segoe UI Semilight"/>
                <a:cs typeface="Segoe UI Semilight"/>
              </a:rPr>
              <a:t> </a:t>
            </a:r>
            <a:r>
              <a:rPr sz="2800" b="0">
                <a:solidFill>
                  <a:srgbClr val="7030A0"/>
                </a:solidFill>
                <a:latin typeface="Segoe UI Semilight"/>
                <a:cs typeface="Segoe UI Semilight"/>
              </a:rPr>
              <a:t>connectives</a:t>
            </a:r>
            <a:r>
              <a:rPr sz="2800" b="0" spc="-65">
                <a:solidFill>
                  <a:srgbClr val="7030A0"/>
                </a:solidFill>
                <a:latin typeface="Segoe UI Semilight"/>
                <a:cs typeface="Segoe UI Semilight"/>
              </a:rPr>
              <a:t> </a:t>
            </a:r>
            <a:r>
              <a:rPr sz="2800" spc="-20">
                <a:latin typeface="Cambria Math"/>
                <a:cs typeface="Cambria Math"/>
              </a:rPr>
              <a:t>(¬,∨,∧,</a:t>
            </a:r>
            <a:r>
              <a:rPr sz="2800" spc="-150">
                <a:latin typeface="Cambria Math"/>
                <a:cs typeface="Cambria Math"/>
              </a:rPr>
              <a:t> </a:t>
            </a:r>
            <a:r>
              <a:rPr sz="2800" spc="-10">
                <a:latin typeface="Cambria Math"/>
                <a:cs typeface="Cambria Math"/>
              </a:rPr>
              <a:t>→</a:t>
            </a:r>
            <a:r>
              <a:rPr sz="2800" b="0" spc="-10">
                <a:latin typeface="Segoe UI Semilight"/>
                <a:cs typeface="Segoe UI Semilight"/>
              </a:rPr>
              <a:t>,etc.</a:t>
            </a:r>
            <a:r>
              <a:rPr sz="2800" spc="-10">
                <a:latin typeface="Cambria Math"/>
                <a:cs typeface="Cambria Math"/>
              </a:rPr>
              <a:t>)</a:t>
            </a:r>
            <a:endParaRPr sz="2800">
              <a:latin typeface="Cambria Math"/>
              <a:cs typeface="Cambria Math"/>
            </a:endParaRPr>
          </a:p>
          <a:p>
            <a:pPr marL="469265" indent="-456565">
              <a:lnSpc>
                <a:spcPct val="100000"/>
              </a:lnSpc>
              <a:spcBef>
                <a:spcPts val="600"/>
              </a:spcBef>
              <a:buFont typeface="Arial"/>
              <a:buChar char="•"/>
              <a:tabLst>
                <a:tab pos="469265" algn="l"/>
              </a:tabLst>
            </a:pPr>
            <a:r>
              <a:rPr sz="2800" b="0">
                <a:latin typeface="Segoe UI Semilight"/>
                <a:cs typeface="Segoe UI Semilight"/>
              </a:rPr>
              <a:t>Can</a:t>
            </a:r>
            <a:r>
              <a:rPr sz="2800" b="0" spc="-55">
                <a:latin typeface="Segoe UI Semilight"/>
                <a:cs typeface="Segoe UI Semilight"/>
              </a:rPr>
              <a:t> </a:t>
            </a:r>
            <a:r>
              <a:rPr sz="2800" b="0">
                <a:latin typeface="Segoe UI Semilight"/>
                <a:cs typeface="Segoe UI Semilight"/>
              </a:rPr>
              <a:t>be</a:t>
            </a:r>
            <a:r>
              <a:rPr sz="2800" b="0" spc="-50">
                <a:latin typeface="Segoe UI Semilight"/>
                <a:cs typeface="Segoe UI Semilight"/>
              </a:rPr>
              <a:t> </a:t>
            </a:r>
            <a:r>
              <a:rPr sz="2800" b="0">
                <a:latin typeface="Segoe UI Semilight"/>
                <a:cs typeface="Segoe UI Semilight"/>
              </a:rPr>
              <a:t>described</a:t>
            </a:r>
            <a:r>
              <a:rPr sz="2800" b="0" spc="-40">
                <a:latin typeface="Segoe UI Semilight"/>
                <a:cs typeface="Segoe UI Semilight"/>
              </a:rPr>
              <a:t> </a:t>
            </a:r>
            <a:r>
              <a:rPr sz="2800" b="0">
                <a:latin typeface="Segoe UI Semilight"/>
                <a:cs typeface="Segoe UI Semilight"/>
              </a:rPr>
              <a:t>by</a:t>
            </a:r>
            <a:r>
              <a:rPr sz="2800" b="0" spc="-40">
                <a:latin typeface="Segoe UI Semilight"/>
                <a:cs typeface="Segoe UI Semilight"/>
              </a:rPr>
              <a:t> </a:t>
            </a:r>
            <a:r>
              <a:rPr sz="2800" b="0">
                <a:latin typeface="Segoe UI Semilight"/>
                <a:cs typeface="Segoe UI Semilight"/>
              </a:rPr>
              <a:t>a</a:t>
            </a:r>
            <a:r>
              <a:rPr sz="2800" b="0" spc="-55">
                <a:latin typeface="Segoe UI Semilight"/>
                <a:cs typeface="Segoe UI Semilight"/>
              </a:rPr>
              <a:t> </a:t>
            </a:r>
            <a:r>
              <a:rPr sz="2800" b="0">
                <a:solidFill>
                  <a:srgbClr val="7030A0"/>
                </a:solidFill>
                <a:latin typeface="Segoe UI Semilight"/>
                <a:cs typeface="Segoe UI Semilight"/>
              </a:rPr>
              <a:t>truth</a:t>
            </a:r>
            <a:r>
              <a:rPr sz="2800" b="0" spc="-50">
                <a:solidFill>
                  <a:srgbClr val="7030A0"/>
                </a:solidFill>
                <a:latin typeface="Segoe UI Semilight"/>
                <a:cs typeface="Segoe UI Semilight"/>
              </a:rPr>
              <a:t> </a:t>
            </a:r>
            <a:r>
              <a:rPr sz="2800" b="0" spc="-10">
                <a:solidFill>
                  <a:srgbClr val="7030A0"/>
                </a:solidFill>
                <a:latin typeface="Segoe UI Semilight"/>
                <a:cs typeface="Segoe UI Semilight"/>
              </a:rPr>
              <a:t>table</a:t>
            </a:r>
            <a:endParaRPr sz="2800">
              <a:solidFill>
                <a:srgbClr val="7030A0"/>
              </a:solidFill>
              <a:latin typeface="Segoe UI Semilight"/>
              <a:cs typeface="Segoe UI Semilight"/>
            </a:endParaRPr>
          </a:p>
          <a:p>
            <a:pPr>
              <a:lnSpc>
                <a:spcPct val="100000"/>
              </a:lnSpc>
              <a:spcBef>
                <a:spcPts val="840"/>
              </a:spcBef>
              <a:buFont typeface="Arial"/>
              <a:buChar char="•"/>
            </a:pPr>
            <a:endParaRPr sz="2800">
              <a:latin typeface="Segoe UI Semilight"/>
              <a:cs typeface="Segoe UI Semilight"/>
            </a:endParaRPr>
          </a:p>
          <a:p>
            <a:pPr marL="12700">
              <a:lnSpc>
                <a:spcPct val="100000"/>
              </a:lnSpc>
            </a:pPr>
            <a:r>
              <a:rPr sz="2800" b="0" spc="-10">
                <a:latin typeface="Segoe UI Semilight"/>
                <a:cs typeface="Segoe UI Semilight"/>
              </a:rPr>
              <a:t>Applications</a:t>
            </a:r>
            <a:endParaRPr sz="2800">
              <a:latin typeface="Segoe UI Semilight"/>
              <a:cs typeface="Segoe UI Semilight"/>
            </a:endParaRPr>
          </a:p>
          <a:p>
            <a:pPr marL="469265" indent="-456565">
              <a:lnSpc>
                <a:spcPct val="100000"/>
              </a:lnSpc>
              <a:spcBef>
                <a:spcPts val="600"/>
              </a:spcBef>
              <a:buFont typeface="Arial"/>
              <a:buChar char="•"/>
              <a:tabLst>
                <a:tab pos="469265" algn="l"/>
              </a:tabLst>
            </a:pPr>
            <a:r>
              <a:rPr sz="2800" b="0">
                <a:latin typeface="Segoe UI Semilight"/>
                <a:cs typeface="Segoe UI Semilight"/>
              </a:rPr>
              <a:t>Understanding</a:t>
            </a:r>
            <a:r>
              <a:rPr sz="2800" b="0" spc="-145">
                <a:latin typeface="Segoe UI Semilight"/>
                <a:cs typeface="Segoe UI Semilight"/>
              </a:rPr>
              <a:t> </a:t>
            </a:r>
            <a:r>
              <a:rPr sz="2800" b="0">
                <a:latin typeface="Segoe UI Semilight"/>
                <a:cs typeface="Segoe UI Semilight"/>
              </a:rPr>
              <a:t>complex</a:t>
            </a:r>
            <a:r>
              <a:rPr sz="2800" b="0" spc="-145">
                <a:latin typeface="Segoe UI Semilight"/>
                <a:cs typeface="Segoe UI Semilight"/>
              </a:rPr>
              <a:t> </a:t>
            </a:r>
            <a:r>
              <a:rPr sz="2800" b="0">
                <a:latin typeface="Segoe UI Semilight"/>
                <a:cs typeface="Segoe UI Semilight"/>
              </a:rPr>
              <a:t>English</a:t>
            </a:r>
            <a:r>
              <a:rPr sz="2800" b="0" spc="-150">
                <a:latin typeface="Segoe UI Semilight"/>
                <a:cs typeface="Segoe UI Semilight"/>
              </a:rPr>
              <a:t> </a:t>
            </a:r>
            <a:r>
              <a:rPr sz="2800" b="0" spc="-10">
                <a:latin typeface="Segoe UI Semilight"/>
                <a:cs typeface="Segoe UI Semilight"/>
              </a:rPr>
              <a:t>sentences</a:t>
            </a:r>
            <a:endParaRPr sz="2800">
              <a:latin typeface="Segoe UI Semilight"/>
              <a:cs typeface="Segoe UI Semilight"/>
            </a:endParaRPr>
          </a:p>
          <a:p>
            <a:pPr marL="469265" indent="-456565">
              <a:lnSpc>
                <a:spcPct val="100000"/>
              </a:lnSpc>
              <a:spcBef>
                <a:spcPts val="600"/>
              </a:spcBef>
              <a:buFont typeface="Arial"/>
              <a:buChar char="•"/>
              <a:tabLst>
                <a:tab pos="469265" algn="l"/>
              </a:tabLst>
            </a:pPr>
            <a:r>
              <a:rPr sz="2800" b="0">
                <a:latin typeface="Segoe UI Semilight"/>
                <a:cs typeface="Segoe UI Semilight"/>
              </a:rPr>
              <a:t>Simplifying</a:t>
            </a:r>
            <a:r>
              <a:rPr sz="2800" b="0" spc="-50">
                <a:latin typeface="Segoe UI Semilight"/>
                <a:cs typeface="Segoe UI Semilight"/>
              </a:rPr>
              <a:t> </a:t>
            </a:r>
            <a:r>
              <a:rPr sz="2800" b="0">
                <a:latin typeface="Segoe UI Semilight"/>
                <a:cs typeface="Segoe UI Semilight"/>
              </a:rPr>
              <a:t>Boolean</a:t>
            </a:r>
            <a:r>
              <a:rPr sz="2800" b="0" spc="-65">
                <a:latin typeface="Segoe UI Semilight"/>
                <a:cs typeface="Segoe UI Semilight"/>
              </a:rPr>
              <a:t> </a:t>
            </a:r>
            <a:r>
              <a:rPr sz="2800" b="0">
                <a:latin typeface="Segoe UI Semilight"/>
                <a:cs typeface="Segoe UI Semilight"/>
              </a:rPr>
              <a:t>logic</a:t>
            </a:r>
            <a:r>
              <a:rPr sz="2800" b="0" spc="-40">
                <a:latin typeface="Segoe UI Semilight"/>
                <a:cs typeface="Segoe UI Semilight"/>
              </a:rPr>
              <a:t> </a:t>
            </a:r>
            <a:r>
              <a:rPr sz="2800" b="0">
                <a:latin typeface="Segoe UI Semilight"/>
                <a:cs typeface="Segoe UI Semilight"/>
              </a:rPr>
              <a:t>in</a:t>
            </a:r>
            <a:r>
              <a:rPr sz="2800" b="0" spc="-45">
                <a:latin typeface="Segoe UI Semilight"/>
                <a:cs typeface="Segoe UI Semilight"/>
              </a:rPr>
              <a:t> </a:t>
            </a:r>
            <a:r>
              <a:rPr sz="2800" b="0" spc="-20">
                <a:latin typeface="Segoe UI Semilight"/>
                <a:cs typeface="Segoe UI Semilight"/>
              </a:rPr>
              <a:t>code</a:t>
            </a:r>
            <a:endParaRPr sz="2800">
              <a:latin typeface="Segoe UI Semilight"/>
              <a:cs typeface="Segoe UI Semiligh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a:latin typeface="Franklin Gothic Medium"/>
                        </a:rPr>
                        <a:t>  </a:t>
                      </a:r>
                      <a:r>
                        <a:rPr lang="en-US" b="1" i="1">
                          <a:latin typeface="Franklin Gothic Medium"/>
                        </a:rPr>
                        <a:t>p</a:t>
                      </a:r>
                    </a:p>
                  </a:txBody>
                  <a:tcPr/>
                </a:tc>
                <a:tc>
                  <a:txBody>
                    <a:bodyPr/>
                    <a:lstStyle/>
                    <a:p>
                      <a:r>
                        <a:rPr lang="en-US" i="1">
                          <a:latin typeface="Franklin Gothic Medium"/>
                        </a:rPr>
                        <a:t>  </a:t>
                      </a:r>
                      <a:r>
                        <a:rPr lang="en-US" b="1" i="1">
                          <a:latin typeface="Franklin Gothic Medium"/>
                        </a:rPr>
                        <a:t>q</a:t>
                      </a:r>
                    </a:p>
                  </a:txBody>
                  <a:tcPr/>
                </a:tc>
                <a:tc>
                  <a:txBody>
                    <a:bodyPr/>
                    <a:lstStyle/>
                    <a:p>
                      <a:pPr algn="ctr"/>
                      <a:r>
                        <a:rPr lang="en-US" b="1" i="1">
                          <a:latin typeface="Franklin Gothic Medium"/>
                        </a:rPr>
                        <a:t>p </a:t>
                      </a:r>
                      <a:r>
                        <a:rPr lang="en-US" b="1" i="1" baseline="0">
                          <a:latin typeface="Symbol"/>
                          <a:sym typeface="Symbol"/>
                        </a:rPr>
                        <a:t></a:t>
                      </a:r>
                      <a:r>
                        <a:rPr lang="en-US" b="1" i="1">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a:latin typeface="Franklin Gothic Medium"/>
                        </a:rPr>
                        <a:t>q </a:t>
                      </a:r>
                      <a:r>
                        <a:rPr lang="en-US" b="1" i="1" baseline="0">
                          <a:latin typeface="Symbol"/>
                          <a:sym typeface="Symbol"/>
                        </a:rPr>
                        <a:t></a:t>
                      </a:r>
                      <a:r>
                        <a:rPr lang="en-US" b="1" i="1">
                          <a:latin typeface="Franklin Gothic Medium"/>
                        </a:rPr>
                        <a:t> p</a:t>
                      </a:r>
                    </a:p>
                    <a:p>
                      <a:endParaRPr lang="en-US" b="1" i="1">
                        <a:latin typeface="Franklin Gothic Medium"/>
                      </a:endParaRPr>
                    </a:p>
                  </a:txBody>
                  <a:tcPr/>
                </a:tc>
                <a:tc>
                  <a:txBody>
                    <a:bodyPr/>
                    <a:lstStyle/>
                    <a:p>
                      <a:r>
                        <a:rPr lang="en-US">
                          <a:solidFill>
                            <a:schemeClr val="tx1"/>
                          </a:solidFill>
                          <a:latin typeface="Symbol" pitchFamily="18" charset="2"/>
                          <a:sym typeface="Symbol" pitchFamily="18" charset="2"/>
                        </a:rPr>
                        <a:t></a:t>
                      </a:r>
                      <a:r>
                        <a:rPr lang="en-US" b="1" i="1">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chemeClr val="tx1"/>
                          </a:solidFill>
                          <a:latin typeface="Symbol" pitchFamily="18" charset="2"/>
                          <a:sym typeface="Symbol" pitchFamily="18" charset="2"/>
                        </a:rPr>
                        <a:t></a:t>
                      </a:r>
                      <a:r>
                        <a:rPr lang="en-US" b="1" i="1">
                          <a:latin typeface="Franklin Gothic Medium"/>
                        </a:rPr>
                        <a:t>q</a:t>
                      </a:r>
                    </a:p>
                    <a:p>
                      <a:endParaRPr lang="en-US" b="1" i="1">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olidFill>
                            <a:schemeClr val="tx1"/>
                          </a:solidFill>
                          <a:latin typeface="Symbol" pitchFamily="18" charset="2"/>
                          <a:sym typeface="Symbol" pitchFamily="18" charset="2"/>
                        </a:rPr>
                        <a:t></a:t>
                      </a:r>
                      <a:r>
                        <a:rPr lang="en-US" b="1" i="1">
                          <a:latin typeface="Franklin Gothic Medium"/>
                        </a:rPr>
                        <a:t>p </a:t>
                      </a:r>
                      <a:r>
                        <a:rPr lang="en-US" b="1" i="1" baseline="0">
                          <a:latin typeface="Symbol"/>
                          <a:sym typeface="Symbol"/>
                        </a:rPr>
                        <a:t></a:t>
                      </a:r>
                      <a:r>
                        <a:rPr lang="en-US" b="1" i="1">
                          <a:latin typeface="Franklin Gothic Medium"/>
                        </a:rPr>
                        <a:t> </a:t>
                      </a:r>
                      <a:r>
                        <a:rPr lang="en-US">
                          <a:solidFill>
                            <a:schemeClr val="tx1"/>
                          </a:solidFill>
                          <a:latin typeface="Symbol" pitchFamily="18" charset="2"/>
                          <a:sym typeface="Symbol" pitchFamily="18" charset="2"/>
                        </a:rPr>
                        <a:t></a:t>
                      </a:r>
                      <a:r>
                        <a:rPr lang="en-US" b="1" i="1">
                          <a:latin typeface="Franklin Gothic Medium"/>
                        </a:rPr>
                        <a:t>q</a:t>
                      </a:r>
                    </a:p>
                    <a:p>
                      <a:endParaRPr lang="en-US" b="1" i="1">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chemeClr val="tx1"/>
                          </a:solidFill>
                          <a:latin typeface="Symbol" pitchFamily="18" charset="2"/>
                          <a:sym typeface="Symbol" pitchFamily="18" charset="2"/>
                        </a:rPr>
                        <a:t></a:t>
                      </a:r>
                      <a:r>
                        <a:rPr lang="en-US" b="1" i="1">
                          <a:latin typeface="Franklin Gothic Medium"/>
                        </a:rPr>
                        <a:t>q </a:t>
                      </a:r>
                      <a:r>
                        <a:rPr lang="en-US" b="1" i="1" baseline="0">
                          <a:latin typeface="Symbol"/>
                          <a:sym typeface="Symbol"/>
                        </a:rPr>
                        <a:t></a:t>
                      </a:r>
                      <a:r>
                        <a:rPr lang="en-US" b="1" i="1">
                          <a:latin typeface="Franklin Gothic Medium"/>
                        </a:rPr>
                        <a:t> </a:t>
                      </a:r>
                      <a:r>
                        <a:rPr lang="en-US">
                          <a:solidFill>
                            <a:schemeClr val="tx1"/>
                          </a:solidFill>
                          <a:latin typeface="Symbol" pitchFamily="18" charset="2"/>
                          <a:sym typeface="Symbol" pitchFamily="18" charset="2"/>
                        </a:rPr>
                        <a:t></a:t>
                      </a:r>
                      <a:r>
                        <a:rPr lang="en-US" b="1" i="1">
                          <a:latin typeface="Franklin Gothic Medium"/>
                        </a:rPr>
                        <a:t>p</a:t>
                      </a:r>
                    </a:p>
                    <a:p>
                      <a:endParaRPr lang="en-US" b="1" i="1">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a:latin typeface="Franklin Gothic Medium"/>
                          <a:cs typeface="Franklin Gothic Medium"/>
                        </a:rPr>
                        <a:t>T</a:t>
                      </a:r>
                    </a:p>
                  </a:txBody>
                  <a:tcPr/>
                </a:tc>
                <a:tc>
                  <a:txBody>
                    <a:bodyPr/>
                    <a:lstStyle/>
                    <a:p>
                      <a:pPr algn="ctr"/>
                      <a:r>
                        <a:rPr lang="en-US">
                          <a:latin typeface="Franklin Gothic Medium"/>
                          <a:cs typeface="Franklin Gothic Medium"/>
                        </a:rPr>
                        <a:t>T</a:t>
                      </a: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a:latin typeface="Franklin Gothic Medium"/>
                          <a:cs typeface="Franklin Gothic Medium"/>
                        </a:rPr>
                        <a:t>T</a:t>
                      </a:r>
                    </a:p>
                  </a:txBody>
                  <a:tcPr/>
                </a:tc>
                <a:tc>
                  <a:txBody>
                    <a:bodyPr/>
                    <a:lstStyle/>
                    <a:p>
                      <a:pPr algn="ctr"/>
                      <a:r>
                        <a:rPr lang="en-US">
                          <a:latin typeface="Franklin Gothic Medium"/>
                          <a:cs typeface="Franklin Gothic Medium"/>
                        </a:rPr>
                        <a:t>F</a:t>
                      </a: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a:latin typeface="Franklin Gothic Medium"/>
                          <a:cs typeface="Franklin Gothic Medium"/>
                        </a:rPr>
                        <a:t>F</a:t>
                      </a:r>
                    </a:p>
                  </a:txBody>
                  <a:tcPr/>
                </a:tc>
                <a:tc>
                  <a:txBody>
                    <a:bodyPr/>
                    <a:lstStyle/>
                    <a:p>
                      <a:pPr algn="ctr"/>
                      <a:r>
                        <a:rPr lang="en-US">
                          <a:latin typeface="Franklin Gothic Medium"/>
                          <a:cs typeface="Franklin Gothic Medium"/>
                        </a:rPr>
                        <a:t>T</a:t>
                      </a: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a:latin typeface="Franklin Gothic Medium"/>
                          <a:cs typeface="Franklin Gothic Medium"/>
                        </a:rPr>
                        <a:t>F</a:t>
                      </a:r>
                    </a:p>
                  </a:txBody>
                  <a:tcPr/>
                </a:tc>
                <a:tc>
                  <a:txBody>
                    <a:bodyPr/>
                    <a:lstStyle/>
                    <a:p>
                      <a:pPr algn="ctr"/>
                      <a:r>
                        <a:rPr lang="en-US">
                          <a:latin typeface="Franklin Gothic Medium"/>
                          <a:cs typeface="Franklin Gothic Medium"/>
                        </a:rPr>
                        <a:t>F</a:t>
                      </a: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t>Implication:</a:t>
            </a:r>
          </a:p>
          <a:p>
            <a:pPr marL="0" indent="0" algn="ctr">
              <a:buNone/>
            </a:pPr>
            <a:r>
              <a:rPr lang="en-US" i="1">
                <a:solidFill>
                  <a:srgbClr val="4C3282"/>
                </a:solidFill>
              </a:rPr>
              <a:t>p</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i="1">
                <a:solidFill>
                  <a:srgbClr val="4C3282"/>
                </a:solidFill>
              </a:rPr>
              <a:t>q</a:t>
            </a:r>
          </a:p>
          <a:p>
            <a:pPr marL="0" indent="0" algn="ctr">
              <a:buNone/>
            </a:pPr>
            <a:endParaRPr lang="en-US" sz="500" i="1">
              <a:solidFill>
                <a:srgbClr val="C00000"/>
              </a:solidFill>
            </a:endParaRPr>
          </a:p>
          <a:p>
            <a:pPr marL="0" indent="0" algn="ctr">
              <a:buNone/>
            </a:pPr>
            <a:r>
              <a:rPr lang="en-US"/>
              <a:t>Converse: </a:t>
            </a:r>
          </a:p>
          <a:p>
            <a:pPr marL="0" indent="0" algn="ctr">
              <a:buNone/>
            </a:pPr>
            <a:r>
              <a:rPr lang="en-US" i="1">
                <a:solidFill>
                  <a:srgbClr val="4C3282"/>
                </a:solidFill>
              </a:rPr>
              <a:t>q</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i="1">
                <a:solidFill>
                  <a:srgbClr val="4C3282"/>
                </a:solidFill>
              </a:rPr>
              <a:t>p</a:t>
            </a:r>
            <a:endParaRPr lang="en-US" sz="260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t>Contrapositive:</a:t>
            </a:r>
          </a:p>
          <a:p>
            <a:pPr marL="0" indent="0" algn="ctr">
              <a:buNone/>
            </a:pPr>
            <a:r>
              <a:rPr lang="en-US">
                <a:solidFill>
                  <a:srgbClr val="4C3282"/>
                </a:solidFill>
                <a:latin typeface="Symbol" pitchFamily="18" charset="2"/>
                <a:sym typeface="Symbol" pitchFamily="18" charset="2"/>
              </a:rPr>
              <a:t></a:t>
            </a:r>
            <a:r>
              <a:rPr lang="en-US" i="1">
                <a:solidFill>
                  <a:srgbClr val="4C3282"/>
                </a:solidFill>
              </a:rPr>
              <a:t>q</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a:solidFill>
                  <a:srgbClr val="4C3282"/>
                </a:solidFill>
                <a:latin typeface="Symbol" pitchFamily="18" charset="2"/>
                <a:sym typeface="Symbol" pitchFamily="18" charset="2"/>
              </a:rPr>
              <a:t></a:t>
            </a:r>
            <a:r>
              <a:rPr lang="en-US" i="1">
                <a:solidFill>
                  <a:srgbClr val="4C3282"/>
                </a:solidFill>
              </a:rPr>
              <a:t>p</a:t>
            </a:r>
          </a:p>
          <a:p>
            <a:pPr marL="0" indent="0" algn="ctr">
              <a:buNone/>
            </a:pPr>
            <a:endParaRPr lang="en-US" sz="500" i="1">
              <a:solidFill>
                <a:srgbClr val="C00000"/>
              </a:solidFill>
            </a:endParaRPr>
          </a:p>
          <a:p>
            <a:pPr marL="0" indent="0" algn="ctr">
              <a:buNone/>
            </a:pPr>
            <a:r>
              <a:rPr lang="en-US"/>
              <a:t>Inverse: </a:t>
            </a:r>
          </a:p>
          <a:p>
            <a:pPr marL="0" indent="0" algn="ctr">
              <a:buNone/>
            </a:pPr>
            <a:r>
              <a:rPr lang="en-US">
                <a:solidFill>
                  <a:srgbClr val="4C3282"/>
                </a:solidFill>
                <a:latin typeface="Symbol" pitchFamily="18" charset="2"/>
                <a:sym typeface="Symbol" pitchFamily="18" charset="2"/>
              </a:rPr>
              <a:t></a:t>
            </a:r>
            <a:r>
              <a:rPr lang="en-US" i="1">
                <a:solidFill>
                  <a:srgbClr val="4C3282"/>
                </a:solidFill>
              </a:rPr>
              <a:t>p</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a:solidFill>
                  <a:srgbClr val="4C3282"/>
                </a:solidFill>
                <a:latin typeface="Symbol" pitchFamily="18" charset="2"/>
                <a:sym typeface="Symbol" pitchFamily="18" charset="2"/>
              </a:rPr>
              <a:t></a:t>
            </a:r>
            <a:r>
              <a:rPr lang="en-US" i="1">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a:latin typeface="Segoe UI Semilight" panose="020B0402040204020203" pitchFamily="34" charset="0"/>
                <a:cs typeface="Segoe UI Semilight" panose="020B0402040204020203" pitchFamily="34" charset="0"/>
              </a:rPr>
              <a:t>If it is not raining, then I don’t have my umbrella.</a:t>
            </a:r>
          </a:p>
        </p:txBody>
      </p:sp>
    </p:spTree>
    <p:extLst>
      <p:ext uri="{BB962C8B-B14F-4D97-AF65-F5344CB8AC3E}">
        <p14:creationId xmlns:p14="http://schemas.microsoft.com/office/powerpoint/2010/main" val="3436729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a:solidFill>
                  <a:prstClr val="black"/>
                </a:solidFill>
              </a:rPr>
              <a:t>An </a:t>
            </a:r>
            <a:r>
              <a:rPr lang="en-US" sz="2400">
                <a:solidFill>
                  <a:srgbClr val="4C3282"/>
                </a:solidFill>
              </a:rPr>
              <a:t>implication</a:t>
            </a:r>
            <a:r>
              <a:rPr lang="en-US" sz="2400">
                <a:solidFill>
                  <a:srgbClr val="0070C0"/>
                </a:solidFill>
              </a:rPr>
              <a:t> </a:t>
            </a:r>
            <a:r>
              <a:rPr lang="en-US" sz="2400">
                <a:solidFill>
                  <a:prstClr val="black"/>
                </a:solidFill>
              </a:rPr>
              <a:t>and its </a:t>
            </a:r>
            <a:r>
              <a:rPr lang="en-US" sz="2400">
                <a:solidFill>
                  <a:srgbClr val="4C3282"/>
                </a:solidFill>
              </a:rPr>
              <a:t>contrapositive</a:t>
            </a:r>
            <a:r>
              <a:rPr lang="en-US" sz="2400">
                <a:solidFill>
                  <a:srgbClr val="0070C0"/>
                </a:solidFill>
              </a:rPr>
              <a:t> </a:t>
            </a:r>
            <a:r>
              <a:rPr lang="en-US" sz="240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a:latin typeface="Franklin Gothic Medium"/>
                        </a:rPr>
                        <a:t>  </a:t>
                      </a:r>
                      <a:r>
                        <a:rPr lang="en-US" b="1" i="1">
                          <a:latin typeface="Franklin Gothic Medium"/>
                        </a:rPr>
                        <a:t>p</a:t>
                      </a:r>
                    </a:p>
                  </a:txBody>
                  <a:tcPr/>
                </a:tc>
                <a:tc>
                  <a:txBody>
                    <a:bodyPr/>
                    <a:lstStyle/>
                    <a:p>
                      <a:r>
                        <a:rPr lang="en-US" i="1">
                          <a:latin typeface="Franklin Gothic Medium"/>
                        </a:rPr>
                        <a:t>  </a:t>
                      </a:r>
                      <a:r>
                        <a:rPr lang="en-US" b="1" i="1">
                          <a:latin typeface="Franklin Gothic Medium"/>
                        </a:rPr>
                        <a:t>q</a:t>
                      </a:r>
                    </a:p>
                  </a:txBody>
                  <a:tcPr/>
                </a:tc>
                <a:tc>
                  <a:txBody>
                    <a:bodyPr/>
                    <a:lstStyle/>
                    <a:p>
                      <a:pPr algn="ctr"/>
                      <a:r>
                        <a:rPr lang="en-US" b="1" i="1">
                          <a:latin typeface="Franklin Gothic Medium"/>
                        </a:rPr>
                        <a:t>p </a:t>
                      </a:r>
                      <a:r>
                        <a:rPr lang="en-US" b="1" i="1" baseline="0">
                          <a:latin typeface="Symbol"/>
                          <a:sym typeface="Symbol"/>
                        </a:rPr>
                        <a:t></a:t>
                      </a:r>
                      <a:r>
                        <a:rPr lang="en-US" b="1" i="1">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a:latin typeface="Franklin Gothic Medium"/>
                        </a:rPr>
                        <a:t>q </a:t>
                      </a:r>
                      <a:r>
                        <a:rPr lang="en-US" b="1" i="1" baseline="0">
                          <a:latin typeface="Symbol"/>
                          <a:sym typeface="Symbol"/>
                        </a:rPr>
                        <a:t></a:t>
                      </a:r>
                      <a:r>
                        <a:rPr lang="en-US" b="1" i="1">
                          <a:latin typeface="Franklin Gothic Medium"/>
                        </a:rPr>
                        <a:t> p</a:t>
                      </a:r>
                    </a:p>
                    <a:p>
                      <a:endParaRPr lang="en-US" b="1" i="1">
                        <a:latin typeface="Franklin Gothic Medium"/>
                      </a:endParaRPr>
                    </a:p>
                  </a:txBody>
                  <a:tcPr/>
                </a:tc>
                <a:tc>
                  <a:txBody>
                    <a:bodyPr/>
                    <a:lstStyle/>
                    <a:p>
                      <a:r>
                        <a:rPr lang="en-US">
                          <a:solidFill>
                            <a:schemeClr val="tx1"/>
                          </a:solidFill>
                          <a:latin typeface="Symbol" pitchFamily="18" charset="2"/>
                          <a:sym typeface="Symbol" pitchFamily="18" charset="2"/>
                        </a:rPr>
                        <a:t></a:t>
                      </a:r>
                      <a:r>
                        <a:rPr lang="en-US" b="1" i="1">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chemeClr val="tx1"/>
                          </a:solidFill>
                          <a:latin typeface="Symbol" pitchFamily="18" charset="2"/>
                          <a:sym typeface="Symbol" pitchFamily="18" charset="2"/>
                        </a:rPr>
                        <a:t></a:t>
                      </a:r>
                      <a:r>
                        <a:rPr lang="en-US" b="1" i="1">
                          <a:latin typeface="Franklin Gothic Medium"/>
                        </a:rPr>
                        <a:t>q</a:t>
                      </a:r>
                    </a:p>
                    <a:p>
                      <a:endParaRPr lang="en-US" b="1" i="1">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olidFill>
                            <a:schemeClr val="tx1"/>
                          </a:solidFill>
                          <a:latin typeface="Symbol" pitchFamily="18" charset="2"/>
                          <a:sym typeface="Symbol" pitchFamily="18" charset="2"/>
                        </a:rPr>
                        <a:t></a:t>
                      </a:r>
                      <a:r>
                        <a:rPr lang="en-US" b="1" i="1">
                          <a:latin typeface="Franklin Gothic Medium"/>
                        </a:rPr>
                        <a:t>p </a:t>
                      </a:r>
                      <a:r>
                        <a:rPr lang="en-US" b="1" i="1" baseline="0">
                          <a:latin typeface="Symbol"/>
                          <a:sym typeface="Symbol"/>
                        </a:rPr>
                        <a:t></a:t>
                      </a:r>
                      <a:r>
                        <a:rPr lang="en-US" b="1" i="1">
                          <a:latin typeface="Franklin Gothic Medium"/>
                        </a:rPr>
                        <a:t> </a:t>
                      </a:r>
                      <a:r>
                        <a:rPr lang="en-US">
                          <a:solidFill>
                            <a:schemeClr val="tx1"/>
                          </a:solidFill>
                          <a:latin typeface="Symbol" pitchFamily="18" charset="2"/>
                          <a:sym typeface="Symbol" pitchFamily="18" charset="2"/>
                        </a:rPr>
                        <a:t></a:t>
                      </a:r>
                      <a:r>
                        <a:rPr lang="en-US" b="1" i="1">
                          <a:latin typeface="Franklin Gothic Medium"/>
                        </a:rPr>
                        <a:t>q</a:t>
                      </a:r>
                    </a:p>
                    <a:p>
                      <a:endParaRPr lang="en-US" b="1" i="1">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chemeClr val="tx1"/>
                          </a:solidFill>
                          <a:latin typeface="Symbol" pitchFamily="18" charset="2"/>
                          <a:sym typeface="Symbol" pitchFamily="18" charset="2"/>
                        </a:rPr>
                        <a:t></a:t>
                      </a:r>
                      <a:r>
                        <a:rPr lang="en-US" b="1" i="1">
                          <a:latin typeface="Franklin Gothic Medium"/>
                        </a:rPr>
                        <a:t>q </a:t>
                      </a:r>
                      <a:r>
                        <a:rPr lang="en-US" b="1" i="1" baseline="0">
                          <a:latin typeface="Symbol"/>
                          <a:sym typeface="Symbol"/>
                        </a:rPr>
                        <a:t></a:t>
                      </a:r>
                      <a:r>
                        <a:rPr lang="en-US" b="1" i="1">
                          <a:latin typeface="Franklin Gothic Medium"/>
                        </a:rPr>
                        <a:t> </a:t>
                      </a:r>
                      <a:r>
                        <a:rPr lang="en-US">
                          <a:solidFill>
                            <a:schemeClr val="tx1"/>
                          </a:solidFill>
                          <a:latin typeface="Symbol" pitchFamily="18" charset="2"/>
                          <a:sym typeface="Symbol" pitchFamily="18" charset="2"/>
                        </a:rPr>
                        <a:t></a:t>
                      </a:r>
                      <a:r>
                        <a:rPr lang="en-US" b="1" i="1">
                          <a:latin typeface="Franklin Gothic Medium"/>
                        </a:rPr>
                        <a:t>p</a:t>
                      </a:r>
                    </a:p>
                    <a:p>
                      <a:endParaRPr lang="en-US" b="1" i="1">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a:latin typeface="Franklin Gothic Medium"/>
                          <a:cs typeface="Franklin Gothic Medium"/>
                        </a:rPr>
                        <a:t>T</a:t>
                      </a:r>
                    </a:p>
                  </a:txBody>
                  <a:tcPr/>
                </a:tc>
                <a:tc>
                  <a:txBody>
                    <a:bodyPr/>
                    <a:lstStyle/>
                    <a:p>
                      <a:pPr algn="ctr"/>
                      <a:r>
                        <a:rPr lang="en-US">
                          <a:latin typeface="Franklin Gothic Medium"/>
                          <a:cs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F</a:t>
                      </a:r>
                    </a:p>
                  </a:txBody>
                  <a:tcPr/>
                </a:tc>
                <a:tc>
                  <a:txBody>
                    <a:bodyPr/>
                    <a:lstStyle/>
                    <a:p>
                      <a:pPr algn="ctr"/>
                      <a:r>
                        <a:rPr lang="en-US" b="0">
                          <a:latin typeface="Franklin Gothic Medium"/>
                        </a:rPr>
                        <a:t>F</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a:latin typeface="Franklin Gothic Medium"/>
                          <a:cs typeface="Franklin Gothic Medium"/>
                        </a:rPr>
                        <a:t>T</a:t>
                      </a:r>
                    </a:p>
                  </a:txBody>
                  <a:tcPr/>
                </a:tc>
                <a:tc>
                  <a:txBody>
                    <a:bodyPr/>
                    <a:lstStyle/>
                    <a:p>
                      <a:pPr algn="ctr"/>
                      <a:r>
                        <a:rPr lang="en-US">
                          <a:latin typeface="Franklin Gothic Medium"/>
                          <a:cs typeface="Franklin Gothic Medium"/>
                        </a:rPr>
                        <a:t>F</a:t>
                      </a:r>
                    </a:p>
                  </a:txBody>
                  <a:tcPr/>
                </a:tc>
                <a:tc>
                  <a:txBody>
                    <a:bodyPr/>
                    <a:lstStyle/>
                    <a:p>
                      <a:pPr algn="ctr"/>
                      <a:r>
                        <a:rPr lang="en-US" b="0">
                          <a:latin typeface="Franklin Gothic Medium"/>
                        </a:rPr>
                        <a:t>F</a:t>
                      </a:r>
                    </a:p>
                  </a:txBody>
                  <a:tcPr/>
                </a:tc>
                <a:tc>
                  <a:txBody>
                    <a:bodyPr/>
                    <a:lstStyle/>
                    <a:p>
                      <a:pPr algn="ctr"/>
                      <a:r>
                        <a:rPr lang="en-US" b="0">
                          <a:latin typeface="Franklin Gothic Medium"/>
                        </a:rPr>
                        <a:t>T</a:t>
                      </a:r>
                    </a:p>
                  </a:txBody>
                  <a:tcPr/>
                </a:tc>
                <a:tc>
                  <a:txBody>
                    <a:bodyPr/>
                    <a:lstStyle/>
                    <a:p>
                      <a:pPr algn="ctr"/>
                      <a:r>
                        <a:rPr lang="en-US" b="0">
                          <a:latin typeface="Franklin Gothic Medium"/>
                        </a:rPr>
                        <a:t>F</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a:latin typeface="Franklin Gothic Medium"/>
                          <a:cs typeface="Franklin Gothic Medium"/>
                        </a:rPr>
                        <a:t>F</a:t>
                      </a:r>
                    </a:p>
                  </a:txBody>
                  <a:tcPr/>
                </a:tc>
                <a:tc>
                  <a:txBody>
                    <a:bodyPr/>
                    <a:lstStyle/>
                    <a:p>
                      <a:pPr algn="ctr"/>
                      <a:r>
                        <a:rPr lang="en-US">
                          <a:latin typeface="Franklin Gothic Medium"/>
                          <a:cs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F</a:t>
                      </a:r>
                    </a:p>
                  </a:txBody>
                  <a:tcPr/>
                </a:tc>
                <a:tc>
                  <a:txBody>
                    <a:bodyPr/>
                    <a:lstStyle/>
                    <a:p>
                      <a:pPr algn="ctr"/>
                      <a:r>
                        <a:rPr lang="en-US" b="0">
                          <a:latin typeface="Franklin Gothic Medium"/>
                        </a:rPr>
                        <a:t>T</a:t>
                      </a:r>
                    </a:p>
                  </a:txBody>
                  <a:tcPr/>
                </a:tc>
                <a:tc>
                  <a:txBody>
                    <a:bodyPr/>
                    <a:lstStyle/>
                    <a:p>
                      <a:pPr algn="ctr"/>
                      <a:r>
                        <a:rPr lang="en-US" b="0">
                          <a:latin typeface="Franklin Gothic Medium"/>
                        </a:rPr>
                        <a:t>F</a:t>
                      </a:r>
                    </a:p>
                  </a:txBody>
                  <a:tcPr/>
                </a:tc>
                <a:tc>
                  <a:txBody>
                    <a:bodyPr/>
                    <a:lstStyle/>
                    <a:p>
                      <a:pPr algn="ctr"/>
                      <a:r>
                        <a:rPr lang="en-US" b="0">
                          <a:latin typeface="Franklin Gothic Medium"/>
                        </a:rPr>
                        <a:t>F</a:t>
                      </a:r>
                    </a:p>
                  </a:txBody>
                  <a:tcPr/>
                </a:tc>
                <a:tc>
                  <a:txBody>
                    <a:bodyPr/>
                    <a:lstStyle/>
                    <a:p>
                      <a:pPr algn="ctr"/>
                      <a:r>
                        <a:rPr lang="en-US" b="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a:latin typeface="Franklin Gothic Medium"/>
                          <a:cs typeface="Franklin Gothic Medium"/>
                        </a:rPr>
                        <a:t>F</a:t>
                      </a:r>
                    </a:p>
                  </a:txBody>
                  <a:tcPr/>
                </a:tc>
                <a:tc>
                  <a:txBody>
                    <a:bodyPr/>
                    <a:lstStyle/>
                    <a:p>
                      <a:pPr algn="ctr"/>
                      <a:r>
                        <a:rPr lang="en-US">
                          <a:latin typeface="Franklin Gothic Medium"/>
                          <a:cs typeface="Franklin Gothic Medium"/>
                        </a:rPr>
                        <a:t>F</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t>Implication:</a:t>
            </a:r>
          </a:p>
          <a:p>
            <a:pPr marL="0" indent="0" algn="ctr">
              <a:buNone/>
            </a:pPr>
            <a:r>
              <a:rPr lang="en-US" i="1">
                <a:solidFill>
                  <a:srgbClr val="4C3282"/>
                </a:solidFill>
              </a:rPr>
              <a:t>p</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i="1">
                <a:solidFill>
                  <a:srgbClr val="4C3282"/>
                </a:solidFill>
              </a:rPr>
              <a:t>q</a:t>
            </a:r>
          </a:p>
          <a:p>
            <a:pPr marL="0" indent="0" algn="ctr">
              <a:buNone/>
            </a:pPr>
            <a:endParaRPr lang="en-US" sz="500" i="1">
              <a:solidFill>
                <a:srgbClr val="C00000"/>
              </a:solidFill>
            </a:endParaRPr>
          </a:p>
          <a:p>
            <a:pPr marL="0" indent="0" algn="ctr">
              <a:buNone/>
            </a:pPr>
            <a:r>
              <a:rPr lang="en-US"/>
              <a:t>Converse: </a:t>
            </a:r>
          </a:p>
          <a:p>
            <a:pPr marL="0" indent="0" algn="ctr">
              <a:buNone/>
            </a:pPr>
            <a:r>
              <a:rPr lang="en-US" i="1">
                <a:solidFill>
                  <a:srgbClr val="4C3282"/>
                </a:solidFill>
              </a:rPr>
              <a:t>q</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i="1">
                <a:solidFill>
                  <a:srgbClr val="4C3282"/>
                </a:solidFill>
              </a:rPr>
              <a:t>p</a:t>
            </a:r>
            <a:endParaRPr lang="en-US" sz="260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t>Contrapositive:</a:t>
            </a:r>
          </a:p>
          <a:p>
            <a:pPr marL="0" indent="0" algn="ctr">
              <a:buNone/>
            </a:pPr>
            <a:r>
              <a:rPr lang="en-US">
                <a:solidFill>
                  <a:srgbClr val="4C3282"/>
                </a:solidFill>
                <a:latin typeface="Symbol" pitchFamily="18" charset="2"/>
                <a:sym typeface="Symbol" pitchFamily="18" charset="2"/>
              </a:rPr>
              <a:t></a:t>
            </a:r>
            <a:r>
              <a:rPr lang="en-US" i="1">
                <a:solidFill>
                  <a:srgbClr val="4C3282"/>
                </a:solidFill>
              </a:rPr>
              <a:t>q</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a:solidFill>
                  <a:srgbClr val="4C3282"/>
                </a:solidFill>
                <a:latin typeface="Symbol" pitchFamily="18" charset="2"/>
                <a:sym typeface="Symbol" pitchFamily="18" charset="2"/>
              </a:rPr>
              <a:t></a:t>
            </a:r>
            <a:r>
              <a:rPr lang="en-US" i="1">
                <a:solidFill>
                  <a:srgbClr val="4C3282"/>
                </a:solidFill>
              </a:rPr>
              <a:t>p</a:t>
            </a:r>
          </a:p>
          <a:p>
            <a:pPr marL="0" indent="0" algn="ctr">
              <a:buNone/>
            </a:pPr>
            <a:endParaRPr lang="en-US" sz="500" i="1">
              <a:solidFill>
                <a:srgbClr val="C00000"/>
              </a:solidFill>
            </a:endParaRPr>
          </a:p>
          <a:p>
            <a:pPr marL="0" indent="0" algn="ctr">
              <a:buNone/>
            </a:pPr>
            <a:r>
              <a:rPr lang="en-US"/>
              <a:t>Inverse: </a:t>
            </a:r>
          </a:p>
          <a:p>
            <a:pPr marL="0" indent="0" algn="ctr">
              <a:buNone/>
            </a:pPr>
            <a:r>
              <a:rPr lang="en-US">
                <a:solidFill>
                  <a:srgbClr val="4C3282"/>
                </a:solidFill>
                <a:latin typeface="Symbol" pitchFamily="18" charset="2"/>
                <a:sym typeface="Symbol" pitchFamily="18" charset="2"/>
              </a:rPr>
              <a:t></a:t>
            </a:r>
            <a:r>
              <a:rPr lang="en-US" i="1">
                <a:solidFill>
                  <a:srgbClr val="4C3282"/>
                </a:solidFill>
              </a:rPr>
              <a:t>p</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a:solidFill>
                  <a:srgbClr val="4C3282"/>
                </a:solidFill>
                <a:latin typeface="Symbol" pitchFamily="18" charset="2"/>
                <a:sym typeface="Symbol" pitchFamily="18" charset="2"/>
              </a:rPr>
              <a:t></a:t>
            </a:r>
            <a:r>
              <a:rPr lang="en-US" i="1">
                <a:solidFill>
                  <a:srgbClr val="4C3282"/>
                </a:solidFill>
              </a:rPr>
              <a:t>q</a:t>
            </a:r>
          </a:p>
        </p:txBody>
      </p:sp>
      <p:sp>
        <p:nvSpPr>
          <p:cNvPr id="9" name="Rectangle 8">
            <a:extLst>
              <a:ext uri="{FF2B5EF4-FFF2-40B4-BE49-F238E27FC236}">
                <a16:creationId xmlns:a16="http://schemas.microsoft.com/office/drawing/2014/main" id="{A8142498-ACB1-4016-86B0-EDA70C55BA9F}"/>
              </a:ext>
            </a:extLst>
          </p:cNvPr>
          <p:cNvSpPr/>
          <p:nvPr/>
        </p:nvSpPr>
        <p:spPr>
          <a:xfrm>
            <a:off x="3869350" y="4519746"/>
            <a:ext cx="864575" cy="210312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D0CF59-39E8-44AC-9D23-669AB7CD46B8}"/>
              </a:ext>
            </a:extLst>
          </p:cNvPr>
          <p:cNvSpPr/>
          <p:nvPr/>
        </p:nvSpPr>
        <p:spPr>
          <a:xfrm>
            <a:off x="8154914" y="4519745"/>
            <a:ext cx="1182523" cy="210312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8102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BAAE1-8BDD-2F47-21FA-89975E5864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D26275-28B4-F1EF-6291-061223EFBB37}"/>
              </a:ext>
            </a:extLst>
          </p:cNvPr>
          <p:cNvSpPr>
            <a:spLocks noGrp="1"/>
          </p:cNvSpPr>
          <p:nvPr>
            <p:ph type="title"/>
          </p:nvPr>
        </p:nvSpPr>
        <p:spPr/>
        <p:txBody>
          <a:bodyPr/>
          <a:lstStyle/>
          <a:p>
            <a:r>
              <a:rPr lang="en-US"/>
              <a:t>More Practice</a:t>
            </a:r>
          </a:p>
        </p:txBody>
      </p:sp>
      <p:sp>
        <p:nvSpPr>
          <p:cNvPr id="5" name="Text Placeholder 4">
            <a:extLst>
              <a:ext uri="{FF2B5EF4-FFF2-40B4-BE49-F238E27FC236}">
                <a16:creationId xmlns:a16="http://schemas.microsoft.com/office/drawing/2014/main" id="{07653301-0B1C-30FE-9D38-98FFE6BB24D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0598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Contrapositive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75240" y="1482907"/>
                <a:ext cx="11187258" cy="4845504"/>
              </a:xfrm>
            </p:spPr>
            <p:txBody>
              <a:bodyPr>
                <a:normAutofit/>
              </a:bodyPr>
              <a:lstStyle/>
              <a:p>
                <a:r>
                  <a:rPr lang="en-US"/>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a:t> with a truth table. Let’s do a proof.</a:t>
                </a:r>
              </a:p>
              <a:p>
                <a:r>
                  <a:rPr lang="en-US"/>
                  <a:t>Try this one on your own. Remember</a:t>
                </a:r>
              </a:p>
              <a:p>
                <a:pPr marL="514350" indent="-514350">
                  <a:buClr>
                    <a:srgbClr val="7030A0"/>
                  </a:buClr>
                  <a:buFont typeface="+mj-lt"/>
                  <a:buAutoNum type="arabicPeriod"/>
                </a:pPr>
                <a:r>
                  <a:rPr lang="en-US"/>
                  <a:t>Know what you’re trying to show.</a:t>
                </a:r>
              </a:p>
              <a:p>
                <a:pPr marL="514350" indent="-514350">
                  <a:buClr>
                    <a:srgbClr val="7030A0"/>
                  </a:buClr>
                  <a:buFont typeface="+mj-lt"/>
                  <a:buAutoNum type="arabicPeriod"/>
                </a:pPr>
                <a:r>
                  <a:rPr lang="en-US"/>
                  <a:t>Stay on target – take steps to get closer to your goal.</a:t>
                </a:r>
              </a:p>
              <a:p>
                <a:pPr marL="0" indent="0">
                  <a:buClr>
                    <a:srgbClr val="7030A0"/>
                  </a:buClr>
                  <a:buNone/>
                </a:pPr>
                <a:endParaRPr lang="en-US"/>
              </a:p>
              <a:p>
                <a:pPr marL="0" indent="0">
                  <a:buClr>
                    <a:srgbClr val="7030A0"/>
                  </a:buClr>
                  <a:buNone/>
                </a:pPr>
                <a:r>
                  <a:rPr lang="en-US" sz="2400"/>
                  <a:t>Hint: think about your tools. </a:t>
                </a:r>
              </a:p>
              <a:p>
                <a:pPr marL="0" indent="0">
                  <a:buClr>
                    <a:srgbClr val="7030A0"/>
                  </a:buClr>
                  <a:buNone/>
                </a:pPr>
                <a:r>
                  <a:rPr lang="en-US" sz="2400"/>
                  <a:t>There are lots of rules with AND/OR/NOT, </a:t>
                </a:r>
              </a:p>
              <a:p>
                <a:pPr marL="0" indent="0">
                  <a:buClr>
                    <a:srgbClr val="7030A0"/>
                  </a:buClr>
                  <a:buNone/>
                </a:pPr>
                <a:r>
                  <a:rPr lang="en-US" sz="2400"/>
                  <a:t>but very few with implications…</a:t>
                </a:r>
                <a:r>
                  <a:rPr lang="en-US"/>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3"/>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470876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Contrapositive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a:latin typeface="Segoe UI Semilight" panose="020B0402040204020203" pitchFamily="34" charset="0"/>
                    <a:cs typeface="Segoe UI Semilight" panose="020B0402040204020203" pitchFamily="34" charset="0"/>
                  </a:rPr>
                  <a:t> </a:t>
                </a:r>
              </a:p>
            </p:txBody>
          </p:sp>
        </mc:Choice>
        <mc:Fallback>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4"/>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a:latin typeface="Segoe UI Semilight" panose="020B0402040204020203" pitchFamily="34" charset="0"/>
                <a:cs typeface="Segoe UI Semilight" panose="020B0402040204020203" pitchFamily="34" charset="0"/>
              </a:rPr>
              <a:t>Law of Implication</a:t>
            </a:r>
          </a:p>
          <a:p>
            <a:r>
              <a:rPr lang="en-US" sz="2800">
                <a:latin typeface="Segoe UI Semilight" panose="020B0402040204020203" pitchFamily="34" charset="0"/>
                <a:cs typeface="Segoe UI Semilight" panose="020B0402040204020203" pitchFamily="34" charset="0"/>
              </a:rPr>
              <a:t>Commutativity</a:t>
            </a:r>
          </a:p>
          <a:p>
            <a:r>
              <a:rPr lang="en-US" sz="2800">
                <a:latin typeface="Segoe UI Semilight" panose="020B0402040204020203" pitchFamily="34" charset="0"/>
                <a:cs typeface="Segoe UI Semilight" panose="020B0402040204020203" pitchFamily="34" charset="0"/>
              </a:rPr>
              <a:t>Double Negation</a:t>
            </a:r>
          </a:p>
          <a:p>
            <a:r>
              <a:rPr lang="en-US" sz="280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a:latin typeface="Segoe UI Semilight" panose="020B0402040204020203" pitchFamily="34" charset="0"/>
                <a:cs typeface="Segoe UI Semilight" panose="020B0402040204020203" pitchFamily="34" charset="0"/>
              </a:rPr>
              <a:t>And do the same with our target</a:t>
            </a:r>
          </a:p>
          <a:p>
            <a:r>
              <a:rPr lang="en-US" sz="2800">
                <a:latin typeface="Segoe UI Semilight" panose="020B0402040204020203" pitchFamily="34" charset="0"/>
                <a:cs typeface="Segoe UI Semilight" panose="020B0402040204020203" pitchFamily="34" charset="0"/>
              </a:rPr>
              <a:t>	It’s ok to work from both ends. In fact it’s a very common strategy!</a:t>
            </a:r>
          </a:p>
          <a:p>
            <a:r>
              <a:rPr lang="en-US" sz="2800">
                <a:latin typeface="Segoe UI Semilight" panose="020B0402040204020203" pitchFamily="34" charset="0"/>
                <a:cs typeface="Segoe UI Semilight" panose="020B0402040204020203" pitchFamily="34" charset="0"/>
              </a:rPr>
              <a:t>Now how do we get the top to look like the bottom? </a:t>
            </a:r>
          </a:p>
          <a:p>
            <a:r>
              <a:rPr lang="en-US" sz="280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36584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a:t>…make sure at the end, if you read from top-to-bottom, every step makes sense.</a:t>
            </a:r>
          </a:p>
          <a:p>
            <a:r>
              <a:rPr lang="en-US"/>
              <a:t>When proving an equivalence you must:</a:t>
            </a:r>
            <a:br>
              <a:rPr lang="en-US"/>
            </a:br>
            <a:r>
              <a:rPr lang="en-US"/>
              <a:t>1. Start with the left side (or right side)</a:t>
            </a:r>
          </a:p>
          <a:p>
            <a:r>
              <a:rPr lang="en-US"/>
              <a:t>2. Modify what you had in the last step (using an equivalence)</a:t>
            </a:r>
          </a:p>
          <a:p>
            <a:r>
              <a:rPr lang="en-US"/>
              <a:t>3. Derive the right side (or left side if you started with the right)</a:t>
            </a:r>
          </a:p>
          <a:p>
            <a:r>
              <a:rPr lang="en-US"/>
              <a:t>You may </a:t>
            </a:r>
            <a:r>
              <a:rPr lang="en-US" b="1"/>
              <a:t>not </a:t>
            </a:r>
            <a:r>
              <a:rPr lang="en-US"/>
              <a:t>start with the equivalence you’re trying to show, and simplify to something “obviously true.” </a:t>
            </a:r>
          </a:p>
          <a:p>
            <a:pPr lvl="1"/>
            <a:r>
              <a:rPr lang="en-US"/>
              <a:t>More on why later in the quarter, but </a:t>
            </a:r>
            <a:r>
              <a:rPr lang="en-US" err="1"/>
              <a:t>tl;dr</a:t>
            </a:r>
            <a:r>
              <a:rPr lang="en-US"/>
              <a:t> for now is you can’t use your goal as a starting assumption (it’s what you’re trying to show! If you knew it, no need to write a proof).</a:t>
            </a:r>
            <a:endParaRPr lang="en-US" b="1"/>
          </a:p>
        </p:txBody>
      </p:sp>
    </p:spTree>
    <p:extLst>
      <p:ext uri="{BB962C8B-B14F-4D97-AF65-F5344CB8AC3E}">
        <p14:creationId xmlns:p14="http://schemas.microsoft.com/office/powerpoint/2010/main" val="879332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Todo</a:t>
            </a:r>
            <a:endParaRPr lang="en-US"/>
          </a:p>
        </p:txBody>
      </p:sp>
      <p:sp>
        <p:nvSpPr>
          <p:cNvPr id="3" name="Content Placeholder 2"/>
          <p:cNvSpPr>
            <a:spLocks noGrp="1"/>
          </p:cNvSpPr>
          <p:nvPr>
            <p:ph idx="1"/>
          </p:nvPr>
        </p:nvSpPr>
        <p:spPr/>
        <p:txBody>
          <a:bodyPr>
            <a:normAutofit/>
          </a:bodyPr>
          <a:lstStyle/>
          <a:p>
            <a:pPr>
              <a:lnSpc>
                <a:spcPct val="100000"/>
              </a:lnSpc>
            </a:pPr>
            <a:r>
              <a:rPr lang="en-US" b="1"/>
              <a:t>Tonight:</a:t>
            </a:r>
          </a:p>
          <a:p>
            <a:pPr>
              <a:lnSpc>
                <a:spcPct val="100000"/>
              </a:lnSpc>
            </a:pPr>
            <a:r>
              <a:rPr lang="en-US" sz="2400"/>
              <a:t>Take a look at HW1 that’s posted on the course website</a:t>
            </a:r>
          </a:p>
          <a:p>
            <a:pPr marL="0" indent="0">
              <a:buNone/>
            </a:pPr>
            <a:r>
              <a:rPr lang="en-US" b="1"/>
              <a:t> Thursday:</a:t>
            </a:r>
          </a:p>
          <a:p>
            <a:pPr marL="0" indent="0">
              <a:buNone/>
            </a:pPr>
            <a:r>
              <a:rPr lang="en-US" sz="2400" b="1"/>
              <a:t> </a:t>
            </a:r>
            <a:r>
              <a:rPr lang="en-US" sz="2400"/>
              <a:t>Go to section (in-person) to practice with the material we learned in  lecture</a:t>
            </a:r>
            <a:endParaRPr lang="en-US" sz="2400" b="1"/>
          </a:p>
          <a:p>
            <a:r>
              <a:rPr lang="en-US" b="1"/>
              <a:t>Soon:</a:t>
            </a:r>
          </a:p>
          <a:p>
            <a:r>
              <a:rPr lang="en-US" sz="2400"/>
              <a:t>Form a study group! Threads to organize on the Ed board.</a:t>
            </a:r>
          </a:p>
          <a:p>
            <a:r>
              <a:rPr lang="en-US" sz="2400"/>
              <a:t>Complete CC1 and CC2 (due Friday)</a:t>
            </a:r>
          </a:p>
        </p:txBody>
      </p:sp>
    </p:spTree>
    <p:extLst>
      <p:ext uri="{BB962C8B-B14F-4D97-AF65-F5344CB8AC3E}">
        <p14:creationId xmlns:p14="http://schemas.microsoft.com/office/powerpoint/2010/main" val="298321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z="4000" spc="50"/>
              <a:t>Recall:</a:t>
            </a:r>
            <a:r>
              <a:rPr sz="4000" spc="375"/>
              <a:t> </a:t>
            </a:r>
            <a:r>
              <a:rPr sz="4000"/>
              <a:t>Atomic</a:t>
            </a:r>
            <a:r>
              <a:rPr sz="4000" spc="390"/>
              <a:t> </a:t>
            </a:r>
            <a:r>
              <a:rPr sz="4000" spc="55"/>
              <a:t>Propositions</a:t>
            </a:r>
            <a:endParaRPr sz="4000"/>
          </a:p>
        </p:txBody>
      </p:sp>
      <p:sp>
        <p:nvSpPr>
          <p:cNvPr id="3" name="object 3"/>
          <p:cNvSpPr txBox="1"/>
          <p:nvPr/>
        </p:nvSpPr>
        <p:spPr>
          <a:xfrm>
            <a:off x="645058" y="1488186"/>
            <a:ext cx="10111105" cy="3284874"/>
          </a:xfrm>
          <a:prstGeom prst="rect">
            <a:avLst/>
          </a:prstGeom>
        </p:spPr>
        <p:txBody>
          <a:bodyPr vert="horz" wrap="square" lIns="0" tIns="12065" rIns="0" bIns="0" rtlCol="0">
            <a:spAutoFit/>
          </a:bodyPr>
          <a:lstStyle/>
          <a:p>
            <a:pPr marL="469900" marR="5080" indent="-457200">
              <a:lnSpc>
                <a:spcPct val="100000"/>
              </a:lnSpc>
              <a:spcBef>
                <a:spcPts val="95"/>
              </a:spcBef>
              <a:buClr>
                <a:schemeClr val="tx1"/>
              </a:buClr>
              <a:buFont typeface="Arial" panose="020B0604020202020204" pitchFamily="34" charset="0"/>
              <a:buChar char="•"/>
              <a:tabLst>
                <a:tab pos="469900" algn="l"/>
              </a:tabLst>
            </a:pPr>
            <a:r>
              <a:rPr sz="2800" b="0">
                <a:solidFill>
                  <a:srgbClr val="7030A0"/>
                </a:solidFill>
                <a:latin typeface="Segoe UI Semilight"/>
                <a:cs typeface="Segoe UI Semilight"/>
              </a:rPr>
              <a:t>Atomic</a:t>
            </a:r>
            <a:r>
              <a:rPr sz="2800" b="0" spc="-70">
                <a:solidFill>
                  <a:srgbClr val="7030A0"/>
                </a:solidFill>
                <a:latin typeface="Segoe UI Semilight"/>
                <a:cs typeface="Segoe UI Semilight"/>
              </a:rPr>
              <a:t> </a:t>
            </a:r>
            <a:r>
              <a:rPr sz="2800" b="0">
                <a:solidFill>
                  <a:srgbClr val="7030A0"/>
                </a:solidFill>
                <a:latin typeface="Segoe UI Semilight"/>
                <a:cs typeface="Segoe UI Semilight"/>
              </a:rPr>
              <a:t>Propositions</a:t>
            </a:r>
            <a:r>
              <a:rPr sz="2800" b="0" spc="-45">
                <a:solidFill>
                  <a:srgbClr val="7030A0"/>
                </a:solidFill>
                <a:latin typeface="Segoe UI Semilight"/>
                <a:cs typeface="Segoe UI Semilight"/>
              </a:rPr>
              <a:t> </a:t>
            </a:r>
            <a:r>
              <a:rPr sz="2800" b="0">
                <a:latin typeface="Segoe UI Semilight"/>
                <a:cs typeface="Segoe UI Semilight"/>
              </a:rPr>
              <a:t>are</a:t>
            </a:r>
            <a:r>
              <a:rPr sz="2800" b="0" spc="-35">
                <a:latin typeface="Segoe UI Semilight"/>
                <a:cs typeface="Segoe UI Semilight"/>
              </a:rPr>
              <a:t> </a:t>
            </a:r>
            <a:r>
              <a:rPr sz="2800" b="0">
                <a:latin typeface="Segoe UI Semilight"/>
                <a:cs typeface="Segoe UI Semilight"/>
              </a:rPr>
              <a:t>true</a:t>
            </a:r>
            <a:r>
              <a:rPr sz="2800" b="0" spc="-40">
                <a:latin typeface="Segoe UI Semilight"/>
                <a:cs typeface="Segoe UI Semilight"/>
              </a:rPr>
              <a:t> </a:t>
            </a:r>
            <a:r>
              <a:rPr sz="2800" b="0">
                <a:latin typeface="Segoe UI Semilight"/>
                <a:cs typeface="Segoe UI Semilight"/>
              </a:rPr>
              <a:t>or</a:t>
            </a:r>
            <a:r>
              <a:rPr sz="2800" b="0" spc="-50">
                <a:latin typeface="Segoe UI Semilight"/>
                <a:cs typeface="Segoe UI Semilight"/>
              </a:rPr>
              <a:t> </a:t>
            </a:r>
            <a:r>
              <a:rPr sz="2800" b="0">
                <a:latin typeface="Segoe UI Semilight"/>
                <a:cs typeface="Segoe UI Semilight"/>
              </a:rPr>
              <a:t>false</a:t>
            </a:r>
            <a:r>
              <a:rPr sz="2800" b="0" spc="-35">
                <a:latin typeface="Segoe UI Semilight"/>
                <a:cs typeface="Segoe UI Semilight"/>
              </a:rPr>
              <a:t> </a:t>
            </a:r>
            <a:r>
              <a:rPr sz="2800" b="0">
                <a:latin typeface="Segoe UI Semilight"/>
                <a:cs typeface="Segoe UI Semilight"/>
              </a:rPr>
              <a:t>statements</a:t>
            </a:r>
            <a:r>
              <a:rPr sz="2800" b="0" spc="-55">
                <a:latin typeface="Segoe UI Semilight"/>
                <a:cs typeface="Segoe UI Semilight"/>
              </a:rPr>
              <a:t> </a:t>
            </a:r>
            <a:r>
              <a:rPr sz="2800" b="0">
                <a:latin typeface="Segoe UI Semilight"/>
                <a:cs typeface="Segoe UI Semilight"/>
              </a:rPr>
              <a:t>that</a:t>
            </a:r>
            <a:r>
              <a:rPr sz="2800" b="0" spc="-55">
                <a:latin typeface="Segoe UI Semilight"/>
                <a:cs typeface="Segoe UI Semilight"/>
              </a:rPr>
              <a:t> </a:t>
            </a:r>
            <a:r>
              <a:rPr sz="2800" b="0">
                <a:latin typeface="Segoe UI Semilight"/>
                <a:cs typeface="Segoe UI Semilight"/>
              </a:rPr>
              <a:t>cannot</a:t>
            </a:r>
            <a:r>
              <a:rPr sz="2800" b="0" spc="-50">
                <a:latin typeface="Segoe UI Semilight"/>
                <a:cs typeface="Segoe UI Semilight"/>
              </a:rPr>
              <a:t> </a:t>
            </a:r>
            <a:r>
              <a:rPr sz="2800" b="0" spc="-25">
                <a:latin typeface="Segoe UI Semilight"/>
                <a:cs typeface="Segoe UI Semilight"/>
              </a:rPr>
              <a:t>be </a:t>
            </a:r>
            <a:r>
              <a:rPr sz="2800" b="0">
                <a:latin typeface="Segoe UI Semilight"/>
                <a:cs typeface="Segoe UI Semilight"/>
              </a:rPr>
              <a:t>broken</a:t>
            </a:r>
            <a:r>
              <a:rPr sz="2800" b="0" spc="-120">
                <a:latin typeface="Segoe UI Semilight"/>
                <a:cs typeface="Segoe UI Semilight"/>
              </a:rPr>
              <a:t> </a:t>
            </a:r>
            <a:r>
              <a:rPr sz="2800" b="0">
                <a:latin typeface="Segoe UI Semilight"/>
                <a:cs typeface="Segoe UI Semilight"/>
              </a:rPr>
              <a:t>down</a:t>
            </a:r>
            <a:r>
              <a:rPr sz="2800" b="0" spc="-95">
                <a:latin typeface="Segoe UI Semilight"/>
                <a:cs typeface="Segoe UI Semilight"/>
              </a:rPr>
              <a:t> </a:t>
            </a:r>
            <a:r>
              <a:rPr sz="2800" b="0">
                <a:latin typeface="Segoe UI Semilight"/>
                <a:cs typeface="Segoe UI Semilight"/>
              </a:rPr>
              <a:t>any</a:t>
            </a:r>
            <a:r>
              <a:rPr sz="2800" b="0" spc="-100">
                <a:latin typeface="Segoe UI Semilight"/>
                <a:cs typeface="Segoe UI Semilight"/>
              </a:rPr>
              <a:t> </a:t>
            </a:r>
            <a:r>
              <a:rPr sz="2800" b="0" spc="-10">
                <a:latin typeface="Segoe UI Semilight"/>
                <a:cs typeface="Segoe UI Semilight"/>
              </a:rPr>
              <a:t>further</a:t>
            </a:r>
            <a:endParaRPr lang="en-US" sz="2800" b="0" spc="-10">
              <a:latin typeface="Segoe UI Semilight"/>
              <a:cs typeface="Segoe UI Semilight"/>
            </a:endParaRPr>
          </a:p>
          <a:p>
            <a:pPr marL="469900" marR="5080" indent="-457200">
              <a:lnSpc>
                <a:spcPct val="100000"/>
              </a:lnSpc>
              <a:spcBef>
                <a:spcPts val="95"/>
              </a:spcBef>
              <a:buClr>
                <a:schemeClr val="tx1"/>
              </a:buClr>
              <a:buFont typeface="Arial"/>
              <a:buChar char="•"/>
              <a:tabLst>
                <a:tab pos="469900" algn="l"/>
              </a:tabLst>
            </a:pPr>
            <a:endParaRPr lang="en-US" sz="2800" b="0" spc="-10">
              <a:latin typeface="Segoe UI Semilight"/>
              <a:cs typeface="Segoe UI Semilight"/>
            </a:endParaRPr>
          </a:p>
          <a:p>
            <a:pPr marL="469900" marR="5080" indent="-457200">
              <a:spcBef>
                <a:spcPts val="95"/>
              </a:spcBef>
              <a:buClr>
                <a:schemeClr val="tx1"/>
              </a:buClr>
              <a:buFont typeface="Arial" panose="020B0604020202020204" pitchFamily="34" charset="0"/>
              <a:buChar char="•"/>
              <a:tabLst>
                <a:tab pos="469900" algn="l"/>
              </a:tabLst>
            </a:pPr>
            <a:r>
              <a:rPr lang="en-US" sz="2800">
                <a:solidFill>
                  <a:srgbClr val="7030A0"/>
                </a:solidFill>
                <a:latin typeface="Segoe UI Semilight"/>
                <a:cs typeface="Segoe UI Semilight"/>
              </a:rPr>
              <a:t>Compound Propositions </a:t>
            </a:r>
            <a:r>
              <a:rPr lang="en-US" sz="2800">
                <a:latin typeface="Segoe UI Semilight"/>
                <a:cs typeface="Segoe UI Semilight"/>
              </a:rPr>
              <a:t>c</a:t>
            </a:r>
            <a:r>
              <a:rPr lang="en-US" sz="2800">
                <a:uFill>
                  <a:solidFill>
                    <a:srgbClr val="000000"/>
                  </a:solidFill>
                </a:uFill>
                <a:latin typeface="Segoe UI Semilight"/>
                <a:cs typeface="Segoe UI Semilight"/>
              </a:rPr>
              <a:t>an be divided into simpler propositions</a:t>
            </a:r>
            <a:r>
              <a:rPr lang="en-US" sz="2800" spc="-50">
                <a:latin typeface="Segoe UI Semilight"/>
                <a:cs typeface="Segoe UI Semilight"/>
              </a:rPr>
              <a:t>. </a:t>
            </a:r>
            <a:r>
              <a:rPr lang="en-US" sz="2800">
                <a:latin typeface="Segoe UI Semilight"/>
                <a:cs typeface="Segoe UI Semilight"/>
              </a:rPr>
              <a:t> </a:t>
            </a:r>
          </a:p>
          <a:p>
            <a:pPr marL="469900" marR="5080" indent="-457200">
              <a:lnSpc>
                <a:spcPct val="100000"/>
              </a:lnSpc>
              <a:spcBef>
                <a:spcPts val="95"/>
              </a:spcBef>
              <a:buClr>
                <a:schemeClr val="tx1"/>
              </a:buClr>
              <a:buFont typeface="Arial"/>
              <a:buChar char="•"/>
              <a:tabLst>
                <a:tab pos="469900" algn="l"/>
              </a:tabLst>
            </a:pPr>
            <a:endParaRPr sz="2800">
              <a:solidFill>
                <a:srgbClr val="7030A0"/>
              </a:solidFill>
              <a:latin typeface="Segoe UI Semilight"/>
              <a:cs typeface="Segoe UI Semilight"/>
            </a:endParaRPr>
          </a:p>
          <a:p>
            <a:pPr marL="469265" indent="-456565">
              <a:lnSpc>
                <a:spcPct val="100000"/>
              </a:lnSpc>
              <a:spcBef>
                <a:spcPts val="1655"/>
              </a:spcBef>
              <a:buClr>
                <a:schemeClr val="tx1"/>
              </a:buClr>
              <a:buFont typeface="Arial"/>
              <a:buChar char="•"/>
              <a:tabLst>
                <a:tab pos="469265" algn="l"/>
              </a:tabLst>
            </a:pPr>
            <a:r>
              <a:rPr sz="2800" b="0">
                <a:solidFill>
                  <a:srgbClr val="7030A0"/>
                </a:solidFill>
                <a:latin typeface="Segoe UI Semilight"/>
                <a:cs typeface="Segoe UI Semilight"/>
              </a:rPr>
              <a:t>Propositional</a:t>
            </a:r>
            <a:r>
              <a:rPr sz="2800" b="0" spc="-85">
                <a:solidFill>
                  <a:srgbClr val="7030A0"/>
                </a:solidFill>
                <a:latin typeface="Segoe UI Semilight"/>
                <a:cs typeface="Segoe UI Semilight"/>
              </a:rPr>
              <a:t> </a:t>
            </a:r>
            <a:r>
              <a:rPr sz="2800" b="0">
                <a:solidFill>
                  <a:srgbClr val="7030A0"/>
                </a:solidFill>
                <a:latin typeface="Segoe UI Semilight"/>
                <a:cs typeface="Segoe UI Semilight"/>
              </a:rPr>
              <a:t>variables</a:t>
            </a:r>
            <a:r>
              <a:rPr sz="2800" b="0">
                <a:latin typeface="Segoe UI Semilight"/>
                <a:cs typeface="Segoe UI Semilight"/>
              </a:rPr>
              <a:t>:</a:t>
            </a:r>
            <a:r>
              <a:rPr sz="2800" b="0" spc="-40">
                <a:latin typeface="Segoe UI Semilight"/>
                <a:cs typeface="Segoe UI Semilight"/>
              </a:rPr>
              <a:t> </a:t>
            </a:r>
            <a:r>
              <a:rPr sz="2800">
                <a:latin typeface="Cambria Math"/>
                <a:cs typeface="Cambria Math"/>
              </a:rPr>
              <a:t>𝑝,</a:t>
            </a:r>
            <a:r>
              <a:rPr sz="2800" spc="-160">
                <a:latin typeface="Cambria Math"/>
                <a:cs typeface="Cambria Math"/>
              </a:rPr>
              <a:t> </a:t>
            </a:r>
            <a:r>
              <a:rPr sz="2800">
                <a:latin typeface="Cambria Math"/>
                <a:cs typeface="Cambria Math"/>
              </a:rPr>
              <a:t>𝑞,</a:t>
            </a:r>
            <a:r>
              <a:rPr sz="2800" spc="-155">
                <a:latin typeface="Cambria Math"/>
                <a:cs typeface="Cambria Math"/>
              </a:rPr>
              <a:t> </a:t>
            </a:r>
            <a:r>
              <a:rPr sz="2800">
                <a:latin typeface="Cambria Math"/>
                <a:cs typeface="Cambria Math"/>
              </a:rPr>
              <a:t>𝑟,</a:t>
            </a:r>
            <a:r>
              <a:rPr sz="2800" spc="-150">
                <a:latin typeface="Cambria Math"/>
                <a:cs typeface="Cambria Math"/>
              </a:rPr>
              <a:t> </a:t>
            </a:r>
            <a:r>
              <a:rPr sz="2800">
                <a:latin typeface="Cambria Math"/>
                <a:cs typeface="Cambria Math"/>
              </a:rPr>
              <a:t>𝑠</a:t>
            </a:r>
            <a:r>
              <a:rPr sz="2800" spc="-120">
                <a:latin typeface="Cambria Math"/>
                <a:cs typeface="Cambria Math"/>
              </a:rPr>
              <a:t> </a:t>
            </a:r>
            <a:r>
              <a:rPr sz="2800" spc="-50">
                <a:latin typeface="Cambria Math"/>
                <a:cs typeface="Cambria Math"/>
              </a:rPr>
              <a:t>…</a:t>
            </a:r>
            <a:endParaRPr sz="2800">
              <a:latin typeface="Cambria Math"/>
              <a:cs typeface="Cambria Math"/>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z="4000" spc="50"/>
              <a:t>Recall:</a:t>
            </a:r>
            <a:r>
              <a:rPr sz="4000" spc="245"/>
              <a:t> </a:t>
            </a:r>
            <a:r>
              <a:rPr sz="4000" spc="60"/>
              <a:t>Logical</a:t>
            </a:r>
            <a:r>
              <a:rPr sz="4000" spc="275"/>
              <a:t> </a:t>
            </a:r>
            <a:r>
              <a:rPr sz="4000" spc="55"/>
              <a:t>Connectives</a:t>
            </a:r>
            <a:endParaRPr sz="4000"/>
          </a:p>
        </p:txBody>
      </p:sp>
      <p:sp>
        <p:nvSpPr>
          <p:cNvPr id="3" name="object 3"/>
          <p:cNvSpPr txBox="1"/>
          <p:nvPr/>
        </p:nvSpPr>
        <p:spPr>
          <a:xfrm>
            <a:off x="706018" y="1309268"/>
            <a:ext cx="1994535" cy="3959860"/>
          </a:xfrm>
          <a:prstGeom prst="rect">
            <a:avLst/>
          </a:prstGeom>
        </p:spPr>
        <p:txBody>
          <a:bodyPr vert="horz" wrap="square" lIns="0" tIns="12700" rIns="0" bIns="0" rtlCol="0">
            <a:spAutoFit/>
          </a:bodyPr>
          <a:lstStyle/>
          <a:p>
            <a:pPr marL="12700" marR="1055370">
              <a:lnSpc>
                <a:spcPct val="131700"/>
              </a:lnSpc>
              <a:spcBef>
                <a:spcPts val="100"/>
              </a:spcBef>
            </a:pPr>
            <a:r>
              <a:rPr sz="2800" b="0" u="sng" spc="-20">
                <a:uFill>
                  <a:solidFill>
                    <a:srgbClr val="000000"/>
                  </a:solidFill>
                </a:uFill>
                <a:latin typeface="Segoe UI Semilight"/>
                <a:cs typeface="Segoe UI Semilight"/>
              </a:rPr>
              <a:t>Name</a:t>
            </a:r>
            <a:r>
              <a:rPr sz="2800" b="0" u="none" spc="-20">
                <a:latin typeface="Segoe UI Semilight"/>
                <a:cs typeface="Segoe UI Semilight"/>
              </a:rPr>
              <a:t> </a:t>
            </a:r>
            <a:r>
              <a:rPr sz="2800" b="0" u="none" spc="-25">
                <a:latin typeface="Segoe UI Semilight"/>
                <a:cs typeface="Segoe UI Semilight"/>
              </a:rPr>
              <a:t>Not And Or XOR</a:t>
            </a:r>
            <a:endParaRPr sz="2800">
              <a:latin typeface="Segoe UI Semilight"/>
              <a:cs typeface="Segoe UI Semilight"/>
            </a:endParaRPr>
          </a:p>
          <a:p>
            <a:pPr marL="12700" marR="5080">
              <a:lnSpc>
                <a:spcPct val="131400"/>
              </a:lnSpc>
              <a:spcBef>
                <a:spcPts val="15"/>
              </a:spcBef>
            </a:pPr>
            <a:r>
              <a:rPr sz="2800" b="0" spc="-10">
                <a:latin typeface="Segoe UI Semilight"/>
                <a:cs typeface="Segoe UI Semilight"/>
              </a:rPr>
              <a:t>Implication Biconditional</a:t>
            </a:r>
            <a:endParaRPr sz="2800">
              <a:latin typeface="Segoe UI Semilight"/>
              <a:cs typeface="Segoe UI Semilight"/>
            </a:endParaRPr>
          </a:p>
        </p:txBody>
      </p:sp>
      <p:sp>
        <p:nvSpPr>
          <p:cNvPr id="4" name="object 4"/>
          <p:cNvSpPr txBox="1"/>
          <p:nvPr/>
        </p:nvSpPr>
        <p:spPr>
          <a:xfrm>
            <a:off x="4266438" y="1309268"/>
            <a:ext cx="2320925" cy="3959860"/>
          </a:xfrm>
          <a:prstGeom prst="rect">
            <a:avLst/>
          </a:prstGeom>
        </p:spPr>
        <p:txBody>
          <a:bodyPr vert="horz" wrap="square" lIns="0" tIns="147955" rIns="0" bIns="0" rtlCol="0">
            <a:spAutoFit/>
          </a:bodyPr>
          <a:lstStyle/>
          <a:p>
            <a:pPr marL="12700">
              <a:lnSpc>
                <a:spcPct val="100000"/>
              </a:lnSpc>
              <a:spcBef>
                <a:spcPts val="1165"/>
              </a:spcBef>
            </a:pPr>
            <a:r>
              <a:rPr sz="2800" b="0" u="sng">
                <a:uFill>
                  <a:solidFill>
                    <a:srgbClr val="000000"/>
                  </a:solidFill>
                </a:uFill>
                <a:latin typeface="Segoe UI Semilight"/>
                <a:cs typeface="Segoe UI Semilight"/>
              </a:rPr>
              <a:t>Logical</a:t>
            </a:r>
            <a:r>
              <a:rPr sz="2800" b="0" u="sng" spc="-80">
                <a:uFill>
                  <a:solidFill>
                    <a:srgbClr val="000000"/>
                  </a:solidFill>
                </a:uFill>
                <a:latin typeface="Segoe UI Semilight"/>
                <a:cs typeface="Segoe UI Semilight"/>
              </a:rPr>
              <a:t> </a:t>
            </a:r>
            <a:r>
              <a:rPr sz="2800" b="0" u="sng" spc="-10">
                <a:uFill>
                  <a:solidFill>
                    <a:srgbClr val="000000"/>
                  </a:solidFill>
                </a:uFill>
                <a:latin typeface="Segoe UI Semilight"/>
                <a:cs typeface="Segoe UI Semilight"/>
              </a:rPr>
              <a:t>Symbol</a:t>
            </a:r>
            <a:endParaRPr sz="2800">
              <a:latin typeface="Segoe UI Semilight"/>
              <a:cs typeface="Segoe UI Semilight"/>
            </a:endParaRPr>
          </a:p>
          <a:p>
            <a:pPr marL="12700">
              <a:lnSpc>
                <a:spcPct val="100000"/>
              </a:lnSpc>
              <a:spcBef>
                <a:spcPts val="1070"/>
              </a:spcBef>
            </a:pPr>
            <a:r>
              <a:rPr sz="2800" spc="-25">
                <a:latin typeface="Cambria Math"/>
                <a:cs typeface="Cambria Math"/>
              </a:rPr>
              <a:t>¬𝑝</a:t>
            </a:r>
            <a:endParaRPr sz="2800">
              <a:latin typeface="Cambria Math"/>
              <a:cs typeface="Cambria Math"/>
            </a:endParaRPr>
          </a:p>
          <a:p>
            <a:pPr marL="12700">
              <a:lnSpc>
                <a:spcPct val="100000"/>
              </a:lnSpc>
              <a:spcBef>
                <a:spcPts val="1070"/>
              </a:spcBef>
            </a:pPr>
            <a:r>
              <a:rPr sz="2800">
                <a:latin typeface="Cambria Math"/>
                <a:cs typeface="Cambria Math"/>
              </a:rPr>
              <a:t>𝑝</a:t>
            </a:r>
            <a:r>
              <a:rPr sz="2800" spc="20">
                <a:latin typeface="Cambria Math"/>
                <a:cs typeface="Cambria Math"/>
              </a:rPr>
              <a:t> </a:t>
            </a:r>
            <a:r>
              <a:rPr sz="2800">
                <a:latin typeface="Cambria Math"/>
                <a:cs typeface="Cambria Math"/>
              </a:rPr>
              <a:t>∧</a:t>
            </a:r>
            <a:r>
              <a:rPr sz="2800" spc="-15">
                <a:latin typeface="Cambria Math"/>
                <a:cs typeface="Cambria Math"/>
              </a:rPr>
              <a:t> </a:t>
            </a:r>
            <a:r>
              <a:rPr sz="2800" spc="-50">
                <a:latin typeface="Cambria Math"/>
                <a:cs typeface="Cambria Math"/>
              </a:rPr>
              <a:t>𝑞</a:t>
            </a:r>
            <a:endParaRPr sz="2800">
              <a:latin typeface="Cambria Math"/>
              <a:cs typeface="Cambria Math"/>
            </a:endParaRPr>
          </a:p>
          <a:p>
            <a:pPr marL="12700">
              <a:lnSpc>
                <a:spcPct val="100000"/>
              </a:lnSpc>
              <a:spcBef>
                <a:spcPts val="1055"/>
              </a:spcBef>
            </a:pPr>
            <a:r>
              <a:rPr sz="2800">
                <a:latin typeface="Cambria Math"/>
                <a:cs typeface="Cambria Math"/>
              </a:rPr>
              <a:t>𝑝</a:t>
            </a:r>
            <a:r>
              <a:rPr sz="2800" spc="20">
                <a:latin typeface="Cambria Math"/>
                <a:cs typeface="Cambria Math"/>
              </a:rPr>
              <a:t> </a:t>
            </a:r>
            <a:r>
              <a:rPr sz="2800">
                <a:latin typeface="Cambria Math"/>
                <a:cs typeface="Cambria Math"/>
              </a:rPr>
              <a:t>∨</a:t>
            </a:r>
            <a:r>
              <a:rPr sz="2800" spc="-15">
                <a:latin typeface="Cambria Math"/>
                <a:cs typeface="Cambria Math"/>
              </a:rPr>
              <a:t> </a:t>
            </a:r>
            <a:r>
              <a:rPr sz="2800" spc="-50">
                <a:latin typeface="Cambria Math"/>
                <a:cs typeface="Cambria Math"/>
              </a:rPr>
              <a:t>𝑞</a:t>
            </a:r>
            <a:endParaRPr sz="2800">
              <a:latin typeface="Cambria Math"/>
              <a:cs typeface="Cambria Math"/>
            </a:endParaRPr>
          </a:p>
          <a:p>
            <a:pPr marL="12700">
              <a:lnSpc>
                <a:spcPct val="100000"/>
              </a:lnSpc>
              <a:spcBef>
                <a:spcPts val="1070"/>
              </a:spcBef>
            </a:pPr>
            <a:r>
              <a:rPr sz="2800">
                <a:latin typeface="Cambria Math"/>
                <a:cs typeface="Cambria Math"/>
              </a:rPr>
              <a:t>𝑝</a:t>
            </a:r>
            <a:r>
              <a:rPr sz="2800" spc="15">
                <a:latin typeface="Cambria Math"/>
                <a:cs typeface="Cambria Math"/>
              </a:rPr>
              <a:t> </a:t>
            </a:r>
            <a:r>
              <a:rPr sz="2800">
                <a:latin typeface="Cambria Math"/>
                <a:cs typeface="Cambria Math"/>
              </a:rPr>
              <a:t>⊕</a:t>
            </a:r>
            <a:r>
              <a:rPr sz="2800" spc="-15">
                <a:latin typeface="Cambria Math"/>
                <a:cs typeface="Cambria Math"/>
              </a:rPr>
              <a:t> </a:t>
            </a:r>
            <a:r>
              <a:rPr sz="2800" spc="-50">
                <a:latin typeface="Cambria Math"/>
                <a:cs typeface="Cambria Math"/>
              </a:rPr>
              <a:t>𝑞</a:t>
            </a:r>
            <a:endParaRPr sz="2800">
              <a:latin typeface="Cambria Math"/>
              <a:cs typeface="Cambria Math"/>
            </a:endParaRPr>
          </a:p>
          <a:p>
            <a:pPr marL="12700">
              <a:lnSpc>
                <a:spcPct val="100000"/>
              </a:lnSpc>
              <a:spcBef>
                <a:spcPts val="1070"/>
              </a:spcBef>
            </a:pPr>
            <a:r>
              <a:rPr sz="2800">
                <a:latin typeface="Cambria Math"/>
                <a:cs typeface="Cambria Math"/>
              </a:rPr>
              <a:t>𝑝</a:t>
            </a:r>
            <a:r>
              <a:rPr sz="2800" spc="180">
                <a:latin typeface="Cambria Math"/>
                <a:cs typeface="Cambria Math"/>
              </a:rPr>
              <a:t> </a:t>
            </a:r>
            <a:r>
              <a:rPr sz="2800">
                <a:latin typeface="Cambria Math"/>
                <a:cs typeface="Cambria Math"/>
              </a:rPr>
              <a:t>→</a:t>
            </a:r>
            <a:r>
              <a:rPr sz="2800" spc="150">
                <a:latin typeface="Cambria Math"/>
                <a:cs typeface="Cambria Math"/>
              </a:rPr>
              <a:t> </a:t>
            </a:r>
            <a:r>
              <a:rPr sz="2800" spc="-50">
                <a:latin typeface="Cambria Math"/>
                <a:cs typeface="Cambria Math"/>
              </a:rPr>
              <a:t>𝑞</a:t>
            </a:r>
            <a:endParaRPr sz="2800">
              <a:latin typeface="Cambria Math"/>
              <a:cs typeface="Cambria Math"/>
            </a:endParaRPr>
          </a:p>
          <a:p>
            <a:pPr marL="12700">
              <a:lnSpc>
                <a:spcPct val="100000"/>
              </a:lnSpc>
              <a:spcBef>
                <a:spcPts val="1055"/>
              </a:spcBef>
            </a:pPr>
            <a:r>
              <a:rPr sz="2800">
                <a:latin typeface="Cambria Math"/>
                <a:cs typeface="Cambria Math"/>
              </a:rPr>
              <a:t>𝑝</a:t>
            </a:r>
            <a:r>
              <a:rPr sz="2800" spc="190">
                <a:latin typeface="Cambria Math"/>
                <a:cs typeface="Cambria Math"/>
              </a:rPr>
              <a:t> </a:t>
            </a:r>
            <a:r>
              <a:rPr sz="2800">
                <a:latin typeface="Cambria Math"/>
                <a:cs typeface="Cambria Math"/>
              </a:rPr>
              <a:t>↔</a:t>
            </a:r>
            <a:r>
              <a:rPr sz="2800" spc="145">
                <a:latin typeface="Cambria Math"/>
                <a:cs typeface="Cambria Math"/>
              </a:rPr>
              <a:t> </a:t>
            </a:r>
            <a:r>
              <a:rPr sz="2800" spc="-60">
                <a:latin typeface="Cambria Math"/>
                <a:cs typeface="Cambria Math"/>
              </a:rPr>
              <a:t>𝑞</a:t>
            </a:r>
            <a:endParaRPr sz="2800">
              <a:latin typeface="Cambria Math"/>
              <a:cs typeface="Cambria Math"/>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z="4000" spc="50"/>
              <a:t>Recall:</a:t>
            </a:r>
            <a:r>
              <a:rPr sz="4000" spc="204"/>
              <a:t> </a:t>
            </a:r>
            <a:r>
              <a:rPr sz="4000"/>
              <a:t>Truth</a:t>
            </a:r>
            <a:r>
              <a:rPr sz="4000" spc="204"/>
              <a:t> </a:t>
            </a:r>
            <a:r>
              <a:rPr sz="4000" spc="-10"/>
              <a:t>Tables</a:t>
            </a:r>
            <a:endParaRPr sz="4000"/>
          </a:p>
        </p:txBody>
      </p:sp>
      <p:graphicFrame>
        <p:nvGraphicFramePr>
          <p:cNvPr id="3" name="object 3"/>
          <p:cNvGraphicFramePr>
            <a:graphicFrameLocks noGrp="1"/>
          </p:cNvGraphicFramePr>
          <p:nvPr/>
        </p:nvGraphicFramePr>
        <p:xfrm>
          <a:off x="2016251" y="1467738"/>
          <a:ext cx="1842135" cy="1892300"/>
        </p:xfrm>
        <a:graphic>
          <a:graphicData uri="http://schemas.openxmlformats.org/drawingml/2006/table">
            <a:tbl>
              <a:tblPr firstRow="1" bandRow="1">
                <a:tableStyleId>{2D5ABB26-0587-4C30-8999-92F81FD0307C}</a:tableStyleId>
              </a:tblPr>
              <a:tblGrid>
                <a:gridCol w="909955">
                  <a:extLst>
                    <a:ext uri="{9D8B030D-6E8A-4147-A177-3AD203B41FA5}">
                      <a16:colId xmlns:a16="http://schemas.microsoft.com/office/drawing/2014/main" val="20000"/>
                    </a:ext>
                  </a:extLst>
                </a:gridCol>
                <a:gridCol w="932180">
                  <a:extLst>
                    <a:ext uri="{9D8B030D-6E8A-4147-A177-3AD203B41FA5}">
                      <a16:colId xmlns:a16="http://schemas.microsoft.com/office/drawing/2014/main" val="20001"/>
                    </a:ext>
                  </a:extLst>
                </a:gridCol>
              </a:tblGrid>
              <a:tr h="727710">
                <a:tc>
                  <a:txBody>
                    <a:bodyPr/>
                    <a:lstStyle/>
                    <a:p>
                      <a:pPr marL="327025">
                        <a:lnSpc>
                          <a:spcPct val="100000"/>
                        </a:lnSpc>
                        <a:spcBef>
                          <a:spcPts val="1295"/>
                        </a:spcBef>
                      </a:pPr>
                      <a:r>
                        <a:rPr sz="2400" spc="-50">
                          <a:latin typeface="Cambria Math"/>
                          <a:cs typeface="Cambria Math"/>
                        </a:rPr>
                        <a:t>𝑝</a:t>
                      </a:r>
                      <a:endParaRPr sz="2400">
                        <a:latin typeface="Cambria Math"/>
                        <a:cs typeface="Cambria Math"/>
                      </a:endParaRPr>
                    </a:p>
                  </a:txBody>
                  <a:tcPr marL="0" marR="0" marT="164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80010" algn="ctr">
                        <a:lnSpc>
                          <a:spcPct val="100000"/>
                        </a:lnSpc>
                        <a:spcBef>
                          <a:spcPts val="1295"/>
                        </a:spcBef>
                      </a:pPr>
                      <a:r>
                        <a:rPr sz="2400" spc="-25">
                          <a:latin typeface="Cambria Math"/>
                          <a:cs typeface="Cambria Math"/>
                        </a:rPr>
                        <a:t>¬𝑝</a:t>
                      </a:r>
                      <a:endParaRPr sz="2400">
                        <a:latin typeface="Cambria Math"/>
                        <a:cs typeface="Cambria Math"/>
                      </a:endParaRPr>
                    </a:p>
                  </a:txBody>
                  <a:tcPr marL="0" marR="0" marT="164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0"/>
                  </a:ext>
                </a:extLst>
              </a:tr>
              <a:tr h="582295">
                <a:tc>
                  <a:txBody>
                    <a:bodyPr/>
                    <a:lstStyle/>
                    <a:p>
                      <a:pPr marL="322580">
                        <a:lnSpc>
                          <a:spcPct val="100000"/>
                        </a:lnSpc>
                        <a:spcBef>
                          <a:spcPts val="725"/>
                        </a:spcBef>
                      </a:pPr>
                      <a:r>
                        <a:rPr sz="2400" spc="-50">
                          <a:latin typeface="Cambria Math"/>
                          <a:cs typeface="Cambria Math"/>
                        </a:rPr>
                        <a:t>T</a:t>
                      </a:r>
                      <a:endParaRPr sz="2400">
                        <a:latin typeface="Cambria Math"/>
                        <a:cs typeface="Cambria Math"/>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5565" algn="ctr">
                        <a:lnSpc>
                          <a:spcPct val="100000"/>
                        </a:lnSpc>
                        <a:spcBef>
                          <a:spcPts val="725"/>
                        </a:spcBef>
                      </a:pPr>
                      <a:r>
                        <a:rPr sz="2400" spc="-50">
                          <a:latin typeface="Cambria Math"/>
                          <a:cs typeface="Cambria Math"/>
                        </a:rPr>
                        <a:t>F</a:t>
                      </a:r>
                      <a:endParaRPr sz="2400">
                        <a:latin typeface="Cambria Math"/>
                        <a:cs typeface="Cambria Math"/>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82295">
                <a:tc>
                  <a:txBody>
                    <a:bodyPr/>
                    <a:lstStyle/>
                    <a:p>
                      <a:pPr marL="331470">
                        <a:lnSpc>
                          <a:spcPct val="100000"/>
                        </a:lnSpc>
                        <a:spcBef>
                          <a:spcPts val="725"/>
                        </a:spcBef>
                      </a:pPr>
                      <a:r>
                        <a:rPr sz="2400" spc="-50">
                          <a:latin typeface="Cambria Math"/>
                          <a:cs typeface="Cambria Math"/>
                        </a:rPr>
                        <a:t>F</a:t>
                      </a:r>
                      <a:endParaRPr sz="2400">
                        <a:latin typeface="Cambria Math"/>
                        <a:cs typeface="Cambria Math"/>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6835" algn="ctr">
                        <a:lnSpc>
                          <a:spcPct val="100000"/>
                        </a:lnSpc>
                        <a:spcBef>
                          <a:spcPts val="725"/>
                        </a:spcBef>
                      </a:pPr>
                      <a:r>
                        <a:rPr sz="2400" spc="-50">
                          <a:latin typeface="Cambria Math"/>
                          <a:cs typeface="Cambria Math"/>
                        </a:rPr>
                        <a:t>T</a:t>
                      </a:r>
                      <a:endParaRPr sz="2400">
                        <a:latin typeface="Cambria Math"/>
                        <a:cs typeface="Cambria Math"/>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4" name="object 4"/>
          <p:cNvGraphicFramePr>
            <a:graphicFrameLocks noGrp="1"/>
          </p:cNvGraphicFramePr>
          <p:nvPr/>
        </p:nvGraphicFramePr>
        <p:xfrm>
          <a:off x="5843396" y="1271650"/>
          <a:ext cx="3201034" cy="2283460"/>
        </p:xfrm>
        <a:graphic>
          <a:graphicData uri="http://schemas.openxmlformats.org/drawingml/2006/table">
            <a:tbl>
              <a:tblPr firstRow="1" bandRow="1">
                <a:tableStyleId>{2D5ABB26-0587-4C30-8999-92F81FD0307C}</a:tableStyleId>
              </a:tblPr>
              <a:tblGrid>
                <a:gridCol w="854710">
                  <a:extLst>
                    <a:ext uri="{9D8B030D-6E8A-4147-A177-3AD203B41FA5}">
                      <a16:colId xmlns:a16="http://schemas.microsoft.com/office/drawing/2014/main" val="20000"/>
                    </a:ext>
                  </a:extLst>
                </a:gridCol>
                <a:gridCol w="836929">
                  <a:extLst>
                    <a:ext uri="{9D8B030D-6E8A-4147-A177-3AD203B41FA5}">
                      <a16:colId xmlns:a16="http://schemas.microsoft.com/office/drawing/2014/main" val="20001"/>
                    </a:ext>
                  </a:extLst>
                </a:gridCol>
                <a:gridCol w="1509395">
                  <a:extLst>
                    <a:ext uri="{9D8B030D-6E8A-4147-A177-3AD203B41FA5}">
                      <a16:colId xmlns:a16="http://schemas.microsoft.com/office/drawing/2014/main" val="20002"/>
                    </a:ext>
                  </a:extLst>
                </a:gridCol>
              </a:tblGrid>
              <a:tr h="456565">
                <a:tc>
                  <a:txBody>
                    <a:bodyPr/>
                    <a:lstStyle/>
                    <a:p>
                      <a:pPr marL="298450">
                        <a:lnSpc>
                          <a:spcPct val="100000"/>
                        </a:lnSpc>
                        <a:spcBef>
                          <a:spcPts val="229"/>
                        </a:spcBef>
                      </a:pPr>
                      <a:r>
                        <a:rPr sz="2400" spc="-50">
                          <a:latin typeface="Cambria Math"/>
                          <a:cs typeface="Cambria Math"/>
                        </a:rPr>
                        <a:t>𝑝</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84455" algn="ctr">
                        <a:lnSpc>
                          <a:spcPct val="100000"/>
                        </a:lnSpc>
                        <a:spcBef>
                          <a:spcPts val="229"/>
                        </a:spcBef>
                      </a:pPr>
                      <a:r>
                        <a:rPr sz="2400" spc="-50">
                          <a:latin typeface="Cambria Math"/>
                          <a:cs typeface="Cambria Math"/>
                        </a:rPr>
                        <a:t>𝑞</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81915" algn="ctr">
                        <a:lnSpc>
                          <a:spcPct val="100000"/>
                        </a:lnSpc>
                        <a:spcBef>
                          <a:spcPts val="229"/>
                        </a:spcBef>
                      </a:pPr>
                      <a:r>
                        <a:rPr sz="2400">
                          <a:latin typeface="Cambria Math"/>
                          <a:cs typeface="Cambria Math"/>
                        </a:rPr>
                        <a:t>𝑝</a:t>
                      </a:r>
                      <a:r>
                        <a:rPr sz="2400" spc="25">
                          <a:latin typeface="Cambria Math"/>
                          <a:cs typeface="Cambria Math"/>
                        </a:rPr>
                        <a:t> </a:t>
                      </a:r>
                      <a:r>
                        <a:rPr sz="2400">
                          <a:latin typeface="Cambria Math"/>
                          <a:cs typeface="Cambria Math"/>
                        </a:rPr>
                        <a:t>∧</a:t>
                      </a:r>
                      <a:r>
                        <a:rPr sz="2400" spc="10">
                          <a:latin typeface="Cambria Math"/>
                          <a:cs typeface="Cambria Math"/>
                        </a:rPr>
                        <a:t> </a:t>
                      </a:r>
                      <a:r>
                        <a:rPr sz="2400" spc="-50">
                          <a:latin typeface="Cambria Math"/>
                          <a:cs typeface="Cambria Math"/>
                        </a:rPr>
                        <a:t>𝑞</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0"/>
                  </a:ext>
                </a:extLst>
              </a:tr>
              <a:tr h="456565">
                <a:tc>
                  <a:txBody>
                    <a:bodyPr/>
                    <a:lstStyle/>
                    <a:p>
                      <a:pPr marL="295275">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3660" algn="ctr">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2390" algn="ctr">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295275">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5565" algn="ctr">
                        <a:lnSpc>
                          <a:spcPct val="100000"/>
                        </a:lnSpc>
                        <a:spcBef>
                          <a:spcPts val="229"/>
                        </a:spcBef>
                      </a:pPr>
                      <a:r>
                        <a:rPr sz="2400" spc="-50">
                          <a:latin typeface="Cambria Math"/>
                          <a:cs typeface="Cambria Math"/>
                        </a:rPr>
                        <a:t>F</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930" algn="ctr">
                        <a:lnSpc>
                          <a:spcPct val="100000"/>
                        </a:lnSpc>
                        <a:spcBef>
                          <a:spcPts val="229"/>
                        </a:spcBef>
                      </a:pPr>
                      <a:r>
                        <a:rPr sz="2400" spc="-50">
                          <a:latin typeface="Cambria Math"/>
                          <a:cs typeface="Cambria Math"/>
                        </a:rPr>
                        <a:t>F</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6565">
                <a:tc>
                  <a:txBody>
                    <a:bodyPr/>
                    <a:lstStyle/>
                    <a:p>
                      <a:pPr marL="304800">
                        <a:lnSpc>
                          <a:spcPct val="100000"/>
                        </a:lnSpc>
                        <a:spcBef>
                          <a:spcPts val="229"/>
                        </a:spcBef>
                      </a:pPr>
                      <a:r>
                        <a:rPr sz="2400" spc="-50">
                          <a:latin typeface="Cambria Math"/>
                          <a:cs typeface="Cambria Math"/>
                        </a:rPr>
                        <a:t>F</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3660" algn="ctr">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930" algn="ctr">
                        <a:lnSpc>
                          <a:spcPct val="100000"/>
                        </a:lnSpc>
                        <a:spcBef>
                          <a:spcPts val="229"/>
                        </a:spcBef>
                      </a:pPr>
                      <a:r>
                        <a:rPr sz="2400" spc="-50">
                          <a:latin typeface="Cambria Math"/>
                          <a:cs typeface="Cambria Math"/>
                        </a:rPr>
                        <a:t>F</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56565">
                <a:tc>
                  <a:txBody>
                    <a:bodyPr/>
                    <a:lstStyle/>
                    <a:p>
                      <a:pPr marL="304800">
                        <a:lnSpc>
                          <a:spcPct val="100000"/>
                        </a:lnSpc>
                        <a:spcBef>
                          <a:spcPts val="234"/>
                        </a:spcBef>
                      </a:pPr>
                      <a:r>
                        <a:rPr sz="2400" spc="-50">
                          <a:latin typeface="Cambria Math"/>
                          <a:cs typeface="Cambria Math"/>
                        </a:rPr>
                        <a:t>F</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5565" algn="ctr">
                        <a:lnSpc>
                          <a:spcPct val="100000"/>
                        </a:lnSpc>
                        <a:spcBef>
                          <a:spcPts val="234"/>
                        </a:spcBef>
                      </a:pPr>
                      <a:r>
                        <a:rPr sz="2400" spc="-50">
                          <a:latin typeface="Cambria Math"/>
                          <a:cs typeface="Cambria Math"/>
                        </a:rPr>
                        <a:t>F</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930" algn="ctr">
                        <a:lnSpc>
                          <a:spcPct val="100000"/>
                        </a:lnSpc>
                        <a:spcBef>
                          <a:spcPts val="234"/>
                        </a:spcBef>
                      </a:pPr>
                      <a:r>
                        <a:rPr sz="2400" spc="-50">
                          <a:latin typeface="Cambria Math"/>
                          <a:cs typeface="Cambria Math"/>
                        </a:rPr>
                        <a:t>F</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graphicFrame>
        <p:nvGraphicFramePr>
          <p:cNvPr id="5" name="object 5"/>
          <p:cNvGraphicFramePr>
            <a:graphicFrameLocks noGrp="1"/>
          </p:cNvGraphicFramePr>
          <p:nvPr/>
        </p:nvGraphicFramePr>
        <p:xfrm>
          <a:off x="1612264" y="3910838"/>
          <a:ext cx="3201034" cy="2286000"/>
        </p:xfrm>
        <a:graphic>
          <a:graphicData uri="http://schemas.openxmlformats.org/drawingml/2006/table">
            <a:tbl>
              <a:tblPr firstRow="1" bandRow="1">
                <a:tableStyleId>{2D5ABB26-0587-4C30-8999-92F81FD0307C}</a:tableStyleId>
              </a:tblPr>
              <a:tblGrid>
                <a:gridCol w="854710">
                  <a:extLst>
                    <a:ext uri="{9D8B030D-6E8A-4147-A177-3AD203B41FA5}">
                      <a16:colId xmlns:a16="http://schemas.microsoft.com/office/drawing/2014/main" val="20000"/>
                    </a:ext>
                  </a:extLst>
                </a:gridCol>
                <a:gridCol w="836929">
                  <a:extLst>
                    <a:ext uri="{9D8B030D-6E8A-4147-A177-3AD203B41FA5}">
                      <a16:colId xmlns:a16="http://schemas.microsoft.com/office/drawing/2014/main" val="20001"/>
                    </a:ext>
                  </a:extLst>
                </a:gridCol>
                <a:gridCol w="1509395">
                  <a:extLst>
                    <a:ext uri="{9D8B030D-6E8A-4147-A177-3AD203B41FA5}">
                      <a16:colId xmlns:a16="http://schemas.microsoft.com/office/drawing/2014/main" val="20002"/>
                    </a:ext>
                  </a:extLst>
                </a:gridCol>
              </a:tblGrid>
              <a:tr h="457200">
                <a:tc>
                  <a:txBody>
                    <a:bodyPr/>
                    <a:lstStyle/>
                    <a:p>
                      <a:pPr marL="297815">
                        <a:lnSpc>
                          <a:spcPct val="100000"/>
                        </a:lnSpc>
                        <a:spcBef>
                          <a:spcPts val="229"/>
                        </a:spcBef>
                      </a:pPr>
                      <a:r>
                        <a:rPr sz="2400" spc="-50">
                          <a:latin typeface="Cambria Math"/>
                          <a:cs typeface="Cambria Math"/>
                        </a:rPr>
                        <a:t>𝑝</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289560">
                        <a:lnSpc>
                          <a:spcPct val="100000"/>
                        </a:lnSpc>
                        <a:spcBef>
                          <a:spcPts val="229"/>
                        </a:spcBef>
                      </a:pPr>
                      <a:r>
                        <a:rPr sz="2400" spc="-50">
                          <a:latin typeface="Cambria Math"/>
                          <a:cs typeface="Cambria Math"/>
                        </a:rPr>
                        <a:t>𝑞</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82550" algn="ctr">
                        <a:lnSpc>
                          <a:spcPct val="100000"/>
                        </a:lnSpc>
                        <a:spcBef>
                          <a:spcPts val="229"/>
                        </a:spcBef>
                      </a:pPr>
                      <a:r>
                        <a:rPr sz="2400">
                          <a:latin typeface="Cambria Math"/>
                          <a:cs typeface="Cambria Math"/>
                        </a:rPr>
                        <a:t>𝑝</a:t>
                      </a:r>
                      <a:r>
                        <a:rPr sz="2400" spc="25">
                          <a:latin typeface="Cambria Math"/>
                          <a:cs typeface="Cambria Math"/>
                        </a:rPr>
                        <a:t> </a:t>
                      </a:r>
                      <a:r>
                        <a:rPr sz="2400">
                          <a:latin typeface="Cambria Math"/>
                          <a:cs typeface="Cambria Math"/>
                        </a:rPr>
                        <a:t>∨</a:t>
                      </a:r>
                      <a:r>
                        <a:rPr sz="2400" spc="10">
                          <a:latin typeface="Cambria Math"/>
                          <a:cs typeface="Cambria Math"/>
                        </a:rPr>
                        <a:t> </a:t>
                      </a:r>
                      <a:r>
                        <a:rPr sz="2400" spc="-50">
                          <a:latin typeface="Cambria Math"/>
                          <a:cs typeface="Cambria Math"/>
                        </a:rPr>
                        <a:t>𝑞</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0"/>
                  </a:ext>
                </a:extLst>
              </a:tr>
              <a:tr h="457200">
                <a:tc>
                  <a:txBody>
                    <a:bodyPr/>
                    <a:lstStyle/>
                    <a:p>
                      <a:pPr marL="294640">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6385">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295" algn="ctr">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294640">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4005">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295" algn="ctr">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304165">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6385">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3660" algn="ctr">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57200">
                <a:tc>
                  <a:txBody>
                    <a:bodyPr/>
                    <a:lstStyle/>
                    <a:p>
                      <a:pPr marL="304165">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4005">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6200" algn="ctr">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graphicFrame>
        <p:nvGraphicFramePr>
          <p:cNvPr id="6" name="object 6"/>
          <p:cNvGraphicFramePr>
            <a:graphicFrameLocks noGrp="1"/>
          </p:cNvGraphicFramePr>
          <p:nvPr/>
        </p:nvGraphicFramePr>
        <p:xfrm>
          <a:off x="5843396" y="3911219"/>
          <a:ext cx="3201034" cy="2283460"/>
        </p:xfrm>
        <a:graphic>
          <a:graphicData uri="http://schemas.openxmlformats.org/drawingml/2006/table">
            <a:tbl>
              <a:tblPr firstRow="1" bandRow="1">
                <a:tableStyleId>{2D5ABB26-0587-4C30-8999-92F81FD0307C}</a:tableStyleId>
              </a:tblPr>
              <a:tblGrid>
                <a:gridCol w="854710">
                  <a:extLst>
                    <a:ext uri="{9D8B030D-6E8A-4147-A177-3AD203B41FA5}">
                      <a16:colId xmlns:a16="http://schemas.microsoft.com/office/drawing/2014/main" val="20000"/>
                    </a:ext>
                  </a:extLst>
                </a:gridCol>
                <a:gridCol w="836929">
                  <a:extLst>
                    <a:ext uri="{9D8B030D-6E8A-4147-A177-3AD203B41FA5}">
                      <a16:colId xmlns:a16="http://schemas.microsoft.com/office/drawing/2014/main" val="20001"/>
                    </a:ext>
                  </a:extLst>
                </a:gridCol>
                <a:gridCol w="1509395">
                  <a:extLst>
                    <a:ext uri="{9D8B030D-6E8A-4147-A177-3AD203B41FA5}">
                      <a16:colId xmlns:a16="http://schemas.microsoft.com/office/drawing/2014/main" val="20002"/>
                    </a:ext>
                  </a:extLst>
                </a:gridCol>
              </a:tblGrid>
              <a:tr h="457200">
                <a:tc>
                  <a:txBody>
                    <a:bodyPr/>
                    <a:lstStyle/>
                    <a:p>
                      <a:pPr marL="298450">
                        <a:lnSpc>
                          <a:spcPct val="100000"/>
                        </a:lnSpc>
                        <a:spcBef>
                          <a:spcPts val="235"/>
                        </a:spcBef>
                      </a:pPr>
                      <a:r>
                        <a:rPr sz="2400" spc="-50">
                          <a:latin typeface="Cambria Math"/>
                          <a:cs typeface="Cambria Math"/>
                        </a:rPr>
                        <a:t>𝑝</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84455" algn="ctr">
                        <a:lnSpc>
                          <a:spcPct val="100000"/>
                        </a:lnSpc>
                        <a:spcBef>
                          <a:spcPts val="235"/>
                        </a:spcBef>
                      </a:pPr>
                      <a:r>
                        <a:rPr sz="2400" spc="-50">
                          <a:latin typeface="Cambria Math"/>
                          <a:cs typeface="Cambria Math"/>
                        </a:rPr>
                        <a:t>𝑞</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83185" algn="ctr">
                        <a:lnSpc>
                          <a:spcPct val="100000"/>
                        </a:lnSpc>
                        <a:spcBef>
                          <a:spcPts val="235"/>
                        </a:spcBef>
                      </a:pPr>
                      <a:r>
                        <a:rPr sz="2400">
                          <a:latin typeface="Cambria Math"/>
                          <a:cs typeface="Cambria Math"/>
                        </a:rPr>
                        <a:t>𝑝</a:t>
                      </a:r>
                      <a:r>
                        <a:rPr sz="2400" spc="40">
                          <a:latin typeface="Cambria Math"/>
                          <a:cs typeface="Cambria Math"/>
                        </a:rPr>
                        <a:t> </a:t>
                      </a:r>
                      <a:r>
                        <a:rPr sz="2400">
                          <a:latin typeface="Cambria Math"/>
                          <a:cs typeface="Cambria Math"/>
                        </a:rPr>
                        <a:t>⊕ </a:t>
                      </a:r>
                      <a:r>
                        <a:rPr sz="2400" spc="-50">
                          <a:latin typeface="Cambria Math"/>
                          <a:cs typeface="Cambria Math"/>
                        </a:rPr>
                        <a:t>𝑞</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0"/>
                  </a:ext>
                </a:extLst>
              </a:tr>
              <a:tr h="456565">
                <a:tc>
                  <a:txBody>
                    <a:bodyPr/>
                    <a:lstStyle/>
                    <a:p>
                      <a:pPr marL="295275">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3660" algn="ctr">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930" algn="ctr">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6565">
                <a:tc>
                  <a:txBody>
                    <a:bodyPr/>
                    <a:lstStyle/>
                    <a:p>
                      <a:pPr marL="295275">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5565" algn="ctr">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2390" algn="ctr">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6565">
                <a:tc>
                  <a:txBody>
                    <a:bodyPr/>
                    <a:lstStyle/>
                    <a:p>
                      <a:pPr marL="304800">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3660" algn="ctr">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2390" algn="ctr">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56565">
                <a:tc>
                  <a:txBody>
                    <a:bodyPr/>
                    <a:lstStyle/>
                    <a:p>
                      <a:pPr marL="304800">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5565" algn="ctr">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930" algn="ctr">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311_template</Template>
  <Application>Microsoft Office PowerPoint</Application>
  <PresentationFormat>Widescreen</PresentationFormat>
  <Slides>66</Slides>
  <Notes>65</Notes>
  <HiddenSlides>0</HiddenSlide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Integral</vt:lpstr>
      <vt:lpstr>Equivalences and  Our First Proof</vt:lpstr>
      <vt:lpstr>Announcements</vt:lpstr>
      <vt:lpstr>Homework Submissions</vt:lpstr>
      <vt:lpstr>Announcements: Office Hours</vt:lpstr>
      <vt:lpstr>Review</vt:lpstr>
      <vt:lpstr>Propositions</vt:lpstr>
      <vt:lpstr>Recall: Atomic Propositions</vt:lpstr>
      <vt:lpstr>Recall: Logical Connectives</vt:lpstr>
      <vt:lpstr>Recall: Truth Tables</vt:lpstr>
      <vt:lpstr>Recall: Implication</vt:lpstr>
      <vt:lpstr>Warm Up</vt:lpstr>
      <vt:lpstr>Warm Up</vt:lpstr>
      <vt:lpstr>Warm Up – Solution </vt:lpstr>
      <vt:lpstr>Warm Up – Solution </vt:lpstr>
      <vt:lpstr>Warm Up – Solution </vt:lpstr>
      <vt:lpstr>Warm Up – Solution </vt:lpstr>
      <vt:lpstr>Warm Up – Solution </vt:lpstr>
      <vt:lpstr>Today</vt:lpstr>
      <vt:lpstr>Logical Equivalences</vt:lpstr>
      <vt:lpstr>Logical Equivalence</vt:lpstr>
      <vt:lpstr>= vs. ≡ vs. ↔</vt:lpstr>
      <vt:lpstr>Proving Logical Equivalences</vt:lpstr>
      <vt:lpstr>Motivation</vt:lpstr>
      <vt:lpstr>Strategy 1: Truth Tables</vt:lpstr>
      <vt:lpstr>Strategy 1: Truth Tables</vt:lpstr>
      <vt:lpstr>Strategy 2: Manipulating Expressions</vt:lpstr>
      <vt:lpstr>Logical Equivalence Rules</vt:lpstr>
      <vt:lpstr>De Morgan’s Laws</vt:lpstr>
      <vt:lpstr>De Morgan’s Laws</vt:lpstr>
      <vt:lpstr>De Morgan’s Laws</vt:lpstr>
      <vt:lpstr>De Morgan’s Laws</vt:lpstr>
      <vt:lpstr>De Morgan’s Laws</vt:lpstr>
      <vt:lpstr>Law of Implication</vt:lpstr>
      <vt:lpstr>Law of Implication</vt:lpstr>
      <vt:lpstr>Law of Implication</vt:lpstr>
      <vt:lpstr>Properties of Logical Connectives</vt:lpstr>
      <vt:lpstr>PowerPoint Presentation</vt:lpstr>
      <vt:lpstr>Using Our Rules</vt:lpstr>
      <vt:lpstr>Our First Proof</vt:lpstr>
      <vt:lpstr>Our First Proof</vt:lpstr>
      <vt:lpstr>Our First Proof</vt:lpstr>
      <vt:lpstr>Our First Proof</vt:lpstr>
      <vt:lpstr>Let’s apply a rule</vt:lpstr>
      <vt:lpstr>Our First Proof</vt:lpstr>
      <vt:lpstr>Our First Proof</vt:lpstr>
      <vt:lpstr>Our First Proof</vt:lpstr>
      <vt:lpstr>Our First Proof</vt:lpstr>
      <vt:lpstr>Our First Proof</vt:lpstr>
      <vt:lpstr>Our First Proof</vt:lpstr>
      <vt:lpstr>Our First Proof</vt:lpstr>
      <vt:lpstr>Our First Proof</vt:lpstr>
      <vt:lpstr>Our First Proof</vt:lpstr>
      <vt:lpstr>PowerPoint Presentation</vt:lpstr>
      <vt:lpstr>Our First Proof</vt:lpstr>
      <vt:lpstr>Commutativity</vt:lpstr>
      <vt:lpstr>More on Our First Proof</vt:lpstr>
      <vt:lpstr>Our First Proof</vt:lpstr>
      <vt:lpstr>More on Our First Proof</vt:lpstr>
      <vt:lpstr>Modifying Implications</vt:lpstr>
      <vt:lpstr>Converse, Contrapositive</vt:lpstr>
      <vt:lpstr>Converse, Contrapositive</vt:lpstr>
      <vt:lpstr>More Practice</vt:lpstr>
      <vt:lpstr>Contrapositive</vt:lpstr>
      <vt:lpstr>Contrapositive</vt:lpstr>
      <vt:lpstr>Work from both ends, but…</vt:lpstr>
      <vt:lpstr>Todo</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revision>1</cp:revision>
  <cp:lastPrinted>2025-06-25T01:43:35Z</cp:lastPrinted>
  <dcterms:created xsi:type="dcterms:W3CDTF">2020-07-14T00:36:10Z</dcterms:created>
  <dcterms:modified xsi:type="dcterms:W3CDTF">2025-06-25T16:18:36Z</dcterms:modified>
</cp:coreProperties>
</file>