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5"/>
  </p:notesMasterIdLst>
  <p:sldIdLst>
    <p:sldId id="256" r:id="rId3"/>
    <p:sldId id="285" r:id="rId4"/>
    <p:sldId id="588" r:id="rId5"/>
    <p:sldId id="589" r:id="rId6"/>
    <p:sldId id="590" r:id="rId7"/>
    <p:sldId id="591" r:id="rId8"/>
    <p:sldId id="291" r:id="rId9"/>
    <p:sldId id="587" r:id="rId10"/>
    <p:sldId id="294" r:id="rId11"/>
    <p:sldId id="295" r:id="rId12"/>
    <p:sldId id="296" r:id="rId13"/>
    <p:sldId id="297" r:id="rId14"/>
    <p:sldId id="580" r:id="rId15"/>
    <p:sldId id="310" r:id="rId16"/>
    <p:sldId id="309" r:id="rId17"/>
    <p:sldId id="311" r:id="rId18"/>
    <p:sldId id="581" r:id="rId19"/>
    <p:sldId id="312" r:id="rId20"/>
    <p:sldId id="313" r:id="rId21"/>
    <p:sldId id="582" r:id="rId22"/>
    <p:sldId id="314" r:id="rId23"/>
    <p:sldId id="583" r:id="rId24"/>
    <p:sldId id="315" r:id="rId25"/>
    <p:sldId id="575" r:id="rId26"/>
    <p:sldId id="584" r:id="rId27"/>
    <p:sldId id="316" r:id="rId28"/>
    <p:sldId id="576" r:id="rId29"/>
    <p:sldId id="577" r:id="rId30"/>
    <p:sldId id="585" r:id="rId31"/>
    <p:sldId id="586" r:id="rId32"/>
    <p:sldId id="578" r:id="rId33"/>
    <p:sldId id="579"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1" autoAdjust="0"/>
    <p:restoredTop sz="66942" autoAdjust="0"/>
  </p:normalViewPr>
  <p:slideViewPr>
    <p:cSldViewPr snapToGrid="0">
      <p:cViewPr varScale="1">
        <p:scale>
          <a:sx n="66" d="100"/>
          <a:sy n="66" d="100"/>
        </p:scale>
        <p:origin x="25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32085E41-C909-4209-847B-C4B21504AE1C}"/>
    <pc:docChg chg="custSel modSld">
      <pc:chgData name="mnats" userId="2d5df061-6255-4755-935c-bfd826af269a" providerId="ADAL" clId="{32085E41-C909-4209-847B-C4B21504AE1C}" dt="2025-11-14T20:25:57.607" v="3547" actId="13244"/>
      <pc:docMkLst>
        <pc:docMk/>
      </pc:docMkLst>
      <pc:sldChg chg="modSp mod">
        <pc:chgData name="mnats" userId="2d5df061-6255-4755-935c-bfd826af269a" providerId="ADAL" clId="{32085E41-C909-4209-847B-C4B21504AE1C}" dt="2025-11-14T20:11:24.674" v="585" actId="962"/>
        <pc:sldMkLst>
          <pc:docMk/>
          <pc:sldMk cId="1244130434" sldId="312"/>
        </pc:sldMkLst>
        <pc:grpChg chg="mod">
          <ac:chgData name="mnats" userId="2d5df061-6255-4755-935c-bfd826af269a" providerId="ADAL" clId="{32085E41-C909-4209-847B-C4B21504AE1C}" dt="2025-11-14T20:11:24.674" v="585" actId="962"/>
          <ac:grpSpMkLst>
            <pc:docMk/>
            <pc:sldMk cId="1244130434" sldId="312"/>
            <ac:grpSpMk id="23" creationId="{CBF351C3-72EF-4EF9-A0AF-3820FB55E141}"/>
          </ac:grpSpMkLst>
        </pc:grpChg>
      </pc:sldChg>
      <pc:sldChg chg="modSp mod">
        <pc:chgData name="mnats" userId="2d5df061-6255-4755-935c-bfd826af269a" providerId="ADAL" clId="{32085E41-C909-4209-847B-C4B21504AE1C}" dt="2025-11-14T20:13:28.811" v="823" actId="962"/>
        <pc:sldMkLst>
          <pc:docMk/>
          <pc:sldMk cId="1203753654" sldId="313"/>
        </pc:sldMkLst>
        <pc:grpChg chg="mod">
          <ac:chgData name="mnats" userId="2d5df061-6255-4755-935c-bfd826af269a" providerId="ADAL" clId="{32085E41-C909-4209-847B-C4B21504AE1C}" dt="2025-11-14T20:12:28.928" v="775" actId="962"/>
          <ac:grpSpMkLst>
            <pc:docMk/>
            <pc:sldMk cId="1203753654" sldId="313"/>
            <ac:grpSpMk id="4" creationId="{5FCBD3CA-9881-41B6-9517-9C10D23BE74C}"/>
          </ac:grpSpMkLst>
        </pc:grpChg>
        <pc:grpChg chg="mod">
          <ac:chgData name="mnats" userId="2d5df061-6255-4755-935c-bfd826af269a" providerId="ADAL" clId="{32085E41-C909-4209-847B-C4B21504AE1C}" dt="2025-11-14T20:13:28.811" v="823" actId="962"/>
          <ac:grpSpMkLst>
            <pc:docMk/>
            <pc:sldMk cId="1203753654" sldId="313"/>
            <ac:grpSpMk id="26" creationId="{AEAE9C7A-6107-4BC3-BE74-B5EFE7DC1BAE}"/>
          </ac:grpSpMkLst>
        </pc:grpChg>
      </pc:sldChg>
      <pc:sldChg chg="modSp mod">
        <pc:chgData name="mnats" userId="2d5df061-6255-4755-935c-bfd826af269a" providerId="ADAL" clId="{32085E41-C909-4209-847B-C4B21504AE1C}" dt="2025-11-14T20:15:07.882" v="1275" actId="962"/>
        <pc:sldMkLst>
          <pc:docMk/>
          <pc:sldMk cId="352272042" sldId="314"/>
        </pc:sldMkLst>
        <pc:grpChg chg="mod">
          <ac:chgData name="mnats" userId="2d5df061-6255-4755-935c-bfd826af269a" providerId="ADAL" clId="{32085E41-C909-4209-847B-C4B21504AE1C}" dt="2025-11-14T20:15:07.882" v="1275" actId="962"/>
          <ac:grpSpMkLst>
            <pc:docMk/>
            <pc:sldMk cId="352272042" sldId="314"/>
            <ac:grpSpMk id="4" creationId="{E831D047-F346-4D1B-94D1-FFF3857B83A4}"/>
          </ac:grpSpMkLst>
        </pc:grpChg>
      </pc:sldChg>
      <pc:sldChg chg="modSp mod">
        <pc:chgData name="mnats" userId="2d5df061-6255-4755-935c-bfd826af269a" providerId="ADAL" clId="{32085E41-C909-4209-847B-C4B21504AE1C}" dt="2025-11-14T20:08:27.389" v="69" actId="20577"/>
        <pc:sldMkLst>
          <pc:docMk/>
          <pc:sldMk cId="2817295024" sldId="316"/>
        </pc:sldMkLst>
        <pc:spChg chg="mod">
          <ac:chgData name="mnats" userId="2d5df061-6255-4755-935c-bfd826af269a" providerId="ADAL" clId="{32085E41-C909-4209-847B-C4B21504AE1C}" dt="2025-11-14T20:08:27.389" v="69" actId="20577"/>
          <ac:spMkLst>
            <pc:docMk/>
            <pc:sldMk cId="2817295024" sldId="316"/>
            <ac:spMk id="2" creationId="{987213D9-C76C-49E5-AD28-7B98DFFCBEB9}"/>
          </ac:spMkLst>
        </pc:spChg>
      </pc:sldChg>
      <pc:sldChg chg="modSp modNotesTx">
        <pc:chgData name="mnats" userId="2d5df061-6255-4755-935c-bfd826af269a" providerId="ADAL" clId="{32085E41-C909-4209-847B-C4B21504AE1C}" dt="2025-11-14T20:21:30.197" v="2310" actId="20577"/>
        <pc:sldMkLst>
          <pc:docMk/>
          <pc:sldMk cId="3279119667" sldId="575"/>
        </pc:sldMkLst>
        <pc:picChg chg="mod">
          <ac:chgData name="mnats" userId="2d5df061-6255-4755-935c-bfd826af269a" providerId="ADAL" clId="{32085E41-C909-4209-847B-C4B21504AE1C}" dt="2025-11-14T20:16:19.449" v="1429" actId="962"/>
          <ac:picMkLst>
            <pc:docMk/>
            <pc:sldMk cId="3279119667" sldId="575"/>
            <ac:picMk id="19463" creationId="{00000000-0000-0000-0000-000000000000}"/>
          </ac:picMkLst>
        </pc:picChg>
      </pc:sldChg>
      <pc:sldChg chg="modSp mod">
        <pc:chgData name="mnats" userId="2d5df061-6255-4755-935c-bfd826af269a" providerId="ADAL" clId="{32085E41-C909-4209-847B-C4B21504AE1C}" dt="2025-11-14T20:08:42.268" v="101" actId="20577"/>
        <pc:sldMkLst>
          <pc:docMk/>
          <pc:sldMk cId="671461600" sldId="576"/>
        </pc:sldMkLst>
        <pc:spChg chg="mod">
          <ac:chgData name="mnats" userId="2d5df061-6255-4755-935c-bfd826af269a" providerId="ADAL" clId="{32085E41-C909-4209-847B-C4B21504AE1C}" dt="2025-11-14T20:08:42.268" v="101" actId="20577"/>
          <ac:spMkLst>
            <pc:docMk/>
            <pc:sldMk cId="671461600" sldId="576"/>
            <ac:spMk id="2" creationId="{3DFF9DB3-BA52-456D-8E8F-2A0BD66E641A}"/>
          </ac:spMkLst>
        </pc:spChg>
      </pc:sldChg>
      <pc:sldChg chg="modSp mod">
        <pc:chgData name="mnats" userId="2d5df061-6255-4755-935c-bfd826af269a" providerId="ADAL" clId="{32085E41-C909-4209-847B-C4B21504AE1C}" dt="2025-11-14T20:25:57.607" v="3547" actId="13244"/>
        <pc:sldMkLst>
          <pc:docMk/>
          <pc:sldMk cId="3280240304" sldId="577"/>
        </pc:sldMkLst>
        <pc:picChg chg="mod ord">
          <ac:chgData name="mnats" userId="2d5df061-6255-4755-935c-bfd826af269a" providerId="ADAL" clId="{32085E41-C909-4209-847B-C4B21504AE1C}" dt="2025-11-14T20:25:57.607" v="3547" actId="13244"/>
          <ac:picMkLst>
            <pc:docMk/>
            <pc:sldMk cId="3280240304" sldId="577"/>
            <ac:picMk id="5" creationId="{7DC93A35-8776-4DA1-8322-1D0967570624}"/>
          </ac:picMkLst>
        </pc:picChg>
        <pc:picChg chg="mod">
          <ac:chgData name="mnats" userId="2d5df061-6255-4755-935c-bfd826af269a" providerId="ADAL" clId="{32085E41-C909-4209-847B-C4B21504AE1C}" dt="2025-11-14T20:25:12.911" v="3546" actId="962"/>
          <ac:picMkLst>
            <pc:docMk/>
            <pc:sldMk cId="3280240304" sldId="577"/>
            <ac:picMk id="7" creationId="{C6B5004C-470F-4CED-AED7-05547D6147EC}"/>
          </ac:picMkLst>
        </pc:picChg>
      </pc:sldChg>
      <pc:sldChg chg="modSp mod">
        <pc:chgData name="mnats" userId="2d5df061-6255-4755-935c-bfd826af269a" providerId="ADAL" clId="{32085E41-C909-4209-847B-C4B21504AE1C}" dt="2025-11-14T19:43:39.293" v="3" actId="20577"/>
        <pc:sldMkLst>
          <pc:docMk/>
          <pc:sldMk cId="2601811657" sldId="588"/>
        </pc:sldMkLst>
        <pc:spChg chg="mod">
          <ac:chgData name="mnats" userId="2d5df061-6255-4755-935c-bfd826af269a" providerId="ADAL" clId="{32085E41-C909-4209-847B-C4B21504AE1C}" dt="2025-11-14T19:43:39.293" v="3" actId="20577"/>
          <ac:spMkLst>
            <pc:docMk/>
            <pc:sldMk cId="2601811657" sldId="588"/>
            <ac:spMk id="2" creationId="{35459E2B-0537-BFC1-1C9B-E456D7972112}"/>
          </ac:spMkLst>
        </pc:spChg>
      </pc:sldChg>
      <pc:sldChg chg="modSp mod">
        <pc:chgData name="mnats" userId="2d5df061-6255-4755-935c-bfd826af269a" providerId="ADAL" clId="{32085E41-C909-4209-847B-C4B21504AE1C}" dt="2025-11-14T19:43:49.698" v="27" actId="20577"/>
        <pc:sldMkLst>
          <pc:docMk/>
          <pc:sldMk cId="1356410534" sldId="589"/>
        </pc:sldMkLst>
        <pc:spChg chg="mod">
          <ac:chgData name="mnats" userId="2d5df061-6255-4755-935c-bfd826af269a" providerId="ADAL" clId="{32085E41-C909-4209-847B-C4B21504AE1C}" dt="2025-11-14T19:43:49.698" v="27" actId="20577"/>
          <ac:spMkLst>
            <pc:docMk/>
            <pc:sldMk cId="1356410534" sldId="589"/>
            <ac:spMk id="2" creationId="{1DA00B4E-AF73-C6D2-CBBC-5130E082E0B0}"/>
          </ac:spMkLst>
        </pc:spChg>
      </pc:sldChg>
      <pc:sldChg chg="modSp mod">
        <pc:chgData name="mnats" userId="2d5df061-6255-4755-935c-bfd826af269a" providerId="ADAL" clId="{32085E41-C909-4209-847B-C4B21504AE1C}" dt="2025-11-14T19:43:54.152" v="31" actId="20577"/>
        <pc:sldMkLst>
          <pc:docMk/>
          <pc:sldMk cId="2827112974" sldId="590"/>
        </pc:sldMkLst>
        <pc:spChg chg="mod">
          <ac:chgData name="mnats" userId="2d5df061-6255-4755-935c-bfd826af269a" providerId="ADAL" clId="{32085E41-C909-4209-847B-C4B21504AE1C}" dt="2025-11-14T19:43:54.152" v="31" actId="20577"/>
          <ac:spMkLst>
            <pc:docMk/>
            <pc:sldMk cId="2827112974" sldId="590"/>
            <ac:spMk id="2" creationId="{7E603EF3-8355-F3EA-5424-97E9C0B400BD}"/>
          </ac:spMkLst>
        </pc:spChg>
      </pc:sldChg>
      <pc:sldChg chg="modSp mod">
        <pc:chgData name="mnats" userId="2d5df061-6255-4755-935c-bfd826af269a" providerId="ADAL" clId="{32085E41-C909-4209-847B-C4B21504AE1C}" dt="2025-11-14T19:43:59.851" v="44" actId="20577"/>
        <pc:sldMkLst>
          <pc:docMk/>
          <pc:sldMk cId="2558926360" sldId="591"/>
        </pc:sldMkLst>
        <pc:spChg chg="mod">
          <ac:chgData name="mnats" userId="2d5df061-6255-4755-935c-bfd826af269a" providerId="ADAL" clId="{32085E41-C909-4209-847B-C4B21504AE1C}" dt="2025-11-14T19:43:59.851" v="44" actId="20577"/>
          <ac:spMkLst>
            <pc:docMk/>
            <pc:sldMk cId="2558926360" sldId="591"/>
            <ac:spMk id="2" creationId="{6FA9B14F-A0B1-D6C4-477F-DB2C76FAE0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EBA7941-E3BC-4B36-8D2E-3E5D281046A3}" type="datetimeFigureOut">
              <a:rPr lang="en-US" smtClean="0"/>
              <a:t>11/14/2025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FC314A6-27F9-43BB-94C8-AF921EDECBCE}" type="slidenum">
              <a:rPr lang="en-US" smtClean="0"/>
              <a:t>‹#›</a:t>
            </a:fld>
            <a:endParaRPr lang="en-US"/>
          </a:p>
        </p:txBody>
      </p:sp>
    </p:spTree>
    <p:extLst>
      <p:ext uri="{BB962C8B-B14F-4D97-AF65-F5344CB8AC3E}">
        <p14:creationId xmlns:p14="http://schemas.microsoft.com/office/powerpoint/2010/main" val="386886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a:t>
            </a:r>
          </a:p>
          <a:p>
            <a:r>
              <a:rPr lang="en-US" dirty="0"/>
              <a:t>	((identifier | "case" constant-expression | "default") ":")*</a:t>
            </a:r>
          </a:p>
          <a:p>
            <a:r>
              <a:rPr lang="en-US" dirty="0"/>
              <a:t>	(expression? ";" |</a:t>
            </a:r>
          </a:p>
          <a:p>
            <a:r>
              <a:rPr lang="en-US" dirty="0"/>
              <a:t>	 block|</a:t>
            </a:r>
          </a:p>
          <a:p>
            <a:r>
              <a:rPr lang="en-US" dirty="0"/>
              <a:t>	 "if" "(" expression ")" statement |</a:t>
            </a:r>
          </a:p>
          <a:p>
            <a:r>
              <a:rPr lang="en-US" dirty="0"/>
              <a:t>	 "if" "(" expression ")" statement "else" statement |</a:t>
            </a:r>
          </a:p>
          <a:p>
            <a:r>
              <a:rPr lang="en-US" dirty="0"/>
              <a:t>	 "switch" "(" expression ")" statement |</a:t>
            </a:r>
          </a:p>
          <a:p>
            <a:r>
              <a:rPr lang="en-US" dirty="0"/>
              <a:t>	 "while" "(" expression ")" statement |</a:t>
            </a:r>
          </a:p>
          <a:p>
            <a:r>
              <a:rPr lang="en-US" dirty="0"/>
              <a:t>	 "do" statement "while" "(" expression ")" ";" |</a:t>
            </a:r>
          </a:p>
          <a:p>
            <a:r>
              <a:rPr lang="en-US" dirty="0"/>
              <a:t>	 "for" "(" expression? ";" expression? ";" expression? ")" statement |</a:t>
            </a:r>
          </a:p>
          <a:p>
            <a:r>
              <a:rPr lang="en-US" dirty="0"/>
              <a:t>	 "</a:t>
            </a:r>
            <a:r>
              <a:rPr lang="en-US" dirty="0" err="1"/>
              <a:t>goto</a:t>
            </a:r>
            <a:r>
              <a:rPr lang="en-US" dirty="0"/>
              <a:t>" identifier ";" |</a:t>
            </a:r>
          </a:p>
          <a:p>
            <a:r>
              <a:rPr lang="en-US" dirty="0"/>
              <a:t>	 "continue" ";" | </a:t>
            </a:r>
          </a:p>
          <a:p>
            <a:r>
              <a:rPr lang="en-US" dirty="0"/>
              <a:t>	 "break" ";" |</a:t>
            </a:r>
          </a:p>
          <a:p>
            <a:r>
              <a:rPr lang="en-US" dirty="0"/>
              <a:t>	 "return" expression? ";"</a:t>
            </a:r>
          </a:p>
          <a:p>
            <a:r>
              <a:rPr lang="en-US" dirty="0"/>
              <a:t>	)</a:t>
            </a:r>
          </a:p>
          <a:p>
            <a:r>
              <a:rPr lang="en-US" dirty="0"/>
              <a:t>block: "{" declaration* statement* "}"</a:t>
            </a:r>
          </a:p>
          <a:p>
            <a:r>
              <a:rPr lang="en-US" dirty="0"/>
              <a:t>expression: </a:t>
            </a:r>
          </a:p>
          <a:p>
            <a:r>
              <a:rPr lang="en-US" dirty="0"/>
              <a:t>	assignment-expression%</a:t>
            </a:r>
          </a:p>
          <a:p>
            <a:r>
              <a:rPr lang="en-US" dirty="0"/>
              <a:t>assignment-expression: (</a:t>
            </a:r>
          </a:p>
          <a:p>
            <a:r>
              <a:rPr lang="en-US" dirty="0"/>
              <a:t>	unary-expression (</a:t>
            </a:r>
          </a:p>
          <a:p>
            <a:r>
              <a:rPr lang="en-US" dirty="0"/>
              <a:t>		"=" | "*=" | "/=" | "%=" | "+=" | "-=" | "&lt;&lt;=" | "&gt;&gt;=" | "&amp;=" | </a:t>
            </a:r>
          </a:p>
          <a:p>
            <a:r>
              <a:rPr lang="en-US" dirty="0"/>
              <a:t>		"^=" | "|="</a:t>
            </a:r>
          </a:p>
          <a:p>
            <a:r>
              <a:rPr lang="en-US" dirty="0"/>
              <a:t>	)</a:t>
            </a:r>
          </a:p>
          <a:p>
            <a:r>
              <a:rPr lang="en-US" dirty="0"/>
              <a:t>	)* conditional-expression</a:t>
            </a:r>
          </a:p>
          <a:p>
            <a:r>
              <a:rPr lang="en-US" dirty="0"/>
              <a:t>Conditional-expression: </a:t>
            </a:r>
          </a:p>
          <a:p>
            <a:r>
              <a:rPr lang="en-US" dirty="0"/>
              <a:t>	logical-OR-expression ( "?" expression ":" conditional-expression )?</a:t>
            </a:r>
          </a:p>
        </p:txBody>
      </p:sp>
      <p:sp>
        <p:nvSpPr>
          <p:cNvPr id="4" name="Slide Number Placeholder 3"/>
          <p:cNvSpPr>
            <a:spLocks noGrp="1"/>
          </p:cNvSpPr>
          <p:nvPr>
            <p:ph type="sldNum" sz="quarter" idx="5"/>
          </p:nvPr>
        </p:nvSpPr>
        <p:spPr/>
        <p:txBody>
          <a:bodyPr/>
          <a:lstStyle/>
          <a:p>
            <a:fld id="{9FC314A6-27F9-43BB-94C8-AF921EDECBCE}" type="slidenum">
              <a:rPr lang="en-US" smtClean="0"/>
              <a:t>24</a:t>
            </a:fld>
            <a:endParaRPr lang="en-US"/>
          </a:p>
        </p:txBody>
      </p:sp>
    </p:spTree>
    <p:extLst>
      <p:ext uri="{BB962C8B-B14F-4D97-AF65-F5344CB8AC3E}">
        <p14:creationId xmlns:p14="http://schemas.microsoft.com/office/powerpoint/2010/main" val="349331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90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23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10835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11/14/2025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6544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6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5465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11/14/2025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227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7444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33404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2512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6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2461499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52931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71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34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5797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337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4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68992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8889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64322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44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84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433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gznDGyNiDl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A1FF-C9BA-4119-8E3D-FFD93F028D00}"/>
              </a:ext>
            </a:extLst>
          </p:cNvPr>
          <p:cNvSpPr>
            <a:spLocks noGrp="1"/>
          </p:cNvSpPr>
          <p:nvPr>
            <p:ph type="ctrTitle"/>
          </p:nvPr>
        </p:nvSpPr>
        <p:spPr/>
        <p:txBody>
          <a:bodyPr/>
          <a:lstStyle/>
          <a:p>
            <a:r>
              <a:rPr lang="en-US" dirty="0"/>
              <a:t>Context Free Grammars</a:t>
            </a:r>
          </a:p>
        </p:txBody>
      </p:sp>
      <p:sp>
        <p:nvSpPr>
          <p:cNvPr id="3" name="Subtitle 2">
            <a:extLst>
              <a:ext uri="{FF2B5EF4-FFF2-40B4-BE49-F238E27FC236}">
                <a16:creationId xmlns:a16="http://schemas.microsoft.com/office/drawing/2014/main" id="{E7ACED9B-4894-4646-8A58-7D1D75A3186E}"/>
              </a:ext>
            </a:extLst>
          </p:cNvPr>
          <p:cNvSpPr>
            <a:spLocks noGrp="1"/>
          </p:cNvSpPr>
          <p:nvPr>
            <p:ph type="subTitle" idx="1"/>
          </p:nvPr>
        </p:nvSpPr>
        <p:spPr/>
        <p:txBody>
          <a:bodyPr/>
          <a:lstStyle/>
          <a:p>
            <a:r>
              <a:rPr lang="en-US" dirty="0"/>
              <a:t>CSE 311 Autumn 2025</a:t>
            </a:r>
          </a:p>
          <a:p>
            <a:r>
              <a:rPr lang="en-US" dirty="0"/>
              <a:t>Lecture 23</a:t>
            </a:r>
          </a:p>
        </p:txBody>
      </p:sp>
    </p:spTree>
    <p:extLst>
      <p:ext uri="{BB962C8B-B14F-4D97-AF65-F5344CB8AC3E}">
        <p14:creationId xmlns:p14="http://schemas.microsoft.com/office/powerpoint/2010/main" val="78764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alphabet here is {(,)} i.e. parentheses are the characters.</a:t>
            </a:r>
          </a:p>
        </p:txBody>
      </p:sp>
    </p:spTree>
    <p:extLst>
      <p:ext uri="{BB962C8B-B14F-4D97-AF65-F5344CB8AC3E}">
        <p14:creationId xmlns:p14="http://schemas.microsoft.com/office/powerpoint/2010/main" val="264915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 CFG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75708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 CFG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Multiple ways of generating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a:xfrm>
                <a:off x="575240" y="1463857"/>
                <a:ext cx="11470580" cy="4845504"/>
              </a:xfrm>
            </p:spPr>
            <p:txBody>
              <a:bodyPr/>
              <a:lstStyle/>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r>
                  <a:rPr lang="en-US" dirty="0"/>
                  <a:t>What did we mean by these being different? They represent different meanings mathematically.</a:t>
                </a:r>
              </a:p>
              <a:p>
                <a:r>
                  <a:rPr lang="en-US" dirty="0"/>
                  <a:t>One says “you’re adding together two numbers: 2 and (whatever 3*4 is)”</a:t>
                </a:r>
              </a:p>
              <a:p>
                <a:r>
                  <a:rPr lang="en-US" dirty="0"/>
                  <a:t>The other says “you’re multiplying two numbers: (whatever 2+3 is) and 4”</a:t>
                </a:r>
              </a:p>
              <a:p>
                <a:endParaRPr lang="en-US" dirty="0"/>
              </a:p>
              <a:p>
                <a:r>
                  <a:rPr lang="en-US" dirty="0"/>
                  <a:t>Those have different meanings!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xfrm>
                <a:off x="575240" y="1463857"/>
                <a:ext cx="11470580" cy="4845504"/>
              </a:xfrm>
              <a:blipFill>
                <a:blip r:embed="rId2"/>
                <a:stretch>
                  <a:fillRect l="-691" t="-2138" r="-319" b="-2390"/>
                </a:stretch>
              </a:blipFill>
            </p:spPr>
            <p:txBody>
              <a:bodyPr/>
              <a:lstStyle/>
              <a:p>
                <a:r>
                  <a:rPr lang="en-US">
                    <a:noFill/>
                  </a:rPr>
                  <a:t> </a:t>
                </a:r>
              </a:p>
            </p:txBody>
          </p:sp>
        </mc:Fallback>
      </mc:AlternateContent>
    </p:spTree>
    <p:extLst>
      <p:ext uri="{BB962C8B-B14F-4D97-AF65-F5344CB8AC3E}">
        <p14:creationId xmlns:p14="http://schemas.microsoft.com/office/powerpoint/2010/main" val="318252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normAutofit fontScale="90000"/>
          </a:bodyPr>
          <a:lstStyle/>
          <a:p>
            <a:r>
              <a:rPr lang="en-US" dirty="0"/>
              <a:t>Parse Trees—remember where parentheses go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descr="Parse tree with S as the top symbol (level 1), split into 0, S, and 0 ; the next S (level 2) is split into 1, S, 1; and the next S (level 3) is split into 1">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descr="Parse tree with E as the top symbol (level 1), split into E, +, and E ; the left E (at level 2) splits into 2; the right E (at level 2) splits into E, *, E; the left E (at level 3) is split into 3; and the right E (at level 3) is split into 4">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descr="Parse tree with E as the top symbol (level 1), split into E, *, and E ; the left E (at level 2) splits into E, +, E; the left E (at level 3) is split into 2; and the right E (at level 3) is split into 3; the right E (at level 2) splits into 4">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5801-69D1-441C-AC9D-F4AE188ED740}"/>
              </a:ext>
            </a:extLst>
          </p:cNvPr>
          <p:cNvSpPr>
            <a:spLocks noGrp="1"/>
          </p:cNvSpPr>
          <p:nvPr>
            <p:ph type="title"/>
          </p:nvPr>
        </p:nvSpPr>
        <p:spPr/>
        <p:txBody>
          <a:bodyPr/>
          <a:lstStyle/>
          <a:p>
            <a:r>
              <a:rPr lang="en-US" dirty="0"/>
              <a:t>Why do we care about parsing?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F24397-B1D8-4923-9CEA-1E6AEA632418}"/>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2+3∗4</m:t>
                    </m:r>
                  </m:oMath>
                </a14:m>
                <a:r>
                  <a:rPr lang="en-US" dirty="0"/>
                  <a:t> can only mean one thing!</a:t>
                </a:r>
              </a:p>
              <a:p>
                <a:r>
                  <a:rPr lang="en-US" dirty="0"/>
                  <a:t>If I write these symbols in a program, we need to make sure we know which one to do.</a:t>
                </a:r>
              </a:p>
              <a:p>
                <a:endParaRPr lang="en-US" dirty="0"/>
              </a:p>
              <a:p>
                <a:r>
                  <a:rPr lang="en-US" dirty="0"/>
                  <a:t>The first grammar we saw was “ambiguous” it allows the same string to “mean” two different things. </a:t>
                </a:r>
              </a:p>
              <a:p>
                <a:r>
                  <a:rPr lang="en-US" dirty="0"/>
                  <a:t>Sometimes you can fix that!</a:t>
                </a:r>
              </a:p>
            </p:txBody>
          </p:sp>
        </mc:Choice>
        <mc:Fallback xmlns="">
          <p:sp>
            <p:nvSpPr>
              <p:cNvPr id="3" name="Content Placeholder 2">
                <a:extLst>
                  <a:ext uri="{FF2B5EF4-FFF2-40B4-BE49-F238E27FC236}">
                    <a16:creationId xmlns:a16="http://schemas.microsoft.com/office/drawing/2014/main" id="{7FF24397-B1D8-4923-9CEA-1E6AEA63241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44702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descr="Parse tree with E as the top symbol (level 1), split into E, +, and T ; the E (at level 2) splits into T, which splits into F, which splits into N, which splits into 2; the T (at level 2) is split into T, *, F; the T (at level 3) splits into F, which splits into N, which splits into 3; the F (at level 3) splits into N, which splits into 4">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CF82-DD50-4A1F-BF1B-5B435A574AEC}"/>
              </a:ext>
            </a:extLst>
          </p:cNvPr>
          <p:cNvSpPr>
            <a:spLocks noGrp="1"/>
          </p:cNvSpPr>
          <p:nvPr>
            <p:ph type="title"/>
          </p:nvPr>
        </p:nvSpPr>
        <p:spPr>
          <a:xfrm>
            <a:off x="575239" y="216623"/>
            <a:ext cx="11187259" cy="1014667"/>
          </a:xfrm>
        </p:spPr>
        <p:txBody>
          <a:bodyPr/>
          <a:lstStyle/>
          <a:p>
            <a:r>
              <a:rPr lang="en-US" dirty="0"/>
              <a:t>How do Computer Scientists use CFGs?</a:t>
            </a:r>
          </a:p>
        </p:txBody>
      </p:sp>
      <p:sp>
        <p:nvSpPr>
          <p:cNvPr id="3" name="Content Placeholder 2">
            <a:extLst>
              <a:ext uri="{FF2B5EF4-FFF2-40B4-BE49-F238E27FC236}">
                <a16:creationId xmlns:a16="http://schemas.microsoft.com/office/drawing/2014/main" id="{2AB4965E-E03D-442D-AF79-2EC973B11953}"/>
              </a:ext>
            </a:extLst>
          </p:cNvPr>
          <p:cNvSpPr>
            <a:spLocks noGrp="1"/>
          </p:cNvSpPr>
          <p:nvPr>
            <p:ph idx="1"/>
          </p:nvPr>
        </p:nvSpPr>
        <p:spPr>
          <a:xfrm>
            <a:off x="293912" y="1463857"/>
            <a:ext cx="11468586" cy="1353988"/>
          </a:xfrm>
        </p:spPr>
        <p:txBody>
          <a:bodyPr>
            <a:normAutofit fontScale="92500"/>
          </a:bodyPr>
          <a:lstStyle/>
          <a:p>
            <a:r>
              <a:rPr lang="en-US" dirty="0"/>
              <a:t>Most programming languages define valid programs as “strings that fit a CFG” </a:t>
            </a:r>
            <a:br>
              <a:rPr lang="en-US" dirty="0"/>
            </a:br>
            <a:r>
              <a:rPr lang="en-US" dirty="0"/>
              <a:t>That makes sure Java breaks down math expressions correctly! And also code like this:</a:t>
            </a:r>
          </a:p>
          <a:p>
            <a:pPr lvl="1"/>
            <a:endParaRPr lang="en-US" dirty="0"/>
          </a:p>
        </p:txBody>
      </p:sp>
      <p:sp>
        <p:nvSpPr>
          <p:cNvPr id="4" name="TextBox 3">
            <a:extLst>
              <a:ext uri="{FF2B5EF4-FFF2-40B4-BE49-F238E27FC236}">
                <a16:creationId xmlns:a16="http://schemas.microsoft.com/office/drawing/2014/main" id="{0DB1BD96-4973-444B-BB66-82E542778E70}"/>
              </a:ext>
            </a:extLst>
          </p:cNvPr>
          <p:cNvSpPr txBox="1"/>
          <p:nvPr/>
        </p:nvSpPr>
        <p:spPr>
          <a:xfrm>
            <a:off x="158860" y="2826009"/>
            <a:ext cx="6059993"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   else</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5" name="TextBox 4">
            <a:extLst>
              <a:ext uri="{FF2B5EF4-FFF2-40B4-BE49-F238E27FC236}">
                <a16:creationId xmlns:a16="http://schemas.microsoft.com/office/drawing/2014/main" id="{F509D2E6-32C7-400B-86FA-E3979FF5E38B}"/>
              </a:ext>
            </a:extLst>
          </p:cNvPr>
          <p:cNvSpPr txBox="1"/>
          <p:nvPr/>
        </p:nvSpPr>
        <p:spPr>
          <a:xfrm>
            <a:off x="6168868" y="2817845"/>
            <a:ext cx="7066533" cy="2308324"/>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else</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AB9B9D5A-467B-455F-BA8C-CABECFEBCE66}"/>
              </a:ext>
            </a:extLst>
          </p:cNvPr>
          <p:cNvSpPr txBox="1"/>
          <p:nvPr/>
        </p:nvSpPr>
        <p:spPr>
          <a:xfrm>
            <a:off x="293912" y="5038531"/>
            <a:ext cx="11683243" cy="1569660"/>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else could be attached to either “if”! Java needs a rule to decide which it goes with.</a:t>
            </a:r>
          </a:p>
          <a:p>
            <a:r>
              <a:rPr lang="en-US" sz="2400" dirty="0">
                <a:latin typeface="Segoe UI Semilight" panose="020B0402040204020203" pitchFamily="34" charset="0"/>
                <a:cs typeface="Segoe UI Semilight" panose="020B0402040204020203" pitchFamily="34" charset="0"/>
              </a:rPr>
              <a:t>Java’s convention makes the one on the left the intuitive whitespace.</a:t>
            </a:r>
          </a:p>
          <a:p>
            <a:r>
              <a:rPr lang="en-US" sz="2400" dirty="0">
                <a:latin typeface="Segoe UI Semilight" panose="020B0402040204020203" pitchFamily="34" charset="0"/>
                <a:cs typeface="Segoe UI Semilight" panose="020B0402040204020203" pitchFamily="34" charset="0"/>
              </a:rPr>
              <a:t>(You as a programmer should put braces so the humans reading your code don’t have to wonder!)</a:t>
            </a:r>
          </a:p>
        </p:txBody>
      </p:sp>
    </p:spTree>
    <p:extLst>
      <p:ext uri="{BB962C8B-B14F-4D97-AF65-F5344CB8AC3E}">
        <p14:creationId xmlns:p14="http://schemas.microsoft.com/office/powerpoint/2010/main" val="312325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CFGs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 (or sometimes without)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descr="Backus-Naur form CFG for the C language &#10;full language can be found at: https://cs.wmich.edu/~gupta/teaching/cs4850/sumII06/The%20syntax%20of%20C%20in%20Backus-Naur%20form.ht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7911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E1B72-642F-4738-A720-2704DD21AF27}"/>
              </a:ext>
            </a:extLst>
          </p:cNvPr>
          <p:cNvSpPr>
            <a:spLocks noGrp="1"/>
          </p:cNvSpPr>
          <p:nvPr>
            <p:ph type="title"/>
          </p:nvPr>
        </p:nvSpPr>
        <p:spPr/>
        <p:txBody>
          <a:bodyPr/>
          <a:lstStyle/>
          <a:p>
            <a:r>
              <a:rPr lang="en-US" dirty="0"/>
              <a:t>Some fun CFG applications</a:t>
            </a:r>
          </a:p>
        </p:txBody>
      </p:sp>
      <p:sp>
        <p:nvSpPr>
          <p:cNvPr id="5" name="Text Placeholder 4">
            <a:extLst>
              <a:ext uri="{FF2B5EF4-FFF2-40B4-BE49-F238E27FC236}">
                <a16:creationId xmlns:a16="http://schemas.microsoft.com/office/drawing/2014/main" id="{AD7D34E1-1C73-4A0E-96F9-22EF37A0C63E}"/>
              </a:ext>
            </a:extLst>
          </p:cNvPr>
          <p:cNvSpPr>
            <a:spLocks noGrp="1"/>
          </p:cNvSpPr>
          <p:nvPr>
            <p:ph type="body" idx="1"/>
          </p:nvPr>
        </p:nvSpPr>
        <p:spPr/>
        <p:txBody>
          <a:bodyPr/>
          <a:lstStyle/>
          <a:p>
            <a:r>
              <a:rPr lang="en-US" dirty="0"/>
              <a:t>If we have time</a:t>
            </a:r>
          </a:p>
        </p:txBody>
      </p:sp>
    </p:spTree>
    <p:extLst>
      <p:ext uri="{BB962C8B-B14F-4D97-AF65-F5344CB8AC3E}">
        <p14:creationId xmlns:p14="http://schemas.microsoft.com/office/powerpoint/2010/main" val="300610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 (sentence diagramming)</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 (CFG for sentences)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7" name="Graphic 6" descr="sentence diagram for &quot;The old man the boat&quot;: &#10;S at the top level (level 1) split into NP and VP; NP (at level 2) splits into Det and NP; Det (level 3) splits into &quot;The&quot; and NP (level 3) splits into Adj and Noun; Adj (level 4) splits into &quot;old&quot;; Noun (level 4) splits into &quot;man&quot;; VP (at level 2) splits ??? which splits into &quot;the&quot; and &quot;boat&quot; ">
            <a:extLst>
              <a:ext uri="{FF2B5EF4-FFF2-40B4-BE49-F238E27FC236}">
                <a16:creationId xmlns:a16="http://schemas.microsoft.com/office/drawing/2014/main" id="{C6B5004C-470F-4CED-AED7-05547D6147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9322" y="1155333"/>
            <a:ext cx="4566678" cy="5003791"/>
          </a:xfrm>
          <a:prstGeom prst="rect">
            <a:avLst/>
          </a:prstGeom>
        </p:spPr>
      </p:pic>
      <p:pic>
        <p:nvPicPr>
          <p:cNvPr id="5" name="Content Placeholder 4" descr="sentence diagram for &quot;The old man the boat&quot;: &#10;S at the top level (level 1) split into NP and VP; NP (at level 2) splits into Det and Noun; Det (level 3) splits into &quot;The&quot; and Noun (level 3) splits into &quot;old&quot;; VP (at level 2) splits into Verb and NP ; Verb (level 3) splits into &quot;man&quot;; NP (level 3) splits into Det and Noun; Det (level 4) splits into &quot;the&quot;; Noun (level 4) splits into &quot;boat&quot;">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6707" y="1034803"/>
            <a:ext cx="4454928" cy="4881344"/>
          </a:xfr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FE02-0C5D-4EB2-98AE-2E8EE6470F84}"/>
              </a:ext>
            </a:extLst>
          </p:cNvPr>
          <p:cNvSpPr>
            <a:spLocks noGrp="1"/>
          </p:cNvSpPr>
          <p:nvPr>
            <p:ph type="title"/>
          </p:nvPr>
        </p:nvSpPr>
        <p:spPr/>
        <p:txBody>
          <a:bodyPr/>
          <a:lstStyle/>
          <a:p>
            <a:r>
              <a:rPr lang="en-US" dirty="0"/>
              <a:t>English is ambiguous</a:t>
            </a:r>
          </a:p>
        </p:txBody>
      </p:sp>
      <p:sp>
        <p:nvSpPr>
          <p:cNvPr id="3" name="Content Placeholder 2">
            <a:extLst>
              <a:ext uri="{FF2B5EF4-FFF2-40B4-BE49-F238E27FC236}">
                <a16:creationId xmlns:a16="http://schemas.microsoft.com/office/drawing/2014/main" id="{A0B2C155-BF96-4E85-B653-A464233106F3}"/>
              </a:ext>
            </a:extLst>
          </p:cNvPr>
          <p:cNvSpPr>
            <a:spLocks noGrp="1"/>
          </p:cNvSpPr>
          <p:nvPr>
            <p:ph idx="1"/>
          </p:nvPr>
        </p:nvSpPr>
        <p:spPr/>
        <p:txBody>
          <a:bodyPr/>
          <a:lstStyle/>
          <a:p>
            <a:r>
              <a:rPr lang="en-US" dirty="0"/>
              <a:t>(Most of ‘standard’) English can be represented as a context free grammar.</a:t>
            </a:r>
          </a:p>
          <a:p>
            <a:pPr lvl="1"/>
            <a:r>
              <a:rPr lang="en-US" dirty="0"/>
              <a:t>It’s not perfect (ask Robbie details later).</a:t>
            </a:r>
          </a:p>
          <a:p>
            <a:r>
              <a:rPr lang="en-US" dirty="0"/>
              <a:t>The grammar is ambiguous! That is, there are sentences which have multiple valid </a:t>
            </a:r>
            <a:r>
              <a:rPr lang="en-US" dirty="0" err="1"/>
              <a:t>parsings</a:t>
            </a:r>
            <a:r>
              <a:rPr lang="en-US" dirty="0"/>
              <a:t> (multiple meanings).</a:t>
            </a:r>
          </a:p>
          <a:p>
            <a:endParaRPr lang="en-US" dirty="0"/>
          </a:p>
          <a:p>
            <a:r>
              <a:rPr lang="en-US" dirty="0"/>
              <a:t>Can you find multiple meanings of this sentence:</a:t>
            </a:r>
            <a:br>
              <a:rPr lang="en-US" dirty="0"/>
            </a:br>
            <a:r>
              <a:rPr lang="en-US" dirty="0"/>
              <a:t>“Place these 3 exercise balls on the mat at the top of the hill.”</a:t>
            </a:r>
          </a:p>
          <a:p>
            <a:r>
              <a:rPr lang="en-US" dirty="0">
                <a:hlinkClick r:id="rId2"/>
              </a:rPr>
              <a:t>See this video</a:t>
            </a:r>
            <a:endParaRPr lang="en-US" dirty="0"/>
          </a:p>
        </p:txBody>
      </p:sp>
    </p:spTree>
    <p:extLst>
      <p:ext uri="{BB962C8B-B14F-4D97-AF65-F5344CB8AC3E}">
        <p14:creationId xmlns:p14="http://schemas.microsoft.com/office/powerpoint/2010/main" val="238902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9E2B-0537-BFC1-1C9B-E456D7972112}"/>
              </a:ext>
            </a:extLst>
          </p:cNvPr>
          <p:cNvSpPr>
            <a:spLocks noGrp="1"/>
          </p:cNvSpPr>
          <p:nvPr>
            <p:ph type="title"/>
          </p:nvPr>
        </p:nvSpPr>
        <p:spPr/>
        <p:txBody>
          <a:bodyPr/>
          <a:lstStyle/>
          <a:p>
            <a:r>
              <a:rPr lang="en-US" dirty="0"/>
              <a:t>What </a:t>
            </a:r>
            <a:r>
              <a:rPr lang="en-US" b="1" dirty="0"/>
              <a:t>can’t</a:t>
            </a:r>
            <a:r>
              <a:rPr lang="en-US" dirty="0"/>
              <a:t> regular expressions do? (1)</a:t>
            </a:r>
            <a:endParaRPr lang="en-US" b="1" dirty="0"/>
          </a:p>
        </p:txBody>
      </p:sp>
      <p:sp>
        <p:nvSpPr>
          <p:cNvPr id="3" name="Content Placeholder 2">
            <a:extLst>
              <a:ext uri="{FF2B5EF4-FFF2-40B4-BE49-F238E27FC236}">
                <a16:creationId xmlns:a16="http://schemas.microsoft.com/office/drawing/2014/main" id="{44EF9957-2555-96D5-C279-4812F9375A69}"/>
              </a:ext>
            </a:extLst>
          </p:cNvPr>
          <p:cNvSpPr>
            <a:spLocks noGrp="1"/>
          </p:cNvSpPr>
          <p:nvPr>
            <p:ph idx="1"/>
          </p:nvPr>
        </p:nvSpPr>
        <p:spPr/>
        <p:txBody>
          <a:bodyPr/>
          <a:lstStyle/>
          <a:p>
            <a:r>
              <a:rPr lang="en-US" dirty="0"/>
              <a:t>Can you write a regular expression for all binary palindromes?</a:t>
            </a:r>
          </a:p>
          <a:p>
            <a:endParaRPr lang="en-US" dirty="0"/>
          </a:p>
          <a:p>
            <a:endParaRPr lang="en-US" dirty="0"/>
          </a:p>
          <a:p>
            <a:r>
              <a:rPr lang="en-US" dirty="0"/>
              <a:t>Can you write a regular expression for all binary palindromes of length at most 100?</a:t>
            </a:r>
          </a:p>
          <a:p>
            <a:endParaRPr lang="en-US" dirty="0"/>
          </a:p>
        </p:txBody>
      </p:sp>
    </p:spTree>
    <p:extLst>
      <p:ext uri="{BB962C8B-B14F-4D97-AF65-F5344CB8AC3E}">
        <p14:creationId xmlns:p14="http://schemas.microsoft.com/office/powerpoint/2010/main" val="260181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EDF7E-1230-427A-81C4-28F0C5568794}"/>
              </a:ext>
            </a:extLst>
          </p:cNvPr>
          <p:cNvSpPr>
            <a:spLocks noGrp="1"/>
          </p:cNvSpPr>
          <p:nvPr>
            <p:ph type="title"/>
          </p:nvPr>
        </p:nvSpPr>
        <p:spPr/>
        <p:txBody>
          <a:bodyPr/>
          <a:lstStyle/>
          <a:p>
            <a:r>
              <a:rPr lang="en-US" dirty="0"/>
              <a:t>The Important Takeaways</a:t>
            </a:r>
          </a:p>
        </p:txBody>
      </p:sp>
      <p:sp>
        <p:nvSpPr>
          <p:cNvPr id="5" name="Text Placeholder 4">
            <a:extLst>
              <a:ext uri="{FF2B5EF4-FFF2-40B4-BE49-F238E27FC236}">
                <a16:creationId xmlns:a16="http://schemas.microsoft.com/office/drawing/2014/main" id="{E114BCAB-8F50-4725-9CF3-D6FCCE794E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(mathematical representations of) Tiny computers! And how they relate to regular expressions and CFGs.</a:t>
            </a:r>
          </a:p>
        </p:txBody>
      </p:sp>
    </p:spTree>
    <p:extLst>
      <p:ext uri="{BB962C8B-B14F-4D97-AF65-F5344CB8AC3E}">
        <p14:creationId xmlns:p14="http://schemas.microsoft.com/office/powerpoint/2010/main" val="17558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D287-2ACB-2699-90CF-CAA7FE42E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0B4E-AF73-C6D2-CBBC-5130E082E0B0}"/>
              </a:ext>
            </a:extLst>
          </p:cNvPr>
          <p:cNvSpPr>
            <a:spLocks noGrp="1"/>
          </p:cNvSpPr>
          <p:nvPr>
            <p:ph type="title"/>
          </p:nvPr>
        </p:nvSpPr>
        <p:spPr/>
        <p:txBody>
          <a:bodyPr>
            <a:normAutofit fontScale="90000"/>
          </a:bodyPr>
          <a:lstStyle/>
          <a:p>
            <a:r>
              <a:rPr lang="en-US" dirty="0"/>
              <a:t>What </a:t>
            </a:r>
            <a:r>
              <a:rPr lang="en-US" b="1" dirty="0"/>
              <a:t>can’t</a:t>
            </a:r>
            <a:r>
              <a:rPr lang="en-US" dirty="0"/>
              <a:t> regular expressions do? </a:t>
            </a:r>
            <a:br>
              <a:rPr lang="en-US" dirty="0"/>
            </a:br>
            <a:r>
              <a:rPr lang="en-US" dirty="0"/>
              <a:t>(1 answers)</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DCE2-7E3B-3916-3A44-7A9228282826}"/>
                  </a:ext>
                </a:extLst>
              </p:cNvPr>
              <p:cNvSpPr>
                <a:spLocks noGrp="1"/>
              </p:cNvSpPr>
              <p:nvPr>
                <p:ph idx="1"/>
              </p:nvPr>
            </p:nvSpPr>
            <p:spPr/>
            <p:txBody>
              <a:bodyPr/>
              <a:lstStyle/>
              <a:p>
                <a:r>
                  <a:rPr lang="en-US" dirty="0"/>
                  <a:t>Can you write a regular expression for all binary palindromes?</a:t>
                </a:r>
              </a:p>
              <a:p>
                <a:r>
                  <a:rPr lang="en-US" dirty="0">
                    <a:solidFill>
                      <a:schemeClr val="accent3"/>
                    </a:solidFill>
                  </a:rPr>
                  <a:t>No! There is no such regular expression (we’ll prove it in a few weeks).</a:t>
                </a:r>
              </a:p>
              <a:p>
                <a:endParaRPr lang="en-US" dirty="0"/>
              </a:p>
              <a:p>
                <a:r>
                  <a:rPr lang="en-US" dirty="0"/>
                  <a:t>Can you write a regular expression for all binary palindromes of length at most 100?</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p:txBody>
          </p:sp>
        </mc:Choice>
        <mc:Fallback xmlns="">
          <p:sp>
            <p:nvSpPr>
              <p:cNvPr id="3" name="Content Placeholder 2">
                <a:extLst>
                  <a:ext uri="{FF2B5EF4-FFF2-40B4-BE49-F238E27FC236}">
                    <a16:creationId xmlns:a16="http://schemas.microsoft.com/office/drawing/2014/main" id="{1E80DCE2-7E3B-3916-3A44-7A9228282826}"/>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135641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 (2)</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normAutofit fontScale="90000"/>
          </a:bodyPr>
          <a:lstStyle/>
          <a:p>
            <a:r>
              <a:rPr lang="en-US" dirty="0"/>
              <a:t>What </a:t>
            </a:r>
            <a:r>
              <a:rPr lang="en-US" b="1" dirty="0"/>
              <a:t>can’t</a:t>
            </a:r>
            <a:r>
              <a:rPr lang="en-US" dirty="0"/>
              <a:t> regular expressions do?</a:t>
            </a:r>
            <a:br>
              <a:rPr lang="en-US" dirty="0"/>
            </a:br>
            <a:r>
              <a:rPr lang="en-US" dirty="0"/>
              <a:t>(2 answers)</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p:spTree>
    <p:extLst>
      <p:ext uri="{BB962C8B-B14F-4D97-AF65-F5344CB8AC3E}">
        <p14:creationId xmlns:p14="http://schemas.microsoft.com/office/powerpoint/2010/main" val="255892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2447-1AAD-2937-CDBE-2BAB1CD26712}"/>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39F83309-D401-076C-E204-A358B1F770CF}"/>
              </a:ext>
            </a:extLst>
          </p:cNvPr>
          <p:cNvSpPr>
            <a:spLocks noGrp="1"/>
          </p:cNvSpPr>
          <p:nvPr>
            <p:ph idx="1"/>
          </p:nvPr>
        </p:nvSpPr>
        <p:spPr/>
        <p:txBody>
          <a:bodyPr/>
          <a:lstStyle/>
          <a:p>
            <a:r>
              <a:rPr lang="en-US" dirty="0"/>
              <a:t>We’re working our way up to proving theorems about computation</a:t>
            </a:r>
          </a:p>
          <a:p>
            <a:r>
              <a:rPr lang="en-US" dirty="0"/>
              <a:t>A statement like “there is no Java program that solves this problem”</a:t>
            </a:r>
          </a:p>
          <a:p>
            <a:endParaRPr lang="en-US" dirty="0"/>
          </a:p>
          <a:p>
            <a:r>
              <a:rPr lang="en-US" dirty="0"/>
              <a:t>Before we get there, we’ve got a grab bag of background topics.</a:t>
            </a:r>
          </a:p>
          <a:p>
            <a:r>
              <a:rPr lang="en-US" dirty="0"/>
              <a:t>The mathematical model for programs is defining a language, so we’re seeing different tools computer scientists use to do that.</a:t>
            </a:r>
          </a:p>
          <a:p>
            <a:pPr lvl="1"/>
            <a:r>
              <a:rPr lang="en-US" dirty="0"/>
              <a:t>The set of all inputs that will cause the program to return true.</a:t>
            </a:r>
          </a:p>
          <a:p>
            <a:r>
              <a:rPr lang="en-US" dirty="0"/>
              <a:t>Last time: Regular expressions: a common practical tool</a:t>
            </a:r>
          </a:p>
          <a:p>
            <a:r>
              <a:rPr lang="en-US" dirty="0"/>
              <a:t>Today: CFGs: a key to defining a programming language</a:t>
            </a:r>
          </a:p>
        </p:txBody>
      </p:sp>
    </p:spTree>
    <p:extLst>
      <p:ext uri="{BB962C8B-B14F-4D97-AF65-F5344CB8AC3E}">
        <p14:creationId xmlns:p14="http://schemas.microsoft.com/office/powerpoint/2010/main" val="223244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2" name="Text Placeholder 1">
            <a:extLst>
              <a:ext uri="{FF2B5EF4-FFF2-40B4-BE49-F238E27FC236}">
                <a16:creationId xmlns:a16="http://schemas.microsoft.com/office/drawing/2014/main" id="{777D01F5-2092-4410-AE6C-5228D1F87954}"/>
              </a:ext>
            </a:extLst>
          </p:cNvPr>
          <p:cNvSpPr>
            <a:spLocks noGrp="1"/>
          </p:cNvSpPr>
          <p:nvPr>
            <p:ph type="body" idx="1"/>
          </p:nvPr>
        </p:nvSpPr>
        <p:spPr/>
        <p:txBody>
          <a:bodyPr/>
          <a:lstStyle/>
          <a:p>
            <a:r>
              <a:rPr lang="en-US" dirty="0"/>
              <a:t>Another way of defining a language</a:t>
            </a:r>
          </a:p>
        </p:txBody>
      </p:sp>
    </p:spTree>
    <p:extLst>
      <p:ext uri="{BB962C8B-B14F-4D97-AF65-F5344CB8AC3E}">
        <p14:creationId xmlns:p14="http://schemas.microsoft.com/office/powerpoint/2010/main" val="2280112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2431</Words>
  <Application>Microsoft Office PowerPoint</Application>
  <PresentationFormat>Widescreen</PresentationFormat>
  <Paragraphs>299</Paragraphs>
  <Slides>32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Arial</vt:lpstr>
      <vt:lpstr>Calibri</vt:lpstr>
      <vt:lpstr>Cambria Math</vt:lpstr>
      <vt:lpstr>Courier New</vt:lpstr>
      <vt:lpstr>Franklin Gothic Medium</vt:lpstr>
      <vt:lpstr>Segoe UI</vt:lpstr>
      <vt:lpstr>Segoe UI Light</vt:lpstr>
      <vt:lpstr>Segoe UI Semibold</vt:lpstr>
      <vt:lpstr>Segoe UI Semilight</vt:lpstr>
      <vt:lpstr>Tw Cen MT</vt:lpstr>
      <vt:lpstr>Wingdings 3</vt:lpstr>
      <vt:lpstr>Integral</vt:lpstr>
      <vt:lpstr>1_Integral</vt:lpstr>
      <vt:lpstr>Context Free Grammars</vt:lpstr>
      <vt:lpstr>Regular Expressions</vt:lpstr>
      <vt:lpstr>What can’t regular expressions do? (1)</vt:lpstr>
      <vt:lpstr>What can’t regular expressions do?  (1 answers)</vt:lpstr>
      <vt:lpstr>What can’t regular expressions do? (2)</vt:lpstr>
      <vt:lpstr>What can’t regular expressions do? (2 answers)</vt:lpstr>
      <vt:lpstr>A Vocabulary Note</vt:lpstr>
      <vt:lpstr>Where Are We?</vt:lpstr>
      <vt:lpstr>Context Free Grammars</vt:lpstr>
      <vt:lpstr>What Can’t Regular Expressions Do?</vt:lpstr>
      <vt:lpstr>Context Free Grammars (definitions)</vt:lpstr>
      <vt:lpstr>Context Free Grammars (process)</vt:lpstr>
      <vt:lpstr>Examples</vt:lpstr>
      <vt:lpstr>Examples (with answers)</vt:lpstr>
      <vt:lpstr>Arithmetic CFG</vt:lpstr>
      <vt:lpstr>Arithmetic CFG (with answers)</vt:lpstr>
      <vt:lpstr>Multiple ways of generating strings</vt:lpstr>
      <vt:lpstr>Parse Trees—remember where parentheses go</vt:lpstr>
      <vt:lpstr>Back to the arithmetic</vt:lpstr>
      <vt:lpstr>Why do we care about parsing?</vt:lpstr>
      <vt:lpstr>How do we encode order of operations</vt:lpstr>
      <vt:lpstr>How do Computer Scientists use CFGs?</vt:lpstr>
      <vt:lpstr>CFGs in practice</vt:lpstr>
      <vt:lpstr>BNF for C   (no &lt;...&gt; and uses : instead of ::=)</vt:lpstr>
      <vt:lpstr>Some fun CFG applications</vt:lpstr>
      <vt:lpstr>Parse Trees (sentence diagramming)</vt:lpstr>
      <vt:lpstr>Parse Trees (CFG for sentences)</vt:lpstr>
      <vt:lpstr>The old man the boat</vt:lpstr>
      <vt:lpstr>English is ambiguous</vt:lpstr>
      <vt:lpstr>The Important Takeaways</vt:lpstr>
      <vt:lpstr>Power of Context Free Languages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mnats</cp:lastModifiedBy>
  <cp:revision>15</cp:revision>
  <cp:lastPrinted>2024-11-18T20:58:07Z</cp:lastPrinted>
  <dcterms:created xsi:type="dcterms:W3CDTF">2023-11-09T21:44:48Z</dcterms:created>
  <dcterms:modified xsi:type="dcterms:W3CDTF">2025-11-14T20:26:20Z</dcterms:modified>
</cp:coreProperties>
</file>