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9" r:id="rId3"/>
    <p:sldId id="281" r:id="rId4"/>
    <p:sldId id="309" r:id="rId5"/>
    <p:sldId id="282" r:id="rId6"/>
    <p:sldId id="283" r:id="rId7"/>
    <p:sldId id="285" r:id="rId8"/>
    <p:sldId id="286" r:id="rId9"/>
    <p:sldId id="292" r:id="rId10"/>
    <p:sldId id="287" r:id="rId11"/>
    <p:sldId id="293" r:id="rId12"/>
    <p:sldId id="307" r:id="rId13"/>
    <p:sldId id="308" r:id="rId14"/>
    <p:sldId id="288" r:id="rId15"/>
    <p:sldId id="289" r:id="rId16"/>
    <p:sldId id="290" r:id="rId17"/>
    <p:sldId id="312" r:id="rId18"/>
    <p:sldId id="314" r:id="rId19"/>
    <p:sldId id="313" r:id="rId20"/>
    <p:sldId id="315" r:id="rId21"/>
    <p:sldId id="291" r:id="rId22"/>
    <p:sldId id="310" r:id="rId23"/>
    <p:sldId id="31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35D14-911E-4CBB-85E4-BBF0455887F5}"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359E8-9EE0-484C-BC1E-D32973AC10B4}" type="slidenum">
              <a:rPr lang="en-US" smtClean="0"/>
              <a:t>‹#›</a:t>
            </a:fld>
            <a:endParaRPr lang="en-US"/>
          </a:p>
        </p:txBody>
      </p:sp>
    </p:spTree>
    <p:extLst>
      <p:ext uri="{BB962C8B-B14F-4D97-AF65-F5344CB8AC3E}">
        <p14:creationId xmlns:p14="http://schemas.microsoft.com/office/powerpoint/2010/main" val="274049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learn this in CSE 391!</a:t>
            </a:r>
          </a:p>
        </p:txBody>
      </p:sp>
      <p:sp>
        <p:nvSpPr>
          <p:cNvPr id="4" name="Slide Number Placeholder 3"/>
          <p:cNvSpPr>
            <a:spLocks noGrp="1"/>
          </p:cNvSpPr>
          <p:nvPr>
            <p:ph type="sldNum" sz="quarter" idx="5"/>
          </p:nvPr>
        </p:nvSpPr>
        <p:spPr/>
        <p:txBody>
          <a:bodyPr/>
          <a:lstStyle/>
          <a:p>
            <a:fld id="{22C359E8-9EE0-484C-BC1E-D32973AC10B4}" type="slidenum">
              <a:rPr lang="en-US" smtClean="0"/>
              <a:t>15</a:t>
            </a:fld>
            <a:endParaRPr lang="en-US"/>
          </a:p>
        </p:txBody>
      </p:sp>
    </p:spTree>
    <p:extLst>
      <p:ext uri="{BB962C8B-B14F-4D97-AF65-F5344CB8AC3E}">
        <p14:creationId xmlns:p14="http://schemas.microsoft.com/office/powerpoint/2010/main" val="248062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0C69659-8A45-40A4-8764-3DC8A412FC7B}"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0C69659-8A45-40A4-8764-3DC8A412FC7B}" type="datetimeFigureOut">
              <a:rPr lang="en-US" smtClean="0"/>
              <a:t>11/11/2025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27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12693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69659-8A45-40A4-8764-3DC8A412FC7B}"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287349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0C69659-8A45-40A4-8764-3DC8A412FC7B}" type="datetimeFigureOut">
              <a:rPr lang="en-US" smtClean="0"/>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03A8F-C225-4661-BCEC-0421C3F97CF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16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69659-8A45-40A4-8764-3DC8A412FC7B}" type="datetimeFigureOut">
              <a:rPr lang="en-US" smtClean="0"/>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4247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69659-8A45-40A4-8764-3DC8A412FC7B}"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0770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69659-8A45-40A4-8764-3DC8A412FC7B}"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1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69659-8A45-40A4-8764-3DC8A412FC7B}" type="datetimeFigureOut">
              <a:rPr lang="en-US" smtClean="0"/>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375709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69659-8A45-40A4-8764-3DC8A412FC7B}"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9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0C69659-8A45-40A4-8764-3DC8A412FC7B}" type="datetimeFigureOut">
              <a:rPr lang="en-US" smtClean="0"/>
              <a:t>11/11/2025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31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0C69659-8A45-40A4-8764-3DC8A412FC7B}" type="datetimeFigureOut">
              <a:rPr lang="en-US" smtClean="0"/>
              <a:t>11/11/2025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FD03A8F-C225-4661-BCEC-0421C3F97CF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78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597A-7BA3-4512-B801-567176CB2DC8}"/>
              </a:ext>
            </a:extLst>
          </p:cNvPr>
          <p:cNvSpPr>
            <a:spLocks noGrp="1"/>
          </p:cNvSpPr>
          <p:nvPr>
            <p:ph type="ctrTitle"/>
          </p:nvPr>
        </p:nvSpPr>
        <p:spPr/>
        <p:txBody>
          <a:bodyPr>
            <a:normAutofit/>
          </a:bodyPr>
          <a:lstStyle/>
          <a:p>
            <a:r>
              <a:rPr lang="en-US" dirty="0"/>
              <a:t>Regular Expressions</a:t>
            </a:r>
          </a:p>
        </p:txBody>
      </p:sp>
      <p:sp>
        <p:nvSpPr>
          <p:cNvPr id="3" name="Subtitle 2">
            <a:extLst>
              <a:ext uri="{FF2B5EF4-FFF2-40B4-BE49-F238E27FC236}">
                <a16:creationId xmlns:a16="http://schemas.microsoft.com/office/drawing/2014/main" id="{0A80A24F-FEF5-4568-9883-050B30F9A21B}"/>
              </a:ext>
            </a:extLst>
          </p:cNvPr>
          <p:cNvSpPr>
            <a:spLocks noGrp="1"/>
          </p:cNvSpPr>
          <p:nvPr>
            <p:ph type="subTitle" idx="1"/>
          </p:nvPr>
        </p:nvSpPr>
        <p:spPr/>
        <p:txBody>
          <a:bodyPr/>
          <a:lstStyle/>
          <a:p>
            <a:r>
              <a:rPr lang="en-US" dirty="0"/>
              <a:t>CSE 311 Autumn 2025</a:t>
            </a:r>
          </a:p>
          <a:p>
            <a:r>
              <a:rPr lang="en-US" dirty="0"/>
              <a:t>Lecture 22</a:t>
            </a:r>
          </a:p>
        </p:txBody>
      </p:sp>
      <p:pic>
        <p:nvPicPr>
          <p:cNvPr id="4" name="Picture 2" descr="Regular Expressions">
            <a:extLst>
              <a:ext uri="{FF2B5EF4-FFF2-40B4-BE49-F238E27FC236}">
                <a16:creationId xmlns:a16="http://schemas.microsoft.com/office/drawing/2014/main" id="{2D6B27A6-06C7-4EAE-9B5B-9C9F29FCC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606" y="114867"/>
            <a:ext cx="4789394" cy="484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4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322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all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05195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endParaRPr lang="en-US" dirty="0"/>
          </a:p>
          <a:p>
            <a:r>
              <a:rPr lang="en-US" dirty="0"/>
              <a:t>Write a regular expression for “the set of all binary strings with at most two ones”</a:t>
            </a:r>
          </a:p>
          <a:p>
            <a:endParaRPr lang="en-US" dirty="0"/>
          </a:p>
          <a:p>
            <a:r>
              <a:rPr lang="en-US" dirty="0"/>
              <a:t>Write a regular expression for “strings that don’t contain 00”</a:t>
            </a:r>
          </a:p>
        </p:txBody>
      </p:sp>
    </p:spTree>
    <p:extLst>
      <p:ext uri="{BB962C8B-B14F-4D97-AF65-F5344CB8AC3E}">
        <p14:creationId xmlns:p14="http://schemas.microsoft.com/office/powerpoint/2010/main" val="251365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14:m>
                  <m:oMath xmlns:m="http://schemas.openxmlformats.org/officeDocument/2006/math">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m:t>
                        </m:r>
                      </m:e>
                    </m:d>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00∪01∪10∪11</m:t>
                            </m:r>
                          </m:e>
                        </m:d>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“the set of all binary strings with at most two ones”</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“strings that don’t contain 00”</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01∪1</m:t>
                            </m:r>
                          </m:e>
                        </m:d>
                      </m:e>
                      <m:sup>
                        <m:r>
                          <a:rPr lang="en-US" b="0" i="1" smtClean="0">
                            <a:solidFill>
                              <a:schemeClr val="accent3"/>
                            </a:solidFill>
                            <a:latin typeface="Cambria Math" panose="02040503050406030204" pitchFamily="18" charset="0"/>
                          </a:rPr>
                          <m:t>∗</m:t>
                        </m:r>
                      </m:sup>
                    </m:sSup>
                    <m:r>
                      <a:rPr lang="en-US" b="0" i="1" smtClean="0">
                        <a:solidFill>
                          <a:schemeClr val="accent3"/>
                        </a:solidFill>
                        <a:latin typeface="Cambria Math" panose="02040503050406030204" pitchFamily="18" charset="0"/>
                      </a:rPr>
                      <m:t>(0∪</m:t>
                    </m:r>
                    <m:r>
                      <a:rPr lang="en-US" b="0" i="1" smtClean="0">
                        <a:solidFill>
                          <a:schemeClr val="accent3"/>
                        </a:solidFill>
                        <a:latin typeface="Cambria Math" panose="02040503050406030204" pitchFamily="18" charset="0"/>
                      </a:rPr>
                      <m:t>𝜖</m:t>
                    </m:r>
                    <m:r>
                      <a:rPr lang="en-US" b="0" i="1" smtClean="0">
                        <a:solidFill>
                          <a:schemeClr val="accent3"/>
                        </a:solidFill>
                        <a:latin typeface="Cambria Math" panose="02040503050406030204" pitchFamily="18" charset="0"/>
                      </a:rPr>
                      <m:t>)</m:t>
                    </m:r>
                  </m:oMath>
                </a14:m>
                <a:r>
                  <a:rPr lang="en-US" dirty="0">
                    <a:solidFill>
                      <a:schemeClr val="accent3"/>
                    </a:solidFill>
                  </a:rPr>
                  <a:t>   (key idea: all 0s followed by 1 or end of the string)</a:t>
                </a:r>
              </a:p>
            </p:txBody>
          </p:sp>
        </mc:Choice>
        <mc:Fallback xmlns="">
          <p:sp>
            <p:nvSpPr>
              <p:cNvPr id="3" name="Content Placeholder 2">
                <a:extLst>
                  <a:ext uri="{FF2B5EF4-FFF2-40B4-BE49-F238E27FC236}">
                    <a16:creationId xmlns:a16="http://schemas.microsoft.com/office/drawing/2014/main" id="{8F38C3A7-8F92-45CF-AB87-D81289C8BB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2020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030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169124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91473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9E2B-0537-BFC1-1C9B-E456D7972112}"/>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p:sp>
        <p:nvSpPr>
          <p:cNvPr id="3" name="Content Placeholder 2">
            <a:extLst>
              <a:ext uri="{FF2B5EF4-FFF2-40B4-BE49-F238E27FC236}">
                <a16:creationId xmlns:a16="http://schemas.microsoft.com/office/drawing/2014/main" id="{44EF9957-2555-96D5-C279-4812F9375A69}"/>
              </a:ext>
            </a:extLst>
          </p:cNvPr>
          <p:cNvSpPr>
            <a:spLocks noGrp="1"/>
          </p:cNvSpPr>
          <p:nvPr>
            <p:ph idx="1"/>
          </p:nvPr>
        </p:nvSpPr>
        <p:spPr/>
        <p:txBody>
          <a:bodyPr/>
          <a:lstStyle/>
          <a:p>
            <a:r>
              <a:rPr lang="en-US" dirty="0"/>
              <a:t>Can you write a regular expression for all binary palindromes?</a:t>
            </a:r>
          </a:p>
          <a:p>
            <a:endParaRPr lang="en-US" dirty="0"/>
          </a:p>
          <a:p>
            <a:endParaRPr lang="en-US" dirty="0"/>
          </a:p>
          <a:p>
            <a:r>
              <a:rPr lang="en-US" dirty="0"/>
              <a:t>Can you write a regular expression for all binary palindromes of length at most 100?</a:t>
            </a:r>
          </a:p>
          <a:p>
            <a:endParaRPr lang="en-US" dirty="0"/>
          </a:p>
        </p:txBody>
      </p:sp>
    </p:spTree>
    <p:extLst>
      <p:ext uri="{BB962C8B-B14F-4D97-AF65-F5344CB8AC3E}">
        <p14:creationId xmlns:p14="http://schemas.microsoft.com/office/powerpoint/2010/main" val="260181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1D287-2ACB-2699-90CF-CAA7FE42E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00B4E-AF73-C6D2-CBBC-5130E082E0B0}"/>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80DCE2-7E3B-3916-3A44-7A9228282826}"/>
                  </a:ext>
                </a:extLst>
              </p:cNvPr>
              <p:cNvSpPr>
                <a:spLocks noGrp="1"/>
              </p:cNvSpPr>
              <p:nvPr>
                <p:ph idx="1"/>
              </p:nvPr>
            </p:nvSpPr>
            <p:spPr/>
            <p:txBody>
              <a:bodyPr/>
              <a:lstStyle/>
              <a:p>
                <a:r>
                  <a:rPr lang="en-US" dirty="0"/>
                  <a:t>Can you write a regular expression for all binary palindromes?</a:t>
                </a:r>
              </a:p>
              <a:p>
                <a:r>
                  <a:rPr lang="en-US" dirty="0">
                    <a:solidFill>
                      <a:schemeClr val="accent3"/>
                    </a:solidFill>
                  </a:rPr>
                  <a:t>No! There is no such regular expression (we’ll prove it in a few weeks).</a:t>
                </a:r>
              </a:p>
              <a:p>
                <a:endParaRPr lang="en-US" dirty="0"/>
              </a:p>
              <a:p>
                <a:r>
                  <a:rPr lang="en-US" dirty="0"/>
                  <a:t>Can you write a regular expression for all binary palindromes of length at most 100?</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p:txBody>
          </p:sp>
        </mc:Choice>
        <mc:Fallback xmlns="">
          <p:sp>
            <p:nvSpPr>
              <p:cNvPr id="3" name="Content Placeholder 2">
                <a:extLst>
                  <a:ext uri="{FF2B5EF4-FFF2-40B4-BE49-F238E27FC236}">
                    <a16:creationId xmlns:a16="http://schemas.microsoft.com/office/drawing/2014/main" id="{1E80DCE2-7E3B-3916-3A44-7A9228282826}"/>
                  </a:ext>
                </a:extLst>
              </p:cNvPr>
              <p:cNvSpPr>
                <a:spLocks noGrp="1" noRot="1" noChangeAspect="1" noMove="1" noResize="1" noEditPoints="1" noAdjustHandles="1" noChangeArrowheads="1" noChangeShapeType="1" noTextEdit="1"/>
              </p:cNvSpPr>
              <p:nvPr>
                <p:ph idx="1"/>
              </p:nvPr>
            </p:nvSpPr>
            <p:spPr>
              <a:blipFill>
                <a:blip r:embed="rId2"/>
                <a:stretch>
                  <a:fillRect l="-708" t="-2138" r="-1253"/>
                </a:stretch>
              </a:blipFill>
            </p:spPr>
            <p:txBody>
              <a:bodyPr/>
              <a:lstStyle/>
              <a:p>
                <a:r>
                  <a:rPr lang="en-US">
                    <a:noFill/>
                  </a:rPr>
                  <a:t> </a:t>
                </a:r>
              </a:p>
            </p:txBody>
          </p:sp>
        </mc:Fallback>
      </mc:AlternateContent>
    </p:spTree>
    <p:extLst>
      <p:ext uri="{BB962C8B-B14F-4D97-AF65-F5344CB8AC3E}">
        <p14:creationId xmlns:p14="http://schemas.microsoft.com/office/powerpoint/2010/main" val="1356410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EE5DD-E6C0-B01C-8711-26BAE3860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03EF3-8355-F3EA-5424-97E9C0B400BD}"/>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10AC99-765E-C391-CF79-FF88B3F71B54}"/>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endParaRPr lang="en-US" dirty="0"/>
              </a:p>
            </p:txBody>
          </p:sp>
        </mc:Choice>
        <mc:Fallback xmlns="">
          <p:sp>
            <p:nvSpPr>
              <p:cNvPr id="3" name="Content Placeholder 2">
                <a:extLst>
                  <a:ext uri="{FF2B5EF4-FFF2-40B4-BE49-F238E27FC236}">
                    <a16:creationId xmlns:a16="http://schemas.microsoft.com/office/drawing/2014/main" id="{6910AC99-765E-C391-CF79-FF88B3F71B54}"/>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282711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86DCB-9222-4041-891D-1A7E95F6D40D}"/>
              </a:ext>
            </a:extLst>
          </p:cNvPr>
          <p:cNvSpPr>
            <a:spLocks noGrp="1"/>
          </p:cNvSpPr>
          <p:nvPr>
            <p:ph type="title"/>
          </p:nvPr>
        </p:nvSpPr>
        <p:spPr/>
        <p:txBody>
          <a:bodyPr/>
          <a:lstStyle/>
          <a:p>
            <a:r>
              <a:rPr lang="en-US" dirty="0"/>
              <a:t>Part 3 of the course!</a:t>
            </a:r>
          </a:p>
        </p:txBody>
      </p:sp>
      <p:sp>
        <p:nvSpPr>
          <p:cNvPr id="5" name="Text Placeholder 4">
            <a:extLst>
              <a:ext uri="{FF2B5EF4-FFF2-40B4-BE49-F238E27FC236}">
                <a16:creationId xmlns:a16="http://schemas.microsoft.com/office/drawing/2014/main" id="{BB805564-88C6-4F33-8261-D8BCA4656B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857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AC842-9E08-3DB1-100C-005E4A5DA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9B14F-A0B1-D6C4-477F-DB2C76FAE0F2}"/>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C55B6C-E2ED-20F7-7DBF-EC7C54101F47}"/>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r>
                  <a:rPr lang="en-US" dirty="0">
                    <a:solidFill>
                      <a:schemeClr val="accent3"/>
                    </a:solidFill>
                  </a:rPr>
                  <a:t>No! There is no such regular expression (we’ll prove it in a few weeks).</a:t>
                </a:r>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a:p>
                <a:endParaRPr lang="en-US" dirty="0"/>
              </a:p>
            </p:txBody>
          </p:sp>
        </mc:Choice>
        <mc:Fallback xmlns="">
          <p:sp>
            <p:nvSpPr>
              <p:cNvPr id="3" name="Content Placeholder 2">
                <a:extLst>
                  <a:ext uri="{FF2B5EF4-FFF2-40B4-BE49-F238E27FC236}">
                    <a16:creationId xmlns:a16="http://schemas.microsoft.com/office/drawing/2014/main" id="{E8C55B6C-E2ED-20F7-7DBF-EC7C54101F47}"/>
                  </a:ext>
                </a:extLst>
              </p:cNvPr>
              <p:cNvSpPr>
                <a:spLocks noGrp="1" noRot="1" noChangeAspect="1" noMove="1" noResize="1" noEditPoints="1" noAdjustHandles="1" noChangeArrowheads="1" noChangeShapeType="1" noTextEdit="1"/>
              </p:cNvSpPr>
              <p:nvPr>
                <p:ph idx="1"/>
              </p:nvPr>
            </p:nvSpPr>
            <p:spPr>
              <a:blipFill>
                <a:blip r:embed="rId2"/>
                <a:stretch>
                  <a:fillRect l="-654" t="-2013" r="-1253"/>
                </a:stretch>
              </a:blipFill>
            </p:spPr>
            <p:txBody>
              <a:bodyPr/>
              <a:lstStyle/>
              <a:p>
                <a:r>
                  <a:rPr lang="en-US">
                    <a:noFill/>
                  </a:rPr>
                  <a:t> </a:t>
                </a:r>
              </a:p>
            </p:txBody>
          </p:sp>
        </mc:Fallback>
      </mc:AlternateContent>
    </p:spTree>
    <p:extLst>
      <p:ext uri="{BB962C8B-B14F-4D97-AF65-F5344CB8AC3E}">
        <p14:creationId xmlns:p14="http://schemas.microsoft.com/office/powerpoint/2010/main" val="2558926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E19C-1C36-2001-5E65-9B2C8CE6F1AE}"/>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7CB379D1-27DA-101C-E688-3D8E83B56507}"/>
              </a:ext>
            </a:extLst>
          </p:cNvPr>
          <p:cNvSpPr>
            <a:spLocks noGrp="1"/>
          </p:cNvSpPr>
          <p:nvPr>
            <p:ph idx="1"/>
          </p:nvPr>
        </p:nvSpPr>
        <p:spPr/>
        <p:txBody>
          <a:bodyPr/>
          <a:lstStyle/>
          <a:p>
            <a:r>
              <a:rPr lang="en-US" dirty="0"/>
              <a:t>All binary strings with a 1 in the third position. (index from 1)</a:t>
            </a:r>
          </a:p>
          <a:p>
            <a:endParaRPr lang="en-US" dirty="0"/>
          </a:p>
          <a:p>
            <a:r>
              <a:rPr lang="en-US" dirty="0"/>
              <a:t>All binary strings with a 1 in the third position from the end (with length at least three).</a:t>
            </a:r>
          </a:p>
          <a:p>
            <a:endParaRPr lang="en-US" dirty="0"/>
          </a:p>
          <a:p>
            <a:r>
              <a:rPr lang="en-US" dirty="0"/>
              <a:t>All binary strings with an even number of 0s or exactly one 1. </a:t>
            </a:r>
          </a:p>
        </p:txBody>
      </p:sp>
    </p:spTree>
    <p:extLst>
      <p:ext uri="{BB962C8B-B14F-4D97-AF65-F5344CB8AC3E}">
        <p14:creationId xmlns:p14="http://schemas.microsoft.com/office/powerpoint/2010/main" val="112901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E0FC1-9FDF-2E95-EE2A-8C25FA557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A812A-BCF1-BC85-EC55-457BC830B145}"/>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3F90B1-219C-2EE5-4E1B-5179C4F94E44}"/>
                  </a:ext>
                </a:extLst>
              </p:cNvPr>
              <p:cNvSpPr>
                <a:spLocks noGrp="1"/>
              </p:cNvSpPr>
              <p:nvPr>
                <p:ph idx="1"/>
              </p:nvPr>
            </p:nvSpPr>
            <p:spPr/>
            <p:txBody>
              <a:bodyPr/>
              <a:lstStyle/>
              <a:p>
                <a:r>
                  <a:rPr lang="en-US" dirty="0"/>
                  <a:t>All binary strings with a 1 in the third position. (index from 1)</a:t>
                </a:r>
              </a:p>
              <a:p>
                <a:r>
                  <a:rPr lang="en-US" dirty="0">
                    <a:solidFill>
                      <a:schemeClr val="accent2"/>
                    </a:solidFill>
                  </a:rPr>
                  <a:t>   </a:t>
                </a:r>
                <a14:m>
                  <m:oMath xmlns:m="http://schemas.openxmlformats.org/officeDocument/2006/math">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r>
                      <a:rPr lang="en-US" b="0" i="1" smtClean="0">
                        <a:solidFill>
                          <a:schemeClr val="accent2"/>
                        </a:solidFill>
                        <a:latin typeface="Cambria Math" panose="02040503050406030204" pitchFamily="18" charset="0"/>
                      </a:rPr>
                      <m:t>1</m:t>
                    </m:r>
                    <m:sSup>
                      <m:sSupPr>
                        <m:ctrlPr>
                          <a:rPr lang="en-US" b="0" i="1" smtClean="0">
                            <a:solidFill>
                              <a:schemeClr val="accent2"/>
                            </a:solidFill>
                            <a:latin typeface="Cambria Math" panose="02040503050406030204" pitchFamily="18" charset="0"/>
                          </a:rPr>
                        </m:ctrlPr>
                      </m:sSupPr>
                      <m:e>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e>
                      <m:sup>
                        <m:r>
                          <a:rPr lang="en-US" b="0" i="1" smtClean="0">
                            <a:solidFill>
                              <a:schemeClr val="accent2"/>
                            </a:solidFill>
                            <a:latin typeface="Cambria Math" panose="02040503050406030204" pitchFamily="18" charset="0"/>
                          </a:rPr>
                          <m:t>∗</m:t>
                        </m:r>
                      </m:sup>
                    </m:sSup>
                  </m:oMath>
                </a14:m>
                <a:endParaRPr lang="en-US" dirty="0">
                  <a:solidFill>
                    <a:schemeClr val="accent2"/>
                  </a:solidFill>
                </a:endParaRPr>
              </a:p>
              <a:p>
                <a:r>
                  <a:rPr lang="en-US" dirty="0"/>
                  <a:t>All binary strings with a 1 in the third position from the end (with length at least three).</a:t>
                </a:r>
              </a:p>
              <a:p>
                <a14:m>
                  <m:oMath xmlns:m="http://schemas.openxmlformats.org/officeDocument/2006/math">
                    <m:sSup>
                      <m:sSupPr>
                        <m:ctrlPr>
                          <a:rPr lang="en-US" b="0" i="1" smtClean="0">
                            <a:solidFill>
                              <a:schemeClr val="accent2"/>
                            </a:solidFill>
                            <a:latin typeface="Cambria Math" panose="02040503050406030204" pitchFamily="18" charset="0"/>
                          </a:rPr>
                        </m:ctrlPr>
                      </m:sSupPr>
                      <m:e>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e>
                      <m:sup>
                        <m:r>
                          <a:rPr lang="en-US" b="0" i="1" smtClean="0">
                            <a:solidFill>
                              <a:schemeClr val="accent2"/>
                            </a:solidFill>
                            <a:latin typeface="Cambria Math" panose="02040503050406030204" pitchFamily="18" charset="0"/>
                          </a:rPr>
                          <m:t>∗</m:t>
                        </m:r>
                      </m:sup>
                    </m:sSup>
                    <m:r>
                      <a:rPr lang="en-US" b="0" i="1" smtClean="0">
                        <a:solidFill>
                          <a:schemeClr val="accent2"/>
                        </a:solidFill>
                        <a:latin typeface="Cambria Math" panose="02040503050406030204" pitchFamily="18" charset="0"/>
                      </a:rPr>
                      <m:t>1(0∪1)(0∪1)</m:t>
                    </m:r>
                  </m:oMath>
                </a14:m>
                <a:endParaRPr lang="en-US" dirty="0">
                  <a:solidFill>
                    <a:schemeClr val="accent2"/>
                  </a:solidFill>
                </a:endParaRPr>
              </a:p>
              <a:p>
                <a:r>
                  <a:rPr lang="en-US" dirty="0"/>
                  <a:t>All binary strings with an even number of 0s or exactly one 1. </a:t>
                </a:r>
              </a:p>
              <a:p>
                <a14:m>
                  <m:oMath xmlns:m="http://schemas.openxmlformats.org/officeDocument/2006/math">
                    <m:sSup>
                      <m:sSupPr>
                        <m:ctrlPr>
                          <a:rPr lang="en-US" b="0" i="1" smtClean="0">
                            <a:solidFill>
                              <a:schemeClr val="accent2"/>
                            </a:solidFill>
                            <a:latin typeface="Cambria Math" panose="02040503050406030204" pitchFamily="18" charset="0"/>
                          </a:rPr>
                        </m:ctrlPr>
                      </m:sSupPr>
                      <m:e>
                        <m:d>
                          <m:dPr>
                            <m:ctrlPr>
                              <a:rPr lang="en-US" b="0" i="1" smtClean="0">
                                <a:solidFill>
                                  <a:schemeClr val="accent2"/>
                                </a:solidFill>
                                <a:latin typeface="Cambria Math" panose="02040503050406030204" pitchFamily="18" charset="0"/>
                              </a:rPr>
                            </m:ctrlPr>
                          </m:dPr>
                          <m:e>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1</m:t>
                                </m:r>
                              </m:e>
                              <m:sup>
                                <m:r>
                                  <a:rPr lang="en-US" b="0" i="1" smtClean="0">
                                    <a:solidFill>
                                      <a:schemeClr val="accent2"/>
                                    </a:solidFill>
                                    <a:latin typeface="Cambria Math" panose="02040503050406030204" pitchFamily="18" charset="0"/>
                                  </a:rPr>
                                  <m:t>∗</m:t>
                                </m:r>
                              </m:sup>
                            </m:sSup>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01</m:t>
                                </m:r>
                              </m:e>
                              <m:sup>
                                <m:r>
                                  <a:rPr lang="en-US" b="0" i="1" smtClean="0">
                                    <a:solidFill>
                                      <a:schemeClr val="accent2"/>
                                    </a:solidFill>
                                    <a:latin typeface="Cambria Math" panose="02040503050406030204" pitchFamily="18" charset="0"/>
                                  </a:rPr>
                                  <m:t>∗</m:t>
                                </m:r>
                              </m:sup>
                            </m:sSup>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01</m:t>
                                </m:r>
                              </m:e>
                              <m:sup>
                                <m:r>
                                  <a:rPr lang="en-US" b="0" i="1" smtClean="0">
                                    <a:solidFill>
                                      <a:schemeClr val="accent2"/>
                                    </a:solidFill>
                                    <a:latin typeface="Cambria Math" panose="02040503050406030204" pitchFamily="18" charset="0"/>
                                  </a:rPr>
                                  <m:t>∗</m:t>
                                </m:r>
                              </m:sup>
                            </m:sSup>
                          </m:e>
                        </m:d>
                      </m:e>
                      <m:sup>
                        <m:r>
                          <a:rPr lang="en-US" b="0" i="1" smtClean="0">
                            <a:solidFill>
                              <a:schemeClr val="accent2"/>
                            </a:solidFill>
                            <a:latin typeface="Cambria Math" panose="02040503050406030204" pitchFamily="18" charset="0"/>
                          </a:rPr>
                          <m:t>∗</m:t>
                        </m:r>
                      </m:sup>
                    </m:sSup>
                    <m:r>
                      <a:rPr lang="en-US" b="0" i="1" smtClean="0">
                        <a:solidFill>
                          <a:schemeClr val="accent2"/>
                        </a:solidFill>
                        <a:latin typeface="Cambria Math" panose="02040503050406030204" pitchFamily="18" charset="0"/>
                      </a:rPr>
                      <m:t>∪(</m:t>
                    </m:r>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0</m:t>
                        </m:r>
                      </m:e>
                      <m:sup>
                        <m:r>
                          <a:rPr lang="en-US" b="0" i="1" smtClean="0">
                            <a:solidFill>
                              <a:schemeClr val="accent2"/>
                            </a:solidFill>
                            <a:latin typeface="Cambria Math" panose="02040503050406030204" pitchFamily="18" charset="0"/>
                          </a:rPr>
                          <m:t>∗</m:t>
                        </m:r>
                      </m:sup>
                    </m:sSup>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10</m:t>
                        </m:r>
                      </m:e>
                      <m:sup>
                        <m:r>
                          <a:rPr lang="en-US" b="0" i="1" smtClean="0">
                            <a:solidFill>
                              <a:schemeClr val="accent2"/>
                            </a:solidFill>
                            <a:latin typeface="Cambria Math" panose="02040503050406030204" pitchFamily="18" charset="0"/>
                          </a:rPr>
                          <m:t>∗</m:t>
                        </m:r>
                      </m:sup>
                    </m:sSup>
                    <m:r>
                      <a:rPr lang="en-US" b="0" i="1" smtClean="0">
                        <a:solidFill>
                          <a:schemeClr val="accent2"/>
                        </a:solidFill>
                        <a:latin typeface="Cambria Math" panose="02040503050406030204" pitchFamily="18" charset="0"/>
                      </a:rPr>
                      <m:t>)</m:t>
                    </m:r>
                  </m:oMath>
                </a14:m>
                <a:endParaRPr lang="en-US" dirty="0"/>
              </a:p>
              <a:p>
                <a:pPr lvl="1"/>
                <a:r>
                  <a:rPr lang="en-US" dirty="0">
                    <a:solidFill>
                      <a:schemeClr val="accent3"/>
                    </a:solidFill>
                  </a:rPr>
                  <a:t>Sometimes you can write two regular expressions and just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together.</a:t>
                </a:r>
              </a:p>
            </p:txBody>
          </p:sp>
        </mc:Choice>
        <mc:Fallback xmlns="">
          <p:sp>
            <p:nvSpPr>
              <p:cNvPr id="3" name="Content Placeholder 2">
                <a:extLst>
                  <a:ext uri="{FF2B5EF4-FFF2-40B4-BE49-F238E27FC236}">
                    <a16:creationId xmlns:a16="http://schemas.microsoft.com/office/drawing/2014/main" id="{793F90B1-219C-2EE5-4E1B-5179C4F94E44}"/>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338895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F588-9C57-4A2B-9092-C642D880CB8D}"/>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40C0BD4F-5D41-4C46-B192-05809687A625}"/>
              </a:ext>
            </a:extLst>
          </p:cNvPr>
          <p:cNvSpPr>
            <a:spLocks noGrp="1"/>
          </p:cNvSpPr>
          <p:nvPr>
            <p:ph idx="1"/>
          </p:nvPr>
        </p:nvSpPr>
        <p:spPr>
          <a:xfrm>
            <a:off x="575240" y="1457556"/>
            <a:ext cx="11187258" cy="5137168"/>
          </a:xfrm>
        </p:spPr>
        <p:txBody>
          <a:bodyPr>
            <a:normAutofit/>
          </a:bodyPr>
          <a:lstStyle/>
          <a:p>
            <a:r>
              <a:rPr lang="en-US" dirty="0"/>
              <a:t>Symbolic Logic (training wheels) </a:t>
            </a:r>
          </a:p>
          <a:p>
            <a:pPr lvl="1"/>
            <a:r>
              <a:rPr lang="en-US" dirty="0"/>
              <a:t>Just make arguments in mechanical ways.</a:t>
            </a:r>
          </a:p>
          <a:p>
            <a:r>
              <a:rPr lang="en-US" dirty="0"/>
              <a:t>Set Theory/Number Theory (bike in your backyard)</a:t>
            </a:r>
          </a:p>
          <a:p>
            <a:r>
              <a:rPr lang="en-US" dirty="0"/>
              <a:t>Models of computation (biking in your neighborhood)</a:t>
            </a:r>
          </a:p>
          <a:p>
            <a:pPr lvl="1"/>
            <a:r>
              <a:rPr lang="en-US" dirty="0"/>
              <a:t>Still make and communicate rigorous arguments</a:t>
            </a:r>
          </a:p>
          <a:p>
            <a:pPr lvl="1"/>
            <a:r>
              <a:rPr lang="en-US" dirty="0"/>
              <a:t>But now with objects you haven’t used before.</a:t>
            </a:r>
          </a:p>
          <a:p>
            <a:pPr lvl="2"/>
            <a:r>
              <a:rPr lang="en-US" dirty="0"/>
              <a:t>A first taste of how we can argue rigorously about computers.</a:t>
            </a:r>
          </a:p>
          <a:p>
            <a:pPr lvl="1"/>
            <a:r>
              <a:rPr lang="en-US" dirty="0"/>
              <a:t>First: regular expressions and context free grammars – understand these “simpler computers”</a:t>
            </a:r>
          </a:p>
          <a:p>
            <a:pPr lvl="1"/>
            <a:r>
              <a:rPr lang="en-US" dirty="0"/>
              <a:t>Soon: what these simple computers can do</a:t>
            </a:r>
            <a:br>
              <a:rPr lang="en-US" dirty="0"/>
            </a:br>
            <a:r>
              <a:rPr lang="en-US" dirty="0"/>
              <a:t>Then: what simple computers can’t do.</a:t>
            </a:r>
          </a:p>
          <a:p>
            <a:pPr lvl="1"/>
            <a:r>
              <a:rPr lang="en-US" dirty="0"/>
              <a:t>Last week: A problem our computers cannot solve.</a:t>
            </a:r>
          </a:p>
        </p:txBody>
      </p:sp>
    </p:spTree>
    <p:extLst>
      <p:ext uri="{BB962C8B-B14F-4D97-AF65-F5344CB8AC3E}">
        <p14:creationId xmlns:p14="http://schemas.microsoft.com/office/powerpoint/2010/main" val="285559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A88E-9064-4B3F-8EDD-29BCA1DEE518}"/>
              </a:ext>
            </a:extLst>
          </p:cNvPr>
          <p:cNvSpPr>
            <a:spLocks noGrp="1"/>
          </p:cNvSpPr>
          <p:nvPr>
            <p:ph type="title"/>
          </p:nvPr>
        </p:nvSpPr>
        <p:spPr/>
        <p:txBody>
          <a:bodyPr/>
          <a:lstStyle/>
          <a:p>
            <a:r>
              <a:rPr lang="en-US" dirty="0"/>
              <a:t>The next two weeks</a:t>
            </a:r>
          </a:p>
        </p:txBody>
      </p:sp>
      <p:sp>
        <p:nvSpPr>
          <p:cNvPr id="3" name="Content Placeholder 2">
            <a:extLst>
              <a:ext uri="{FF2B5EF4-FFF2-40B4-BE49-F238E27FC236}">
                <a16:creationId xmlns:a16="http://schemas.microsoft.com/office/drawing/2014/main" id="{C7D2DD42-ACB1-458F-94C4-C143ACA720DC}"/>
              </a:ext>
            </a:extLst>
          </p:cNvPr>
          <p:cNvSpPr>
            <a:spLocks noGrp="1"/>
          </p:cNvSpPr>
          <p:nvPr>
            <p:ph idx="1"/>
          </p:nvPr>
        </p:nvSpPr>
        <p:spPr/>
        <p:txBody>
          <a:bodyPr/>
          <a:lstStyle/>
          <a:p>
            <a:r>
              <a:rPr lang="en-US" dirty="0"/>
              <a:t>What are we learning?</a:t>
            </a:r>
          </a:p>
          <a:p>
            <a:r>
              <a:rPr lang="en-US" dirty="0"/>
              <a:t>Today/Friday: some theory that’s useful for computer scientists</a:t>
            </a:r>
          </a:p>
          <a:p>
            <a:pPr lvl="1"/>
            <a:r>
              <a:rPr lang="en-US" dirty="0"/>
              <a:t>The topics for this weeks are key parts of building compilers, we’ll use that as motivation—no details on compilers, but hopefully enough that you’ll find it interesting.</a:t>
            </a:r>
          </a:p>
          <a:p>
            <a:pPr lvl="1"/>
            <a:r>
              <a:rPr lang="en-US" dirty="0"/>
              <a:t>They ALSO can be thought of as “underpowered computers.” </a:t>
            </a:r>
          </a:p>
          <a:p>
            <a:pPr lvl="1"/>
            <a:r>
              <a:rPr lang="en-US" dirty="0"/>
              <a:t>We’ll use them to build up to proving what computers can and can’t do. </a:t>
            </a:r>
          </a:p>
          <a:p>
            <a:r>
              <a:rPr lang="en-US" dirty="0"/>
              <a:t>Next week: Tiny computers! (what can they do/what can’t they do?)</a:t>
            </a:r>
          </a:p>
        </p:txBody>
      </p:sp>
    </p:spTree>
    <p:extLst>
      <p:ext uri="{BB962C8B-B14F-4D97-AF65-F5344CB8AC3E}">
        <p14:creationId xmlns:p14="http://schemas.microsoft.com/office/powerpoint/2010/main" val="113086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6A349-2563-424D-9F4E-D23CC86C92CC}"/>
              </a:ext>
            </a:extLst>
          </p:cNvPr>
          <p:cNvSpPr>
            <a:spLocks noGrp="1"/>
          </p:cNvSpPr>
          <p:nvPr>
            <p:ph type="title"/>
          </p:nvPr>
        </p:nvSpPr>
        <p:spPr/>
        <p:txBody>
          <a:bodyPr/>
          <a:lstStyle/>
          <a:p>
            <a:r>
              <a:rPr lang="en-US" dirty="0"/>
              <a:t>Regular Expressions</a:t>
            </a:r>
          </a:p>
        </p:txBody>
      </p:sp>
      <p:sp>
        <p:nvSpPr>
          <p:cNvPr id="6" name="Content Placeholder 5">
            <a:extLst>
              <a:ext uri="{FF2B5EF4-FFF2-40B4-BE49-F238E27FC236}">
                <a16:creationId xmlns:a16="http://schemas.microsoft.com/office/drawing/2014/main" id="{D5389B45-7EE1-4ED0-A0C9-0EA3C2F4EFD8}"/>
              </a:ext>
            </a:extLst>
          </p:cNvPr>
          <p:cNvSpPr>
            <a:spLocks noGrp="1"/>
          </p:cNvSpPr>
          <p:nvPr>
            <p:ph idx="1"/>
          </p:nvPr>
        </p:nvSpPr>
        <p:spPr/>
        <p:txBody>
          <a:bodyPr/>
          <a:lstStyle/>
          <a:p>
            <a:r>
              <a:rPr lang="en-US" dirty="0"/>
              <a:t>I have a giant text document. And I want to find all the email addresses inside. What does an email address look like?</a:t>
            </a:r>
          </a:p>
          <a:p>
            <a:endParaRPr lang="en-US" dirty="0"/>
          </a:p>
          <a:p>
            <a:r>
              <a:rPr lang="en-US" dirty="0"/>
              <a:t>[some letters and numbers] @ [more letters] . [com, net, or </a:t>
            </a:r>
            <a:r>
              <a:rPr lang="en-US" dirty="0" err="1"/>
              <a:t>edu</a:t>
            </a:r>
            <a:r>
              <a:rPr lang="en-US" dirty="0"/>
              <a:t>]</a:t>
            </a:r>
          </a:p>
          <a:p>
            <a:endParaRPr lang="en-US" dirty="0"/>
          </a:p>
          <a:p>
            <a:r>
              <a:rPr lang="en-US" dirty="0"/>
              <a:t>We want to ctrl-f for a </a:t>
            </a:r>
            <a:r>
              <a:rPr lang="en-US" b="1" dirty="0"/>
              <a:t>pattern of strings </a:t>
            </a:r>
            <a:r>
              <a:rPr lang="en-US" dirty="0"/>
              <a:t>rather than a single string</a:t>
            </a:r>
            <a:endParaRPr lang="en-US" b="1" dirty="0"/>
          </a:p>
        </p:txBody>
      </p:sp>
    </p:spTree>
    <p:extLst>
      <p:ext uri="{BB962C8B-B14F-4D97-AF65-F5344CB8AC3E}">
        <p14:creationId xmlns:p14="http://schemas.microsoft.com/office/powerpoint/2010/main" val="263877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5229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p:spTree>
    <p:extLst>
      <p:ext uri="{BB962C8B-B14F-4D97-AF65-F5344CB8AC3E}">
        <p14:creationId xmlns:p14="http://schemas.microsoft.com/office/powerpoint/2010/main" val="36820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117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t>
                </a:r>
              </a:p>
              <a:p>
                <a:r>
                  <a:rPr lang="en-US" dirty="0">
                    <a:solidFill>
                      <a:schemeClr val="accent3"/>
                    </a:solidFill>
                  </a:rPr>
                  <a:t>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654" b="-1635"/>
                </a:stretch>
              </a:blipFill>
            </p:spPr>
            <p:txBody>
              <a:bodyPr/>
              <a:lstStyle/>
              <a:p>
                <a:r>
                  <a:rPr lang="en-US">
                    <a:noFill/>
                  </a:rPr>
                  <a:t> </a:t>
                </a:r>
              </a:p>
            </p:txBody>
          </p:sp>
        </mc:Fallback>
      </mc:AlternateContent>
    </p:spTree>
    <p:extLst>
      <p:ext uri="{BB962C8B-B14F-4D97-AF65-F5344CB8AC3E}">
        <p14:creationId xmlns:p14="http://schemas.microsoft.com/office/powerpoint/2010/main" val="2997999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311_template</Template>
  <TotalTime>2506</TotalTime>
  <Words>1714</Words>
  <Application>Microsoft Office PowerPoint</Application>
  <PresentationFormat>Widescreen</PresentationFormat>
  <Paragraphs>180</Paragraphs>
  <Slides>23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Arial</vt:lpstr>
      <vt:lpstr>Cambria Math</vt:lpstr>
      <vt:lpstr>Courier New</vt:lpstr>
      <vt:lpstr>Segoe UI</vt:lpstr>
      <vt:lpstr>Segoe UI Light</vt:lpstr>
      <vt:lpstr>Segoe UI Semilight</vt:lpstr>
      <vt:lpstr>Tw Cen MT</vt:lpstr>
      <vt:lpstr>Wingdings 3</vt:lpstr>
      <vt:lpstr>Integral</vt:lpstr>
      <vt:lpstr>Regular Expressions</vt:lpstr>
      <vt:lpstr>Part 3 of the course!</vt:lpstr>
      <vt:lpstr>Course Outline</vt:lpstr>
      <vt:lpstr>The next two weeks</vt:lpstr>
      <vt:lpstr>Regular Expressions</vt:lpstr>
      <vt:lpstr>Languages </vt:lpstr>
      <vt:lpstr>Regular Expressions</vt:lpstr>
      <vt:lpstr>Regular Expressions</vt:lpstr>
      <vt:lpstr>Regular Expressions</vt:lpstr>
      <vt:lpstr>More Examples</vt:lpstr>
      <vt:lpstr>More Examples</vt:lpstr>
      <vt:lpstr>More Practice</vt:lpstr>
      <vt:lpstr>More Practice</vt:lpstr>
      <vt:lpstr>Practical Advice</vt:lpstr>
      <vt:lpstr>Regular Expressions In Practice</vt:lpstr>
      <vt:lpstr>Regular Expressions In Practice</vt:lpstr>
      <vt:lpstr>What can’t regular expressions do?</vt:lpstr>
      <vt:lpstr>What can’t regular expressions do?</vt:lpstr>
      <vt:lpstr>What can’t regular expressions do?</vt:lpstr>
      <vt:lpstr>What can’t regular expressions do?</vt:lpstr>
      <vt:lpstr>A Vocabulary Note</vt:lpstr>
      <vt:lpstr>More Practice</vt:lpstr>
      <vt:lpstr>More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Robbie Weber</cp:lastModifiedBy>
  <cp:revision>49</cp:revision>
  <cp:lastPrinted>2025-11-11T03:40:47Z</cp:lastPrinted>
  <dcterms:created xsi:type="dcterms:W3CDTF">2020-11-13T00:25:39Z</dcterms:created>
  <dcterms:modified xsi:type="dcterms:W3CDTF">2025-11-12T00:37:51Z</dcterms:modified>
</cp:coreProperties>
</file>