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314" r:id="rId3"/>
    <p:sldId id="315" r:id="rId4"/>
    <p:sldId id="316" r:id="rId5"/>
    <p:sldId id="317" r:id="rId6"/>
    <p:sldId id="312" r:id="rId7"/>
    <p:sldId id="309" r:id="rId8"/>
    <p:sldId id="310" r:id="rId9"/>
    <p:sldId id="326" r:id="rId10"/>
    <p:sldId id="327" r:id="rId11"/>
    <p:sldId id="324" r:id="rId12"/>
    <p:sldId id="272" r:id="rId13"/>
    <p:sldId id="313" r:id="rId14"/>
    <p:sldId id="262" r:id="rId15"/>
    <p:sldId id="295" r:id="rId16"/>
    <p:sldId id="269" r:id="rId17"/>
    <p:sldId id="318" r:id="rId18"/>
    <p:sldId id="294" r:id="rId19"/>
    <p:sldId id="319" r:id="rId20"/>
    <p:sldId id="293" r:id="rId21"/>
    <p:sldId id="323" r:id="rId22"/>
    <p:sldId id="320" r:id="rId23"/>
    <p:sldId id="298" r:id="rId24"/>
    <p:sldId id="299" r:id="rId25"/>
    <p:sldId id="300" r:id="rId26"/>
    <p:sldId id="321" r:id="rId27"/>
    <p:sldId id="304" r:id="rId28"/>
    <p:sldId id="305" r:id="rId29"/>
    <p:sldId id="306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521-5613-461B-A9B5-F8BF51B2FAF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6649-0B85-43A4-8CEA-70D449A72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46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0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02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13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2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9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1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800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800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B8D5-C2BB-47A7-B0FD-9B1E0F013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  <a:br>
              <a:rPr lang="en-US" dirty="0"/>
            </a:br>
            <a:r>
              <a:rPr lang="en-US" dirty="0"/>
              <a:t>and Regular Expressions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406A9-1063-410F-90CA-650034EC1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/>
              <a:t>Lecture 1</a:t>
            </a:r>
            <a:r>
              <a:rPr lang="en-US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56F3F-5D2E-4F1D-9771-366907F80B1C}"/>
                  </a:ext>
                </a:extLst>
              </p:cNvPr>
              <p:cNvSpPr txBox="1"/>
              <p:nvPr/>
            </p:nvSpPr>
            <p:spPr>
              <a:xfrm>
                <a:off x="200025" y="352425"/>
                <a:ext cx="5267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up: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the following recursively-defined set?</a:t>
                </a:r>
              </a:p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 Step: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 Step: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56F3F-5D2E-4F1D-9771-366907F80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" y="352425"/>
                <a:ext cx="5267325" cy="1200329"/>
              </a:xfrm>
              <a:prstGeom prst="rect">
                <a:avLst/>
              </a:prstGeom>
              <a:blipFill>
                <a:blip r:embed="rId2"/>
                <a:stretch>
                  <a:fillRect l="-1042" t="-253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15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heights compare?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</a:t>
                </a:r>
                <a:r>
                  <a:rPr lang="en-US" sz="2200" b="0" dirty="0"/>
                  <a:t>eight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same height?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/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all cases: 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)+1, height(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)+1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blipFill>
                <a:blip r:embed="rId11"/>
                <a:stretch>
                  <a:fillRect l="-1047" t="-8791" b="-27473"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2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(cancel 1’s)</a:t>
                </a:r>
              </a:p>
              <a:p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taller than subtrees)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85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that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recursive rules].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elements.” </a:t>
                </a:r>
              </a:p>
              <a:p>
                <a:pPr lvl="1"/>
                <a:r>
                  <a:rPr lang="en-US" dirty="0"/>
                  <a:t>[You will need a separate step for every element created by the recursive rules].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13EFC-C325-49C8-B05B-19C6F9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2E6C-6197-4EB6-AD8F-6FB05AEE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base case and the inductive step!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5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40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53ED1-A290-477E-9176-44B0BC4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FCDF-03CB-42E9-95C7-C69CBF6B9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6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Why all those arbitraries?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9169299-0FDE-4385-84B6-1771EE939EA7}"/>
              </a:ext>
            </a:extLst>
          </p:cNvPr>
          <p:cNvSpPr/>
          <p:nvPr/>
        </p:nvSpPr>
        <p:spPr>
          <a:xfrm>
            <a:off x="7921690" y="1740159"/>
            <a:ext cx="3116424" cy="1087017"/>
          </a:xfrm>
          <a:prstGeom prst="wedgeRoundRectCallout">
            <a:avLst>
              <a:gd name="adj1" fmla="val -48228"/>
              <a:gd name="adj2" fmla="val 659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to be arbitrary because it’s in the IH (induction wouldn’t show “all strings” otherwise)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/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Recursive rule says “every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so we need to argue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  <a:blipFill>
                <a:blip r:embed="rId3"/>
                <a:stretch>
                  <a:fillRect t="-2128" b="-19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/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  <a:blipFill>
                <a:blip r:embed="rId4"/>
                <a:stretch>
                  <a:fillRect r="-777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/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  <a:blipFill>
                <a:blip r:embed="rId5"/>
                <a:stretch>
                  <a:fillRect t="-614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45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4BC299-DF6B-4B7E-90C1-89DB20AD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last comments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1088B-CDBD-4138-9919-0F8C2B35E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44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87F7-5E74-46FD-94F5-5F2B6E26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inductive step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34DF1-767C-450E-B924-B9E917565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Here’s a recursively-defined set:</a:t>
                </a:r>
              </a:p>
              <a:p>
                <a:r>
                  <a:rPr lang="en-US" b="1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What does the inductive step look like?</a:t>
                </a:r>
              </a:p>
              <a:p>
                <a:r>
                  <a:rPr lang="en-US" dirty="0"/>
                  <a:t>Well there’s two recursive rules, so we have two things to show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34DF1-767C-450E-B924-B9E917565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39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6DB4-ECFC-4150-A11B-2BE985EC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IS (you still need the other steps)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5557A-24C1-486D-BD5D-E74EB4C5D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6"/>
                <a:ext cx="11454835" cy="52417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not covered by the base case. By the exclusion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By IH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Subtracting,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so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 all cases,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the principle of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5557A-24C1-486D-BD5D-E74EB4C5D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6"/>
                <a:ext cx="11454835" cy="5241743"/>
              </a:xfrm>
              <a:blipFill>
                <a:blip r:embed="rId2"/>
                <a:stretch>
                  <a:fillRect l="-532" t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386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27D1-657E-4507-839D-8483E3C7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don’t have a recursively-defined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503F-7385-42EA-B12A-33EE26FDF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won’t do structural induction.</a:t>
                </a:r>
              </a:p>
              <a:p>
                <a:r>
                  <a:rPr lang="en-US" dirty="0"/>
                  <a:t>You can do weak or strong induction though.</a:t>
                </a:r>
              </a:p>
              <a:p>
                <a:r>
                  <a:rPr lang="en-US" dirty="0"/>
                  <a:t>For example,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“for all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“size”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&lt;something&gt; is true”</a:t>
                </a:r>
              </a:p>
              <a:p>
                <a:r>
                  <a:rPr lang="en-US" dirty="0"/>
                  <a:t>To prove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…” you need to start with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your IS.</a:t>
                </a:r>
              </a:p>
              <a:p>
                <a:r>
                  <a:rPr lang="en-US" dirty="0"/>
                  <a:t>You CAN’T start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“build up” to an arbitrary element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 isn’t arbitrary.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503F-7385-42EA-B12A-33EE26FDF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337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1637-6ADD-4F06-A9CE-0350C020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D434A-D4AB-432B-B911-86CE059F5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75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3A84-A7FD-4010-8D2A-89B2DD2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in a line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/>
                  <a:t>. Each of them wears either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purple hat </a:t>
                </a:r>
                <a:r>
                  <a:rPr lang="en-US" dirty="0"/>
                  <a:t>or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gold hat</a:t>
                </a:r>
                <a:r>
                  <a:rPr lang="en-US" dirty="0"/>
                  <a:t>. The person at the front of the line wears a purple hat. The person at the back of the line wears a gold hat. </a:t>
                </a:r>
              </a:p>
              <a:p>
                <a:r>
                  <a:rPr lang="en-US" dirty="0"/>
                  <a:t>Show that for every arrangement of the line satisfying the rule above, there is a person with a purple hat next to someone with a gold hat. </a:t>
                </a:r>
              </a:p>
              <a:p>
                <a:endParaRPr lang="en-US" dirty="0"/>
              </a:p>
              <a:p>
                <a:r>
                  <a:rPr lang="en-US" dirty="0"/>
                  <a:t>Yes, this is </a:t>
                </a:r>
                <a:r>
                  <a:rPr lang="en-US" dirty="0" err="1"/>
                  <a:t>kinda</a:t>
                </a:r>
                <a:r>
                  <a:rPr lang="en-US" dirty="0"/>
                  <a:t> obvious. I promise this is good induction practice.</a:t>
                </a:r>
              </a:p>
              <a:p>
                <a:r>
                  <a:rPr lang="en-US" dirty="0"/>
                  <a:t>Yes, you could argue this by contradiction. I promise this is good induction practice.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260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Inductive Hypothesis: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80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Target: there is someone in a purple hat next to someone in a gold hat.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9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 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r>
                  <a:rPr lang="en-US" dirty="0"/>
                  <a:t>Case 1: There is someone with a purple hat next to the person in the gold hat at one end. Then those people are the required adjacent opposite hats.</a:t>
                </a:r>
              </a:p>
              <a:p>
                <a:pPr marL="0" indent="0">
                  <a:buNone/>
                </a:pPr>
                <a:r>
                  <a:rPr lang="en-US" dirty="0"/>
                  <a:t>Case 2:. There is a person with a gold hat next to the person in the gold hat at the end. Then the line from the second person to the end is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has a gold hat at one end and a purple hat at the other. Applying the inductive hypothesis, there is an adjacent, opposite-hat wearing pair.</a:t>
                </a:r>
              </a:p>
              <a:p>
                <a:pPr marL="0" indent="0">
                  <a:buNone/>
                </a:pPr>
                <a:r>
                  <a:rPr lang="en-US" dirty="0"/>
                  <a:t>In either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9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1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Basis: A single node is a rooted binary tree.</a:t>
                </a:r>
              </a:p>
              <a:p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2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5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8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8C23-CE85-4B48-A280-53966B60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show that trees of a certain height can’t have too many nodes. Specifically our claim is this: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all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a moment to absorb this formula, then we’ll do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0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dirty="0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hold for arbitrary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the tree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step: Figure out, (1) what we must show (2) a formula for height and a formula for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4053796" y="40070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64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25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heights compare?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same height?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sz="2400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sz="2400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  <a:blipFill>
                <a:blip r:embed="rId11"/>
                <a:stretch>
                  <a:fillRect l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6B7FC0E-06E1-4F67-A4EB-1C054CD3D1B7}"/>
              </a:ext>
            </a:extLst>
          </p:cNvPr>
          <p:cNvGrpSpPr/>
          <p:nvPr/>
        </p:nvGrpSpPr>
        <p:grpSpPr>
          <a:xfrm>
            <a:off x="7528320" y="5057310"/>
            <a:ext cx="1290003" cy="955266"/>
            <a:chOff x="813275" y="4134894"/>
            <a:chExt cx="2488408" cy="197126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7213C16-8837-4505-B27C-F5DC8C9114D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Isosceles Triangle 56">
                    <a:extLst>
                      <a:ext uri="{FF2B5EF4-FFF2-40B4-BE49-F238E27FC236}">
                        <a16:creationId xmlns:a16="http://schemas.microsoft.com/office/drawing/2014/main" id="{AAFB7C01-A5AC-43CA-BDC0-355D98D89E96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2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29761D7-421C-466D-8C74-C0E8B2BC2DE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B8F157-343B-4C5A-A77A-0CF6951937C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F6AE14F6-086B-43A8-90C1-BE8262F60A9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3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9DB1866-FAC6-4C87-B2A0-34B29B6EAB7E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20E450E-301A-405B-8573-35588D80EA2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A9F039-9B01-49DE-8816-76CB75BAD8C0}"/>
                </a:ext>
              </a:extLst>
            </p:cNvPr>
            <p:cNvCxnSpPr>
              <a:stCxn id="52" idx="4"/>
              <a:endCxn id="58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6BBEF2-2102-4EE8-971B-9C598A597B78}"/>
                </a:ext>
              </a:extLst>
            </p:cNvPr>
            <p:cNvCxnSpPr>
              <a:cxnSpLocks/>
              <a:stCxn id="52" idx="4"/>
              <a:endCxn id="55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55F4C94-4AAC-4A5B-8D75-A92CF39E0D29}"/>
              </a:ext>
            </a:extLst>
          </p:cNvPr>
          <p:cNvSpPr/>
          <p:nvPr/>
        </p:nvSpPr>
        <p:spPr>
          <a:xfrm>
            <a:off x="7614452" y="45682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86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4230</TotalTime>
  <Words>3474</Words>
  <Application>Microsoft Office PowerPoint</Application>
  <PresentationFormat>Widescreen</PresentationFormat>
  <Paragraphs>295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 and Regular Expressions </vt:lpstr>
      <vt:lpstr>Trees!</vt:lpstr>
      <vt:lpstr>More Structural Sets</vt:lpstr>
      <vt:lpstr>Functions on Binary Trees</vt:lpstr>
      <vt:lpstr>Binary Trees</vt:lpstr>
      <vt:lpstr>Claim</vt:lpstr>
      <vt:lpstr>Structural Induction on Binary Trees</vt:lpstr>
      <vt:lpstr>Structural Induction on Binary Trees (cont.)</vt:lpstr>
      <vt:lpstr>How do heights compare?</vt:lpstr>
      <vt:lpstr>How do heights compare?</vt:lpstr>
      <vt:lpstr>Structural Induction on Binary Trees (cont.)</vt:lpstr>
      <vt:lpstr>Structural Induction Template</vt:lpstr>
      <vt:lpstr>Structural Induction on Strings</vt:lpstr>
      <vt:lpstr>Strings</vt:lpstr>
      <vt:lpstr>Functions on Strings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  <vt:lpstr>Why all those arbitraries?</vt:lpstr>
      <vt:lpstr>A few last comments</vt:lpstr>
      <vt:lpstr>What does the inductive step look like?</vt:lpstr>
      <vt:lpstr>Just the IS (you still need the other steps)</vt:lpstr>
      <vt:lpstr>If you don’t have a recursively-defined set</vt:lpstr>
      <vt:lpstr>Extra Practice</vt:lpstr>
      <vt:lpstr>Induction: Hats!</vt:lpstr>
      <vt:lpstr>Induction: Hats!</vt:lpstr>
      <vt:lpstr>Induction: Hats!</vt:lpstr>
      <vt:lpstr>Induction: Hats!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 and Regular Expressions</dc:title>
  <dc:creator>rtweber2</dc:creator>
  <cp:lastModifiedBy>Robbie Weber</cp:lastModifiedBy>
  <cp:revision>64</cp:revision>
  <cp:lastPrinted>2025-11-05T20:17:02Z</cp:lastPrinted>
  <dcterms:created xsi:type="dcterms:W3CDTF">2020-11-12T19:07:56Z</dcterms:created>
  <dcterms:modified xsi:type="dcterms:W3CDTF">2025-11-05T21:11:23Z</dcterms:modified>
</cp:coreProperties>
</file>