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2" r:id="rId3"/>
    <p:sldId id="258" r:id="rId4"/>
    <p:sldId id="260" r:id="rId5"/>
    <p:sldId id="283" r:id="rId6"/>
    <p:sldId id="284" r:id="rId7"/>
    <p:sldId id="264" r:id="rId8"/>
    <p:sldId id="265" r:id="rId9"/>
    <p:sldId id="292" r:id="rId10"/>
    <p:sldId id="268" r:id="rId11"/>
    <p:sldId id="291" r:id="rId12"/>
    <p:sldId id="272" r:id="rId13"/>
    <p:sldId id="288" r:id="rId14"/>
    <p:sldId id="289" r:id="rId15"/>
    <p:sldId id="278" r:id="rId16"/>
    <p:sldId id="279" r:id="rId17"/>
    <p:sldId id="261" r:id="rId18"/>
    <p:sldId id="262" r:id="rId19"/>
    <p:sldId id="263" r:id="rId20"/>
    <p:sldId id="316" r:id="rId21"/>
    <p:sldId id="297" r:id="rId22"/>
    <p:sldId id="314" r:id="rId23"/>
    <p:sldId id="315" r:id="rId24"/>
    <p:sldId id="298" r:id="rId25"/>
    <p:sldId id="299" r:id="rId26"/>
    <p:sldId id="308" r:id="rId27"/>
    <p:sldId id="312" r:id="rId28"/>
    <p:sldId id="309" r:id="rId29"/>
    <p:sldId id="310" r:id="rId30"/>
    <p:sldId id="311" r:id="rId31"/>
    <p:sldId id="313" r:id="rId32"/>
    <p:sldId id="296" r:id="rId33"/>
    <p:sldId id="294" r:id="rId34"/>
    <p:sldId id="295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76163" autoAdjust="0"/>
  </p:normalViewPr>
  <p:slideViewPr>
    <p:cSldViewPr snapToGrid="0">
      <p:cViewPr varScale="1">
        <p:scale>
          <a:sx n="80" d="100"/>
          <a:sy n="80" d="100"/>
        </p:scale>
        <p:origin x="24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2547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B1A08A-2552-47B3-BAC9-5E50DDBF06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AEE6E-6914-4E29-ADD8-770FBFB2D9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3E475-7533-4460-9CA7-88D61E829A7E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FF57A-5432-421D-B2C9-5135F833C5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AC47BD-EB41-4B99-B75E-09485B87C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35483-6CE9-474D-B305-399D09D3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73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D774A-3848-4392-BFD4-0CA8DAD5258D}" type="datetimeFigureOut">
              <a:rPr lang="en-US" smtClean="0"/>
              <a:t>11/3/2025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4AEC-EEDD-4008-8239-BD4077623B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5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8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07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4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0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85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45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34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2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0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0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1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58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43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84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20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1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6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6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2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4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9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14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40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4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89FD9BC-A32D-42FA-BE9C-56C0FB430CEC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9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0270-96E1-4574-8DC7-A585307813AB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41F-599A-45B1-BF9A-DD500348195F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4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6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C5CB-70D5-4062-B968-1FF02726E6E4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2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1949-DE52-4878-863E-27C30131D572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82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E6FA-44DD-4D4E-9F1E-DE2A2985A669}" type="datetime1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1872-D0DC-4305-B36D-19D2DB767A2F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6FE4-63B7-43F7-8A94-E79C8091E0BF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7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D0C7-F12B-4D5B-A86D-B3F64E29C159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BDFE-19D7-442E-A1A5-39A6C217C817}" type="datetime1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0E26-8430-4C09-A096-A8CEFDD2DD90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2F0A2B-C9E0-4949-A19A-53B1EBDCC362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552F-CE0D-42A3-A027-9783C9289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85480-9376-4153-B6C3-A909ABAA8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/>
          <a:lstStyle/>
          <a:p>
            <a:r>
              <a:rPr lang="en-US" dirty="0"/>
              <a:t>CSE 311 Autumn 25</a:t>
            </a:r>
          </a:p>
          <a:p>
            <a:r>
              <a:rPr lang="en-US" dirty="0"/>
              <a:t>Lecture 18</a:t>
            </a:r>
          </a:p>
        </p:txBody>
      </p:sp>
      <p:pic>
        <p:nvPicPr>
          <p:cNvPr id="5" name="Picture 2" descr="Image result for xkcd recursion">
            <a:extLst>
              <a:ext uri="{FF2B5EF4-FFF2-40B4-BE49-F238E27FC236}">
                <a16:creationId xmlns:a16="http://schemas.microsoft.com/office/drawing/2014/main" id="{906F2C12-31CD-420F-B23D-DCCC556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2" y="1673592"/>
            <a:ext cx="704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7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4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0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3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Adding the equations,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 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4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91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State that you will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that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the basis step of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already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the recursive rules].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elements.” </a:t>
                </a:r>
              </a:p>
              <a:p>
                <a:pPr lvl="1"/>
                <a:r>
                  <a:rPr lang="en-US" dirty="0"/>
                  <a:t>[You will need a separate step for every element created by the recursive rules].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2A48044-05DF-2D51-7A4E-7C8AD1C1A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55" y="1518577"/>
            <a:ext cx="642257" cy="7243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2579913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3799112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24…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blipFill>
                <a:blip r:embed="rId3"/>
                <a:stretch>
                  <a:fillRect l="-1724" t="-4348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P(6) and P(15)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P(x) and P(y), then P(</a:t>
                </a:r>
                <a:r>
                  <a:rPr lang="en-US" sz="2400" dirty="0" err="1"/>
                  <a:t>x+y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  <a:blipFill>
                <a:blip r:embed="rId4"/>
                <a:stretch>
                  <a:fillRect l="-861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41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Weak Induction is a special case of Structural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3086098" y="2483526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4065812" y="247252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blipFill>
                <a:blip r:embed="rId4"/>
                <a:stretch>
                  <a:fillRect l="-1931" t="-4348" r="-644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P(0)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P(k), then P(k+1)</a:t>
                </a: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  <a:blipFill>
                <a:blip r:embed="rId5"/>
                <a:stretch>
                  <a:fillRect l="-1105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A67143D-F345-730B-CE69-1F6683DDE086}"/>
              </a:ext>
            </a:extLst>
          </p:cNvPr>
          <p:cNvSpPr txBox="1">
            <a:spLocks/>
          </p:cNvSpPr>
          <p:nvPr/>
        </p:nvSpPr>
        <p:spPr>
          <a:xfrm>
            <a:off x="2167618" y="249283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9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requiring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“applications of a rule” to get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𝑐𝑎𝑠𝑒𝑠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𝑎𝑝𝑝𝑙𝑖𝑐𝑎𝑡𝑖𝑜𝑛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It’s the same principle as regular induction. You’re just inducting on “how many steps did we need to get this element?”</a:t>
                </a:r>
              </a:p>
              <a:p>
                <a:r>
                  <a:rPr lang="en-US" dirty="0"/>
                  <a:t>You’re still only assuming the IH about a domino you’ve knocked over.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06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2DB3-C72E-4C92-BB52-02BCC164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“step-by-step”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={6,15}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12,21,30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={18,24,27,36,42,45,60}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can always of the form “suppose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” and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use the structural induction phrasing assuming our reader knows how induction works and so don’t phrase it explicitly in this form.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5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these recursive definitions? </a:t>
                </a:r>
              </a:p>
              <a:p>
                <a:r>
                  <a:rPr lang="en-US" dirty="0"/>
                  <a:t>They’re the basis for regular expressions, which we’ll introduce next week. Answer questions like “how do you search for anything that looks like an email address”</a:t>
                </a:r>
              </a:p>
              <a:p>
                <a:endParaRPr lang="en-US" dirty="0"/>
              </a:p>
              <a:p>
                <a:r>
                  <a:rPr lang="en-US" dirty="0"/>
                  <a:t>First, we need to talk about strings.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will be an </a:t>
                </a:r>
                <a:r>
                  <a:rPr lang="en-US" b="1" dirty="0"/>
                  <a:t>alphabet </a:t>
                </a:r>
                <a:r>
                  <a:rPr lang="en-US" dirty="0"/>
                  <a:t>the set of all the letters you can use in words.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set of all </a:t>
                </a:r>
                <a:r>
                  <a:rPr lang="en-US" b="1" dirty="0"/>
                  <a:t>words </a:t>
                </a:r>
                <a:r>
                  <a:rPr lang="en-US" dirty="0"/>
                  <a:t>all the strings you can build off of the letters.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18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3394"/>
            <a:ext cx="11187259" cy="1014667"/>
          </a:xfrm>
        </p:spPr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93740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93740"/>
                <a:ext cx="11187258" cy="4845504"/>
              </a:xfrm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3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7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4DB3-BDB6-4F32-9D0F-7E3520B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552A-28C2-4860-B7A3-849600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64360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far: We used induction to prove a statement over the natural numbers.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P(n) holds for all natural numbers 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goal: In CS, we deal with Strings, Lists, Trees, and other recursively defined sets. Would like to prove statements over these sets.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P(T) holds for all trees T.”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	“Prove that P(x) holds for all strings x.”</a:t>
            </a:r>
          </a:p>
        </p:txBody>
      </p:sp>
    </p:spTree>
    <p:extLst>
      <p:ext uri="{BB962C8B-B14F-4D97-AF65-F5344CB8AC3E}">
        <p14:creationId xmlns:p14="http://schemas.microsoft.com/office/powerpoint/2010/main" val="4202947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3394"/>
            <a:ext cx="11187259" cy="1014667"/>
          </a:xfrm>
        </p:spPr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D8E38A7-ECE5-4FD8-9F87-875CD685DF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4380" y="1493740"/>
                <a:ext cx="5108384" cy="499633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D8E38A7-ECE5-4FD8-9F87-875CD685D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80" y="1493740"/>
                <a:ext cx="5108384" cy="4996330"/>
              </a:xfrm>
              <a:prstGeom prst="rect">
                <a:avLst/>
              </a:prstGeom>
              <a:blipFill>
                <a:blip r:embed="rId3"/>
                <a:stretch>
                  <a:fillRect l="-2387" t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C5F4608-C858-462C-B8AF-F8D777DF0F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93740"/>
                <a:ext cx="6070595" cy="451261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/>
                  <a:t> is “the empty string”</a:t>
                </a:r>
              </a:p>
              <a:p>
                <a:r>
                  <a:rPr lang="en-US" sz="2200" dirty="0"/>
                  <a:t>The string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 characters – 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sz="2200" dirty="0"/>
                  <a:t>not 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sz="22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/>
                  <a:t>:</a:t>
                </a:r>
              </a:p>
              <a:p>
                <a:r>
                  <a:rPr lang="en-US" sz="2200" dirty="0"/>
                  <a:t>Basis: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Recursive: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200" dirty="0"/>
                  <a:t> then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200" b="0" dirty="0"/>
              </a:p>
              <a:p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200" dirty="0"/>
                  <a:t> means the string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/>
                  <a:t> with the character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appended.</a:t>
                </a:r>
              </a:p>
              <a:p>
                <a:r>
                  <a:rPr lang="en-US" sz="2200" dirty="0"/>
                  <a:t>You’ll also see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(a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200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C5F4608-C858-462C-B8AF-F8D777DF0F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93740"/>
                <a:ext cx="6070595" cy="4512613"/>
              </a:xfrm>
              <a:blipFill>
                <a:blip r:embed="rId4"/>
                <a:stretch>
                  <a:fillRect l="-2008" t="-1757" b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0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2E5-6943-4596-9B81-0D3966EA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string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67A5-CF28-4ABE-8C0A-7B4C4C8D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do a string-based induction proof on the concept check. We’ll do another one next week in lecture. It’s got a lot of details that are worth going through slowly.</a:t>
            </a:r>
          </a:p>
          <a:p>
            <a:r>
              <a:rPr lang="en-US" dirty="0"/>
              <a:t>Let’s do a different set—trees! </a:t>
            </a:r>
          </a:p>
        </p:txBody>
      </p:sp>
    </p:spTree>
    <p:extLst>
      <p:ext uri="{BB962C8B-B14F-4D97-AF65-F5344CB8AC3E}">
        <p14:creationId xmlns:p14="http://schemas.microsoft.com/office/powerpoint/2010/main" val="1751030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53ED1-A290-477E-9176-44B0BC47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6FCDF-03CB-42E9-95C7-C69CBF6B9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1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9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18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Basis: A single node is a rooted binary tree.</a:t>
                </a:r>
              </a:p>
              <a:p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  <a:blipFill>
                <a:blip r:embed="rId3"/>
                <a:stretch>
                  <a:fillRect l="-250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03737" y="207042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  <a:blipFill>
                <a:blip r:embed="rId6"/>
                <a:stretch>
                  <a:fillRect l="-3641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41AC50-2EA9-4CED-BA85-A00CBB10F52C}"/>
              </a:ext>
            </a:extLst>
          </p:cNvPr>
          <p:cNvGrpSpPr/>
          <p:nvPr/>
        </p:nvGrpSpPr>
        <p:grpSpPr>
          <a:xfrm>
            <a:off x="8247095" y="1751665"/>
            <a:ext cx="1290003" cy="955266"/>
            <a:chOff x="813275" y="4134894"/>
            <a:chExt cx="2488408" cy="19712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9F9AF1-EAAE-4B41-B42C-C8BA9A80D4E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DCF06F8-2E2E-46A4-966F-3F2E6CCA768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B837A0-B0DC-4AED-9C1E-FF12DAFDA79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4EF205-AE4D-4B13-8650-A1CC8AFD3AD8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210C5C97-DA3E-4F8B-ACDF-FE303DAE0BC0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8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63D71D3-771D-493D-A332-5F5DC155E80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C8D61E-AF1F-47E8-85A5-138C99F33114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2D238B-E151-40ED-BB37-AEB31958518A}"/>
                </a:ext>
              </a:extLst>
            </p:cNvPr>
            <p:cNvCxnSpPr>
              <a:stCxn id="21" idx="4"/>
              <a:endCxn id="2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B90FF5-AD97-41F2-ADF2-3D0F4D55C5E3}"/>
                </a:ext>
              </a:extLst>
            </p:cNvPr>
            <p:cNvCxnSpPr>
              <a:cxnSpLocks/>
              <a:stCxn id="21" idx="4"/>
              <a:endCxn id="2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F90A5B-77FB-4A72-8AB3-3C67D092EEF6}"/>
              </a:ext>
            </a:extLst>
          </p:cNvPr>
          <p:cNvGrpSpPr/>
          <p:nvPr/>
        </p:nvGrpSpPr>
        <p:grpSpPr>
          <a:xfrm>
            <a:off x="8552069" y="4296565"/>
            <a:ext cx="1290003" cy="955266"/>
            <a:chOff x="813275" y="4134894"/>
            <a:chExt cx="2488408" cy="1971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A9BF02-E391-4702-870A-AD50D81C4E0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Isosceles Triangle 35">
                    <a:extLst>
                      <a:ext uri="{FF2B5EF4-FFF2-40B4-BE49-F238E27FC236}">
                        <a16:creationId xmlns:a16="http://schemas.microsoft.com/office/drawing/2014/main" id="{11A2CBAE-2D5C-4761-91CB-A1A203DF08F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846F8F-58BF-4DAF-8464-5B072F79316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9F6AA2-67B4-4164-AB21-380214A9EEF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B0D1AD40-B9B9-4731-97BA-4B08DE0AB78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A52BB53-3200-49A1-B450-E081615C667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2CDF57-36C4-47E6-9949-AE4F8F3BD162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31C2EA-6727-489B-B03F-6D03EAF77B39}"/>
                </a:ext>
              </a:extLst>
            </p:cNvPr>
            <p:cNvCxnSpPr>
              <a:stCxn id="31" idx="4"/>
              <a:endCxn id="3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92E80C-7B74-4F39-91FC-B292CA17FE53}"/>
                </a:ext>
              </a:extLst>
            </p:cNvPr>
            <p:cNvCxnSpPr>
              <a:cxnSpLocks/>
              <a:stCxn id="31" idx="4"/>
              <a:endCxn id="3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3DF3798-BF54-4C34-8E8B-1137582ABA2E}"/>
              </a:ext>
            </a:extLst>
          </p:cNvPr>
          <p:cNvSpPr/>
          <p:nvPr/>
        </p:nvSpPr>
        <p:spPr>
          <a:xfrm>
            <a:off x="8624903" y="3951628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BF8D8F-1808-47CB-9A96-C99A0BFC6832}"/>
              </a:ext>
            </a:extLst>
          </p:cNvPr>
          <p:cNvSpPr/>
          <p:nvPr/>
        </p:nvSpPr>
        <p:spPr>
          <a:xfrm>
            <a:off x="8262500" y="127794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6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8C23-CE85-4B48-A280-53966B60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show that trees of a certain height can’t have too many nodes. Specifically our claim is this: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all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a moment to absorb this formula, then we’ll do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309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dirty="0"/>
                  <a:t> .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 and height(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= 0, so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hold for arbitrary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be the tree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step: Figure out, (1) what we must show (2) a formula for height and a formula for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A3AF6D2-4253-489D-93AB-2891D4325B4B}"/>
              </a:ext>
            </a:extLst>
          </p:cNvPr>
          <p:cNvSpPr/>
          <p:nvPr/>
        </p:nvSpPr>
        <p:spPr>
          <a:xfrm>
            <a:off x="3626759" y="2557236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4053796" y="4007077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5647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289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833274" y="213411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516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(by IH)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(cancel 1’s)</a:t>
                </a:r>
              </a:p>
              <a:p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taller than subtrees)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186" t="-2013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690399" y="219126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8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13EFC-C325-49C8-B05B-19C6F98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Strings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2E6C-6197-4EB6-AD8F-6FB05AEE8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0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559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404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95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6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All Natural Numbers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All Integers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Integer coordinates in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9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Q1: What is this set?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Q2: Write a recursive definition for the set of powers of 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{1,3,9,27,…}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0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384F-4894-4E12-A529-8995F793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element is built up recursively…</a:t>
                </a:r>
              </a:p>
              <a:p>
                <a:r>
                  <a:rPr lang="en-US" dirty="0"/>
                  <a:t>So to 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base case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Show for an arbitrary element of the set,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that element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everything you can make out of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4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3B54-99CD-439A-9EC6-67C7F67B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be:</a:t>
                </a:r>
                <a:br>
                  <a:rPr lang="en-US" dirty="0"/>
                </a:br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Show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4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600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1712</TotalTime>
  <Words>3345</Words>
  <Application>Microsoft Office PowerPoint</Application>
  <PresentationFormat>Widescreen</PresentationFormat>
  <Paragraphs>331</Paragraphs>
  <Slides>35</Slides>
  <Notes>26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Integral</vt:lpstr>
      <vt:lpstr>Structural Induction</vt:lpstr>
      <vt:lpstr>Induction Big Picture</vt:lpstr>
      <vt:lpstr>Recursive Definition of Sets</vt:lpstr>
      <vt:lpstr>Recursive Definitions of Sets</vt:lpstr>
      <vt:lpstr>Recursive Definitions of Sets</vt:lpstr>
      <vt:lpstr>Recursive Definitions of Sets</vt:lpstr>
      <vt:lpstr>Structural Induction</vt:lpstr>
      <vt:lpstr>Structural Induction Example</vt:lpstr>
      <vt:lpstr>Structural Induction</vt:lpstr>
      <vt:lpstr>Structural Induction</vt:lpstr>
      <vt:lpstr>Structural Induction</vt:lpstr>
      <vt:lpstr>Structural Induction Template</vt:lpstr>
      <vt:lpstr>Wait a minute! Why can we do this?</vt:lpstr>
      <vt:lpstr>Weak Induction is a special case of Structural</vt:lpstr>
      <vt:lpstr>Wait a minute! Why can we do this?</vt:lpstr>
      <vt:lpstr>Wait a minute! Why can we do this?</vt:lpstr>
      <vt:lpstr>Strings</vt:lpstr>
      <vt:lpstr>Strings</vt:lpstr>
      <vt:lpstr>Functions on Strings</vt:lpstr>
      <vt:lpstr>Strings</vt:lpstr>
      <vt:lpstr>A string proof</vt:lpstr>
      <vt:lpstr>Trees!</vt:lpstr>
      <vt:lpstr>More Structural Sets</vt:lpstr>
      <vt:lpstr>More Structural Sets</vt:lpstr>
      <vt:lpstr>Functions on Binary Trees</vt:lpstr>
      <vt:lpstr>Binary Trees</vt:lpstr>
      <vt:lpstr>Claim</vt:lpstr>
      <vt:lpstr>Structural Induction on Binary Trees</vt:lpstr>
      <vt:lpstr>Structural Induction on Binary Trees (cont.)</vt:lpstr>
      <vt:lpstr>Structural Induction on Binary Trees (cont.)</vt:lpstr>
      <vt:lpstr>Structural Induction on Strings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</dc:title>
  <dc:creator>Robert Weber</dc:creator>
  <cp:lastModifiedBy>Lisa Elkin</cp:lastModifiedBy>
  <cp:revision>88</cp:revision>
  <cp:lastPrinted>2025-11-03T04:48:23Z</cp:lastPrinted>
  <dcterms:created xsi:type="dcterms:W3CDTF">2020-11-08T19:06:15Z</dcterms:created>
  <dcterms:modified xsi:type="dcterms:W3CDTF">2025-11-03T20:39:48Z</dcterms:modified>
</cp:coreProperties>
</file>