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98" r:id="rId15"/>
    <p:sldId id="267" r:id="rId16"/>
    <p:sldId id="271" r:id="rId17"/>
    <p:sldId id="270" r:id="rId18"/>
    <p:sldId id="30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123D-4053-4577-9EA2-67936A2A9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EBED-F876-4800-959E-ECEAA5108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15</a:t>
            </a:r>
          </a:p>
        </p:txBody>
      </p:sp>
      <p:pic>
        <p:nvPicPr>
          <p:cNvPr id="5" name="Picture 2" descr="http://www.parabola.unsw.edu.au/vol44_no1/img36.png">
            <a:extLst>
              <a:ext uri="{FF2B5EF4-FFF2-40B4-BE49-F238E27FC236}">
                <a16:creationId xmlns:a16="http://schemas.microsoft.com/office/drawing/2014/main" id="{4C7F962C-44B3-462E-BFDF-4A8FB96F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" y="280952"/>
            <a:ext cx="5480124" cy="60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214" r="-1865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3DFC-4F25-43D6-B3ED-799111C5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Always state where you use the inductive hypothesis when you’re using it in the inductive step.</a:t>
                </a:r>
              </a:p>
              <a:p>
                <a:pPr marL="0" indent="0">
                  <a:buNone/>
                </a:pPr>
                <a:r>
                  <a:rPr lang="en-US" dirty="0"/>
                  <a:t>It’s usually the key step, and the reader really needs to focus on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 careful about what values you’re assuming the Inductive Hypothesis for – the smallest possible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should assume the base case but nothing more.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9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EE5CF-8367-4AD6-A8C6-8F035CE8B646}"/>
              </a:ext>
            </a:extLst>
          </p:cNvPr>
          <p:cNvSpPr txBox="1"/>
          <p:nvPr/>
        </p:nvSpPr>
        <p:spPr>
          <a:xfrm>
            <a:off x="2972568" y="2126252"/>
            <a:ext cx="1907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know: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B6E43-3D5C-42E3-BC74-88099145D00A}"/>
              </a:ext>
            </a:extLst>
          </p:cNvPr>
          <p:cNvSpPr txBox="1"/>
          <p:nvPr/>
        </p:nvSpPr>
        <p:spPr>
          <a:xfrm>
            <a:off x="3051984" y="2685730"/>
            <a:ext cx="24212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You can conclude:</a:t>
            </a:r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07A35-892E-479F-87A5-3FFA01B7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43844-3FD2-457E-A8EE-1B5D88C0C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                                                                     .” </a:t>
                </a:r>
                <a:br>
                  <a:rPr lang="en-US" dirty="0"/>
                </a:br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en-US" dirty="0"/>
                  <a:t>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3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Convince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like this:</a:t>
            </a:r>
          </a:p>
          <a:p>
            <a:endParaRPr lang="en-US" dirty="0"/>
          </a:p>
          <a:p>
            <a:r>
              <a:rPr lang="en-US" dirty="0"/>
              <a:t>Well,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</a:t>
            </a:r>
            <a:r>
              <a:rPr lang="en-US" dirty="0"/>
              <a:t>, we get 16…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</a:t>
            </a:r>
          </a:p>
          <a:p>
            <a:r>
              <a:rPr lang="en-US" dirty="0"/>
              <a:t>And it is! Because that’s what the base case says.</a:t>
            </a:r>
          </a:p>
        </p:txBody>
      </p:sp>
    </p:spTree>
    <p:extLst>
      <p:ext uri="{BB962C8B-B14F-4D97-AF65-F5344CB8AC3E}">
        <p14:creationId xmlns:p14="http://schemas.microsoft.com/office/powerpoint/2010/main" val="10499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really only two cases.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 (which it should!)</a:t>
            </a:r>
            <a:endParaRPr lang="en-US" dirty="0"/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8,</a:t>
            </a:r>
            <a:r>
              <a:rPr lang="en-US" dirty="0"/>
              <a:t>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 = 16,</a:t>
            </a:r>
            <a:r>
              <a:rPr lang="en-US" dirty="0"/>
              <a:t> (like it should)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5C394-FBBB-44B6-89BE-CE94544FD116}"/>
              </a:ext>
            </a:extLst>
          </p:cNvPr>
          <p:cNvSpPr txBox="1"/>
          <p:nvPr/>
        </p:nvSpPr>
        <p:spPr>
          <a:xfrm>
            <a:off x="2314575" y="1981200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Base Case is Correct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3F77E-B2AF-440F-859D-FE2208758313}"/>
              </a:ext>
            </a:extLst>
          </p:cNvPr>
          <p:cNvSpPr txBox="1"/>
          <p:nvPr/>
        </p:nvSpPr>
        <p:spPr>
          <a:xfrm>
            <a:off x="1768659" y="5262177"/>
            <a:ext cx="835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recursive call we create gives the correct value THEN our value is correct.</a:t>
            </a:r>
          </a:p>
        </p:txBody>
      </p:sp>
    </p:spTree>
    <p:extLst>
      <p:ext uri="{BB962C8B-B14F-4D97-AF65-F5344CB8AC3E}">
        <p14:creationId xmlns:p14="http://schemas.microsoft.com/office/powerpoint/2010/main" val="422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690C-AABF-4345-A30D-0304F63F1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has two big cases,</a:t>
            </a:r>
          </a:p>
          <a:p>
            <a:r>
              <a:rPr lang="en-US" dirty="0"/>
              <a:t>So our proof had two big cases</a:t>
            </a:r>
          </a:p>
          <a:p>
            <a:endParaRPr lang="en-US" dirty="0"/>
          </a:p>
          <a:p>
            <a:r>
              <a:rPr lang="en-US" dirty="0"/>
              <a:t>“The base case of the code produces the correct output”</a:t>
            </a:r>
          </a:p>
          <a:p>
            <a:r>
              <a:rPr lang="en-US" dirty="0"/>
              <a:t>“IF the calls we rely on produce the correct output, THEN the current call produces the right output” </a:t>
            </a:r>
          </a:p>
        </p:txBody>
      </p:sp>
    </p:spTree>
    <p:extLst>
      <p:ext uri="{BB962C8B-B14F-4D97-AF65-F5344CB8AC3E}">
        <p14:creationId xmlns:p14="http://schemas.microsoft.com/office/powerpoint/2010/main" val="423166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“The base case of the code produces the correct output”</a:t>
                </a:r>
              </a:p>
              <a:p>
                <a:r>
                  <a:rPr lang="en-US" dirty="0"/>
                  <a:t>“IF the calls we rely on produce the correct output THEN the current call produces the right output”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10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912-5EE5-401D-B818-8D3B1FCE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works alright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(1000000000)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At this point, we’d need to show that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for A BUNCH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But the code is the same each time. </a:t>
                </a:r>
              </a:p>
              <a:p>
                <a:r>
                  <a:rPr lang="en-US" dirty="0"/>
                  <a:t>And so was the argument!</a:t>
                </a:r>
              </a:p>
              <a:p>
                <a:endParaRPr lang="en-US" dirty="0"/>
              </a:p>
              <a:p>
                <a:r>
                  <a:rPr lang="en-US" dirty="0"/>
                  <a:t>We should instead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7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B0C-CC56-4B9E-9BE7-D77F9536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new favorite proof technique!</a:t>
                </a:r>
              </a:p>
              <a:p>
                <a:r>
                  <a:rPr lang="en-US" dirty="0"/>
                  <a:t>How do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  <a:blipFill>
                <a:blip r:embed="rId2"/>
                <a:stretch>
                  <a:fillRect l="-639" t="-2945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175236-A971-486B-B466-1D7C0A776B2D}"/>
              </a:ext>
            </a:extLst>
          </p:cNvPr>
          <p:cNvSpPr txBox="1"/>
          <p:nvPr/>
        </p:nvSpPr>
        <p:spPr>
          <a:xfrm>
            <a:off x="5381625" y="123781"/>
            <a:ext cx="66865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/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Consider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≥0,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+1≥1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we are in the else branch. By inductive hypothesis,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blipFill>
                <a:blip r:embed="rId3"/>
                <a:stretch>
                  <a:fillRect l="-809" t="-3518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9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3362</TotalTime>
  <Words>1477</Words>
  <Application>Microsoft Office PowerPoint</Application>
  <PresentationFormat>Widescreen</PresentationFormat>
  <Paragraphs>156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Induction</vt:lpstr>
      <vt:lpstr>How do we know recursion works?</vt:lpstr>
      <vt:lpstr>How do we know recursion works?</vt:lpstr>
      <vt:lpstr>How do we know recursion works?</vt:lpstr>
      <vt:lpstr>How do we know recursion works?</vt:lpstr>
      <vt:lpstr>A bit more formally…</vt:lpstr>
      <vt:lpstr>A bit more formally…</vt:lpstr>
      <vt:lpstr>Induction</vt:lpstr>
      <vt:lpstr>Induction</vt:lpstr>
      <vt:lpstr>Making Induction Proofs Pretty</vt:lpstr>
      <vt:lpstr>Making Induction Proofs Pretty</vt:lpstr>
      <vt:lpstr>Some Other Notes</vt:lpstr>
      <vt:lpstr>The Principle of Induction (formally)</vt:lpstr>
      <vt:lpstr>More induction!</vt:lpstr>
      <vt:lpstr>More Induction</vt:lpstr>
      <vt:lpstr>More Induction</vt:lpstr>
      <vt:lpstr>More Induction</vt:lpstr>
      <vt:lpstr>Algebra Block Formatting</vt:lpstr>
      <vt:lpstr>Making Induction Proofs Pretty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</dc:title>
  <dc:creator>rtweber2</dc:creator>
  <cp:lastModifiedBy>Robbie Weber</cp:lastModifiedBy>
  <cp:revision>40</cp:revision>
  <cp:lastPrinted>2025-10-29T15:31:32Z</cp:lastPrinted>
  <dcterms:created xsi:type="dcterms:W3CDTF">2020-10-31T18:32:59Z</dcterms:created>
  <dcterms:modified xsi:type="dcterms:W3CDTF">2025-10-29T15:31:53Z</dcterms:modified>
</cp:coreProperties>
</file>