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1"/>
  </p:notesMasterIdLst>
  <p:sldIdLst>
    <p:sldId id="256" r:id="rId2"/>
    <p:sldId id="398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64" r:id="rId11"/>
    <p:sldId id="358" r:id="rId12"/>
    <p:sldId id="393" r:id="rId13"/>
    <p:sldId id="394" r:id="rId14"/>
    <p:sldId id="395" r:id="rId15"/>
    <p:sldId id="283" r:id="rId16"/>
    <p:sldId id="397" r:id="rId17"/>
    <p:sldId id="396" r:id="rId18"/>
    <p:sldId id="399" r:id="rId19"/>
    <p:sldId id="400" r:id="rId20"/>
    <p:sldId id="375" r:id="rId21"/>
    <p:sldId id="305" r:id="rId22"/>
    <p:sldId id="306" r:id="rId23"/>
    <p:sldId id="385" r:id="rId24"/>
    <p:sldId id="258" r:id="rId25"/>
    <p:sldId id="392" r:id="rId26"/>
    <p:sldId id="259" r:id="rId27"/>
    <p:sldId id="260" r:id="rId28"/>
    <p:sldId id="261" r:id="rId29"/>
    <p:sldId id="391" r:id="rId30"/>
    <p:sldId id="262" r:id="rId31"/>
    <p:sldId id="263" r:id="rId32"/>
    <p:sldId id="301" r:id="rId33"/>
    <p:sldId id="302" r:id="rId34"/>
    <p:sldId id="303" r:id="rId35"/>
    <p:sldId id="278" r:id="rId36"/>
    <p:sldId id="279" r:id="rId37"/>
    <p:sldId id="280" r:id="rId38"/>
    <p:sldId id="281" r:id="rId39"/>
    <p:sldId id="290" r:id="rId40"/>
    <p:sldId id="386" r:id="rId41"/>
    <p:sldId id="387" r:id="rId42"/>
    <p:sldId id="388" r:id="rId43"/>
    <p:sldId id="389" r:id="rId44"/>
    <p:sldId id="295" r:id="rId45"/>
    <p:sldId id="296" r:id="rId46"/>
    <p:sldId id="297" r:id="rId47"/>
    <p:sldId id="298" r:id="rId48"/>
    <p:sldId id="299" r:id="rId49"/>
    <p:sldId id="300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BE94-849E-473F-88E4-D214EF628975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81ACF-2180-41F4-9478-BB86056D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Rules for mod arithmetic are different! Addition and multiplication match really closely to regular rules. Division (i.e. multiplying by 1/number) is much more complicated.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4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didn’t prove the “you can multiply both sides by the same number” theorem. But it’s in the slides. See also the number theory reference 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4F3CC-41A8-42FC-877A-A88A765D89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33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0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73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320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14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7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5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1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B0B8C8D-25D0-45A8-9162-E3674D39BDB9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8BC56A2-F36E-4BD1-AC86-647232CADA6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7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CED-ADCE-C563-8139-B9BE67638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Even More </a:t>
            </a:r>
            <a:br>
              <a:rPr lang="en-US"/>
            </a:br>
            <a:r>
              <a:rPr lang="en-US"/>
              <a:t>Number </a:t>
            </a:r>
            <a:r>
              <a:rPr lang="en-US" dirty="0"/>
              <a:t>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20211-5BC2-383C-AD6E-AD577E4A19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25 Au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3119489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18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r>
                  <a:rPr lang="en-US" b="0" dirty="0"/>
                  <a:t>Rearranging the equations, we have: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:r>
                  <a:rPr lang="en-US" b="0" dirty="0"/>
                  <a:t>Multiplying the </a:t>
                </a:r>
                <a:r>
                  <a:rPr lang="en-US" b="0" dirty="0" err="1"/>
                  <a:t>equatiosn</a:t>
                </a:r>
                <a:r>
                  <a:rPr lang="en-US" b="0" dirty="0"/>
                  <a:t> together, we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Rearranging,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. 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are all integers so multiplying and adding them gives another integer.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(by definition of equivalence mod n)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always holds.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 r="-54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40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5F4B9-490C-237A-FFB8-2E388C62F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Style 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67225-D3F8-6870-3839-39C1902BA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applying a definition, be sure to explicitly check all pieces of the definition.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means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needs to be an integer in the definition, make sure it’s an integer when you apply that definition. </a:t>
                </a:r>
              </a:p>
              <a:p>
                <a:r>
                  <a:rPr lang="en-US" dirty="0"/>
                  <a:t>Every step should have a justification. Sometimes it’s very short (“rearranging this equation” or “doing some algebra”); sometimes it’s much more detailed.</a:t>
                </a:r>
              </a:p>
              <a:p>
                <a:r>
                  <a:rPr lang="en-US" dirty="0"/>
                  <a:t>Arbitrary variables are always explicitly called arbitrary.</a:t>
                </a:r>
              </a:p>
              <a:p>
                <a:r>
                  <a:rPr lang="en-US" dirty="0"/>
                  <a:t>Use fresh variable names from an exists.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E67225-D3F8-6870-3839-39C1902BA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2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5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2477-B834-3934-0AFC-3E00A63E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Style 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2AC73-0985-D9EF-5A34-042F94B9BA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You’ll often see something that looks a lot like our equivalence proofs if you have a sequence of algebra steps</a:t>
                </a:r>
              </a:p>
              <a:p>
                <a:endParaRPr lang="en-US" dirty="0"/>
              </a:p>
              <a:p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</a:t>
                </a:r>
                <a:r>
                  <a:rPr lang="en-US" dirty="0">
                    <a:latin typeface="Cambria Math" panose="02040503050406030204" pitchFamily="18" charset="0"/>
                  </a:rPr>
                  <a:t>(multiplying equations together)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FOILing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(factoring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12AC73-0985-D9EF-5A34-042F94B9BA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91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0752D7-1460-E098-E8B1-D33702C2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biconditional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09418-C2D1-8DB8-52D0-9183791C1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7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you prove an if and only if?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570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F0E20-8419-91DB-379F-281EA0EE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a biconditional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812DD-FA6E-336B-33F9-8A471A1B24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Two options:</a:t>
                </a:r>
              </a:p>
              <a:p>
                <a:r>
                  <a:rPr lang="en-US" dirty="0"/>
                  <a:t>1. (preferred style for this class):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then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Show a “chain of if-and-only-</a:t>
                </a:r>
                <a:r>
                  <a:rPr lang="en-US" dirty="0" err="1"/>
                  <a:t>if”s</a:t>
                </a:r>
                <a:r>
                  <a:rPr lang="en-US" dirty="0"/>
                  <a:t> (possible, but stylistically difficult)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812DD-FA6E-336B-33F9-8A471A1B24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584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E8CAA-FCE5-8A3D-4BEC-3E3016D7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4C6D-637E-29CC-5E8C-B6B2227F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proofs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4C672-8536-99A4-8EBD-2B7718ACA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Forward direction</a:t>
                </a:r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&gt;0;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equivalence: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also an integer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was)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(applying the definition of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Backward direction</a:t>
                </a:r>
                <a:r>
                  <a:rPr lang="en-US" dirty="0"/>
                  <a:t> (if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arbitrary integers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0;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By definition of equivalence: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Multiplying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was)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(applying the definition of equivalence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74C672-8536-99A4-8EBD-2B7718ACA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545" t="-2494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452AEDA-E94C-0EBC-424C-166820442F4C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A0367C7-7DEB-C889-2666-DDC4AE83816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A0367C7-7DEB-C889-2666-DDC4AE838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F816B96-317B-6AAC-9E5B-5EDA257BC3B3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927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B4C6D-C610-1CD1-8E8D-A60D06A5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313B-A77A-6F79-6826-8F45DE55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one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184-AC81-6C73-1920-23936F23C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Observe that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definition of modular </a:t>
                </a:r>
                <a:r>
                  <a:rPr lang="en-US" dirty="0" err="1"/>
                  <a:t>equiv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an integer)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(by definition of divides)</a:t>
                </a:r>
              </a:p>
              <a:p>
                <a:r>
                  <a:rPr lang="en-US" dirty="0"/>
                  <a:t>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(by def of modular </a:t>
                </a:r>
                <a:r>
                  <a:rPr lang="en-US" dirty="0" err="1"/>
                  <a:t>equiv</a:t>
                </a:r>
                <a:r>
                  <a:rPr lang="en-US" dirty="0"/>
                  <a:t>).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were arbitrary, the claim always holds.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7FA184-AC81-6C73-1920-23936F23C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b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5F3F4AD-BC79-7926-999D-B0B740A92FCE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560A59-6E63-C1F9-F9D5-A2D5390C668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1560A59-6E63-C1F9-F9D5-A2D5390C66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3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001E3F-0F06-214E-1EC0-5B15CAC8525B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231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6627C-454D-6B1E-5390-1BBB4670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prove a biconditional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131CA-74E5-CC56-D29E-8D6F3C89E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 is just to prove two implications (you know how to prove implications already---direct proof rule and/or contrapositive)</a:t>
            </a:r>
          </a:p>
          <a:p>
            <a:r>
              <a:rPr lang="en-US" dirty="0"/>
              <a:t>Option 2 is to connect the left and right sides with a sequence of “if and only </a:t>
            </a:r>
            <a:r>
              <a:rPr lang="en-US" dirty="0" err="1"/>
              <a:t>if”s</a:t>
            </a:r>
            <a:r>
              <a:rPr lang="en-US" dirty="0"/>
              <a:t>. </a:t>
            </a:r>
            <a:r>
              <a:rPr lang="en-US" b="1" dirty="0"/>
              <a:t>Every</a:t>
            </a:r>
            <a:r>
              <a:rPr lang="en-US" dirty="0"/>
              <a:t> step must be an if-and-only-if </a:t>
            </a:r>
          </a:p>
          <a:p>
            <a:r>
              <a:rPr lang="en-US" b="1" dirty="0"/>
              <a:t>Every </a:t>
            </a:r>
            <a:r>
              <a:rPr lang="en-US" dirty="0"/>
              <a:t>step must explicitly be stated as an if-and-only-if. </a:t>
            </a:r>
          </a:p>
          <a:p>
            <a:r>
              <a:rPr lang="en-US" dirty="0"/>
              <a:t>(By default, proofs are like inference proofs: we’re listing true facts that follow from prior facts; if you want to know a biconditional, you have to assert the biconditional explicitly). </a:t>
            </a:r>
          </a:p>
          <a:p>
            <a:r>
              <a:rPr lang="en-US" dirty="0"/>
              <a:t>Option 1 is usually the default; option 2 is sometimes used, especially for algebraic expressions. </a:t>
            </a:r>
          </a:p>
        </p:txBody>
      </p:sp>
    </p:spTree>
    <p:extLst>
      <p:ext uri="{BB962C8B-B14F-4D97-AF65-F5344CB8AC3E}">
        <p14:creationId xmlns:p14="http://schemas.microsoft.com/office/powerpoint/2010/main" val="146594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6539D-A881-B58B-9020-2EBEE1F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595CD-D92A-6086-E1E4-68FC0761F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English Proof Practice!</a:t>
            </a:r>
          </a:p>
          <a:p>
            <a:r>
              <a:rPr lang="en-US" dirty="0"/>
              <a:t>One more proof technique (it’s an easy one </a:t>
            </a:r>
            <a:r>
              <a:rPr lang="en-US" dirty="0">
                <a:sym typeface="Wingdings" panose="05000000000000000000" pitchFamily="2" charset="2"/>
              </a:rPr>
              <a:t> )</a:t>
            </a:r>
          </a:p>
          <a:p>
            <a:r>
              <a:rPr lang="en-US" dirty="0"/>
              <a:t>Some More Number Theory</a:t>
            </a:r>
          </a:p>
        </p:txBody>
      </p:sp>
    </p:spTree>
    <p:extLst>
      <p:ext uri="{BB962C8B-B14F-4D97-AF65-F5344CB8AC3E}">
        <p14:creationId xmlns:p14="http://schemas.microsoft.com/office/powerpoint/2010/main" val="268048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B51D28-8347-6233-6C9A-49239761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GCDs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A78EC-7EED-CD29-2506-4B7B930A04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02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21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298502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finds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804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23376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Mystery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634F-C784-433A-8081-45A10345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002023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gcd(26,7) = </a:t>
            </a:r>
            <a:r>
              <a:rPr lang="en-US" dirty="0" err="1"/>
              <a:t>gcd</a:t>
            </a:r>
            <a:r>
              <a:rPr lang="en-US" dirty="0"/>
              <a:t>(7, 26%7) = </a:t>
            </a:r>
            <a:r>
              <a:rPr lang="en-US" dirty="0" err="1"/>
              <a:t>gcd</a:t>
            </a:r>
            <a:r>
              <a:rPr lang="en-US" dirty="0"/>
              <a:t>(7,5)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(5, 7%5)    = </a:t>
            </a:r>
            <a:r>
              <a:rPr lang="en-US" dirty="0" err="1"/>
              <a:t>gcd</a:t>
            </a:r>
            <a:r>
              <a:rPr lang="en-US" dirty="0"/>
              <a:t>(5,2)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(2, 5%2)    = </a:t>
            </a:r>
            <a:r>
              <a:rPr lang="en-US" dirty="0" err="1"/>
              <a:t>gcd</a:t>
            </a:r>
            <a:r>
              <a:rPr lang="en-US" dirty="0"/>
              <a:t>(2, 1)</a:t>
            </a:r>
          </a:p>
          <a:p>
            <a:pPr marL="0" indent="0">
              <a:buNone/>
            </a:pPr>
            <a:r>
              <a:rPr lang="en-US" dirty="0"/>
              <a:t>               = </a:t>
            </a:r>
            <a:r>
              <a:rPr lang="en-US" dirty="0" err="1"/>
              <a:t>gcd</a:t>
            </a:r>
            <a:r>
              <a:rPr lang="en-US" dirty="0"/>
              <a:t>(1, 2%1) = </a:t>
            </a:r>
            <a:r>
              <a:rPr lang="en-US" dirty="0" err="1"/>
              <a:t>gcd</a:t>
            </a:r>
            <a:r>
              <a:rPr lang="en-US" dirty="0"/>
              <a:t>(1,0)= 1.</a:t>
            </a:r>
          </a:p>
        </p:txBody>
      </p:sp>
    </p:spTree>
    <p:extLst>
      <p:ext uri="{BB962C8B-B14F-4D97-AF65-F5344CB8AC3E}">
        <p14:creationId xmlns:p14="http://schemas.microsoft.com/office/powerpoint/2010/main" val="3094012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</a:t>
                </a:r>
                <a:r>
                  <a:rPr lang="en-US" dirty="0" err="1"/>
                  <a:t>gcd</a:t>
                </a:r>
                <a:r>
                  <a:rPr lang="en-US" dirty="0"/>
                  <a:t>(a,0)=a</a:t>
                </a:r>
              </a:p>
              <a:p>
                <a:r>
                  <a:rPr lang="en-US" dirty="0" err="1"/>
                  <a:t>Pf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); larger numbers don’t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(for positive numbers,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Why is 2 true? The proof isn’t easy; it’s at the end of this deck.</a:t>
                </a:r>
              </a:p>
              <a:p>
                <a:endParaRPr lang="en-US" dirty="0"/>
              </a:p>
              <a:p>
                <a:r>
                  <a:rPr lang="en-US" dirty="0"/>
                  <a:t>Why should you care?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42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br>
                  <a:rPr lang="en-US" dirty="0"/>
                </a:br>
                <a:r>
                  <a:rPr lang="en-US" dirty="0"/>
                  <a:t>What number can we pick?</a:t>
                </a:r>
              </a:p>
              <a:p>
                <a:r>
                  <a:rPr lang="en-US" dirty="0"/>
                  <a:t>The next two slides are going to get more abstract…we’re listing out the facts we need to solve that equation.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4C74F6B-BECD-460F-BE73-D523727FCDF9}"/>
              </a:ext>
            </a:extLst>
          </p:cNvPr>
          <p:cNvSpPr txBox="1"/>
          <p:nvPr/>
        </p:nvSpPr>
        <p:spPr>
          <a:xfrm>
            <a:off x="7179398" y="271670"/>
            <a:ext cx="4925085" cy="156966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Remember everything we’re learning contributes to us eventually understanding RSA.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key step in generating keys.</a:t>
            </a:r>
          </a:p>
        </p:txBody>
      </p:sp>
    </p:spTree>
    <p:extLst>
      <p:ext uri="{BB962C8B-B14F-4D97-AF65-F5344CB8AC3E}">
        <p14:creationId xmlns:p14="http://schemas.microsoft.com/office/powerpoint/2010/main" val="30721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8143-E24C-46E7-965C-C57CCD8B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962399"/>
            <a:ext cx="11187258" cy="2346961"/>
          </a:xfrm>
        </p:spPr>
        <p:txBody>
          <a:bodyPr/>
          <a:lstStyle/>
          <a:p>
            <a:r>
              <a:rPr lang="en-US" dirty="0"/>
              <a:t>We’re not going to prove this theorem…</a:t>
            </a:r>
          </a:p>
          <a:p>
            <a:r>
              <a:rPr lang="en-US" dirty="0"/>
              <a:t>But it turns out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Mystery</a:t>
            </a:r>
            <a:r>
              <a:rPr lang="en-US" dirty="0"/>
              <a:t> can be extended to find them.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407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24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41C16A-4D1E-4CB9-B695-48CA57E2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 proofs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D9E9E-6E45-49B2-8845-AA3D3F1E2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03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EC7DE-C45F-413B-B192-ED7FFC123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So…what’s it good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I want to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Just multiply both sides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Oh wait. We want a number to multiply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to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 </a:t>
                </a:r>
                <a:r>
                  <a:rPr lang="en-US" dirty="0" err="1"/>
                  <a:t>gcd</a:t>
                </a:r>
                <a:r>
                  <a:rPr lang="en-US" dirty="0"/>
                  <a:t>(7,n) = 1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⋅7+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|(7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≡1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from </a:t>
                </a:r>
                <a:r>
                  <a:rPr lang="en-US" dirty="0" err="1"/>
                  <a:t>Bézout’s</a:t>
                </a:r>
                <a:r>
                  <a:rPr lang="en-US" dirty="0"/>
                  <a:t> Theorem is what we should multiply by!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564833-0CFB-41D9-A5BA-10165279E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228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Ok…how am I supposed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43E5CC-E658-4001-838C-340315F0B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while you’re calculating the </a:t>
                </a:r>
                <a:r>
                  <a:rPr lang="en-US" dirty="0" err="1"/>
                  <a:t>gcd</a:t>
                </a:r>
                <a:r>
                  <a:rPr lang="en-US" dirty="0"/>
                  <a:t> (using the Mystery algorithm), you can keep some extra information recorded, and end up with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is called the “extended Euclidian algorithm”</a:t>
                </a:r>
              </a:p>
              <a:p>
                <a:endParaRPr lang="en-US" dirty="0"/>
              </a:p>
              <a:p>
                <a:r>
                  <a:rPr lang="en-US" dirty="0"/>
                  <a:t>Examples in these slides.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125F2B-C147-416A-B1F2-F8DB3A54F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85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930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C46E-7185-4079-83BB-4FF99355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inverse…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gcd(26,7) = </a:t>
                </a:r>
                <a:r>
                  <a:rPr lang="en-US" dirty="0" err="1"/>
                  <a:t>gcd</a:t>
                </a:r>
                <a:r>
                  <a:rPr lang="en-US" dirty="0"/>
                  <a:t>(7, 26%7) = </a:t>
                </a:r>
                <a:r>
                  <a:rPr lang="en-US" dirty="0" err="1"/>
                  <a:t>gcd</a:t>
                </a:r>
                <a:r>
                  <a:rPr lang="en-US" dirty="0"/>
                  <a:t>(7,5)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(5, 7%5)    = </a:t>
                </a:r>
                <a:r>
                  <a:rPr lang="en-US" dirty="0" err="1"/>
                  <a:t>gcd</a:t>
                </a:r>
                <a:r>
                  <a:rPr lang="en-US" dirty="0"/>
                  <a:t>(5,2)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(2, 5%2)    = </a:t>
                </a:r>
                <a:r>
                  <a:rPr lang="en-US" dirty="0" err="1"/>
                  <a:t>gcd</a:t>
                </a:r>
                <a:r>
                  <a:rPr lang="en-US" dirty="0"/>
                  <a:t>(2, 1)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= </a:t>
                </a:r>
                <a:r>
                  <a:rPr lang="en-US" dirty="0" err="1"/>
                  <a:t>gcd</a:t>
                </a:r>
                <a:r>
                  <a:rPr lang="en-US" dirty="0"/>
                  <a:t>(1, 2%1) = </a:t>
                </a:r>
                <a:r>
                  <a:rPr lang="en-US" dirty="0" err="1"/>
                  <a:t>gcd</a:t>
                </a:r>
                <a:r>
                  <a:rPr lang="en-US" dirty="0"/>
                  <a:t>(1,0)=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26=3⋅7+5</m:t>
                    </m:r>
                  </m:oMath>
                </a14:m>
                <a:r>
                  <a:rPr lang="en-US" dirty="0"/>
                  <a:t> 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5=26 −3⋅7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 5⋅1+2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=7 −    5⋅1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5= 2⋅2+1</m:t>
                    </m:r>
                  </m:oMath>
                </a14:m>
                <a:r>
                  <a:rPr lang="en-US" dirty="0"/>
                  <a:t> ;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1=5 −    2⋅2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8634F-C784-433A-8081-45A1034589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002023" cy="4845504"/>
              </a:xfrm>
              <a:blipFill>
                <a:blip r:embed="rId2"/>
                <a:stretch>
                  <a:fillRect l="-2843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/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1=5 −2⋅2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=5−2(7−5⋅1)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=3⋅5−2⋅7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26−3⋅7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−2⋅7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3⋅26−11⋅7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en-US" sz="2400" dirty="0"/>
                  <a:t> is a multiplicative inverse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/>
                  <a:t> for (mod 26) arithmetic!</a:t>
                </a:r>
              </a:p>
              <a:p>
                <a:r>
                  <a:rPr lang="en-US" sz="2400" dirty="0"/>
                  <a:t>We’ll write that 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400" dirty="0"/>
                  <a:t>, since we’re working mod 26.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1714735-6356-4C47-8C02-99F603B9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05" y="1700463"/>
                <a:ext cx="5069306" cy="3508653"/>
              </a:xfrm>
              <a:prstGeom prst="rect">
                <a:avLst/>
              </a:prstGeom>
              <a:blipFill>
                <a:blip r:embed="rId3"/>
                <a:stretch>
                  <a:fillRect l="-1925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5356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1C9B-734E-44E7-B9AD-F53FBAA4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find? </a:t>
                </a:r>
              </a:p>
              <a:p>
                <a:r>
                  <a:rPr lang="en-US" dirty="0"/>
                  <a:t>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. We found it’s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15⋅7⋅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≡15⋅3(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≡45(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≡19(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26)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26|19−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=19−26⋅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Solutions: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{…,−7,19,45,…19+26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dirty="0"/>
                  <a:t>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=19+26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0C5BB9-4F81-4169-8F95-83CFC2050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334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4182C9-07EB-430D-A949-7E76EBB2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the key fact about </a:t>
            </a:r>
            <a:r>
              <a:rPr lang="en-US" dirty="0" err="1"/>
              <a:t>gcds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A6EF3-C90D-4A84-80AC-EC47BE1C9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54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26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52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Euclidian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5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10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35086413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729E-7C3C-4282-A793-56090D3CB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682FE-1E4A-4609-A8DE-D846EF59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714359"/>
            <a:ext cx="11187258" cy="3305463"/>
          </a:xfrm>
        </p:spPr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(660,126)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1EC9ED-9489-4355-A4B6-B0D52D9A2C65}"/>
              </a:ext>
            </a:extLst>
          </p:cNvPr>
          <p:cNvSpPr/>
          <p:nvPr/>
        </p:nvSpPr>
        <p:spPr>
          <a:xfrm>
            <a:off x="7740329" y="160343"/>
            <a:ext cx="4314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while(n != 0)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n=rem;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7868E-DF99-479D-9CAA-F9CA5C353D8C}"/>
              </a:ext>
            </a:extLst>
          </p:cNvPr>
          <p:cNvSpPr/>
          <p:nvPr/>
        </p:nvSpPr>
        <p:spPr>
          <a:xfrm>
            <a:off x="2674597" y="1714359"/>
            <a:ext cx="814189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gcd(126, 660 mod 126)   = gcd(126, 30)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gcd(30, 126 mod 30)	    = gcd(30, 6)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gcd(6, 30 mod 6)	    = gcd(6, 0)</a:t>
            </a:r>
          </a:p>
          <a:p>
            <a:pPr>
              <a:defRPr/>
            </a:pPr>
            <a:r>
              <a:rPr lang="en-US" sz="2800" dirty="0">
                <a:latin typeface="Segoe UI Semilight" panose="020B0402040204020203" pitchFamily="34" charset="0"/>
                <a:ea typeface="MS PGothic" pitchFamily="34" charset="-128"/>
                <a:cs typeface="Segoe UI Semilight" panose="020B0402040204020203" pitchFamily="34" charset="0"/>
              </a:rPr>
              <a:t>=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/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Tableau form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660=5⋅126  +30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126=4⋅  30  +  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30  =5⋅     6  +  0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BB30D3-E153-4A82-A70E-C69A59621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92" y="3774831"/>
                <a:ext cx="6299200" cy="1569660"/>
              </a:xfrm>
              <a:prstGeom prst="rect">
                <a:avLst/>
              </a:prstGeom>
              <a:blipFill>
                <a:blip r:embed="rId2"/>
                <a:stretch>
                  <a:fillRect l="-1549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DF5E87-25AE-4D3C-9880-A9A39B894ED4}"/>
              </a:ext>
            </a:extLst>
          </p:cNvPr>
          <p:cNvSpPr/>
          <p:nvPr/>
        </p:nvSpPr>
        <p:spPr>
          <a:xfrm>
            <a:off x="961292" y="4244788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B84C66-57CD-4DEB-931B-B80826E04204}"/>
              </a:ext>
            </a:extLst>
          </p:cNvPr>
          <p:cNvSpPr/>
          <p:nvPr/>
        </p:nvSpPr>
        <p:spPr>
          <a:xfrm>
            <a:off x="2319445" y="4273923"/>
            <a:ext cx="625461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754788-E159-407B-9A0B-D084D050D442}"/>
              </a:ext>
            </a:extLst>
          </p:cNvPr>
          <p:cNvSpPr/>
          <p:nvPr/>
        </p:nvSpPr>
        <p:spPr>
          <a:xfrm>
            <a:off x="4224444" y="4245701"/>
            <a:ext cx="2046368" cy="26445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Starting Numbers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F8B1CE-44FD-43B7-94C1-4F91B694F777}"/>
              </a:ext>
            </a:extLst>
          </p:cNvPr>
          <p:cNvSpPr/>
          <p:nvPr/>
        </p:nvSpPr>
        <p:spPr>
          <a:xfrm>
            <a:off x="3330958" y="4538382"/>
            <a:ext cx="389395" cy="4191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45D0D-CF0E-4B72-882C-0C3A7E60E395}"/>
              </a:ext>
            </a:extLst>
          </p:cNvPr>
          <p:cNvSpPr/>
          <p:nvPr/>
        </p:nvSpPr>
        <p:spPr>
          <a:xfrm>
            <a:off x="4518780" y="4603376"/>
            <a:ext cx="1021407" cy="112747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Final answer</a:t>
            </a:r>
          </a:p>
        </p:txBody>
      </p:sp>
    </p:spTree>
    <p:extLst>
      <p:ext uri="{BB962C8B-B14F-4D97-AF65-F5344CB8AC3E}">
        <p14:creationId xmlns:p14="http://schemas.microsoft.com/office/powerpoint/2010/main" val="38235966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10DE-56D0-4D06-9E9B-AB785D2D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Bézout’s</a:t>
            </a:r>
            <a:r>
              <a:rPr lang="en-US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</p:spPr>
            <p:txBody>
              <a:bodyPr/>
              <a:lstStyle/>
              <a:p>
                <a:r>
                  <a:rPr lang="en-US" dirty="0"/>
                  <a:t>We’re not going to prove this theorem…</a:t>
                </a:r>
              </a:p>
              <a:p>
                <a:r>
                  <a:rPr lang="en-US" dirty="0"/>
                  <a:t>But we’ll show you how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for any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DF8143-E24C-46E7-965C-C57CCD8B43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62399"/>
                <a:ext cx="11187258" cy="2346961"/>
              </a:xfrm>
              <a:blipFill>
                <a:blip r:embed="rId2"/>
                <a:stretch>
                  <a:fillRect l="-654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CE05DF-4E93-4A7A-9BF6-BA681E31CB96}"/>
              </a:ext>
            </a:extLst>
          </p:cNvPr>
          <p:cNvGrpSpPr/>
          <p:nvPr/>
        </p:nvGrpSpPr>
        <p:grpSpPr>
          <a:xfrm>
            <a:off x="575239" y="1463857"/>
            <a:ext cx="9917501" cy="2107774"/>
            <a:chOff x="1185842" y="3429000"/>
            <a:chExt cx="6111311" cy="1832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positive integers, then there exist integers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</a:p>
                <a:p>
                  <a:pPr algn="ctr"/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𝒔𝒂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𝒕𝒃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EEC1854-1ACB-4E76-8B0C-3399AFF2B9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832503"/>
                </a:xfrm>
                <a:prstGeom prst="rect">
                  <a:avLst/>
                </a:prstGeom>
                <a:blipFill>
                  <a:blip r:embed="rId3"/>
                  <a:stretch>
                    <a:fillRect b="-8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E1B723-5739-43B1-A7CD-598A6BE175B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/>
                <a:t>Bézout’s</a:t>
              </a:r>
              <a:r>
                <a:rPr lang="en-US" sz="3200" dirty="0"/>
                <a:t> Theorem</a:t>
              </a:r>
              <a:endParaRPr lang="en-US" sz="32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54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</a:t>
            </a:r>
          </a:p>
        </p:txBody>
      </p:sp>
    </p:spTree>
    <p:extLst>
      <p:ext uri="{BB962C8B-B14F-4D97-AF65-F5344CB8AC3E}">
        <p14:creationId xmlns:p14="http://schemas.microsoft.com/office/powerpoint/2010/main" val="1619993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Step 1 compute </a:t>
            </a:r>
            <a:r>
              <a:rPr lang="en-US" b="1" dirty="0" err="1"/>
              <a:t>gcd</a:t>
            </a:r>
            <a:r>
              <a:rPr lang="en-US" b="1" dirty="0"/>
              <a:t>(</a:t>
            </a:r>
            <a:r>
              <a:rPr lang="en-US" b="1" dirty="0" err="1"/>
              <a:t>a,b</a:t>
            </a:r>
            <a:r>
              <a:rPr lang="en-US" b="1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459E4-6C91-476A-A8DC-F8FE80051B74}"/>
              </a:ext>
            </a:extLst>
          </p:cNvPr>
          <p:cNvSpPr txBox="1"/>
          <p:nvPr/>
        </p:nvSpPr>
        <p:spPr>
          <a:xfrm>
            <a:off x="575239" y="3429000"/>
            <a:ext cx="95613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(35,27)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 35%27)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(27,8)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27%8)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(8, 3)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8%3)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(3, 2)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 3%2)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(2,1)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 2%1)        =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gcd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(1,0)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662" y="34290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89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922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426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b="1" dirty="0"/>
              <a:t>Step 2 solve all equations for the remainder.</a:t>
            </a:r>
          </a:p>
          <a:p>
            <a:r>
              <a:rPr lang="en-US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/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35=1⋅ 27 +8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27=3⋅  8  +3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  =2⋅   3  +2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1⋅   2  +1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0CDF48C-BD2D-4688-8786-3E7D1EFC0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047" y="3632200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632200"/>
                <a:ext cx="2461846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6475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650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=−1⋅8+2⋅3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540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05463-D6A3-4407-AAB1-5CA7614F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Euclidian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7882-606B-47F3-A5F9-22097F608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 compute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); keep tableau information.</a:t>
            </a:r>
          </a:p>
          <a:p>
            <a:r>
              <a:rPr lang="en-US" dirty="0"/>
              <a:t>Step 2 solve all equations for the remainder.</a:t>
            </a:r>
          </a:p>
          <a:p>
            <a:r>
              <a:rPr lang="en-US" b="1" dirty="0"/>
              <a:t>Step 3 substitute backward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/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=35 − 1⋅ 27</m:t>
                    </m:r>
                  </m:oMath>
                </a14:m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=27 − 3⋅  8  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 =8  −  2⋅   3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 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−  1⋅  2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626620-89D6-4884-8CEA-F35B8C8BD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262" y="3824483"/>
                <a:ext cx="2461846" cy="1569660"/>
              </a:xfrm>
              <a:prstGeom prst="rect">
                <a:avLst/>
              </a:prstGeom>
              <a:blipFill>
                <a:blip r:embed="rId2"/>
                <a:stretch>
                  <a:fillRect l="-244"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/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1=3−1⋅2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=3 −1⋅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8−2⋅3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=−1⋅8+3⋅3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=−1⋅8+3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27−3⋅8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=3⋅27−10⋅8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=3⋅27−10(35−1⋅27)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=13⋅27−10⋅35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45F04-1AE1-4223-82BB-1F21E9E79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62" y="3532554"/>
                <a:ext cx="4634523" cy="2031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/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gcd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(27,35)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13⋅27+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⋅35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06E1F2-2A3F-41A4-9CAC-C8CBDAEF17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631" y="5697415"/>
                <a:ext cx="8143631" cy="369332"/>
              </a:xfrm>
              <a:prstGeom prst="rect">
                <a:avLst/>
              </a:prstGeom>
              <a:blipFill>
                <a:blip r:embed="rId4"/>
                <a:stretch>
                  <a:fillRect l="-6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/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When substituting back, you keep the larger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the number you just substituted. </a:t>
                </a:r>
              </a:p>
              <a:p>
                <a:r>
                  <a:rPr lang="en-US" dirty="0"/>
                  <a:t>Don’t simplify further! (or you lose the form you need)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6DE347-A24F-43CB-A1EF-207B9472F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65" y="3464859"/>
                <a:ext cx="1851211" cy="2862322"/>
              </a:xfrm>
              <a:prstGeom prst="rect">
                <a:avLst/>
              </a:prstGeom>
              <a:blipFill>
                <a:blip r:embed="rId5"/>
                <a:stretch>
                  <a:fillRect l="-2961" t="-1064" r="-1974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97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19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84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4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be arbitrary integers,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(what looks like)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831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05-quantifiers</Template>
  <TotalTime>1466</TotalTime>
  <Words>4346</Words>
  <Application>Microsoft Office PowerPoint</Application>
  <PresentationFormat>Widescreen</PresentationFormat>
  <Paragraphs>412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Even More  Number Theory</vt:lpstr>
      <vt:lpstr>Outline for today</vt:lpstr>
      <vt:lpstr>More Mod proofs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Some Style Notes</vt:lpstr>
      <vt:lpstr>Some Style Notes</vt:lpstr>
      <vt:lpstr>Proving a biconditional</vt:lpstr>
      <vt:lpstr>Warm up</vt:lpstr>
      <vt:lpstr>Proving a biconditional</vt:lpstr>
      <vt:lpstr>Two proofs</vt:lpstr>
      <vt:lpstr>Or one proof</vt:lpstr>
      <vt:lpstr>To prove a biconditional</vt:lpstr>
      <vt:lpstr>Computing GCDs</vt:lpstr>
      <vt:lpstr>GCD and LCM</vt:lpstr>
      <vt:lpstr>Try a few values…</vt:lpstr>
      <vt:lpstr>How do you calculate a gcd?</vt:lpstr>
      <vt:lpstr>PowerPoint Presentation</vt:lpstr>
      <vt:lpstr>Running Mystery</vt:lpstr>
      <vt:lpstr>GCD facts</vt:lpstr>
      <vt:lpstr>So…what’s it good for?</vt:lpstr>
      <vt:lpstr>Bézout’s Theorem</vt:lpstr>
      <vt:lpstr>Finding the inverse…</vt:lpstr>
      <vt:lpstr>So…what’s it good for?</vt:lpstr>
      <vt:lpstr>Ok…how am I supposed to find s,t?</vt:lpstr>
      <vt:lpstr>Try it</vt:lpstr>
      <vt:lpstr>Finding the inverse…</vt:lpstr>
      <vt:lpstr>Try it</vt:lpstr>
      <vt:lpstr>Proving the key fact about gcds</vt:lpstr>
      <vt:lpstr>gcd(a,b) = gcd(b, a % b)</vt:lpstr>
      <vt:lpstr>gcd(a,b) = gcd(b, a % b)</vt:lpstr>
      <vt:lpstr>gcd(a,b) = gcd(b, a % b)</vt:lpstr>
      <vt:lpstr>Euclidian Algorithm</vt:lpstr>
      <vt:lpstr>Euclid’s Algorithm</vt:lpstr>
      <vt:lpstr>Euclid’s Algorithm</vt:lpstr>
      <vt:lpstr>Bézout’s Theorem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  <vt:lpstr>Extended Euclidian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Weber</dc:creator>
  <cp:lastModifiedBy>Robbie Weber</cp:lastModifiedBy>
  <cp:revision>8</cp:revision>
  <cp:lastPrinted>2025-10-22T18:43:38Z</cp:lastPrinted>
  <dcterms:created xsi:type="dcterms:W3CDTF">2024-10-17T21:23:38Z</dcterms:created>
  <dcterms:modified xsi:type="dcterms:W3CDTF">2025-10-22T20:06:36Z</dcterms:modified>
</cp:coreProperties>
</file>