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2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264" r:id="rId13"/>
    <p:sldId id="538" r:id="rId14"/>
    <p:sldId id="519" r:id="rId15"/>
    <p:sldId id="543" r:id="rId16"/>
    <p:sldId id="539" r:id="rId17"/>
    <p:sldId id="583" r:id="rId18"/>
    <p:sldId id="585" r:id="rId19"/>
    <p:sldId id="546" r:id="rId20"/>
    <p:sldId id="551" r:id="rId21"/>
    <p:sldId id="547" r:id="rId22"/>
    <p:sldId id="549" r:id="rId23"/>
    <p:sldId id="584" r:id="rId24"/>
    <p:sldId id="586" r:id="rId25"/>
    <p:sldId id="587" r:id="rId26"/>
    <p:sldId id="588" r:id="rId27"/>
    <p:sldId id="589" r:id="rId28"/>
    <p:sldId id="590" r:id="rId29"/>
    <p:sldId id="554" r:id="rId30"/>
    <p:sldId id="556" r:id="rId31"/>
    <p:sldId id="592" r:id="rId32"/>
    <p:sldId id="386" r:id="rId33"/>
    <p:sldId id="387" r:id="rId34"/>
    <p:sldId id="266" r:id="rId35"/>
    <p:sldId id="258" r:id="rId36"/>
    <p:sldId id="259" r:id="rId37"/>
    <p:sldId id="260" r:id="rId38"/>
    <p:sldId id="261" r:id="rId39"/>
    <p:sldId id="262" r:id="rId40"/>
    <p:sldId id="591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9966FF"/>
    <a:srgbClr val="E5E5FF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2133" autoAdjust="0"/>
  </p:normalViewPr>
  <p:slideViewPr>
    <p:cSldViewPr snapToGrid="0" showGuides="1">
      <p:cViewPr varScale="1">
        <p:scale>
          <a:sx n="53" d="100"/>
          <a:sy n="53" d="100"/>
        </p:scale>
        <p:origin x="11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dirty="0"/>
                  <a:t>: </a:t>
                </a:r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theorem</a:t>
                </a:r>
                <a:r>
                  <a:rPr lang="en-US" dirty="0"/>
                  <a:t> is a statement that can be shown to be true.</a:t>
                </a:r>
              </a:p>
              <a:p>
                <a:pPr marL="37271" lvl="1"/>
                <a:endParaRPr lang="en-US" dirty="0"/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proof</a:t>
                </a:r>
                <a:r>
                  <a:rPr lang="en-US" dirty="0"/>
                  <a:t> is a valid argument that establishes a statement to be true.</a:t>
                </a:r>
              </a:p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We’ll be proving </a:t>
                </a:r>
                <a:r>
                  <a:rPr lang="en-US" b="1" dirty="0"/>
                  <a:t>claims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.pn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431.png"/><Relationship Id="rId5" Type="http://schemas.openxmlformats.org/officeDocument/2006/relationships/image" Target="../media/image19.svg"/><Relationship Id="rId15" Type="http://schemas.openxmlformats.org/officeDocument/2006/relationships/image" Target="../media/image7.svg"/><Relationship Id="rId23" Type="http://schemas.openxmlformats.org/officeDocument/2006/relationships/image" Target="../media/image4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7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61.png"/><Relationship Id="rId2" Type="http://schemas.openxmlformats.org/officeDocument/2006/relationships/image" Target="../media/image4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240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.pn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7.svg"/><Relationship Id="rId23" Type="http://schemas.openxmlformats.org/officeDocument/2006/relationships/image" Target="../media/image41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Negation and </a:t>
            </a:r>
            <a:br>
              <a:rPr lang="en-US" dirty="0"/>
            </a:br>
            <a:r>
              <a:rPr lang="en-US" dirty="0"/>
              <a:t>Direct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Autumn 25</a:t>
            </a:r>
            <a:br>
              <a:rPr lang="en-US" dirty="0"/>
            </a:br>
            <a:r>
              <a:rPr lang="en-US" dirty="0"/>
              <a:t>Lecture 7</a:t>
            </a:r>
          </a:p>
        </p:txBody>
      </p:sp>
      <p:pic>
        <p:nvPicPr>
          <p:cNvPr id="4" name="Picture 2" descr="Spongebob Squarepants Prove It GIF - Spongebob Squarepants Spongebob Prove It GIFs">
            <a:extLst>
              <a:ext uri="{FF2B5EF4-FFF2-40B4-BE49-F238E27FC236}">
                <a16:creationId xmlns:a16="http://schemas.microsoft.com/office/drawing/2014/main" id="{DF8DD8C0-4384-F2AD-C93F-A2A0A68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3" y="1500877"/>
            <a:ext cx="4368116" cy="29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F873-33E4-4000-965A-05A8E2BD57C6}"/>
              </a:ext>
            </a:extLst>
          </p:cNvPr>
          <p:cNvSpPr txBox="1"/>
          <p:nvPr/>
        </p:nvSpPr>
        <p:spPr>
          <a:xfrm>
            <a:off x="243401" y="6295545"/>
            <a:ext cx="521668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slides adapted from Anjali Agarwal</a:t>
            </a:r>
          </a:p>
        </p:txBody>
      </p:sp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 and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“claim”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“lemma”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“corollary”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spcBef>
                    <a:spcPts val="1200"/>
                  </a:spcBef>
                  <a:buClrTx/>
                </a:pPr>
                <a:r>
                  <a:rPr lang="en-US" sz="2800" dirty="0"/>
                  <a:t>Examples of theorems include…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a right triangle with side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hypotenuse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are infinitely many prime numbers.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exists a problem that cannot be solved by a program.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Definitions are fundamental. Our goal is to communicate precisely. </a:t>
                </a:r>
              </a:p>
              <a:p>
                <a:r>
                  <a:rPr lang="en-US" dirty="0"/>
                  <a:t>When you come across an edge case, a definition is the way to solve it.</a:t>
                </a:r>
              </a:p>
              <a:p>
                <a:pPr lvl="1"/>
                <a:r>
                  <a:rPr lang="en-US" dirty="0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(−4=2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), so yes it is!</a:t>
                </a:r>
              </a:p>
              <a:p>
                <a:pPr lvl="1"/>
                <a:r>
                  <a:rPr lang="en-US" dirty="0"/>
                  <a:t>We go to the definition. Not your gut feeling about what feels right.</a:t>
                </a:r>
              </a:p>
              <a:p>
                <a:r>
                  <a:rPr lang="en-US" dirty="0"/>
                  <a:t>How do we know something is true? Usually we verify the definition!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know something is true? Usually we verify the definition!</a:t>
                </a:r>
              </a:p>
              <a:p>
                <a:r>
                  <a:rPr lang="en-US" dirty="0"/>
                  <a:t>In other resources (textbooks, Wikipedia, etc.)</a:t>
                </a:r>
              </a:p>
              <a:p>
                <a:r>
                  <a:rPr lang="en-US" dirty="0"/>
                  <a:t>You will see things that look like this: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Notice it says “if” not “if and only if.”</a:t>
                </a:r>
              </a:p>
              <a:p>
                <a:r>
                  <a:rPr lang="en-US" dirty="0"/>
                  <a:t>A definition is </a:t>
                </a:r>
                <a:r>
                  <a:rPr lang="en-US" b="1" dirty="0"/>
                  <a:t>always</a:t>
                </a:r>
                <a:r>
                  <a:rPr lang="en-US" dirty="0"/>
                  <a:t> an if and only if. The word “definition” has the “only if” direction in it.</a:t>
                </a:r>
              </a:p>
              <a:p>
                <a:r>
                  <a:rPr lang="en-US" dirty="0"/>
                  <a:t>I really wish people didn’t do this. I wish they explicitly said “if and only if” but some people insist that “definition” implies the “only if” direction. Otherwise it’s a “sufficient condition” not a “definition”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6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AFDA-9F70-46B1-0772-842497CD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80B5-7622-F483-615A-0B7A01F1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Proofs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638EF-0E86-552C-83A6-3BB893EC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7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5" r="-168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7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24354</TotalTime>
  <Words>3587</Words>
  <Application>Microsoft Office PowerPoint</Application>
  <PresentationFormat>Widescreen</PresentationFormat>
  <Paragraphs>459</Paragraphs>
  <Slides>40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Negation and  Direct Proof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Theorems and Proofs</vt:lpstr>
      <vt:lpstr>Theorems and Proofs</vt:lpstr>
      <vt:lpstr>Theorems and Proofs</vt:lpstr>
      <vt:lpstr>Integer</vt:lpstr>
      <vt:lpstr>A word on definitions</vt:lpstr>
      <vt:lpstr>A word on definitions</vt:lpstr>
      <vt:lpstr>Proof Strategy: Direct Proof</vt:lpstr>
      <vt:lpstr>Direct Proof</vt:lpstr>
      <vt:lpstr>Our First Direct Proof</vt:lpstr>
      <vt:lpstr>Our First Direct Proof</vt:lpstr>
      <vt:lpstr>Arbitrary</vt:lpstr>
      <vt:lpstr>Our First Direct Proof</vt:lpstr>
      <vt:lpstr>Now What?</vt:lpstr>
      <vt:lpstr>Our First Direct Proof</vt:lpstr>
      <vt:lpstr>Our First Direct Proof</vt:lpstr>
      <vt:lpstr>Our First Direct Proof</vt:lpstr>
      <vt:lpstr>Direct Proof Template</vt:lpstr>
      <vt:lpstr>Direct Proof Steps </vt:lpstr>
      <vt:lpstr>Inference Proofs</vt:lpstr>
      <vt:lpstr>A Brief Return to Training Wheels</vt:lpstr>
      <vt:lpstr>A Brief Return to Training Wheels</vt:lpstr>
      <vt:lpstr>Inference Proofs</vt:lpstr>
      <vt:lpstr>Drawing Conclusions</vt:lpstr>
      <vt:lpstr>Modus Ponens</vt:lpstr>
      <vt:lpstr>Modus Ponens – a formal proof</vt:lpstr>
      <vt:lpstr>Modus Ponens</vt:lpstr>
      <vt:lpstr>Notation – Laws of Inference</vt:lpstr>
      <vt:lpstr>Integer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Robbie Weber</cp:lastModifiedBy>
  <cp:revision>143</cp:revision>
  <cp:lastPrinted>2025-10-07T23:39:02Z</cp:lastPrinted>
  <dcterms:created xsi:type="dcterms:W3CDTF">2020-07-07T00:40:35Z</dcterms:created>
  <dcterms:modified xsi:type="dcterms:W3CDTF">2025-10-08T19:31:24Z</dcterms:modified>
</cp:coreProperties>
</file>