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56" r:id="rId2"/>
    <p:sldId id="392" r:id="rId3"/>
    <p:sldId id="388" r:id="rId4"/>
    <p:sldId id="278" r:id="rId5"/>
    <p:sldId id="279" r:id="rId6"/>
    <p:sldId id="280" r:id="rId7"/>
    <p:sldId id="285" r:id="rId8"/>
    <p:sldId id="387" r:id="rId9"/>
    <p:sldId id="318" r:id="rId10"/>
    <p:sldId id="319" r:id="rId11"/>
    <p:sldId id="320" r:id="rId12"/>
    <p:sldId id="321" r:id="rId13"/>
    <p:sldId id="393" r:id="rId14"/>
    <p:sldId id="394" r:id="rId15"/>
    <p:sldId id="322" r:id="rId16"/>
    <p:sldId id="323" r:id="rId17"/>
    <p:sldId id="395" r:id="rId18"/>
    <p:sldId id="396" r:id="rId19"/>
    <p:sldId id="344" r:id="rId20"/>
    <p:sldId id="346" r:id="rId21"/>
    <p:sldId id="326" r:id="rId22"/>
    <p:sldId id="397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264" r:id="rId35"/>
    <p:sldId id="389" r:id="rId36"/>
    <p:sldId id="391" r:id="rId3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D87BFE-D2EF-4FEB-AF83-806E002750A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7F46B4-55DA-4C8D-9C46-F6DBC657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1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9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49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3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23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271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261.png"/><Relationship Id="rId2" Type="http://schemas.openxmlformats.org/officeDocument/2006/relationships/image" Target="../media/image19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2400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23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19.png"/><Relationship Id="rId17" Type="http://schemas.openxmlformats.org/officeDocument/2006/relationships/image" Target="../media/image28.svg"/><Relationship Id="rId2" Type="http://schemas.openxmlformats.org/officeDocument/2006/relationships/image" Target="../media/image3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22.svg"/><Relationship Id="rId23" Type="http://schemas.openxmlformats.org/officeDocument/2006/relationships/image" Target="../media/image412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0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19.png"/><Relationship Id="rId17" Type="http://schemas.openxmlformats.org/officeDocument/2006/relationships/image" Target="../media/image28.svg"/><Relationship Id="rId2" Type="http://schemas.openxmlformats.org/officeDocument/2006/relationships/image" Target="../media/image31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24" Type="http://schemas.openxmlformats.org/officeDocument/2006/relationships/image" Target="../media/image431.png"/><Relationship Id="rId5" Type="http://schemas.openxmlformats.org/officeDocument/2006/relationships/image" Target="../media/image34.svg"/><Relationship Id="rId15" Type="http://schemas.openxmlformats.org/officeDocument/2006/relationships/image" Target="../media/image22.svg"/><Relationship Id="rId23" Type="http://schemas.openxmlformats.org/officeDocument/2006/relationships/image" Target="../media/image421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4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1.png"/><Relationship Id="rId2" Type="http://schemas.openxmlformats.org/officeDocument/2006/relationships/image" Target="../media/image13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image" Target="../media/image20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785C-AE7A-46A2-9553-8F60BEDE3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Nested Unalike Quantifiers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68C8-3D70-4015-BC74-1B224D92F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25</a:t>
            </a:r>
          </a:p>
          <a:p>
            <a:r>
              <a:rPr lang="en-US" dirty="0"/>
              <a:t>Lecture 6</a:t>
            </a:r>
          </a:p>
        </p:txBody>
      </p:sp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75C8ADBF-6F01-4527-874E-F7C215263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2" y="138404"/>
            <a:ext cx="4918803" cy="49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/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 translate to predicate logic:</a:t>
                </a:r>
              </a:p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prime, then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odd 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.”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blipFill>
                <a:blip r:embed="rId3"/>
                <a:stretch>
                  <a:fillRect l="-3122" t="-3958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75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(for </a:t>
                </a:r>
                <a:r>
                  <a:rPr lang="en-US" b="1" dirty="0"/>
                  <a:t>A</a:t>
                </a:r>
                <a:r>
                  <a:rPr lang="en-US" dirty="0"/>
                  <a:t>ll)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(there </a:t>
                </a:r>
                <a:r>
                  <a:rPr lang="en-US" b="1" dirty="0"/>
                  <a:t>E</a:t>
                </a:r>
                <a:r>
                  <a:rPr lang="en-US" dirty="0"/>
                  <a:t>xists)</a:t>
                </a:r>
              </a:p>
              <a:p>
                <a:r>
                  <a:rPr lang="en-US" dirty="0"/>
                  <a:t>Write these statements in predicate logic with quantifiers. Let your domain of discourse be “cats”</a:t>
                </a:r>
              </a:p>
              <a:p>
                <a:endParaRPr lang="en-US" dirty="0"/>
              </a:p>
              <a:p>
                <a:r>
                  <a:rPr lang="en-US" dirty="0"/>
                  <a:t>If a cat is fat, then it is happy.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376218" y="3177309"/>
            <a:ext cx="8026400" cy="3786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sentence implicitly makes a statement about all cats!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blipFill>
                <a:blip r:embed="rId3"/>
                <a:stretch>
                  <a:fillRect l="-6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6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implications can be tricky when we change the domain of discourse.</a:t>
            </a:r>
          </a:p>
          <a:p>
            <a:pPr algn="ctr"/>
            <a:r>
              <a:rPr lang="en-US" dirty="0"/>
              <a:t>For every cat: if the cat is fat, then it is happy.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blipFill>
                <a:blip r:embed="rId3"/>
                <a:stretch>
                  <a:fillRect l="-15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10327" y="3048000"/>
            <a:ext cx="534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Domain of Discourse: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if we change our domain of discourse to be all mammals?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need to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a cat. How do we do that?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blipFill>
                <a:blip r:embed="rId4"/>
                <a:stretch>
                  <a:fillRect l="-110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blipFill>
                <a:blip r:embed="rId5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99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8" y="1508800"/>
            <a:ext cx="96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“For every cat: 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2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3476445" y="3786996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7044905" y="2610126"/>
                <a:ext cx="5106837" cy="37856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outside the subdomain</a:t>
                </a:r>
              </a:p>
              <a:p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latin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latin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aren’t cats, the implication is vacuously true.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won’t affect whether 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true.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905" y="2610126"/>
                <a:ext cx="5106837" cy="3785652"/>
              </a:xfrm>
              <a:prstGeom prst="rect">
                <a:avLst/>
              </a:prstGeom>
              <a:blipFill>
                <a:blip r:embed="rId7"/>
                <a:stretch>
                  <a:fillRect l="-1788" t="-1605" r="-715" b="-27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9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3476445" y="3786996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0" y="1109340"/>
                <a:ext cx="5106837" cy="267765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the subdomain</a:t>
                </a:r>
                <a:b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ourier New" panose="02070309020205020404" pitchFamily="49" charset="0"/>
                </a:endParaRP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ourier New" panose="02070309020205020404" pitchFamily="49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cats, the implication simplifies to our original statement.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9340"/>
                <a:ext cx="5106837" cy="2677656"/>
              </a:xfrm>
              <a:prstGeom prst="rect">
                <a:avLst/>
              </a:prstGeom>
              <a:blipFill>
                <a:blip r:embed="rId7"/>
                <a:stretch>
                  <a:fillRect l="-1790" t="-2506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55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Existential quantifiers need a different rule: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273" y="1995055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dog who is not happy.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dogs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blipFill>
                <a:blip r:embed="rId2"/>
                <a:stretch>
                  <a:fillRect l="-88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05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mammal that is both a dog and not happy.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5572664" y="1552755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6892506" y="4038724"/>
                <a:ext cx="5106837" cy="230832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the subdomain</a:t>
                </a: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dogs, the requirements simplify to the previous translation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06" y="4038724"/>
                <a:ext cx="5106837" cy="2308324"/>
              </a:xfrm>
              <a:prstGeom prst="rect">
                <a:avLst/>
              </a:prstGeom>
              <a:blipFill>
                <a:blip r:embed="rId7"/>
                <a:stretch>
                  <a:fillRect l="-1788" t="-2632" r="-2622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35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5572664" y="1552755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4436855" y="4180344"/>
                <a:ext cx="5106837" cy="26776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outside the subdomain</a:t>
                </a:r>
              </a:p>
              <a:p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not dogs, the requirements aren’t met---this cat isn’t what we’re looking for.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855" y="4180344"/>
                <a:ext cx="5106837" cy="2677656"/>
              </a:xfrm>
              <a:prstGeom prst="rect">
                <a:avLst/>
              </a:prstGeom>
              <a:blipFill>
                <a:blip r:embed="rId7"/>
                <a:stretch>
                  <a:fillRect l="-1786" t="-2268" b="-4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7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universal quantifier is a “Big AND”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E033-B58A-495D-9FF6-9ACFFA8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4D7D-E100-4CE8-8445-6A595F060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solutions handed out in lecture today.</a:t>
            </a:r>
          </a:p>
          <a:p>
            <a:r>
              <a:rPr lang="en-US" dirty="0"/>
              <a:t>If you missed them, they are in an envelope outside Miya’s office door</a:t>
            </a:r>
          </a:p>
          <a:p>
            <a:pPr lvl="1"/>
            <a:r>
              <a:rPr lang="en-US" dirty="0"/>
              <a:t>CSE 460---in Allen take the elevator to the 4</a:t>
            </a:r>
            <a:r>
              <a:rPr lang="en-US" baseline="30000" dirty="0"/>
              <a:t>th</a:t>
            </a:r>
            <a:r>
              <a:rPr lang="en-US" dirty="0"/>
              <a:t> floor, turn left.</a:t>
            </a:r>
          </a:p>
          <a:p>
            <a:pPr lvl="1"/>
            <a:r>
              <a:rPr lang="en-US" dirty="0"/>
              <a:t>Don’t need to wait for office hours, just grab them.</a:t>
            </a:r>
          </a:p>
          <a:p>
            <a:pPr lvl="1"/>
            <a:r>
              <a:rPr lang="en-US" dirty="0"/>
              <a:t>Robbie will also have copies in office hours as well.</a:t>
            </a:r>
          </a:p>
        </p:txBody>
      </p:sp>
    </p:spTree>
    <p:extLst>
      <p:ext uri="{BB962C8B-B14F-4D97-AF65-F5344CB8AC3E}">
        <p14:creationId xmlns:p14="http://schemas.microsoft.com/office/powerpoint/2010/main" val="3802756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existential quantifier is a “Big OR”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787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2"/>
            <a:ext cx="11187258" cy="5427657"/>
          </a:xfrm>
        </p:spPr>
        <p:txBody>
          <a:bodyPr/>
          <a:lstStyle/>
          <a:p>
            <a:r>
              <a:rPr lang="en-US" dirty="0"/>
              <a:t>Translate these sentences to predicate logic, then negate them.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71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4B100-46F7-DDDC-5BB9-038A45621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8176-1EE0-DA3C-4811-44491C39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FEA6-BADD-F20A-6C72-D1CC4DC41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77942"/>
            <a:ext cx="11187258" cy="5427657"/>
          </a:xfrm>
        </p:spPr>
        <p:txBody>
          <a:bodyPr/>
          <a:lstStyle/>
          <a:p>
            <a:r>
              <a:rPr lang="en-US" dirty="0"/>
              <a:t>Translate these sentences to predicate logic, then negate them.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A23208-9C02-0B58-BFD4-A0794557E042}"/>
                  </a:ext>
                </a:extLst>
              </p:cNvPr>
              <p:cNvSpPr txBox="1"/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𝑁𝑢𝑚𝐿𝑖𝑣𝑒𝑠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𝐶𝑎𝑡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𝑁𝑢𝑚𝐿𝑖𝑣𝑒𝑠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,9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cat without 9 lives.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A23208-9C02-0B58-BFD4-A0794557E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57037F-0070-AB59-95CF-31601625CD01}"/>
                  </a:ext>
                </a:extLst>
              </p:cNvPr>
              <p:cNvSpPr txBox="1"/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𝐻𝑢𝑚𝑎𝑛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𝐿𝑜𝑣𝑒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𝐷𝑜𝑔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𝐻𝑢𝑚𝑎𝑛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𝐿𝑜𝑣𝑒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dog who does not love someone.”   “There is a dog and a person such that the dog doesn’t love that person.”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57037F-0070-AB59-95CF-31601625C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blipFill>
                <a:blip r:embed="rId3"/>
                <a:stretch>
                  <a:fillRect l="-776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DEA6FC-88AA-52FE-5E61-9F8F0F89E75F}"/>
                  </a:ext>
                </a:extLst>
              </p:cNvPr>
              <p:cNvSpPr txBox="1"/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cat and every human, the cat does not love that human.”</a:t>
                </a: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“Every cat does not love any human” (“no cat loves any human”)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DEA6FC-88AA-52FE-5E61-9F8F0F89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blipFill>
                <a:blip r:embed="rId4"/>
                <a:stretch>
                  <a:fillRect l="-104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537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EDE-E07B-421B-9ACE-3CF278A7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with Domain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There are lots of equivalent expressions to the second. This one is by far the best because it reflects the domain restriction happening. How did we get there?</a:t>
                </a:r>
              </a:p>
              <a:p>
                <a:pPr lvl="1"/>
                <a:r>
                  <a:rPr lang="en-US" dirty="0"/>
                  <a:t>There’s a problem in this week’s section handout showing similar algebra.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020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E742-1D3F-4B5B-AE6F-6CC70B37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predicate is a function that outputs a Boolean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Prime(x)</a:t>
                </a:r>
                <a:r>
                  <a:rPr lang="en-US" dirty="0"/>
                  <a:t> 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is prime”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The “domain of discourse” is the set of all values your variables can take.</a:t>
                </a:r>
              </a:p>
              <a:p>
                <a:pPr lvl="1"/>
                <a:r>
                  <a:rPr lang="en-US" dirty="0"/>
                  <a:t>Usually the “type” you’re allowing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062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23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23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24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7F89EA-B469-4FB2-A7C7-B97BE88F0FBF}"/>
              </a:ext>
            </a:extLst>
          </p:cNvPr>
          <p:cNvSpPr/>
          <p:nvPr/>
        </p:nvSpPr>
        <p:spPr>
          <a:xfrm>
            <a:off x="429502" y="2895459"/>
            <a:ext cx="10834253" cy="11914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2941EAB-444B-4250-B932-3FEE7441F604}"/>
              </a:ext>
            </a:extLst>
          </p:cNvPr>
          <p:cNvSpPr/>
          <p:nvPr/>
        </p:nvSpPr>
        <p:spPr>
          <a:xfrm>
            <a:off x="429502" y="1340828"/>
            <a:ext cx="8599055" cy="11914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BE3466B-222E-41A7-8B42-F2F42FF6F3A0}"/>
                  </a:ext>
                </a:extLst>
              </p:cNvPr>
              <p:cNvSpPr/>
              <p:nvPr/>
            </p:nvSpPr>
            <p:spPr>
              <a:xfrm>
                <a:off x="429502" y="4408446"/>
                <a:ext cx="10557164" cy="1579418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BE3466B-222E-41A7-8B42-F2F42FF6F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4408446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0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937" y="171568"/>
                <a:ext cx="11187258" cy="635986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937" y="171568"/>
                <a:ext cx="11187258" cy="6359862"/>
              </a:xfrm>
              <a:blipFill>
                <a:blip r:embed="rId2"/>
                <a:stretch>
                  <a:fillRect l="-1744" t="-2397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7937" y="1647264"/>
            <a:ext cx="11187259" cy="1781738"/>
            <a:chOff x="1185842" y="3429000"/>
            <a:chExt cx="6111311" cy="1540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1"/>
                  <a:ext cx="6111311" cy="1540831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540831"/>
                </a:xfrm>
                <a:prstGeom prst="rect">
                  <a:avLst/>
                </a:prstGeom>
                <a:blipFill>
                  <a:blip r:embed="rId3"/>
                  <a:stretch>
                    <a:fillRect b="-10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5554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15A71C-B379-4260-9893-4A6D0775174D}"/>
              </a:ext>
            </a:extLst>
          </p:cNvPr>
          <p:cNvGrpSpPr/>
          <p:nvPr/>
        </p:nvGrpSpPr>
        <p:grpSpPr>
          <a:xfrm>
            <a:off x="769775" y="5131835"/>
            <a:ext cx="10669557" cy="1726163"/>
            <a:chOff x="1524904" y="3428999"/>
            <a:chExt cx="5468314" cy="1558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C188589-1365-4433-BF21-6B2DC5812335}"/>
                    </a:ext>
                  </a:extLst>
                </p:cNvPr>
                <p:cNvSpPr/>
                <p:nvPr/>
              </p:nvSpPr>
              <p:spPr>
                <a:xfrm>
                  <a:off x="1524905" y="3428999"/>
                  <a:ext cx="5468313" cy="1558147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C188589-1365-4433-BF21-6B2DC58123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905" y="3428999"/>
                  <a:ext cx="5468313" cy="1558147"/>
                </a:xfrm>
                <a:prstGeom prst="rect">
                  <a:avLst/>
                </a:prstGeom>
                <a:blipFill>
                  <a:blip r:embed="rId4"/>
                  <a:stretch>
                    <a:fillRect b="-279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BD724A-99D1-476E-A1C9-F294A3CB7589}"/>
                </a:ext>
              </a:extLst>
            </p:cNvPr>
            <p:cNvSpPr/>
            <p:nvPr/>
          </p:nvSpPr>
          <p:spPr>
            <a:xfrm>
              <a:off x="1524904" y="3429000"/>
              <a:ext cx="5459546" cy="47625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50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3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5239" y="3886610"/>
            <a:ext cx="11187259" cy="2775448"/>
            <a:chOff x="1185842" y="3429000"/>
            <a:chExt cx="6111311" cy="1702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3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0835" y="1454621"/>
            <a:ext cx="11924147" cy="2422752"/>
            <a:chOff x="1185842" y="3429000"/>
            <a:chExt cx="6111311" cy="1485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818" r="-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10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</p:spTree>
    <p:extLst>
      <p:ext uri="{BB962C8B-B14F-4D97-AF65-F5344CB8AC3E}">
        <p14:creationId xmlns:p14="http://schemas.microsoft.com/office/powerpoint/2010/main" val="238427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Tasty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blipFill>
                <a:blip r:embed="rId2"/>
                <a:stretch>
                  <a:fillRect l="-171" t="-9211" r="-51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Tasty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blipFill>
                <a:blip r:embed="rId3"/>
                <a:stretch>
                  <a:fillRect l="-145" t="-9211" r="-43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Sliced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Diced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blipFill>
                <a:blip r:embed="rId4"/>
                <a:stretch>
                  <a:fillRect l="-152" t="-9211" r="-45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83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Restriction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2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4280</TotalTime>
  <Words>3045</Words>
  <Application>Microsoft Office PowerPoint</Application>
  <PresentationFormat>Widescreen</PresentationFormat>
  <Paragraphs>347</Paragraphs>
  <Slides>36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Nested Unalike Quantifiers</vt:lpstr>
      <vt:lpstr>Announcements</vt:lpstr>
      <vt:lpstr>Where were we?</vt:lpstr>
      <vt:lpstr>Quantifiers</vt:lpstr>
      <vt:lpstr>Quantifiers</vt:lpstr>
      <vt:lpstr>Quantifiers</vt:lpstr>
      <vt:lpstr>More Practice</vt:lpstr>
      <vt:lpstr>More Practice</vt:lpstr>
      <vt:lpstr>Domain Restriction</vt:lpstr>
      <vt:lpstr>Quantifiers</vt:lpstr>
      <vt:lpstr>Quantifiers</vt:lpstr>
      <vt:lpstr>Quantifiers</vt:lpstr>
      <vt:lpstr>∀x[(Cat(x)∧ Fat(x))→Happy(x)]</vt:lpstr>
      <vt:lpstr>∀x[(Cat(x)∧ Fat(x))→Happy(x)]</vt:lpstr>
      <vt:lpstr>Quantifiers</vt:lpstr>
      <vt:lpstr>Quantifiers</vt:lpstr>
      <vt:lpstr>∃x[(Dog(x)∧¬Happy(x)]</vt:lpstr>
      <vt:lpstr>∃x[(Dog(x)∧¬Happy(x)]</vt:lpstr>
      <vt:lpstr>Why are the rules what they are?</vt:lpstr>
      <vt:lpstr>Why are the rules what they are?</vt:lpstr>
      <vt:lpstr>Negation</vt:lpstr>
      <vt:lpstr>Negation</vt:lpstr>
      <vt:lpstr>Negation with Domain Restriction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40</cp:revision>
  <cp:lastPrinted>2025-10-06T19:14:13Z</cp:lastPrinted>
  <dcterms:created xsi:type="dcterms:W3CDTF">2022-01-12T19:58:56Z</dcterms:created>
  <dcterms:modified xsi:type="dcterms:W3CDTF">2025-10-06T20:06:10Z</dcterms:modified>
</cp:coreProperties>
</file>