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6" r:id="rId2"/>
    <p:sldId id="406" r:id="rId3"/>
    <p:sldId id="371" r:id="rId4"/>
    <p:sldId id="372" r:id="rId5"/>
    <p:sldId id="375" r:id="rId6"/>
    <p:sldId id="376" r:id="rId7"/>
    <p:sldId id="410" r:id="rId8"/>
    <p:sldId id="269" r:id="rId9"/>
    <p:sldId id="270" r:id="rId10"/>
    <p:sldId id="312" r:id="rId11"/>
    <p:sldId id="271" r:id="rId12"/>
    <p:sldId id="272" r:id="rId13"/>
    <p:sldId id="273" r:id="rId14"/>
    <p:sldId id="274" r:id="rId15"/>
    <p:sldId id="277" r:id="rId16"/>
    <p:sldId id="275" r:id="rId17"/>
    <p:sldId id="278" r:id="rId18"/>
    <p:sldId id="279" r:id="rId19"/>
    <p:sldId id="280" r:id="rId20"/>
    <p:sldId id="281" r:id="rId21"/>
    <p:sldId id="282" r:id="rId22"/>
    <p:sldId id="286" r:id="rId23"/>
    <p:sldId id="283" r:id="rId24"/>
    <p:sldId id="284" r:id="rId25"/>
    <p:sldId id="313" r:id="rId26"/>
    <p:sldId id="315" r:id="rId27"/>
    <p:sldId id="285" r:id="rId28"/>
    <p:sldId id="386" r:id="rId29"/>
    <p:sldId id="318" r:id="rId30"/>
    <p:sldId id="324" r:id="rId31"/>
    <p:sldId id="325" r:id="rId32"/>
    <p:sldId id="413" r:id="rId33"/>
    <p:sldId id="414" r:id="rId34"/>
    <p:sldId id="41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8" autoAdjust="0"/>
    <p:restoredTop sz="94628" autoAdjust="0"/>
  </p:normalViewPr>
  <p:slideViewPr>
    <p:cSldViewPr snapToGrid="0">
      <p:cViewPr>
        <p:scale>
          <a:sx n="76" d="100"/>
          <a:sy n="76" d="100"/>
        </p:scale>
        <p:origin x="-81" y="729"/>
      </p:cViewPr>
      <p:guideLst/>
    </p:cSldViewPr>
  </p:slideViewPr>
  <p:outlineViewPr>
    <p:cViewPr>
      <p:scale>
        <a:sx n="33" d="100"/>
        <a:sy n="33" d="100"/>
      </p:scale>
      <p:origin x="0" y="-39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nats" userId="2d5df061-6255-4755-935c-bfd826af269a" providerId="ADAL" clId="{46A1DCA6-CA91-43F9-A76E-2C11FF00D588}"/>
    <pc:docChg chg="undo custSel addSld modSld">
      <pc:chgData name="mnats" userId="2d5df061-6255-4755-935c-bfd826af269a" providerId="ADAL" clId="{46A1DCA6-CA91-43F9-A76E-2C11FF00D588}" dt="2025-10-02T22:19:52.242" v="1399" actId="13244"/>
      <pc:docMkLst>
        <pc:docMk/>
      </pc:docMkLst>
      <pc:sldChg chg="modSp mod">
        <pc:chgData name="mnats" userId="2d5df061-6255-4755-935c-bfd826af269a" providerId="ADAL" clId="{46A1DCA6-CA91-43F9-A76E-2C11FF00D588}" dt="2025-10-02T20:40:52.564" v="1" actId="20577"/>
        <pc:sldMkLst>
          <pc:docMk/>
          <pc:sldMk cId="1400927050" sldId="256"/>
        </pc:sldMkLst>
        <pc:spChg chg="mod">
          <ac:chgData name="mnats" userId="2d5df061-6255-4755-935c-bfd826af269a" providerId="ADAL" clId="{46A1DCA6-CA91-43F9-A76E-2C11FF00D588}" dt="2025-10-02T20:40:52.564" v="1" actId="20577"/>
          <ac:spMkLst>
            <pc:docMk/>
            <pc:sldMk cId="1400927050" sldId="256"/>
            <ac:spMk id="3" creationId="{58346178-06D7-430B-8038-266C199FCAA4}"/>
          </ac:spMkLst>
        </pc:spChg>
      </pc:sldChg>
      <pc:sldChg chg="modSp mod">
        <pc:chgData name="mnats" userId="2d5df061-6255-4755-935c-bfd826af269a" providerId="ADAL" clId="{46A1DCA6-CA91-43F9-A76E-2C11FF00D588}" dt="2025-10-02T22:13:57.218" v="521" actId="962"/>
        <pc:sldMkLst>
          <pc:docMk/>
          <pc:sldMk cId="1187674206" sldId="270"/>
        </pc:sldMkLst>
        <pc:grpChg chg="mod">
          <ac:chgData name="mnats" userId="2d5df061-6255-4755-935c-bfd826af269a" providerId="ADAL" clId="{46A1DCA6-CA91-43F9-A76E-2C11FF00D588}" dt="2025-10-02T22:13:57.218" v="521" actId="962"/>
          <ac:grpSpMkLst>
            <pc:docMk/>
            <pc:sldMk cId="1187674206" sldId="270"/>
            <ac:grpSpMk id="4" creationId="{00000000-0000-0000-0000-000000000000}"/>
          </ac:grpSpMkLst>
        </pc:grpChg>
      </pc:sldChg>
      <pc:sldChg chg="modSp mod">
        <pc:chgData name="mnats" userId="2d5df061-6255-4755-935c-bfd826af269a" providerId="ADAL" clId="{46A1DCA6-CA91-43F9-A76E-2C11FF00D588}" dt="2025-10-02T21:34:49.024" v="105" actId="20577"/>
        <pc:sldMkLst>
          <pc:docMk/>
          <pc:sldMk cId="2201356040" sldId="271"/>
        </pc:sldMkLst>
        <pc:spChg chg="mod">
          <ac:chgData name="mnats" userId="2d5df061-6255-4755-935c-bfd826af269a" providerId="ADAL" clId="{46A1DCA6-CA91-43F9-A76E-2C11FF00D588}" dt="2025-10-02T21:34:49.024" v="105" actId="20577"/>
          <ac:spMkLst>
            <pc:docMk/>
            <pc:sldMk cId="2201356040" sldId="271"/>
            <ac:spMk id="2" creationId="{00000000-0000-0000-0000-000000000000}"/>
          </ac:spMkLst>
        </pc:spChg>
      </pc:sldChg>
      <pc:sldChg chg="modSp mod">
        <pc:chgData name="mnats" userId="2d5df061-6255-4755-935c-bfd826af269a" providerId="ADAL" clId="{46A1DCA6-CA91-43F9-A76E-2C11FF00D588}" dt="2025-10-02T21:23:07.450" v="11" actId="20577"/>
        <pc:sldMkLst>
          <pc:docMk/>
          <pc:sldMk cId="2083585863" sldId="272"/>
        </pc:sldMkLst>
        <pc:spChg chg="mod">
          <ac:chgData name="mnats" userId="2d5df061-6255-4755-935c-bfd826af269a" providerId="ADAL" clId="{46A1DCA6-CA91-43F9-A76E-2C11FF00D588}" dt="2025-10-02T21:23:07.450" v="11" actId="20577"/>
          <ac:spMkLst>
            <pc:docMk/>
            <pc:sldMk cId="2083585863" sldId="272"/>
            <ac:spMk id="2" creationId="{00000000-0000-0000-0000-000000000000}"/>
          </ac:spMkLst>
        </pc:spChg>
      </pc:sldChg>
      <pc:sldChg chg="modSp mod">
        <pc:chgData name="mnats" userId="2d5df061-6255-4755-935c-bfd826af269a" providerId="ADAL" clId="{46A1DCA6-CA91-43F9-A76E-2C11FF00D588}" dt="2025-10-02T22:14:14.653" v="721" actId="962"/>
        <pc:sldMkLst>
          <pc:docMk/>
          <pc:sldMk cId="2890381301" sldId="273"/>
        </pc:sldMkLst>
        <pc:spChg chg="mod">
          <ac:chgData name="mnats" userId="2d5df061-6255-4755-935c-bfd826af269a" providerId="ADAL" clId="{46A1DCA6-CA91-43F9-A76E-2C11FF00D588}" dt="2025-10-02T21:23:12.224" v="22" actId="20577"/>
          <ac:spMkLst>
            <pc:docMk/>
            <pc:sldMk cId="2890381301" sldId="273"/>
            <ac:spMk id="2" creationId="{00000000-0000-0000-0000-000000000000}"/>
          </ac:spMkLst>
        </pc:spChg>
        <pc:grpChg chg="mod">
          <ac:chgData name="mnats" userId="2d5df061-6255-4755-935c-bfd826af269a" providerId="ADAL" clId="{46A1DCA6-CA91-43F9-A76E-2C11FF00D588}" dt="2025-10-02T22:14:14.653" v="721" actId="962"/>
          <ac:grpSpMkLst>
            <pc:docMk/>
            <pc:sldMk cId="2890381301" sldId="273"/>
            <ac:grpSpMk id="4" creationId="{00000000-0000-0000-0000-000000000000}"/>
          </ac:grpSpMkLst>
        </pc:grpChg>
      </pc:sldChg>
      <pc:sldChg chg="modSp mod">
        <pc:chgData name="mnats" userId="2d5df061-6255-4755-935c-bfd826af269a" providerId="ADAL" clId="{46A1DCA6-CA91-43F9-A76E-2C11FF00D588}" dt="2025-10-02T21:34:27.156" v="64" actId="20577"/>
        <pc:sldMkLst>
          <pc:docMk/>
          <pc:sldMk cId="59853424" sldId="275"/>
        </pc:sldMkLst>
        <pc:spChg chg="mod">
          <ac:chgData name="mnats" userId="2d5df061-6255-4755-935c-bfd826af269a" providerId="ADAL" clId="{46A1DCA6-CA91-43F9-A76E-2C11FF00D588}" dt="2025-10-02T21:34:27.156" v="64" actId="20577"/>
          <ac:spMkLst>
            <pc:docMk/>
            <pc:sldMk cId="59853424" sldId="275"/>
            <ac:spMk id="2" creationId="{00000000-0000-0000-0000-000000000000}"/>
          </ac:spMkLst>
        </pc:spChg>
      </pc:sldChg>
      <pc:sldChg chg="modSp mod">
        <pc:chgData name="mnats" userId="2d5df061-6255-4755-935c-bfd826af269a" providerId="ADAL" clId="{46A1DCA6-CA91-43F9-A76E-2C11FF00D588}" dt="2025-10-02T21:35:00.316" v="125" actId="20577"/>
        <pc:sldMkLst>
          <pc:docMk/>
          <pc:sldMk cId="139262085" sldId="277"/>
        </pc:sldMkLst>
        <pc:spChg chg="mod">
          <ac:chgData name="mnats" userId="2d5df061-6255-4755-935c-bfd826af269a" providerId="ADAL" clId="{46A1DCA6-CA91-43F9-A76E-2C11FF00D588}" dt="2025-10-02T21:35:00.316" v="125" actId="20577"/>
          <ac:spMkLst>
            <pc:docMk/>
            <pc:sldMk cId="139262085" sldId="277"/>
            <ac:spMk id="2" creationId="{00000000-0000-0000-0000-000000000000}"/>
          </ac:spMkLst>
        </pc:spChg>
      </pc:sldChg>
      <pc:sldChg chg="modSp mod">
        <pc:chgData name="mnats" userId="2d5df061-6255-4755-935c-bfd826af269a" providerId="ADAL" clId="{46A1DCA6-CA91-43F9-A76E-2C11FF00D588}" dt="2025-10-02T21:34:21.170" v="54" actId="20577"/>
        <pc:sldMkLst>
          <pc:docMk/>
          <pc:sldMk cId="1911831325" sldId="278"/>
        </pc:sldMkLst>
        <pc:spChg chg="mod">
          <ac:chgData name="mnats" userId="2d5df061-6255-4755-935c-bfd826af269a" providerId="ADAL" clId="{46A1DCA6-CA91-43F9-A76E-2C11FF00D588}" dt="2025-10-02T21:34:21.170" v="54" actId="20577"/>
          <ac:spMkLst>
            <pc:docMk/>
            <pc:sldMk cId="1911831325" sldId="278"/>
            <ac:spMk id="2" creationId="{00000000-0000-0000-0000-000000000000}"/>
          </ac:spMkLst>
        </pc:spChg>
      </pc:sldChg>
      <pc:sldChg chg="modSp mod">
        <pc:chgData name="mnats" userId="2d5df061-6255-4755-935c-bfd826af269a" providerId="ADAL" clId="{46A1DCA6-CA91-43F9-A76E-2C11FF00D588}" dt="2025-10-02T22:15:56.562" v="1331" actId="962"/>
        <pc:sldMkLst>
          <pc:docMk/>
          <pc:sldMk cId="415130735" sldId="279"/>
        </pc:sldMkLst>
        <pc:spChg chg="mod">
          <ac:chgData name="mnats" userId="2d5df061-6255-4755-935c-bfd826af269a" providerId="ADAL" clId="{46A1DCA6-CA91-43F9-A76E-2C11FF00D588}" dt="2025-10-02T21:34:32.947" v="78" actId="20577"/>
          <ac:spMkLst>
            <pc:docMk/>
            <pc:sldMk cId="415130735" sldId="279"/>
            <ac:spMk id="2" creationId="{00000000-0000-0000-0000-000000000000}"/>
          </ac:spMkLst>
        </pc:spChg>
        <pc:grpChg chg="mod">
          <ac:chgData name="mnats" userId="2d5df061-6255-4755-935c-bfd826af269a" providerId="ADAL" clId="{46A1DCA6-CA91-43F9-A76E-2C11FF00D588}" dt="2025-10-02T22:15:56.562" v="1331" actId="962"/>
          <ac:grpSpMkLst>
            <pc:docMk/>
            <pc:sldMk cId="415130735" sldId="279"/>
            <ac:grpSpMk id="5" creationId="{00000000-0000-0000-0000-000000000000}"/>
          </ac:grpSpMkLst>
        </pc:grpChg>
      </pc:sldChg>
      <pc:sldChg chg="modSp mod">
        <pc:chgData name="mnats" userId="2d5df061-6255-4755-935c-bfd826af269a" providerId="ADAL" clId="{46A1DCA6-CA91-43F9-A76E-2C11FF00D588}" dt="2025-10-02T22:15:43.217" v="1327" actId="962"/>
        <pc:sldMkLst>
          <pc:docMk/>
          <pc:sldMk cId="3677104179" sldId="280"/>
        </pc:sldMkLst>
        <pc:spChg chg="mod">
          <ac:chgData name="mnats" userId="2d5df061-6255-4755-935c-bfd826af269a" providerId="ADAL" clId="{46A1DCA6-CA91-43F9-A76E-2C11FF00D588}" dt="2025-10-02T21:34:38.071" v="92" actId="20577"/>
          <ac:spMkLst>
            <pc:docMk/>
            <pc:sldMk cId="3677104179" sldId="280"/>
            <ac:spMk id="2" creationId="{00000000-0000-0000-0000-000000000000}"/>
          </ac:spMkLst>
        </pc:spChg>
        <pc:grpChg chg="mod">
          <ac:chgData name="mnats" userId="2d5df061-6255-4755-935c-bfd826af269a" providerId="ADAL" clId="{46A1DCA6-CA91-43F9-A76E-2C11FF00D588}" dt="2025-10-02T22:15:43.217" v="1327" actId="962"/>
          <ac:grpSpMkLst>
            <pc:docMk/>
            <pc:sldMk cId="3677104179" sldId="280"/>
            <ac:grpSpMk id="4" creationId="{00000000-0000-0000-0000-000000000000}"/>
          </ac:grpSpMkLst>
        </pc:grpChg>
      </pc:sldChg>
      <pc:sldChg chg="addSp modSp mod">
        <pc:chgData name="mnats" userId="2d5df061-6255-4755-935c-bfd826af269a" providerId="ADAL" clId="{46A1DCA6-CA91-43F9-A76E-2C11FF00D588}" dt="2025-10-02T21:42:25.485" v="300" actId="1076"/>
        <pc:sldMkLst>
          <pc:docMk/>
          <pc:sldMk cId="2099678005" sldId="281"/>
        </pc:sldMkLst>
        <pc:spChg chg="mod">
          <ac:chgData name="mnats" userId="2d5df061-6255-4755-935c-bfd826af269a" providerId="ADAL" clId="{46A1DCA6-CA91-43F9-A76E-2C11FF00D588}" dt="2025-10-02T21:35:07.192" v="139" actId="20577"/>
          <ac:spMkLst>
            <pc:docMk/>
            <pc:sldMk cId="2099678005" sldId="281"/>
            <ac:spMk id="2" creationId="{00000000-0000-0000-0000-000000000000}"/>
          </ac:spMkLst>
        </pc:spChg>
        <pc:spChg chg="add mod">
          <ac:chgData name="mnats" userId="2d5df061-6255-4755-935c-bfd826af269a" providerId="ADAL" clId="{46A1DCA6-CA91-43F9-A76E-2C11FF00D588}" dt="2025-10-02T21:42:25.485" v="300" actId="1076"/>
          <ac:spMkLst>
            <pc:docMk/>
            <pc:sldMk cId="2099678005" sldId="281"/>
            <ac:spMk id="4" creationId="{7DFECAC1-DF8D-45C7-8BDC-AF455D434461}"/>
          </ac:spMkLst>
        </pc:spChg>
      </pc:sldChg>
      <pc:sldChg chg="modSp mod">
        <pc:chgData name="mnats" userId="2d5df061-6255-4755-935c-bfd826af269a" providerId="ADAL" clId="{46A1DCA6-CA91-43F9-A76E-2C11FF00D588}" dt="2025-10-02T21:35:15.090" v="174" actId="20577"/>
        <pc:sldMkLst>
          <pc:docMk/>
          <pc:sldMk cId="857948001" sldId="282"/>
        </pc:sldMkLst>
        <pc:spChg chg="mod">
          <ac:chgData name="mnats" userId="2d5df061-6255-4755-935c-bfd826af269a" providerId="ADAL" clId="{46A1DCA6-CA91-43F9-A76E-2C11FF00D588}" dt="2025-10-02T21:35:15.090" v="174" actId="20577"/>
          <ac:spMkLst>
            <pc:docMk/>
            <pc:sldMk cId="857948001" sldId="282"/>
            <ac:spMk id="2" creationId="{00000000-0000-0000-0000-000000000000}"/>
          </ac:spMkLst>
        </pc:spChg>
      </pc:sldChg>
      <pc:sldChg chg="modSp mod">
        <pc:chgData name="mnats" userId="2d5df061-6255-4755-935c-bfd826af269a" providerId="ADAL" clId="{46A1DCA6-CA91-43F9-A76E-2C11FF00D588}" dt="2025-10-02T21:35:31.982" v="208" actId="20577"/>
        <pc:sldMkLst>
          <pc:docMk/>
          <pc:sldMk cId="191642727" sldId="283"/>
        </pc:sldMkLst>
        <pc:spChg chg="mod">
          <ac:chgData name="mnats" userId="2d5df061-6255-4755-935c-bfd826af269a" providerId="ADAL" clId="{46A1DCA6-CA91-43F9-A76E-2C11FF00D588}" dt="2025-10-02T21:35:31.982" v="208" actId="20577"/>
          <ac:spMkLst>
            <pc:docMk/>
            <pc:sldMk cId="191642727" sldId="283"/>
            <ac:spMk id="2" creationId="{00000000-0000-0000-0000-000000000000}"/>
          </ac:spMkLst>
        </pc:spChg>
      </pc:sldChg>
      <pc:sldChg chg="modSp mod">
        <pc:chgData name="mnats" userId="2d5df061-6255-4755-935c-bfd826af269a" providerId="ADAL" clId="{46A1DCA6-CA91-43F9-A76E-2C11FF00D588}" dt="2025-10-02T21:35:23.469" v="202" actId="20577"/>
        <pc:sldMkLst>
          <pc:docMk/>
          <pc:sldMk cId="2646489134" sldId="286"/>
        </pc:sldMkLst>
        <pc:spChg chg="mod">
          <ac:chgData name="mnats" userId="2d5df061-6255-4755-935c-bfd826af269a" providerId="ADAL" clId="{46A1DCA6-CA91-43F9-A76E-2C11FF00D588}" dt="2025-10-02T21:35:23.469" v="202" actId="20577"/>
          <ac:spMkLst>
            <pc:docMk/>
            <pc:sldMk cId="2646489134" sldId="286"/>
            <ac:spMk id="2" creationId="{8D3E66C4-CCFD-492F-A733-C50EB522D032}"/>
          </ac:spMkLst>
        </pc:spChg>
      </pc:sldChg>
      <pc:sldChg chg="modSp mod">
        <pc:chgData name="mnats" userId="2d5df061-6255-4755-935c-bfd826af269a" providerId="ADAL" clId="{46A1DCA6-CA91-43F9-A76E-2C11FF00D588}" dt="2025-10-02T22:19:35.546" v="1398" actId="13244"/>
        <pc:sldMkLst>
          <pc:docMk/>
          <pc:sldMk cId="412785740" sldId="325"/>
        </pc:sldMkLst>
        <pc:spChg chg="mod">
          <ac:chgData name="mnats" userId="2d5df061-6255-4755-935c-bfd826af269a" providerId="ADAL" clId="{46A1DCA6-CA91-43F9-A76E-2C11FF00D588}" dt="2025-10-02T21:35:55.054" v="227" actId="20577"/>
          <ac:spMkLst>
            <pc:docMk/>
            <pc:sldMk cId="412785740" sldId="325"/>
            <ac:spMk id="2" creationId="{00000000-0000-0000-0000-000000000000}"/>
          </ac:spMkLst>
        </pc:spChg>
        <pc:spChg chg="ord">
          <ac:chgData name="mnats" userId="2d5df061-6255-4755-935c-bfd826af269a" providerId="ADAL" clId="{46A1DCA6-CA91-43F9-A76E-2C11FF00D588}" dt="2025-10-02T22:19:28.416" v="1397" actId="13244"/>
          <ac:spMkLst>
            <pc:docMk/>
            <pc:sldMk cId="412785740" sldId="325"/>
            <ac:spMk id="5" creationId="{00000000-0000-0000-0000-000000000000}"/>
          </ac:spMkLst>
        </pc:spChg>
        <pc:spChg chg="ord">
          <ac:chgData name="mnats" userId="2d5df061-6255-4755-935c-bfd826af269a" providerId="ADAL" clId="{46A1DCA6-CA91-43F9-A76E-2C11FF00D588}" dt="2025-10-02T22:19:35.546" v="1398" actId="13244"/>
          <ac:spMkLst>
            <pc:docMk/>
            <pc:sldMk cId="412785740" sldId="325"/>
            <ac:spMk id="8" creationId="{00000000-0000-0000-0000-000000000000}"/>
          </ac:spMkLst>
        </pc:spChg>
        <pc:spChg chg="ord">
          <ac:chgData name="mnats" userId="2d5df061-6255-4755-935c-bfd826af269a" providerId="ADAL" clId="{46A1DCA6-CA91-43F9-A76E-2C11FF00D588}" dt="2025-10-02T22:19:20.470" v="1396" actId="13244"/>
          <ac:spMkLst>
            <pc:docMk/>
            <pc:sldMk cId="412785740" sldId="325"/>
            <ac:spMk id="9" creationId="{00000000-0000-0000-0000-000000000000}"/>
          </ac:spMkLst>
        </pc:spChg>
      </pc:sldChg>
      <pc:sldChg chg="add">
        <pc:chgData name="mnats" userId="2d5df061-6255-4755-935c-bfd826af269a" providerId="ADAL" clId="{46A1DCA6-CA91-43F9-A76E-2C11FF00D588}" dt="2025-10-02T20:40:47.066" v="0"/>
        <pc:sldMkLst>
          <pc:docMk/>
          <pc:sldMk cId="3909096125" sldId="371"/>
        </pc:sldMkLst>
      </pc:sldChg>
      <pc:sldChg chg="add">
        <pc:chgData name="mnats" userId="2d5df061-6255-4755-935c-bfd826af269a" providerId="ADAL" clId="{46A1DCA6-CA91-43F9-A76E-2C11FF00D588}" dt="2025-10-02T20:40:47.066" v="0"/>
        <pc:sldMkLst>
          <pc:docMk/>
          <pc:sldMk cId="2004506558" sldId="372"/>
        </pc:sldMkLst>
      </pc:sldChg>
      <pc:sldChg chg="add">
        <pc:chgData name="mnats" userId="2d5df061-6255-4755-935c-bfd826af269a" providerId="ADAL" clId="{46A1DCA6-CA91-43F9-A76E-2C11FF00D588}" dt="2025-10-02T20:40:47.066" v="0"/>
        <pc:sldMkLst>
          <pc:docMk/>
          <pc:sldMk cId="302924172" sldId="375"/>
        </pc:sldMkLst>
      </pc:sldChg>
      <pc:sldChg chg="add">
        <pc:chgData name="mnats" userId="2d5df061-6255-4755-935c-bfd826af269a" providerId="ADAL" clId="{46A1DCA6-CA91-43F9-A76E-2C11FF00D588}" dt="2025-10-02T20:40:47.066" v="0"/>
        <pc:sldMkLst>
          <pc:docMk/>
          <pc:sldMk cId="4052869431" sldId="376"/>
        </pc:sldMkLst>
      </pc:sldChg>
      <pc:sldChg chg="modSp mod">
        <pc:chgData name="mnats" userId="2d5df061-6255-4755-935c-bfd826af269a" providerId="ADAL" clId="{46A1DCA6-CA91-43F9-A76E-2C11FF00D588}" dt="2025-10-02T21:35:42.193" v="221" actId="20577"/>
        <pc:sldMkLst>
          <pc:docMk/>
          <pc:sldMk cId="4237834707" sldId="386"/>
        </pc:sldMkLst>
        <pc:spChg chg="mod">
          <ac:chgData name="mnats" userId="2d5df061-6255-4755-935c-bfd826af269a" providerId="ADAL" clId="{46A1DCA6-CA91-43F9-A76E-2C11FF00D588}" dt="2025-10-02T21:35:42.193" v="221" actId="20577"/>
          <ac:spMkLst>
            <pc:docMk/>
            <pc:sldMk cId="4237834707" sldId="386"/>
            <ac:spMk id="2" creationId="{00000000-0000-0000-0000-000000000000}"/>
          </ac:spMkLst>
        </pc:spChg>
      </pc:sldChg>
      <pc:sldChg chg="delSp modSp mod">
        <pc:chgData name="mnats" userId="2d5df061-6255-4755-935c-bfd826af269a" providerId="ADAL" clId="{46A1DCA6-CA91-43F9-A76E-2C11FF00D588}" dt="2025-10-02T22:18:58.803" v="1395" actId="962"/>
        <pc:sldMkLst>
          <pc:docMk/>
          <pc:sldMk cId="4013001680" sldId="406"/>
        </pc:sldMkLst>
        <pc:spChg chg="ord">
          <ac:chgData name="mnats" userId="2d5df061-6255-4755-935c-bfd826af269a" providerId="ADAL" clId="{46A1DCA6-CA91-43F9-A76E-2C11FF00D588}" dt="2025-10-02T22:18:10.512" v="1386" actId="13244"/>
          <ac:spMkLst>
            <pc:docMk/>
            <pc:sldMk cId="4013001680" sldId="406"/>
            <ac:spMk id="9" creationId="{67D950F3-9440-4430-9E32-B90FF8EE299F}"/>
          </ac:spMkLst>
        </pc:spChg>
        <pc:spChg chg="ord">
          <ac:chgData name="mnats" userId="2d5df061-6255-4755-935c-bfd826af269a" providerId="ADAL" clId="{46A1DCA6-CA91-43F9-A76E-2C11FF00D588}" dt="2025-10-02T22:18:15.346" v="1387" actId="13244"/>
          <ac:spMkLst>
            <pc:docMk/>
            <pc:sldMk cId="4013001680" sldId="406"/>
            <ac:spMk id="11" creationId="{5E1632F4-1D1F-4BD3-8D19-BF9ADB4563A8}"/>
          </ac:spMkLst>
        </pc:spChg>
        <pc:inkChg chg="del">
          <ac:chgData name="mnats" userId="2d5df061-6255-4755-935c-bfd826af269a" providerId="ADAL" clId="{46A1DCA6-CA91-43F9-A76E-2C11FF00D588}" dt="2025-10-02T22:13:41.243" v="399" actId="478"/>
          <ac:inkMkLst>
            <pc:docMk/>
            <pc:sldMk cId="4013001680" sldId="406"/>
            <ac:inkMk id="19" creationId="{BFE014A5-C1F6-4229-AEE6-1BC80C58CA29}"/>
          </ac:inkMkLst>
        </pc:inkChg>
        <pc:inkChg chg="mod ord">
          <ac:chgData name="mnats" userId="2d5df061-6255-4755-935c-bfd826af269a" providerId="ADAL" clId="{46A1DCA6-CA91-43F9-A76E-2C11FF00D588}" dt="2025-10-02T22:18:46.477" v="1393" actId="962"/>
          <ac:inkMkLst>
            <pc:docMk/>
            <pc:sldMk cId="4013001680" sldId="406"/>
            <ac:inkMk id="43" creationId="{58C1AA3B-C34A-4438-9F82-E2B21D8FAF96}"/>
          </ac:inkMkLst>
        </pc:inkChg>
        <pc:inkChg chg="mod ord">
          <ac:chgData name="mnats" userId="2d5df061-6255-4755-935c-bfd826af269a" providerId="ADAL" clId="{46A1DCA6-CA91-43F9-A76E-2C11FF00D588}" dt="2025-10-02T22:18:50.892" v="1394" actId="962"/>
          <ac:inkMkLst>
            <pc:docMk/>
            <pc:sldMk cId="4013001680" sldId="406"/>
            <ac:inkMk id="51" creationId="{ED83CC17-F25C-4341-85FB-526DC3EEF7E1}"/>
          </ac:inkMkLst>
        </pc:inkChg>
        <pc:inkChg chg="mod ord">
          <ac:chgData name="mnats" userId="2d5df061-6255-4755-935c-bfd826af269a" providerId="ADAL" clId="{46A1DCA6-CA91-43F9-A76E-2C11FF00D588}" dt="2025-10-02T22:18:58.803" v="1395" actId="962"/>
          <ac:inkMkLst>
            <pc:docMk/>
            <pc:sldMk cId="4013001680" sldId="406"/>
            <ac:inkMk id="72" creationId="{B6A8B3A9-A7A2-44E6-80D9-C14096D8D6C8}"/>
          </ac:inkMkLst>
        </pc:inkChg>
      </pc:sldChg>
      <pc:sldChg chg="addSp modSp mod">
        <pc:chgData name="mnats" userId="2d5df061-6255-4755-935c-bfd826af269a" providerId="ADAL" clId="{46A1DCA6-CA91-43F9-A76E-2C11FF00D588}" dt="2025-10-02T22:19:52.242" v="1399" actId="13244"/>
        <pc:sldMkLst>
          <pc:docMk/>
          <pc:sldMk cId="2023292747" sldId="411"/>
        </pc:sldMkLst>
        <pc:spChg chg="add mod ord">
          <ac:chgData name="mnats" userId="2d5df061-6255-4755-935c-bfd826af269a" providerId="ADAL" clId="{46A1DCA6-CA91-43F9-A76E-2C11FF00D588}" dt="2025-10-02T22:19:52.242" v="1399" actId="13244"/>
          <ac:spMkLst>
            <pc:docMk/>
            <pc:sldMk cId="2023292747" sldId="411"/>
            <ac:spMk id="2" creationId="{10F59132-449E-4A61-9405-0AFDCE22A308}"/>
          </ac:spMkLst>
        </pc:spChg>
        <pc:grpChg chg="mod">
          <ac:chgData name="mnats" userId="2d5df061-6255-4755-935c-bfd826af269a" providerId="ADAL" clId="{46A1DCA6-CA91-43F9-A76E-2C11FF00D588}" dt="2025-10-02T22:16:31.898" v="1333" actId="962"/>
          <ac:grpSpMkLst>
            <pc:docMk/>
            <pc:sldMk cId="2023292747" sldId="411"/>
            <ac:grpSpMk id="4" creationId="{1AEE7AB5-99D6-4CC2-96C6-0BBAA73541D7}"/>
          </ac:grpSpMkLst>
        </pc:grpChg>
        <pc:grpChg chg="mod">
          <ac:chgData name="mnats" userId="2d5df061-6255-4755-935c-bfd826af269a" providerId="ADAL" clId="{46A1DCA6-CA91-43F9-A76E-2C11FF00D588}" dt="2025-10-02T22:16:48.552" v="1335" actId="962"/>
          <ac:grpSpMkLst>
            <pc:docMk/>
            <pc:sldMk cId="2023292747" sldId="411"/>
            <ac:grpSpMk id="10" creationId="{4E4EE18B-5103-49C0-A649-34A9135F2E26}"/>
          </ac:grpSpMkLst>
        </pc:grpChg>
      </pc:sldChg>
      <pc:sldChg chg="modSp mod">
        <pc:chgData name="mnats" userId="2d5df061-6255-4755-935c-bfd826af269a" providerId="ADAL" clId="{46A1DCA6-CA91-43F9-A76E-2C11FF00D588}" dt="2025-10-02T21:36:04.987" v="248" actId="20577"/>
        <pc:sldMkLst>
          <pc:docMk/>
          <pc:sldMk cId="1186886391" sldId="414"/>
        </pc:sldMkLst>
        <pc:spChg chg="mod">
          <ac:chgData name="mnats" userId="2d5df061-6255-4755-935c-bfd826af269a" providerId="ADAL" clId="{46A1DCA6-CA91-43F9-A76E-2C11FF00D588}" dt="2025-10-02T21:36:04.987" v="248" actId="20577"/>
          <ac:spMkLst>
            <pc:docMk/>
            <pc:sldMk cId="1186886391" sldId="414"/>
            <ac:spMk id="2" creationId="{91F9A585-B484-C528-82CE-405AC208BFE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46CE67-86FB-4A15-89B8-4C7C5806D156}" type="datetimeFigureOut">
              <a:rPr lang="en-US" smtClean="0"/>
              <a:t>10/2/2025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FF3537-6126-413F-AAB9-22235B2DBE46}" type="slidenum">
              <a:rPr lang="en-US" smtClean="0"/>
              <a:t>‹#›</a:t>
            </a:fld>
            <a:endParaRPr lang="en-US"/>
          </a:p>
        </p:txBody>
      </p:sp>
    </p:spTree>
    <p:extLst>
      <p:ext uri="{BB962C8B-B14F-4D97-AF65-F5344CB8AC3E}">
        <p14:creationId xmlns:p14="http://schemas.microsoft.com/office/powerpoint/2010/main" val="379916547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8:47.003"/>
    </inkml:context>
    <inkml:brush xml:id="br0">
      <inkml:brushProperty name="width" value="0.05" units="cm"/>
      <inkml:brushProperty name="height" value="0.05" units="cm"/>
      <inkml:brushProperty name="ignorePressure" value="1"/>
    </inkml:brush>
  </inkml:definitions>
  <inkml:trace contextRef="#ctx0" brushRef="#br0">81 102,'0'12,"-5"150,-12 44,6 253,-12-338,11-27,12-94</inkml:trace>
  <inkml:trace contextRef="#ctx0" brushRef="#br0" timeOffset="1758.63">109 68,'0'0,"0"0,0 0,0 0,0 0,0 0,0 0,0 0,0 0,0 0,0 0,0 0,0 0,0 0,0 0,1 0,82 0,-71-5,76-2,134-1,-122-6,-79 9,0 2,1 0,0 1,0 1,17 2,101-6,65 3,-82-4,74-1,-160 7,-1 1,1 1,35 8,28 2,38-14,60 42,-82-18,42 6,-131-22,35 15,-11 14,-44-29</inkml:trace>
  <inkml:trace contextRef="#ctx0" brushRef="#br0" timeOffset="2363.75">2705 365,'23'23,"-16"-15,0 0,-1 1,-1 0,0 0,0 0,0 1,-1 0,-1 0,1 0,-2 0,1 0,-2 1,1 3,5 91,0-45,6-4,-19-27,-9 47,-8-13,19-52,4-10</inkml:trace>
  <inkml:trace contextRef="#ctx0" brushRef="#br0" timeOffset="2991.2">2467 149,'86'69,"47"42,-106-87,-22-21</inkml:trace>
  <inkml:trace contextRef="#ctx0" brushRef="#br0" timeOffset="5565.73">2808 763,'0'0,"0"0,0 0,0 0,0 0,0 0,0 0,0 0,0 0,0 0,-2 9,-20 49,17-47,0 1,0-1,1 1,1 0,0 0,1 0,0 0,0 9,1-15,-1 0,1 0,-1 0,0 0,-1-1,1 1,-1 0,0-1,-1 0,1 0,-4 4,-71 62,18-31,-41 10,-27-3,107-40,0-2,0 0,-1-1,1-1,-5-1,-95 1,11 1,-39 2,6 8,15-25,-78 5,-72-26,118 19,-60 0,103 6,-27 1,15 1,13-3,22 2,-10 5,102 1</inkml:trace>
  <inkml:trace contextRef="#ctx0" brushRef="#br0" timeOffset="6947.88">489 1034,'0'-15,"20"-46,61-155,3-38,-33 149,-51 104,0 0,1-1,-1 0,0 0,1 1,-1-1,1 0,0 1,-1-1,1 0,0 1,0-1,0 1,0 0,0-1,0 1,1 0,-1-1,0 1,1 0,-1 0,1 0,-1 0,1 0,-1 1,1-1,-1 0,1 1,0-1,0 1,-1 0,2-1,1 3,-1-1,1 1,-1-1,1 1,-1 0,0 1,0-1,0 0,0 1,0 0,-1 0,1-1,-1 2,0-1,1 0,-1 0,0 2,6 6,9 15,-1 2,-1 0,-2 1,0 0,-2 1,4 19,8 20,-20-62,7 17,-1 0,-1 1,-2 0,0 1,-1-1,-2 1,-1 0,0 0,-2-24,0-2</inkml:trace>
  <inkml:trace contextRef="#ctx0" brushRef="#br0" timeOffset="7417.38">992 791,'-13'0,"-127"-21,-49 28,185-7,3 0</inkml:trace>
  <inkml:trace contextRef="#ctx0" brushRef="#br0" timeOffset="8621.68">1128 737,'0'0,"0"0,0 0,0 0,0 0,0 0,0 0,0 0,7 9,0 7,-2 0,0 0,0 0,-1 1,-1 0,-1-1,0 10,2 12,0 19,-4-56,21-78,-19 69,0 0,0-1,1 1,0 1,1-1,-1 0,1 1,1 0,-1 0,1 0,1 0,-1 1,1 0,0 0,1 0,-1 1,1 0,0 0,0 1,1 0,-1 0,1 0,0 1,0 1,0-1,0 1,1 0,-5 1,-1 0,1 0,-1 1,1-1,0 0,0 1,-1 0,1 0,0 0,-1 1,1-1,0 1,-1 0,1 0,-1 0,1 0,-1 1,1 0,-1-1,0 1,0 0,0 0,0 1,0-1,-1 1,2 1,2 5,-1 0,0 0,0 1,-1 0,0 0,-1 0,0 1,-1-1,0 0,-1 1,0 0,0-1,-1 1,-1 1,0 48,1-58</inkml:trace>
  <inkml:trace contextRef="#ctx0" brushRef="#br0" timeOffset="10104.52">1842 797,'0'0,"0"0,0 0,0 0,0 0,0 0,0 0,-14 0,-56 33,61-29,0 1,1 0,0 0,0 0,0 1,0 0,1 0,0 1,1 0,-1 1,1-1,1 1,0 0,0 0,0 1,1 0,-1 3,-13 28,19-37,-1 0,1 0,-1 0,1 0,0-1,0 1,0 0,0-1,1 1,-1-1,1 1,-1-1,1 0,0 1,0-1,0 0,0 0,0 0,0-1,2 2,58 26,-41-22,-16-7,0 1,0-1,0 0,0-1,0 1,0-1,0 0,-1 0,1 0,0-1,-1 0,1 0,0 0,-1 0,0-1,0 1,0-1,2-2,8-3,-3-1,1 0,-2 0,1-1,-2 0,1-1,-1 0,-1 0,0-1,0 0,-2-1,1 0,-2 0,1 0,-2-1,0 1,1-7,-2-2,0 1,-1-1,-1 0,-1 0,-2 0,0 0,-1 0,-1 1,-1-2,-3-25,-6-80,2 36,12 28,-13 230,28 49,0-114,3 57,-12-37,-6-121,0 0</inkml:trace>
  <inkml:trace contextRef="#ctx0" brushRef="#br0" timeOffset="10651.26">1904 723,'-14'2,"-99"49,105-47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9:13.231"/>
    </inkml:context>
    <inkml:brush xml:id="br0">
      <inkml:brushProperty name="width" value="0.05" units="cm"/>
      <inkml:brushProperty name="height" value="0.05" units="cm"/>
      <inkml:brushProperty name="ignorePressure" value="1"/>
    </inkml:brush>
  </inkml:definitions>
  <inkml:trace contextRef="#ctx0" brushRef="#br0">14 18,'0'0</inkml:trace>
  <inkml:trace contextRef="#ctx0" brushRef="#br0" timeOffset="1168.83">14 11,'0'0,"0"0,-1 3,-11 36,47-40,49 0,42 51,-115-44,-1 0,0 1,-1 0,1 1,-1 0,-1 1,0-1,7 10,4 4,48 73,-20 1,-42-85,0 0,-1 1,0-1,-1 1,0 0,-1 0,-1 0,0 1,0-1,-1 2,-3 134,-28-45,29-95,-3 18,-1 1,-2-1,0-1,-2 0,-2 2,-31 60,-48 70,80-139,-2 0,0-1,-1 0,-1-1,-1 0,-17 19,-22 9,32-31,16-10,5-2</inkml:trace>
  <inkml:trace contextRef="#ctx0" brushRef="#br0" timeOffset="2893.44">96 1355,'21'2,"60"23,15-18,-7-15,83-30,-71 14,-59 14,-19 5,-1 0,1-2,-2 0,1-2,-1 0,0-1,2-3,91-86,-94 80,55-56,-25 36,-1-2,-3-2,28-33,-49 46,-20 21,2 1,-1 0,1 0,0 1,0 0,1 1,0-1,8-3,150-71,-157 77,0 0,0 1,1 0,-1 0,1 1,0 1,0 0,0 0,-1 0,1 1,0 1,0 0,0 0,0 1,0 0,-1 1,6 2,84 18,-97-23</inkml:trace>
  <inkml:trace contextRef="#ctx0" brushRef="#br0" timeOffset="4867.45">96 38,'14'-8,"0"2,0 1,1 0,0 1,0 1,0 1,0 0,1 1,-1 0,0 1,1 1,8 2,-13-2,-1 1,0 0,0 1,0 1,0-1,0 2,3 1,34 13,155 42,-100-6,0-8,-40-5,-33-18,33 12,40 21,12-1,-38-27,6 10,-60-30,0-1,0 0,0-2,1-1,8 1,7 2,206 41,-128-46,-110-3</inkml:trace>
  <inkml:trace contextRef="#ctx0" brushRef="#br0" timeOffset="6239.39">654 517,'10'-9,"-5"5,0 1,0 0,0 0,0 0,1 1,-1-1,1 1,-1 1,1-1,0 1,-1 0,1 0,0 1,0-1,0 1,0 1,0-1,-1 1,1 0,0 0,0 1,-1 0,1 0,-1 0,1 0,-1 1,0 0,0 0,0 1,-1-1,1 1,-1 0,3 3,0 3,-1 1,0-1,0 1,-1 0,0 1,-1-1,-1 1,0 0,0 0,0 10,-2-17,-1 0,1 0,-1 0,0 0,-1 0,1 1,-1-1,0-1,0 1,-1 0,1 0,-1 0,0-1,0 1,-1-1,1 1,-1-1,0 0,-1 0,1 0,0-1,-1 1,0-1,0 0,0 0,0 0,-1 0,-2 1,-1-1,1-1,-1 1,1-1,-1-1,0 1,0-1,1-1,-1 1,0-1,0-1,0 1,0-1,0-1,1 1,-1-1,0-1,1 1,0-1,0-1,0 1,0-1,0-1,-1 0,4 3,1 0,-1-1,1 1,-1-1,1 1,0-1,0 0,0 0,1 0,-1-1,1 1,-1-1,1 1,0-1,1 0,-1 0,1 0,-1 0,1 0,0 0,1 0,-1 0,0-5,2 3,0 0,0-1,0 1,1 0,0 0,0 0,0 0,1 0,0 0,0 1,1-1,-1 1,1 0,0 0,1 0,-1 1,1-1,0 1,1 0,1-3</inkml:trace>
  <inkml:trace contextRef="#ctx0" brushRef="#br0" timeOffset="7253.22">967 645,'19'24,"-14"-18,0 0,0 1,0-1,-1 1,0 0,-1 1,1-1,-1 0,-1 1,0 0,0-1,0 1,-1 0,0 0,0 0,-1 0,-1 7,-1-68,5 46,0 1,0-1,1 1,0 0,0 0,1 0,0 1,0-1,0 1,0 0,1 1,0-1,0 1,0 0,0 1,1 0,-1 0,1 0,0 0,0 1,7-1,1-2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9:42.499"/>
    </inkml:context>
    <inkml:brush xml:id="br0">
      <inkml:brushProperty name="width" value="0.05" units="cm"/>
      <inkml:brushProperty name="height" value="0.05" units="cm"/>
      <inkml:brushProperty name="ignorePressure" value="1"/>
    </inkml:brush>
  </inkml:definitions>
  <inkml:trace contextRef="#ctx0" brushRef="#br0">0 238,'0'0</inkml:trace>
  <inkml:trace contextRef="#ctx0" brushRef="#br0" timeOffset="893.03">34 55,'0'0,"0"0,0 0,0 0,0 0,0 0,0 0,0 0,0 0,0 0,0 0,0 0,0 0,0 0,7 10,-2 2,-1 1,0 0,-1 0,0 0,-1 0,0 10,1 1,9 197,-11-154,11 219,-6-228,-2 0,-3 0,-3-1,-5 32,-11 20,4-61,13-44,1-4</inkml:trace>
  <inkml:trace contextRef="#ctx0" brushRef="#br0" timeOffset="3024.32">88 2,'31'-1,"1"2,-1 0,0 3,0 0,19 7,213 47,-210-40,-2 3,0 2,2 3,126 53,-48-34,-6-18,-81-19,0 1,-1 3,0 1,-1 2,16 10,186 115,-223-128,1 0,1-2,0 0,1-2,-1 0,1-2,16 3,21 5,-62 14,0-24,0-1,0 1,-1-1,1 0,-1 0,0 0,0 0,0 0,-1 0,1 0,-1-1,1 1,-1-1,0 0,-1 2,-2 1,-18 13,-1 0,-1-1,0-2,-1 0,-20 6,39-17,-95 56,-42 1,19-18,-14 8,-133 33,91-45,95-25,-101 34,-119 15,171-60,136-3</inkml:trace>
  <inkml:trace contextRef="#ctx0" brushRef="#br0" timeOffset="4022.59">2060 629,'0'0,"0"0,0 0,0 0,0 0,0 0,-14 7,-12-7,20-20,5 16,1-1,0 1,0 0,0-1,1 1,-1-1,1 1,0 0,1-1,-1 1,1 0,-1 0,1 0,0 0,1 0,-1 1,1-1,0 1,0-1,2-2,75-53,-67 50,-8 5,0 1,0-1,1 1,-1 0,1 0,0 1,0 0,0 0,0 0,0 0,1 1,-1 0,0 1,1-1,-1 1,0 1,1-1,0 1,56 18,-54-16</inkml:trace>
  <inkml:trace contextRef="#ctx0" brushRef="#br0" timeOffset="4538">2461 636,'7'16,"-8"-9,0-1,0 1,0-1,-1 1,0-1,0 0,0 0,-1 0,0 0,0 0,-1 0,-1 2,1-1,-7 11,-1 4,0 0,-2-1,-1 0,0-1,-2-1,-11 10,21-24,0-1,0 0,-1-1,0 1,1-1,-1-1,-1 0,1 0,-1 0,2 0,1 0,-1 0,1 0,0 0,-1-1,0 0,1 0,-1-1,0 0,1 0,-1 0,0-1,1 0,-1-1,1 1,-1-1,1 0,0-1,-1 1,1-1,1-1,-1 1,0-1,1 0,0 0,-4-3,3-3,1-1,0 1,0-1,1 0,0 0,1 0,-1-3,-2-10,3 18,1 0,1 0,-1 0,1-1,0 1,1 0,-1-1,1 1,0 0,1 0,0-1,0 1,0 0,0 0,1 0,1-2,33-83,-35 86</inkml:trace>
  <inkml:trace contextRef="#ctx0" brushRef="#br0" timeOffset="5065.92">2353 481,'0'0,"0"0,0 0,0 0,0 0,0 0,0 0</inkml:trace>
  <inkml:trace contextRef="#ctx0" brushRef="#br0" timeOffset="5345.84">2475 603,'0'0,"0"0,0 0,0 0,0 1,0 1,0 1,0 1,0 1,0 0,0 1,0 1,0 0,0-1</inkml:trace>
  <inkml:trace contextRef="#ctx0" brushRef="#br0" timeOffset="5860.02">2196 460,'0'0,"0"0,0 0,0 0,0 0,0 0,0 0,0 0,0 0,0 0,1 0,2 0,2 2,2 0,1 1,0 0,-2-1,-1-1</inkml:trace>
  <inkml:trace contextRef="#ctx0" brushRef="#br0" timeOffset="6110.88">2495 603,'0'0,"0"0,0 0,0 0,0 0,0 0</inkml:trace>
  <inkml:trace contextRef="#ctx0" brushRef="#br0" timeOffset="6111.88">2373 488,'0'0,"0"0,0 0,0 0,-1-1,-2-1,-2-1,-2 1,-2-2,-1 0,0-1,0-1,0 0,1 2,2 0,2 1</inkml:trace>
  <inkml:trace contextRef="#ctx0" brushRef="#br0" timeOffset="6689.42">2230 427,'0'0,"0"0,0 0,0 0,0 0,0 0,0 0,0 0,0 0,0 0,0 0,0 0</inkml:trace>
  <inkml:trace contextRef="#ctx0" brushRef="#br0" timeOffset="6935.98">2278 393,'0'0,"0"0,0 0,0 0,1 0,1 1,1 2,1 1,2 1,1 1,1 1,-2-1</inkml:trace>
  <inkml:trace contextRef="#ctx0" brushRef="#br0" timeOffset="7201.09">2482 603,'0'19,"-30"-28,22 5,0 0,0-1,0 0,0 0,1-1,0 0,0 0,1 0,-1-1,1 0,1-1,-2-2,-13-19,18 26</inkml:trace>
  <inkml:trace contextRef="#ctx0" brushRef="#br0" timeOffset="8033.86">354 468,'10'22,"5"30,-2 0,5 50,-10-53,10 103,-18-145</inkml:trace>
  <inkml:trace contextRef="#ctx0" brushRef="#br0" timeOffset="8500.93">320 535,'0'0,"0"0,0 0,0 0,7 8,4 6,1-1,1 0,0-1,1 0,0-1,0-1,2 0,-1-1,1-1,0 0,8 1,99 63,-119-69,0-1,0-1,0 1,1-1,-1 1,0-1,1-1,-1 1,1-1,-1 1,1-1,-1 0,1-1,-1 1,1-1,-1 0,0 0,1 0,-1-1,0 1,0-1,0 0,0-1,0 1,0 0,-1-1,1 0,-1 0,0 0,0 0,0-1,0 1,0-1,-1 0,0 0,1 0,-2 0,1 0,0 0,-1 0,1-2,0-12,0-1,-2 1,0 0,-1-1,-1 1,-3-13,-3-50,8 74</inkml:trace>
  <inkml:trace contextRef="#ctx0" brushRef="#br0" timeOffset="9186.62">932 650,'51'10,"27"27,-75-36,-1 1,1 0,-1 0,1 0,-1 0,0 0,0 1,0-1,0 1,-1-1,1 1,-1 0,1-1,-1 1,0 0,0 0,0 0,0 0,-1 0,1 0,-1 0,0 0,0 0,0 0,0 1,-1 1,1-3,0 0,-1 0,0 0,1 0,-1 0,0 0,0 0,0 0,0-1,0 1,0 0,0-1,-1 1,1 0,-1-1,1 0,-1 1,1-1,-1 0,0 0,0 0,0 0,1 0,-1 0,0 0,0-1,0 1,0-1,-1 1,1-1,0 0,0 0,0 0,0 0,0 0,0-1,-4 1,1-1,0 0,0 0,0-1,0 0,1 0,-1 0,0 0,1-1,-1 1,1-1,0-1,0 1,-1-1,3 1,1 0,-1 0,1-1,0 1,0 0,0-1,0 1,1 0,-1-1,1 1,0-1,0 1,0-1,0 1,1-1,-1 1,1 0,0-1,0 1,0 0,0-1,1 1,0 0,-1 0,1 0,0 0,0 1,1-1,-1 0,2-1,0-1</inkml:trace>
  <inkml:trace contextRef="#ctx0" brushRef="#br0" timeOffset="9643.02">1319 434,'0'0,"0"0,0 0,0 0,0 9,-8 162,-5 16,14-83,-1-99</inkml:trace>
  <inkml:trace contextRef="#ctx0" brushRef="#br0" timeOffset="9936.45">1469 691,'0'0,"0"0,-6 0,-148-14,-31-13,172 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26F81-5042-4E0A-A10E-4BF8E938D2DE}" type="datetimeFigureOut">
              <a:rPr lang="en-US" smtClean="0"/>
              <a:t>10/2/2025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7F704-2DC5-443C-9A0B-22FB8F69A703}" type="slidenum">
              <a:rPr lang="en-US" smtClean="0"/>
              <a:t>‹#›</a:t>
            </a:fld>
            <a:endParaRPr lang="en-US"/>
          </a:p>
        </p:txBody>
      </p:sp>
    </p:spTree>
    <p:extLst>
      <p:ext uri="{BB962C8B-B14F-4D97-AF65-F5344CB8AC3E}">
        <p14:creationId xmlns:p14="http://schemas.microsoft.com/office/powerpoint/2010/main" val="51488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7F704-2DC5-443C-9A0B-22FB8F69A703}" type="slidenum">
              <a:rPr lang="en-US" smtClean="0"/>
              <a:t>19</a:t>
            </a:fld>
            <a:endParaRPr lang="en-US"/>
          </a:p>
        </p:txBody>
      </p:sp>
    </p:spTree>
    <p:extLst>
      <p:ext uri="{BB962C8B-B14F-4D97-AF65-F5344CB8AC3E}">
        <p14:creationId xmlns:p14="http://schemas.microsoft.com/office/powerpoint/2010/main" val="2614800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0A9909F-F71C-405D-A726-CB82793B1FD2}"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7265-F5BC-403C-A9BA-AD78D690B70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986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A0A9909F-F71C-405D-A726-CB82793B1FD2}" type="datetimeFigureOut">
              <a:rPr lang="en-US" smtClean="0"/>
              <a:t>10/2/2025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78637265-F5BC-403C-A9BA-AD78D690B706}"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03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A0A9909F-F71C-405D-A726-CB82793B1FD2}" type="datetimeFigureOut">
              <a:rPr lang="en-US" smtClean="0"/>
              <a:t>10/2/2025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78637265-F5BC-403C-A9BA-AD78D690B706}"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9920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083594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A9909F-F71C-405D-A726-CB82793B1FD2}"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7265-F5BC-403C-A9BA-AD78D690B706}" type="slidenum">
              <a:rPr lang="en-US" smtClean="0"/>
              <a:t>‹#›</a:t>
            </a:fld>
            <a:endParaRPr lang="en-US"/>
          </a:p>
        </p:txBody>
      </p:sp>
    </p:spTree>
    <p:extLst>
      <p:ext uri="{BB962C8B-B14F-4D97-AF65-F5344CB8AC3E}">
        <p14:creationId xmlns:p14="http://schemas.microsoft.com/office/powerpoint/2010/main" val="125684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A0A9909F-F71C-405D-A726-CB82793B1FD2}" type="datetimeFigureOut">
              <a:rPr lang="en-US" smtClean="0"/>
              <a:t>10/2/2025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78637265-F5BC-403C-A9BA-AD78D690B706}"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0520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A0A9909F-F71C-405D-A726-CB82793B1FD2}" type="datetimeFigureOut">
              <a:rPr lang="en-US" smtClean="0"/>
              <a:t>10/2/2025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37265-F5BC-403C-A9BA-AD78D690B706}"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401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A9909F-F71C-405D-A726-CB82793B1FD2}" type="datetimeFigureOut">
              <a:rPr lang="en-US" smtClean="0"/>
              <a:t>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637265-F5BC-403C-A9BA-AD78D690B706}" type="slidenum">
              <a:rPr lang="en-US" smtClean="0"/>
              <a:t>‹#›</a:t>
            </a:fld>
            <a:endParaRPr lang="en-US"/>
          </a:p>
        </p:txBody>
      </p:sp>
    </p:spTree>
    <p:extLst>
      <p:ext uri="{BB962C8B-B14F-4D97-AF65-F5344CB8AC3E}">
        <p14:creationId xmlns:p14="http://schemas.microsoft.com/office/powerpoint/2010/main" val="89051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0A9909F-F71C-405D-A726-CB82793B1FD2}"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37265-F5BC-403C-A9BA-AD78D690B706}"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00355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A9909F-F71C-405D-A726-CB82793B1FD2}"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7265-F5BC-403C-A9BA-AD78D690B70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27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9909F-F71C-405D-A726-CB82793B1FD2}" type="datetimeFigureOut">
              <a:rPr lang="en-US" smtClean="0"/>
              <a:t>10/2/2025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637265-F5BC-403C-A9BA-AD78D690B706}" type="slidenum">
              <a:rPr lang="en-US" smtClean="0"/>
              <a:t>‹#›</a:t>
            </a:fld>
            <a:endParaRPr lang="en-US"/>
          </a:p>
        </p:txBody>
      </p:sp>
    </p:spTree>
    <p:extLst>
      <p:ext uri="{BB962C8B-B14F-4D97-AF65-F5344CB8AC3E}">
        <p14:creationId xmlns:p14="http://schemas.microsoft.com/office/powerpoint/2010/main" val="3348445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A9909F-F71C-405D-A726-CB82793B1FD2}"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37265-F5BC-403C-A9BA-AD78D690B70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100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A0A9909F-F71C-405D-A726-CB82793B1FD2}" type="datetimeFigureOut">
              <a:rPr lang="en-US" smtClean="0"/>
              <a:t>10/2/2025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78637265-F5BC-403C-A9BA-AD78D690B706}"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359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8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11.png"/><Relationship Id="rId2" Type="http://schemas.openxmlformats.org/officeDocument/2006/relationships/image" Target="../media/image13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11.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91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ustomXml" Target="../ink/ink2.xml"/><Relationship Id="rId10" Type="http://schemas.openxmlformats.org/officeDocument/2006/relationships/image" Target="../media/image70.png"/><Relationship Id="rId4" Type="http://schemas.openxmlformats.org/officeDocument/2006/relationships/image" Target="../media/image3.png"/><Relationship Id="rId9" Type="http://schemas.openxmlformats.org/officeDocument/2006/relationships/image" Target="../media/image60.png"/></Relationships>
</file>

<file path=ppt/slides/_rels/slide20.xml.rels><?xml version="1.0" encoding="UTF-8" standalone="yes"?>
<Relationships xmlns="http://schemas.openxmlformats.org/package/2006/relationships"><Relationship Id="rId2" Type="http://schemas.openxmlformats.org/officeDocument/2006/relationships/image" Target="../media/image16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0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10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40B9-25B7-4E3F-B7AB-327D345E1DB0}"/>
              </a:ext>
            </a:extLst>
          </p:cNvPr>
          <p:cNvSpPr>
            <a:spLocks noGrp="1"/>
          </p:cNvSpPr>
          <p:nvPr>
            <p:ph type="ctrTitle"/>
          </p:nvPr>
        </p:nvSpPr>
        <p:spPr/>
        <p:txBody>
          <a:bodyPr/>
          <a:lstStyle/>
          <a:p>
            <a:r>
              <a:rPr lang="en-US" dirty="0"/>
              <a:t>Predicates and Quantifiers</a:t>
            </a:r>
          </a:p>
        </p:txBody>
      </p:sp>
      <p:sp>
        <p:nvSpPr>
          <p:cNvPr id="3" name="Subtitle 2">
            <a:extLst>
              <a:ext uri="{FF2B5EF4-FFF2-40B4-BE49-F238E27FC236}">
                <a16:creationId xmlns:a16="http://schemas.microsoft.com/office/drawing/2014/main" id="{58346178-06D7-430B-8038-266C199FCAA4}"/>
              </a:ext>
            </a:extLst>
          </p:cNvPr>
          <p:cNvSpPr>
            <a:spLocks noGrp="1"/>
          </p:cNvSpPr>
          <p:nvPr>
            <p:ph type="subTitle" idx="1"/>
          </p:nvPr>
        </p:nvSpPr>
        <p:spPr/>
        <p:txBody>
          <a:bodyPr/>
          <a:lstStyle/>
          <a:p>
            <a:r>
              <a:rPr lang="en-US" dirty="0"/>
              <a:t>CSE 311 Autumn 25</a:t>
            </a:r>
          </a:p>
          <a:p>
            <a:r>
              <a:rPr lang="en-US" dirty="0"/>
              <a:t>Lecture 5</a:t>
            </a:r>
          </a:p>
        </p:txBody>
      </p:sp>
    </p:spTree>
    <p:extLst>
      <p:ext uri="{BB962C8B-B14F-4D97-AF65-F5344CB8AC3E}">
        <p14:creationId xmlns:p14="http://schemas.microsoft.com/office/powerpoint/2010/main" val="1400927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Analogy</a:t>
            </a:r>
          </a:p>
        </p:txBody>
      </p:sp>
      <p:sp>
        <p:nvSpPr>
          <p:cNvPr id="3" name="Content Placeholder 2"/>
          <p:cNvSpPr>
            <a:spLocks noGrp="1"/>
          </p:cNvSpPr>
          <p:nvPr>
            <p:ph idx="1"/>
          </p:nvPr>
        </p:nvSpPr>
        <p:spPr/>
        <p:txBody>
          <a:bodyPr/>
          <a:lstStyle/>
          <a:p>
            <a:r>
              <a:rPr lang="en-US" dirty="0"/>
              <a:t>Propositions were like Boolean variables.</a:t>
            </a:r>
          </a:p>
          <a:p>
            <a:r>
              <a:rPr lang="en-US" dirty="0"/>
              <a:t>What are predicates? Functions that return Booleans</a:t>
            </a:r>
          </a:p>
          <a:p>
            <a:pPr lvl="1"/>
            <a:r>
              <a:rPr lang="en-US" dirty="0">
                <a:latin typeface="Courier New" panose="02070309020205020404" pitchFamily="49" charset="0"/>
                <a:cs typeface="Courier New" panose="02070309020205020404" pitchFamily="49" charset="0"/>
              </a:rPr>
              <a:t>public </a:t>
            </a:r>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predicate(…)</a:t>
            </a:r>
          </a:p>
          <a:p>
            <a:pPr lvl="1"/>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53865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(Predicates)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Translation works a lot like when we just had propositions.</a:t>
                </a:r>
              </a:p>
              <a:p>
                <a:r>
                  <a:rPr lang="en-US" dirty="0"/>
                  <a:t>Let’s try it…</a:t>
                </a:r>
              </a:p>
              <a:p>
                <a:endParaRPr lang="en-US" dirty="0"/>
              </a:p>
              <a:p>
                <a14:m>
                  <m:oMath xmlns:m="http://schemas.openxmlformats.org/officeDocument/2006/math">
                    <m:r>
                      <a:rPr lang="en-US" b="0" i="1" smtClean="0">
                        <a:latin typeface="Cambria Math" panose="02040503050406030204" pitchFamily="18" charset="0"/>
                      </a:rPr>
                      <m:t>𝑥</m:t>
                    </m:r>
                  </m:oMath>
                </a14:m>
                <a:r>
                  <a:rPr lang="en-US" dirty="0"/>
                  <a:t> is prime 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r>
                  <a:rPr lang="en-US" dirty="0"/>
                  <a:t> is odd or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b="0" i="0" dirty="0">
                    <a:latin typeface="Courier New" panose="02070309020205020404" pitchFamily="49" charset="0"/>
                    <a:cs typeface="Courier New" panose="02070309020205020404" pitchFamily="49" charset="0"/>
                  </a:rPr>
                  <a:t>Prime</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e>
                    </m:d>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Equals</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20135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of Discourse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panose="02040503050406030204" pitchFamily="18" charset="0"/>
                      </a:rPr>
                      <m:t>𝑥</m:t>
                    </m:r>
                  </m:oMath>
                </a14:m>
                <a:r>
                  <a:rPr lang="en-US" dirty="0"/>
                  <a:t> is prime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is odd 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a:t>
                </a:r>
              </a:p>
              <a:p>
                <a:r>
                  <a:rPr lang="en-US" dirty="0">
                    <a:latin typeface="Courier New" panose="02070309020205020404" pitchFamily="49" charset="0"/>
                    <a:cs typeface="Courier New" panose="02070309020205020404" pitchFamily="49" charset="0"/>
                  </a:rPr>
                  <a:t>Prime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Odd</a:t>
                </a:r>
                <a14:m>
                  <m:oMath xmlns:m="http://schemas.openxmlformats.org/officeDocument/2006/math">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Equals</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,2</m:t>
                        </m:r>
                      </m:e>
                    </m:d>
                  </m:oMath>
                </a14:m>
                <a:endParaRPr lang="en-US" dirty="0"/>
              </a:p>
              <a:p>
                <a:endParaRPr lang="en-US" dirty="0"/>
              </a:p>
              <a:p>
                <a:r>
                  <a:rPr lang="en-US" dirty="0"/>
                  <a:t>Can </a:t>
                </a:r>
                <a14:m>
                  <m:oMath xmlns:m="http://schemas.openxmlformats.org/officeDocument/2006/math">
                    <m:r>
                      <a:rPr lang="en-US" b="0" i="1" smtClean="0">
                        <a:latin typeface="Cambria Math" panose="02040503050406030204" pitchFamily="18" charset="0"/>
                      </a:rPr>
                      <m:t>𝑥</m:t>
                    </m:r>
                  </m:oMath>
                </a14:m>
                <a:r>
                  <a:rPr lang="en-US" dirty="0"/>
                  <a:t> be 4.5? What about “</a:t>
                </a:r>
                <a:r>
                  <a:rPr lang="en-US" dirty="0" err="1"/>
                  <a:t>abc</a:t>
                </a:r>
                <a:r>
                  <a:rPr lang="en-US" dirty="0"/>
                  <a:t>” ?</a:t>
                </a:r>
              </a:p>
              <a:p>
                <a:r>
                  <a:rPr lang="en-US" dirty="0"/>
                  <a:t>I never intended you to plug 4.5 or “</a:t>
                </a:r>
                <a:r>
                  <a:rPr lang="en-US" dirty="0" err="1"/>
                  <a:t>abc</a:t>
                </a:r>
                <a:r>
                  <a:rPr lang="en-US" dirty="0"/>
                  <a:t>” into </a:t>
                </a:r>
                <a14:m>
                  <m:oMath xmlns:m="http://schemas.openxmlformats.org/officeDocument/2006/math">
                    <m:r>
                      <a:rPr lang="en-US" b="0" i="1" smtClean="0">
                        <a:latin typeface="Cambria Math" panose="02040503050406030204" pitchFamily="18" charset="0"/>
                      </a:rPr>
                      <m:t>𝑥</m:t>
                    </m:r>
                  </m:oMath>
                </a14:m>
                <a:r>
                  <a:rPr lang="en-US" dirty="0"/>
                  <a:t>.</a:t>
                </a:r>
              </a:p>
              <a:p>
                <a:r>
                  <a:rPr lang="en-US" dirty="0"/>
                  <a:t>When you read the sentence you probably didn’t imagine plugging those values in….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83585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of Discourse Definition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panose="02040503050406030204" pitchFamily="18" charset="0"/>
                      </a:rPr>
                      <m:t>𝑥</m:t>
                    </m:r>
                  </m:oMath>
                </a14:m>
                <a:r>
                  <a:rPr lang="en-US" dirty="0"/>
                  <a:t> is prime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is odd 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a:t>
                </a:r>
              </a:p>
              <a:p>
                <a:r>
                  <a:rPr lang="en-US" dirty="0">
                    <a:latin typeface="Courier New" panose="02070309020205020404" pitchFamily="49" charset="0"/>
                    <a:cs typeface="Courier New" panose="02070309020205020404" pitchFamily="49" charset="0"/>
                  </a:rPr>
                  <a:t>Prime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Odd</a:t>
                </a:r>
                <a14:m>
                  <m:oMath xmlns:m="http://schemas.openxmlformats.org/officeDocument/2006/math">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Equals</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,2</m:t>
                        </m:r>
                      </m:e>
                    </m:d>
                  </m:oMath>
                </a14:m>
                <a:endParaRPr lang="en-US" dirty="0"/>
              </a:p>
              <a:p>
                <a:endParaRPr lang="en-US" dirty="0"/>
              </a:p>
              <a:p>
                <a:r>
                  <a:rPr lang="en-US" dirty="0"/>
                  <a:t>To make sure we </a:t>
                </a:r>
                <a:r>
                  <a:rPr lang="en-US" b="1" dirty="0"/>
                  <a:t>can’t</a:t>
                </a:r>
                <a:r>
                  <a:rPr lang="en-US" dirty="0"/>
                  <a:t> plug in 4.5 for </a:t>
                </a:r>
                <a14:m>
                  <m:oMath xmlns:m="http://schemas.openxmlformats.org/officeDocument/2006/math">
                    <m:r>
                      <a:rPr lang="en-US" b="0" i="1" smtClean="0">
                        <a:latin typeface="Cambria Math" panose="02040503050406030204" pitchFamily="18" charset="0"/>
                      </a:rPr>
                      <m:t>𝑥</m:t>
                    </m:r>
                    <m:r>
                      <a:rPr lang="en-US" b="0" i="0" smtClean="0">
                        <a:latin typeface="Cambria Math" panose="02040503050406030204" pitchFamily="18" charset="0"/>
                      </a:rPr>
                      <m:t>, </m:t>
                    </m:r>
                  </m:oMath>
                </a14:m>
                <a:r>
                  <a:rPr lang="en-US" dirty="0"/>
                  <a:t>predicate logic requires deciding on the types we’ll allow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descr="Domain of Discourse definition: &quot;The set of all inputs allowed as inputs to our predicates.&quot;"/>
          <p:cNvGrpSpPr/>
          <p:nvPr/>
        </p:nvGrpSpPr>
        <p:grpSpPr>
          <a:xfrm>
            <a:off x="575239" y="4494755"/>
            <a:ext cx="9296549" cy="1485900"/>
            <a:chOff x="1185842" y="3429000"/>
            <a:chExt cx="6472818" cy="1485900"/>
          </a:xfrm>
        </p:grpSpPr>
        <p:sp>
          <p:nvSpPr>
            <p:cNvPr id="5" name="Rectangle 4"/>
            <p:cNvSpPr/>
            <p:nvPr/>
          </p:nvSpPr>
          <p:spPr>
            <a:xfrm>
              <a:off x="1185842" y="3429000"/>
              <a:ext cx="6472818"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The set of all inputs allowed as inputs to our predicates.</a:t>
              </a:r>
            </a:p>
          </p:txBody>
        </p:sp>
        <p:sp>
          <p:nvSpPr>
            <p:cNvPr id="6" name="Rectangle 5"/>
            <p:cNvSpPr/>
            <p:nvPr/>
          </p:nvSpPr>
          <p:spPr>
            <a:xfrm>
              <a:off x="1195366" y="3429000"/>
              <a:ext cx="6463293"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Domain of Discourse</a:t>
              </a:r>
            </a:p>
          </p:txBody>
        </p:sp>
      </p:grpSp>
      <p:sp>
        <p:nvSpPr>
          <p:cNvPr id="7" name="Speech Bubble: Rectangle with Corners Rounded 6">
            <a:extLst>
              <a:ext uri="{FF2B5EF4-FFF2-40B4-BE49-F238E27FC236}">
                <a16:creationId xmlns:a16="http://schemas.microsoft.com/office/drawing/2014/main" id="{6BF090AD-2BBB-4C29-B16D-1071F336E2D6}"/>
              </a:ext>
            </a:extLst>
          </p:cNvPr>
          <p:cNvSpPr/>
          <p:nvPr/>
        </p:nvSpPr>
        <p:spPr>
          <a:xfrm>
            <a:off x="5794310" y="6072402"/>
            <a:ext cx="5654351" cy="741784"/>
          </a:xfrm>
          <a:prstGeom prst="wedgeRoundRectCallout">
            <a:avLst>
              <a:gd name="adj1" fmla="val -22483"/>
              <a:gd name="adj2" fmla="val -620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Often we give the type(s) of allowed inputs, </a:t>
            </a:r>
            <a:br>
              <a:rPr lang="en-US" sz="2400" dirty="0"/>
            </a:br>
            <a:r>
              <a:rPr lang="en-US" sz="2400" dirty="0"/>
              <a:t>like “all integers” or “all real numbers.</a:t>
            </a:r>
          </a:p>
        </p:txBody>
      </p:sp>
    </p:spTree>
    <p:extLst>
      <p:ext uri="{BB962C8B-B14F-4D97-AF65-F5344CB8AC3E}">
        <p14:creationId xmlns:p14="http://schemas.microsoft.com/office/powerpoint/2010/main" val="2890381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What’s a possible domain of discourse for these lists of predicates?</a:t>
                </a:r>
              </a:p>
              <a:p>
                <a:endParaRPr lang="en-US" dirty="0"/>
              </a:p>
              <a:p>
                <a:pPr marL="514350" indent="-514350">
                  <a:buClr>
                    <a:schemeClr val="accent4"/>
                  </a:buClr>
                  <a:buFont typeface="+mj-lt"/>
                  <a:buAutoNum type="arabicPeriod"/>
                </a:pPr>
                <a:r>
                  <a:rPr lang="en-US" dirty="0"/>
                  <a:t>“</a:t>
                </a:r>
                <a14:m>
                  <m:oMath xmlns:m="http://schemas.openxmlformats.org/officeDocument/2006/math">
                    <m:r>
                      <a:rPr lang="en-US" i="1" dirty="0" smtClean="0">
                        <a:latin typeface="Cambria Math" panose="02040503050406030204" pitchFamily="18" charset="0"/>
                      </a:rPr>
                      <m:t>𝑥</m:t>
                    </m:r>
                  </m:oMath>
                </a14:m>
                <a:r>
                  <a:rPr lang="en-US" dirty="0"/>
                  <a:t> is a cat”, “</a:t>
                </a:r>
                <a14:m>
                  <m:oMath xmlns:m="http://schemas.openxmlformats.org/officeDocument/2006/math">
                    <m:r>
                      <a:rPr lang="en-US" i="1" dirty="0" smtClean="0">
                        <a:latin typeface="Cambria Math" panose="02040503050406030204" pitchFamily="18" charset="0"/>
                      </a:rPr>
                      <m:t>𝑥</m:t>
                    </m:r>
                  </m:oMath>
                </a14:m>
                <a:r>
                  <a:rPr lang="en-US" dirty="0"/>
                  <a:t> barks”, “</a:t>
                </a:r>
                <a14:m>
                  <m:oMath xmlns:m="http://schemas.openxmlformats.org/officeDocument/2006/math">
                    <m:r>
                      <a:rPr lang="en-US" i="1" dirty="0" smtClean="0">
                        <a:latin typeface="Cambria Math" panose="02040503050406030204" pitchFamily="18" charset="0"/>
                      </a:rPr>
                      <m:t>𝑥</m:t>
                    </m:r>
                  </m:oMath>
                </a14:m>
                <a:r>
                  <a:rPr lang="en-US" dirty="0"/>
                  <a:t> likes to take walks”</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prime”, “</a:t>
                </a:r>
                <a14:m>
                  <m:oMath xmlns:m="http://schemas.openxmlformats.org/officeDocument/2006/math">
                    <m:r>
                      <a:rPr lang="en-US" i="1" dirty="0" smtClean="0">
                        <a:latin typeface="Cambria Math" panose="02040503050406030204" pitchFamily="18" charset="0"/>
                      </a:rPr>
                      <m:t>𝑥</m:t>
                    </m:r>
                  </m:oMath>
                </a14:m>
                <a:r>
                  <a:rPr lang="en-US" dirty="0"/>
                  <a:t>=5”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&lt;20“</m:t>
                    </m:r>
                  </m:oMath>
                </a14:m>
                <a:r>
                  <a:rPr lang="en-US" dirty="0"/>
                  <a:t> “</a:t>
                </a:r>
                <a14:m>
                  <m:oMath xmlns:m="http://schemas.openxmlformats.org/officeDocument/2006/math">
                    <m:r>
                      <a:rPr lang="en-US" b="0" i="1" dirty="0" smtClean="0">
                        <a:latin typeface="Cambria Math" panose="02040503050406030204" pitchFamily="18" charset="0"/>
                      </a:rPr>
                      <m:t>𝑥</m:t>
                    </m:r>
                  </m:oMath>
                </a14:m>
                <a:r>
                  <a:rPr lang="en-US" dirty="0"/>
                  <a:t> is a power of two”</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enrolled in course </a:t>
                </a:r>
                <a14:m>
                  <m:oMath xmlns:m="http://schemas.openxmlformats.org/officeDocument/2006/math">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is a pre-</a:t>
                </a:r>
                <a:r>
                  <a:rPr lang="en-US" dirty="0" err="1"/>
                  <a:t>req</a:t>
                </a:r>
                <a:r>
                  <a:rPr lang="en-US" dirty="0"/>
                  <a:t> for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Tree>
    <p:extLst>
      <p:ext uri="{BB962C8B-B14F-4D97-AF65-F5344CB8AC3E}">
        <p14:creationId xmlns:p14="http://schemas.microsoft.com/office/powerpoint/2010/main" val="3205758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(answers)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What’s a possible domain of discourse for these lists of predicates?</a:t>
                </a:r>
              </a:p>
              <a:p>
                <a:pPr marL="514350" indent="-514350">
                  <a:buClr>
                    <a:schemeClr val="accent4"/>
                  </a:buClr>
                  <a:buFont typeface="+mj-lt"/>
                  <a:buAutoNum type="arabicPeriod"/>
                </a:pPr>
                <a:r>
                  <a:rPr lang="en-US" dirty="0"/>
                  <a:t>“</a:t>
                </a:r>
                <a14:m>
                  <m:oMath xmlns:m="http://schemas.openxmlformats.org/officeDocument/2006/math">
                    <m:r>
                      <a:rPr lang="en-US" i="1" dirty="0" smtClean="0">
                        <a:latin typeface="Cambria Math" panose="02040503050406030204" pitchFamily="18" charset="0"/>
                      </a:rPr>
                      <m:t>𝑥</m:t>
                    </m:r>
                  </m:oMath>
                </a14:m>
                <a:r>
                  <a:rPr lang="en-US" dirty="0"/>
                  <a:t> is a cat”, “</a:t>
                </a:r>
                <a14:m>
                  <m:oMath xmlns:m="http://schemas.openxmlformats.org/officeDocument/2006/math">
                    <m:r>
                      <a:rPr lang="en-US" i="1" dirty="0" smtClean="0">
                        <a:latin typeface="Cambria Math" panose="02040503050406030204" pitchFamily="18" charset="0"/>
                      </a:rPr>
                      <m:t>𝑥</m:t>
                    </m:r>
                  </m:oMath>
                </a14:m>
                <a:r>
                  <a:rPr lang="en-US" dirty="0"/>
                  <a:t> barks”, “</a:t>
                </a:r>
                <a14:m>
                  <m:oMath xmlns:m="http://schemas.openxmlformats.org/officeDocument/2006/math">
                    <m:r>
                      <a:rPr lang="en-US" i="1" dirty="0" smtClean="0">
                        <a:latin typeface="Cambria Math" panose="02040503050406030204" pitchFamily="18" charset="0"/>
                      </a:rPr>
                      <m:t>𝑥</m:t>
                    </m:r>
                  </m:oMath>
                </a14:m>
                <a:r>
                  <a:rPr lang="en-US" dirty="0"/>
                  <a:t> likes to take walks”</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prime”, “</a:t>
                </a:r>
                <a14:m>
                  <m:oMath xmlns:m="http://schemas.openxmlformats.org/officeDocument/2006/math">
                    <m:r>
                      <a:rPr lang="en-US" i="1" dirty="0" smtClean="0">
                        <a:latin typeface="Cambria Math" panose="02040503050406030204" pitchFamily="18" charset="0"/>
                      </a:rPr>
                      <m:t>𝑥</m:t>
                    </m:r>
                  </m:oMath>
                </a14:m>
                <a:r>
                  <a:rPr lang="en-US" dirty="0"/>
                  <a:t>=5”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&lt;20“</m:t>
                    </m:r>
                  </m:oMath>
                </a14:m>
                <a:r>
                  <a:rPr lang="en-US" dirty="0"/>
                  <a:t> “</a:t>
                </a:r>
                <a14:m>
                  <m:oMath xmlns:m="http://schemas.openxmlformats.org/officeDocument/2006/math">
                    <m:r>
                      <a:rPr lang="en-US" b="0" i="1" dirty="0" smtClean="0">
                        <a:latin typeface="Cambria Math" panose="02040503050406030204" pitchFamily="18" charset="0"/>
                      </a:rPr>
                      <m:t>𝑥</m:t>
                    </m:r>
                  </m:oMath>
                </a14:m>
                <a:r>
                  <a:rPr lang="en-US" dirty="0"/>
                  <a:t> is a power of two”</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enrolled in course </a:t>
                </a:r>
                <a14:m>
                  <m:oMath xmlns:m="http://schemas.openxmlformats.org/officeDocument/2006/math">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is a pre-</a:t>
                </a:r>
                <a:r>
                  <a:rPr lang="en-US" dirty="0" err="1"/>
                  <a:t>req</a:t>
                </a:r>
                <a:r>
                  <a:rPr lang="en-US" dirty="0"/>
                  <a:t> for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
        <p:nvSpPr>
          <p:cNvPr id="4" name="TextBox 3"/>
          <p:cNvSpPr txBox="1"/>
          <p:nvPr/>
        </p:nvSpPr>
        <p:spPr>
          <a:xfrm>
            <a:off x="1560945" y="2498970"/>
            <a:ext cx="8746837"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“Mammals”, “pets”, “dogs and cats”, … </a:t>
            </a:r>
          </a:p>
        </p:txBody>
      </p:sp>
      <p:sp>
        <p:nvSpPr>
          <p:cNvPr id="5" name="TextBox 4"/>
          <p:cNvSpPr txBox="1"/>
          <p:nvPr/>
        </p:nvSpPr>
        <p:spPr>
          <a:xfrm>
            <a:off x="1560945" y="3565770"/>
            <a:ext cx="8746837"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“positive integers”, “integers”, “numbers”, … </a:t>
            </a:r>
          </a:p>
        </p:txBody>
      </p:sp>
      <p:sp>
        <p:nvSpPr>
          <p:cNvPr id="6" name="TextBox 5"/>
          <p:cNvSpPr txBox="1"/>
          <p:nvPr/>
        </p:nvSpPr>
        <p:spPr>
          <a:xfrm>
            <a:off x="1560944" y="4724934"/>
            <a:ext cx="8746837"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“objects in the university course enrollment system”, “university entities”, “students and courses”, … </a:t>
            </a:r>
          </a:p>
        </p:txBody>
      </p:sp>
      <p:sp>
        <p:nvSpPr>
          <p:cNvPr id="7" name="TextBox 6"/>
          <p:cNvSpPr txBox="1"/>
          <p:nvPr/>
        </p:nvSpPr>
        <p:spPr>
          <a:xfrm>
            <a:off x="575240" y="5735985"/>
            <a:ext cx="1067669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More than one domain of discourse might be reasonable…if it might affect the meaning of the statement, we specify it. </a:t>
            </a:r>
          </a:p>
        </p:txBody>
      </p:sp>
    </p:spTree>
    <p:extLst>
      <p:ext uri="{BB962C8B-B14F-4D97-AF65-F5344CB8AC3E}">
        <p14:creationId xmlns:p14="http://schemas.microsoft.com/office/powerpoint/2010/main" val="139262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 (Reasons)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Now that we have variables, let’s really use them…</a:t>
                </a:r>
              </a:p>
              <a:p>
                <a:r>
                  <a:rPr lang="en-US" dirty="0"/>
                  <a:t>We tend to use variables for two reasons:</a:t>
                </a:r>
              </a:p>
              <a:p>
                <a:pPr marL="514350" indent="-514350">
                  <a:buClr>
                    <a:srgbClr val="B6A479"/>
                  </a:buClr>
                  <a:buFont typeface="+mj-lt"/>
                  <a:buAutoNum type="arabicPeriod"/>
                </a:pPr>
                <a:r>
                  <a:rPr lang="en-US" dirty="0"/>
                  <a:t>The statement is true for every </a:t>
                </a:r>
                <a14:m>
                  <m:oMath xmlns:m="http://schemas.openxmlformats.org/officeDocument/2006/math">
                    <m:r>
                      <a:rPr lang="en-US" b="0" i="1" smtClean="0">
                        <a:latin typeface="Cambria Math" panose="02040503050406030204" pitchFamily="18" charset="0"/>
                      </a:rPr>
                      <m:t>𝑥</m:t>
                    </m:r>
                  </m:oMath>
                </a14:m>
                <a:r>
                  <a:rPr lang="en-US" dirty="0"/>
                  <a:t>, we just want to put a name on it.</a:t>
                </a:r>
              </a:p>
              <a:p>
                <a:pPr marL="514350" indent="-514350">
                  <a:buClr>
                    <a:srgbClr val="B6A479"/>
                  </a:buClr>
                  <a:buFont typeface="+mj-lt"/>
                  <a:buAutoNum type="arabicPeriod"/>
                </a:pPr>
                <a:r>
                  <a:rPr lang="en-US" dirty="0"/>
                  <a:t>There’s some </a:t>
                </a:r>
                <a14:m>
                  <m:oMath xmlns:m="http://schemas.openxmlformats.org/officeDocument/2006/math">
                    <m:r>
                      <a:rPr lang="en-US" b="0" i="1" smtClean="0">
                        <a:latin typeface="Cambria Math" panose="02040503050406030204" pitchFamily="18" charset="0"/>
                      </a:rPr>
                      <m:t>𝑥</m:t>
                    </m:r>
                  </m:oMath>
                </a14:m>
                <a:r>
                  <a:rPr lang="en-US" dirty="0"/>
                  <a:t> out there that works, (but I might not know which it is, so I’m using a variable).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Tree>
    <p:extLst>
      <p:ext uri="{BB962C8B-B14F-4D97-AF65-F5344CB8AC3E}">
        <p14:creationId xmlns:p14="http://schemas.microsoft.com/office/powerpoint/2010/main" val="59853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 (Symbols)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such that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1911831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 (Universal)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416"/>
                </a:stretch>
              </a:blipFill>
            </p:spPr>
            <p:txBody>
              <a:bodyPr/>
              <a:lstStyle/>
              <a:p>
                <a:r>
                  <a:rPr lang="en-US">
                    <a:noFill/>
                  </a:rPr>
                  <a:t> </a:t>
                </a:r>
              </a:p>
            </p:txBody>
          </p:sp>
        </mc:Fallback>
      </mc:AlternateContent>
      <p:grpSp>
        <p:nvGrpSpPr>
          <p:cNvPr id="5" name="Group 4" descr="Universal Quantifier definition: &quot;for-all symbol, 'for each x', 'for every x', 'for all x' are common translations. Remember upside-down-A for All.&quot;"/>
          <p:cNvGrpSpPr/>
          <p:nvPr/>
        </p:nvGrpSpPr>
        <p:grpSpPr>
          <a:xfrm>
            <a:off x="575239" y="3886610"/>
            <a:ext cx="11187259" cy="2775448"/>
            <a:chOff x="1185842" y="3429000"/>
            <a:chExt cx="6111311" cy="1702212"/>
          </a:xfrm>
        </p:grpSpPr>
        <mc:AlternateContent xmlns:mc="http://schemas.openxmlformats.org/markup-compatibility/2006" xmlns:a14="http://schemas.microsoft.com/office/drawing/2010/main">
          <mc:Choice Requires="a14">
            <p:sp>
              <p:nvSpPr>
                <p:cNvPr id="6" name="Rectangle 5"/>
                <p:cNvSpPr/>
                <p:nvPr/>
              </p:nvSpPr>
              <p:spPr>
                <a:xfrm>
                  <a:off x="1185842" y="3429000"/>
                  <a:ext cx="6111311" cy="17022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𝑥</m:t>
                      </m:r>
                      <m:r>
                        <a:rPr lang="en-US" sz="2800" b="0" i="1" smtClean="0">
                          <a:latin typeface="Cambria Math" panose="02040503050406030204" pitchFamily="18" charset="0"/>
                          <a:cs typeface="Segoe UI Semibold" panose="020B0702040204020203" pitchFamily="34" charset="0"/>
                        </a:rPr>
                        <m:t>“</m:t>
                      </m:r>
                    </m:oMath>
                  </a14:m>
                  <a:r>
                    <a:rPr lang="en-US" sz="2800" dirty="0">
                      <a:latin typeface="Segoe UI Semibold" panose="020B0702040204020203" pitchFamily="34" charset="0"/>
                      <a:cs typeface="Segoe UI Semibold" panose="020B0702040204020203" pitchFamily="34" charset="0"/>
                    </a:rPr>
                    <a:t> </a:t>
                  </a:r>
                </a:p>
                <a:p>
                  <a:pPr algn="ctr"/>
                  <a:r>
                    <a:rPr lang="en-US" sz="2800" dirty="0">
                      <a:latin typeface="Segoe UI Semibold" panose="020B0702040204020203" pitchFamily="34" charset="0"/>
                      <a:cs typeface="Segoe UI Semibold" panose="020B0702040204020203" pitchFamily="34" charset="0"/>
                    </a:rPr>
                    <a:t>“for each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every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all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are common translations</a:t>
                  </a:r>
                </a:p>
                <a:p>
                  <a:pPr algn="ctr"/>
                  <a:r>
                    <a:rPr lang="en-US" sz="2800" dirty="0">
                      <a:latin typeface="Segoe UI Semibold" panose="020B0702040204020203" pitchFamily="34" charset="0"/>
                      <a:cs typeface="Segoe UI Semibold" panose="020B0702040204020203" pitchFamily="34" charset="0"/>
                    </a:rPr>
                    <a:t>Remember: upside-down-A for All.</a:t>
                  </a:r>
                </a:p>
              </p:txBody>
            </p:sp>
          </mc:Choice>
          <mc:Fallback xmlns="">
            <p:sp>
              <p:nvSpPr>
                <p:cNvPr id="6" name="Rectangle 5"/>
                <p:cNvSpPr>
                  <a:spLocks noRot="1" noChangeAspect="1" noMove="1" noResize="1" noEditPoints="1" noAdjustHandles="1" noChangeArrowheads="1" noChangeShapeType="1" noTextEdit="1"/>
                </p:cNvSpPr>
                <p:nvPr/>
              </p:nvSpPr>
              <p:spPr>
                <a:xfrm>
                  <a:off x="1185842" y="3429000"/>
                  <a:ext cx="6111311" cy="1702212"/>
                </a:xfrm>
                <a:prstGeom prst="rect">
                  <a:avLst/>
                </a:prstGeom>
                <a:blipFill>
                  <a:blip r:embed="rId3"/>
                  <a:stretch>
                    <a:fillRect/>
                  </a:stretch>
                </a:blipFill>
                <a:ln>
                  <a:noFill/>
                </a:ln>
              </p:spPr>
              <p:txBody>
                <a:bodyPr/>
                <a:lstStyle/>
                <a:p>
                  <a:r>
                    <a:rPr lang="en-US">
                      <a:noFill/>
                    </a:rPr>
                    <a:t> </a:t>
                  </a:r>
                </a:p>
              </p:txBody>
            </p:sp>
          </mc:Fallback>
        </mc:AlternateContent>
        <p:sp>
          <p:nvSpPr>
            <p:cNvPr id="7" name="Rectangle 6"/>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Universal Quantifier</a:t>
              </a:r>
            </a:p>
          </p:txBody>
        </p:sp>
      </p:grpSp>
    </p:spTree>
    <p:extLst>
      <p:ext uri="{BB962C8B-B14F-4D97-AF65-F5344CB8AC3E}">
        <p14:creationId xmlns:p14="http://schemas.microsoft.com/office/powerpoint/2010/main" val="415130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 (Existential)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for which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743" t="-2138" r="-1906"/>
                </a:stretch>
              </a:blipFill>
            </p:spPr>
            <p:txBody>
              <a:bodyPr/>
              <a:lstStyle/>
              <a:p>
                <a:r>
                  <a:rPr lang="en-US">
                    <a:noFill/>
                  </a:rPr>
                  <a:t> </a:t>
                </a:r>
              </a:p>
            </p:txBody>
          </p:sp>
        </mc:Fallback>
      </mc:AlternateContent>
      <p:grpSp>
        <p:nvGrpSpPr>
          <p:cNvPr id="4" name="Group 3" descr="Existential Quantifier definition: &quot;exists symbol, 'there is an x', 'there exists an x', 'for some x' are common translations. Remember backwards-E for Exists.&quot;"/>
          <p:cNvGrpSpPr/>
          <p:nvPr/>
        </p:nvGrpSpPr>
        <p:grpSpPr>
          <a:xfrm>
            <a:off x="110835" y="1454621"/>
            <a:ext cx="11924147" cy="2422752"/>
            <a:chOff x="1185842" y="3429000"/>
            <a:chExt cx="6111311" cy="1485900"/>
          </a:xfrm>
        </p:grpSpPr>
        <mc:AlternateContent xmlns:mc="http://schemas.openxmlformats.org/markup-compatibility/2006" xmlns:a14="http://schemas.microsoft.com/office/drawing/2010/main">
          <mc:Choice Requires="a14">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t>
                  </a:r>
                  <a14:m>
                    <m:oMath xmlns:m="http://schemas.openxmlformats.org/officeDocument/2006/math">
                      <m:r>
                        <a:rPr lang="en-US" sz="280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𝑥</m:t>
                      </m:r>
                      <m:r>
                        <a:rPr lang="en-US" sz="2800" b="0" i="1" smtClean="0">
                          <a:latin typeface="Cambria Math" panose="02040503050406030204" pitchFamily="18" charset="0"/>
                          <a:cs typeface="Segoe UI Semibold" panose="020B0702040204020203" pitchFamily="34" charset="0"/>
                        </a:rPr>
                        <m:t>“</m:t>
                      </m:r>
                    </m:oMath>
                  </a14:m>
                  <a:r>
                    <a:rPr lang="en-US" sz="2800" dirty="0">
                      <a:latin typeface="Segoe UI Semibold" panose="020B0702040204020203" pitchFamily="34" charset="0"/>
                      <a:cs typeface="Segoe UI Semibold" panose="020B0702040204020203" pitchFamily="34" charset="0"/>
                    </a:rPr>
                    <a:t> </a:t>
                  </a:r>
                </a:p>
                <a:p>
                  <a:pPr algn="ctr"/>
                  <a:r>
                    <a:rPr lang="en-US" sz="2800" dirty="0">
                      <a:latin typeface="Segoe UI Semibold" panose="020B0702040204020203" pitchFamily="34" charset="0"/>
                      <a:cs typeface="Segoe UI Semibold" panose="020B0702040204020203" pitchFamily="34" charset="0"/>
                    </a:rPr>
                    <a:t>“there is an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“there exists an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some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are common translations</a:t>
                  </a:r>
                </a:p>
                <a:p>
                  <a:pPr algn="ctr"/>
                  <a:r>
                    <a:rPr lang="en-US" sz="2800" dirty="0">
                      <a:latin typeface="Segoe UI Semibold" panose="020B0702040204020203" pitchFamily="34" charset="0"/>
                      <a:cs typeface="Segoe UI Semibold" panose="020B0702040204020203" pitchFamily="34" charset="0"/>
                    </a:rPr>
                    <a:t>Remember: backwards-E for Exists.</a:t>
                  </a:r>
                </a:p>
              </p:txBody>
            </p:sp>
          </mc:Choice>
          <mc:Fallback xmlns="">
            <p:sp>
              <p:nvSpPr>
                <p:cNvPr id="5" name="Rectangle 4"/>
                <p:cNvSpPr>
                  <a:spLocks noRot="1" noChangeAspect="1" noMove="1" noResize="1" noEditPoints="1" noAdjustHandles="1" noChangeArrowheads="1" noChangeShapeType="1" noTextEdit="1"/>
                </p:cNvSpPr>
                <p:nvPr/>
              </p:nvSpPr>
              <p:spPr>
                <a:xfrm>
                  <a:off x="1185842" y="3429000"/>
                  <a:ext cx="6111311" cy="1485900"/>
                </a:xfrm>
                <a:prstGeom prst="rect">
                  <a:avLst/>
                </a:prstGeom>
                <a:blipFill>
                  <a:blip r:embed="rId4"/>
                  <a:stretch>
                    <a:fillRect l="-818" r="-818"/>
                  </a:stretch>
                </a:blipFill>
                <a:ln>
                  <a:noFill/>
                </a:ln>
              </p:spPr>
              <p:txBody>
                <a:bodyPr/>
                <a:lstStyle/>
                <a:p>
                  <a:r>
                    <a:rPr lang="en-US">
                      <a:noFill/>
                    </a:rPr>
                    <a:t> </a:t>
                  </a:r>
                </a:p>
              </p:txBody>
            </p:sp>
          </mc:Fallback>
        </mc:AlternateContent>
        <p:sp>
          <p:nvSpPr>
            <p:cNvPr id="6" name="Rectangle 5"/>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Existential Quantifier</a:t>
              </a:r>
            </a:p>
          </p:txBody>
        </p:sp>
      </p:grpSp>
    </p:spTree>
    <p:extLst>
      <p:ext uri="{BB962C8B-B14F-4D97-AF65-F5344CB8AC3E}">
        <p14:creationId xmlns:p14="http://schemas.microsoft.com/office/powerpoint/2010/main" val="367710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EEE5-A12C-4620-A98F-FC5BD810C614}"/>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37084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370840">
                    <a:tc>
                      <a:txBody>
                        <a:bodyPr/>
                        <a:lstStyle/>
                        <a:p>
                          <a:r>
                            <a:rPr lang="en-US" dirty="0"/>
                            <a:t>Propositional Logic</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m:oMathPara>
                          </a14:m>
                          <a:endParaRPr lang="en-US" dirty="0"/>
                        </a:p>
                      </a:txBody>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3039904774"/>
                      </a:ext>
                    </a:extLst>
                  </a:tr>
                  <a:tr h="475615">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370840">
                    <a:tc>
                      <a:txBody>
                        <a:bodyPr/>
                        <a:lstStyle/>
                        <a:p>
                          <a:r>
                            <a:rPr lang="en-US" dirty="0"/>
                            <a:t>Boolean Algebra</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a:txBody>
                      <a:tcPr/>
                    </a:tc>
                    <a:tc>
                      <a:txBody>
                        <a:bodyPr/>
                        <a:lstStyle/>
                        <a:p>
                          <a:r>
                            <a:rPr lang="en-US" dirty="0"/>
                            <a:t>1,0</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 (“multiplication”)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(“addition”)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(apostrophe after variable) </a:t>
                          </a:r>
                        </a:p>
                      </a:txBody>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Choice>
        <mc:Fallback xmlns="">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extLst>
                  <p:ext uri="{D42A27DB-BD31-4B8C-83A1-F6EECF244321}">
                    <p14:modId xmlns:p14="http://schemas.microsoft.com/office/powerpoint/2010/main" val="4100045886"/>
                  </p:ext>
                </p:extLst>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64008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640080">
                    <a:tc>
                      <a:txBody>
                        <a:bodyPr/>
                        <a:lstStyle/>
                        <a:p>
                          <a:r>
                            <a:rPr lang="en-US" dirty="0"/>
                            <a:t>Propositional Logic</a:t>
                          </a:r>
                        </a:p>
                      </a:txBody>
                      <a:tcPr/>
                    </a:tc>
                    <a:tc>
                      <a:txBody>
                        <a:bodyPr/>
                        <a:lstStyle/>
                        <a:p>
                          <a:endParaRPr lang="en-US"/>
                        </a:p>
                      </a:txBody>
                      <a:tcPr>
                        <a:blipFill>
                          <a:blip r:embed="rId2"/>
                          <a:stretch>
                            <a:fillRect l="-100000" t="-162857" r="-500000" b="-258095"/>
                          </a:stretch>
                        </a:blipFill>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endParaRPr lang="en-US"/>
                        </a:p>
                      </a:txBody>
                      <a:tcPr>
                        <a:blipFill>
                          <a:blip r:embed="rId2"/>
                          <a:stretch>
                            <a:fillRect l="-269863" t="-162857" r="-260616" b="-258095"/>
                          </a:stretch>
                        </a:blipFill>
                      </a:tcPr>
                    </a:tc>
                    <a:tc>
                      <a:txBody>
                        <a:bodyPr/>
                        <a:lstStyle/>
                        <a:p>
                          <a:endParaRPr lang="en-US"/>
                        </a:p>
                      </a:txBody>
                      <a:tcPr>
                        <a:blipFill>
                          <a:blip r:embed="rId2"/>
                          <a:stretch>
                            <a:fillRect l="-465517" t="-162857" r="-228017" b="-258095"/>
                          </a:stretch>
                        </a:blipFill>
                      </a:tcPr>
                    </a:tc>
                    <a:tc>
                      <a:txBody>
                        <a:bodyPr/>
                        <a:lstStyle/>
                        <a:p>
                          <a:endParaRPr lang="en-US"/>
                        </a:p>
                      </a:txBody>
                      <a:tcPr>
                        <a:blipFill>
                          <a:blip r:embed="rId2"/>
                          <a:stretch>
                            <a:fillRect l="-498859" t="-162857" r="-101141" b="-258095"/>
                          </a:stretch>
                        </a:blipFill>
                      </a:tcPr>
                    </a:tc>
                    <a:tc>
                      <a:txBody>
                        <a:bodyPr/>
                        <a:lstStyle/>
                        <a:p>
                          <a:endParaRPr lang="en-US"/>
                        </a:p>
                      </a:txBody>
                      <a:tcPr>
                        <a:blipFill>
                          <a:blip r:embed="rId2"/>
                          <a:stretch>
                            <a:fillRect l="-601145" t="-162857" r="-1527" b="-258095"/>
                          </a:stretch>
                        </a:blipFill>
                      </a:tcPr>
                    </a:tc>
                    <a:extLst>
                      <a:ext uri="{0D108BD9-81ED-4DB2-BD59-A6C34878D82A}">
                        <a16:rowId xmlns:a16="http://schemas.microsoft.com/office/drawing/2014/main" val="3039904774"/>
                      </a:ext>
                    </a:extLst>
                  </a:tr>
                  <a:tr h="640080">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914400">
                    <a:tc>
                      <a:txBody>
                        <a:bodyPr/>
                        <a:lstStyle/>
                        <a:p>
                          <a:r>
                            <a:rPr lang="en-US" dirty="0"/>
                            <a:t>Boolean Algebra</a:t>
                          </a:r>
                        </a:p>
                      </a:txBody>
                      <a:tcPr/>
                    </a:tc>
                    <a:tc>
                      <a:txBody>
                        <a:bodyPr/>
                        <a:lstStyle/>
                        <a:p>
                          <a:endParaRPr lang="en-US"/>
                        </a:p>
                      </a:txBody>
                      <a:tcPr>
                        <a:blipFill>
                          <a:blip r:embed="rId2"/>
                          <a:stretch>
                            <a:fillRect l="-100000" t="-254000" r="-500000" b="-10667"/>
                          </a:stretch>
                        </a:blipFill>
                      </a:tcPr>
                    </a:tc>
                    <a:tc>
                      <a:txBody>
                        <a:bodyPr/>
                        <a:lstStyle/>
                        <a:p>
                          <a:r>
                            <a:rPr lang="en-US" dirty="0"/>
                            <a:t>1,0</a:t>
                          </a:r>
                        </a:p>
                      </a:txBody>
                      <a:tcPr/>
                    </a:tc>
                    <a:tc>
                      <a:txBody>
                        <a:bodyPr/>
                        <a:lstStyle/>
                        <a:p>
                          <a:endParaRPr lang="en-US"/>
                        </a:p>
                      </a:txBody>
                      <a:tcPr>
                        <a:blipFill>
                          <a:blip r:embed="rId2"/>
                          <a:stretch>
                            <a:fillRect l="-269863" t="-254000" r="-260616" b="-10667"/>
                          </a:stretch>
                        </a:blipFill>
                      </a:tcPr>
                    </a:tc>
                    <a:tc>
                      <a:txBody>
                        <a:bodyPr/>
                        <a:lstStyle/>
                        <a:p>
                          <a:endParaRPr lang="en-US"/>
                        </a:p>
                      </a:txBody>
                      <a:tcPr>
                        <a:blipFill>
                          <a:blip r:embed="rId2"/>
                          <a:stretch>
                            <a:fillRect l="-465517" t="-254000" r="-228017" b="-10667"/>
                          </a:stretch>
                        </a:blipFill>
                      </a:tcPr>
                    </a:tc>
                    <a:tc>
                      <a:txBody>
                        <a:bodyPr/>
                        <a:lstStyle/>
                        <a:p>
                          <a:endParaRPr lang="en-US"/>
                        </a:p>
                      </a:txBody>
                      <a:tcPr>
                        <a:blipFill>
                          <a:blip r:embed="rId2"/>
                          <a:stretch>
                            <a:fillRect l="-498859" t="-254000" r="-101141" b="-10667"/>
                          </a:stretch>
                        </a:blipFill>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Fallback>
      </mc:AlternateContent>
      <mc:AlternateContent xmlns:mc="http://schemas.openxmlformats.org/markup-compatibility/2006">
        <mc:Choice xmlns:p14="http://schemas.microsoft.com/office/powerpoint/2010/main" Requires="p14">
          <p:contentPart p14:bwMode="auto" r:id="rId3">
            <p14:nvContentPartPr>
              <p14:cNvPr id="43" name="Ink 42" descr="AND gate drawing in Circuits row, column &quot;And&quot;">
                <a:extLst>
                  <a:ext uri="{FF2B5EF4-FFF2-40B4-BE49-F238E27FC236}">
                    <a16:creationId xmlns:a16="http://schemas.microsoft.com/office/drawing/2014/main" id="{58C1AA3B-C34A-4438-9F82-E2B21D8FAF96}"/>
                  </a:ext>
                </a:extLst>
              </p14:cNvPr>
              <p14:cNvContentPartPr/>
              <p14:nvPr/>
            </p14:nvContentPartPr>
            <p14:xfrm>
              <a:off x="5735520" y="3167700"/>
              <a:ext cx="1013400" cy="460080"/>
            </p14:xfrm>
          </p:contentPart>
        </mc:Choice>
        <mc:Fallback>
          <p:pic>
            <p:nvPicPr>
              <p:cNvPr id="43" name="Ink 42" descr="AND gate drawing in Circuits row, column &quot;And&quot;">
                <a:extLst>
                  <a:ext uri="{FF2B5EF4-FFF2-40B4-BE49-F238E27FC236}">
                    <a16:creationId xmlns:a16="http://schemas.microsoft.com/office/drawing/2014/main" id="{58C1AA3B-C34A-4438-9F82-E2B21D8FAF96}"/>
                  </a:ext>
                </a:extLst>
              </p:cNvPr>
              <p:cNvPicPr/>
              <p:nvPr/>
            </p:nvPicPr>
            <p:blipFill>
              <a:blip r:embed="rId4"/>
              <a:stretch>
                <a:fillRect/>
              </a:stretch>
            </p:blipFill>
            <p:spPr>
              <a:xfrm>
                <a:off x="5726520" y="3158693"/>
                <a:ext cx="1031040" cy="477734"/>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1" name="Ink 50" descr="OR gate drawing  in Circuits row, column &quot;Or&quot;">
                <a:extLst>
                  <a:ext uri="{FF2B5EF4-FFF2-40B4-BE49-F238E27FC236}">
                    <a16:creationId xmlns:a16="http://schemas.microsoft.com/office/drawing/2014/main" id="{ED83CC17-F25C-4341-85FB-526DC3EEF7E1}"/>
                  </a:ext>
                </a:extLst>
              </p14:cNvPr>
              <p14:cNvContentPartPr/>
              <p14:nvPr/>
            </p14:nvContentPartPr>
            <p14:xfrm>
              <a:off x="7412880" y="3170860"/>
              <a:ext cx="687600" cy="500040"/>
            </p14:xfrm>
          </p:contentPart>
        </mc:Choice>
        <mc:Fallback>
          <p:pic>
            <p:nvPicPr>
              <p:cNvPr id="51" name="Ink 50" descr="OR gate drawing  in Circuits row, column &quot;Or&quot;">
                <a:extLst>
                  <a:ext uri="{FF2B5EF4-FFF2-40B4-BE49-F238E27FC236}">
                    <a16:creationId xmlns:a16="http://schemas.microsoft.com/office/drawing/2014/main" id="{ED83CC17-F25C-4341-85FB-526DC3EEF7E1}"/>
                  </a:ext>
                </a:extLst>
              </p:cNvPr>
              <p:cNvPicPr/>
              <p:nvPr/>
            </p:nvPicPr>
            <p:blipFill>
              <a:blip r:embed="rId6"/>
              <a:stretch>
                <a:fillRect/>
              </a:stretch>
            </p:blipFill>
            <p:spPr>
              <a:xfrm>
                <a:off x="7403875" y="3161860"/>
                <a:ext cx="705249" cy="517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2" name="Ink 71" descr="NOT gate drawing in Circuits row, column &quot;Not&quot;">
                <a:extLst>
                  <a:ext uri="{FF2B5EF4-FFF2-40B4-BE49-F238E27FC236}">
                    <a16:creationId xmlns:a16="http://schemas.microsoft.com/office/drawing/2014/main" id="{B6A8B3A9-A7A2-44E6-80D9-C14096D8D6C8}"/>
                  </a:ext>
                </a:extLst>
              </p14:cNvPr>
              <p14:cNvContentPartPr/>
              <p14:nvPr/>
            </p14:nvContentPartPr>
            <p14:xfrm>
              <a:off x="8813280" y="3176620"/>
              <a:ext cx="898560" cy="462600"/>
            </p14:xfrm>
          </p:contentPart>
        </mc:Choice>
        <mc:Fallback>
          <p:pic>
            <p:nvPicPr>
              <p:cNvPr id="72" name="Ink 71" descr="NOT gate drawing in Circuits row, column &quot;Not&quot;">
                <a:extLst>
                  <a:ext uri="{FF2B5EF4-FFF2-40B4-BE49-F238E27FC236}">
                    <a16:creationId xmlns:a16="http://schemas.microsoft.com/office/drawing/2014/main" id="{B6A8B3A9-A7A2-44E6-80D9-C14096D8D6C8}"/>
                  </a:ext>
                </a:extLst>
              </p:cNvPr>
              <p:cNvPicPr/>
              <p:nvPr/>
            </p:nvPicPr>
            <p:blipFill>
              <a:blip r:embed="rId8"/>
              <a:stretch>
                <a:fillRect/>
              </a:stretch>
            </p:blipFill>
            <p:spPr>
              <a:xfrm>
                <a:off x="8804280" y="3167620"/>
                <a:ext cx="916200" cy="480240"/>
              </a:xfrm>
              <a:prstGeom prst="rect">
                <a:avLst/>
              </a:prstGeom>
            </p:spPr>
          </p:pic>
        </mc:Fallback>
      </mc:AlternateContent>
      <p:sp>
        <p:nvSpPr>
          <p:cNvPr id="9" name="TextBox 8">
            <a:extLst>
              <a:ext uri="{FF2B5EF4-FFF2-40B4-BE49-F238E27FC236}">
                <a16:creationId xmlns:a16="http://schemas.microsoft.com/office/drawing/2014/main" id="{67D950F3-9440-4430-9E32-B90FF8EE299F}"/>
              </a:ext>
            </a:extLst>
          </p:cNvPr>
          <p:cNvSpPr txBox="1"/>
          <p:nvPr/>
        </p:nvSpPr>
        <p:spPr>
          <a:xfrm>
            <a:off x="2095500" y="52482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27F8F35-63A5-4DD9-863D-8DF8D24A2E8D}"/>
                  </a:ext>
                </a:extLst>
              </p:cNvPr>
              <p:cNvSpPr txBox="1"/>
              <p:nvPr/>
            </p:nvSpPr>
            <p:spPr>
              <a:xfrm>
                <a:off x="574675"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TextBox 2">
                <a:extLst>
                  <a:ext uri="{FF2B5EF4-FFF2-40B4-BE49-F238E27FC236}">
                    <a16:creationId xmlns:a16="http://schemas.microsoft.com/office/drawing/2014/main" id="{E27F8F35-63A5-4DD9-863D-8DF8D24A2E8D}"/>
                  </a:ext>
                </a:extLst>
              </p:cNvPr>
              <p:cNvSpPr txBox="1">
                <a:spLocks noRot="1" noChangeAspect="1" noMove="1" noResize="1" noEditPoints="1" noAdjustHandles="1" noChangeArrowheads="1" noChangeShapeType="1" noTextEdit="1"/>
              </p:cNvSpPr>
              <p:nvPr/>
            </p:nvSpPr>
            <p:spPr>
              <a:xfrm>
                <a:off x="574675" y="5819775"/>
                <a:ext cx="5521325" cy="461665"/>
              </a:xfrm>
              <a:prstGeom prst="rect">
                <a:avLst/>
              </a:prstGeom>
              <a:blipFill>
                <a:blip r:embed="rId9"/>
                <a:stretch>
                  <a:fillRect b="-13333"/>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5E1632F4-1D1F-4BD3-8D19-BF9ADB4563A8}"/>
              </a:ext>
            </a:extLst>
          </p:cNvPr>
          <p:cNvSpPr txBox="1"/>
          <p:nvPr/>
        </p:nvSpPr>
        <p:spPr>
          <a:xfrm>
            <a:off x="7477125" y="53231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99950A-68DB-4570-B402-A60F3AC892A6}"/>
                  </a:ext>
                </a:extLst>
              </p:cNvPr>
              <p:cNvSpPr txBox="1"/>
              <p:nvPr/>
            </p:nvSpPr>
            <p:spPr>
              <a:xfrm>
                <a:off x="5956300"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AE99950A-68DB-4570-B402-A60F3AC892A6}"/>
                  </a:ext>
                </a:extLst>
              </p:cNvPr>
              <p:cNvSpPr txBox="1">
                <a:spLocks noRot="1" noChangeAspect="1" noMove="1" noResize="1" noEditPoints="1" noAdjustHandles="1" noChangeArrowheads="1" noChangeShapeType="1" noTextEdit="1"/>
              </p:cNvSpPr>
              <p:nvPr/>
            </p:nvSpPr>
            <p:spPr>
              <a:xfrm>
                <a:off x="5956300" y="5819775"/>
                <a:ext cx="5521325" cy="461665"/>
              </a:xfrm>
              <a:prstGeom prst="rect">
                <a:avLst/>
              </a:prstGeom>
              <a:blipFill>
                <a:blip r:embed="rId10"/>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4013001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Translations (Quantifiers)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b="0" i="1" smtClean="0">
                        <a:latin typeface="Cambria Math" panose="02040503050406030204" pitchFamily="18" charset="0"/>
                      </a:rPr>
                      <m:t>𝑥</m:t>
                    </m:r>
                  </m:oMath>
                </a14:m>
                <a:r>
                  <a:rPr lang="en-US" dirty="0"/>
                  <a:t>, if </a:t>
                </a:r>
                <a14:m>
                  <m:oMath xmlns:m="http://schemas.openxmlformats.org/officeDocument/2006/math">
                    <m:r>
                      <a:rPr lang="en-US" b="0" i="1" smtClean="0">
                        <a:latin typeface="Cambria Math" panose="02040503050406030204" pitchFamily="18" charset="0"/>
                      </a:rPr>
                      <m:t>𝑥</m:t>
                    </m:r>
                  </m:oMath>
                </a14:m>
                <a:r>
                  <a:rPr lang="en-US" dirty="0"/>
                  <a:t> is even,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dirty="0"/>
                  <a:t>“There are </a:t>
                </a:r>
                <a14:m>
                  <m:oMath xmlns:m="http://schemas.openxmlformats.org/officeDocument/2006/math">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m:rPr>
                        <m:sty m:val="p"/>
                      </m:rPr>
                      <a:rPr lang="en-US" b="0" i="0" dirty="0" smtClean="0">
                        <a:latin typeface="Cambria Math" panose="02040503050406030204" pitchFamily="18" charset="0"/>
                      </a:rPr>
                      <m:t>x</m:t>
                    </m:r>
                    <m:r>
                      <a:rPr lang="en-US" b="0" i="1" dirty="0" smtClean="0">
                        <a:latin typeface="Cambria Math" panose="02040503050406030204" pitchFamily="18" charset="0"/>
                      </a:rPr>
                      <m:t>&lt;</m:t>
                    </m:r>
                    <m:r>
                      <a:rPr lang="en-US" b="0" i="1" dirty="0" smtClean="0">
                        <a:latin typeface="Cambria Math" panose="02040503050406030204" pitchFamily="18" charset="0"/>
                      </a:rPr>
                      <m:t>𝑦</m:t>
                    </m:r>
                  </m:oMath>
                </a14:m>
                <a:r>
                  <a:rPr lang="en-US" dirty="0"/>
                  <a:t>.”</a:t>
                </a:r>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err="1">
                    <a:latin typeface="Courier New" panose="02070309020205020404" pitchFamily="49" charset="0"/>
                    <a:cs typeface="Courier New" panose="02070309020205020404" pitchFamily="49" charset="0"/>
                  </a:rPr>
                  <a:t>LessThan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b="0" i="0" dirty="0"/>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 </m:t>
                    </m:r>
                  </m:oMath>
                </a14:m>
                <a:r>
                  <a:rPr lang="en-US" b="0" i="0" dirty="0"/>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DFECAC1-DF8D-45C7-8BDC-AF455D434461}"/>
              </a:ext>
            </a:extLst>
          </p:cNvPr>
          <p:cNvSpPr txBox="1"/>
          <p:nvPr/>
        </p:nvSpPr>
        <p:spPr>
          <a:xfrm>
            <a:off x="8419673" y="310908"/>
            <a:ext cx="3197088" cy="919401"/>
          </a:xfrm>
          <a:custGeom>
            <a:avLst/>
            <a:gdLst>
              <a:gd name="connsiteX0" fmla="*/ 0 w 3197088"/>
              <a:gd name="connsiteY0" fmla="*/ 153237 h 919401"/>
              <a:gd name="connsiteX1" fmla="*/ 153237 w 3197088"/>
              <a:gd name="connsiteY1" fmla="*/ 0 h 919401"/>
              <a:gd name="connsiteX2" fmla="*/ 789172 w 3197088"/>
              <a:gd name="connsiteY2" fmla="*/ 0 h 919401"/>
              <a:gd name="connsiteX3" fmla="*/ 1309483 w 3197088"/>
              <a:gd name="connsiteY3" fmla="*/ 0 h 919401"/>
              <a:gd name="connsiteX4" fmla="*/ 1916512 w 3197088"/>
              <a:gd name="connsiteY4" fmla="*/ 0 h 919401"/>
              <a:gd name="connsiteX5" fmla="*/ 3043851 w 3197088"/>
              <a:gd name="connsiteY5" fmla="*/ 0 h 919401"/>
              <a:gd name="connsiteX6" fmla="*/ 3197088 w 3197088"/>
              <a:gd name="connsiteY6" fmla="*/ 153237 h 919401"/>
              <a:gd name="connsiteX7" fmla="*/ 3197088 w 3197088"/>
              <a:gd name="connsiteY7" fmla="*/ 766164 h 919401"/>
              <a:gd name="connsiteX8" fmla="*/ 3043851 w 3197088"/>
              <a:gd name="connsiteY8" fmla="*/ 919401 h 919401"/>
              <a:gd name="connsiteX9" fmla="*/ 2407916 w 3197088"/>
              <a:gd name="connsiteY9" fmla="*/ 919401 h 919401"/>
              <a:gd name="connsiteX10" fmla="*/ 1829793 w 3197088"/>
              <a:gd name="connsiteY10" fmla="*/ 919401 h 919401"/>
              <a:gd name="connsiteX11" fmla="*/ 1338389 w 3197088"/>
              <a:gd name="connsiteY11" fmla="*/ 919401 h 919401"/>
              <a:gd name="connsiteX12" fmla="*/ 702454 w 3197088"/>
              <a:gd name="connsiteY12" fmla="*/ 919401 h 919401"/>
              <a:gd name="connsiteX13" fmla="*/ 153237 w 3197088"/>
              <a:gd name="connsiteY13" fmla="*/ 919401 h 919401"/>
              <a:gd name="connsiteX14" fmla="*/ 0 w 3197088"/>
              <a:gd name="connsiteY14" fmla="*/ 766164 h 919401"/>
              <a:gd name="connsiteX15" fmla="*/ 0 w 3197088"/>
              <a:gd name="connsiteY15" fmla="*/ 153237 h 91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7088" h="919401" fill="none" extrusionOk="0">
                <a:moveTo>
                  <a:pt x="0" y="153237"/>
                </a:moveTo>
                <a:cubicBezTo>
                  <a:pt x="4735" y="74537"/>
                  <a:pt x="71254" y="-10374"/>
                  <a:pt x="153237" y="0"/>
                </a:cubicBezTo>
                <a:cubicBezTo>
                  <a:pt x="284744" y="8914"/>
                  <a:pt x="604396" y="5377"/>
                  <a:pt x="789172" y="0"/>
                </a:cubicBezTo>
                <a:cubicBezTo>
                  <a:pt x="973948" y="-5377"/>
                  <a:pt x="1117631" y="-11817"/>
                  <a:pt x="1309483" y="0"/>
                </a:cubicBezTo>
                <a:cubicBezTo>
                  <a:pt x="1501335" y="11817"/>
                  <a:pt x="1641435" y="-2485"/>
                  <a:pt x="1916512" y="0"/>
                </a:cubicBezTo>
                <a:cubicBezTo>
                  <a:pt x="2191589" y="2485"/>
                  <a:pt x="2770762" y="41098"/>
                  <a:pt x="3043851" y="0"/>
                </a:cubicBezTo>
                <a:cubicBezTo>
                  <a:pt x="3128562" y="3041"/>
                  <a:pt x="3205843" y="55075"/>
                  <a:pt x="3197088" y="153237"/>
                </a:cubicBezTo>
                <a:cubicBezTo>
                  <a:pt x="3204442" y="314733"/>
                  <a:pt x="3176228" y="573256"/>
                  <a:pt x="3197088" y="766164"/>
                </a:cubicBezTo>
                <a:cubicBezTo>
                  <a:pt x="3215914" y="859543"/>
                  <a:pt x="3112078" y="930164"/>
                  <a:pt x="3043851" y="919401"/>
                </a:cubicBezTo>
                <a:cubicBezTo>
                  <a:pt x="2875418" y="941114"/>
                  <a:pt x="2688088" y="939717"/>
                  <a:pt x="2407916" y="919401"/>
                </a:cubicBezTo>
                <a:cubicBezTo>
                  <a:pt x="2127745" y="899085"/>
                  <a:pt x="2117909" y="921518"/>
                  <a:pt x="1829793" y="919401"/>
                </a:cubicBezTo>
                <a:cubicBezTo>
                  <a:pt x="1541677" y="917284"/>
                  <a:pt x="1573571" y="916795"/>
                  <a:pt x="1338389" y="919401"/>
                </a:cubicBezTo>
                <a:cubicBezTo>
                  <a:pt x="1103207" y="922007"/>
                  <a:pt x="852780" y="895319"/>
                  <a:pt x="702454" y="919401"/>
                </a:cubicBezTo>
                <a:cubicBezTo>
                  <a:pt x="552128" y="943483"/>
                  <a:pt x="294630" y="905693"/>
                  <a:pt x="153237" y="919401"/>
                </a:cubicBezTo>
                <a:cubicBezTo>
                  <a:pt x="62856" y="922372"/>
                  <a:pt x="6225" y="861201"/>
                  <a:pt x="0" y="766164"/>
                </a:cubicBezTo>
                <a:cubicBezTo>
                  <a:pt x="-14821" y="549516"/>
                  <a:pt x="19977" y="379304"/>
                  <a:pt x="0" y="153237"/>
                </a:cubicBezTo>
                <a:close/>
              </a:path>
              <a:path w="3197088" h="919401" stroke="0" extrusionOk="0">
                <a:moveTo>
                  <a:pt x="0" y="153237"/>
                </a:moveTo>
                <a:cubicBezTo>
                  <a:pt x="-9887" y="83472"/>
                  <a:pt x="67193" y="-7827"/>
                  <a:pt x="153237" y="0"/>
                </a:cubicBezTo>
                <a:cubicBezTo>
                  <a:pt x="401087" y="21651"/>
                  <a:pt x="420424" y="3463"/>
                  <a:pt x="673548" y="0"/>
                </a:cubicBezTo>
                <a:cubicBezTo>
                  <a:pt x="926672" y="-3463"/>
                  <a:pt x="1066373" y="23408"/>
                  <a:pt x="1280576" y="0"/>
                </a:cubicBezTo>
                <a:cubicBezTo>
                  <a:pt x="1494779" y="-23408"/>
                  <a:pt x="1590519" y="8152"/>
                  <a:pt x="1800887" y="0"/>
                </a:cubicBezTo>
                <a:cubicBezTo>
                  <a:pt x="2011255" y="-8152"/>
                  <a:pt x="2104988" y="-8923"/>
                  <a:pt x="2379010" y="0"/>
                </a:cubicBezTo>
                <a:cubicBezTo>
                  <a:pt x="2653032" y="8923"/>
                  <a:pt x="2731851" y="31303"/>
                  <a:pt x="3043851" y="0"/>
                </a:cubicBezTo>
                <a:cubicBezTo>
                  <a:pt x="3120784" y="-7061"/>
                  <a:pt x="3182123" y="60014"/>
                  <a:pt x="3197088" y="153237"/>
                </a:cubicBezTo>
                <a:cubicBezTo>
                  <a:pt x="3175106" y="437398"/>
                  <a:pt x="3174993" y="592695"/>
                  <a:pt x="3197088" y="766164"/>
                </a:cubicBezTo>
                <a:cubicBezTo>
                  <a:pt x="3194744" y="868171"/>
                  <a:pt x="3134768" y="913985"/>
                  <a:pt x="3043851" y="919401"/>
                </a:cubicBezTo>
                <a:cubicBezTo>
                  <a:pt x="2887953" y="906471"/>
                  <a:pt x="2624780" y="909832"/>
                  <a:pt x="2407916" y="919401"/>
                </a:cubicBezTo>
                <a:cubicBezTo>
                  <a:pt x="2191052" y="928970"/>
                  <a:pt x="1986899" y="933860"/>
                  <a:pt x="1829793" y="919401"/>
                </a:cubicBezTo>
                <a:cubicBezTo>
                  <a:pt x="1672687" y="904942"/>
                  <a:pt x="1386346" y="942871"/>
                  <a:pt x="1193858" y="919401"/>
                </a:cubicBezTo>
                <a:cubicBezTo>
                  <a:pt x="1001371" y="895931"/>
                  <a:pt x="815454" y="911129"/>
                  <a:pt x="673548" y="919401"/>
                </a:cubicBezTo>
                <a:cubicBezTo>
                  <a:pt x="531642" y="927674"/>
                  <a:pt x="398293" y="900620"/>
                  <a:pt x="153237" y="919401"/>
                </a:cubicBezTo>
                <a:cubicBezTo>
                  <a:pt x="65240" y="916406"/>
                  <a:pt x="11108" y="835380"/>
                  <a:pt x="0" y="766164"/>
                </a:cubicBezTo>
                <a:cubicBezTo>
                  <a:pt x="-21950" y="519504"/>
                  <a:pt x="24508" y="292742"/>
                  <a:pt x="0" y="153237"/>
                </a:cubicBezTo>
                <a:close/>
              </a:path>
            </a:pathLst>
          </a:custGeom>
          <a:ln w="28575">
            <a:extLst>
              <a:ext uri="{C807C97D-BFC1-408E-A445-0C87EB9F89A2}">
                <ask:lineSketchStyleProps xmlns:ask="http://schemas.microsoft.com/office/drawing/2018/sketchyshapes" sd="1655824432">
                  <a:prstGeom prst="round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latin typeface="Segoe UI Semilight" panose="020B0402040204020203" pitchFamily="34" charset="0"/>
                <a:cs typeface="Segoe UI Semilight" panose="020B0402040204020203" pitchFamily="34" charset="0"/>
              </a:rPr>
              <a:t>Domain of Discourse: </a:t>
            </a:r>
          </a:p>
          <a:p>
            <a:r>
              <a:rPr lang="en-US" sz="2400" dirty="0">
                <a:latin typeface="Segoe UI Semilight" panose="020B0402040204020203" pitchFamily="34" charset="0"/>
                <a:cs typeface="Segoe UI Semilight" panose="020B0402040204020203" pitchFamily="34" charset="0"/>
              </a:rPr>
              <a:t>all integers</a:t>
            </a:r>
          </a:p>
        </p:txBody>
      </p:sp>
    </p:spTree>
    <p:extLst>
      <p:ext uri="{BB962C8B-B14F-4D97-AF65-F5344CB8AC3E}">
        <p14:creationId xmlns:p14="http://schemas.microsoft.com/office/powerpoint/2010/main" val="2099678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Translations (</a:t>
            </a:r>
            <a:r>
              <a:rPr lang="en-US" dirty="0" err="1"/>
              <a:t>Quantifers</a:t>
            </a:r>
            <a:r>
              <a:rPr lang="en-US" dirty="0"/>
              <a:t>; with answers)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b="0" i="1" smtClean="0">
                        <a:latin typeface="Cambria Math" panose="02040503050406030204" pitchFamily="18" charset="0"/>
                      </a:rPr>
                      <m:t>𝑥</m:t>
                    </m:r>
                  </m:oMath>
                </a14:m>
                <a:r>
                  <a:rPr lang="en-US" dirty="0"/>
                  <a:t>, if </a:t>
                </a:r>
                <a14:m>
                  <m:oMath xmlns:m="http://schemas.openxmlformats.org/officeDocument/2006/math">
                    <m:r>
                      <a:rPr lang="en-US" b="0" i="1" smtClean="0">
                        <a:latin typeface="Cambria Math" panose="02040503050406030204" pitchFamily="18" charset="0"/>
                      </a:rPr>
                      <m:t>𝑥</m:t>
                    </m:r>
                  </m:oMath>
                </a14:m>
                <a:r>
                  <a:rPr lang="en-US" dirty="0"/>
                  <a:t> is even,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dirty="0"/>
                  <a:t>“There are </a:t>
                </a:r>
                <a14:m>
                  <m:oMath xmlns:m="http://schemas.openxmlformats.org/officeDocument/2006/math">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m:rPr>
                        <m:sty m:val="p"/>
                      </m:rPr>
                      <a:rPr lang="en-US" b="0" i="0" dirty="0" smtClean="0">
                        <a:latin typeface="Cambria Math" panose="02040503050406030204" pitchFamily="18" charset="0"/>
                      </a:rPr>
                      <m:t>x</m:t>
                    </m:r>
                    <m:r>
                      <a:rPr lang="en-US" b="0" i="1" dirty="0" smtClean="0">
                        <a:latin typeface="Cambria Math" panose="02040503050406030204" pitchFamily="18" charset="0"/>
                      </a:rPr>
                      <m:t>&lt;</m:t>
                    </m:r>
                    <m:r>
                      <a:rPr lang="en-US" b="0" i="1" dirty="0" smtClean="0">
                        <a:latin typeface="Cambria Math" panose="02040503050406030204" pitchFamily="18" charset="0"/>
                      </a:rPr>
                      <m:t>𝑦</m:t>
                    </m:r>
                  </m:oMath>
                </a14:m>
                <a:r>
                  <a:rPr lang="en-US" dirty="0"/>
                  <a:t>.”</a:t>
                </a:r>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err="1">
                    <a:latin typeface="Courier New" panose="02070309020205020404" pitchFamily="49" charset="0"/>
                    <a:cs typeface="Courier New" panose="02070309020205020404" pitchFamily="49" charset="0"/>
                  </a:rPr>
                  <a:t>LessThan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b="0" i="0" dirty="0"/>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 </m:t>
                    </m:r>
                  </m:oMath>
                </a14:m>
                <a:r>
                  <a:rPr lang="en-US" b="0" i="0" dirty="0"/>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52073" y="1985818"/>
                <a:ext cx="8294254" cy="461665"/>
              </a:xfrm>
              <a:prstGeom prst="rect">
                <a:avLst/>
              </a:prstGeom>
              <a:noFill/>
            </p:spPr>
            <p:txBody>
              <a:bodyPr wrap="squar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Even</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Equal</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,2</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152073" y="1985818"/>
                <a:ext cx="8294254" cy="461665"/>
              </a:xfrm>
              <a:prstGeom prst="rect">
                <a:avLst/>
              </a:prstGeom>
              <a:blipFill>
                <a:blip r:embed="rId3"/>
                <a:stretch>
                  <a:fillRect l="-73" t="-9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122039" y="3089563"/>
                <a:ext cx="8294254" cy="461665"/>
              </a:xfrm>
              <a:prstGeom prst="rect">
                <a:avLst/>
              </a:prstGeom>
              <a:noFill/>
            </p:spPr>
            <p:txBody>
              <a:bodyPr wrap="squar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err="1">
                    <a:solidFill>
                      <a:schemeClr val="accent3"/>
                    </a:solidFill>
                    <a:latin typeface="Courier New" panose="02070309020205020404" pitchFamily="49" charset="0"/>
                    <a:cs typeface="Courier New" panose="02070309020205020404" pitchFamily="49" charset="0"/>
                  </a:rPr>
                  <a:t>LessThan</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122039" y="3089563"/>
                <a:ext cx="8294254" cy="461665"/>
              </a:xfrm>
              <a:prstGeom prst="rect">
                <a:avLst/>
              </a:prstGeom>
              <a:blipFill>
                <a:blip r:embed="rId4"/>
                <a:stretch>
                  <a:fillRect l="-73" t="-9211" b="-30263"/>
                </a:stretch>
              </a:blipFill>
            </p:spPr>
            <p:txBody>
              <a:bodyPr/>
              <a:lstStyle/>
              <a:p>
                <a:r>
                  <a:rPr lang="en-US">
                    <a:noFill/>
                  </a:rPr>
                  <a:t> </a:t>
                </a:r>
              </a:p>
            </p:txBody>
          </p:sp>
        </mc:Fallback>
      </mc:AlternateContent>
      <p:sp>
        <p:nvSpPr>
          <p:cNvPr id="6" name="TextBox 5"/>
          <p:cNvSpPr txBox="1"/>
          <p:nvPr/>
        </p:nvSpPr>
        <p:spPr>
          <a:xfrm>
            <a:off x="2122039" y="4208195"/>
            <a:ext cx="8294254"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There is an odd number that is less than 5.</a:t>
            </a:r>
          </a:p>
        </p:txBody>
      </p:sp>
      <p:sp>
        <p:nvSpPr>
          <p:cNvPr id="7" name="TextBox 6"/>
          <p:cNvSpPr txBox="1"/>
          <p:nvPr/>
        </p:nvSpPr>
        <p:spPr>
          <a:xfrm>
            <a:off x="1784911" y="5361219"/>
            <a:ext cx="8294254"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All numbers are both even and odd.</a:t>
            </a:r>
          </a:p>
        </p:txBody>
      </p:sp>
    </p:spTree>
    <p:extLst>
      <p:ext uri="{BB962C8B-B14F-4D97-AF65-F5344CB8AC3E}">
        <p14:creationId xmlns:p14="http://schemas.microsoft.com/office/powerpoint/2010/main" val="857948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66C4-CCFD-492F-A733-C50EB522D032}"/>
              </a:ext>
            </a:extLst>
          </p:cNvPr>
          <p:cNvSpPr>
            <a:spLocks noGrp="1"/>
          </p:cNvSpPr>
          <p:nvPr>
            <p:ph type="title"/>
          </p:nvPr>
        </p:nvSpPr>
        <p:spPr/>
        <p:txBody>
          <a:bodyPr/>
          <a:lstStyle/>
          <a:p>
            <a:r>
              <a:rPr lang="en-US" dirty="0"/>
              <a:t>Translations Resources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05A20A-5CE3-47DA-84D9-BFA35D5F4373}"/>
                  </a:ext>
                </a:extLst>
              </p:cNvPr>
              <p:cNvSpPr>
                <a:spLocks noGrp="1"/>
              </p:cNvSpPr>
              <p:nvPr>
                <p:ph idx="1"/>
              </p:nvPr>
            </p:nvSpPr>
            <p:spPr/>
            <p:txBody>
              <a:bodyPr/>
              <a:lstStyle/>
              <a:p>
                <a:r>
                  <a:rPr lang="en-US" dirty="0"/>
                  <a:t>More practice in section and on homework.</a:t>
                </a:r>
              </a:p>
              <a:p>
                <a:endParaRPr lang="en-US" dirty="0"/>
              </a:p>
              <a:p>
                <a:r>
                  <a:rPr lang="en-US" dirty="0"/>
                  <a:t>Also a reading on the webpage –</a:t>
                </a:r>
              </a:p>
              <a:p>
                <a:pPr lvl="1"/>
                <a:r>
                  <a:rPr lang="en-US" dirty="0"/>
                  <a:t>An explanation of why “for any” is not a great way to translate </a:t>
                </a:r>
                <a14:m>
                  <m:oMath xmlns:m="http://schemas.openxmlformats.org/officeDocument/2006/math">
                    <m:r>
                      <a:rPr lang="en-US" b="0" i="1" smtClean="0">
                        <a:latin typeface="Cambria Math" panose="02040503050406030204" pitchFamily="18" charset="0"/>
                      </a:rPr>
                      <m:t>∀ </m:t>
                    </m:r>
                  </m:oMath>
                </a14:m>
                <a:r>
                  <a:rPr lang="en-US" dirty="0"/>
                  <a:t>(even though it looks like a good option on the surface)</a:t>
                </a:r>
              </a:p>
              <a:p>
                <a:pPr lvl="1"/>
                <a:r>
                  <a:rPr lang="en-US" dirty="0"/>
                  <a:t>More information on what happens with multiple quantifiers (we’ll discuss more on Monday).</a:t>
                </a:r>
              </a:p>
            </p:txBody>
          </p:sp>
        </mc:Choice>
        <mc:Fallback xmlns="">
          <p:sp>
            <p:nvSpPr>
              <p:cNvPr id="3" name="Content Placeholder 2">
                <a:extLst>
                  <a:ext uri="{FF2B5EF4-FFF2-40B4-BE49-F238E27FC236}">
                    <a16:creationId xmlns:a16="http://schemas.microsoft.com/office/drawing/2014/main" id="{0B05A20A-5CE3-47DA-84D9-BFA35D5F4373}"/>
                  </a:ext>
                </a:extLst>
              </p:cNvPr>
              <p:cNvSpPr>
                <a:spLocks noGrp="1" noRot="1" noChangeAspect="1" noMove="1" noResize="1" noEditPoints="1" noAdjustHandles="1" noChangeArrowheads="1" noChangeShapeType="1" noTextEdit="1"/>
              </p:cNvSpPr>
              <p:nvPr>
                <p:ph idx="1"/>
              </p:nvPr>
            </p:nvSpPr>
            <p:spPr>
              <a:blipFill>
                <a:blip r:embed="rId2"/>
                <a:stretch>
                  <a:fillRect l="-654" t="-2138" r="-708"/>
                </a:stretch>
              </a:blipFill>
            </p:spPr>
            <p:txBody>
              <a:bodyPr/>
              <a:lstStyle/>
              <a:p>
                <a:r>
                  <a:rPr lang="en-US">
                    <a:noFill/>
                  </a:rPr>
                  <a:t> </a:t>
                </a:r>
              </a:p>
            </p:txBody>
          </p:sp>
        </mc:Fallback>
      </mc:AlternateContent>
    </p:spTree>
    <p:extLst>
      <p:ext uri="{BB962C8B-B14F-4D97-AF65-F5344CB8AC3E}">
        <p14:creationId xmlns:p14="http://schemas.microsoft.com/office/powerpoint/2010/main" val="2646489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Predicate Logic Intro</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i="1">
                        <a:latin typeface="Cambria Math" panose="02040503050406030204" pitchFamily="18" charset="0"/>
                      </a:rPr>
                      <m:t>𝑥</m:t>
                    </m:r>
                  </m:oMath>
                </a14:m>
                <a:r>
                  <a:rPr lang="en-US" dirty="0"/>
                  <a:t>, if </a:t>
                </a:r>
                <a14:m>
                  <m:oMath xmlns:m="http://schemas.openxmlformats.org/officeDocument/2006/math">
                    <m:r>
                      <a:rPr lang="en-US" i="1">
                        <a:latin typeface="Cambria Math" panose="02040503050406030204" pitchFamily="18" charset="0"/>
                      </a:rPr>
                      <m:t>𝑥</m:t>
                    </m:r>
                  </m:oMath>
                </a14:m>
                <a:r>
                  <a:rPr lang="en-US" dirty="0"/>
                  <a:t> is even, then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 /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Equal</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r>
                      <a:rPr lang="en-US" b="0" i="1" smtClean="0">
                        <a:latin typeface="Cambria Math" panose="02040503050406030204" pitchFamily="18" charset="0"/>
                      </a:rPr>
                      <m:t>)</m:t>
                    </m:r>
                  </m:oMath>
                </a14:m>
                <a:endParaRPr lang="en-US" dirty="0"/>
              </a:p>
              <a:p>
                <a:r>
                  <a:rPr lang="en-US" dirty="0"/>
                  <a:t>Is this true?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516"/>
                </a:stretch>
              </a:blipFill>
            </p:spPr>
            <p:txBody>
              <a:bodyPr/>
              <a:lstStyle/>
              <a:p>
                <a:r>
                  <a:rPr lang="en-US">
                    <a:noFill/>
                  </a:rPr>
                  <a:t> </a:t>
                </a:r>
              </a:p>
            </p:txBody>
          </p:sp>
        </mc:Fallback>
      </mc:AlternateContent>
    </p:spTree>
    <p:extLst>
      <p:ext uri="{BB962C8B-B14F-4D97-AF65-F5344CB8AC3E}">
        <p14:creationId xmlns:p14="http://schemas.microsoft.com/office/powerpoint/2010/main" val="191642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Predicate Logic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1769200"/>
              </a:xfrm>
            </p:spPr>
            <p:txBody>
              <a:bodyPr/>
              <a:lstStyle/>
              <a:p>
                <a:r>
                  <a:rPr lang="en-US" dirty="0"/>
                  <a:t>“For every </a:t>
                </a:r>
                <a14:m>
                  <m:oMath xmlns:m="http://schemas.openxmlformats.org/officeDocument/2006/math">
                    <m:r>
                      <a:rPr lang="en-US" i="1">
                        <a:latin typeface="Cambria Math" panose="02040503050406030204" pitchFamily="18" charset="0"/>
                      </a:rPr>
                      <m:t>𝑥</m:t>
                    </m:r>
                  </m:oMath>
                </a14:m>
                <a:r>
                  <a:rPr lang="en-US" dirty="0"/>
                  <a:t>, if </a:t>
                </a:r>
                <a14:m>
                  <m:oMath xmlns:m="http://schemas.openxmlformats.org/officeDocument/2006/math">
                    <m:r>
                      <a:rPr lang="en-US" i="1">
                        <a:latin typeface="Cambria Math" panose="02040503050406030204" pitchFamily="18" charset="0"/>
                      </a:rPr>
                      <m:t>𝑥</m:t>
                    </m:r>
                  </m:oMath>
                </a14:m>
                <a:r>
                  <a:rPr lang="en-US" dirty="0"/>
                  <a:t> is even, then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 /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Equal</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r>
                      <a:rPr lang="en-US" b="0" i="1" smtClean="0">
                        <a:latin typeface="Cambria Math" panose="02040503050406030204" pitchFamily="18" charset="0"/>
                      </a:rPr>
                      <m:t>)</m:t>
                    </m:r>
                  </m:oMath>
                </a14:m>
                <a:endParaRPr lang="en-US" dirty="0"/>
              </a:p>
              <a:p>
                <a:r>
                  <a:rPr lang="en-US" dirty="0"/>
                  <a:t>Is this true?</a:t>
                </a:r>
              </a:p>
              <a:p>
                <a:r>
                  <a:rPr lang="en-US" dirty="0"/>
                  <a:t>TRICK QUESTION! It depends on the domain.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1769200"/>
              </a:xfrm>
              <a:blipFill>
                <a:blip r:embed="rId2"/>
                <a:stretch>
                  <a:fillRect l="-654" t="-6897"/>
                </a:stretch>
              </a:blipFill>
            </p:spPr>
            <p:txBody>
              <a:bodyPr/>
              <a:lstStyle/>
              <a:p>
                <a:r>
                  <a:rPr lang="en-US">
                    <a:noFill/>
                  </a:rPr>
                  <a:t> </a:t>
                </a:r>
              </a:p>
            </p:txBody>
          </p:sp>
        </mc:Fallback>
      </mc:AlternateContent>
      <p:graphicFrame>
        <p:nvGraphicFramePr>
          <p:cNvPr id="6" name="Table 5"/>
          <p:cNvGraphicFramePr>
            <a:graphicFrameLocks noGrp="1"/>
          </p:cNvGraphicFramePr>
          <p:nvPr/>
        </p:nvGraphicFramePr>
        <p:xfrm>
          <a:off x="725715" y="3871078"/>
          <a:ext cx="10544403" cy="1974550"/>
        </p:xfrm>
        <a:graphic>
          <a:graphicData uri="http://schemas.openxmlformats.org/drawingml/2006/table">
            <a:tbl>
              <a:tblPr firstRow="1" bandRow="1">
                <a:tableStyleId>{5940675A-B579-460E-94D1-54222C63F5DA}</a:tableStyleId>
              </a:tblPr>
              <a:tblGrid>
                <a:gridCol w="3514801">
                  <a:extLst>
                    <a:ext uri="{9D8B030D-6E8A-4147-A177-3AD203B41FA5}">
                      <a16:colId xmlns:a16="http://schemas.microsoft.com/office/drawing/2014/main" val="317002534"/>
                    </a:ext>
                  </a:extLst>
                </a:gridCol>
                <a:gridCol w="3514801">
                  <a:extLst>
                    <a:ext uri="{9D8B030D-6E8A-4147-A177-3AD203B41FA5}">
                      <a16:colId xmlns:a16="http://schemas.microsoft.com/office/drawing/2014/main" val="3019978042"/>
                    </a:ext>
                  </a:extLst>
                </a:gridCol>
                <a:gridCol w="3514801">
                  <a:extLst>
                    <a:ext uri="{9D8B030D-6E8A-4147-A177-3AD203B41FA5}">
                      <a16:colId xmlns:a16="http://schemas.microsoft.com/office/drawing/2014/main" val="3323061682"/>
                    </a:ext>
                  </a:extLst>
                </a:gridCol>
              </a:tblGrid>
              <a:tr h="987275">
                <a:tc>
                  <a:txBody>
                    <a:bodyPr/>
                    <a:lstStyle/>
                    <a:p>
                      <a:r>
                        <a:rPr lang="en-US" sz="2400" dirty="0">
                          <a:latin typeface="Segoe UI Semilight" panose="020B0402040204020203" pitchFamily="34" charset="0"/>
                          <a:cs typeface="Segoe UI Semilight" panose="020B0402040204020203" pitchFamily="34" charset="0"/>
                        </a:rPr>
                        <a:t>Prime</a:t>
                      </a:r>
                      <a:r>
                        <a:rPr lang="en-US" sz="2400" baseline="0" dirty="0">
                          <a:latin typeface="Segoe UI Semilight" panose="020B0402040204020203" pitchFamily="34" charset="0"/>
                          <a:cs typeface="Segoe UI Semilight" panose="020B0402040204020203" pitchFamily="34" charset="0"/>
                        </a:rPr>
                        <a:t> Numbers</a:t>
                      </a:r>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latin typeface="Segoe UI Semilight" panose="020B0402040204020203" pitchFamily="34" charset="0"/>
                          <a:cs typeface="Segoe UI Semilight" panose="020B0402040204020203" pitchFamily="34" charset="0"/>
                        </a:rPr>
                        <a:t>Positive Integers</a:t>
                      </a:r>
                    </a:p>
                  </a:txBody>
                  <a:tcPr/>
                </a:tc>
                <a:tc>
                  <a:txBody>
                    <a:bodyPr/>
                    <a:lstStyle/>
                    <a:p>
                      <a:r>
                        <a:rPr lang="en-US" sz="2400" dirty="0">
                          <a:latin typeface="Segoe UI Semilight" panose="020B0402040204020203" pitchFamily="34" charset="0"/>
                          <a:cs typeface="Segoe UI Semilight" panose="020B0402040204020203" pitchFamily="34" charset="0"/>
                        </a:rPr>
                        <a:t>Odd</a:t>
                      </a:r>
                      <a:r>
                        <a:rPr lang="en-US" sz="2400" baseline="0" dirty="0">
                          <a:latin typeface="Segoe UI Semilight" panose="020B0402040204020203" pitchFamily="34" charset="0"/>
                          <a:cs typeface="Segoe UI Semilight" panose="020B0402040204020203" pitchFamily="34" charset="0"/>
                        </a:rPr>
                        <a:t> integers</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785053686"/>
                  </a:ext>
                </a:extLst>
              </a:tr>
              <a:tr h="987275">
                <a:tc>
                  <a:txBody>
                    <a:bodyPr/>
                    <a:lstStyle/>
                    <a:p>
                      <a:r>
                        <a:rPr lang="en-US" sz="2400" dirty="0">
                          <a:latin typeface="Segoe UI Semilight" panose="020B0402040204020203" pitchFamily="34" charset="0"/>
                          <a:cs typeface="Segoe UI Semilight" panose="020B0402040204020203" pitchFamily="34" charset="0"/>
                        </a:rPr>
                        <a:t>True</a:t>
                      </a:r>
                    </a:p>
                  </a:txBody>
                  <a:tcPr/>
                </a:tc>
                <a:tc>
                  <a:txBody>
                    <a:bodyPr/>
                    <a:lstStyle/>
                    <a:p>
                      <a:r>
                        <a:rPr lang="en-US" sz="2400" dirty="0">
                          <a:latin typeface="Segoe UI Semilight" panose="020B0402040204020203" pitchFamily="34" charset="0"/>
                          <a:cs typeface="Segoe UI Semilight" panose="020B0402040204020203" pitchFamily="34" charset="0"/>
                        </a:rPr>
                        <a:t>False</a:t>
                      </a:r>
                    </a:p>
                  </a:txBody>
                  <a:tcPr/>
                </a:tc>
                <a:tc>
                  <a:txBody>
                    <a:bodyPr/>
                    <a:lstStyle/>
                    <a:p>
                      <a:r>
                        <a:rPr lang="en-US" sz="2400" dirty="0">
                          <a:latin typeface="Segoe UI Semilight" panose="020B0402040204020203" pitchFamily="34" charset="0"/>
                          <a:cs typeface="Segoe UI Semilight" panose="020B0402040204020203" pitchFamily="34" charset="0"/>
                        </a:rPr>
                        <a:t>True (vacuously)</a:t>
                      </a:r>
                    </a:p>
                  </a:txBody>
                  <a:tcPr/>
                </a:tc>
                <a:extLst>
                  <a:ext uri="{0D108BD9-81ED-4DB2-BD59-A6C34878D82A}">
                    <a16:rowId xmlns:a16="http://schemas.microsoft.com/office/drawing/2014/main" val="3738292370"/>
                  </a:ext>
                </a:extLst>
              </a:tr>
            </a:tbl>
          </a:graphicData>
        </a:graphic>
      </p:graphicFrame>
    </p:spTree>
    <p:extLst>
      <p:ext uri="{BB962C8B-B14F-4D97-AF65-F5344CB8AC3E}">
        <p14:creationId xmlns:p14="http://schemas.microsoft.com/office/powerpoint/2010/main" val="554044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Technical Matter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How do we parse sentences with quantifiers? </a:t>
                </a:r>
              </a:p>
              <a:p>
                <a:pPr lvl="1"/>
                <a:r>
                  <a:rPr lang="en-US" dirty="0"/>
                  <a:t>What’s the “order of operations?”</a:t>
                </a:r>
              </a:p>
              <a:p>
                <a:endParaRPr lang="en-US" dirty="0"/>
              </a:p>
              <a:p>
                <a:r>
                  <a:rPr lang="en-US" dirty="0"/>
                  <a:t>We will usually put parentheses right after the quantifier and variable to make it clear what’s included. If we don’t, it’s the rest of the expression.</a:t>
                </a:r>
              </a:p>
              <a:p>
                <a:endParaRPr lang="en-US" dirty="0"/>
              </a:p>
              <a:p>
                <a:r>
                  <a:rPr lang="en-US" dirty="0"/>
                  <a:t>Be careful with repeated variables…they don’t always mean what you think they mean.</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are different </a:t>
                </a:r>
                <a14:m>
                  <m:oMath xmlns:m="http://schemas.openxmlformats.org/officeDocument/2006/math">
                    <m:r>
                      <a:rPr lang="en-US" b="0" i="1" smtClean="0">
                        <a:latin typeface="Cambria Math" panose="02040503050406030204" pitchFamily="18" charset="0"/>
                      </a:rPr>
                      <m:t>𝑥</m:t>
                    </m:r>
                  </m:oMath>
                </a14:m>
                <a:r>
                  <a:rPr lang="en-US" dirty="0"/>
                  <a: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r="-1144"/>
                </a:stretch>
              </a:blipFill>
            </p:spPr>
            <p:txBody>
              <a:bodyPr/>
              <a:lstStyle/>
              <a:p>
                <a:r>
                  <a:rPr lang="en-US">
                    <a:noFill/>
                  </a:rPr>
                  <a:t> </a:t>
                </a:r>
              </a:p>
            </p:txBody>
          </p:sp>
        </mc:Fallback>
      </mc:AlternateContent>
    </p:spTree>
    <p:extLst>
      <p:ext uri="{BB962C8B-B14F-4D97-AF65-F5344CB8AC3E}">
        <p14:creationId xmlns:p14="http://schemas.microsoft.com/office/powerpoint/2010/main" val="165105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30ED-362A-4F53-A0C9-092A771967A6}"/>
              </a:ext>
            </a:extLst>
          </p:cNvPr>
          <p:cNvSpPr>
            <a:spLocks noGrp="1"/>
          </p:cNvSpPr>
          <p:nvPr>
            <p:ph type="title"/>
          </p:nvPr>
        </p:nvSpPr>
        <p:spPr/>
        <p:txBody>
          <a:bodyPr/>
          <a:lstStyle/>
          <a:p>
            <a:r>
              <a:rPr lang="en-US" dirty="0"/>
              <a:t>Bound Variables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EAB6D0-C78F-4FED-BEDA-3A722475A6F8}"/>
                  </a:ext>
                </a:extLst>
              </p:cNvPr>
              <p:cNvSpPr>
                <a:spLocks noGrp="1"/>
              </p:cNvSpPr>
              <p:nvPr>
                <p:ph idx="1"/>
              </p:nvPr>
            </p:nvSpPr>
            <p:spPr/>
            <p:txBody>
              <a:bodyPr>
                <a:normAutofit/>
              </a:bodyPr>
              <a:lstStyle/>
              <a:p>
                <a:pPr marL="0" indent="0">
                  <a:buNone/>
                </a:pPr>
                <a:r>
                  <a:rPr lang="en-US" dirty="0"/>
                  <a:t>What happens if we repeat a variable? </a:t>
                </a:r>
              </a:p>
              <a:p>
                <a:pPr marL="0" indent="0">
                  <a:buNone/>
                </a:pPr>
                <a:r>
                  <a:rPr lang="en-US" dirty="0"/>
                  <a:t>Whenever you introduce a new quantifier with an already existing variable, it “takes over” that name until its expression ends.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solidFill>
                            <a:schemeClr val="accent4"/>
                          </a:solidFill>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solidFill>
                                <a:schemeClr val="accent4"/>
                              </a:solidFill>
                              <a:latin typeface="Cambria Math" panose="02040503050406030204" pitchFamily="18" charset="0"/>
                            </a:rPr>
                            <m:t>𝑥</m:t>
                          </m:r>
                        </m:e>
                      </m:d>
                      <m:r>
                        <a:rPr lang="en-US" b="0" i="1" smtClean="0">
                          <a:latin typeface="Cambria Math" panose="02040503050406030204" pitchFamily="18" charset="0"/>
                        </a:rPr>
                        <m:t>∧ ∀</m:t>
                      </m:r>
                      <m:r>
                        <a:rPr lang="en-US" b="0" i="1" smtClean="0">
                          <a:solidFill>
                            <a:schemeClr val="accent3"/>
                          </a:solidFill>
                          <a:latin typeface="Cambria Math" panose="02040503050406030204" pitchFamily="18" charset="0"/>
                        </a:rPr>
                        <m:t>𝑥</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solidFill>
                                    <a:schemeClr val="accent3"/>
                                  </a:solidFill>
                                  <a:latin typeface="Cambria Math" panose="02040503050406030204" pitchFamily="18" charset="0"/>
                                </a:rPr>
                                <m:t>𝑥</m:t>
                              </m:r>
                            </m:e>
                          </m:d>
                        </m:e>
                      </m:d>
                      <m:r>
                        <a:rPr lang="en-US" b="0" i="1" smtClean="0">
                          <a:latin typeface="Cambria Math" panose="02040503050406030204" pitchFamily="18" charset="0"/>
                        </a:rPr>
                        <m:t>∧</m:t>
                      </m:r>
                      <m:r>
                        <a:rPr lang="en-US" b="0" i="1" smtClean="0">
                          <a:latin typeface="Cambria Math" panose="02040503050406030204" pitchFamily="18" charset="0"/>
                        </a:rPr>
                        <m:t>𝑅</m:t>
                      </m:r>
                      <m:d>
                        <m:dPr>
                          <m:ctrlPr>
                            <a:rPr lang="en-US" b="0" i="1" smtClean="0">
                              <a:latin typeface="Cambria Math" panose="02040503050406030204" pitchFamily="18" charset="0"/>
                            </a:rPr>
                          </m:ctrlPr>
                        </m:dPr>
                        <m:e>
                          <m:r>
                            <a:rPr lang="en-US" b="0" i="1" smtClean="0">
                              <a:solidFill>
                                <a:schemeClr val="accent4"/>
                              </a:solidFill>
                              <a:latin typeface="Cambria Math" panose="02040503050406030204" pitchFamily="18" charset="0"/>
                            </a:rPr>
                            <m:t>𝑥</m:t>
                          </m:r>
                        </m:e>
                      </m:d>
                      <m:r>
                        <a:rPr lang="en-US" b="0" i="1" smtClean="0">
                          <a:latin typeface="Cambria Math" panose="02040503050406030204" pitchFamily="18" charset="0"/>
                        </a:rPr>
                        <m:t>)</m:t>
                      </m:r>
                    </m:oMath>
                  </m:oMathPara>
                </a14:m>
                <a:endParaRPr lang="en-US" dirty="0"/>
              </a:p>
              <a:p>
                <a:pPr marL="0" indent="0">
                  <a:buNone/>
                </a:pPr>
                <a:r>
                  <a:rPr lang="en-US" dirty="0"/>
                  <a:t>It’s common (albeit somewhat confusing) practice to reuse a variables when it “wouldn’t matter”. </a:t>
                </a:r>
              </a:p>
              <a:p>
                <a:pPr marL="0" indent="0">
                  <a:buNone/>
                </a:pPr>
                <a:r>
                  <a:rPr lang="en-US" dirty="0"/>
                  <a:t>Never do something like the above: where a single name switches from gold to purple back to gold. Switching from gold to purple only is usually fine…but names are cheap.</a:t>
                </a:r>
              </a:p>
            </p:txBody>
          </p:sp>
        </mc:Choice>
        <mc:Fallback xmlns="">
          <p:sp>
            <p:nvSpPr>
              <p:cNvPr id="3" name="Content Placeholder 2">
                <a:extLst>
                  <a:ext uri="{FF2B5EF4-FFF2-40B4-BE49-F238E27FC236}">
                    <a16:creationId xmlns:a16="http://schemas.microsoft.com/office/drawing/2014/main" id="{14EAB6D0-C78F-4FED-BEDA-3A722475A6F8}"/>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2702378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Practice</a:t>
            </a:r>
          </a:p>
        </p:txBody>
      </p:sp>
      <p:sp>
        <p:nvSpPr>
          <p:cNvPr id="3" name="Content Placeholder 2"/>
          <p:cNvSpPr>
            <a:spLocks noGrp="1"/>
          </p:cNvSpPr>
          <p:nvPr>
            <p:ph idx="1"/>
          </p:nvPr>
        </p:nvSpPr>
        <p:spPr/>
        <p:txBody>
          <a:bodyPr/>
          <a:lstStyle/>
          <a:p>
            <a:r>
              <a:rPr lang="en-US" dirty="0"/>
              <a:t>Let your domain of discourse be fruits. Translate these</a:t>
            </a:r>
          </a:p>
          <a:p>
            <a:endParaRPr lang="en-US" dirty="0"/>
          </a:p>
          <a:p>
            <a:r>
              <a:rPr lang="en-US" dirty="0"/>
              <a:t>There is a fruit that is tasty and ripe.</a:t>
            </a:r>
          </a:p>
          <a:p>
            <a:endParaRPr lang="en-US" dirty="0"/>
          </a:p>
          <a:p>
            <a:r>
              <a:rPr lang="en-US" dirty="0"/>
              <a:t>For every fruit, if it is not ripe then it is not tasty.</a:t>
            </a:r>
          </a:p>
          <a:p>
            <a:endParaRPr lang="en-US" dirty="0"/>
          </a:p>
          <a:p>
            <a:r>
              <a:rPr lang="en-US" dirty="0"/>
              <a:t>There is a fruit that is sliced and diced.</a:t>
            </a:r>
          </a:p>
        </p:txBody>
      </p:sp>
    </p:spTree>
    <p:extLst>
      <p:ext uri="{BB962C8B-B14F-4D97-AF65-F5344CB8AC3E}">
        <p14:creationId xmlns:p14="http://schemas.microsoft.com/office/powerpoint/2010/main" val="2384271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Practice with answers</a:t>
            </a:r>
          </a:p>
        </p:txBody>
      </p:sp>
      <p:sp>
        <p:nvSpPr>
          <p:cNvPr id="3" name="Content Placeholder 2"/>
          <p:cNvSpPr>
            <a:spLocks noGrp="1"/>
          </p:cNvSpPr>
          <p:nvPr>
            <p:ph idx="1"/>
          </p:nvPr>
        </p:nvSpPr>
        <p:spPr/>
        <p:txBody>
          <a:bodyPr/>
          <a:lstStyle/>
          <a:p>
            <a:r>
              <a:rPr lang="en-US" dirty="0"/>
              <a:t>Let your domain of discourse be fruits. Translate these</a:t>
            </a:r>
          </a:p>
          <a:p>
            <a:endParaRPr lang="en-US" dirty="0"/>
          </a:p>
          <a:p>
            <a:r>
              <a:rPr lang="en-US" dirty="0"/>
              <a:t>There is a fruit that is tasty and ripe.</a:t>
            </a:r>
          </a:p>
          <a:p>
            <a:endParaRPr lang="en-US" dirty="0"/>
          </a:p>
          <a:p>
            <a:r>
              <a:rPr lang="en-US" dirty="0"/>
              <a:t>For every fruit, if it is not ripe then it is not tasty.</a:t>
            </a:r>
          </a:p>
          <a:p>
            <a:endParaRPr lang="en-US" dirty="0"/>
          </a:p>
          <a:p>
            <a:r>
              <a:rPr lang="en-US" dirty="0"/>
              <a:t>There is a fruit that is sliced and diced.</a:t>
            </a:r>
          </a:p>
        </p:txBody>
      </p:sp>
      <mc:AlternateContent xmlns:mc="http://schemas.openxmlformats.org/markup-compatibility/2006" xmlns:a14="http://schemas.microsoft.com/office/drawing/2010/main">
        <mc:Choice Requires="a14">
          <p:sp>
            <p:nvSpPr>
              <p:cNvPr id="4" name="TextBox 3"/>
              <p:cNvSpPr txBox="1"/>
              <p:nvPr/>
            </p:nvSpPr>
            <p:spPr>
              <a:xfrm>
                <a:off x="2374232" y="3080084"/>
                <a:ext cx="3560270" cy="461665"/>
              </a:xfrm>
              <a:prstGeom prst="rect">
                <a:avLst/>
              </a:prstGeom>
              <a:noFill/>
            </p:spPr>
            <p:txBody>
              <a:bodyPr wrap="non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Tasty</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Ripe</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374232" y="3080084"/>
                <a:ext cx="3560270" cy="461665"/>
              </a:xfrm>
              <a:prstGeom prst="rect">
                <a:avLst/>
              </a:prstGeom>
              <a:blipFill>
                <a:blip r:embed="rId2"/>
                <a:stretch>
                  <a:fillRect l="-171" t="-9211" r="-513"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35730" y="4233057"/>
                <a:ext cx="4211025" cy="461665"/>
              </a:xfrm>
              <a:prstGeom prst="rect">
                <a:avLst/>
              </a:prstGeom>
              <a:noFill/>
            </p:spPr>
            <p:txBody>
              <a:bodyPr wrap="none" rtlCol="0">
                <a:spAutoFit/>
              </a:bodyPr>
              <a:lstStyle/>
              <a:p>
                <a14:m>
                  <m:oMath xmlns:m="http://schemas.openxmlformats.org/officeDocument/2006/math">
                    <m:r>
                      <a:rPr lang="en-US" sz="240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Ripe</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r>
                      <m:rPr>
                        <m:nor/>
                      </m:rPr>
                      <a:rPr lang="en-US" sz="2400" dirty="0">
                        <a:solidFill>
                          <a:schemeClr val="accent3"/>
                        </a:solidFill>
                        <a:latin typeface="Courier New" panose="02070309020205020404" pitchFamily="49" charset="0"/>
                        <a:cs typeface="Courier New" panose="02070309020205020404" pitchFamily="49" charset="0"/>
                      </a:rPr>
                      <m:t>Tasty</m:t>
                    </m:r>
                    <m:d>
                      <m:dPr>
                        <m:ctrlPr>
                          <a:rPr lang="en-US" sz="2400" i="1">
                            <a:solidFill>
                              <a:schemeClr val="accent3"/>
                            </a:solidFill>
                            <a:latin typeface="Cambria Math" panose="02040503050406030204" pitchFamily="18" charset="0"/>
                            <a:cs typeface="Segoe UI Semilight" panose="020B0402040204020203" pitchFamily="34" charset="0"/>
                          </a:rPr>
                        </m:ctrlPr>
                      </m:dPr>
                      <m:e>
                        <m:r>
                          <a:rPr lang="en-US" sz="2400" i="1">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35730" y="4233057"/>
                <a:ext cx="4211025" cy="461665"/>
              </a:xfrm>
              <a:prstGeom prst="rect">
                <a:avLst/>
              </a:prstGeom>
              <a:blipFill>
                <a:blip r:embed="rId3"/>
                <a:stretch>
                  <a:fillRect l="-145" t="-9211" r="-434"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374232" y="5405908"/>
                <a:ext cx="3997376" cy="461665"/>
              </a:xfrm>
              <a:prstGeom prst="rect">
                <a:avLst/>
              </a:prstGeom>
              <a:noFill/>
            </p:spPr>
            <p:txBody>
              <a:bodyPr wrap="none" rtlCol="0">
                <a:spAutoFit/>
              </a:bodyPr>
              <a:lstStyle/>
              <a:p>
                <a14:m>
                  <m:oMath xmlns:m="http://schemas.openxmlformats.org/officeDocument/2006/math">
                    <m:r>
                      <a:rPr lang="en-US" sz="240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Sliced</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r>
                      <m:rPr>
                        <m:nor/>
                      </m:rPr>
                      <a:rPr lang="en-US" sz="2400" b="0" i="0" dirty="0" smtClean="0">
                        <a:solidFill>
                          <a:schemeClr val="accent3"/>
                        </a:solidFill>
                        <a:latin typeface="Courier New" panose="02070309020205020404" pitchFamily="49" charset="0"/>
                        <a:cs typeface="Courier New" panose="02070309020205020404" pitchFamily="49" charset="0"/>
                      </a:rPr>
                      <m:t>Diced</m:t>
                    </m:r>
                    <m:d>
                      <m:dPr>
                        <m:ctrlPr>
                          <a:rPr lang="en-US" sz="2400" i="1">
                            <a:solidFill>
                              <a:schemeClr val="accent3"/>
                            </a:solidFill>
                            <a:latin typeface="Cambria Math" panose="02040503050406030204" pitchFamily="18" charset="0"/>
                            <a:cs typeface="Segoe UI Semilight" panose="020B0402040204020203" pitchFamily="34" charset="0"/>
                          </a:rPr>
                        </m:ctrlPr>
                      </m:dPr>
                      <m:e>
                        <m:r>
                          <a:rPr lang="en-US" sz="2400" i="1">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374232" y="5405908"/>
                <a:ext cx="3997376" cy="461665"/>
              </a:xfrm>
              <a:prstGeom prst="rect">
                <a:avLst/>
              </a:prstGeom>
              <a:blipFill>
                <a:blip r:embed="rId4"/>
                <a:stretch>
                  <a:fillRect l="-152" t="-9211" r="-457" b="-30263"/>
                </a:stretch>
              </a:blipFill>
            </p:spPr>
            <p:txBody>
              <a:bodyPr/>
              <a:lstStyle/>
              <a:p>
                <a:r>
                  <a:rPr lang="en-US">
                    <a:noFill/>
                  </a:rPr>
                  <a:t> </a:t>
                </a:r>
              </a:p>
            </p:txBody>
          </p:sp>
        </mc:Fallback>
      </mc:AlternateContent>
    </p:spTree>
    <p:extLst>
      <p:ext uri="{BB962C8B-B14F-4D97-AF65-F5344CB8AC3E}">
        <p14:creationId xmlns:p14="http://schemas.microsoft.com/office/powerpoint/2010/main" val="4237834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Negation</a:t>
            </a:r>
            <a:br>
              <a:rPr lang="en-US" dirty="0"/>
            </a:b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044872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Forms</a:t>
            </a:r>
          </a:p>
        </p:txBody>
      </p:sp>
      <p:sp>
        <p:nvSpPr>
          <p:cNvPr id="3" name="Content Placeholder 2"/>
          <p:cNvSpPr>
            <a:spLocks noGrp="1"/>
          </p:cNvSpPr>
          <p:nvPr>
            <p:ph idx="1"/>
          </p:nvPr>
        </p:nvSpPr>
        <p:spPr/>
        <p:txBody>
          <a:bodyPr/>
          <a:lstStyle/>
          <a:p>
            <a:r>
              <a:rPr lang="en-US" dirty="0"/>
              <a:t>A truth table is a unique representation of a Boolean Function.</a:t>
            </a:r>
          </a:p>
          <a:p>
            <a:pPr lvl="1"/>
            <a:r>
              <a:rPr lang="en-US" dirty="0"/>
              <a:t>If you describe a function, there’s only one possible truth table for it.</a:t>
            </a:r>
          </a:p>
          <a:p>
            <a:pPr lvl="1"/>
            <a:endParaRPr lang="en-US" sz="2800" dirty="0"/>
          </a:p>
          <a:p>
            <a:pPr lvl="1"/>
            <a:r>
              <a:rPr lang="en-US" sz="2800" dirty="0"/>
              <a:t>Given a truth table you can find many circuits and many compound propositions to represent it.</a:t>
            </a:r>
          </a:p>
          <a:p>
            <a:pPr lvl="1"/>
            <a:r>
              <a:rPr lang="en-US" dirty="0"/>
              <a:t>Think back to when we were developing the law of implication…</a:t>
            </a:r>
          </a:p>
          <a:p>
            <a:pPr lvl="1"/>
            <a:endParaRPr lang="en-US" dirty="0"/>
          </a:p>
          <a:p>
            <a:pPr lvl="1"/>
            <a:r>
              <a:rPr lang="en-US" sz="2800" dirty="0"/>
              <a:t>It would be nice to have a “standard” proposition (or standard circuit) we could always write as a starting point.</a:t>
            </a:r>
          </a:p>
          <a:p>
            <a:pPr lvl="1"/>
            <a:r>
              <a:rPr lang="en-US" dirty="0"/>
              <a:t>So we have a (possibly) shorter way of telling if we have the same function.</a:t>
            </a:r>
          </a:p>
          <a:p>
            <a:pPr lvl="1"/>
            <a:endParaRPr lang="en-US" dirty="0"/>
          </a:p>
        </p:txBody>
      </p:sp>
    </p:spTree>
    <p:extLst>
      <p:ext uri="{BB962C8B-B14F-4D97-AF65-F5344CB8AC3E}">
        <p14:creationId xmlns:p14="http://schemas.microsoft.com/office/powerpoint/2010/main" val="3909096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Negating Quantifiers</a:t>
            </a:r>
          </a:p>
        </p:txBody>
      </p:sp>
      <p:sp>
        <p:nvSpPr>
          <p:cNvPr id="3" name="Content Placeholder 2"/>
          <p:cNvSpPr>
            <a:spLocks noGrp="1"/>
          </p:cNvSpPr>
          <p:nvPr>
            <p:ph idx="1"/>
          </p:nvPr>
        </p:nvSpPr>
        <p:spPr/>
        <p:txBody>
          <a:bodyPr/>
          <a:lstStyle/>
          <a:p>
            <a:r>
              <a:rPr lang="en-US" dirty="0"/>
              <a:t>What happens when we negate an expression with quantifiers?</a:t>
            </a:r>
          </a:p>
          <a:p>
            <a:r>
              <a:rPr lang="en-US" dirty="0"/>
              <a:t>What does your intuition say?</a:t>
            </a:r>
          </a:p>
          <a:p>
            <a:endParaRPr lang="en-US" dirty="0"/>
          </a:p>
          <a:p>
            <a:endParaRPr lang="en-US" dirty="0"/>
          </a:p>
        </p:txBody>
      </p:sp>
      <p:sp>
        <p:nvSpPr>
          <p:cNvPr id="4" name="Rounded Rectangle 3"/>
          <p:cNvSpPr/>
          <p:nvPr/>
        </p:nvSpPr>
        <p:spPr>
          <a:xfrm>
            <a:off x="1773382" y="2932545"/>
            <a:ext cx="2216727" cy="37869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Original</a:t>
            </a:r>
          </a:p>
        </p:txBody>
      </p:sp>
      <p:sp>
        <p:nvSpPr>
          <p:cNvPr id="5" name="Rounded Rectangle 4"/>
          <p:cNvSpPr/>
          <p:nvPr/>
        </p:nvSpPr>
        <p:spPr>
          <a:xfrm>
            <a:off x="7707746" y="2724727"/>
            <a:ext cx="2216727" cy="37869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Negation</a:t>
            </a:r>
          </a:p>
        </p:txBody>
      </p:sp>
      <p:sp>
        <p:nvSpPr>
          <p:cNvPr id="6" name="TextBox 5"/>
          <p:cNvSpPr txBox="1"/>
          <p:nvPr/>
        </p:nvSpPr>
        <p:spPr>
          <a:xfrm>
            <a:off x="575239" y="3343564"/>
            <a:ext cx="5068179"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Every positive integer is prime</a:t>
            </a:r>
          </a:p>
        </p:txBody>
      </p:sp>
      <p:sp>
        <p:nvSpPr>
          <p:cNvPr id="7" name="TextBox 6"/>
          <p:cNvSpPr txBox="1"/>
          <p:nvPr/>
        </p:nvSpPr>
        <p:spPr>
          <a:xfrm>
            <a:off x="6253018" y="3343564"/>
            <a:ext cx="5938982"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There is a positive integer that is not prime.</a:t>
            </a:r>
          </a:p>
          <a:p>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575239" y="4193064"/>
                <a:ext cx="5354506" cy="830997"/>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 </m:t>
                    </m:r>
                  </m:oMath>
                </a14:m>
                <a:r>
                  <a:rPr lang="en-US" sz="2400" b="0" i="0" dirty="0">
                    <a:latin typeface="Courier New" panose="02070309020205020404" pitchFamily="49" charset="0"/>
                    <a:cs typeface="Courier New" panose="02070309020205020404" pitchFamily="49" charset="0"/>
                  </a:rPr>
                  <a:t>Prime</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Domain of discourse: positive integers</a:t>
                </a:r>
              </a:p>
            </p:txBody>
          </p:sp>
        </mc:Choice>
        <mc:Fallback xmlns="">
          <p:sp>
            <p:nvSpPr>
              <p:cNvPr id="8" name="TextBox 7"/>
              <p:cNvSpPr txBox="1">
                <a:spLocks noRot="1" noChangeAspect="1" noMove="1" noResize="1" noEditPoints="1" noAdjustHandles="1" noChangeArrowheads="1" noChangeShapeType="1" noTextEdit="1"/>
              </p:cNvSpPr>
              <p:nvPr/>
            </p:nvSpPr>
            <p:spPr>
              <a:xfrm>
                <a:off x="575239" y="4193064"/>
                <a:ext cx="5354506" cy="830997"/>
              </a:xfrm>
              <a:prstGeom prst="rect">
                <a:avLst/>
              </a:prstGeom>
              <a:blipFill>
                <a:blip r:embed="rId2"/>
                <a:stretch>
                  <a:fillRect l="-1706"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253018" y="4152128"/>
                <a:ext cx="5275999" cy="830997"/>
              </a:xfrm>
              <a:prstGeom prst="rect">
                <a:avLst/>
              </a:prstGeom>
              <a:noFill/>
            </p:spPr>
            <p:txBody>
              <a:bodyPr wrap="square" rtlCol="0">
                <a:spAutoFit/>
              </a:bodyPr>
              <a:lstStyle/>
              <a:p>
                <a14:m>
                  <m:oMath xmlns:m="http://schemas.openxmlformats.org/officeDocument/2006/math">
                    <m:r>
                      <a:rPr lang="en-US" sz="240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 </m:t>
                    </m:r>
                  </m:oMath>
                </a14:m>
                <a:r>
                  <a:rPr lang="en-US" sz="2400" b="0" i="0" dirty="0">
                    <a:latin typeface="Courier New" panose="02070309020205020404" pitchFamily="49" charset="0"/>
                    <a:cs typeface="Courier New" panose="02070309020205020404" pitchFamily="49" charset="0"/>
                  </a:rPr>
                  <a:t>Prime</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Domain of discourse: positive integers</a:t>
                </a:r>
              </a:p>
            </p:txBody>
          </p:sp>
        </mc:Choice>
        <mc:Fallback xmlns="">
          <p:sp>
            <p:nvSpPr>
              <p:cNvPr id="9" name="TextBox 8"/>
              <p:cNvSpPr txBox="1">
                <a:spLocks noRot="1" noChangeAspect="1" noMove="1" noResize="1" noEditPoints="1" noAdjustHandles="1" noChangeArrowheads="1" noChangeShapeType="1" noTextEdit="1"/>
              </p:cNvSpPr>
              <p:nvPr/>
            </p:nvSpPr>
            <p:spPr>
              <a:xfrm>
                <a:off x="6253018" y="4152128"/>
                <a:ext cx="5275999" cy="830997"/>
              </a:xfrm>
              <a:prstGeom prst="rect">
                <a:avLst/>
              </a:prstGeom>
              <a:blipFill>
                <a:blip r:embed="rId3"/>
                <a:stretch>
                  <a:fillRect l="-1850" t="-5147" b="-16912"/>
                </a:stretch>
              </a:blipFill>
            </p:spPr>
            <p:txBody>
              <a:bodyPr/>
              <a:lstStyle/>
              <a:p>
                <a:r>
                  <a:rPr lang="en-US">
                    <a:noFill/>
                  </a:rPr>
                  <a:t> </a:t>
                </a:r>
              </a:p>
            </p:txBody>
          </p:sp>
        </mc:Fallback>
      </mc:AlternateContent>
    </p:spTree>
    <p:extLst>
      <p:ext uri="{BB962C8B-B14F-4D97-AF65-F5344CB8AC3E}">
        <p14:creationId xmlns:p14="http://schemas.microsoft.com/office/powerpoint/2010/main" val="90900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Negating Quantifiers Rules</a:t>
            </a:r>
          </a:p>
        </p:txBody>
      </p:sp>
      <p:sp>
        <p:nvSpPr>
          <p:cNvPr id="3" name="Content Placeholder 2"/>
          <p:cNvSpPr>
            <a:spLocks noGrp="1"/>
          </p:cNvSpPr>
          <p:nvPr>
            <p:ph idx="1"/>
          </p:nvPr>
        </p:nvSpPr>
        <p:spPr>
          <a:xfrm>
            <a:off x="575240" y="1463857"/>
            <a:ext cx="11187258" cy="573665"/>
          </a:xfrm>
        </p:spPr>
        <p:txBody>
          <a:bodyPr/>
          <a:lstStyle/>
          <a:p>
            <a:r>
              <a:rPr lang="en-US" dirty="0"/>
              <a:t>Let’s try on an existential quantifier…</a:t>
            </a:r>
          </a:p>
          <a:p>
            <a:endParaRPr lang="en-US" dirty="0"/>
          </a:p>
          <a:p>
            <a:endParaRPr lang="en-US" dirty="0"/>
          </a:p>
        </p:txBody>
      </p:sp>
      <p:sp>
        <p:nvSpPr>
          <p:cNvPr id="6" name="Rounded Rectangle 5"/>
          <p:cNvSpPr/>
          <p:nvPr/>
        </p:nvSpPr>
        <p:spPr>
          <a:xfrm>
            <a:off x="1773382" y="2110515"/>
            <a:ext cx="2216727" cy="37869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Original</a:t>
            </a:r>
          </a:p>
        </p:txBody>
      </p:sp>
      <p:sp>
        <p:nvSpPr>
          <p:cNvPr id="5" name="TextBox 4"/>
          <p:cNvSpPr txBox="1"/>
          <p:nvPr/>
        </p:nvSpPr>
        <p:spPr>
          <a:xfrm>
            <a:off x="121635" y="2562199"/>
            <a:ext cx="6047233"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There is a positive integer which is prime and even.</a:t>
            </a:r>
          </a:p>
        </p:txBody>
      </p:sp>
      <mc:AlternateContent xmlns:mc="http://schemas.openxmlformats.org/markup-compatibility/2006" xmlns:a14="http://schemas.microsoft.com/office/drawing/2010/main">
        <mc:Choice Requires="a14">
          <p:sp>
            <p:nvSpPr>
              <p:cNvPr id="8" name="TextBox 7"/>
              <p:cNvSpPr txBox="1"/>
              <p:nvPr/>
            </p:nvSpPr>
            <p:spPr>
              <a:xfrm>
                <a:off x="121635" y="3674173"/>
                <a:ext cx="6047233" cy="830997"/>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Prime</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 </m:t>
                    </m:r>
                  </m:oMath>
                </a14:m>
                <a:r>
                  <a:rPr lang="en-US" sz="2400"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b="0" i="0" dirty="0">
                  <a:latin typeface="Courier New" panose="02070309020205020404" pitchFamily="49"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Domain of discourse: positive integers</a:t>
                </a:r>
              </a:p>
            </p:txBody>
          </p:sp>
        </mc:Choice>
        <mc:Fallback xmlns="">
          <p:sp>
            <p:nvSpPr>
              <p:cNvPr id="8" name="TextBox 7"/>
              <p:cNvSpPr txBox="1">
                <a:spLocks noRot="1" noChangeAspect="1" noMove="1" noResize="1" noEditPoints="1" noAdjustHandles="1" noChangeArrowheads="1" noChangeShapeType="1" noTextEdit="1"/>
              </p:cNvSpPr>
              <p:nvPr/>
            </p:nvSpPr>
            <p:spPr>
              <a:xfrm>
                <a:off x="121635" y="3674173"/>
                <a:ext cx="6047233" cy="830997"/>
              </a:xfrm>
              <a:prstGeom prst="rect">
                <a:avLst/>
              </a:prstGeom>
              <a:blipFill>
                <a:blip r:embed="rId2"/>
                <a:stretch>
                  <a:fillRect l="-1613" t="-5147" b="-16912"/>
                </a:stretch>
              </a:blipFill>
            </p:spPr>
            <p:txBody>
              <a:bodyPr/>
              <a:lstStyle/>
              <a:p>
                <a:r>
                  <a:rPr lang="en-US">
                    <a:noFill/>
                  </a:rPr>
                  <a:t> </a:t>
                </a:r>
              </a:p>
            </p:txBody>
          </p:sp>
        </mc:Fallback>
      </mc:AlternateContent>
      <p:sp>
        <p:nvSpPr>
          <p:cNvPr id="7" name="Rounded Rectangle 6"/>
          <p:cNvSpPr/>
          <p:nvPr/>
        </p:nvSpPr>
        <p:spPr>
          <a:xfrm>
            <a:off x="7707746" y="2124366"/>
            <a:ext cx="2216727" cy="37869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Negation</a:t>
            </a:r>
          </a:p>
        </p:txBody>
      </p:sp>
      <p:sp>
        <p:nvSpPr>
          <p:cNvPr id="9" name="TextBox 8"/>
          <p:cNvSpPr txBox="1"/>
          <p:nvPr/>
        </p:nvSpPr>
        <p:spPr>
          <a:xfrm>
            <a:off x="6144767" y="2548721"/>
            <a:ext cx="6047233"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Every positive integer is composite or odd.</a:t>
            </a:r>
          </a:p>
        </p:txBody>
      </p:sp>
      <mc:AlternateContent xmlns:mc="http://schemas.openxmlformats.org/markup-compatibility/2006" xmlns:a14="http://schemas.microsoft.com/office/drawing/2010/main">
        <mc:Choice Requires="a14">
          <p:sp>
            <p:nvSpPr>
              <p:cNvPr id="10" name="TextBox 9"/>
              <p:cNvSpPr txBox="1"/>
              <p:nvPr/>
            </p:nvSpPr>
            <p:spPr>
              <a:xfrm>
                <a:off x="6144766" y="3655311"/>
                <a:ext cx="6047233" cy="830997"/>
              </a:xfrm>
              <a:prstGeom prst="rect">
                <a:avLst/>
              </a:prstGeom>
              <a:noFill/>
            </p:spPr>
            <p:txBody>
              <a:bodyPr wrap="square" rtlCol="0">
                <a:spAutoFit/>
              </a:bodyPr>
              <a:lstStyle/>
              <a:p>
                <a14:m>
                  <m:oMath xmlns:m="http://schemas.openxmlformats.org/officeDocument/2006/math">
                    <m:r>
                      <a:rPr lang="en-US" sz="240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Prime</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b="0" i="0" dirty="0">
                  <a:latin typeface="Courier New" panose="02070309020205020404" pitchFamily="49"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Domain of discourse: positive integers</a:t>
                </a:r>
              </a:p>
            </p:txBody>
          </p:sp>
        </mc:Choice>
        <mc:Fallback xmlns="">
          <p:sp>
            <p:nvSpPr>
              <p:cNvPr id="10" name="TextBox 9"/>
              <p:cNvSpPr txBox="1">
                <a:spLocks noRot="1" noChangeAspect="1" noMove="1" noResize="1" noEditPoints="1" noAdjustHandles="1" noChangeArrowheads="1" noChangeShapeType="1" noTextEdit="1"/>
              </p:cNvSpPr>
              <p:nvPr/>
            </p:nvSpPr>
            <p:spPr>
              <a:xfrm>
                <a:off x="6144766" y="3655311"/>
                <a:ext cx="6047233" cy="830997"/>
              </a:xfrm>
              <a:prstGeom prst="rect">
                <a:avLst/>
              </a:prstGeom>
              <a:blipFill>
                <a:blip r:embed="rId3"/>
                <a:stretch>
                  <a:fillRect l="-1512"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p:cNvSpPr/>
              <p:nvPr/>
            </p:nvSpPr>
            <p:spPr>
              <a:xfrm>
                <a:off x="997527" y="4978400"/>
                <a:ext cx="10557164" cy="1579418"/>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Segoe UI Semilight" panose="020B0402040204020203" pitchFamily="34" charset="0"/>
                    <a:cs typeface="Segoe UI Semilight" panose="020B0402040204020203" pitchFamily="34" charset="0"/>
                  </a:rPr>
                  <a:t>To negate an expression with a quantifier</a:t>
                </a:r>
              </a:p>
              <a:p>
                <a:r>
                  <a:rPr lang="en-US" sz="2400" dirty="0">
                    <a:latin typeface="Segoe UI Semilight" panose="020B0402040204020203" pitchFamily="34" charset="0"/>
                    <a:cs typeface="Segoe UI Semilight" panose="020B0402040204020203" pitchFamily="34" charset="0"/>
                  </a:rPr>
                  <a:t>1. Switch the quantifier (</a:t>
                </a:r>
                <a14:m>
                  <m:oMath xmlns:m="http://schemas.openxmlformats.org/officeDocument/2006/math">
                    <m:r>
                      <a:rPr lang="en-US" sz="2400" i="1">
                        <a:latin typeface="Cambria Math" panose="02040503050406030204" pitchFamily="18" charset="0"/>
                      </a:rPr>
                      <m:t>∀</m:t>
                    </m:r>
                  </m:oMath>
                </a14:m>
                <a:r>
                  <a:rPr lang="en-US" sz="2400" dirty="0">
                    <a:latin typeface="Segoe UI Semilight" panose="020B0402040204020203" pitchFamily="34" charset="0"/>
                    <a:cs typeface="Segoe UI Semilight" panose="020B0402040204020203" pitchFamily="34" charset="0"/>
                  </a:rPr>
                  <a:t> becomes </a:t>
                </a:r>
                <a14:m>
                  <m:oMath xmlns:m="http://schemas.openxmlformats.org/officeDocument/2006/math">
                    <m:r>
                      <a:rPr lang="en-US" sz="2400" i="1">
                        <a:latin typeface="Cambria Math" panose="02040503050406030204" pitchFamily="18" charset="0"/>
                      </a:rPr>
                      <m:t>∃,</m:t>
                    </m:r>
                  </m:oMath>
                </a14:m>
                <a:r>
                  <a:rPr lang="en-US" sz="240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a:latin typeface="Cambria Math" panose="02040503050406030204" pitchFamily="18" charset="0"/>
                      </a:rPr>
                      <m:t>∃</m:t>
                    </m:r>
                  </m:oMath>
                </a14:m>
                <a:r>
                  <a:rPr lang="en-US" sz="2400" dirty="0">
                    <a:latin typeface="Segoe UI Semilight" panose="020B0402040204020203" pitchFamily="34" charset="0"/>
                    <a:cs typeface="Segoe UI Semilight" panose="020B0402040204020203" pitchFamily="34" charset="0"/>
                  </a:rPr>
                  <a:t> becomes </a:t>
                </a:r>
                <a14:m>
                  <m:oMath xmlns:m="http://schemas.openxmlformats.org/officeDocument/2006/math">
                    <m:r>
                      <a:rPr lang="en-US" sz="2400" i="1">
                        <a:latin typeface="Cambria Math" panose="02040503050406030204" pitchFamily="18" charset="0"/>
                      </a:rPr>
                      <m:t>∀</m:t>
                    </m:r>
                  </m:oMath>
                </a14:m>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2. Negate the expression inside</a:t>
                </a:r>
              </a:p>
            </p:txBody>
          </p:sp>
        </mc:Choice>
        <mc:Fallback xmlns="">
          <p:sp>
            <p:nvSpPr>
              <p:cNvPr id="11" name="Rounded Rectangle 10"/>
              <p:cNvSpPr>
                <a:spLocks noRot="1" noChangeAspect="1" noMove="1" noResize="1" noEditPoints="1" noAdjustHandles="1" noChangeArrowheads="1" noChangeShapeType="1" noTextEdit="1"/>
              </p:cNvSpPr>
              <p:nvPr/>
            </p:nvSpPr>
            <p:spPr>
              <a:xfrm>
                <a:off x="997527" y="4978400"/>
                <a:ext cx="10557164" cy="1579418"/>
              </a:xfrm>
              <a:prstGeom prst="roundRect">
                <a:avLst/>
              </a:prstGeom>
              <a:blipFill>
                <a:blip r:embed="rId4"/>
                <a:stretch>
                  <a:fillRect l="-115"/>
                </a:stretch>
              </a:blipFill>
              <a:ln>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41278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A585-B484-C528-82CE-405AC208BFE4}"/>
              </a:ext>
            </a:extLst>
          </p:cNvPr>
          <p:cNvSpPr>
            <a:spLocks noGrp="1"/>
          </p:cNvSpPr>
          <p:nvPr>
            <p:ph type="title"/>
          </p:nvPr>
        </p:nvSpPr>
        <p:spPr/>
        <p:txBody>
          <a:bodyPr/>
          <a:lstStyle/>
          <a:p>
            <a:r>
              <a:rPr lang="en-US" dirty="0"/>
              <a:t>Negation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450359-F90A-3F68-EFD2-B0A7BA3D7180}"/>
                  </a:ext>
                </a:extLst>
              </p:cNvPr>
              <p:cNvSpPr>
                <a:spLocks noGrp="1"/>
              </p:cNvSpPr>
              <p:nvPr>
                <p:ph idx="1"/>
              </p:nvPr>
            </p:nvSpPr>
            <p:spPr/>
            <p:txBody>
              <a:bodyPr/>
              <a:lstStyle/>
              <a:p>
                <a:r>
                  <a:rPr lang="en-US" dirty="0"/>
                  <a:t>Let your Domain of Discourse be integers; translate into predicate notation and negate.</a:t>
                </a:r>
              </a:p>
              <a:p>
                <a:r>
                  <a:rPr lang="en-US" dirty="0"/>
                  <a:t>There are integers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a:rPr lang="en-US" b="0" i="1" smtClean="0">
                        <a:latin typeface="Cambria Math" panose="02040503050406030204" pitchFamily="18" charset="0"/>
                      </a:rPr>
                      <m:t>𝑥𝑦</m:t>
                    </m:r>
                    <m:r>
                      <a:rPr lang="en-US" b="0" i="1" smtClean="0">
                        <a:latin typeface="Cambria Math" panose="02040503050406030204" pitchFamily="18" charset="0"/>
                      </a:rPr>
                      <m:t>=0</m:t>
                    </m:r>
                  </m:oMath>
                </a14:m>
                <a:r>
                  <a:rPr lang="en-US" dirty="0"/>
                  <a:t>.</a:t>
                </a:r>
              </a:p>
              <a:p>
                <a:endParaRPr lang="en-US" dirty="0"/>
              </a:p>
              <a:p>
                <a:endParaRPr lang="en-US" dirty="0"/>
              </a:p>
              <a:p>
                <a:r>
                  <a:rPr lang="en-US" dirty="0"/>
                  <a:t>Every integer is even.</a:t>
                </a:r>
              </a:p>
            </p:txBody>
          </p:sp>
        </mc:Choice>
        <mc:Fallback xmlns="">
          <p:sp>
            <p:nvSpPr>
              <p:cNvPr id="3" name="Content Placeholder 2">
                <a:extLst>
                  <a:ext uri="{FF2B5EF4-FFF2-40B4-BE49-F238E27FC236}">
                    <a16:creationId xmlns:a16="http://schemas.microsoft.com/office/drawing/2014/main" id="{49450359-F90A-3F68-EFD2-B0A7BA3D7180}"/>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039162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A585-B484-C528-82CE-405AC208BFE4}"/>
              </a:ext>
            </a:extLst>
          </p:cNvPr>
          <p:cNvSpPr>
            <a:spLocks noGrp="1"/>
          </p:cNvSpPr>
          <p:nvPr>
            <p:ph type="title"/>
          </p:nvPr>
        </p:nvSpPr>
        <p:spPr/>
        <p:txBody>
          <a:bodyPr/>
          <a:lstStyle/>
          <a:p>
            <a:r>
              <a:rPr lang="en-US" dirty="0"/>
              <a:t>Negation (with answers)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450359-F90A-3F68-EFD2-B0A7BA3D7180}"/>
                  </a:ext>
                </a:extLst>
              </p:cNvPr>
              <p:cNvSpPr>
                <a:spLocks noGrp="1"/>
              </p:cNvSpPr>
              <p:nvPr>
                <p:ph idx="1"/>
              </p:nvPr>
            </p:nvSpPr>
            <p:spPr/>
            <p:txBody>
              <a:bodyPr/>
              <a:lstStyle/>
              <a:p>
                <a:r>
                  <a:rPr lang="en-US" dirty="0"/>
                  <a:t>Let your Domain of Discourse be integers; translate into predicate notation and negate.</a:t>
                </a:r>
              </a:p>
              <a:p>
                <a:r>
                  <a:rPr lang="en-US" dirty="0"/>
                  <a:t>There are integers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a:rPr lang="en-US" b="0" i="1" smtClean="0">
                        <a:latin typeface="Cambria Math" panose="02040503050406030204" pitchFamily="18" charset="0"/>
                      </a:rPr>
                      <m:t>𝑥𝑦</m:t>
                    </m:r>
                    <m:r>
                      <a:rPr lang="en-US" b="0" i="1" smtClean="0">
                        <a:latin typeface="Cambria Math" panose="02040503050406030204" pitchFamily="18" charset="0"/>
                      </a:rPr>
                      <m:t>=0</m:t>
                    </m:r>
                  </m:oMath>
                </a14:m>
                <a:r>
                  <a:rPr lang="en-US" dirty="0"/>
                  <a:t>.</a:t>
                </a:r>
              </a:p>
              <a:p>
                <a:endParaRPr lang="en-US" dirty="0"/>
              </a:p>
              <a:p>
                <a:endParaRPr lang="en-US" dirty="0"/>
              </a:p>
              <a:p>
                <a:r>
                  <a:rPr lang="en-US" dirty="0"/>
                  <a:t>Every integer is even.</a:t>
                </a:r>
              </a:p>
            </p:txBody>
          </p:sp>
        </mc:Choice>
        <mc:Fallback xmlns="">
          <p:sp>
            <p:nvSpPr>
              <p:cNvPr id="3" name="Content Placeholder 2">
                <a:extLst>
                  <a:ext uri="{FF2B5EF4-FFF2-40B4-BE49-F238E27FC236}">
                    <a16:creationId xmlns:a16="http://schemas.microsoft.com/office/drawing/2014/main" id="{49450359-F90A-3F68-EFD2-B0A7BA3D7180}"/>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016F662-046E-C7F1-679C-6ED30EBFF1E3}"/>
                  </a:ext>
                </a:extLst>
              </p:cNvPr>
              <p:cNvSpPr txBox="1"/>
              <p:nvPr/>
            </p:nvSpPr>
            <p:spPr>
              <a:xfrm>
                <a:off x="1526875" y="2838091"/>
                <a:ext cx="9739223" cy="1077218"/>
              </a:xfrm>
              <a:prstGeom prst="rect">
                <a:avLst/>
              </a:prstGeom>
              <a:noFill/>
            </p:spPr>
            <p:txBody>
              <a:bodyPr wrap="square" rtlCol="0">
                <a:spAutoFit/>
              </a:bodyPr>
              <a:lstStyle/>
              <a:p>
                <a:r>
                  <a:rPr lang="en-US" sz="3200" dirty="0">
                    <a:solidFill>
                      <a:schemeClr val="accent3"/>
                    </a:solidFill>
                  </a:rPr>
                  <a:t>Original </a:t>
                </a:r>
                <a14:m>
                  <m:oMath xmlns:m="http://schemas.openxmlformats.org/officeDocument/2006/math">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𝑥</m:t>
                    </m:r>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𝑦</m:t>
                    </m:r>
                    <m:r>
                      <a:rPr lang="en-US" sz="3200" b="0" i="1" smtClean="0">
                        <a:solidFill>
                          <a:schemeClr val="accent3"/>
                        </a:solidFill>
                        <a:latin typeface="Cambria Math" panose="02040503050406030204" pitchFamily="18" charset="0"/>
                      </a:rPr>
                      <m:t>(</m:t>
                    </m:r>
                    <m:r>
                      <m:rPr>
                        <m:sty m:val="p"/>
                      </m:rPr>
                      <a:rPr lang="en-US" sz="3200" b="0" i="0" smtClean="0">
                        <a:solidFill>
                          <a:schemeClr val="accent3"/>
                        </a:solidFill>
                        <a:latin typeface="Cambria Math" panose="02040503050406030204" pitchFamily="18" charset="0"/>
                      </a:rPr>
                      <m:t>Equal</m:t>
                    </m:r>
                    <m:d>
                      <m:dPr>
                        <m:ctrlPr>
                          <a:rPr lang="en-US" sz="3200" b="0" i="1" smtClean="0">
                            <a:solidFill>
                              <a:schemeClr val="accent3"/>
                            </a:solidFill>
                            <a:latin typeface="Cambria Math" panose="02040503050406030204" pitchFamily="18" charset="0"/>
                          </a:rPr>
                        </m:ctrlPr>
                      </m:dPr>
                      <m:e>
                        <m:r>
                          <a:rPr lang="en-US" sz="3200" b="0" i="1" smtClean="0">
                            <a:solidFill>
                              <a:schemeClr val="accent3"/>
                            </a:solidFill>
                            <a:latin typeface="Cambria Math" panose="02040503050406030204" pitchFamily="18" charset="0"/>
                          </a:rPr>
                          <m:t>𝑥𝑦</m:t>
                        </m:r>
                        <m:r>
                          <a:rPr lang="en-US" sz="3200" b="0" i="1" smtClean="0">
                            <a:solidFill>
                              <a:schemeClr val="accent3"/>
                            </a:solidFill>
                            <a:latin typeface="Cambria Math" panose="02040503050406030204" pitchFamily="18" charset="0"/>
                          </a:rPr>
                          <m:t>, 0</m:t>
                        </m:r>
                      </m:e>
                    </m:d>
                    <m:r>
                      <a:rPr lang="en-US" sz="3200" b="0" i="1" smtClean="0">
                        <a:solidFill>
                          <a:schemeClr val="accent3"/>
                        </a:solidFill>
                        <a:latin typeface="Cambria Math" panose="02040503050406030204" pitchFamily="18" charset="0"/>
                      </a:rPr>
                      <m:t>)</m:t>
                    </m:r>
                  </m:oMath>
                </a14:m>
                <a:endParaRPr lang="en-US" sz="3200" dirty="0">
                  <a:solidFill>
                    <a:schemeClr val="accent3"/>
                  </a:solidFill>
                </a:endParaRPr>
              </a:p>
              <a:p>
                <a:r>
                  <a:rPr lang="en-US" sz="3200" dirty="0">
                    <a:solidFill>
                      <a:schemeClr val="accent3"/>
                    </a:solidFill>
                  </a:rPr>
                  <a:t>Negation </a:t>
                </a:r>
                <a14:m>
                  <m:oMath xmlns:m="http://schemas.openxmlformats.org/officeDocument/2006/math">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𝑥</m:t>
                    </m:r>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𝑦</m:t>
                    </m:r>
                    <m:r>
                      <a:rPr lang="en-US" sz="3200" b="0" i="1" smtClean="0">
                        <a:solidFill>
                          <a:schemeClr val="accent3"/>
                        </a:solidFill>
                        <a:latin typeface="Cambria Math" panose="02040503050406030204" pitchFamily="18" charset="0"/>
                      </a:rPr>
                      <m:t>(¬</m:t>
                    </m:r>
                    <m:r>
                      <m:rPr>
                        <m:sty m:val="p"/>
                      </m:rPr>
                      <a:rPr lang="en-US" sz="3200" b="0" i="0" smtClean="0">
                        <a:solidFill>
                          <a:schemeClr val="accent3"/>
                        </a:solidFill>
                        <a:latin typeface="Cambria Math" panose="02040503050406030204" pitchFamily="18" charset="0"/>
                      </a:rPr>
                      <m:t>Equal</m:t>
                    </m:r>
                    <m:d>
                      <m:dPr>
                        <m:ctrlPr>
                          <a:rPr lang="en-US" sz="3200" b="0" i="1" smtClean="0">
                            <a:solidFill>
                              <a:schemeClr val="accent3"/>
                            </a:solidFill>
                            <a:latin typeface="Cambria Math" panose="02040503050406030204" pitchFamily="18" charset="0"/>
                          </a:rPr>
                        </m:ctrlPr>
                      </m:dPr>
                      <m:e>
                        <m:r>
                          <a:rPr lang="en-US" sz="3200" b="0" i="1" smtClean="0">
                            <a:solidFill>
                              <a:schemeClr val="accent3"/>
                            </a:solidFill>
                            <a:latin typeface="Cambria Math" panose="02040503050406030204" pitchFamily="18" charset="0"/>
                          </a:rPr>
                          <m:t>𝑥𝑦</m:t>
                        </m:r>
                        <m:r>
                          <a:rPr lang="en-US" sz="3200" b="0" i="1" smtClean="0">
                            <a:solidFill>
                              <a:schemeClr val="accent3"/>
                            </a:solidFill>
                            <a:latin typeface="Cambria Math" panose="02040503050406030204" pitchFamily="18" charset="0"/>
                          </a:rPr>
                          <m:t>,0</m:t>
                        </m:r>
                      </m:e>
                    </m:d>
                    <m:r>
                      <a:rPr lang="en-US" sz="3200" b="0" i="1" smtClean="0">
                        <a:solidFill>
                          <a:schemeClr val="accent3"/>
                        </a:solidFill>
                        <a:latin typeface="Cambria Math" panose="02040503050406030204" pitchFamily="18" charset="0"/>
                      </a:rPr>
                      <m:t>)</m:t>
                    </m:r>
                  </m:oMath>
                </a14:m>
                <a:endParaRPr lang="en-US" sz="3200" dirty="0">
                  <a:solidFill>
                    <a:schemeClr val="accent3"/>
                  </a:solidFill>
                </a:endParaRPr>
              </a:p>
            </p:txBody>
          </p:sp>
        </mc:Choice>
        <mc:Fallback xmlns="">
          <p:sp>
            <p:nvSpPr>
              <p:cNvPr id="4" name="TextBox 3">
                <a:extLst>
                  <a:ext uri="{FF2B5EF4-FFF2-40B4-BE49-F238E27FC236}">
                    <a16:creationId xmlns:a16="http://schemas.microsoft.com/office/drawing/2014/main" id="{8016F662-046E-C7F1-679C-6ED30EBFF1E3}"/>
                  </a:ext>
                </a:extLst>
              </p:cNvPr>
              <p:cNvSpPr txBox="1">
                <a:spLocks noRot="1" noChangeAspect="1" noMove="1" noResize="1" noEditPoints="1" noAdjustHandles="1" noChangeArrowheads="1" noChangeShapeType="1" noTextEdit="1"/>
              </p:cNvSpPr>
              <p:nvPr/>
            </p:nvSpPr>
            <p:spPr>
              <a:xfrm>
                <a:off x="1526875" y="2838091"/>
                <a:ext cx="9739223" cy="1077218"/>
              </a:xfrm>
              <a:prstGeom prst="rect">
                <a:avLst/>
              </a:prstGeom>
              <a:blipFill>
                <a:blip r:embed="rId3"/>
                <a:stretch>
                  <a:fillRect l="-1564" t="-6818" b="-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0D50D91-40E9-54A2-F61F-59B65E83A6C9}"/>
                  </a:ext>
                </a:extLst>
              </p:cNvPr>
              <p:cNvSpPr txBox="1"/>
              <p:nvPr/>
            </p:nvSpPr>
            <p:spPr>
              <a:xfrm>
                <a:off x="1437735" y="4561141"/>
                <a:ext cx="9739223" cy="1077218"/>
              </a:xfrm>
              <a:prstGeom prst="rect">
                <a:avLst/>
              </a:prstGeom>
              <a:noFill/>
            </p:spPr>
            <p:txBody>
              <a:bodyPr wrap="square" rtlCol="0">
                <a:spAutoFit/>
              </a:bodyPr>
              <a:lstStyle/>
              <a:p>
                <a:r>
                  <a:rPr lang="en-US" sz="3200" dirty="0">
                    <a:solidFill>
                      <a:schemeClr val="accent3"/>
                    </a:solidFill>
                  </a:rPr>
                  <a:t>Original </a:t>
                </a:r>
                <a14:m>
                  <m:oMath xmlns:m="http://schemas.openxmlformats.org/officeDocument/2006/math">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𝑥</m:t>
                    </m:r>
                    <m:r>
                      <a:rPr lang="en-US" sz="3200" b="0" i="1" smtClean="0">
                        <a:solidFill>
                          <a:schemeClr val="accent3"/>
                        </a:solidFill>
                        <a:latin typeface="Cambria Math" panose="02040503050406030204" pitchFamily="18" charset="0"/>
                      </a:rPr>
                      <m:t>(</m:t>
                    </m:r>
                    <m:r>
                      <m:rPr>
                        <m:sty m:val="p"/>
                      </m:rPr>
                      <a:rPr lang="en-US" sz="3200" b="0" i="0" smtClean="0">
                        <a:solidFill>
                          <a:schemeClr val="accent3"/>
                        </a:solidFill>
                        <a:latin typeface="Cambria Math" panose="02040503050406030204" pitchFamily="18" charset="0"/>
                      </a:rPr>
                      <m:t>Even</m:t>
                    </m:r>
                    <m:d>
                      <m:dPr>
                        <m:ctrlPr>
                          <a:rPr lang="en-US" sz="3200" b="0" i="1" smtClean="0">
                            <a:solidFill>
                              <a:schemeClr val="accent3"/>
                            </a:solidFill>
                            <a:latin typeface="Cambria Math" panose="02040503050406030204" pitchFamily="18" charset="0"/>
                          </a:rPr>
                        </m:ctrlPr>
                      </m:dPr>
                      <m:e>
                        <m:r>
                          <a:rPr lang="en-US" sz="3200" b="0" i="1" smtClean="0">
                            <a:solidFill>
                              <a:schemeClr val="accent3"/>
                            </a:solidFill>
                            <a:latin typeface="Cambria Math" panose="02040503050406030204" pitchFamily="18" charset="0"/>
                          </a:rPr>
                          <m:t>𝑥</m:t>
                        </m:r>
                      </m:e>
                    </m:d>
                    <m:r>
                      <a:rPr lang="en-US" sz="3200" b="0" i="1" smtClean="0">
                        <a:solidFill>
                          <a:schemeClr val="accent3"/>
                        </a:solidFill>
                        <a:latin typeface="Cambria Math" panose="02040503050406030204" pitchFamily="18" charset="0"/>
                      </a:rPr>
                      <m:t>)</m:t>
                    </m:r>
                  </m:oMath>
                </a14:m>
                <a:endParaRPr lang="en-US" sz="3200" dirty="0">
                  <a:solidFill>
                    <a:schemeClr val="accent3"/>
                  </a:solidFill>
                </a:endParaRPr>
              </a:p>
              <a:p>
                <a:r>
                  <a:rPr lang="en-US" sz="3200" dirty="0">
                    <a:solidFill>
                      <a:schemeClr val="accent3"/>
                    </a:solidFill>
                  </a:rPr>
                  <a:t>Negation </a:t>
                </a:r>
                <a14:m>
                  <m:oMath xmlns:m="http://schemas.openxmlformats.org/officeDocument/2006/math">
                    <m:r>
                      <a:rPr lang="en-US" sz="320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𝑥</m:t>
                    </m:r>
                    <m:r>
                      <a:rPr lang="en-US" sz="3200" b="0" i="1" smtClean="0">
                        <a:solidFill>
                          <a:schemeClr val="accent3"/>
                        </a:solidFill>
                        <a:latin typeface="Cambria Math" panose="02040503050406030204" pitchFamily="18" charset="0"/>
                      </a:rPr>
                      <m:t>(¬</m:t>
                    </m:r>
                    <m:r>
                      <m:rPr>
                        <m:sty m:val="p"/>
                      </m:rPr>
                      <a:rPr lang="en-US" sz="3200" b="0" i="0" smtClean="0">
                        <a:solidFill>
                          <a:schemeClr val="accent3"/>
                        </a:solidFill>
                        <a:latin typeface="Cambria Math" panose="02040503050406030204" pitchFamily="18" charset="0"/>
                      </a:rPr>
                      <m:t>Even</m:t>
                    </m:r>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𝑥</m:t>
                    </m:r>
                    <m:r>
                      <a:rPr lang="en-US" sz="3200" b="0" i="1" smtClean="0">
                        <a:solidFill>
                          <a:schemeClr val="accent3"/>
                        </a:solidFill>
                        <a:latin typeface="Cambria Math" panose="02040503050406030204" pitchFamily="18" charset="0"/>
                      </a:rPr>
                      <m:t>))</m:t>
                    </m:r>
                  </m:oMath>
                </a14:m>
                <a:endParaRPr lang="en-US" sz="3200" dirty="0">
                  <a:solidFill>
                    <a:schemeClr val="accent3"/>
                  </a:solidFill>
                </a:endParaRPr>
              </a:p>
            </p:txBody>
          </p:sp>
        </mc:Choice>
        <mc:Fallback xmlns="">
          <p:sp>
            <p:nvSpPr>
              <p:cNvPr id="5" name="TextBox 4">
                <a:extLst>
                  <a:ext uri="{FF2B5EF4-FFF2-40B4-BE49-F238E27FC236}">
                    <a16:creationId xmlns:a16="http://schemas.microsoft.com/office/drawing/2014/main" id="{00D50D91-40E9-54A2-F61F-59B65E83A6C9}"/>
                  </a:ext>
                </a:extLst>
              </p:cNvPr>
              <p:cNvSpPr txBox="1">
                <a:spLocks noRot="1" noChangeAspect="1" noMove="1" noResize="1" noEditPoints="1" noAdjustHandles="1" noChangeArrowheads="1" noChangeShapeType="1" noTextEdit="1"/>
              </p:cNvSpPr>
              <p:nvPr/>
            </p:nvSpPr>
            <p:spPr>
              <a:xfrm>
                <a:off x="1437735" y="4561141"/>
                <a:ext cx="9739223" cy="1077218"/>
              </a:xfrm>
              <a:prstGeom prst="rect">
                <a:avLst/>
              </a:prstGeom>
              <a:blipFill>
                <a:blip r:embed="rId4"/>
                <a:stretch>
                  <a:fillRect l="-1628" t="-6780" b="-18079"/>
                </a:stretch>
              </a:blipFill>
            </p:spPr>
            <p:txBody>
              <a:bodyPr/>
              <a:lstStyle/>
              <a:p>
                <a:r>
                  <a:rPr lang="en-US">
                    <a:noFill/>
                  </a:rPr>
                  <a:t> </a:t>
                </a:r>
              </a:p>
            </p:txBody>
          </p:sp>
        </mc:Fallback>
      </mc:AlternateContent>
    </p:spTree>
    <p:extLst>
      <p:ext uri="{BB962C8B-B14F-4D97-AF65-F5344CB8AC3E}">
        <p14:creationId xmlns:p14="http://schemas.microsoft.com/office/powerpoint/2010/main" val="1186886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59132-449E-4A61-9405-0AFDCE22A308}"/>
              </a:ext>
            </a:extLst>
          </p:cNvPr>
          <p:cNvSpPr>
            <a:spLocks noGrp="1"/>
          </p:cNvSpPr>
          <p:nvPr>
            <p:ph type="title"/>
          </p:nvPr>
        </p:nvSpPr>
        <p:spPr>
          <a:xfrm>
            <a:off x="575239" y="-1014667"/>
            <a:ext cx="11187259" cy="1014667"/>
          </a:xfrm>
        </p:spPr>
        <p:txBody>
          <a:bodyPr vert="horz" lIns="91440" tIns="45720" rIns="91440" bIns="45720" rtlCol="0" anchor="b">
            <a:normAutofit fontScale="90000"/>
          </a:bodyPr>
          <a:lstStyle/>
          <a:p>
            <a:r>
              <a:rPr lang="en-US" dirty="0"/>
              <a:t>Universal and Existential Quantifier definitions</a:t>
            </a:r>
          </a:p>
        </p:txBody>
      </p:sp>
      <p:grpSp>
        <p:nvGrpSpPr>
          <p:cNvPr id="4" name="Group 3" descr="Universal Quantifier definition: &quot;for-all symbol, 'for each x', 'for every x', 'for all x' are common translations. Remember upside-down-A for All.&quot;">
            <a:extLst>
              <a:ext uri="{FF2B5EF4-FFF2-40B4-BE49-F238E27FC236}">
                <a16:creationId xmlns:a16="http://schemas.microsoft.com/office/drawing/2014/main" id="{1AEE7AB5-99D6-4CC2-96C6-0BBAA73541D7}"/>
              </a:ext>
            </a:extLst>
          </p:cNvPr>
          <p:cNvGrpSpPr/>
          <p:nvPr/>
        </p:nvGrpSpPr>
        <p:grpSpPr>
          <a:xfrm>
            <a:off x="556577" y="312984"/>
            <a:ext cx="11187259" cy="2775448"/>
            <a:chOff x="1185842" y="3429000"/>
            <a:chExt cx="6111311" cy="1702212"/>
          </a:xfrm>
          <a:noFill/>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BC94369-C51F-425F-9409-93BDAF5FB489}"/>
                    </a:ext>
                  </a:extLst>
                </p:cNvPr>
                <p:cNvSpPr/>
                <p:nvPr/>
              </p:nvSpPr>
              <p:spPr>
                <a:xfrm>
                  <a:off x="1185842" y="3429000"/>
                  <a:ext cx="6111311" cy="1702212"/>
                </a:xfrm>
                <a:prstGeom prst="rect">
                  <a:avLst/>
                </a:prstGeom>
                <a:gr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m:t>
                      </m:r>
                      <m:r>
                        <a:rPr lang="en-US" sz="2800" b="0" i="1" smtClean="0">
                          <a:solidFill>
                            <a:schemeClr val="tx1"/>
                          </a:solidFill>
                          <a:latin typeface="Cambria Math" panose="02040503050406030204" pitchFamily="18" charset="0"/>
                          <a:cs typeface="Segoe UI Semibold" panose="020B0702040204020203" pitchFamily="34" charset="0"/>
                        </a:rPr>
                        <m:t>𝑥</m:t>
                      </m:r>
                      <m:r>
                        <a:rPr lang="en-US" sz="2800" b="0" i="1" smtClean="0">
                          <a:solidFill>
                            <a:schemeClr val="tx1"/>
                          </a:solidFill>
                          <a:latin typeface="Cambria Math" panose="02040503050406030204" pitchFamily="18" charset="0"/>
                          <a:cs typeface="Segoe UI Semibold" panose="020B0702040204020203" pitchFamily="34" charset="0"/>
                        </a:rPr>
                        <m:t>“</m:t>
                      </m:r>
                    </m:oMath>
                  </a14:m>
                  <a:r>
                    <a:rPr lang="en-US" sz="2800" dirty="0">
                      <a:solidFill>
                        <a:schemeClr val="tx1"/>
                      </a:solidFill>
                      <a:latin typeface="Segoe UI Semibold" panose="020B0702040204020203" pitchFamily="34" charset="0"/>
                      <a:cs typeface="Segoe UI Semibold" panose="020B0702040204020203" pitchFamily="34" charset="0"/>
                    </a:rPr>
                    <a:t> </a:t>
                  </a:r>
                </a:p>
                <a:p>
                  <a:pPr algn="ctr"/>
                  <a:r>
                    <a:rPr lang="en-US" sz="2800" dirty="0">
                      <a:solidFill>
                        <a:schemeClr val="tx1"/>
                      </a:solidFill>
                      <a:latin typeface="Segoe UI Semibold" panose="020B0702040204020203" pitchFamily="34" charset="0"/>
                      <a:cs typeface="Segoe UI Semibold" panose="020B0702040204020203" pitchFamily="34" charset="0"/>
                    </a:rPr>
                    <a:t>“for each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𝑥</m:t>
                      </m:r>
                    </m:oMath>
                  </a14:m>
                  <a:r>
                    <a:rPr lang="en-US" sz="2800" dirty="0">
                      <a:solidFill>
                        <a:schemeClr val="tx1"/>
                      </a:solidFill>
                      <a:latin typeface="Segoe UI Semibold" panose="020B0702040204020203" pitchFamily="34" charset="0"/>
                      <a:cs typeface="Segoe UI Semibold" panose="020B0702040204020203" pitchFamily="34" charset="0"/>
                    </a:rPr>
                    <a:t>”, “for every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𝑥</m:t>
                      </m:r>
                    </m:oMath>
                  </a14:m>
                  <a:r>
                    <a:rPr lang="en-US" sz="2800" dirty="0">
                      <a:solidFill>
                        <a:schemeClr val="tx1"/>
                      </a:solidFill>
                      <a:latin typeface="Segoe UI Semibold" panose="020B0702040204020203" pitchFamily="34" charset="0"/>
                      <a:cs typeface="Segoe UI Semibold" panose="020B0702040204020203" pitchFamily="34" charset="0"/>
                    </a:rPr>
                    <a:t>”, “for all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𝑥</m:t>
                      </m:r>
                    </m:oMath>
                  </a14:m>
                  <a:r>
                    <a:rPr lang="en-US" sz="2800" dirty="0">
                      <a:solidFill>
                        <a:schemeClr val="tx1"/>
                      </a:solidFill>
                      <a:latin typeface="Segoe UI Semibold" panose="020B0702040204020203" pitchFamily="34" charset="0"/>
                      <a:cs typeface="Segoe UI Semibold" panose="020B0702040204020203" pitchFamily="34" charset="0"/>
                    </a:rPr>
                    <a:t>” are common translations</a:t>
                  </a:r>
                </a:p>
                <a:p>
                  <a:pPr algn="ctr"/>
                  <a:r>
                    <a:rPr lang="en-US" sz="2800" dirty="0">
                      <a:solidFill>
                        <a:schemeClr val="tx1"/>
                      </a:solidFill>
                      <a:latin typeface="Segoe UI Semibold" panose="020B0702040204020203" pitchFamily="34" charset="0"/>
                      <a:cs typeface="Segoe UI Semibold" panose="020B0702040204020203" pitchFamily="34" charset="0"/>
                    </a:rPr>
                    <a:t>Remember: upside-down-A for All.</a:t>
                  </a:r>
                </a:p>
              </p:txBody>
            </p:sp>
          </mc:Choice>
          <mc:Fallback xmlns="">
            <p:sp>
              <p:nvSpPr>
                <p:cNvPr id="5" name="Rectangle 4">
                  <a:extLst>
                    <a:ext uri="{FF2B5EF4-FFF2-40B4-BE49-F238E27FC236}">
                      <a16:creationId xmlns:a16="http://schemas.microsoft.com/office/drawing/2014/main" id="{7BC94369-C51F-425F-9409-93BDAF5FB489}"/>
                    </a:ext>
                  </a:extLst>
                </p:cNvPr>
                <p:cNvSpPr>
                  <a:spLocks noRot="1" noChangeAspect="1" noMove="1" noResize="1" noEditPoints="1" noAdjustHandles="1" noChangeArrowheads="1" noChangeShapeType="1" noTextEdit="1"/>
                </p:cNvSpPr>
                <p:nvPr/>
              </p:nvSpPr>
              <p:spPr>
                <a:xfrm>
                  <a:off x="1185842" y="3429000"/>
                  <a:ext cx="6111311" cy="1702212"/>
                </a:xfrm>
                <a:prstGeom prst="rect">
                  <a:avLst/>
                </a:prstGeom>
                <a:blipFill>
                  <a:blip r:embed="rId2"/>
                  <a:stretch>
                    <a:fillRect/>
                  </a:stretch>
                </a:blipFill>
                <a:ln w="38100">
                  <a:solidFill>
                    <a:schemeClr val="accent3"/>
                  </a:solid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F359C5E1-178B-4DB9-AC70-F03A1357087B}"/>
                </a:ext>
              </a:extLst>
            </p:cNvPr>
            <p:cNvSpPr/>
            <p:nvPr/>
          </p:nvSpPr>
          <p:spPr>
            <a:xfrm>
              <a:off x="1195367" y="3429000"/>
              <a:ext cx="6101786" cy="476250"/>
            </a:xfrm>
            <a:prstGeom prst="rect">
              <a:avLst/>
            </a:prstGeom>
            <a:gr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Universal Quantifier</a:t>
              </a:r>
            </a:p>
          </p:txBody>
        </p:sp>
      </p:grpSp>
      <p:grpSp>
        <p:nvGrpSpPr>
          <p:cNvPr id="10" name="Group 9" descr="Existential Quantifier definition: &quot;exists symbol, 'there is an x', 'there exists an x', 'for some x' are common translations. Remember backwards-E for Exists.&quot;">
            <a:extLst>
              <a:ext uri="{FF2B5EF4-FFF2-40B4-BE49-F238E27FC236}">
                <a16:creationId xmlns:a16="http://schemas.microsoft.com/office/drawing/2014/main" id="{4E4EE18B-5103-49C0-A649-34A9135F2E26}"/>
              </a:ext>
            </a:extLst>
          </p:cNvPr>
          <p:cNvGrpSpPr/>
          <p:nvPr/>
        </p:nvGrpSpPr>
        <p:grpSpPr>
          <a:xfrm>
            <a:off x="96839" y="3950559"/>
            <a:ext cx="11924147" cy="2422752"/>
            <a:chOff x="1185842" y="3429000"/>
            <a:chExt cx="6111311" cy="1485900"/>
          </a:xfrm>
          <a:noFill/>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DE96260E-BDAD-43F4-906C-31C3C62AF456}"/>
                    </a:ext>
                  </a:extLst>
                </p:cNvPr>
                <p:cNvSpPr/>
                <p:nvPr/>
              </p:nvSpPr>
              <p:spPr>
                <a:xfrm>
                  <a:off x="1185842" y="3429000"/>
                  <a:ext cx="6111311" cy="1485900"/>
                </a:xfrm>
                <a:prstGeom prst="rect">
                  <a:avLst/>
                </a:prstGeom>
                <a:gr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a:t>
                  </a:r>
                  <a14:m>
                    <m:oMath xmlns:m="http://schemas.openxmlformats.org/officeDocument/2006/math">
                      <m:r>
                        <a:rPr lang="en-US" sz="2800" i="1" smtClean="0">
                          <a:solidFill>
                            <a:schemeClr val="tx1"/>
                          </a:solidFill>
                          <a:latin typeface="Cambria Math" panose="02040503050406030204" pitchFamily="18" charset="0"/>
                          <a:cs typeface="Segoe UI Semibold" panose="020B0702040204020203" pitchFamily="34" charset="0"/>
                        </a:rPr>
                        <m:t>∃</m:t>
                      </m:r>
                      <m:r>
                        <a:rPr lang="en-US" sz="2800" b="0" i="1" smtClean="0">
                          <a:solidFill>
                            <a:schemeClr val="tx1"/>
                          </a:solidFill>
                          <a:latin typeface="Cambria Math" panose="02040503050406030204" pitchFamily="18" charset="0"/>
                          <a:cs typeface="Segoe UI Semibold" panose="020B0702040204020203" pitchFamily="34" charset="0"/>
                        </a:rPr>
                        <m:t>𝑥</m:t>
                      </m:r>
                      <m:r>
                        <a:rPr lang="en-US" sz="2800" b="0" i="1" smtClean="0">
                          <a:solidFill>
                            <a:schemeClr val="tx1"/>
                          </a:solidFill>
                          <a:latin typeface="Cambria Math" panose="02040503050406030204" pitchFamily="18" charset="0"/>
                          <a:cs typeface="Segoe UI Semibold" panose="020B0702040204020203" pitchFamily="34" charset="0"/>
                        </a:rPr>
                        <m:t>“</m:t>
                      </m:r>
                    </m:oMath>
                  </a14:m>
                  <a:r>
                    <a:rPr lang="en-US" sz="2800" dirty="0">
                      <a:solidFill>
                        <a:schemeClr val="tx1"/>
                      </a:solidFill>
                      <a:latin typeface="Segoe UI Semibold" panose="020B0702040204020203" pitchFamily="34" charset="0"/>
                      <a:cs typeface="Segoe UI Semibold" panose="020B0702040204020203" pitchFamily="34" charset="0"/>
                    </a:rPr>
                    <a:t> </a:t>
                  </a:r>
                </a:p>
                <a:p>
                  <a:pPr algn="ctr"/>
                  <a:r>
                    <a:rPr lang="en-US" sz="2800" dirty="0">
                      <a:solidFill>
                        <a:schemeClr val="tx1"/>
                      </a:solidFill>
                      <a:latin typeface="Segoe UI Semibold" panose="020B0702040204020203" pitchFamily="34" charset="0"/>
                      <a:cs typeface="Segoe UI Semibold" panose="020B0702040204020203" pitchFamily="34" charset="0"/>
                    </a:rPr>
                    <a:t>“there is an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𝑥</m:t>
                      </m:r>
                    </m:oMath>
                  </a14:m>
                  <a:r>
                    <a:rPr lang="en-US" sz="2800" dirty="0">
                      <a:solidFill>
                        <a:schemeClr val="tx1"/>
                      </a:solidFill>
                      <a:latin typeface="Segoe UI Semibold" panose="020B0702040204020203" pitchFamily="34" charset="0"/>
                      <a:cs typeface="Segoe UI Semibold" panose="020B0702040204020203" pitchFamily="34" charset="0"/>
                    </a:rPr>
                    <a:t>”, “there exists an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𝑥</m:t>
                      </m:r>
                    </m:oMath>
                  </a14:m>
                  <a:r>
                    <a:rPr lang="en-US" sz="2800" dirty="0">
                      <a:solidFill>
                        <a:schemeClr val="tx1"/>
                      </a:solidFill>
                      <a:latin typeface="Segoe UI Semibold" panose="020B0702040204020203" pitchFamily="34" charset="0"/>
                      <a:cs typeface="Segoe UI Semibold" panose="020B0702040204020203" pitchFamily="34" charset="0"/>
                    </a:rPr>
                    <a:t>”, “for some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𝑥</m:t>
                      </m:r>
                    </m:oMath>
                  </a14:m>
                  <a:r>
                    <a:rPr lang="en-US" sz="2800" dirty="0">
                      <a:solidFill>
                        <a:schemeClr val="tx1"/>
                      </a:solidFill>
                      <a:latin typeface="Segoe UI Semibold" panose="020B0702040204020203" pitchFamily="34" charset="0"/>
                      <a:cs typeface="Segoe UI Semibold" panose="020B0702040204020203" pitchFamily="34" charset="0"/>
                    </a:rPr>
                    <a:t>” are common translations</a:t>
                  </a:r>
                </a:p>
                <a:p>
                  <a:pPr algn="ctr"/>
                  <a:r>
                    <a:rPr lang="en-US" sz="2800" dirty="0">
                      <a:solidFill>
                        <a:schemeClr val="tx1"/>
                      </a:solidFill>
                      <a:latin typeface="Segoe UI Semibold" panose="020B0702040204020203" pitchFamily="34" charset="0"/>
                      <a:cs typeface="Segoe UI Semibold" panose="020B0702040204020203" pitchFamily="34" charset="0"/>
                    </a:rPr>
                    <a:t>Remember: backwards-E for Exists.</a:t>
                  </a:r>
                </a:p>
              </p:txBody>
            </p:sp>
          </mc:Choice>
          <mc:Fallback xmlns="">
            <p:sp>
              <p:nvSpPr>
                <p:cNvPr id="11" name="Rectangle 10">
                  <a:extLst>
                    <a:ext uri="{FF2B5EF4-FFF2-40B4-BE49-F238E27FC236}">
                      <a16:creationId xmlns:a16="http://schemas.microsoft.com/office/drawing/2014/main" id="{DE96260E-BDAD-43F4-906C-31C3C62AF456}"/>
                    </a:ext>
                  </a:extLst>
                </p:cNvPr>
                <p:cNvSpPr>
                  <a:spLocks noRot="1" noChangeAspect="1" noMove="1" noResize="1" noEditPoints="1" noAdjustHandles="1" noChangeArrowheads="1" noChangeShapeType="1" noTextEdit="1"/>
                </p:cNvSpPr>
                <p:nvPr/>
              </p:nvSpPr>
              <p:spPr>
                <a:xfrm>
                  <a:off x="1185842" y="3429000"/>
                  <a:ext cx="6111311" cy="1485900"/>
                </a:xfrm>
                <a:prstGeom prst="rect">
                  <a:avLst/>
                </a:prstGeom>
                <a:blipFill>
                  <a:blip r:embed="rId3"/>
                  <a:stretch>
                    <a:fillRect l="-714" r="-612"/>
                  </a:stretch>
                </a:blipFill>
                <a:ln w="38100">
                  <a:solidFill>
                    <a:schemeClr val="accent3"/>
                  </a:solid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015F2293-644F-4099-AC03-467BBB3F9E67}"/>
                </a:ext>
              </a:extLst>
            </p:cNvPr>
            <p:cNvSpPr/>
            <p:nvPr/>
          </p:nvSpPr>
          <p:spPr>
            <a:xfrm>
              <a:off x="1195367" y="3429000"/>
              <a:ext cx="6101786" cy="476250"/>
            </a:xfrm>
            <a:prstGeom prst="rect">
              <a:avLst/>
            </a:prstGeom>
            <a:gr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Existential Quantifier</a:t>
              </a:r>
            </a:p>
          </p:txBody>
        </p:sp>
      </p:grpSp>
    </p:spTree>
    <p:extLst>
      <p:ext uri="{BB962C8B-B14F-4D97-AF65-F5344CB8AC3E}">
        <p14:creationId xmlns:p14="http://schemas.microsoft.com/office/powerpoint/2010/main" val="2023292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 (DNF)</a:t>
            </a:r>
          </a:p>
        </p:txBody>
      </p:sp>
      <p:sp>
        <p:nvSpPr>
          <p:cNvPr id="3" name="Content Placeholder 2"/>
          <p:cNvSpPr>
            <a:spLocks noGrp="1"/>
          </p:cNvSpPr>
          <p:nvPr>
            <p:ph idx="1"/>
          </p:nvPr>
        </p:nvSpPr>
        <p:spPr/>
        <p:txBody>
          <a:bodyPr/>
          <a:lstStyle/>
          <a:p>
            <a:r>
              <a:rPr lang="en-US" dirty="0"/>
              <a:t>a.k.a. OR of ANDs</a:t>
            </a:r>
          </a:p>
          <a:p>
            <a:r>
              <a:rPr lang="en-US" dirty="0" err="1"/>
              <a:t>a.k.a</a:t>
            </a:r>
            <a:r>
              <a:rPr lang="en-US" dirty="0"/>
              <a:t> Sum-of-Products Form</a:t>
            </a:r>
          </a:p>
          <a:p>
            <a:r>
              <a:rPr lang="en-US" dirty="0"/>
              <a:t>a.k.a. </a:t>
            </a:r>
            <a:r>
              <a:rPr lang="en-US" dirty="0" err="1"/>
              <a:t>Minterm</a:t>
            </a:r>
            <a:r>
              <a:rPr lang="en-US" dirty="0"/>
              <a:t> Expansion</a:t>
            </a:r>
          </a:p>
          <a:p>
            <a:pPr marL="514350" indent="-514350">
              <a:buClr>
                <a:srgbClr val="917B4C"/>
              </a:buClr>
              <a:buFont typeface="+mj-lt"/>
              <a:buAutoNum type="arabicPeriod"/>
            </a:pPr>
            <a:r>
              <a:rPr lang="en-US" dirty="0"/>
              <a:t>Read the true rows of the truth table</a:t>
            </a:r>
          </a:p>
          <a:p>
            <a:pPr marL="514350" indent="-514350">
              <a:buClr>
                <a:srgbClr val="917B4C"/>
              </a:buClr>
              <a:buFont typeface="+mj-lt"/>
              <a:buAutoNum type="arabicPeriod"/>
            </a:pPr>
            <a:r>
              <a:rPr lang="en-US" dirty="0"/>
              <a:t>AND together all the settings in a given (true) row.</a:t>
            </a:r>
          </a:p>
          <a:p>
            <a:pPr marL="514350" indent="-514350">
              <a:buClr>
                <a:srgbClr val="917B4C"/>
              </a:buClr>
              <a:buFont typeface="+mj-lt"/>
              <a:buAutoNum type="arabicPeriod"/>
            </a:pPr>
            <a:r>
              <a:rPr lang="en-US" dirty="0"/>
              <a:t>OR together the true rows.</a:t>
            </a:r>
          </a:p>
        </p:txBody>
      </p:sp>
    </p:spTree>
    <p:extLst>
      <p:ext uri="{BB962C8B-B14F-4D97-AF65-F5344CB8AC3E}">
        <p14:creationId xmlns:p14="http://schemas.microsoft.com/office/powerpoint/2010/main" val="2004506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Conjunctive Normal Form</a:t>
            </a:r>
          </a:p>
        </p:txBody>
      </p:sp>
      <p:sp>
        <p:nvSpPr>
          <p:cNvPr id="3" name="Content Placeholder 2"/>
          <p:cNvSpPr>
            <a:spLocks noGrp="1"/>
          </p:cNvSpPr>
          <p:nvPr>
            <p:ph idx="1"/>
          </p:nvPr>
        </p:nvSpPr>
        <p:spPr/>
        <p:txBody>
          <a:bodyPr/>
          <a:lstStyle/>
          <a:p>
            <a:r>
              <a:rPr lang="en-US" dirty="0"/>
              <a:t>a.k.a. AND of ORs</a:t>
            </a:r>
          </a:p>
          <a:p>
            <a:r>
              <a:rPr lang="en-US" dirty="0"/>
              <a:t>a.k.a. Product-of-Sums Form</a:t>
            </a:r>
          </a:p>
          <a:p>
            <a:r>
              <a:rPr lang="en-US" dirty="0"/>
              <a:t>a.k.a. </a:t>
            </a:r>
            <a:r>
              <a:rPr lang="en-US" dirty="0" err="1"/>
              <a:t>Maxterm</a:t>
            </a:r>
            <a:r>
              <a:rPr lang="en-US" dirty="0"/>
              <a:t> Expansion</a:t>
            </a:r>
          </a:p>
          <a:p>
            <a:pPr marL="514350" indent="-514350">
              <a:buClr>
                <a:srgbClr val="917B4C"/>
              </a:buClr>
              <a:buFont typeface="+mj-lt"/>
              <a:buAutoNum type="arabicPeriod"/>
            </a:pPr>
            <a:r>
              <a:rPr lang="en-US" dirty="0"/>
              <a:t>Read the false rows of the truth table</a:t>
            </a:r>
          </a:p>
          <a:p>
            <a:pPr marL="514350" indent="-514350">
              <a:buClr>
                <a:srgbClr val="917B4C"/>
              </a:buClr>
              <a:buFont typeface="+mj-lt"/>
              <a:buAutoNum type="arabicPeriod"/>
            </a:pPr>
            <a:r>
              <a:rPr lang="en-US" dirty="0"/>
              <a:t>OR together the negations of all the settings in the false rows.</a:t>
            </a:r>
          </a:p>
          <a:p>
            <a:pPr marL="514350" indent="-514350">
              <a:buClr>
                <a:srgbClr val="917B4C"/>
              </a:buClr>
              <a:buFont typeface="+mj-lt"/>
              <a:buAutoNum type="arabicPeriod"/>
            </a:pPr>
            <a:r>
              <a:rPr lang="en-US" dirty="0"/>
              <a:t>AND together the false rows.</a:t>
            </a:r>
          </a:p>
          <a:p>
            <a:endParaRPr lang="en-US" dirty="0"/>
          </a:p>
          <a:p>
            <a:r>
              <a:rPr lang="en-US" dirty="0"/>
              <a:t>Or take the DNF of the negation of the function you care about, and distribute the negation.</a:t>
            </a:r>
          </a:p>
        </p:txBody>
      </p:sp>
    </p:spTree>
    <p:extLst>
      <p:ext uri="{BB962C8B-B14F-4D97-AF65-F5344CB8AC3E}">
        <p14:creationId xmlns:p14="http://schemas.microsoft.com/office/powerpoint/2010/main" val="302924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Forms</a:t>
            </a:r>
          </a:p>
        </p:txBody>
      </p:sp>
      <p:sp>
        <p:nvSpPr>
          <p:cNvPr id="3" name="Content Placeholder 2"/>
          <p:cNvSpPr>
            <a:spLocks noGrp="1"/>
          </p:cNvSpPr>
          <p:nvPr>
            <p:ph idx="1"/>
          </p:nvPr>
        </p:nvSpPr>
        <p:spPr/>
        <p:txBody>
          <a:bodyPr/>
          <a:lstStyle/>
          <a:p>
            <a:r>
              <a:rPr lang="en-US" dirty="0"/>
              <a:t>Don’t simplify any further! Don’t factor anything out (even if you can). The point of the canonical form is we know exactly what it looks like, you might simplify differently than someone else.</a:t>
            </a:r>
          </a:p>
          <a:p>
            <a:endParaRPr lang="en-US" dirty="0"/>
          </a:p>
          <a:p>
            <a:r>
              <a:rPr lang="en-US" dirty="0"/>
              <a:t>Why? Easier to understand for people.</a:t>
            </a:r>
          </a:p>
          <a:p>
            <a:pPr lvl="1"/>
            <a:r>
              <a:rPr lang="en-US" dirty="0"/>
              <a:t>Inside the parentheses are only ORs between the parentheses are only ANDs (or vice versa). </a:t>
            </a:r>
          </a:p>
          <a:p>
            <a:pPr lvl="1"/>
            <a:endParaRPr lang="en-US" dirty="0"/>
          </a:p>
          <a:p>
            <a:pPr lvl="1"/>
            <a:r>
              <a:rPr lang="en-US" sz="2800" dirty="0"/>
              <a:t>You’ll use these more in later courses.</a:t>
            </a:r>
          </a:p>
        </p:txBody>
      </p:sp>
    </p:spTree>
    <p:extLst>
      <p:ext uri="{BB962C8B-B14F-4D97-AF65-F5344CB8AC3E}">
        <p14:creationId xmlns:p14="http://schemas.microsoft.com/office/powerpoint/2010/main" val="4052869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91EE4D-7BCA-4C46-837E-8096B7A162A9}"/>
              </a:ext>
            </a:extLst>
          </p:cNvPr>
          <p:cNvSpPr>
            <a:spLocks noGrp="1"/>
          </p:cNvSpPr>
          <p:nvPr>
            <p:ph type="title"/>
          </p:nvPr>
        </p:nvSpPr>
        <p:spPr/>
        <p:txBody>
          <a:bodyPr/>
          <a:lstStyle/>
          <a:p>
            <a:r>
              <a:rPr lang="en-US" dirty="0"/>
              <a:t>Predicates!</a:t>
            </a:r>
          </a:p>
        </p:txBody>
      </p:sp>
      <p:sp>
        <p:nvSpPr>
          <p:cNvPr id="5" name="Text Placeholder 4">
            <a:extLst>
              <a:ext uri="{FF2B5EF4-FFF2-40B4-BE49-F238E27FC236}">
                <a16:creationId xmlns:a16="http://schemas.microsoft.com/office/drawing/2014/main" id="{B1058868-6A67-4C0A-B378-F699C2C8522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533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Predicate Logic</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a:t>So far our propositions have worked great for fixed objects.</a:t>
                </a:r>
              </a:p>
              <a:p>
                <a:endParaRPr lang="en-US" dirty="0"/>
              </a:p>
              <a:p>
                <a:r>
                  <a:rPr lang="en-US" dirty="0"/>
                  <a:t>What if we want to say “If </a:t>
                </a:r>
                <a14:m>
                  <m:oMath xmlns:m="http://schemas.openxmlformats.org/officeDocument/2006/math">
                    <m:r>
                      <a:rPr lang="en-US" b="0" i="1" smtClean="0">
                        <a:latin typeface="Cambria Math" panose="02040503050406030204" pitchFamily="18" charset="0"/>
                      </a:rPr>
                      <m:t>𝑥</m:t>
                    </m:r>
                    <m:r>
                      <a:rPr lang="en-US" b="0" i="0" smtClean="0">
                        <a:latin typeface="Cambria Math" panose="02040503050406030204" pitchFamily="18" charset="0"/>
                      </a:rPr>
                      <m:t>&gt;10</m:t>
                    </m:r>
                  </m:oMath>
                </a14:m>
                <a:r>
                  <a:rPr lang="en-US" dirty="0"/>
                  <a:t>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&gt;100.</m:t>
                    </m:r>
                  </m:oMath>
                </a14:m>
                <a:r>
                  <a:rPr lang="en-US" dirty="0"/>
                  <a:t>”</a:t>
                </a:r>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&gt;10</m:t>
                    </m:r>
                  </m:oMath>
                </a14:m>
                <a:r>
                  <a:rPr lang="en-US" dirty="0"/>
                  <a:t> isn’t a proposition. Its truth value depends on </a:t>
                </a:r>
                <a14:m>
                  <m:oMath xmlns:m="http://schemas.openxmlformats.org/officeDocument/2006/math">
                    <m:r>
                      <a:rPr lang="en-US" b="0" i="1" smtClean="0">
                        <a:latin typeface="Cambria Math" panose="02040503050406030204" pitchFamily="18" charset="0"/>
                      </a:rPr>
                      <m:t>𝑥</m:t>
                    </m:r>
                  </m:oMath>
                </a14:m>
                <a:r>
                  <a:rPr lang="en-US" dirty="0"/>
                  <a:t>. </a:t>
                </a:r>
              </a:p>
              <a:p>
                <a:endParaRPr lang="en-US" dirty="0"/>
              </a:p>
              <a:p>
                <a:r>
                  <a:rPr lang="en-US" dirty="0"/>
                  <a:t>We need a function that can take in a value for </a:t>
                </a:r>
                <a14:m>
                  <m:oMath xmlns:m="http://schemas.openxmlformats.org/officeDocument/2006/math">
                    <m:r>
                      <a:rPr lang="en-US" b="0" i="1" smtClean="0">
                        <a:latin typeface="Cambria Math" panose="02040503050406030204" pitchFamily="18" charset="0"/>
                      </a:rPr>
                      <m:t>𝑥</m:t>
                    </m:r>
                  </m:oMath>
                </a14:m>
                <a:r>
                  <a:rPr lang="en-US" dirty="0"/>
                  <a:t> and output True or False as appropriate.</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72721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Predicates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2371" y="2726480"/>
                <a:ext cx="11187258" cy="3856383"/>
              </a:xfrm>
            </p:spPr>
            <p:txBody>
              <a:bodyPr>
                <a:normAutofit/>
              </a:bodyPr>
              <a:lstStyle/>
              <a:p>
                <a:r>
                  <a:rPr lang="en-US" dirty="0">
                    <a:latin typeface="Courier New" panose="02070309020205020404" pitchFamily="49" charset="0"/>
                    <a:cs typeface="Courier New" panose="02070309020205020404" pitchFamily="49" charset="0"/>
                  </a:rPr>
                  <a:t>Cat(x)</a:t>
                </a:r>
                <a:r>
                  <a:rPr lang="en-US" dirty="0"/>
                  <a:t>:= </a:t>
                </a:r>
                <a:r>
                  <a:rPr lang="en-US" dirty="0">
                    <a:latin typeface="Courier New" panose="02070309020205020404" pitchFamily="49" charset="0"/>
                    <a:cs typeface="Courier New" panose="02070309020205020404" pitchFamily="49" charset="0"/>
                  </a:rPr>
                  <a:t>“x</a:t>
                </a:r>
                <a:r>
                  <a:rPr lang="en-US" dirty="0"/>
                  <a:t> is a cat</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Prime(x)</a:t>
                </a:r>
                <a:r>
                  <a:rPr lang="en-US" dirty="0"/>
                  <a:t> := “</a:t>
                </a:r>
                <a:r>
                  <a:rPr lang="en-US" dirty="0">
                    <a:latin typeface="Courier New" panose="02070309020205020404" pitchFamily="49" charset="0"/>
                    <a:cs typeface="Courier New" panose="02070309020205020404" pitchFamily="49" charset="0"/>
                  </a:rPr>
                  <a:t>x</a:t>
                </a:r>
                <a:r>
                  <a:rPr lang="en-US" dirty="0"/>
                  <a:t> is prime”</a:t>
                </a:r>
              </a:p>
              <a:p>
                <a:r>
                  <a:rPr lang="en-US" dirty="0" err="1">
                    <a:latin typeface="Courier New" panose="02070309020205020404" pitchFamily="49" charset="0"/>
                    <a:cs typeface="Courier New" panose="02070309020205020404" pitchFamily="49" charset="0"/>
                  </a:rPr>
                  <a:t>LessThan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x,y</a:t>
                </a:r>
                <a:r>
                  <a:rPr lang="en-US" dirty="0">
                    <a:latin typeface="Courier New" panose="02070309020205020404" pitchFamily="49" charset="0"/>
                    <a:cs typeface="Courier New" panose="02070309020205020404" pitchFamily="49" charset="0"/>
                  </a:rPr>
                  <a:t>)</a:t>
                </a:r>
                <a:r>
                  <a:rPr lang="en-US" dirty="0"/>
                  <a:t>:= “</a:t>
                </a:r>
                <a:r>
                  <a:rPr lang="en-US" dirty="0">
                    <a:latin typeface="Courier New" panose="02070309020205020404" pitchFamily="49" charset="0"/>
                    <a:cs typeface="Courier New" panose="02070309020205020404" pitchFamily="49" charset="0"/>
                  </a:rPr>
                  <a:t>x</a:t>
                </a:r>
                <a14:m>
                  <m:oMath xmlns:m="http://schemas.openxmlformats.org/officeDocument/2006/math">
                    <m:r>
                      <a:rPr lang="en-US" i="1" dirty="0" smtClean="0">
                        <a:latin typeface="Cambria Math" panose="02040503050406030204" pitchFamily="18" charset="0"/>
                      </a:rPr>
                      <m:t>&lt;</m:t>
                    </m:r>
                  </m:oMath>
                </a14:m>
                <a:r>
                  <a:rPr lang="en-US" dirty="0">
                    <a:latin typeface="Courier New" panose="02070309020205020404" pitchFamily="49" charset="0"/>
                    <a:cs typeface="Courier New" panose="02070309020205020404" pitchFamily="49" charset="0"/>
                  </a:rPr>
                  <a:t>y</a:t>
                </a:r>
                <a:r>
                  <a:rPr lang="en-US" dirty="0"/>
                  <a:t>”</a:t>
                </a:r>
              </a:p>
              <a:p>
                <a:r>
                  <a:rPr lang="en-US" dirty="0">
                    <a:latin typeface="Courier New" panose="02070309020205020404" pitchFamily="49" charset="0"/>
                    <a:cs typeface="Courier New" panose="02070309020205020404" pitchFamily="49" charset="0"/>
                  </a:rPr>
                  <a:t>Sum(</a:t>
                </a:r>
                <a:r>
                  <a:rPr lang="en-US" dirty="0" err="1">
                    <a:latin typeface="Courier New" panose="02070309020205020404" pitchFamily="49" charset="0"/>
                    <a:cs typeface="Courier New" panose="02070309020205020404" pitchFamily="49" charset="0"/>
                  </a:rPr>
                  <a:t>x,y,z</a:t>
                </a:r>
                <a:r>
                  <a:rPr lang="en-US" dirty="0">
                    <a:latin typeface="Courier New" panose="02070309020205020404" pitchFamily="49" charset="0"/>
                    <a:cs typeface="Courier New" panose="02070309020205020404" pitchFamily="49" charset="0"/>
                  </a:rPr>
                  <a:t>)</a:t>
                </a:r>
                <a:r>
                  <a:rPr lang="en-US" dirty="0"/>
                  <a:t>:= “</a:t>
                </a:r>
                <a:r>
                  <a:rPr lang="en-US" dirty="0" err="1">
                    <a:latin typeface="Courier New" panose="02070309020205020404" pitchFamily="49" charset="0"/>
                    <a:cs typeface="Courier New" panose="02070309020205020404" pitchFamily="49" charset="0"/>
                  </a:rPr>
                  <a:t>x</a:t>
                </a:r>
                <a14:m>
                  <m:oMath xmlns:m="http://schemas.openxmlformats.org/officeDocument/2006/math">
                    <m:r>
                      <a:rPr lang="en-US" i="1" dirty="0" smtClean="0">
                        <a:latin typeface="Cambria Math" panose="02040503050406030204" pitchFamily="18" charset="0"/>
                        <a:cs typeface="Courier New" panose="02070309020205020404" pitchFamily="49" charset="0"/>
                      </a:rPr>
                      <m:t>+</m:t>
                    </m:r>
                  </m:oMath>
                </a14:m>
                <a:r>
                  <a:rPr lang="en-US" dirty="0" err="1">
                    <a:latin typeface="Courier New" panose="02070309020205020404" pitchFamily="49" charset="0"/>
                    <a:cs typeface="Courier New" panose="02070309020205020404" pitchFamily="49" charset="0"/>
                  </a:rPr>
                  <a:t>y</a:t>
                </a:r>
                <a14:m>
                  <m:oMath xmlns:m="http://schemas.openxmlformats.org/officeDocument/2006/math">
                    <m:r>
                      <a:rPr lang="en-US" i="1" dirty="0"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z</a:t>
                </a:r>
                <a:r>
                  <a:rPr lang="en-US" dirty="0"/>
                  <a:t>”</a:t>
                </a:r>
                <a:endParaRPr lang="en-US" dirty="0">
                  <a:latin typeface="Courier New" panose="02070309020205020404" pitchFamily="49" charset="0"/>
                  <a:cs typeface="Courier New" panose="02070309020205020404" pitchFamily="49" charset="0"/>
                </a:endParaRPr>
              </a:p>
              <a:p>
                <a:r>
                  <a:rPr lang="en-US" dirty="0" err="1">
                    <a:latin typeface="Courier New" panose="02070309020205020404" pitchFamily="49" charset="0"/>
                    <a:cs typeface="Courier New" panose="02070309020205020404" pitchFamily="49" charset="0"/>
                  </a:rPr>
                  <a:t>HasNChars</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s,n</a:t>
                </a:r>
                <a:r>
                  <a:rPr lang="en-US" dirty="0">
                    <a:latin typeface="Courier New" panose="02070309020205020404" pitchFamily="49" charset="0"/>
                    <a:cs typeface="Courier New" panose="02070309020205020404" pitchFamily="49" charset="0"/>
                  </a:rPr>
                  <a:t>)</a:t>
                </a:r>
                <a:r>
                  <a:rPr lang="en-US" dirty="0"/>
                  <a:t>:= “string </a:t>
                </a:r>
                <a:r>
                  <a:rPr lang="en-US" dirty="0">
                    <a:latin typeface="Courier New" panose="02070309020205020404" pitchFamily="49" charset="0"/>
                    <a:cs typeface="Courier New" panose="02070309020205020404" pitchFamily="49" charset="0"/>
                  </a:rPr>
                  <a:t>s</a:t>
                </a:r>
                <a:r>
                  <a:rPr lang="en-US" dirty="0"/>
                  <a:t> has length </a:t>
                </a:r>
                <a:r>
                  <a:rPr lang="en-US" dirty="0">
                    <a:latin typeface="Courier New" panose="02070309020205020404" pitchFamily="49" charset="0"/>
                    <a:cs typeface="Courier New" panose="02070309020205020404" pitchFamily="49" charset="0"/>
                  </a:rPr>
                  <a:t>n</a:t>
                </a:r>
                <a:r>
                  <a:rPr lang="en-US" dirty="0"/>
                  <a:t>”</a:t>
                </a:r>
                <a:endParaRPr lang="en-US" dirty="0">
                  <a:latin typeface="Courier New" panose="02070309020205020404" pitchFamily="49" charset="0"/>
                  <a:cs typeface="Courier New" panose="02070309020205020404" pitchFamily="49" charset="0"/>
                </a:endParaRPr>
              </a:p>
              <a:p>
                <a:r>
                  <a:rPr lang="en-US" dirty="0"/>
                  <a:t>Numbers and types of inputs can change. Only requirement is output is Boolean.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2371" y="2726480"/>
                <a:ext cx="11187258" cy="3856383"/>
              </a:xfrm>
              <a:blipFill>
                <a:blip r:embed="rId2"/>
                <a:stretch>
                  <a:fillRect l="-708" t="-3160" r="-1198"/>
                </a:stretch>
              </a:blipFill>
            </p:spPr>
            <p:txBody>
              <a:bodyPr/>
              <a:lstStyle/>
              <a:p>
                <a:r>
                  <a:rPr lang="en-US">
                    <a:noFill/>
                  </a:rPr>
                  <a:t> </a:t>
                </a:r>
              </a:p>
            </p:txBody>
          </p:sp>
        </mc:Fallback>
      </mc:AlternateContent>
      <p:grpSp>
        <p:nvGrpSpPr>
          <p:cNvPr id="4" name="Group 3" descr="Predicate definition: &quot;A function that outputs true or false&quot;"/>
          <p:cNvGrpSpPr/>
          <p:nvPr/>
        </p:nvGrpSpPr>
        <p:grpSpPr>
          <a:xfrm>
            <a:off x="614998" y="1380493"/>
            <a:ext cx="8407337" cy="1243437"/>
            <a:chOff x="1185842" y="3429000"/>
            <a:chExt cx="6111311" cy="1485900"/>
          </a:xfrm>
        </p:grpSpPr>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 function that outputs true or false.</a:t>
              </a:r>
            </a:p>
          </p:txBody>
        </p:sp>
        <p:sp>
          <p:nvSpPr>
            <p:cNvPr id="6" name="Rectangle 5"/>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Predicate</a:t>
              </a:r>
            </a:p>
          </p:txBody>
        </p:sp>
      </p:grpSp>
    </p:spTree>
    <p:extLst>
      <p:ext uri="{BB962C8B-B14F-4D97-AF65-F5344CB8AC3E}">
        <p14:creationId xmlns:p14="http://schemas.microsoft.com/office/powerpoint/2010/main" val="11876742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E57DFFB7-1C72-4022-A1EB-77D72149EB4F}" vid="{5CF90BFF-666A-48C8-8087-10FA0A25A6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222</TotalTime>
  <Words>2391</Words>
  <Application>Microsoft Office PowerPoint</Application>
  <PresentationFormat>Widescreen</PresentationFormat>
  <Paragraphs>300</Paragraphs>
  <Slides>34</Slides>
  <Notes>1</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Calibri</vt:lpstr>
      <vt:lpstr>Cambria Math</vt:lpstr>
      <vt:lpstr>Courier New</vt:lpstr>
      <vt:lpstr>Segoe UI</vt:lpstr>
      <vt:lpstr>Segoe UI Light</vt:lpstr>
      <vt:lpstr>Segoe UI Semibold</vt:lpstr>
      <vt:lpstr>Segoe UI Semilight</vt:lpstr>
      <vt:lpstr>Tw Cen MT</vt:lpstr>
      <vt:lpstr>Wingdings 3</vt:lpstr>
      <vt:lpstr>Integral</vt:lpstr>
      <vt:lpstr>Predicates and Quantifiers</vt:lpstr>
      <vt:lpstr>Meet Boolean Algebra</vt:lpstr>
      <vt:lpstr>Canonical Forms</vt:lpstr>
      <vt:lpstr>Disjunctive Normal Form (DNF)</vt:lpstr>
      <vt:lpstr>Conjunctive Normal Form</vt:lpstr>
      <vt:lpstr>Normal Forms</vt:lpstr>
      <vt:lpstr>Predicates!</vt:lpstr>
      <vt:lpstr>Predicate Logic</vt:lpstr>
      <vt:lpstr>Predicates</vt:lpstr>
      <vt:lpstr>Analogy</vt:lpstr>
      <vt:lpstr>Translation (Predicates)</vt:lpstr>
      <vt:lpstr>Domain of Discourse Problem</vt:lpstr>
      <vt:lpstr>Domain of Discourse Definition</vt:lpstr>
      <vt:lpstr>Try it…</vt:lpstr>
      <vt:lpstr>Try it… (answers)</vt:lpstr>
      <vt:lpstr>Quantifiers (Reasons)</vt:lpstr>
      <vt:lpstr>Quantifiers (Symbols)</vt:lpstr>
      <vt:lpstr>Quantifiers (Universal)</vt:lpstr>
      <vt:lpstr>Quantifiers (Existential)</vt:lpstr>
      <vt:lpstr>Translations (Quantifiers)</vt:lpstr>
      <vt:lpstr>Translations (Quantifers; with answers)</vt:lpstr>
      <vt:lpstr>Translations Resources</vt:lpstr>
      <vt:lpstr>Evaluating Predicate Logic Intro</vt:lpstr>
      <vt:lpstr>Evaluating Predicate Logic</vt:lpstr>
      <vt:lpstr>One Technical Matter</vt:lpstr>
      <vt:lpstr>Bound Variables</vt:lpstr>
      <vt:lpstr>More Practice</vt:lpstr>
      <vt:lpstr>More Practice with answers</vt:lpstr>
      <vt:lpstr>Negation </vt:lpstr>
      <vt:lpstr>Negating Quantifiers</vt:lpstr>
      <vt:lpstr>Negating Quantifiers Rules</vt:lpstr>
      <vt:lpstr>Negation</vt:lpstr>
      <vt:lpstr>Negation (with answers)</vt:lpstr>
      <vt:lpstr>Universal and Existential Quantifier 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Predicates and Quantifiers</dc:title>
  <dc:creator>rtweber2</dc:creator>
  <cp:lastModifiedBy>mnats</cp:lastModifiedBy>
  <cp:revision>25</cp:revision>
  <cp:lastPrinted>2024-09-28T23:24:05Z</cp:lastPrinted>
  <dcterms:created xsi:type="dcterms:W3CDTF">2022-01-12T01:58:03Z</dcterms:created>
  <dcterms:modified xsi:type="dcterms:W3CDTF">2025-10-02T22:19:55Z</dcterms:modified>
</cp:coreProperties>
</file>