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2.xml" ContentType="application/vnd.openxmlformats-officedocument.presentationml.tags+xml"/>
  <Override PartName="/ppt/tags/tag17.xml" ContentType="application/vnd.openxmlformats-officedocument.presentationml.tags+xml"/>
  <Override PartName="/ppt/tags/tag150.xml" ContentType="application/vnd.openxmlformats-officedocument.presentationml.tags+xml"/>
  <Override PartName="/ppt/tags/tag160.xml" ContentType="application/vnd.openxmlformats-officedocument.presentationml.tags+xml"/>
  <Override PartName="/ppt/tags/tag180.xml" ContentType="application/vnd.openxmlformats-officedocument.presentationml.tags+xml"/>
  <Override PartName="/ppt/tags/tag19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334" r:id="rId3"/>
    <p:sldId id="333" r:id="rId4"/>
    <p:sldId id="348" r:id="rId5"/>
    <p:sldId id="349" r:id="rId6"/>
    <p:sldId id="350" r:id="rId7"/>
    <p:sldId id="335" r:id="rId8"/>
    <p:sldId id="336" r:id="rId9"/>
    <p:sldId id="337" r:id="rId10"/>
    <p:sldId id="338" r:id="rId11"/>
    <p:sldId id="339" r:id="rId12"/>
    <p:sldId id="341" r:id="rId13"/>
    <p:sldId id="347" r:id="rId14"/>
    <p:sldId id="342" r:id="rId15"/>
    <p:sldId id="343" r:id="rId16"/>
    <p:sldId id="344" r:id="rId17"/>
    <p:sldId id="345" r:id="rId18"/>
    <p:sldId id="346" r:id="rId19"/>
    <p:sldId id="300" r:id="rId20"/>
    <p:sldId id="325" r:id="rId21"/>
    <p:sldId id="274" r:id="rId22"/>
    <p:sldId id="301" r:id="rId23"/>
    <p:sldId id="302" r:id="rId24"/>
    <p:sldId id="275" r:id="rId25"/>
    <p:sldId id="303" r:id="rId26"/>
    <p:sldId id="278" r:id="rId27"/>
    <p:sldId id="279" r:id="rId28"/>
    <p:sldId id="280" r:id="rId29"/>
    <p:sldId id="281" r:id="rId30"/>
    <p:sldId id="312" r:id="rId31"/>
    <p:sldId id="282" r:id="rId32"/>
    <p:sldId id="310" r:id="rId33"/>
    <p:sldId id="257" r:id="rId34"/>
    <p:sldId id="313" r:id="rId35"/>
    <p:sldId id="314" r:id="rId36"/>
    <p:sldId id="382" r:id="rId37"/>
    <p:sldId id="316" r:id="rId38"/>
    <p:sldId id="357" r:id="rId39"/>
    <p:sldId id="358" r:id="rId40"/>
    <p:sldId id="317" r:id="rId41"/>
    <p:sldId id="383" r:id="rId42"/>
    <p:sldId id="384" r:id="rId43"/>
    <p:sldId id="385" r:id="rId44"/>
    <p:sldId id="318" r:id="rId45"/>
    <p:sldId id="356" r:id="rId46"/>
    <p:sldId id="386" r:id="rId47"/>
    <p:sldId id="387" r:id="rId48"/>
    <p:sldId id="389" r:id="rId49"/>
    <p:sldId id="388" r:id="rId50"/>
    <p:sldId id="321" r:id="rId51"/>
    <p:sldId id="323" r:id="rId52"/>
    <p:sldId id="319" r:id="rId53"/>
    <p:sldId id="324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28" autoAdjust="0"/>
  </p:normalViewPr>
  <p:slideViewPr>
    <p:cSldViewPr snapToGrid="0" showGuides="1">
      <p:cViewPr varScale="1">
        <p:scale>
          <a:sx n="76" d="100"/>
          <a:sy n="76" d="100"/>
        </p:scale>
        <p:origin x="81" y="4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2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32F47FAB-BC76-4102-AA0F-E4721C29CDBB}"/>
    <pc:docChg chg="undo custSel modSld modNotesMaster modHandout">
      <pc:chgData name="mnats" userId="2d5df061-6255-4755-935c-bfd826af269a" providerId="ADAL" clId="{32F47FAB-BC76-4102-AA0F-E4721C29CDBB}" dt="2025-09-26T17:41:03.175" v="2086" actId="1076"/>
      <pc:docMkLst>
        <pc:docMk/>
      </pc:docMkLst>
      <pc:sldChg chg="modSp mod">
        <pc:chgData name="mnats" userId="2d5df061-6255-4755-935c-bfd826af269a" providerId="ADAL" clId="{32F47FAB-BC76-4102-AA0F-E4721C29CDBB}" dt="2025-09-26T17:21:07.927" v="936" actId="962"/>
        <pc:sldMkLst>
          <pc:docMk/>
          <pc:sldMk cId="2432103827" sldId="256"/>
        </pc:sldMkLst>
        <pc:spChg chg="mod">
          <ac:chgData name="mnats" userId="2d5df061-6255-4755-935c-bfd826af269a" providerId="ADAL" clId="{32F47FAB-BC76-4102-AA0F-E4721C29CDBB}" dt="2025-09-25T22:30:01.581" v="1" actId="20577"/>
          <ac:spMkLst>
            <pc:docMk/>
            <pc:sldMk cId="2432103827" sldId="256"/>
            <ac:spMk id="3" creationId="{00000000-0000-0000-0000-000000000000}"/>
          </ac:spMkLst>
        </pc:spChg>
        <pc:picChg chg="mod">
          <ac:chgData name="mnats" userId="2d5df061-6255-4755-935c-bfd826af269a" providerId="ADAL" clId="{32F47FAB-BC76-4102-AA0F-E4721C29CDBB}" dt="2025-09-26T17:21:07.927" v="936" actId="962"/>
          <ac:picMkLst>
            <pc:docMk/>
            <pc:sldMk cId="2432103827" sldId="256"/>
            <ac:picMk id="4" creationId="{00000000-0000-0000-0000-000000000000}"/>
          </ac:picMkLst>
        </pc:picChg>
      </pc:sldChg>
      <pc:sldChg chg="modSp mod">
        <pc:chgData name="mnats" userId="2d5df061-6255-4755-935c-bfd826af269a" providerId="ADAL" clId="{32F47FAB-BC76-4102-AA0F-E4721C29CDBB}" dt="2025-09-26T17:26:22.425" v="2058" actId="13244"/>
        <pc:sldMkLst>
          <pc:docMk/>
          <pc:sldMk cId="1845541178" sldId="257"/>
        </pc:sldMkLst>
        <pc:spChg chg="ord">
          <ac:chgData name="mnats" userId="2d5df061-6255-4755-935c-bfd826af269a" providerId="ADAL" clId="{32F47FAB-BC76-4102-AA0F-E4721C29CDBB}" dt="2025-09-26T17:26:22.425" v="2058" actId="13244"/>
          <ac:spMkLst>
            <pc:docMk/>
            <pc:sldMk cId="1845541178" sldId="257"/>
            <ac:spMk id="5" creationId="{939A7AB9-45E6-4289-93FC-85FB7AF0F0B2}"/>
          </ac:spMkLst>
        </pc:spChg>
        <pc:spChg chg="mod">
          <ac:chgData name="mnats" userId="2d5df061-6255-4755-935c-bfd826af269a" providerId="ADAL" clId="{32F47FAB-BC76-4102-AA0F-E4721C29CDBB}" dt="2025-09-26T00:17:40.358" v="408" actId="1076"/>
          <ac:spMkLst>
            <pc:docMk/>
            <pc:sldMk cId="1845541178" sldId="257"/>
            <ac:spMk id="6" creationId="{F03D3519-7DE9-4237-A3E5-7C05168F4C71}"/>
          </ac:spMkLst>
        </pc:spChg>
        <pc:spChg chg="ord">
          <ac:chgData name="mnats" userId="2d5df061-6255-4755-935c-bfd826af269a" providerId="ADAL" clId="{32F47FAB-BC76-4102-AA0F-E4721C29CDBB}" dt="2025-09-26T17:26:06.536" v="2056" actId="13244"/>
          <ac:spMkLst>
            <pc:docMk/>
            <pc:sldMk cId="1845541178" sldId="257"/>
            <ac:spMk id="7" creationId="{0A79880A-02CC-4414-8DE6-4712B9C42EA9}"/>
          </ac:spMkLst>
        </pc:spChg>
        <pc:spChg chg="mod ord">
          <ac:chgData name="mnats" userId="2d5df061-6255-4755-935c-bfd826af269a" providerId="ADAL" clId="{32F47FAB-BC76-4102-AA0F-E4721C29CDBB}" dt="2025-09-26T17:26:02.604" v="2055" actId="13244"/>
          <ac:spMkLst>
            <pc:docMk/>
            <pc:sldMk cId="1845541178" sldId="257"/>
            <ac:spMk id="8" creationId="{8E548CDB-8DED-4277-B38A-8C3EE7E2E984}"/>
          </ac:spMkLst>
        </pc:spChg>
      </pc:sldChg>
      <pc:sldChg chg="modSp mod">
        <pc:chgData name="mnats" userId="2d5df061-6255-4755-935c-bfd826af269a" providerId="ADAL" clId="{32F47FAB-BC76-4102-AA0F-E4721C29CDBB}" dt="2025-09-26T17:24:42.640" v="2047" actId="13244"/>
        <pc:sldMkLst>
          <pc:docMk/>
          <pc:sldMk cId="2968213878" sldId="275"/>
        </pc:sldMkLst>
        <pc:spChg chg="mod ord">
          <ac:chgData name="mnats" userId="2d5df061-6255-4755-935c-bfd826af269a" providerId="ADAL" clId="{32F47FAB-BC76-4102-AA0F-E4721C29CDBB}" dt="2025-09-26T17:24:42.640" v="2047" actId="13244"/>
          <ac:spMkLst>
            <pc:docMk/>
            <pc:sldMk cId="2968213878" sldId="275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17:25:05.450" v="2049" actId="13244"/>
        <pc:sldMkLst>
          <pc:docMk/>
          <pc:sldMk cId="167729136" sldId="278"/>
        </pc:sldMkLst>
        <pc:spChg chg="mod">
          <ac:chgData name="mnats" userId="2d5df061-6255-4755-935c-bfd826af269a" providerId="ADAL" clId="{32F47FAB-BC76-4102-AA0F-E4721C29CDBB}" dt="2025-09-26T00:03:16.480" v="340" actId="20577"/>
          <ac:spMkLst>
            <pc:docMk/>
            <pc:sldMk cId="167729136" sldId="278"/>
            <ac:spMk id="2" creationId="{00000000-0000-0000-0000-000000000000}"/>
          </ac:spMkLst>
        </pc:spChg>
        <pc:spChg chg="ord">
          <ac:chgData name="mnats" userId="2d5df061-6255-4755-935c-bfd826af269a" providerId="ADAL" clId="{32F47FAB-BC76-4102-AA0F-E4721C29CDBB}" dt="2025-09-26T17:25:05.450" v="2049" actId="13244"/>
          <ac:spMkLst>
            <pc:docMk/>
            <pc:sldMk cId="167729136" sldId="278"/>
            <ac:spMk id="3" creationId="{00000000-0000-0000-0000-000000000000}"/>
          </ac:spMkLst>
        </pc:spChg>
        <pc:spChg chg="mod">
          <ac:chgData name="mnats" userId="2d5df061-6255-4755-935c-bfd826af269a" providerId="ADAL" clId="{32F47FAB-BC76-4102-AA0F-E4721C29CDBB}" dt="2025-09-26T17:22:01.739" v="1334" actId="962"/>
          <ac:spMkLst>
            <pc:docMk/>
            <pc:sldMk cId="167729136" sldId="278"/>
            <ac:spMk id="4" creationId="{5D84AE2B-B712-46FD-ADDA-C37240CDBC94}"/>
          </ac:spMkLst>
        </pc:spChg>
        <pc:spChg chg="mod">
          <ac:chgData name="mnats" userId="2d5df061-6255-4755-935c-bfd826af269a" providerId="ADAL" clId="{32F47FAB-BC76-4102-AA0F-E4721C29CDBB}" dt="2025-09-26T17:22:16.027" v="1472" actId="962"/>
          <ac:spMkLst>
            <pc:docMk/>
            <pc:sldMk cId="167729136" sldId="278"/>
            <ac:spMk id="6" creationId="{555BE546-FB3C-4702-9C95-4CA1B0BECAA0}"/>
          </ac:spMkLst>
        </pc:spChg>
      </pc:sldChg>
      <pc:sldChg chg="modSp mod">
        <pc:chgData name="mnats" userId="2d5df061-6255-4755-935c-bfd826af269a" providerId="ADAL" clId="{32F47FAB-BC76-4102-AA0F-E4721C29CDBB}" dt="2025-09-26T00:03:22.846" v="348" actId="20577"/>
        <pc:sldMkLst>
          <pc:docMk/>
          <pc:sldMk cId="207313433" sldId="279"/>
        </pc:sldMkLst>
        <pc:spChg chg="mod">
          <ac:chgData name="mnats" userId="2d5df061-6255-4755-935c-bfd826af269a" providerId="ADAL" clId="{32F47FAB-BC76-4102-AA0F-E4721C29CDBB}" dt="2025-09-26T00:03:22.846" v="348" actId="20577"/>
          <ac:spMkLst>
            <pc:docMk/>
            <pc:sldMk cId="207313433" sldId="279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17:41:03.175" v="2086" actId="1076"/>
        <pc:sldMkLst>
          <pc:docMk/>
          <pc:sldMk cId="2420223328" sldId="280"/>
        </pc:sldMkLst>
        <pc:spChg chg="mod">
          <ac:chgData name="mnats" userId="2d5df061-6255-4755-935c-bfd826af269a" providerId="ADAL" clId="{32F47FAB-BC76-4102-AA0F-E4721C29CDBB}" dt="2025-09-26T00:03:37.063" v="379" actId="20577"/>
          <ac:spMkLst>
            <pc:docMk/>
            <pc:sldMk cId="2420223328" sldId="280"/>
            <ac:spMk id="2" creationId="{00000000-0000-0000-0000-000000000000}"/>
          </ac:spMkLst>
        </pc:spChg>
        <pc:spChg chg="ord">
          <ac:chgData name="mnats" userId="2d5df061-6255-4755-935c-bfd826af269a" providerId="ADAL" clId="{32F47FAB-BC76-4102-AA0F-E4721C29CDBB}" dt="2025-09-26T17:25:23.092" v="2051" actId="13244"/>
          <ac:spMkLst>
            <pc:docMk/>
            <pc:sldMk cId="2420223328" sldId="280"/>
            <ac:spMk id="4" creationId="{00000000-0000-0000-0000-000000000000}"/>
          </ac:spMkLst>
        </pc:spChg>
        <pc:spChg chg="mod">
          <ac:chgData name="mnats" userId="2d5df061-6255-4755-935c-bfd826af269a" providerId="ADAL" clId="{32F47FAB-BC76-4102-AA0F-E4721C29CDBB}" dt="2025-09-26T17:41:03.175" v="2086" actId="1076"/>
          <ac:spMkLst>
            <pc:docMk/>
            <pc:sldMk cId="2420223328" sldId="280"/>
            <ac:spMk id="6" creationId="{00000000-0000-0000-0000-000000000000}"/>
          </ac:spMkLst>
        </pc:spChg>
        <pc:spChg chg="ord">
          <ac:chgData name="mnats" userId="2d5df061-6255-4755-935c-bfd826af269a" providerId="ADAL" clId="{32F47FAB-BC76-4102-AA0F-E4721C29CDBB}" dt="2025-09-26T17:25:18.655" v="2050" actId="13244"/>
          <ac:spMkLst>
            <pc:docMk/>
            <pc:sldMk cId="2420223328" sldId="280"/>
            <ac:spMk id="10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17:28:54.165" v="2078" actId="20577"/>
        <pc:sldMkLst>
          <pc:docMk/>
          <pc:sldMk cId="3913810058" sldId="281"/>
        </pc:sldMkLst>
        <pc:spChg chg="mod">
          <ac:chgData name="mnats" userId="2d5df061-6255-4755-935c-bfd826af269a" providerId="ADAL" clId="{32F47FAB-BC76-4102-AA0F-E4721C29CDBB}" dt="2025-09-26T17:28:54.165" v="2078" actId="20577"/>
          <ac:spMkLst>
            <pc:docMk/>
            <pc:sldMk cId="3913810058" sldId="281"/>
            <ac:spMk id="2" creationId="{00000000-0000-0000-0000-000000000000}"/>
          </ac:spMkLst>
        </pc:spChg>
        <pc:spChg chg="ord">
          <ac:chgData name="mnats" userId="2d5df061-6255-4755-935c-bfd826af269a" providerId="ADAL" clId="{32F47FAB-BC76-4102-AA0F-E4721C29CDBB}" dt="2025-09-26T17:25:36.168" v="2052" actId="13244"/>
          <ac:spMkLst>
            <pc:docMk/>
            <pc:sldMk cId="3913810058" sldId="281"/>
            <ac:spMk id="4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17:25:54.091" v="2054" actId="13244"/>
        <pc:sldMkLst>
          <pc:docMk/>
          <pc:sldMk cId="3729655746" sldId="282"/>
        </pc:sldMkLst>
        <pc:spChg chg="mod">
          <ac:chgData name="mnats" userId="2d5df061-6255-4755-935c-bfd826af269a" providerId="ADAL" clId="{32F47FAB-BC76-4102-AA0F-E4721C29CDBB}" dt="2025-09-26T00:22:39.494" v="423" actId="20577"/>
          <ac:spMkLst>
            <pc:docMk/>
            <pc:sldMk cId="3729655746" sldId="282"/>
            <ac:spMk id="2" creationId="{00000000-0000-0000-0000-000000000000}"/>
          </ac:spMkLst>
        </pc:spChg>
        <pc:spChg chg="ord">
          <ac:chgData name="mnats" userId="2d5df061-6255-4755-935c-bfd826af269a" providerId="ADAL" clId="{32F47FAB-BC76-4102-AA0F-E4721C29CDBB}" dt="2025-09-26T17:25:54.091" v="2054" actId="13244"/>
          <ac:spMkLst>
            <pc:docMk/>
            <pc:sldMk cId="3729655746" sldId="282"/>
            <ac:spMk id="6" creationId="{00000000-0000-0000-0000-000000000000}"/>
          </ac:spMkLst>
        </pc:spChg>
        <pc:spChg chg="mod">
          <ac:chgData name="mnats" userId="2d5df061-6255-4755-935c-bfd826af269a" providerId="ADAL" clId="{32F47FAB-BC76-4102-AA0F-E4721C29CDBB}" dt="2025-09-26T17:22:37.239" v="1628" actId="962"/>
          <ac:spMkLst>
            <pc:docMk/>
            <pc:sldMk cId="3729655746" sldId="282"/>
            <ac:spMk id="7" creationId="{CFFAC7F1-52A1-400C-A4DB-261AEFE222E9}"/>
          </ac:spMkLst>
        </pc:spChg>
        <pc:spChg chg="mod">
          <ac:chgData name="mnats" userId="2d5df061-6255-4755-935c-bfd826af269a" providerId="ADAL" clId="{32F47FAB-BC76-4102-AA0F-E4721C29CDBB}" dt="2025-09-26T17:22:55.218" v="1744" actId="962"/>
          <ac:spMkLst>
            <pc:docMk/>
            <pc:sldMk cId="3729655746" sldId="282"/>
            <ac:spMk id="8" creationId="{67FFB74A-D0D4-4B63-86C2-5C7BD38CDDAC}"/>
          </ac:spMkLst>
        </pc:spChg>
      </pc:sldChg>
      <pc:sldChg chg="modSp mod">
        <pc:chgData name="mnats" userId="2d5df061-6255-4755-935c-bfd826af269a" providerId="ADAL" clId="{32F47FAB-BC76-4102-AA0F-E4721C29CDBB}" dt="2025-09-25T23:48:27.712" v="283" actId="20577"/>
        <pc:sldMkLst>
          <pc:docMk/>
          <pc:sldMk cId="3798183711" sldId="300"/>
        </pc:sldMkLst>
        <pc:spChg chg="mod">
          <ac:chgData name="mnats" userId="2d5df061-6255-4755-935c-bfd826af269a" providerId="ADAL" clId="{32F47FAB-BC76-4102-AA0F-E4721C29CDBB}" dt="2025-09-25T23:48:27.712" v="283" actId="20577"/>
          <ac:spMkLst>
            <pc:docMk/>
            <pc:sldMk cId="3798183711" sldId="300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17:24:54.101" v="2048" actId="13244"/>
        <pc:sldMkLst>
          <pc:docMk/>
          <pc:sldMk cId="3146295607" sldId="303"/>
        </pc:sldMkLst>
        <pc:spChg chg="mod ord">
          <ac:chgData name="mnats" userId="2d5df061-6255-4755-935c-bfd826af269a" providerId="ADAL" clId="{32F47FAB-BC76-4102-AA0F-E4721C29CDBB}" dt="2025-09-26T17:24:54.101" v="2048" actId="13244"/>
          <ac:spMkLst>
            <pc:docMk/>
            <pc:sldMk cId="3146295607" sldId="303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00:17:31.945" v="402" actId="20577"/>
        <pc:sldMkLst>
          <pc:docMk/>
          <pc:sldMk cId="809650985" sldId="310"/>
        </pc:sldMkLst>
        <pc:spChg chg="mod">
          <ac:chgData name="mnats" userId="2d5df061-6255-4755-935c-bfd826af269a" providerId="ADAL" clId="{32F47FAB-BC76-4102-AA0F-E4721C29CDBB}" dt="2025-09-26T00:17:31.945" v="402" actId="20577"/>
          <ac:spMkLst>
            <pc:docMk/>
            <pc:sldMk cId="809650985" sldId="310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17:25:44.958" v="2053" actId="13244"/>
        <pc:sldMkLst>
          <pc:docMk/>
          <pc:sldMk cId="2529390323" sldId="312"/>
        </pc:sldMkLst>
        <pc:graphicFrameChg chg="ord">
          <ac:chgData name="mnats" userId="2d5df061-6255-4755-935c-bfd826af269a" providerId="ADAL" clId="{32F47FAB-BC76-4102-AA0F-E4721C29CDBB}" dt="2025-09-26T17:25:44.958" v="2053" actId="13244"/>
          <ac:graphicFrameMkLst>
            <pc:docMk/>
            <pc:sldMk cId="2529390323" sldId="312"/>
            <ac:graphicFrameMk id="7" creationId="{00000000-0000-0000-0000-000000000000}"/>
          </ac:graphicFrameMkLst>
        </pc:graphicFrameChg>
      </pc:sldChg>
      <pc:sldChg chg="modSp mod">
        <pc:chgData name="mnats" userId="2d5df061-6255-4755-935c-bfd826af269a" providerId="ADAL" clId="{32F47FAB-BC76-4102-AA0F-E4721C29CDBB}" dt="2025-09-26T17:28:32.450" v="2068" actId="13244"/>
        <pc:sldMkLst>
          <pc:docMk/>
          <pc:sldMk cId="218147747" sldId="319"/>
        </pc:sldMkLst>
        <pc:spChg chg="mod">
          <ac:chgData name="mnats" userId="2d5df061-6255-4755-935c-bfd826af269a" providerId="ADAL" clId="{32F47FAB-BC76-4102-AA0F-E4721C29CDBB}" dt="2025-09-26T17:23:50.886" v="2042" actId="1076"/>
          <ac:spMkLst>
            <pc:docMk/>
            <pc:sldMk cId="218147747" sldId="319"/>
            <ac:spMk id="5" creationId="{00000000-0000-0000-0000-000000000000}"/>
          </ac:spMkLst>
        </pc:spChg>
        <pc:spChg chg="mod ord">
          <ac:chgData name="mnats" userId="2d5df061-6255-4755-935c-bfd826af269a" providerId="ADAL" clId="{32F47FAB-BC76-4102-AA0F-E4721C29CDBB}" dt="2025-09-26T17:28:30.712" v="2067" actId="13244"/>
          <ac:spMkLst>
            <pc:docMk/>
            <pc:sldMk cId="218147747" sldId="319"/>
            <ac:spMk id="6" creationId="{00000000-0000-0000-0000-000000000000}"/>
          </ac:spMkLst>
        </pc:spChg>
        <pc:spChg chg="mod ord">
          <ac:chgData name="mnats" userId="2d5df061-6255-4755-935c-bfd826af269a" providerId="ADAL" clId="{32F47FAB-BC76-4102-AA0F-E4721C29CDBB}" dt="2025-09-26T17:28:32.450" v="2068" actId="13244"/>
          <ac:spMkLst>
            <pc:docMk/>
            <pc:sldMk cId="218147747" sldId="319"/>
            <ac:spMk id="9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5T22:41:39.873" v="200" actId="20577"/>
        <pc:sldMkLst>
          <pc:docMk/>
          <pc:sldMk cId="3801579013" sldId="334"/>
        </pc:sldMkLst>
        <pc:spChg chg="mod">
          <ac:chgData name="mnats" userId="2d5df061-6255-4755-935c-bfd826af269a" providerId="ADAL" clId="{32F47FAB-BC76-4102-AA0F-E4721C29CDBB}" dt="2025-09-25T22:41:39.873" v="200" actId="20577"/>
          <ac:spMkLst>
            <pc:docMk/>
            <pc:sldMk cId="3801579013" sldId="334"/>
            <ac:spMk id="3" creationId="{00000000-0000-0000-0000-000000000000}"/>
          </ac:spMkLst>
        </pc:spChg>
      </pc:sldChg>
      <pc:sldChg chg="modAnim">
        <pc:chgData name="mnats" userId="2d5df061-6255-4755-935c-bfd826af269a" providerId="ADAL" clId="{32F47FAB-BC76-4102-AA0F-E4721C29CDBB}" dt="2025-09-26T17:34:47.354" v="2080"/>
        <pc:sldMkLst>
          <pc:docMk/>
          <pc:sldMk cId="4214485911" sldId="338"/>
        </pc:sldMkLst>
      </pc:sldChg>
      <pc:sldChg chg="modSp mod">
        <pc:chgData name="mnats" userId="2d5df061-6255-4755-935c-bfd826af269a" providerId="ADAL" clId="{32F47FAB-BC76-4102-AA0F-E4721C29CDBB}" dt="2025-09-26T17:24:26.061" v="2045" actId="13244"/>
        <pc:sldMkLst>
          <pc:docMk/>
          <pc:sldMk cId="720636489" sldId="339"/>
        </pc:sldMkLst>
        <pc:spChg chg="ord">
          <ac:chgData name="mnats" userId="2d5df061-6255-4755-935c-bfd826af269a" providerId="ADAL" clId="{32F47FAB-BC76-4102-AA0F-E4721C29CDBB}" dt="2025-09-26T17:24:26.061" v="2045" actId="13244"/>
          <ac:spMkLst>
            <pc:docMk/>
            <pc:sldMk cId="720636489" sldId="339"/>
            <ac:spMk id="10" creationId="{16440FBD-0C2C-4022-AE1A-D125C8986D1D}"/>
          </ac:spMkLst>
        </pc:spChg>
      </pc:sldChg>
      <pc:sldChg chg="modSp mod">
        <pc:chgData name="mnats" userId="2d5df061-6255-4755-935c-bfd826af269a" providerId="ADAL" clId="{32F47FAB-BC76-4102-AA0F-E4721C29CDBB}" dt="2025-09-26T17:37:08.013" v="2081" actId="1076"/>
        <pc:sldMkLst>
          <pc:docMk/>
          <pc:sldMk cId="2060560149" sldId="343"/>
        </pc:sldMkLst>
        <pc:spChg chg="mod">
          <ac:chgData name="mnats" userId="2d5df061-6255-4755-935c-bfd826af269a" providerId="ADAL" clId="{32F47FAB-BC76-4102-AA0F-E4721C29CDBB}" dt="2025-09-25T23:28:37.590" v="262" actId="20577"/>
          <ac:spMkLst>
            <pc:docMk/>
            <pc:sldMk cId="2060560149" sldId="343"/>
            <ac:spMk id="2" creationId="{00000000-0000-0000-0000-000000000000}"/>
          </ac:spMkLst>
        </pc:spChg>
        <pc:spChg chg="mod">
          <ac:chgData name="mnats" userId="2d5df061-6255-4755-935c-bfd826af269a" providerId="ADAL" clId="{32F47FAB-BC76-4102-AA0F-E4721C29CDBB}" dt="2025-09-26T17:37:08.013" v="2081" actId="1076"/>
          <ac:spMkLst>
            <pc:docMk/>
            <pc:sldMk cId="2060560149" sldId="343"/>
            <ac:spMk id="3" creationId="{00000000-0000-0000-0000-000000000000}"/>
          </ac:spMkLst>
        </pc:spChg>
      </pc:sldChg>
      <pc:sldChg chg="modSp">
        <pc:chgData name="mnats" userId="2d5df061-6255-4755-935c-bfd826af269a" providerId="ADAL" clId="{32F47FAB-BC76-4102-AA0F-E4721C29CDBB}" dt="2025-09-25T23:28:31.788" v="258" actId="20577"/>
        <pc:sldMkLst>
          <pc:docMk/>
          <pc:sldMk cId="2108888732" sldId="344"/>
        </pc:sldMkLst>
        <pc:spChg chg="mod">
          <ac:chgData name="mnats" userId="2d5df061-6255-4755-935c-bfd826af269a" providerId="ADAL" clId="{32F47FAB-BC76-4102-AA0F-E4721C29CDBB}" dt="2025-09-25T23:28:31.788" v="258" actId="20577"/>
          <ac:spMkLst>
            <pc:docMk/>
            <pc:sldMk cId="2108888732" sldId="344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5T23:28:42.472" v="266" actId="20577"/>
        <pc:sldMkLst>
          <pc:docMk/>
          <pc:sldMk cId="3061011886" sldId="345"/>
        </pc:sldMkLst>
        <pc:spChg chg="mod">
          <ac:chgData name="mnats" userId="2d5df061-6255-4755-935c-bfd826af269a" providerId="ADAL" clId="{32F47FAB-BC76-4102-AA0F-E4721C29CDBB}" dt="2025-09-25T23:28:42.472" v="266" actId="20577"/>
          <ac:spMkLst>
            <pc:docMk/>
            <pc:sldMk cId="3061011886" sldId="345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5T23:28:47.183" v="272" actId="20577"/>
        <pc:sldMkLst>
          <pc:docMk/>
          <pc:sldMk cId="2876889492" sldId="346"/>
        </pc:sldMkLst>
        <pc:spChg chg="mod">
          <ac:chgData name="mnats" userId="2d5df061-6255-4755-935c-bfd826af269a" providerId="ADAL" clId="{32F47FAB-BC76-4102-AA0F-E4721C29CDBB}" dt="2025-09-25T23:28:47.183" v="272" actId="20577"/>
          <ac:spMkLst>
            <pc:docMk/>
            <pc:sldMk cId="2876889492" sldId="346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17:24:34.982" v="2046" actId="13244"/>
        <pc:sldMkLst>
          <pc:docMk/>
          <pc:sldMk cId="1498077953" sldId="347"/>
        </pc:sldMkLst>
        <pc:spChg chg="mod ord">
          <ac:chgData name="mnats" userId="2d5df061-6255-4755-935c-bfd826af269a" providerId="ADAL" clId="{32F47FAB-BC76-4102-AA0F-E4721C29CDBB}" dt="2025-09-26T17:24:34.982" v="2046" actId="13244"/>
          <ac:spMkLst>
            <pc:docMk/>
            <pc:sldMk cId="1498077953" sldId="347"/>
            <ac:spMk id="5" creationId="{00000000-0000-0000-0000-000000000000}"/>
          </ac:spMkLst>
        </pc:spChg>
      </pc:sldChg>
      <pc:sldChg chg="delSp modSp mod">
        <pc:chgData name="mnats" userId="2d5df061-6255-4755-935c-bfd826af269a" providerId="ADAL" clId="{32F47FAB-BC76-4102-AA0F-E4721C29CDBB}" dt="2025-09-26T17:24:09.290" v="2044" actId="13244"/>
        <pc:sldMkLst>
          <pc:docMk/>
          <pc:sldMk cId="1799015428" sldId="348"/>
        </pc:sldMkLst>
        <pc:spChg chg="mod ord">
          <ac:chgData name="mnats" userId="2d5df061-6255-4755-935c-bfd826af269a" providerId="ADAL" clId="{32F47FAB-BC76-4102-AA0F-E4721C29CDBB}" dt="2025-09-26T17:24:09.290" v="2044" actId="13244"/>
          <ac:spMkLst>
            <pc:docMk/>
            <pc:sldMk cId="1799015428" sldId="348"/>
            <ac:spMk id="3" creationId="{00000000-0000-0000-0000-000000000000}"/>
          </ac:spMkLst>
        </pc:spChg>
        <pc:spChg chg="del">
          <ac:chgData name="mnats" userId="2d5df061-6255-4755-935c-bfd826af269a" providerId="ADAL" clId="{32F47FAB-BC76-4102-AA0F-E4721C29CDBB}" dt="2025-09-26T00:20:30.692" v="409" actId="478"/>
          <ac:spMkLst>
            <pc:docMk/>
            <pc:sldMk cId="1799015428" sldId="348"/>
            <ac:spMk id="4" creationId="{00000000-0000-0000-0000-000000000000}"/>
          </ac:spMkLst>
        </pc:spChg>
        <pc:graphicFrameChg chg="ord">
          <ac:chgData name="mnats" userId="2d5df061-6255-4755-935c-bfd826af269a" providerId="ADAL" clId="{32F47FAB-BC76-4102-AA0F-E4721C29CDBB}" dt="2025-09-26T17:24:06.068" v="2043" actId="13244"/>
          <ac:graphicFrameMkLst>
            <pc:docMk/>
            <pc:sldMk cId="1799015428" sldId="348"/>
            <ac:graphicFrameMk id="11" creationId="{00000000-0000-0000-0000-000000000000}"/>
          </ac:graphicFrameMkLst>
        </pc:graphicFrameChg>
      </pc:sldChg>
      <pc:sldChg chg="modSp">
        <pc:chgData name="mnats" userId="2d5df061-6255-4755-935c-bfd826af269a" providerId="ADAL" clId="{32F47FAB-BC76-4102-AA0F-E4721C29CDBB}" dt="2025-09-25T23:16:22.780" v="230" actId="20577"/>
        <pc:sldMkLst>
          <pc:docMk/>
          <pc:sldMk cId="2919190720" sldId="349"/>
        </pc:sldMkLst>
        <pc:spChg chg="mod">
          <ac:chgData name="mnats" userId="2d5df061-6255-4755-935c-bfd826af269a" providerId="ADAL" clId="{32F47FAB-BC76-4102-AA0F-E4721C29CDBB}" dt="2025-09-25T23:16:22.780" v="230" actId="20577"/>
          <ac:spMkLst>
            <pc:docMk/>
            <pc:sldMk cId="2919190720" sldId="349"/>
            <ac:spMk id="2" creationId="{00000000-0000-0000-0000-000000000000}"/>
          </ac:spMkLst>
        </pc:spChg>
      </pc:sldChg>
      <pc:sldChg chg="modSp">
        <pc:chgData name="mnats" userId="2d5df061-6255-4755-935c-bfd826af269a" providerId="ADAL" clId="{32F47FAB-BC76-4102-AA0F-E4721C29CDBB}" dt="2025-09-25T23:16:28.862" v="238" actId="20577"/>
        <pc:sldMkLst>
          <pc:docMk/>
          <pc:sldMk cId="1359667015" sldId="350"/>
        </pc:sldMkLst>
        <pc:spChg chg="mod">
          <ac:chgData name="mnats" userId="2d5df061-6255-4755-935c-bfd826af269a" providerId="ADAL" clId="{32F47FAB-BC76-4102-AA0F-E4721C29CDBB}" dt="2025-09-25T23:16:28.862" v="238" actId="20577"/>
          <ac:spMkLst>
            <pc:docMk/>
            <pc:sldMk cId="1359667015" sldId="350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17:27:47.703" v="2063" actId="404"/>
        <pc:sldMkLst>
          <pc:docMk/>
          <pc:sldMk cId="3723523435" sldId="387"/>
        </pc:sldMkLst>
        <pc:spChg chg="mod">
          <ac:chgData name="mnats" userId="2d5df061-6255-4755-935c-bfd826af269a" providerId="ADAL" clId="{32F47FAB-BC76-4102-AA0F-E4721C29CDBB}" dt="2025-09-26T17:27:47.703" v="2063" actId="404"/>
          <ac:spMkLst>
            <pc:docMk/>
            <pc:sldMk cId="3723523435" sldId="387"/>
            <ac:spMk id="5" creationId="{00000000-0000-0000-0000-000000000000}"/>
          </ac:spMkLst>
        </pc:spChg>
        <pc:spChg chg="mod">
          <ac:chgData name="mnats" userId="2d5df061-6255-4755-935c-bfd826af269a" providerId="ADAL" clId="{32F47FAB-BC76-4102-AA0F-E4721C29CDBB}" dt="2025-09-26T17:27:41.207" v="2060" actId="1076"/>
          <ac:spMkLst>
            <pc:docMk/>
            <pc:sldMk cId="3723523435" sldId="387"/>
            <ac:spMk id="8" creationId="{5BEB134B-ED7A-423C-971E-8F22A8428E2C}"/>
          </ac:spMkLst>
        </pc:spChg>
        <pc:spChg chg="ord">
          <ac:chgData name="mnats" userId="2d5df061-6255-4755-935c-bfd826af269a" providerId="ADAL" clId="{32F47FAB-BC76-4102-AA0F-E4721C29CDBB}" dt="2025-09-26T17:27:29.731" v="2059" actId="13244"/>
          <ac:spMkLst>
            <pc:docMk/>
            <pc:sldMk cId="3723523435" sldId="387"/>
            <ac:spMk id="9" creationId="{8C78DBD2-F41A-454D-B995-CBCA501562BD}"/>
          </ac:spMkLst>
        </pc:spChg>
      </pc:sldChg>
      <pc:sldChg chg="modSp mod">
        <pc:chgData name="mnats" userId="2d5df061-6255-4755-935c-bfd826af269a" providerId="ADAL" clId="{32F47FAB-BC76-4102-AA0F-E4721C29CDBB}" dt="2025-09-26T17:28:13.903" v="2066" actId="13244"/>
        <pc:sldMkLst>
          <pc:docMk/>
          <pc:sldMk cId="857088693" sldId="388"/>
        </pc:sldMkLst>
        <pc:spChg chg="ord">
          <ac:chgData name="mnats" userId="2d5df061-6255-4755-935c-bfd826af269a" providerId="ADAL" clId="{32F47FAB-BC76-4102-AA0F-E4721C29CDBB}" dt="2025-09-26T17:28:13.903" v="2066" actId="13244"/>
          <ac:spMkLst>
            <pc:docMk/>
            <pc:sldMk cId="857088693" sldId="388"/>
            <ac:spMk id="11" creationId="{D93A0FA8-E21A-4B91-A6DC-E434B1A5A00A}"/>
          </ac:spMkLst>
        </pc:spChg>
      </pc:sldChg>
      <pc:sldChg chg="modSp mod">
        <pc:chgData name="mnats" userId="2d5df061-6255-4755-935c-bfd826af269a" providerId="ADAL" clId="{32F47FAB-BC76-4102-AA0F-E4721C29CDBB}" dt="2025-09-26T17:28:00.511" v="2065" actId="13244"/>
        <pc:sldMkLst>
          <pc:docMk/>
          <pc:sldMk cId="1470532039" sldId="389"/>
        </pc:sldMkLst>
        <pc:spChg chg="ord">
          <ac:chgData name="mnats" userId="2d5df061-6255-4755-935c-bfd826af269a" providerId="ADAL" clId="{32F47FAB-BC76-4102-AA0F-E4721C29CDBB}" dt="2025-09-26T17:28:00.511" v="2065" actId="13244"/>
          <ac:spMkLst>
            <pc:docMk/>
            <pc:sldMk cId="1470532039" sldId="389"/>
            <ac:spMk id="7" creationId="{0A79880A-02CC-4414-8DE6-4712B9C42EA9}"/>
          </ac:spMkLst>
        </pc:spChg>
        <pc:spChg chg="mod ord">
          <ac:chgData name="mnats" userId="2d5df061-6255-4755-935c-bfd826af269a" providerId="ADAL" clId="{32F47FAB-BC76-4102-AA0F-E4721C29CDBB}" dt="2025-09-26T17:27:57.124" v="2064" actId="13244"/>
          <ac:spMkLst>
            <pc:docMk/>
            <pc:sldMk cId="1470532039" sldId="389"/>
            <ac:spMk id="9" creationId="{7A95826D-8671-4543-81DE-FAC0838755B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0D4793E3-264F-4594-9F72-80F2F7CB59A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362D0259-7282-44FD-B15D-444A4028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09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DEEBED4E-280B-4D1F-91E2-EAE079489D9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0FF94161-02CB-4E79-96C7-F52320B8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1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replaced p with a and q with b. Same as if you replaced the “I” in a for-loop with a “j” everywhere in that loop.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94161-02CB-4E79-96C7-F52320B8DA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3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9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0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6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32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7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5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5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6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8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5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03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2.png"/><Relationship Id="rId5" Type="http://schemas.openxmlformats.org/officeDocument/2006/relationships/image" Target="../media/image50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80.png"/><Relationship Id="rId4" Type="http://schemas.openxmlformats.org/officeDocument/2006/relationships/tags" Target="../tags/tag1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00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2.png"/><Relationship Id="rId4" Type="http://schemas.openxmlformats.org/officeDocument/2006/relationships/image" Target="../media/image2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0.png"/><Relationship Id="rId4" Type="http://schemas.openxmlformats.org/officeDocument/2006/relationships/image" Target="../media/image1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tags" Target="../tags/tag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Logic, Equivalences, Symbolic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2</a:t>
            </a:r>
          </a:p>
        </p:txBody>
      </p:sp>
      <p:pic>
        <p:nvPicPr>
          <p:cNvPr id="4" name="Picture 3" descr="A comic strip with child: &quot;Daddy, what's a conjunction&quot;? Dad: &quot;A conjunction? Conjunction junction, what's your function? Hooking up words and phrases and clauses!&quot; Child: &quot;In normal language, please.&quot; Dad: &quot;I forget.&quot;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05050"/>
            <a:ext cx="6858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0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Parentheses…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coming soon!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48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7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is the condition. Knowing the Pythagorean Theorem is the promise.</a:t>
            </a:r>
          </a:p>
        </p:txBody>
      </p:sp>
    </p:spTree>
    <p:extLst>
      <p:ext uri="{BB962C8B-B14F-4D97-AF65-F5344CB8AC3E}">
        <p14:creationId xmlns:p14="http://schemas.microsoft.com/office/powerpoint/2010/main" val="7206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/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like you were taught PEMDAS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Logic also has order of operations.</a:t>
                </a:r>
              </a:p>
              <a:p>
                <a:pPr lvl="1"/>
                <a:r>
                  <a:rPr lang="en-US" dirty="0"/>
                  <a:t>Parentheses</a:t>
                </a:r>
              </a:p>
              <a:p>
                <a:pPr lvl="1"/>
                <a:r>
                  <a:rPr lang="en-US" dirty="0"/>
                  <a:t>Negation</a:t>
                </a:r>
              </a:p>
              <a:p>
                <a:pPr lvl="1"/>
                <a:r>
                  <a:rPr lang="en-US" dirty="0"/>
                  <a:t>And</a:t>
                </a:r>
              </a:p>
              <a:p>
                <a:pPr lvl="1"/>
                <a:r>
                  <a:rPr lang="en-US" dirty="0"/>
                  <a:t>Or, exclusive or</a:t>
                </a:r>
              </a:p>
              <a:p>
                <a:pPr lvl="1"/>
                <a:r>
                  <a:rPr lang="en-US" dirty="0"/>
                  <a:t>Implication</a:t>
                </a:r>
              </a:p>
              <a:p>
                <a:pPr lvl="1"/>
                <a:r>
                  <a:rPr lang="en-US" dirty="0" err="1"/>
                  <a:t>Biconditional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Within a level, apply from left to right. </a:t>
                </a:r>
              </a:p>
              <a:p>
                <a:pPr lvl="1"/>
                <a:r>
                  <a:rPr lang="en-US" dirty="0"/>
                  <a:t>Other authors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 descr="A bracket encompassing parentheses; negation; and; or, exclusive or; implication; biconditional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of these is it’s own level!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Conjunction (and) </a:t>
                </a:r>
                <a:r>
                  <a:rPr lang="en-US" sz="1600" dirty="0"/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Exclusive Or			</a:t>
                </a:r>
                <a:r>
                  <a:rPr lang="en-US" sz="500" dirty="0"/>
                  <a:t> 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(1)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696735" y="1152028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35" y="1152028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304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have the same truth value.”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9513396"/>
              </p:ext>
            </p:extLst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 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794033"/>
              </p:ext>
            </p:extLst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Today(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  <a:p>
            <a:endParaRPr lang="en-US" dirty="0"/>
          </a:p>
          <a:p>
            <a:r>
              <a:rPr lang="en-US" dirty="0"/>
              <a:t>We want to be able to make iron-clad guarantees that something is true.</a:t>
            </a:r>
          </a:p>
          <a:p>
            <a:r>
              <a:rPr lang="en-US" dirty="0"/>
              <a:t>And convince others that we really have ironclad guarantees.</a:t>
            </a:r>
          </a:p>
          <a:p>
            <a:endParaRPr lang="en-US" dirty="0"/>
          </a:p>
          <a:p>
            <a:r>
              <a:rPr lang="en-US" dirty="0"/>
              <a:t>But first, some notation.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recordings on “Panopto” – link is posted on ed.</a:t>
            </a:r>
          </a:p>
          <a:p>
            <a:r>
              <a:rPr lang="en-US" dirty="0"/>
              <a:t>HW1 is out now – on the assignments tab on the webpage</a:t>
            </a:r>
          </a:p>
          <a:p>
            <a:pPr lvl="1"/>
            <a:r>
              <a:rPr lang="en-US" dirty="0"/>
              <a:t>Due Thursday evening (10/2). </a:t>
            </a:r>
          </a:p>
          <a:p>
            <a:pPr lvl="1"/>
            <a:r>
              <a:rPr lang="en-US" sz="2000" dirty="0"/>
              <a:t>Note that assignments will normally be released and due on Wednesdays (out for 1 week)</a:t>
            </a:r>
          </a:p>
          <a:p>
            <a:pPr lvl="1"/>
            <a:r>
              <a:rPr lang="en-US" dirty="0"/>
              <a:t>You’ll submit to </a:t>
            </a:r>
            <a:r>
              <a:rPr lang="en-US" dirty="0" err="1"/>
              <a:t>gradescope</a:t>
            </a:r>
            <a:r>
              <a:rPr lang="en-US" dirty="0"/>
              <a:t>.</a:t>
            </a:r>
          </a:p>
          <a:p>
            <a:r>
              <a:rPr lang="en-US" dirty="0"/>
              <a:t>OH will start on Monday (9/29)!</a:t>
            </a:r>
          </a:p>
          <a:p>
            <a:pPr lvl="1"/>
            <a:r>
              <a:rPr lang="en-US" dirty="0"/>
              <a:t>mix of zoom + in-person</a:t>
            </a:r>
          </a:p>
          <a:p>
            <a:pPr lvl="1"/>
            <a:r>
              <a:rPr lang="en-US" dirty="0"/>
              <a:t>Visit early! We get very busy right before deadlines!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CC1 and 2 will both be due Monday 1:30 (delayed deadline for CC1)</a:t>
            </a:r>
          </a:p>
          <a:p>
            <a:pPr lvl="1"/>
            <a:r>
              <a:rPr lang="en-US" dirty="0"/>
              <a:t>Make sure you can get on </a:t>
            </a:r>
            <a:r>
              <a:rPr lang="en-US" dirty="0" err="1"/>
              <a:t>gradescope</a:t>
            </a:r>
            <a:r>
              <a:rPr lang="en-US" dirty="0"/>
              <a:t> today!</a:t>
            </a:r>
          </a:p>
        </p:txBody>
      </p:sp>
    </p:spTree>
    <p:extLst>
      <p:ext uri="{BB962C8B-B14F-4D97-AF65-F5344CB8AC3E}">
        <p14:creationId xmlns:p14="http://schemas.microsoft.com/office/powerpoint/2010/main" val="380157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42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will want to talk about whether two propositions are “the same.”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equal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are character-for-character identical.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blipFill>
                <a:blip r:embed="rId2"/>
                <a:stretch>
                  <a:fillRect l="-87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blipFill>
                <a:blip r:embed="rId3"/>
                <a:stretch>
                  <a:fillRect l="-39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3260436"/>
            <a:ext cx="1151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almost never ask whether propositions are equal. It’s not an interesting question.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4C328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equivalent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always have the same truth value.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blipFill>
                <a:blip r:embed="rId4"/>
                <a:stretch>
                  <a:fillRect l="-83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blipFill>
                <a:blip r:embed="rId5"/>
                <a:stretch>
                  <a:fillRect l="-35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ea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false,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blipFill>
                <a:blip r:embed="rId6"/>
                <a:stretch>
                  <a:fillRect l="-848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39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4C3282"/>
                </a:solidFill>
              </a:rPr>
              <a:t>A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</a:t>
            </a:r>
            <a:r>
              <a:rPr lang="en-US" dirty="0">
                <a:solidFill>
                  <a:srgbClr val="4C3282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vs.  </a:t>
            </a:r>
            <a:r>
              <a:rPr lang="en-US" i="1" dirty="0">
                <a:solidFill>
                  <a:srgbClr val="4C3282"/>
                </a:solidFill>
              </a:rPr>
              <a:t>A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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endParaRPr lang="en-US" dirty="0">
              <a:solidFill>
                <a:srgbClr val="4C32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39" y="1735772"/>
                <a:ext cx="10938335" cy="455256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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 B </a:t>
                </a:r>
                <a:r>
                  <a:rPr lang="en-US" dirty="0"/>
                  <a:t>is an </a:t>
                </a:r>
                <a:r>
                  <a:rPr lang="en-US" b="1" i="1" dirty="0"/>
                  <a:t>assertion over all possible truth values</a:t>
                </a:r>
                <a:r>
                  <a:rPr lang="en-US" i="1" dirty="0"/>
                  <a:t> </a:t>
                </a:r>
                <a:r>
                  <a:rPr lang="en-US" dirty="0"/>
                  <a:t>that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/>
                  <a:t> always have the same truth values.</a:t>
                </a:r>
              </a:p>
              <a:p>
                <a:pPr marL="0" indent="0">
                  <a:buNone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when you’re manipulating propositions (“doing algebra”)</a:t>
                </a:r>
              </a:p>
              <a:p>
                <a:pPr marL="0" indent="0">
                  <a:buNone/>
                </a:pPr>
                <a:r>
                  <a:rPr lang="en-US" sz="1600" dirty="0"/>
                  <a:t>			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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B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is a </a:t>
                </a:r>
                <a:r>
                  <a:rPr lang="en-US" b="1" i="1" dirty="0">
                    <a:solidFill>
                      <a:prstClr val="black"/>
                    </a:solidFill>
                  </a:rPr>
                  <a:t>proposition</a:t>
                </a:r>
                <a:r>
                  <a:rPr lang="en-US" dirty="0">
                    <a:solidFill>
                      <a:prstClr val="black"/>
                    </a:solidFill>
                  </a:rPr>
                  <a:t> that may be true or false depending on the truth values of the variables in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>
                    <a:solidFill>
                      <a:prstClr val="black"/>
                    </a:solidFill>
                  </a:rPr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This distinction will be easier to understand after you see us use them both a few time.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735772"/>
                <a:ext cx="10938335" cy="4552561"/>
              </a:xfrm>
              <a:blipFill>
                <a:blip r:embed="rId2"/>
                <a:stretch>
                  <a:fillRect l="-1560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884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 and Proofs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7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we’re doing algebra, we can apply rules to transform expressions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want rules for logical expressions too.</a:t>
                </a:r>
              </a:p>
              <a:p>
                <a:r>
                  <a:rPr lang="en-US" dirty="0"/>
                  <a:t>For two rules, we’ll: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Derive it/make sure we understand why it’s true.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Practice using it.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By the end of the course, you’ll do these “automatically” on full sentences; for now we’ll practice mechanically on symbolic forms.</a:t>
                </a:r>
              </a:p>
              <a:p>
                <a:pPr lvl="1"/>
                <a:r>
                  <a:rPr lang="en-US" dirty="0"/>
                  <a:t>As you’re practicing, don’t lose sight of the </a:t>
                </a:r>
                <a:r>
                  <a:rPr lang="en-US" i="1" dirty="0"/>
                  <a:t>intuition </a:t>
                </a:r>
                <a:r>
                  <a:rPr lang="en-US" dirty="0"/>
                  <a:t>for what you’re doing.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241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 Intuition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2812579"/>
          </a:xfrm>
        </p:spPr>
        <p:txBody>
          <a:bodyPr>
            <a:normAutofit/>
          </a:bodyPr>
          <a:lstStyle/>
          <a:p>
            <a:r>
              <a:rPr lang="en-US" dirty="0"/>
              <a:t>Negate the statement </a:t>
            </a:r>
          </a:p>
          <a:p>
            <a:pPr algn="ctr"/>
            <a:r>
              <a:rPr lang="en-US" dirty="0"/>
              <a:t>“my code compiles or there is a bug.”</a:t>
            </a:r>
          </a:p>
          <a:p>
            <a:r>
              <a:rPr lang="en-US" dirty="0"/>
              <a:t>i.e. find a natural English sentence that says </a:t>
            </a:r>
          </a:p>
          <a:p>
            <a:r>
              <a:rPr lang="en-US" dirty="0"/>
              <a:t>“the following is not true: my code compiles or there is a bug”</a:t>
            </a:r>
          </a:p>
          <a:p>
            <a:r>
              <a:rPr lang="en-US" dirty="0"/>
              <a:t>Hint: when it the original sentence false?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761" y="4355690"/>
            <a:ext cx="10943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‘or’ means ‘at least one is true’ so to negate, we need to say ‘neither is true’ or equivalently ‘both are false’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“my code does not compile and there is not a bug”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2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 in 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general rule. It’s always true for any propositions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one of De Morgan’s Laws.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other is: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blipFill>
                <a:blip r:embed="rId3"/>
                <a:stretch>
                  <a:fillRect l="-813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295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Laws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blipFill>
                <a:blip r:embed="rId3"/>
                <a:stretch>
                  <a:fillRect l="-171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262583"/>
              </p:ext>
            </p:extLst>
          </p:nvPr>
        </p:nvGraphicFramePr>
        <p:xfrm>
          <a:off x="1228299" y="2649675"/>
          <a:ext cx="677868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4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 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200" b="1" i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/>
                        <a:t> 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(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r>
                        <a:rPr lang="en-US" sz="2200" b="1" i="0" baseline="0" dirty="0"/>
                        <a:t>)</a:t>
                      </a:r>
                      <a:endParaRPr lang="en-US" sz="2200" b="1" i="0" dirty="0"/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 descr="Highlighting column for NOT(p) OR NOT(q) in the truth table">
            <a:extLst>
              <a:ext uri="{FF2B5EF4-FFF2-40B4-BE49-F238E27FC236}">
                <a16:creationId xmlns:a16="http://schemas.microsoft.com/office/drawing/2014/main" id="{5D84AE2B-B712-46FD-ADDA-C37240CDBC94}"/>
              </a:ext>
            </a:extLst>
          </p:cNvPr>
          <p:cNvSpPr/>
          <p:nvPr/>
        </p:nvSpPr>
        <p:spPr>
          <a:xfrm>
            <a:off x="3943350" y="2649675"/>
            <a:ext cx="1533526" cy="21336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Highlighting the column for NOT(p AND q) in the truth table">
            <a:extLst>
              <a:ext uri="{FF2B5EF4-FFF2-40B4-BE49-F238E27FC236}">
                <a16:creationId xmlns:a16="http://schemas.microsoft.com/office/drawing/2014/main" id="{555BE546-FB3C-4702-9C95-4CA1B0BECAA0}"/>
              </a:ext>
            </a:extLst>
          </p:cNvPr>
          <p:cNvSpPr/>
          <p:nvPr/>
        </p:nvSpPr>
        <p:spPr>
          <a:xfrm>
            <a:off x="6543675" y="2649675"/>
            <a:ext cx="1463304" cy="21336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85465-0B2D-4EF4-91E7-3B4DA6E5E763}"/>
              </a:ext>
            </a:extLst>
          </p:cNvPr>
          <p:cNvSpPr/>
          <p:nvPr/>
        </p:nvSpPr>
        <p:spPr>
          <a:xfrm>
            <a:off x="3321050" y="5238309"/>
            <a:ext cx="5689600" cy="109581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line is the same! </a:t>
            </a:r>
            <a:b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 these expressions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167729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 in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740" y="2524046"/>
            <a:ext cx="11013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if (!(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front != null &amp;&amp; value &gt;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front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front);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else 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current = front;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while 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!= null &amp;&amp;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 value))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current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13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 Code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01057" y="2752295"/>
            <a:ext cx="52785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nsolas" pitchFamily="49" charset="0"/>
                <a:cs typeface="Consolas" pitchFamily="49" charset="0"/>
              </a:rPr>
              <a:t>!(</a:t>
            </a:r>
            <a:r>
              <a:rPr lang="en-US" sz="1900" b="1" dirty="0">
                <a:latin typeface="Consolas" pitchFamily="49" charset="0"/>
                <a:cs typeface="Consolas" pitchFamily="49" charset="0"/>
              </a:rPr>
              <a:t>front != null &amp;&amp; value &gt; </a:t>
            </a:r>
            <a:r>
              <a:rPr lang="en-US" sz="1900" b="1" dirty="0" err="1">
                <a:latin typeface="Consolas" pitchFamily="49" charset="0"/>
                <a:cs typeface="Consolas" pitchFamily="49" charset="0"/>
              </a:rPr>
              <a:t>front.data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Symbol" charset="0"/>
                        </a:rPr>
                        <m:t></m:t>
                      </m:r>
                    </m:oMath>
                  </m:oMathPara>
                </a14:m>
                <a:endParaRPr lang="en-US" sz="3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456706" y="3770649"/>
            <a:ext cx="4726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front == null || value &lt;=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front.data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785" y="5438634"/>
            <a:ext cx="5050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You’ve been using these for a while!</a:t>
            </a:r>
          </a:p>
        </p:txBody>
      </p:sp>
    </p:spTree>
    <p:extLst>
      <p:ext uri="{BB962C8B-B14F-4D97-AF65-F5344CB8AC3E}">
        <p14:creationId xmlns:p14="http://schemas.microsoft.com/office/powerpoint/2010/main" val="2420223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 Intuition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4735773" y="3429000"/>
            <a:ext cx="712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One approach: think “when is this implication false?” then negate it (you might want one of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Laws!</a:t>
            </a:r>
          </a:p>
        </p:txBody>
      </p:sp>
    </p:spTree>
    <p:extLst>
      <p:ext uri="{BB962C8B-B14F-4D97-AF65-F5344CB8AC3E}">
        <p14:creationId xmlns:p14="http://schemas.microsoft.com/office/powerpoint/2010/main" val="391381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implications</a:t>
            </a:r>
          </a:p>
          <a:p>
            <a:r>
              <a:rPr lang="en-US" dirty="0"/>
              <a:t>Simplification Rules</a:t>
            </a:r>
          </a:p>
        </p:txBody>
      </p:sp>
    </p:spTree>
    <p:extLst>
      <p:ext uri="{BB962C8B-B14F-4D97-AF65-F5344CB8AC3E}">
        <p14:creationId xmlns:p14="http://schemas.microsoft.com/office/powerpoint/2010/main" val="1601419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we might want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a reasonable guess.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it true?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blipFill>
                <a:blip r:embed="rId3"/>
                <a:stretch>
                  <a:fillRect l="-1369" t="-2724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390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4227617228"/>
                  </p:ext>
                </p:extLst>
              </p:nvPr>
            </p:nvGraphicFramePr>
            <p:xfrm>
              <a:off x="2688610" y="2770462"/>
              <a:ext cx="4241632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400" b="1" dirty="0"/>
                            <a:t> </a:t>
                          </a:r>
                          <a:r>
                            <a:rPr lang="en-US" sz="2400" b="1" baseline="0" dirty="0">
                              <a:latin typeface="Symbol"/>
                              <a:sym typeface="Symbol"/>
                            </a:rPr>
                            <a:t> </a:t>
                          </a:r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4227617228"/>
                  </p:ext>
                </p:extLst>
              </p:nvPr>
            </p:nvGraphicFramePr>
            <p:xfrm>
              <a:off x="2688610" y="2770462"/>
              <a:ext cx="4241632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1" t="-1053" r="-61958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53" r="-513265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365" t="-1053" r="-20119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1151" t="-1053" r="-141727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7436" t="-1053" r="-1026" b="-38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 descr="Highlighting the column &quot;p IMPLIES q&quot; in the truth table">
            <a:extLst>
              <a:ext uri="{FF2B5EF4-FFF2-40B4-BE49-F238E27FC236}">
                <a16:creationId xmlns:a16="http://schemas.microsoft.com/office/drawing/2014/main" id="{CFFAC7F1-52A1-400C-A4DB-261AEFE222E9}"/>
              </a:ext>
            </a:extLst>
          </p:cNvPr>
          <p:cNvSpPr/>
          <p:nvPr/>
        </p:nvSpPr>
        <p:spPr>
          <a:xfrm>
            <a:off x="3905250" y="2775937"/>
            <a:ext cx="1000125" cy="275688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Highlighting the column &quot;NOT(p) OR q&quot; in the truth table">
            <a:extLst>
              <a:ext uri="{FF2B5EF4-FFF2-40B4-BE49-F238E27FC236}">
                <a16:creationId xmlns:a16="http://schemas.microsoft.com/office/drawing/2014/main" id="{67FFB74A-D0D4-4B63-86C2-5C7BD38CDDAC}"/>
              </a:ext>
            </a:extLst>
          </p:cNvPr>
          <p:cNvSpPr/>
          <p:nvPr/>
        </p:nvSpPr>
        <p:spPr>
          <a:xfrm>
            <a:off x="5747719" y="2751685"/>
            <a:ext cx="1182523" cy="27811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1F0E9-E0DD-4576-8F1C-5911ADDD3BBC}"/>
              </a:ext>
            </a:extLst>
          </p:cNvPr>
          <p:cNvSpPr/>
          <p:nvPr/>
        </p:nvSpPr>
        <p:spPr>
          <a:xfrm>
            <a:off x="6096000" y="5629857"/>
            <a:ext cx="5689600" cy="109581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line is the same! </a:t>
            </a:r>
            <a:b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 these expressions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3729655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Logical Connectives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derived two facts about logical connectives.</a:t>
            </a:r>
          </a:p>
          <a:p>
            <a:r>
              <a:rPr lang="en-US" dirty="0"/>
              <a:t>There’s a lot more. A LOT more.</a:t>
            </a:r>
          </a:p>
          <a:p>
            <a:r>
              <a:rPr lang="en-US" dirty="0"/>
              <a:t>The next slide is a list of a bunch of them…</a:t>
            </a:r>
          </a:p>
          <a:p>
            <a:pPr lvl="1"/>
            <a:r>
              <a:rPr lang="en-US" dirty="0"/>
              <a:t>Most of these are much less complicated than the last two, so we won’t go through them in detail.</a:t>
            </a:r>
          </a:p>
          <a:p>
            <a:pPr lvl="1"/>
            <a:r>
              <a:rPr lang="en-US" dirty="0"/>
              <a:t>DO NOT freak out about how many there are. We will always provide you the list on the next slide (no need to memorize).</a:t>
            </a:r>
          </a:p>
        </p:txBody>
      </p:sp>
    </p:spTree>
    <p:extLst>
      <p:ext uri="{BB962C8B-B14F-4D97-AF65-F5344CB8AC3E}">
        <p14:creationId xmlns:p14="http://schemas.microsoft.com/office/powerpoint/2010/main" val="809650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E548CDB-8DED-4277-B38A-8C3EE7E2E9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3163" y="217227"/>
            <a:ext cx="10986796" cy="800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Properties of Logical Connectives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/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These identities hold for all propositions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blipFill>
                <a:blip r:embed="rId4"/>
                <a:stretch>
                  <a:fillRect l="-17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/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Identity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Domination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Idempotent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Commutative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blipFill>
                <a:blip r:embed="rId2"/>
                <a:stretch>
                  <a:fillRect l="-2908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/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Associative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Distributive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Absorption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Negation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blipFill>
                <a:blip r:embed="rId3"/>
                <a:stretch>
                  <a:fillRect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03D3519-7DE9-4237-A3E5-7C05168F4C71}"/>
              </a:ext>
            </a:extLst>
          </p:cNvPr>
          <p:cNvSpPr txBox="1"/>
          <p:nvPr/>
        </p:nvSpPr>
        <p:spPr>
          <a:xfrm>
            <a:off x="9136978" y="1043905"/>
            <a:ext cx="266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anklin Gothic Medium"/>
                <a:cs typeface="Franklin Gothic Medium"/>
              </a:rPr>
              <a:t>You don’t have to memorize this list!</a:t>
            </a:r>
          </a:p>
        </p:txBody>
      </p:sp>
    </p:spTree>
    <p:extLst>
      <p:ext uri="{BB962C8B-B14F-4D97-AF65-F5344CB8AC3E}">
        <p14:creationId xmlns:p14="http://schemas.microsoft.com/office/powerpoint/2010/main" val="1845541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Our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WOW that was a lot of rules.</a:t>
            </a:r>
          </a:p>
          <a:p>
            <a:r>
              <a:rPr lang="en-US" dirty="0"/>
              <a:t>Why do we need them? Simplification!</a:t>
            </a:r>
          </a:p>
          <a:p>
            <a:r>
              <a:rPr lang="en-US" dirty="0"/>
              <a:t>Let’s go back to the “law of implication” example.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7576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27" t="-1111" r="-159542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7536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is the implication true? Just “or” each of the three “true” lines!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∨(¬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Also seems pretty reasonable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are these both alternative representations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blipFill>
                <a:blip r:embed="rId5"/>
                <a:stretch>
                  <a:fillRect l="-1182" t="-1852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337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could make another truth table (you should! It’s a good exercise)</a:t>
                </a:r>
              </a:p>
              <a:p>
                <a:r>
                  <a:rPr lang="en-US" dirty="0"/>
                  <a:t>But we have another technique that is nicer. </a:t>
                </a:r>
              </a:p>
              <a:p>
                <a:r>
                  <a:rPr lang="en-US" dirty="0"/>
                  <a:t>Let’s try that one</a:t>
                </a:r>
              </a:p>
              <a:p>
                <a:pPr lvl="1"/>
                <a:r>
                  <a:rPr lang="en-US" dirty="0"/>
                  <a:t>Then talk about why it’s another good option. </a:t>
                </a:r>
              </a:p>
              <a:p>
                <a:endParaRPr lang="en-US" dirty="0"/>
              </a:p>
              <a:p>
                <a:r>
                  <a:rPr lang="en-US" dirty="0"/>
                  <a:t>We’re going to give an iron-clad guarantee that: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that this is another valid “law of implication”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247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This will be a long proof! Longer than most of the ones on </a:t>
                </a:r>
                <a:r>
                  <a:rPr lang="en-US" dirty="0" err="1"/>
                  <a:t>homeworks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I’m starting with a hard one so you see all the tricks.</a:t>
                </a:r>
              </a:p>
              <a:p>
                <a:r>
                  <a:rPr lang="en-US" dirty="0"/>
                  <a:t>This process will be easier if we change variables, we’re going to show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do we write a proof?</a:t>
                </a:r>
              </a:p>
              <a:p>
                <a:r>
                  <a:rPr lang="en-US" dirty="0"/>
                  <a:t>It’s not always plug-and-chug…we’ll be highlighting strategies throughout the quarter.</a:t>
                </a:r>
              </a:p>
              <a:p>
                <a:r>
                  <a:rPr lang="en-US" dirty="0"/>
                  <a:t>To start with:</a:t>
                </a:r>
              </a:p>
              <a:p>
                <a:r>
                  <a:rPr lang="en-US" dirty="0"/>
                  <a:t>Make sure we know what we want to show…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None of the rules look like this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Practice of Proof-Writing: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 Picture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…WHY do we think this might be true?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“pieces” came from the vacuous proof lines…maybe the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came from there? Maybe that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simplifies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down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blipFill>
                <a:blip r:embed="rId4"/>
                <a:stretch>
                  <a:fillRect l="-1816" t="-1127" r="-314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3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apply a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law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903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None of the rules look like this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Practice of Proof-Writing: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 Picture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…WHY do we think this might be true?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“pieces” came from the vacuous proof lines…maybe the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came from there? Maybe that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simplifies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down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blipFill>
                <a:blip r:embed="rId4"/>
                <a:stretch>
                  <a:fillRect l="-1816" t="-1127" r="-314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9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answers</a:t>
                </a:r>
              </a:p>
            </p:txBody>
          </p:sp>
        </mc:Choice>
        <mc:Fallback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lie.</a:t>
                      </a:r>
                    </a:p>
                    <a:p>
                      <a:pPr algn="ctr"/>
                      <a:r>
                        <a:rPr lang="en-US" sz="2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</a:p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  <a:br>
                        <a:rPr lang="en-US" dirty="0"/>
                      </a:br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292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292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5604" y="3429000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 law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Connect up the things we’re working on.</a:t>
            </a:r>
          </a:p>
        </p:txBody>
      </p:sp>
    </p:spTree>
    <p:extLst>
      <p:ext uri="{BB962C8B-B14F-4D97-AF65-F5344CB8AC3E}">
        <p14:creationId xmlns:p14="http://schemas.microsoft.com/office/powerpoint/2010/main" val="2781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 law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think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important, let’s isolate it.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blipFill>
                <a:blip r:embed="rId4"/>
                <a:stretch>
                  <a:fillRect l="-1551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7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668" y="4092971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</p:spTree>
    <p:extLst>
      <p:ext uri="{BB962C8B-B14F-4D97-AF65-F5344CB8AC3E}">
        <p14:creationId xmlns:p14="http://schemas.microsoft.com/office/powerpoint/2010/main" val="4540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30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301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2665" y="4444572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</p:spTree>
    <p:extLst>
      <p:ext uri="{BB962C8B-B14F-4D97-AF65-F5344CB8AC3E}">
        <p14:creationId xmlns:p14="http://schemas.microsoft.com/office/powerpoint/2010/main" val="3360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386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4216" y="4697481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0F514-9F65-4869-A633-DB30BD2B57AC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0F514-9F65-4869-A633-DB30BD2B5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911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216" y="4723411"/>
                <a:ext cx="92763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Creates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we were hoping for.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6" y="4723411"/>
                <a:ext cx="9276347" cy="830997"/>
              </a:xfrm>
              <a:prstGeom prst="rect">
                <a:avLst/>
              </a:prstGeom>
              <a:blipFill>
                <a:blip r:embed="rId4"/>
                <a:stretch>
                  <a:fillRect l="-98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53B0AE-EF03-4692-A70F-4A9D7EB170F5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53B0AE-EF03-4692-A70F-4A9D7EB17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5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217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78DBD2-F41A-454D-B995-CBCA501562BD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78DBD2-F41A-454D-B995-CBCA50156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BA4863A-90DC-4A05-907B-6F4F8839425C}"/>
              </a:ext>
            </a:extLst>
          </p:cNvPr>
          <p:cNvSpPr txBox="1"/>
          <p:nvPr/>
        </p:nvSpPr>
        <p:spPr>
          <a:xfrm>
            <a:off x="464216" y="5332894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B134B-ED7A-423C-971E-8F22A8428E2C}"/>
              </a:ext>
            </a:extLst>
          </p:cNvPr>
          <p:cNvSpPr txBox="1"/>
          <p:nvPr/>
        </p:nvSpPr>
        <p:spPr>
          <a:xfrm>
            <a:off x="464215" y="6034332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Simplifies the part we want to disappear.</a:t>
            </a:r>
          </a:p>
        </p:txBody>
      </p:sp>
    </p:spTree>
    <p:extLst>
      <p:ext uri="{BB962C8B-B14F-4D97-AF65-F5344CB8AC3E}">
        <p14:creationId xmlns:p14="http://schemas.microsoft.com/office/powerpoint/2010/main" val="37235234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7A95826D-8671-4543-81DE-FAC0838755BA}"/>
                  </a:ext>
                </a:extLst>
              </p:cNvPr>
              <p:cNvSpPr txBox="1">
                <a:spLocks noGrp="1"/>
              </p:cNvSpPr>
              <p:nvPr>
                <p:ph type="title" idx="4294967295"/>
              </p:nvPr>
            </p:nvSpPr>
            <p:spPr>
              <a:xfrm>
                <a:off x="575239" y="263276"/>
                <a:ext cx="11187259" cy="1014667"/>
              </a:xfrm>
              <a:prstGeom prst="rect">
                <a:avLst/>
              </a:prstGeom>
              <a:noFill/>
              <a:ln>
                <a:noFill/>
                <a:prstDash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rmAutofit/>
              </a:bodyPr>
              <a:lstStyle>
                <a:lvl1pPr algn="l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4400" kern="1200" cap="none" spc="1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10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Simplify </a:t>
                </a:r>
                <a:r>
                  <a:rPr kumimoji="0" lang="en-US" sz="4400" b="0" i="0" u="none" strike="noStrike" kern="1200" cap="none" spc="10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j-ea"/>
                    <a:cs typeface="Courier New" panose="020703090202050204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∧(¬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𝑎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∨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𝑏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kumimoji="0" lang="en-US" sz="4400" b="0" i="0" u="none" strike="noStrike" kern="1200" cap="none" spc="10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4400" b="0" i="0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(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¬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𝑎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∨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𝑏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endParaRPr kumimoji="0" lang="en-US" sz="4400" b="0" i="0" u="none" strike="noStrike" kern="1200" cap="none" spc="10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7A95826D-8671-4543-81DE-FAC0838755B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75239" y="263276"/>
                <a:ext cx="11187259" cy="1014667"/>
              </a:xfrm>
              <a:prstGeom prst="rect">
                <a:avLst/>
              </a:prstGeom>
              <a:blipFill>
                <a:blip r:embed="rId2"/>
                <a:stretch>
                  <a:fillRect l="-2179" t="-25749"/>
                </a:stretch>
              </a:blipFill>
              <a:ln>
                <a:noFill/>
                <a:prstDash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/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These identities hold for all propositions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blipFill>
                <a:blip r:embed="rId4"/>
                <a:stretch>
                  <a:fillRect l="-17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/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Identity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Domination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Idempotent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Commutative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blipFill>
                <a:blip r:embed="rId5"/>
                <a:stretch>
                  <a:fillRect l="-2908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/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Associative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Distributive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Absorption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Negation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blipFill>
                <a:blip r:embed="rId3"/>
                <a:stretch>
                  <a:fillRect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532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A0FA8-E21A-4B91-A6DC-E434B1A5A00A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A0FA8-E21A-4B91-A6DC-E434B1A5A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363F81E-CD0E-4096-B81F-9BAB7EDD66A7}"/>
              </a:ext>
            </a:extLst>
          </p:cNvPr>
          <p:cNvSpPr txBox="1"/>
          <p:nvPr/>
        </p:nvSpPr>
        <p:spPr>
          <a:xfrm>
            <a:off x="89796" y="5545098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followed by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Look exactly like the law, then apply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733ED-4781-4EA5-A661-2552E9CF4E4C}"/>
              </a:ext>
            </a:extLst>
          </p:cNvPr>
          <p:cNvSpPr txBox="1"/>
          <p:nvPr/>
        </p:nvSpPr>
        <p:spPr>
          <a:xfrm>
            <a:off x="4822028" y="6289014"/>
            <a:ext cx="249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done!!! </a:t>
            </a:r>
          </a:p>
        </p:txBody>
      </p:sp>
    </p:spTree>
    <p:extLst>
      <p:ext uri="{BB962C8B-B14F-4D97-AF65-F5344CB8AC3E}">
        <p14:creationId xmlns:p14="http://schemas.microsoft.com/office/powerpoint/2010/main" val="85708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vs. its converse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Commutativity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had the expression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before we applied the distributive law, we switched the order…why?</a:t>
                </a:r>
              </a:p>
              <a:p>
                <a:r>
                  <a:rPr lang="en-US" dirty="0"/>
                  <a:t>The law says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:r>
                  <a:rPr lang="en-US" b="1" dirty="0"/>
                  <a:t>technically</a:t>
                </a:r>
                <a:r>
                  <a:rPr lang="en-US" dirty="0"/>
                  <a:t> we needed to commute first.</a:t>
                </a:r>
              </a:p>
              <a:p>
                <a:r>
                  <a:rPr lang="en-US" dirty="0"/>
                  <a:t>Eventually (in about 2 weeks) we’ll skip this step. For now, we’re doing two separate steps.</a:t>
                </a:r>
              </a:p>
              <a:p>
                <a:pPr lvl="1"/>
                <a:r>
                  <a:rPr lang="en-US" dirty="0"/>
                  <a:t>Remember this is the “training wheel” stage. The point is to be careful.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906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now have an ironclad guarantee that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Hooray! But we could have just made a truth-table. Why a proof?</a:t>
                </a:r>
              </a:p>
              <a:p>
                <a:r>
                  <a:rPr lang="en-US" dirty="0"/>
                  <a:t>Here’s one reason.</a:t>
                </a:r>
              </a:p>
              <a:p>
                <a:r>
                  <a:rPr lang="en-US" dirty="0"/>
                  <a:t>Proofs don’t </a:t>
                </a:r>
                <a:r>
                  <a:rPr lang="en-US" i="1" dirty="0"/>
                  <a:t>just </a:t>
                </a:r>
                <a:r>
                  <a:rPr lang="en-US" dirty="0"/>
                  <a:t>give us an ironclad guarantee. They’re also an explanation of </a:t>
                </a:r>
                <a:r>
                  <a:rPr lang="en-US" i="1" dirty="0"/>
                  <a:t>why </a:t>
                </a:r>
                <a:r>
                  <a:rPr lang="en-US" dirty="0"/>
                  <a:t>the claim is true.</a:t>
                </a:r>
              </a:p>
              <a:p>
                <a:r>
                  <a:rPr lang="en-US" dirty="0"/>
                  <a:t>The key insight to our simplification was “the last two pieces were the vacuous truth parts – the parts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was false” </a:t>
                </a:r>
              </a:p>
              <a:p>
                <a:r>
                  <a:rPr lang="en-US" dirty="0"/>
                  <a:t>That’s in there,</a:t>
                </a:r>
                <a:r>
                  <a:rPr lang="en-US" i="1" dirty="0"/>
                  <a:t> in the proof.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9367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794644" y="1559392"/>
            <a:ext cx="22779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pPr algn="r"/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Left Brace 5" descr="A bracket encompassing the first four equivalence lines in the proof"/>
          <p:cNvSpPr/>
          <p:nvPr/>
        </p:nvSpPr>
        <p:spPr>
          <a:xfrm>
            <a:off x="4190679" y="1559392"/>
            <a:ext cx="762916" cy="1729718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77443" y="2099945"/>
                <a:ext cx="35211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terms are “vacuous truth” – they simplify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43" y="2099945"/>
                <a:ext cx="3521123" cy="1200329"/>
              </a:xfrm>
              <a:prstGeom prst="rect">
                <a:avLst/>
              </a:prstGeom>
              <a:blipFill>
                <a:blip r:embed="rId4"/>
                <a:stretch>
                  <a:fillRect l="-2595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 descr="A bracket encompassing the last 6 equivalence lines in the proof."/>
          <p:cNvSpPr/>
          <p:nvPr/>
        </p:nvSpPr>
        <p:spPr>
          <a:xfrm>
            <a:off x="3915813" y="3448400"/>
            <a:ext cx="1037782" cy="2352907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4326" y="4024689"/>
                <a:ext cx="38763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no longer matters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automatically makes the expression true.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6" y="4024689"/>
                <a:ext cx="3876354" cy="1200329"/>
              </a:xfrm>
              <a:prstGeom prst="rect">
                <a:avLst/>
              </a:prstGeom>
              <a:blipFill>
                <a:blip r:embed="rId5"/>
                <a:stretch>
                  <a:fillRect l="-2520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477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practice (and quite a bit of squinting) you can see not just the ironclad guarantee, but also the reason why something is true.</a:t>
            </a:r>
          </a:p>
          <a:p>
            <a:r>
              <a:rPr lang="en-US" dirty="0"/>
              <a:t>That’s not easy with a truth table.</a:t>
            </a:r>
          </a:p>
          <a:p>
            <a:endParaRPr lang="en-US" dirty="0"/>
          </a:p>
          <a:p>
            <a:r>
              <a:rPr lang="en-US" dirty="0"/>
              <a:t>Proofs can also communicate intuition about why a statement is true.</a:t>
            </a:r>
          </a:p>
          <a:p>
            <a:pPr lvl="1"/>
            <a:r>
              <a:rPr lang="en-US" dirty="0"/>
              <a:t>We’ll practice extracting intuition from proofs more this quarter.</a:t>
            </a:r>
          </a:p>
        </p:txBody>
      </p:sp>
    </p:spTree>
    <p:extLst>
      <p:ext uri="{BB962C8B-B14F-4D97-AF65-F5344CB8AC3E}">
        <p14:creationId xmlns:p14="http://schemas.microsoft.com/office/powerpoint/2010/main" val="240954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wording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Implication: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</a:p>
          <a:p>
            <a:pPr lvl="1"/>
            <a:r>
              <a:rPr lang="en-US" dirty="0"/>
              <a:t>whenever </a:t>
            </a:r>
            <a:r>
              <a:rPr lang="en-US" i="1" dirty="0"/>
              <a:t>p</a:t>
            </a:r>
            <a:r>
              <a:rPr lang="en-US" dirty="0"/>
              <a:t> is true </a:t>
            </a:r>
            <a:r>
              <a:rPr lang="en-US" i="1" dirty="0"/>
              <a:t>q</a:t>
            </a:r>
            <a:r>
              <a:rPr lang="en-US" dirty="0"/>
              <a:t> must be true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then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if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is sufficient for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only if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 is necessary for p</a:t>
            </a:r>
          </a:p>
          <a:p>
            <a:pPr lvl="1"/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 dirty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 dirty="0"/>
              <a:t>Is this a proposition?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We’d like to </a:t>
            </a:r>
            <a:r>
              <a:rPr lang="en-US" sz="2600" i="1" dirty="0"/>
              <a:t>understand</a:t>
            </a:r>
            <a:r>
              <a:rPr lang="en-US" sz="2600" dirty="0"/>
              <a:t> what this proposition means.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In particular, is it true?</a:t>
            </a:r>
          </a:p>
        </p:txBody>
      </p:sp>
    </p:spTree>
    <p:extLst>
      <p:ext uri="{BB962C8B-B14F-4D97-AF65-F5344CB8AC3E}">
        <p14:creationId xmlns:p14="http://schemas.microsoft.com/office/powerpoint/2010/main" val="21962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Segoe UI Semilight" panose="020B0402040204020203" pitchFamily="34" charset="0"/>
            <a:cs typeface="Segoe UI Semilight" panose="020B04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6518</TotalTime>
  <Words>4457</Words>
  <Application>Microsoft Office PowerPoint</Application>
  <PresentationFormat>Widescreen</PresentationFormat>
  <Paragraphs>829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Arial</vt:lpstr>
      <vt:lpstr>Calibri</vt:lpstr>
      <vt:lpstr>Cambria Math</vt:lpstr>
      <vt:lpstr>Consolas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More Logic, Equivalences, Symbolic Proofs</vt:lpstr>
      <vt:lpstr>Announcements</vt:lpstr>
      <vt:lpstr>Today</vt:lpstr>
      <vt:lpstr>Implication (p→q) with answers</vt:lpstr>
      <vt:lpstr>p → q vs. its converse</vt:lpstr>
      <vt:lpstr>p → q wording</vt:lpstr>
      <vt:lpstr>More Connectives</vt:lpstr>
      <vt:lpstr>A More Complicated Statement</vt:lpstr>
      <vt:lpstr>A Compound Proposition</vt:lpstr>
      <vt:lpstr>Parentheses…</vt:lpstr>
      <vt:lpstr>Back to the Compound Proposition…</vt:lpstr>
      <vt:lpstr>Analyzing the Sentence with a Truth Table</vt:lpstr>
      <vt:lpstr>Order of Operations</vt:lpstr>
      <vt:lpstr>Logical Connectives</vt:lpstr>
      <vt:lpstr>Biconditional:  p ↔ q (1)</vt:lpstr>
      <vt:lpstr>Biconditional:  p ↔ q (2)</vt:lpstr>
      <vt:lpstr>Exclusive Or (1)</vt:lpstr>
      <vt:lpstr>Exclusive Or (2)</vt:lpstr>
      <vt:lpstr>Today(ish)</vt:lpstr>
      <vt:lpstr>Logical Equivalence</vt:lpstr>
      <vt:lpstr>A  B  vs.  A  B</vt:lpstr>
      <vt:lpstr>Simplification and Proofs</vt:lpstr>
      <vt:lpstr>Manipulating Expressions</vt:lpstr>
      <vt:lpstr>De Morgan’s Laws Intuition</vt:lpstr>
      <vt:lpstr>De Morgan’s Laws in Symbols</vt:lpstr>
      <vt:lpstr>De Morgan’s Laws Truth Table</vt:lpstr>
      <vt:lpstr>De Morgan’s Laws in Code</vt:lpstr>
      <vt:lpstr>De Morgan’s Laws Code example</vt:lpstr>
      <vt:lpstr>Law of Implication Intuition</vt:lpstr>
      <vt:lpstr>Law of Implication</vt:lpstr>
      <vt:lpstr>Law of Implication Truth Table</vt:lpstr>
      <vt:lpstr>Properties of Logical Connectives</vt:lpstr>
      <vt:lpstr>Properties of Logical Connectives List</vt:lpstr>
      <vt:lpstr>Using Our Rules</vt:lpstr>
      <vt:lpstr>Our First Proof</vt:lpstr>
      <vt:lpstr>Our First Proof</vt:lpstr>
      <vt:lpstr>Our First Proof</vt:lpstr>
      <vt:lpstr>Let’s apply a rule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Simplify T∧(¬a∨b) to (¬a∨b)</vt:lpstr>
      <vt:lpstr>Our First Proof</vt:lpstr>
      <vt:lpstr>Commutativity</vt:lpstr>
      <vt:lpstr>More on Our First Proof</vt:lpstr>
      <vt:lpstr>Our First Proof</vt:lpstr>
      <vt:lpstr>More on Our First Proof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mnats</cp:lastModifiedBy>
  <cp:revision>124</cp:revision>
  <cp:lastPrinted>2025-09-26T17:14:58Z</cp:lastPrinted>
  <dcterms:created xsi:type="dcterms:W3CDTF">2020-07-09T20:29:17Z</dcterms:created>
  <dcterms:modified xsi:type="dcterms:W3CDTF">2025-09-26T17:41:05Z</dcterms:modified>
</cp:coreProperties>
</file>