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30" r:id="rId2"/>
    <p:sldId id="256" r:id="rId3"/>
    <p:sldId id="257" r:id="rId4"/>
    <p:sldId id="260" r:id="rId5"/>
    <p:sldId id="333" r:id="rId6"/>
    <p:sldId id="334" r:id="rId7"/>
    <p:sldId id="349" r:id="rId8"/>
    <p:sldId id="320" r:id="rId9"/>
    <p:sldId id="269" r:id="rId10"/>
    <p:sldId id="319" r:id="rId11"/>
    <p:sldId id="270" r:id="rId12"/>
    <p:sldId id="271" r:id="rId13"/>
    <p:sldId id="273" r:id="rId14"/>
    <p:sldId id="275" r:id="rId15"/>
    <p:sldId id="276" r:id="rId16"/>
    <p:sldId id="285" r:id="rId17"/>
    <p:sldId id="321" r:id="rId18"/>
    <p:sldId id="287" r:id="rId19"/>
    <p:sldId id="348" r:id="rId20"/>
    <p:sldId id="289" r:id="rId21"/>
    <p:sldId id="322" r:id="rId22"/>
    <p:sldId id="323" r:id="rId23"/>
    <p:sldId id="295" r:id="rId24"/>
    <p:sldId id="296" r:id="rId25"/>
    <p:sldId id="332" r:id="rId26"/>
    <p:sldId id="314" r:id="rId27"/>
    <p:sldId id="297" r:id="rId28"/>
    <p:sldId id="312" r:id="rId29"/>
    <p:sldId id="302" r:id="rId30"/>
    <p:sldId id="303" r:id="rId31"/>
    <p:sldId id="290" r:id="rId32"/>
    <p:sldId id="291" r:id="rId33"/>
    <p:sldId id="310" r:id="rId34"/>
    <p:sldId id="315" r:id="rId35"/>
    <p:sldId id="337" r:id="rId36"/>
    <p:sldId id="341" r:id="rId37"/>
    <p:sldId id="347" r:id="rId38"/>
    <p:sldId id="342" r:id="rId39"/>
    <p:sldId id="343" r:id="rId40"/>
    <p:sldId id="344" r:id="rId41"/>
    <p:sldId id="345" r:id="rId42"/>
    <p:sldId id="346" r:id="rId43"/>
    <p:sldId id="318" r:id="rId44"/>
    <p:sldId id="329" r:id="rId45"/>
    <p:sldId id="300" r:id="rId46"/>
    <p:sldId id="3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EF43-97A6-48E6-B281-805DB59DFE3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1DBC-5A0A-4B99-B07E-70EC08F6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hyperlink" Target="https://courses.cs.washington.edu/courses/cse311/24au/resources/handout01-translation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4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endParaRPr lang="en-US" dirty="0"/>
          </a:p>
          <a:p>
            <a:r>
              <a:rPr lang="en-US" dirty="0"/>
              <a:t>Why? Because you’ll have to do technical communication in real life.</a:t>
            </a:r>
          </a:p>
          <a:p>
            <a:pPr lvl="1"/>
            <a:r>
              <a:rPr lang="en-US" dirty="0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 dirty="0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 dirty="0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r>
              <a:rPr lang="en-US" dirty="0"/>
              <a:t>Two verbs</a:t>
            </a:r>
          </a:p>
          <a:p>
            <a:endParaRPr lang="en-US" dirty="0"/>
          </a:p>
          <a:p>
            <a:r>
              <a:rPr lang="en-US" dirty="0"/>
              <a:t>Make arguments – what kind of reasoning is allowed and what kind of reasoning can lead to errors?</a:t>
            </a:r>
          </a:p>
          <a:p>
            <a:r>
              <a:rPr lang="en-US" dirty="0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wheels; lectures 1-8)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pPr lvl="2"/>
            <a:r>
              <a:rPr lang="en-US" dirty="0"/>
              <a:t>Using notation and rules a computer could understand.</a:t>
            </a:r>
          </a:p>
          <a:p>
            <a:pPr lvl="1"/>
            <a:r>
              <a:rPr lang="en-US" dirty="0"/>
              <a:t>Understand the rules that are allowed, without worrying about pretty words.</a:t>
            </a:r>
          </a:p>
          <a:p>
            <a:r>
              <a:rPr lang="en-US" dirty="0"/>
              <a:t>Set Theory/Arithmetic (bike in your backyard; lectures 9-19)</a:t>
            </a:r>
          </a:p>
          <a:p>
            <a:pPr lvl="1"/>
            <a:r>
              <a:rPr lang="en-US" dirty="0"/>
              <a:t>Make arguments, and communicate them to humans</a:t>
            </a:r>
          </a:p>
          <a:p>
            <a:pPr lvl="1"/>
            <a:r>
              <a:rPr lang="en-US" dirty="0"/>
              <a:t>Arguments about numbers and sets---objects you already know</a:t>
            </a:r>
          </a:p>
          <a:p>
            <a:r>
              <a:rPr lang="en-US" dirty="0"/>
              <a:t>Models of computation (biking in your neighborhood; lectures 20-28)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Symbolic Logic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(syntax)</a:t>
            </a:r>
          </a:p>
          <a:p>
            <a:pPr>
              <a:defRPr/>
            </a:pPr>
            <a:r>
              <a:rPr lang="en-US" sz="2400" dirty="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Intro Programming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37200" y="5272951"/>
            <a:ext cx="6544176" cy="1485900"/>
            <a:chOff x="1185842" y="3429000"/>
            <a:chExt cx="6111311" cy="1485900"/>
          </a:xfrm>
        </p:grpSpPr>
        <p:sp>
          <p:nvSpPr>
            <p:cNvPr id="11" name="Rectangle 10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8" y="2294216"/>
            <a:ext cx="990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well-defined meaning until x is defined </a:t>
            </a:r>
            <a:b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(we’ll have </a:t>
            </a:r>
            <a:r>
              <a:rPr lang="en-US" sz="2400" u="sng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predicates</a:t>
            </a:r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to represent this idea next week)</a:t>
            </a:r>
            <a:endParaRPr lang="en-US" sz="2400" u="sng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Logistics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propositional variables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/>
                  <a:t>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Truth Values: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logistics </a:t>
            </a:r>
          </a:p>
          <a:p>
            <a:r>
              <a:rPr lang="en-US" dirty="0"/>
              <a:t>What is the goal of this course?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on the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webpage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207034" y="2737376"/>
            <a:ext cx="2544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8410692" y="616223"/>
            <a:ext cx="111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51655"/>
              </p:ext>
            </p:extLst>
          </p:nvPr>
        </p:nvGraphicFramePr>
        <p:xfrm>
          <a:off x="8033333" y="867538"/>
          <a:ext cx="3524250" cy="59461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Prisha Ambekar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Anika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Arugunta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60201662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Alex Fu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6915253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Isaiah Greenlee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4996261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Anna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Koblova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453510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Emma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31802433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Jaechan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22723929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Hansel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0869090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Marie E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Petrbokova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5659562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Kieran Rullman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37079433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Kelsey Sun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3985676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Aaron Ming-Hsuan Tsai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73733278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Daniel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Welicki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745042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Claris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06905063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Cleah Taryn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90440583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Alice Zhu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90176531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8184078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E24F5F-5A40-4176-F94D-1CB0A7E86AF5}"/>
              </a:ext>
            </a:extLst>
          </p:cNvPr>
          <p:cNvSpPr txBox="1"/>
          <p:nvPr/>
        </p:nvSpPr>
        <p:spPr>
          <a:xfrm>
            <a:off x="597125" y="5825283"/>
            <a:ext cx="7177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course-related matters, email both of us at</a:t>
            </a:r>
            <a:b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pause lectures for a few minutes </a:t>
            </a:r>
          </a:p>
          <a:p>
            <a:r>
              <a:rPr lang="en-US" dirty="0"/>
              <a:t>Why? It works!</a:t>
            </a:r>
          </a:p>
          <a:p>
            <a:pPr lvl="1"/>
            <a:r>
              <a:rPr lang="en-US" dirty="0">
                <a:hlinkClick r:id="rId2"/>
              </a:rPr>
              <a:t>https://www.pnas.org/content/111/23/8410</a:t>
            </a:r>
            <a:r>
              <a:rPr lang="en-US" dirty="0"/>
              <a:t> a meta-analysis of 225 studies.</a:t>
            </a:r>
          </a:p>
          <a:p>
            <a:pPr lvl="1"/>
            <a:r>
              <a:rPr lang="en-US" dirty="0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 dirty="0"/>
              <a:t>Introduce yourselves!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Break this sentence down into its smallest propositions and convert it into logical notation.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Tonight:</a:t>
            </a:r>
            <a:br>
              <a:rPr lang="en-US" dirty="0"/>
            </a:br>
            <a:r>
              <a:rPr lang="en-US" dirty="0"/>
              <a:t>Make sure you can access the Ed discussion board. </a:t>
            </a:r>
          </a:p>
          <a:p>
            <a:pPr lvl="1"/>
            <a:r>
              <a:rPr lang="en-US" dirty="0"/>
              <a:t>If you can’t, send an email to TODO.</a:t>
            </a:r>
          </a:p>
          <a:p>
            <a:r>
              <a:rPr lang="en-US" dirty="0"/>
              <a:t>Make sure you can access </a:t>
            </a:r>
            <a:r>
              <a:rPr lang="en-US" dirty="0" err="1"/>
              <a:t>Gradescope</a:t>
            </a:r>
            <a:r>
              <a:rPr lang="en-US" dirty="0"/>
              <a:t> and do the concept check (due date is Monday, but we encourage you to check by Friday). </a:t>
            </a:r>
          </a:p>
          <a:p>
            <a:pPr lvl="1"/>
            <a:r>
              <a:rPr lang="en-US" dirty="0"/>
              <a:t>If you can’t, make a private post on Ed.</a:t>
            </a:r>
          </a:p>
          <a:p>
            <a:pPr marL="0" indent="0">
              <a:buNone/>
            </a:pPr>
            <a:r>
              <a:rPr lang="en-US" b="1" dirty="0"/>
              <a:t>Thursday:</a:t>
            </a:r>
          </a:p>
          <a:p>
            <a:r>
              <a:rPr lang="en-US" dirty="0"/>
              <a:t>Go to section (in-person)</a:t>
            </a:r>
            <a:endParaRPr lang="en-US" b="1" dirty="0"/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had time…</a:t>
            </a:r>
          </a:p>
          <a:p>
            <a:endParaRPr lang="en-US" dirty="0"/>
          </a:p>
          <a:p>
            <a:r>
              <a:rPr lang="en-US" dirty="0"/>
              <a:t>We’ll cover a few highlights at the starts of lectures over the next few weeks.</a:t>
            </a:r>
          </a:p>
          <a:p>
            <a:r>
              <a:rPr lang="en-US" dirty="0"/>
              <a:t>Detailed information is in an extra recording on </a:t>
            </a:r>
            <a:r>
              <a:rPr lang="en-US" dirty="0" err="1"/>
              <a:t>panopto</a:t>
            </a:r>
            <a:r>
              <a:rPr lang="en-US" dirty="0"/>
              <a:t>. Part of HW1 is watching that video.</a:t>
            </a:r>
          </a:p>
          <a:p>
            <a:r>
              <a:rPr lang="en-US" dirty="0"/>
              <a:t>And the syllabus is on the webpage.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have two </a:t>
            </a:r>
            <a:r>
              <a:rPr lang="en-US" b="1" dirty="0"/>
              <a:t>evening</a:t>
            </a:r>
            <a:r>
              <a:rPr lang="en-US" dirty="0"/>
              <a:t> midterms </a:t>
            </a:r>
            <a:br>
              <a:rPr lang="en-US" dirty="0"/>
            </a:br>
            <a:r>
              <a:rPr lang="en-US" dirty="0"/>
              <a:t>   Thursday October 23, Monday November 17th (time TBD)</a:t>
            </a:r>
          </a:p>
          <a:p>
            <a:r>
              <a:rPr lang="en-US" dirty="0"/>
              <a:t>We’ll have a </a:t>
            </a:r>
            <a:r>
              <a:rPr lang="en-US" b="1" dirty="0"/>
              <a:t>combined</a:t>
            </a:r>
            <a:r>
              <a:rPr lang="en-US" dirty="0"/>
              <a:t> final exam </a:t>
            </a:r>
          </a:p>
          <a:p>
            <a:r>
              <a:rPr lang="en-US" dirty="0"/>
              <a:t>   Mon Dec 9 12:30-2:20</a:t>
            </a:r>
            <a:endParaRPr lang="en-US" b="1" dirty="0"/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Details on Syllabus and Ed (including what to do if you can’t attend section).</a:t>
            </a:r>
          </a:p>
          <a:p>
            <a:pPr lvl="1"/>
            <a:r>
              <a:rPr lang="en-US" dirty="0"/>
              <a:t>Sections aren’t recorded, but resources are available.</a:t>
            </a:r>
          </a:p>
          <a:p>
            <a:pPr lvl="1"/>
            <a:r>
              <a:rPr lang="en-US" sz="2800" dirty="0"/>
              <a:t>Lecture attendance won’t be tracked (and recordings go on </a:t>
            </a:r>
            <a:r>
              <a:rPr lang="en-US" sz="2800" dirty="0" err="1"/>
              <a:t>panopto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6653-877D-467D-9D03-0ABF1D79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4DB2-6FF4-4117-BA4B-9CC80DBA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later. </a:t>
            </a:r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 at 4:30 (after the second lecture). Due the day of the next lecture at 1:30 (start of the first lecture).</a:t>
            </a:r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  <a:p>
            <a:pPr lvl="1"/>
            <a:r>
              <a:rPr lang="en-US" dirty="0"/>
              <a:t>You can (and should!) submit until you get full credit! </a:t>
            </a:r>
          </a:p>
        </p:txBody>
      </p:sp>
    </p:spTree>
    <p:extLst>
      <p:ext uri="{BB962C8B-B14F-4D97-AF65-F5344CB8AC3E}">
        <p14:creationId xmlns:p14="http://schemas.microsoft.com/office/powerpoint/2010/main" val="26862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something unusual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300-person class, a few of you will have something significant happen during the quarter.</a:t>
            </a:r>
          </a:p>
          <a:p>
            <a:pPr lvl="1"/>
            <a:r>
              <a:rPr lang="en-US" dirty="0"/>
              <a:t>Illness or family emergency or something else.</a:t>
            </a:r>
          </a:p>
          <a:p>
            <a:pPr lvl="1"/>
            <a:r>
              <a:rPr lang="en-US" dirty="0"/>
              <a:t>We can give some kinds of accommodations (e.g., extra late days) in some cases.</a:t>
            </a:r>
          </a:p>
          <a:p>
            <a:pPr lvl="1"/>
            <a:r>
              <a:rPr lang="en-US" sz="2800" dirty="0"/>
              <a:t>We can only help if you tell us something is going on.</a:t>
            </a:r>
          </a:p>
          <a:p>
            <a:endParaRPr lang="en-US" dirty="0"/>
          </a:p>
          <a:p>
            <a:r>
              <a:rPr lang="en-US" dirty="0"/>
              <a:t>Now is a great time to:</a:t>
            </a:r>
          </a:p>
          <a:p>
            <a:pPr lvl="1"/>
            <a:r>
              <a:rPr lang="en-US" dirty="0"/>
              <a:t>Ask DRS for accommodations if you think you might need formal ones.</a:t>
            </a:r>
          </a:p>
          <a:p>
            <a:pPr lvl="1"/>
            <a:r>
              <a:rPr lang="en-US" dirty="0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390Z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CSE 390Z</a:t>
            </a:r>
            <a:r>
              <a:rPr lang="en-US" b="1" dirty="0"/>
              <a:t> is a</a:t>
            </a:r>
            <a:r>
              <a:rPr lang="en-US" dirty="0"/>
              <a:t> </a:t>
            </a:r>
            <a:r>
              <a:rPr lang="en-US" b="1" dirty="0"/>
              <a:t>workshop</a:t>
            </a:r>
            <a:r>
              <a:rPr lang="en-US" dirty="0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collaborative problem solving</a:t>
            </a:r>
            <a:r>
              <a:rPr lang="en-US" dirty="0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practice study skills and effective learning habits</a:t>
            </a:r>
            <a:endParaRPr lang="en-US" dirty="0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build community for peer support</a:t>
            </a:r>
            <a:endParaRPr lang="en-US" dirty="0"/>
          </a:p>
          <a:p>
            <a:r>
              <a:rPr lang="en-US" dirty="0"/>
              <a:t>All students enrolled in CSE 311 are welcome to register for this class.</a:t>
            </a:r>
          </a:p>
          <a:p>
            <a:pPr lvl="1"/>
            <a:r>
              <a:rPr lang="en-US" dirty="0"/>
              <a:t>Subject to size constraints on the course</a:t>
            </a:r>
          </a:p>
          <a:p>
            <a:r>
              <a:rPr lang="en-US" dirty="0"/>
              <a:t>Contact Lisa Elkin for more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is:</a:t>
            </a:r>
          </a:p>
          <a:p>
            <a:pPr algn="ctr"/>
            <a:r>
              <a:rPr lang="en-US" dirty="0"/>
              <a:t>Practice with concepts</a:t>
            </a:r>
          </a:p>
          <a:p>
            <a:pPr algn="ctr"/>
            <a:r>
              <a:rPr lang="en-US" dirty="0"/>
              <a:t>Lessons on study skills</a:t>
            </a:r>
          </a:p>
          <a:p>
            <a:pPr algn="ctr"/>
            <a:r>
              <a:rPr lang="en-US" dirty="0"/>
              <a:t>Place to find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 NOT:</a:t>
            </a:r>
          </a:p>
          <a:p>
            <a:pPr algn="ctr"/>
            <a:r>
              <a:rPr lang="en-US" dirty="0"/>
              <a:t>Extra office hours</a:t>
            </a:r>
          </a:p>
          <a:p>
            <a:pPr algn="ctr"/>
            <a:r>
              <a:rPr lang="en-US" dirty="0"/>
              <a:t>Homework help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A98F2D-BFC8-4BFF-80C2-957674FF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18613</TotalTime>
  <Words>3244</Words>
  <Application>Microsoft Office PowerPoint</Application>
  <PresentationFormat>Widescreen</PresentationFormat>
  <Paragraphs>599</Paragraphs>
  <Slides>46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Staff</vt:lpstr>
      <vt:lpstr>This is where syllabus information would go</vt:lpstr>
      <vt:lpstr>What you need to know right now</vt:lpstr>
      <vt:lpstr>What you need to know right now</vt:lpstr>
      <vt:lpstr>If something unusual happens</vt:lpstr>
      <vt:lpstr>CSE 390Z</vt:lpstr>
      <vt:lpstr>What is this course?</vt:lpstr>
      <vt:lpstr>What is this course?</vt:lpstr>
      <vt:lpstr>What is this course?</vt:lpstr>
      <vt:lpstr>Course Outline</vt:lpstr>
      <vt:lpstr>Symbolic Logic</vt:lpstr>
      <vt:lpstr>What is symbolic logic and why do we need it?</vt:lpstr>
      <vt:lpstr>Propositions: building blocks of logic</vt:lpstr>
      <vt:lpstr>Analogy</vt:lpstr>
      <vt:lpstr>Are These Propositions?</vt:lpstr>
      <vt:lpstr>Are These Propositions?</vt:lpstr>
      <vt:lpstr>Propositions</vt:lpstr>
      <vt:lpstr>Analogy</vt:lpstr>
      <vt:lpstr>Logical Connectives</vt:lpstr>
      <vt:lpstr>Some Truth Tables</vt:lpstr>
      <vt:lpstr>Some Truth Tables</vt:lpstr>
      <vt:lpstr>Implication</vt:lpstr>
      <vt:lpstr>Implication</vt:lpstr>
      <vt:lpstr>Implication (p→q)</vt:lpstr>
      <vt:lpstr>Implication (p→q)</vt:lpstr>
      <vt:lpstr>p → q</vt:lpstr>
      <vt:lpstr>p → q</vt:lpstr>
      <vt:lpstr>A More Complicated Statement</vt:lpstr>
      <vt:lpstr>A Compound Proposition</vt:lpstr>
      <vt:lpstr>A Compound Proposition</vt:lpstr>
      <vt:lpstr>Back to the Compound Proposition…</vt:lpstr>
      <vt:lpstr>A Compound Proposition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Robert Weber</cp:lastModifiedBy>
  <cp:revision>148</cp:revision>
  <cp:lastPrinted>2024-09-24T16:56:24Z</cp:lastPrinted>
  <dcterms:created xsi:type="dcterms:W3CDTF">2020-07-07T00:40:35Z</dcterms:created>
  <dcterms:modified xsi:type="dcterms:W3CDTF">2025-09-23T18:21:38Z</dcterms:modified>
</cp:coreProperties>
</file>