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41" r:id="rId3"/>
    <p:sldId id="726" r:id="rId4"/>
    <p:sldId id="644" r:id="rId5"/>
    <p:sldId id="657" r:id="rId6"/>
    <p:sldId id="658" r:id="rId7"/>
    <p:sldId id="647" r:id="rId8"/>
    <p:sldId id="659" r:id="rId9"/>
    <p:sldId id="660" r:id="rId10"/>
    <p:sldId id="649" r:id="rId11"/>
    <p:sldId id="661" r:id="rId12"/>
    <p:sldId id="266" r:id="rId13"/>
    <p:sldId id="669" r:id="rId14"/>
    <p:sldId id="671" r:id="rId15"/>
    <p:sldId id="672" r:id="rId16"/>
    <p:sldId id="673" r:id="rId17"/>
    <p:sldId id="670" r:id="rId18"/>
    <p:sldId id="674" r:id="rId19"/>
    <p:sldId id="257" r:id="rId20"/>
    <p:sldId id="656" r:id="rId21"/>
    <p:sldId id="675" r:id="rId22"/>
    <p:sldId id="655" r:id="rId23"/>
    <p:sldId id="651" r:id="rId24"/>
    <p:sldId id="687" r:id="rId25"/>
    <p:sldId id="652" r:id="rId26"/>
    <p:sldId id="688" r:id="rId27"/>
    <p:sldId id="653" r:id="rId28"/>
    <p:sldId id="654" r:id="rId29"/>
    <p:sldId id="694" r:id="rId30"/>
    <p:sldId id="676" r:id="rId31"/>
    <p:sldId id="678" r:id="rId32"/>
    <p:sldId id="677" r:id="rId33"/>
    <p:sldId id="679" r:id="rId34"/>
    <p:sldId id="680" r:id="rId35"/>
    <p:sldId id="681" r:id="rId36"/>
    <p:sldId id="683" r:id="rId37"/>
    <p:sldId id="682" r:id="rId38"/>
    <p:sldId id="686" r:id="rId39"/>
    <p:sldId id="690" r:id="rId40"/>
    <p:sldId id="685" r:id="rId41"/>
    <p:sldId id="623" r:id="rId42"/>
    <p:sldId id="693" r:id="rId43"/>
    <p:sldId id="727" r:id="rId44"/>
    <p:sldId id="721" r:id="rId45"/>
    <p:sldId id="695" r:id="rId46"/>
    <p:sldId id="720" r:id="rId47"/>
    <p:sldId id="708" r:id="rId48"/>
    <p:sldId id="710" r:id="rId49"/>
    <p:sldId id="712" r:id="rId50"/>
    <p:sldId id="713" r:id="rId51"/>
    <p:sldId id="711" r:id="rId52"/>
    <p:sldId id="714" r:id="rId53"/>
    <p:sldId id="715" r:id="rId54"/>
    <p:sldId id="716" r:id="rId55"/>
    <p:sldId id="719" r:id="rId56"/>
    <p:sldId id="717" r:id="rId57"/>
    <p:sldId id="6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1">11010 12153 2248 0,'0'0'0'0,"0"7"0"16,-4-3 0-16,1 4 26 0,-1 5 0 0,0 0-26 15,-1-2 0-15,-3-3 15 0,-2-1 0 0,4 0-15 16,1-4 0-16,2 0-3 0,1-3 1 0,2-6 2 16,2-8 0-16,-2 14-1744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E2A2A2-EE14-45AF-B0B7-768C148B43D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2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7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AE2A2A2-EE14-45AF-B0B7-768C148B43D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36EB-CFC8-4ED6-9D6D-A8AFF0E15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2A6AA-839F-429E-9D23-71CFC34E7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2023</a:t>
            </a:r>
          </a:p>
          <a:p>
            <a:r>
              <a:rPr lang="en-US" dirty="0"/>
              <a:t>Lecture 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7791B-5FFE-4D65-881B-80F9EBABBCE3}"/>
              </a:ext>
            </a:extLst>
          </p:cNvPr>
          <p:cNvSpPr txBox="1"/>
          <p:nvPr/>
        </p:nvSpPr>
        <p:spPr>
          <a:xfrm>
            <a:off x="457200" y="772886"/>
            <a:ext cx="6868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Warm up: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Draw a DFA for the language “binary strings with a 1 in the third position from the end.”</a:t>
            </a:r>
          </a:p>
        </p:txBody>
      </p:sp>
    </p:spTree>
    <p:extLst>
      <p:ext uri="{BB962C8B-B14F-4D97-AF65-F5344CB8AC3E}">
        <p14:creationId xmlns:p14="http://schemas.microsoft.com/office/powerpoint/2010/main" val="415334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2904034" y="1906413"/>
            <a:ext cx="4416846" cy="2198965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odd</a:t>
            </a:r>
          </a:p>
        </p:txBody>
      </p: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0FE35E-5494-40FC-8E82-5AF2A98F06E0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2AA5E-AF5F-4F1D-9E0C-6B411CDEA751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C3E9B0-8BA3-4A0B-9040-DBCC202460E7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9CDF96-F7FD-4B60-A847-1647FA2B97B9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F7024-A9D8-4CD0-80AC-CC2A1A56D71C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832A4BA8-29AD-4B63-84A0-E8364623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EEFB9D8-85DA-464E-86C4-DA07DDE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Some quarters this covered in detail. But…we ran out of time. </a:t>
            </a:r>
            <a:br>
              <a:rPr lang="en-US" dirty="0"/>
            </a:br>
            <a:r>
              <a:rPr lang="en-US" dirty="0"/>
              <a:t>Optional slides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Content: Machines with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One can also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0106BB-5C7E-4992-8FD0-6BB24E6F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NFAs, Power of machines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936F9-76D5-45DA-97C8-D8CBA97F5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4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DFAs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state transitioned to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Outputs ordered pair of states to transition to.</a:t>
                </a:r>
              </a:p>
              <a:p>
                <a:r>
                  <a:rPr lang="en-US" dirty="0"/>
                  <a:t>Final States: </a:t>
                </a:r>
                <a:r>
                  <a:rPr lang="en-US" sz="2600" dirty="0"/>
                  <a:t>Varies. E.g.</a:t>
                </a:r>
                <a:br>
                  <a:rPr lang="en-US" sz="2600" dirty="0"/>
                </a:br>
                <a:r>
                  <a:rPr lang="en-US" sz="2000" dirty="0"/>
                  <a:t>For strings accepted by both machines,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sz="2000" b="0" dirty="0"/>
                </a:br>
                <a:r>
                  <a:rPr lang="en-US" sz="2000" dirty="0"/>
                  <a:t>For strings accepted by at least one machine,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3050" r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“cross product construction”)</a:t>
            </a:r>
          </a:p>
        </p:txBody>
      </p:sp>
    </p:spTree>
    <p:extLst>
      <p:ext uri="{BB962C8B-B14F-4D97-AF65-F5344CB8AC3E}">
        <p14:creationId xmlns:p14="http://schemas.microsoft.com/office/powerpoint/2010/main" val="1004926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2BB6-4CA8-457F-9CA6-F09EF62C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NFA:</a:t>
                </a:r>
              </a:p>
              <a:p>
                <a:pPr lvl="1"/>
                <a:r>
                  <a:rPr lang="en-US" dirty="0"/>
                  <a:t>Still has exactly one start state and any number of final states.</a:t>
                </a:r>
              </a:p>
              <a:p>
                <a:pPr lvl="1"/>
                <a:r>
                  <a:rPr lang="en-US" dirty="0"/>
                  <a:t>The NFA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if there is some path from a start state to a final state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From a state, you can have 0,1, or many outgoing arrows labeled with a single character. You can choose any of them to build the required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6">
            <a:extLst>
              <a:ext uri="{FF2B5EF4-FFF2-40B4-BE49-F238E27FC236}">
                <a16:creationId xmlns:a16="http://schemas.microsoft.com/office/drawing/2014/main" id="{913C9A72-0986-46AC-96A3-EF935E07D454}"/>
              </a:ext>
            </a:extLst>
          </p:cNvPr>
          <p:cNvGrpSpPr>
            <a:grpSpLocks/>
          </p:cNvGrpSpPr>
          <p:nvPr/>
        </p:nvGrpSpPr>
        <p:grpSpPr bwMode="auto">
          <a:xfrm>
            <a:off x="2415006" y="4522695"/>
            <a:ext cx="5837006" cy="1716648"/>
            <a:chOff x="2362200" y="5059196"/>
            <a:chExt cx="4572000" cy="1344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25C5-8DFF-487B-AA84-52FA1FEC4058}"/>
                </a:ext>
              </a:extLst>
            </p:cNvPr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0CA689-A2D2-437B-9294-72CF7BA5BFD5}"/>
                </a:ext>
              </a:extLst>
            </p:cNvPr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11561C-B74F-41AB-831F-13E0695EB3DF}"/>
                </a:ext>
              </a:extLst>
            </p:cNvPr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2A449-F8A1-400F-8309-BBF7CBB38524}"/>
                </a:ext>
              </a:extLst>
            </p:cNvPr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A383BD8-4F51-4BBB-A421-C4B1FCFC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9A446A7-0BAB-4BCD-8B90-54F564565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417BA6-A6B5-4BE1-938E-F70C1F4064A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DCFCA1-6094-48FA-AF55-41F2A811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E7BD1B3-E6BA-41B8-8370-B696EAB0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D86F6933-2613-4155-8392-39A1C67F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A7B0B-9C9C-48C6-8049-D03DC5FDA7A6}"/>
                </a:ext>
              </a:extLst>
            </p:cNvPr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E5F941-D677-46F9-8CD3-02CB17556999}"/>
                </a:ext>
              </a:extLst>
            </p:cNvPr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CBD15C1-E632-4929-8D0A-76D39F8FB5BD}"/>
                </a:ext>
              </a:extLst>
            </p:cNvPr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64B559B-C56F-465F-B883-287882E76BBC}"/>
                </a:ext>
              </a:extLst>
            </p:cNvPr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F4F416-C22C-4D40-817A-931F75E31060}"/>
                </a:ext>
              </a:extLst>
            </p:cNvPr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685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FE0-C400-44EB-9A3B-326AEC8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4C08-DAB0-4283-9322-FC0400B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But…how does it know?</a:t>
            </a:r>
          </a:p>
          <a:p>
            <a:endParaRPr lang="en-US" dirty="0"/>
          </a:p>
          <a:p>
            <a:r>
              <a:rPr lang="en-US" dirty="0"/>
              <a:t>Is this realistic? </a:t>
            </a:r>
          </a:p>
        </p:txBody>
      </p:sp>
    </p:spTree>
    <p:extLst>
      <p:ext uri="{BB962C8B-B14F-4D97-AF65-F5344CB8AC3E}">
        <p14:creationId xmlns:p14="http://schemas.microsoft.com/office/powerpoint/2010/main" val="3511077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4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3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 but not a DFA? Or vice versa?</a:t>
                </a:r>
              </a:p>
              <a:p>
                <a:r>
                  <a:rPr lang="en-US" dirty="0"/>
                  <a:t>What about CFGs/regexes?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525914-E8E4-413B-AF07-3C6D14908D6A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931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647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83596"/>
          </a:xfrm>
        </p:spPr>
        <p:txBody>
          <a:bodyPr>
            <a:normAutofit fontScale="925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to show a language is “regular” you just need to show one of these and prove it works. There are some “irregular” languages (that don’t have a corresponding NFA/DFA/regex).</a:t>
            </a:r>
          </a:p>
          <a:p>
            <a:r>
              <a:rPr lang="en-US" dirty="0"/>
              <a:t>CFGs are “more powerful” (every regular language can also be represented with a CFG, but some languages with CFGs have not NFA/DFA/regex.</a:t>
            </a:r>
          </a:p>
        </p:txBody>
      </p:sp>
    </p:spTree>
    <p:extLst>
      <p:ext uri="{BB962C8B-B14F-4D97-AF65-F5344CB8AC3E}">
        <p14:creationId xmlns:p14="http://schemas.microsoft.com/office/powerpoint/2010/main" val="2594140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85949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</a:p>
        </p:txBody>
      </p:sp>
    </p:spTree>
    <p:extLst>
      <p:ext uri="{BB962C8B-B14F-4D97-AF65-F5344CB8AC3E}">
        <p14:creationId xmlns:p14="http://schemas.microsoft.com/office/powerpoint/2010/main" val="2600233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6921491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13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21486837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1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(starting point)</a:t>
            </a:r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4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64AC-022E-4D5F-AA11-95118889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53537"/>
            <a:ext cx="11187258" cy="95582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4EF443-A8DD-4E8E-A2D8-8D49F44549D9}"/>
              </a:ext>
            </a:extLst>
          </p:cNvPr>
          <p:cNvCxnSpPr>
            <a:cxnSpLocks/>
            <a:stCxn id="21" idx="6"/>
            <a:endCxn id="41" idx="2"/>
          </p:cNvCxnSpPr>
          <p:nvPr/>
        </p:nvCxnSpPr>
        <p:spPr>
          <a:xfrm>
            <a:off x="7026396" y="1614060"/>
            <a:ext cx="1307674" cy="101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A5FD9C-C3D4-4626-9D76-3A45C7F2C21C}"/>
              </a:ext>
            </a:extLst>
          </p:cNvPr>
          <p:cNvSpPr txBox="1"/>
          <p:nvPr/>
        </p:nvSpPr>
        <p:spPr>
          <a:xfrm>
            <a:off x="7618690" y="166777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8D077B-87AF-4689-9F2F-36BB23163B73}"/>
              </a:ext>
            </a:extLst>
          </p:cNvPr>
          <p:cNvSpPr/>
          <p:nvPr/>
        </p:nvSpPr>
        <p:spPr>
          <a:xfrm>
            <a:off x="9301468" y="2385344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{b}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7C5DA0-FE1E-4FA7-9F5A-EE1F1ABD7470}"/>
              </a:ext>
            </a:extLst>
          </p:cNvPr>
          <p:cNvCxnSpPr>
            <a:cxnSpLocks/>
            <a:stCxn id="32" idx="3"/>
            <a:endCxn id="37" idx="6"/>
          </p:cNvCxnSpPr>
          <p:nvPr/>
        </p:nvCxnSpPr>
        <p:spPr>
          <a:xfrm flipH="1">
            <a:off x="8186980" y="3179487"/>
            <a:ext cx="1250741" cy="369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9078D3-6BCB-4FF2-863C-18B70DD90D0E}"/>
              </a:ext>
            </a:extLst>
          </p:cNvPr>
          <p:cNvSpPr txBox="1"/>
          <p:nvPr/>
        </p:nvSpPr>
        <p:spPr>
          <a:xfrm>
            <a:off x="8852205" y="279846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/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EB27E7-3418-42F1-B940-248309FB7B6F}"/>
              </a:ext>
            </a:extLst>
          </p:cNvPr>
          <p:cNvCxnSpPr>
            <a:cxnSpLocks/>
            <a:stCxn id="32" idx="5"/>
            <a:endCxn id="38" idx="1"/>
          </p:cNvCxnSpPr>
          <p:nvPr/>
        </p:nvCxnSpPr>
        <p:spPr>
          <a:xfrm>
            <a:off x="10095611" y="3179487"/>
            <a:ext cx="1040614" cy="4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0A2D020-90F0-4F17-9C23-DA5EC9E800CC}"/>
              </a:ext>
            </a:extLst>
          </p:cNvPr>
          <p:cNvSpPr txBox="1"/>
          <p:nvPr/>
        </p:nvSpPr>
        <p:spPr>
          <a:xfrm>
            <a:off x="9948827" y="179823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7" idx="6"/>
            <a:endCxn id="37" idx="4"/>
          </p:cNvCxnSpPr>
          <p:nvPr/>
        </p:nvCxnSpPr>
        <p:spPr>
          <a:xfrm flipH="1">
            <a:off x="7721782" y="3549321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8334070" y="3966746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DA33F25-35FE-474E-973D-229B378B7F7D}"/>
              </a:ext>
            </a:extLst>
          </p:cNvPr>
          <p:cNvSpPr/>
          <p:nvPr/>
        </p:nvSpPr>
        <p:spPr>
          <a:xfrm>
            <a:off x="9740501" y="65916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DD4633-F331-45E7-8AF9-27B27FCD2E9F}"/>
              </a:ext>
            </a:extLst>
          </p:cNvPr>
          <p:cNvCxnSpPr>
            <a:cxnSpLocks/>
            <a:stCxn id="41" idx="7"/>
            <a:endCxn id="57" idx="2"/>
          </p:cNvCxnSpPr>
          <p:nvPr/>
        </p:nvCxnSpPr>
        <p:spPr>
          <a:xfrm flipV="1">
            <a:off x="9128213" y="1124365"/>
            <a:ext cx="612288" cy="262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EB33F6-51BC-4A07-BE66-829AA5381ED1}"/>
              </a:ext>
            </a:extLst>
          </p:cNvPr>
          <p:cNvSpPr txBox="1"/>
          <p:nvPr/>
        </p:nvSpPr>
        <p:spPr>
          <a:xfrm>
            <a:off x="9157183" y="77925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9B3101-948C-41E7-8ECD-1D032EC8FC23}"/>
              </a:ext>
            </a:extLst>
          </p:cNvPr>
          <p:cNvCxnSpPr>
            <a:cxnSpLocks/>
            <a:stCxn id="41" idx="5"/>
            <a:endCxn id="32" idx="1"/>
          </p:cNvCxnSpPr>
          <p:nvPr/>
        </p:nvCxnSpPr>
        <p:spPr>
          <a:xfrm>
            <a:off x="9128213" y="2044780"/>
            <a:ext cx="309508" cy="476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551290E-F700-4D4A-ADD7-9C77CB350796}"/>
              </a:ext>
            </a:extLst>
          </p:cNvPr>
          <p:cNvSpPr txBox="1"/>
          <p:nvPr/>
        </p:nvSpPr>
        <p:spPr>
          <a:xfrm>
            <a:off x="9226394" y="1882074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073BEB-91B4-4D17-92CF-EB1DE7CD5355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9766666" y="1500158"/>
            <a:ext cx="328946" cy="885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5FB0C05-E9AA-4F81-8D1C-9D589C8D304C}"/>
              </a:ext>
            </a:extLst>
          </p:cNvPr>
          <p:cNvSpPr txBox="1"/>
          <p:nvPr/>
        </p:nvSpPr>
        <p:spPr>
          <a:xfrm>
            <a:off x="10484549" y="2993360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62E9DFF-10CF-48F0-AB7F-10F94813FAE9}"/>
              </a:ext>
            </a:extLst>
          </p:cNvPr>
          <p:cNvSpPr/>
          <p:nvPr/>
        </p:nvSpPr>
        <p:spPr>
          <a:xfrm>
            <a:off x="10881154" y="185865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6B110F4-E2A0-474D-8232-CC10211CE57A}"/>
              </a:ext>
            </a:extLst>
          </p:cNvPr>
          <p:cNvCxnSpPr>
            <a:cxnSpLocks/>
            <a:stCxn id="57" idx="5"/>
            <a:endCxn id="77" idx="1"/>
          </p:cNvCxnSpPr>
          <p:nvPr/>
        </p:nvCxnSpPr>
        <p:spPr>
          <a:xfrm>
            <a:off x="10534644" y="1453310"/>
            <a:ext cx="482763" cy="541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06001C8-A7BA-49D1-912D-E2CB71F73AD6}"/>
              </a:ext>
            </a:extLst>
          </p:cNvPr>
          <p:cNvSpPr txBox="1"/>
          <p:nvPr/>
        </p:nvSpPr>
        <p:spPr>
          <a:xfrm>
            <a:off x="10414990" y="1547679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8EDEB5B-00C3-4261-B44A-A61113CBE89B}"/>
              </a:ext>
            </a:extLst>
          </p:cNvPr>
          <p:cNvCxnSpPr>
            <a:cxnSpLocks/>
            <a:stCxn id="77" idx="0"/>
            <a:endCxn id="57" idx="6"/>
          </p:cNvCxnSpPr>
          <p:nvPr/>
        </p:nvCxnSpPr>
        <p:spPr>
          <a:xfrm flipH="1" flipV="1">
            <a:off x="10670897" y="1124365"/>
            <a:ext cx="675455" cy="734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35A5160-EC3D-45F3-9CFE-3E3B511F582F}"/>
              </a:ext>
            </a:extLst>
          </p:cNvPr>
          <p:cNvSpPr txBox="1"/>
          <p:nvPr/>
        </p:nvSpPr>
        <p:spPr>
          <a:xfrm>
            <a:off x="11017407" y="1185425"/>
            <a:ext cx="27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40862236-86A5-42A9-959D-D08850DDF335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rot="5400000">
            <a:off x="11346352" y="2323851"/>
            <a:ext cx="12700" cy="657890"/>
          </a:xfrm>
          <a:prstGeom prst="curvedConnector3">
            <a:avLst>
              <a:gd name="adj1" fmla="val 2872858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A0B511B-CFFB-4599-9924-82D42067EB1F}"/>
              </a:ext>
            </a:extLst>
          </p:cNvPr>
          <p:cNvSpPr txBox="1"/>
          <p:nvPr/>
        </p:nvSpPr>
        <p:spPr>
          <a:xfrm>
            <a:off x="11531505" y="2746378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D1BE5E4-D029-4C4E-A28E-1C67EC737778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7026396" y="3878266"/>
            <a:ext cx="366441" cy="424381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8" idx="4"/>
            <a:endCxn id="38" idx="2"/>
          </p:cNvCxnSpPr>
          <p:nvPr/>
        </p:nvCxnSpPr>
        <p:spPr>
          <a:xfrm rot="5400000" flipH="1">
            <a:off x="10999972" y="3927475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10141128" y="4163503"/>
            <a:ext cx="68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9103482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</p:spTree>
    <p:extLst>
      <p:ext uri="{BB962C8B-B14F-4D97-AF65-F5344CB8AC3E}">
        <p14:creationId xmlns:p14="http://schemas.microsoft.com/office/powerpoint/2010/main" val="3370519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</a:t>
            </a:r>
            <a:r>
              <a:rPr lang="en-US" dirty="0" err="1"/>
              <a:t>powerset</a:t>
            </a:r>
            <a:r>
              <a:rPr lang="en-US" dirty="0"/>
              <a:t> construction”)</a:t>
            </a:r>
          </a:p>
        </p:txBody>
      </p:sp>
    </p:spTree>
    <p:extLst>
      <p:ext uri="{BB962C8B-B14F-4D97-AF65-F5344CB8AC3E}">
        <p14:creationId xmlns:p14="http://schemas.microsoft.com/office/powerpoint/2010/main" val="2072334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91647"/>
            <a:ext cx="3184131" cy="563336"/>
          </a:xfrm>
          <a:prstGeom prst="rightArrow">
            <a:avLst/>
          </a:prstGeom>
          <a:solidFill>
            <a:srgbClr val="117EA7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B28DCAE-6AD7-480D-92DF-B7F48D702DF7}"/>
              </a:ext>
            </a:extLst>
          </p:cNvPr>
          <p:cNvSpPr txBox="1"/>
          <p:nvPr/>
        </p:nvSpPr>
        <p:spPr>
          <a:xfrm rot="2768225">
            <a:off x="7290758" y="2956279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39630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3624</TotalTime>
  <Words>3111</Words>
  <Application>Microsoft Office PowerPoint</Application>
  <PresentationFormat>Widescreen</PresentationFormat>
  <Paragraphs>740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MS PGothic</vt:lpstr>
      <vt:lpstr>MS PGothic</vt:lpstr>
      <vt:lpstr>Arial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Tahoma</vt:lpstr>
      <vt:lpstr>Tw Cen MT</vt:lpstr>
      <vt:lpstr>Wingdings 3</vt:lpstr>
      <vt:lpstr>Integral</vt:lpstr>
      <vt:lpstr>Nondeterministic Finite Automata</vt:lpstr>
      <vt:lpstr>Strings over {0,1,2} w/ even number of 2’s and sum%3=0</vt:lpstr>
      <vt:lpstr>More formally (the “cross product construction”)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Optional Content: Machines with output</vt:lpstr>
      <vt:lpstr>What are FSMs used for?</vt:lpstr>
      <vt:lpstr>What are FSMs used for?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  <vt:lpstr>NFAs, Power of machines</vt:lpstr>
      <vt:lpstr>Let’s try to make our more powerful automata</vt:lpstr>
      <vt:lpstr>Nondeterministic Finite Automata</vt:lpstr>
      <vt:lpstr>Wait a second…</vt:lpstr>
      <vt:lpstr>Three ways to think about NFAs</vt:lpstr>
      <vt:lpstr>So…magic guessing doesn’t exist</vt:lpstr>
      <vt:lpstr>NFA practice</vt:lpstr>
      <vt:lpstr>NFA practice</vt:lpstr>
      <vt:lpstr>What about those ε-transitions?</vt:lpstr>
      <vt:lpstr>What about those ε-transitions?</vt:lpstr>
      <vt:lpstr>NFA that recognizes “binary strings with a 1 in the third position from the end”</vt:lpstr>
      <vt:lpstr>NFA that recognizes “binary strings with a 1 in the third position from the end”</vt:lpstr>
      <vt:lpstr>Parallel Exploration view of an NFA</vt:lpstr>
      <vt:lpstr>Regularity</vt:lpstr>
      <vt:lpstr>Regularity</vt:lpstr>
      <vt:lpstr>Regularity</vt:lpstr>
      <vt:lpstr>Proof [sketch]</vt:lpstr>
      <vt:lpstr>Proof [sketch]</vt:lpstr>
      <vt:lpstr>Proof [sketch]</vt:lpstr>
      <vt:lpstr>Can we convert an NFA to a DFA?</vt:lpstr>
      <vt:lpstr>Parallel Exploration view of an NFA</vt:lpstr>
      <vt:lpstr>Can we convert an NFA to a DFA?</vt:lpstr>
      <vt:lpstr>Converting from an NFA to a DFA</vt:lpstr>
      <vt:lpstr>An example (starting point)</vt:lpstr>
      <vt:lpstr>Finishing the DFA</vt:lpstr>
      <vt:lpstr>An example</vt:lpstr>
      <vt:lpstr>Proof Sketch</vt:lpstr>
      <vt:lpstr>More formally (the “powerset construction”)</vt:lpstr>
      <vt:lpstr>Proof [sketch]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27</cp:revision>
  <cp:lastPrinted>2024-02-27T21:35:09Z</cp:lastPrinted>
  <dcterms:created xsi:type="dcterms:W3CDTF">2020-11-29T04:25:15Z</dcterms:created>
  <dcterms:modified xsi:type="dcterms:W3CDTF">2024-02-27T21:36:03Z</dcterms:modified>
</cp:coreProperties>
</file>