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2"/>
  </p:handoutMasterIdLst>
  <p:sldIdLst>
    <p:sldId id="256" r:id="rId2"/>
    <p:sldId id="259" r:id="rId3"/>
    <p:sldId id="257" r:id="rId4"/>
    <p:sldId id="260" r:id="rId5"/>
    <p:sldId id="662" r:id="rId6"/>
    <p:sldId id="663" r:id="rId7"/>
    <p:sldId id="664" r:id="rId8"/>
    <p:sldId id="665" r:id="rId9"/>
    <p:sldId id="666" r:id="rId10"/>
    <p:sldId id="261" r:id="rId11"/>
    <p:sldId id="262" r:id="rId12"/>
    <p:sldId id="263" r:id="rId13"/>
    <p:sldId id="264" r:id="rId14"/>
    <p:sldId id="265" r:id="rId15"/>
    <p:sldId id="668" r:id="rId16"/>
    <p:sldId id="667" r:id="rId17"/>
    <p:sldId id="623" r:id="rId18"/>
    <p:sldId id="638" r:id="rId19"/>
    <p:sldId id="639" r:id="rId20"/>
    <p:sldId id="641" r:id="rId21"/>
    <p:sldId id="677" r:id="rId22"/>
    <p:sldId id="678" r:id="rId23"/>
    <p:sldId id="642" r:id="rId24"/>
    <p:sldId id="643" r:id="rId25"/>
    <p:sldId id="644" r:id="rId26"/>
    <p:sldId id="656" r:id="rId27"/>
    <p:sldId id="658" r:id="rId28"/>
    <p:sldId id="647" r:id="rId29"/>
    <p:sldId id="659" r:id="rId30"/>
    <p:sldId id="660" r:id="rId31"/>
    <p:sldId id="649" r:id="rId32"/>
    <p:sldId id="661" r:id="rId33"/>
    <p:sldId id="266" r:id="rId34"/>
    <p:sldId id="669" r:id="rId35"/>
    <p:sldId id="671" r:id="rId36"/>
    <p:sldId id="672" r:id="rId37"/>
    <p:sldId id="673" r:id="rId38"/>
    <p:sldId id="670" r:id="rId39"/>
    <p:sldId id="674" r:id="rId40"/>
    <p:sldId id="675" r:id="rId41"/>
    <p:sldId id="679" r:id="rId42"/>
    <p:sldId id="680" r:id="rId43"/>
    <p:sldId id="681" r:id="rId44"/>
    <p:sldId id="655" r:id="rId45"/>
    <p:sldId id="651" r:id="rId46"/>
    <p:sldId id="687" r:id="rId47"/>
    <p:sldId id="652" r:id="rId48"/>
    <p:sldId id="688" r:id="rId49"/>
    <p:sldId id="653" r:id="rId50"/>
    <p:sldId id="65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144B-54B8-4CD8-8772-85718293C0F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F042-6391-46D0-AF2A-27135DBB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2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1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4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942094A-305A-41FB-9BDD-DD4804F57BA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2198-02E8-4AEE-A0B7-326706B88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0158-6A6F-4342-9E4E-DD3CF27CA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2024</a:t>
            </a:r>
          </a:p>
          <a:p>
            <a:r>
              <a:rPr lang="en-US" dirty="0"/>
              <a:t>Lecture 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B353-22B4-4F6E-B526-86119FB4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46" y="738687"/>
            <a:ext cx="3930582" cy="3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represent transitions with a table.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41881"/>
              </p:ext>
            </p:extLst>
          </p:nvPr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language of this DFA?</a:t>
            </a:r>
          </a:p>
          <a:p>
            <a:r>
              <a:rPr lang="en-US" dirty="0"/>
              <a:t>I.e. the set of all strings it accepts?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5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string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r>
                  <a:rPr lang="en-US" dirty="0"/>
                  <a:t>, then you’ll end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never leave.</a:t>
                </a:r>
              </a:p>
              <a:p>
                <a:r>
                  <a:rPr lang="en-US" dirty="0"/>
                  <a:t>If you end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you’re back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which also accepts.</a:t>
                </a:r>
              </a:p>
              <a:p>
                <a:r>
                  <a:rPr lang="en-US" dirty="0"/>
                  <a:t>And…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also accepted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0∪1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F111D-FD0F-4FF8-82EE-AD2422FEA719}"/>
              </a:ext>
            </a:extLst>
          </p:cNvPr>
          <p:cNvGrpSpPr/>
          <p:nvPr/>
        </p:nvGrpSpPr>
        <p:grpSpPr>
          <a:xfrm>
            <a:off x="5284381" y="3583172"/>
            <a:ext cx="5343597" cy="2524517"/>
            <a:chOff x="5284381" y="3583172"/>
            <a:chExt cx="5343597" cy="25245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B757C7-7378-42CB-B1D1-0F8DDC763EBE}"/>
                </a:ext>
              </a:extLst>
            </p:cNvPr>
            <p:cNvSpPr/>
            <p:nvPr/>
          </p:nvSpPr>
          <p:spPr>
            <a:xfrm>
              <a:off x="5626270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0036F0-D191-4665-81E4-8BB9CE5EAE3A}"/>
                </a:ext>
              </a:extLst>
            </p:cNvPr>
            <p:cNvSpPr/>
            <p:nvPr/>
          </p:nvSpPr>
          <p:spPr>
            <a:xfrm>
              <a:off x="8361382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019627-3ADB-4A64-9FCF-D9F3FECA455A}"/>
                </a:ext>
              </a:extLst>
            </p:cNvPr>
            <p:cNvSpPr/>
            <p:nvPr/>
          </p:nvSpPr>
          <p:spPr>
            <a:xfrm>
              <a:off x="9728938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1ACB9-3AD3-44BC-8B9F-325C2E8450F5}"/>
                </a:ext>
              </a:extLst>
            </p:cNvPr>
            <p:cNvSpPr/>
            <p:nvPr/>
          </p:nvSpPr>
          <p:spPr>
            <a:xfrm>
              <a:off x="6993826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9F33B4E7-9C81-4B6F-91C4-72B18DEE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2350" y="4383372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1C3A371-966B-4583-996D-1F85EFAB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604" y="436951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8BE3D2-7BBB-45A6-971D-73BEC659B061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6224576" y="4845826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01B7EDF-433D-4863-9329-753BBCCE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226" y="4411085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DDC4C78-D7F9-4435-A43A-F8BA87A7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37" y="5575014"/>
              <a:ext cx="899041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AF73419-F863-4B00-8FEF-45E33442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54" y="3648989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F62EBB1E-DCC2-46D6-AF6D-539E6225E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226" y="5616583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E9429BEB-4EE5-418F-9B53-BE58387D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826" y="380833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D8C2E42-76A0-43F7-8F02-FAEF32A0DB35}"/>
                </a:ext>
              </a:extLst>
            </p:cNvPr>
            <p:cNvSpPr/>
            <p:nvPr/>
          </p:nvSpPr>
          <p:spPr>
            <a:xfrm>
              <a:off x="6053631" y="4091742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196E247-6A2C-433E-BD25-943AB3E6B1AE}"/>
                </a:ext>
              </a:extLst>
            </p:cNvPr>
            <p:cNvSpPr/>
            <p:nvPr/>
          </p:nvSpPr>
          <p:spPr>
            <a:xfrm>
              <a:off x="5797214" y="3583172"/>
              <a:ext cx="2906056" cy="1777069"/>
            </a:xfrm>
            <a:prstGeom prst="arc">
              <a:avLst>
                <a:gd name="adj1" fmla="val 10677123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9ECD64-8510-446E-96ED-19D0AE0AAD8C}"/>
                </a:ext>
              </a:extLst>
            </p:cNvPr>
            <p:cNvCxnSpPr/>
            <p:nvPr/>
          </p:nvCxnSpPr>
          <p:spPr>
            <a:xfrm>
              <a:off x="7592132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B37D04-CCBF-4FE2-A358-BD81BF908D88}"/>
                </a:ext>
              </a:extLst>
            </p:cNvPr>
            <p:cNvCxnSpPr/>
            <p:nvPr/>
          </p:nvCxnSpPr>
          <p:spPr>
            <a:xfrm>
              <a:off x="8959688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D1911DB-18B0-4E08-9AA1-CE1AEF41C8FF}"/>
                </a:ext>
              </a:extLst>
            </p:cNvPr>
            <p:cNvSpPr/>
            <p:nvPr/>
          </p:nvSpPr>
          <p:spPr>
            <a:xfrm rot="14988361">
              <a:off x="5716527" y="5220605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EE16CE-1FC0-4668-8178-0CD5827A3D8D}"/>
                </a:ext>
              </a:extLst>
            </p:cNvPr>
            <p:cNvSpPr/>
            <p:nvPr/>
          </p:nvSpPr>
          <p:spPr>
            <a:xfrm rot="14988361">
              <a:off x="9769336" y="5166046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09B538-1CB9-4AF6-9D9A-3CA2EF6CD573}"/>
                </a:ext>
              </a:extLst>
            </p:cNvPr>
            <p:cNvCxnSpPr/>
            <p:nvPr/>
          </p:nvCxnSpPr>
          <p:spPr>
            <a:xfrm>
              <a:off x="5284381" y="4799061"/>
              <a:ext cx="34188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E1AB3E-D262-403F-8DE9-EB44585AF0F6}"/>
                </a:ext>
              </a:extLst>
            </p:cNvPr>
            <p:cNvSpPr/>
            <p:nvPr/>
          </p:nvSpPr>
          <p:spPr>
            <a:xfrm>
              <a:off x="9771913" y="4559516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0D718-E09B-4EB9-B005-8CAE38B0DEAA}"/>
                </a:ext>
              </a:extLst>
            </p:cNvPr>
            <p:cNvSpPr/>
            <p:nvPr/>
          </p:nvSpPr>
          <p:spPr>
            <a:xfrm>
              <a:off x="5662836" y="4566984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9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r>
                  <a:rPr lang="en-US" dirty="0"/>
                  <a:t>What do you need to remember?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2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50B13F-488C-4E76-B637-06171938B4AB}"/>
              </a:ext>
            </a:extLst>
          </p:cNvPr>
          <p:cNvGrpSpPr/>
          <p:nvPr/>
        </p:nvGrpSpPr>
        <p:grpSpPr>
          <a:xfrm>
            <a:off x="6727597" y="4780788"/>
            <a:ext cx="3570255" cy="2045642"/>
            <a:chOff x="6727597" y="4780788"/>
            <a:chExt cx="3570255" cy="20456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9EB8A5-FE01-4C41-9D39-1D53FB9452F1}"/>
                </a:ext>
              </a:extLst>
            </p:cNvPr>
            <p:cNvSpPr/>
            <p:nvPr/>
          </p:nvSpPr>
          <p:spPr>
            <a:xfrm>
              <a:off x="6873379" y="568369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71BA9C-62C8-42EC-8F1C-64C8154B5C3C}"/>
                </a:ext>
              </a:extLst>
            </p:cNvPr>
            <p:cNvSpPr/>
            <p:nvPr/>
          </p:nvSpPr>
          <p:spPr>
            <a:xfrm>
              <a:off x="8843326" y="573135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7E453173-B5AE-4EED-AA5F-5A2C4921E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039" y="571704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82742B12-2555-41B0-B0B6-65E2506C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8811" y="6341050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CE5CC7B4-B43A-477C-8F29-028779D8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597" y="6350524"/>
              <a:ext cx="56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669B10D-D223-4FA5-A843-1BD35109F99C}"/>
                </a:ext>
              </a:extLst>
            </p:cNvPr>
            <p:cNvSpPr/>
            <p:nvPr/>
          </p:nvSpPr>
          <p:spPr>
            <a:xfrm rot="2271609">
              <a:off x="8360380" y="5084096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04D1D10-4575-43FE-8F4F-8FB51FA63F3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7453794" y="6058705"/>
              <a:ext cx="1389532" cy="431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48AD82B2-FA6A-458F-891B-09BD5C96D510}"/>
                </a:ext>
              </a:extLst>
            </p:cNvPr>
            <p:cNvSpPr/>
            <p:nvPr/>
          </p:nvSpPr>
          <p:spPr>
            <a:xfrm rot="14988361">
              <a:off x="6938707" y="6334297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0CF2F029-315A-482C-A466-AEA52D4510B9}"/>
                </a:ext>
              </a:extLst>
            </p:cNvPr>
            <p:cNvSpPr/>
            <p:nvPr/>
          </p:nvSpPr>
          <p:spPr>
            <a:xfrm rot="14988361">
              <a:off x="8883724" y="6378924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9AC9DF7-741D-46D1-88A6-4434A8EA31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7003" y="6096997"/>
              <a:ext cx="535462" cy="9451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D1F37E-0A40-458A-8FB3-120AAB49C155}"/>
                </a:ext>
              </a:extLst>
            </p:cNvPr>
            <p:cNvSpPr/>
            <p:nvPr/>
          </p:nvSpPr>
          <p:spPr>
            <a:xfrm>
              <a:off x="8873005" y="5770560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FB14C7-F303-4604-A822-0AF7C383241E}"/>
                </a:ext>
              </a:extLst>
            </p:cNvPr>
            <p:cNvSpPr/>
            <p:nvPr/>
          </p:nvSpPr>
          <p:spPr>
            <a:xfrm>
              <a:off x="7873787" y="4866096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/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887" r="-24528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/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4074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/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87" r="-26415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F2C5236-FF66-4A06-BD24-AC6BD6A745EF}"/>
                </a:ext>
              </a:extLst>
            </p:cNvPr>
            <p:cNvCxnSpPr>
              <a:cxnSpLocks/>
              <a:endCxn id="40" idx="5"/>
            </p:cNvCxnSpPr>
            <p:nvPr/>
          </p:nvCxnSpPr>
          <p:spPr>
            <a:xfrm flipH="1" flipV="1">
              <a:off x="8384473" y="5424926"/>
              <a:ext cx="567013" cy="4232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92F836EA-1AAE-4E17-8D60-90A6328A2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572" y="4902786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8EFA8D8-C6FF-492F-B6C7-E1DECB753D30}"/>
                </a:ext>
              </a:extLst>
            </p:cNvPr>
            <p:cNvCxnSpPr>
              <a:cxnSpLocks/>
              <a:stCxn id="40" idx="3"/>
              <a:endCxn id="28" idx="7"/>
            </p:cNvCxnSpPr>
            <p:nvPr/>
          </p:nvCxnSpPr>
          <p:spPr>
            <a:xfrm flipH="1">
              <a:off x="7384065" y="5424926"/>
              <a:ext cx="577342" cy="3546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84DCE5B5-A9A8-401F-80EF-E7A276DC7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1481" y="524071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F9C2ABE8-D571-4FC0-92B2-518EBD814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4150" y="5422354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39AD7F82-8406-4C04-82CC-FCE520198841}"/>
                </a:ext>
              </a:extLst>
            </p:cNvPr>
            <p:cNvSpPr/>
            <p:nvPr/>
          </p:nvSpPr>
          <p:spPr>
            <a:xfrm rot="10800000">
              <a:off x="7471367" y="5794852"/>
              <a:ext cx="1356587" cy="864770"/>
            </a:xfrm>
            <a:prstGeom prst="arc">
              <a:avLst>
                <a:gd name="adj1" fmla="val 10841513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665FCC00-9E6F-49D6-AB05-59F952149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209" y="6274795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F2ECBFEE-DB23-4DF7-8C9E-ECCBB435C550}"/>
                </a:ext>
              </a:extLst>
            </p:cNvPr>
            <p:cNvSpPr/>
            <p:nvPr/>
          </p:nvSpPr>
          <p:spPr>
            <a:xfrm rot="19209973">
              <a:off x="6796239" y="5021930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id="{AFB2792B-9CF1-425A-9396-03FE21777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7069" y="4780788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E65-2F5C-492E-BE3A-E4C164C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Two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90C7-25B6-40E0-B0ED-156028AB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computers can and can’t do…</a:t>
            </a:r>
          </a:p>
          <a:p>
            <a:pPr lvl="1"/>
            <a:r>
              <a:rPr lang="en-US" dirty="0"/>
              <a:t>Given any finite amount of time.</a:t>
            </a:r>
          </a:p>
          <a:p>
            <a:r>
              <a:rPr lang="en-US" dirty="0"/>
              <a:t>We’ll start with a simple model of a computer – finite state machines.</a:t>
            </a:r>
          </a:p>
          <a:p>
            <a:r>
              <a:rPr lang="en-US" dirty="0"/>
              <a:t>What do we want computers to do? Let’s start very simple. </a:t>
            </a:r>
            <a:br>
              <a:rPr lang="en-US" dirty="0"/>
            </a:br>
            <a:r>
              <a:rPr lang="en-US" dirty="0"/>
              <a:t>We’ll give them an input (in a string format), and we want them to say “yes” or “no” for that string on a certain question. </a:t>
            </a:r>
            <a:br>
              <a:rPr lang="en-US" dirty="0"/>
            </a:br>
            <a:r>
              <a:rPr lang="en-US" dirty="0"/>
              <a:t>Example questions one might want to answer.</a:t>
            </a:r>
          </a:p>
          <a:p>
            <a:pPr lvl="1"/>
            <a:r>
              <a:rPr lang="en-US" dirty="0"/>
              <a:t>Does this input java code compile to a valid program?</a:t>
            </a:r>
          </a:p>
          <a:p>
            <a:pPr lvl="1"/>
            <a:r>
              <a:rPr lang="en-US" dirty="0"/>
              <a:t>Does this input string match a particular regular expression?</a:t>
            </a:r>
          </a:p>
          <a:p>
            <a:pPr lvl="1"/>
            <a:r>
              <a:rPr lang="en-US" dirty="0"/>
              <a:t>Is this input list sorted?</a:t>
            </a:r>
          </a:p>
          <a:p>
            <a:pPr lvl="1"/>
            <a:r>
              <a:rPr lang="en-US" sz="2800" dirty="0"/>
              <a:t>Depending on the “computer” some questions might be out of reach.</a:t>
            </a:r>
          </a:p>
        </p:txBody>
      </p:sp>
    </p:spTree>
    <p:extLst>
      <p:ext uri="{BB962C8B-B14F-4D97-AF65-F5344CB8AC3E}">
        <p14:creationId xmlns:p14="http://schemas.microsoft.com/office/powerpoint/2010/main" val="68098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3695568" y="1906413"/>
            <a:ext cx="3625312" cy="1804893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  <a:br>
              <a:rPr lang="en-US" dirty="0"/>
            </a:br>
            <a:r>
              <a:rPr lang="en-US" dirty="0"/>
              <a:t>Optional slides will be posted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1FDF6DC-DC6D-4637-95FE-1A34F5B5D43B}"/>
              </a:ext>
            </a:extLst>
          </p:cNvPr>
          <p:cNvSpPr/>
          <p:nvPr/>
        </p:nvSpPr>
        <p:spPr>
          <a:xfrm rot="10800000">
            <a:off x="456176" y="31480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97182-98E4-4E00-ABC6-DEDDFB51EF22}"/>
              </a:ext>
            </a:extLst>
          </p:cNvPr>
          <p:cNvSpPr/>
          <p:nvPr/>
        </p:nvSpPr>
        <p:spPr>
          <a:xfrm>
            <a:off x="8963247" y="525170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42374F-40DB-431D-A7C0-2346502D4046}"/>
              </a:ext>
            </a:extLst>
          </p:cNvPr>
          <p:cNvSpPr/>
          <p:nvPr/>
        </p:nvSpPr>
        <p:spPr>
          <a:xfrm>
            <a:off x="8963247" y="2150545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238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 L 0.04088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0 L 0.06119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2FF1-56E1-4939-968C-2BC34324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4099-680A-4BDE-BF1E-8FF38158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give the DFAs a little more power…try to get them to do more things. </a:t>
            </a:r>
          </a:p>
        </p:txBody>
      </p:sp>
    </p:spTree>
    <p:extLst>
      <p:ext uri="{BB962C8B-B14F-4D97-AF65-F5344CB8AC3E}">
        <p14:creationId xmlns:p14="http://schemas.microsoft.com/office/powerpoint/2010/main" val="3595079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456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5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313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722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18649" y="21617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976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821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218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44049" y="21363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4594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4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4486</TotalTime>
  <Words>2261</Words>
  <Application>Microsoft Office PowerPoint</Application>
  <PresentationFormat>Widescreen</PresentationFormat>
  <Paragraphs>729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ＭＳ Ｐゴシック</vt:lpstr>
      <vt:lpstr>ＭＳ Ｐゴシック</vt:lpstr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Semilight</vt:lpstr>
      <vt:lpstr>Tahoma</vt:lpstr>
      <vt:lpstr>Tw Cen MT</vt:lpstr>
      <vt:lpstr>Wingdings 3</vt:lpstr>
      <vt:lpstr>Integral</vt:lpstr>
      <vt:lpstr>Finite State Machines</vt:lpstr>
      <vt:lpstr>Last Two Weeks</vt:lpstr>
      <vt:lpstr>Deterministic Finite Automaton</vt:lpstr>
      <vt:lpstr>Let’s see an example</vt:lpstr>
      <vt:lpstr>Let’s see an example</vt:lpstr>
      <vt:lpstr>Let’s see an example</vt:lpstr>
      <vt:lpstr>Let’s see an example</vt:lpstr>
      <vt:lpstr>Let’s see an example</vt:lpstr>
      <vt:lpstr>Let’s see an example</vt:lpstr>
      <vt:lpstr>Deterministic Finite Automata</vt:lpstr>
      <vt:lpstr>Deterministic Finite Automata</vt:lpstr>
      <vt:lpstr>Deterministic Finite Automata</vt:lpstr>
      <vt:lpstr>Deterministic Finite Automata</vt:lpstr>
      <vt:lpstr>Design some DFAs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Next Time</vt:lpstr>
      <vt:lpstr>Optional Content: Machines with output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53</cp:revision>
  <cp:lastPrinted>2024-02-26T21:11:10Z</cp:lastPrinted>
  <dcterms:created xsi:type="dcterms:W3CDTF">2020-11-29T01:56:44Z</dcterms:created>
  <dcterms:modified xsi:type="dcterms:W3CDTF">2024-02-26T21:12:39Z</dcterms:modified>
</cp:coreProperties>
</file>