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314" r:id="rId3"/>
    <p:sldId id="315" r:id="rId4"/>
    <p:sldId id="316" r:id="rId5"/>
    <p:sldId id="317" r:id="rId6"/>
    <p:sldId id="312" r:id="rId7"/>
    <p:sldId id="309" r:id="rId8"/>
    <p:sldId id="310" r:id="rId9"/>
    <p:sldId id="326" r:id="rId10"/>
    <p:sldId id="327" r:id="rId11"/>
    <p:sldId id="324" r:id="rId12"/>
    <p:sldId id="272" r:id="rId13"/>
    <p:sldId id="313" r:id="rId14"/>
    <p:sldId id="262" r:id="rId15"/>
    <p:sldId id="295" r:id="rId16"/>
    <p:sldId id="269" r:id="rId17"/>
    <p:sldId id="318" r:id="rId18"/>
    <p:sldId id="294" r:id="rId19"/>
    <p:sldId id="319" r:id="rId20"/>
    <p:sldId id="293" r:id="rId21"/>
    <p:sldId id="323" r:id="rId22"/>
    <p:sldId id="320" r:id="rId23"/>
    <p:sldId id="298" r:id="rId24"/>
    <p:sldId id="299" r:id="rId25"/>
    <p:sldId id="300" r:id="rId26"/>
    <p:sldId id="279" r:id="rId27"/>
    <p:sldId id="281" r:id="rId28"/>
    <p:sldId id="322" r:id="rId29"/>
    <p:sldId id="282" r:id="rId30"/>
    <p:sldId id="283" r:id="rId31"/>
    <p:sldId id="285" r:id="rId32"/>
    <p:sldId id="286" r:id="rId33"/>
    <p:sldId id="321" r:id="rId34"/>
    <p:sldId id="304" r:id="rId35"/>
    <p:sldId id="305" r:id="rId36"/>
    <p:sldId id="306" r:id="rId37"/>
    <p:sldId id="3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521-5613-461B-A9B5-F8BF51B2FAFD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6649-0B85-43A4-8CEA-70D449A72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02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13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B8D5-C2BB-47A7-B0FD-9B1E0F013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  <a:br>
              <a:rPr lang="en-US" dirty="0"/>
            </a:br>
            <a:r>
              <a:rPr lang="en-US" dirty="0"/>
              <a:t>and Regular Expressions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06A9-1063-410F-90CA-650034EC1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/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up: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following recursively-defined set?</a:t>
                </a: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blipFill>
                <a:blip r:embed="rId2"/>
                <a:stretch>
                  <a:fillRect l="-1042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</a:t>
                </a:r>
                <a:r>
                  <a:rPr lang="en-US" sz="2200" b="0" dirty="0"/>
                  <a:t>eight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/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all cases: 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)+1, height(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blipFill>
                <a:blip r:embed="rId11"/>
                <a:stretch>
                  <a:fillRect l="-1047" t="-8791" b="-27473"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5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Why all those arbitraries?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169299-0FDE-4385-84B6-1771EE939EA7}"/>
              </a:ext>
            </a:extLst>
          </p:cNvPr>
          <p:cNvSpPr/>
          <p:nvPr/>
        </p:nvSpPr>
        <p:spPr>
          <a:xfrm>
            <a:off x="7921690" y="1740159"/>
            <a:ext cx="3116424" cy="1087017"/>
          </a:xfrm>
          <a:prstGeom prst="wedgeRoundRectCallout">
            <a:avLst>
              <a:gd name="adj1" fmla="val -48228"/>
              <a:gd name="adj2" fmla="val 6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be arbitrary because it’s in the IH (induction wouldn’t show “all strings” otherwise)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/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Recursive rule says “every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so we need to argue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  <a:blipFill>
                <a:blip r:embed="rId3"/>
                <a:stretch>
                  <a:fillRect t="-2128" b="-19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/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  <a:blipFill>
                <a:blip r:embed="rId4"/>
                <a:stretch>
                  <a:fillRect r="-777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/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  <a:blipFill>
                <a:blip r:embed="rId5"/>
                <a:stretch>
                  <a:fillRect t="-614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5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4BC299-DF6B-4B7E-90C1-89DB20AD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last comments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088B-CDBD-4138-9919-0F8C2B35E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7F7-5E74-46FD-94F5-5F2B6E2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inductive step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a recursively-defined set:</a:t>
                </a:r>
              </a:p>
              <a:p>
                <a:r>
                  <a:rPr lang="en-US" b="1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What does the inductive step look like?</a:t>
                </a:r>
              </a:p>
              <a:p>
                <a:r>
                  <a:rPr lang="en-US" dirty="0"/>
                  <a:t>Well there’s two recursive rules, so we have two things to show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9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6DB4-ECFC-4150-A11B-2BE985E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IS (you still need the other 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not covered by the base case. By the exclusion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Subtracting,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 all cases,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the principle of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  <a:blipFill>
                <a:blip r:embed="rId2"/>
                <a:stretch>
                  <a:fillRect l="-532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8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27D1-657E-4507-839D-8483E3C7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have a recursively-defined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won’t do structural induction.</a:t>
                </a:r>
              </a:p>
              <a:p>
                <a:r>
                  <a:rPr lang="en-US" dirty="0"/>
                  <a:t>You can do weak or strong induction though.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“for all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“size”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&lt;something&gt; is true”</a:t>
                </a:r>
              </a:p>
              <a:p>
                <a:r>
                  <a:rPr lang="en-US" dirty="0"/>
                  <a:t>To prove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…” you need to start with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your IS.</a:t>
                </a:r>
              </a:p>
              <a:p>
                <a:r>
                  <a:rPr lang="en-US" dirty="0"/>
                  <a:t>You CAN’T start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“build up” to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 isn’t arbitrary.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3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86DCB-9222-4041-891D-1A7E95F6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of the course!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05564-88C6-4F33-8261-D8BCA4656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137168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r>
              <a:rPr lang="en-US" dirty="0"/>
              <a:t>Set Theory/Number Theory (bike in your backyard)</a:t>
            </a:r>
          </a:p>
          <a:p>
            <a:r>
              <a:rPr lang="en-US" dirty="0"/>
              <a:t>Models of computation (biking in your neighborhood)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  <a:p>
            <a:pPr lvl="1"/>
            <a:r>
              <a:rPr lang="en-US" dirty="0"/>
              <a:t>First up: regular expressions, context free grammars, automata – understand these “simpler computers”</a:t>
            </a:r>
          </a:p>
          <a:p>
            <a:pPr lvl="1"/>
            <a:r>
              <a:rPr lang="en-US" dirty="0"/>
              <a:t>Soon: what these simple computers can do</a:t>
            </a:r>
            <a:br>
              <a:rPr lang="en-US" dirty="0"/>
            </a:br>
            <a:r>
              <a:rPr lang="en-US" dirty="0"/>
              <a:t>Then: what simple computers can’t do.</a:t>
            </a:r>
          </a:p>
          <a:p>
            <a:pPr lvl="1"/>
            <a:r>
              <a:rPr lang="en-US" dirty="0"/>
              <a:t>Last week: A problem our computers cannot solve.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AF8698-EC99-4D4A-A6D4-52E8FE37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definitions for Friday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0C529-AC9F-4224-98E2-3C584CFAE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8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B6A349-2563-424D-9F4E-D23CC86C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89B45-7EE1-4ED0-A0C9-0EA3C2F4E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 giant text document. And I want to find all the email addresses inside. What does an email address look like?</a:t>
            </a:r>
          </a:p>
          <a:p>
            <a:endParaRPr lang="en-US" dirty="0"/>
          </a:p>
          <a:p>
            <a:r>
              <a:rPr lang="en-US" dirty="0"/>
              <a:t>[some letters and numbers] @ [more letters] . [com, net, or </a:t>
            </a:r>
            <a:r>
              <a:rPr lang="en-US" dirty="0" err="1"/>
              <a:t>edu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We want to ctrl-f for a </a:t>
            </a:r>
            <a:r>
              <a:rPr lang="en-US" b="1" dirty="0"/>
              <a:t>pattern of strings </a:t>
            </a:r>
            <a:r>
              <a:rPr lang="en-US" dirty="0"/>
              <a:t>rather than a single string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87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7F5B-849A-40DB-9B20-3610F5C7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05176-6DCB-4B11-AD8D-C6E17506A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strings is called a </a:t>
                </a:r>
                <a:r>
                  <a:rPr lang="en-US" b="1" dirty="0"/>
                  <a:t>language.</a:t>
                </a:r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language</a:t>
                </a:r>
              </a:p>
              <a:p>
                <a:r>
                  <a:rPr lang="en-US" dirty="0"/>
                  <a:t>“the set of all binary strings of even length” is a language.</a:t>
                </a:r>
              </a:p>
              <a:p>
                <a:r>
                  <a:rPr lang="en-US" dirty="0"/>
                  <a:t>“the set of all palindromes” is a language.</a:t>
                </a:r>
              </a:p>
              <a:p>
                <a:r>
                  <a:rPr lang="en-US" dirty="0"/>
                  <a:t>“the set of all English words” is a language.</a:t>
                </a:r>
              </a:p>
              <a:p>
                <a:r>
                  <a:rPr lang="en-US" dirty="0"/>
                  <a:t>“the set of all strings matching a given </a:t>
                </a:r>
                <a:r>
                  <a:rPr lang="en-US" b="1" dirty="0"/>
                  <a:t>pattern</a:t>
                </a:r>
                <a:r>
                  <a:rPr lang="en-US" dirty="0"/>
                  <a:t>” is a language.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05176-6DCB-4B11-AD8D-C6E17506A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290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043A-3125-4AE0-9EBA-F8652357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1876A-A748-465B-A261-0A8454B90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0∪1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61876A-A748-465B-A261-0A8454B90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170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1637-6ADD-4F06-A9CE-0350C020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D434A-D4AB-432B-B911-86CE059F5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5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Yes,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Yes,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 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2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400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sz="2400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  <a:blipFill>
                <a:blip r:embed="rId11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6B7FC0E-06E1-4F67-A4EB-1C054CD3D1B7}"/>
              </a:ext>
            </a:extLst>
          </p:cNvPr>
          <p:cNvGrpSpPr/>
          <p:nvPr/>
        </p:nvGrpSpPr>
        <p:grpSpPr>
          <a:xfrm>
            <a:off x="7528320" y="5057310"/>
            <a:ext cx="1290003" cy="955266"/>
            <a:chOff x="813275" y="4134894"/>
            <a:chExt cx="2488408" cy="19712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213C16-8837-4505-B27C-F5DC8C9114D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9761D7-421C-466D-8C74-C0E8B2BC2DE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8F157-343B-4C5A-A77A-0CF6951937C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3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9DB1866-FAC6-4C87-B2A0-34B29B6EAB7E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0E450E-301A-405B-8573-35588D80EA2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9F039-9B01-49DE-8816-76CB75BAD8C0}"/>
                </a:ext>
              </a:extLst>
            </p:cNvPr>
            <p:cNvCxnSpPr>
              <a:stCxn id="52" idx="4"/>
              <a:endCxn id="58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6BBEF2-2102-4EE8-971B-9C598A597B78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55F4C94-4AAC-4A5B-8D75-A92CF39E0D29}"/>
              </a:ext>
            </a:extLst>
          </p:cNvPr>
          <p:cNvSpPr/>
          <p:nvPr/>
        </p:nvSpPr>
        <p:spPr>
          <a:xfrm>
            <a:off x="7614452" y="45682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6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2672</TotalTime>
  <Words>3899</Words>
  <Application>Microsoft Office PowerPoint</Application>
  <PresentationFormat>Widescreen</PresentationFormat>
  <Paragraphs>343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 and Regular Expressions 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How do heights compare?</vt:lpstr>
      <vt:lpstr>How do heights compare?</vt:lpstr>
      <vt:lpstr>Structural Induction on Binary Trees (cont.)</vt:lpstr>
      <vt:lpstr>Structural Induction Template</vt:lpstr>
      <vt:lpstr>Structural Induction on Strings</vt:lpstr>
      <vt:lpstr>Strings</vt:lpstr>
      <vt:lpstr>Functions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Why all those arbitraries?</vt:lpstr>
      <vt:lpstr>A few last comments</vt:lpstr>
      <vt:lpstr>What does the inductive step look like?</vt:lpstr>
      <vt:lpstr>Just the IS (you still need the other steps)</vt:lpstr>
      <vt:lpstr>If you don’t have a recursively-defined set</vt:lpstr>
      <vt:lpstr>Part 3 of the course!</vt:lpstr>
      <vt:lpstr>Course Outline</vt:lpstr>
      <vt:lpstr>The definitions for Friday</vt:lpstr>
      <vt:lpstr>Regular Expressions</vt:lpstr>
      <vt:lpstr>Languages </vt:lpstr>
      <vt:lpstr>Regular Expressions</vt:lpstr>
      <vt:lpstr>Regular Expressions</vt:lpstr>
      <vt:lpstr>Extra Practice</vt:lpstr>
      <vt:lpstr>Induction: Hats!</vt:lpstr>
      <vt:lpstr>Induction: Hats!</vt:lpstr>
      <vt:lpstr>Induction: Hats!</vt:lpstr>
      <vt:lpstr>Induction: Hats!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 and Regular Expressions</dc:title>
  <dc:creator>rtweber2</dc:creator>
  <cp:lastModifiedBy>rtweber2</cp:lastModifiedBy>
  <cp:revision>59</cp:revision>
  <cp:lastPrinted>2024-02-13T21:13:22Z</cp:lastPrinted>
  <dcterms:created xsi:type="dcterms:W3CDTF">2020-11-12T19:07:56Z</dcterms:created>
  <dcterms:modified xsi:type="dcterms:W3CDTF">2024-02-13T21:37:05Z</dcterms:modified>
</cp:coreProperties>
</file>