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6" r:id="rId2"/>
    <p:sldId id="363" r:id="rId3"/>
    <p:sldId id="360" r:id="rId4"/>
    <p:sldId id="270" r:id="rId5"/>
    <p:sldId id="275" r:id="rId6"/>
    <p:sldId id="276" r:id="rId7"/>
    <p:sldId id="277" r:id="rId8"/>
    <p:sldId id="364" r:id="rId9"/>
    <p:sldId id="346" r:id="rId10"/>
    <p:sldId id="303" r:id="rId11"/>
    <p:sldId id="304" r:id="rId12"/>
    <p:sldId id="347" r:id="rId13"/>
    <p:sldId id="379" r:id="rId14"/>
    <p:sldId id="358" r:id="rId15"/>
    <p:sldId id="359" r:id="rId16"/>
    <p:sldId id="380" r:id="rId17"/>
    <p:sldId id="381" r:id="rId18"/>
    <p:sldId id="382" r:id="rId19"/>
    <p:sldId id="361" r:id="rId20"/>
    <p:sldId id="362" r:id="rId21"/>
    <p:sldId id="367" r:id="rId22"/>
    <p:sldId id="368" r:id="rId23"/>
    <p:sldId id="369" r:id="rId24"/>
    <p:sldId id="383" r:id="rId25"/>
    <p:sldId id="258" r:id="rId26"/>
    <p:sldId id="260" r:id="rId27"/>
    <p:sldId id="283" r:id="rId28"/>
    <p:sldId id="284" r:id="rId29"/>
    <p:sldId id="321" r:id="rId30"/>
    <p:sldId id="336" r:id="rId31"/>
    <p:sldId id="385" r:id="rId32"/>
    <p:sldId id="384" r:id="rId33"/>
    <p:sldId id="337" r:id="rId34"/>
    <p:sldId id="387" r:id="rId35"/>
    <p:sldId id="386" r:id="rId36"/>
    <p:sldId id="338" r:id="rId37"/>
    <p:sldId id="388" r:id="rId38"/>
    <p:sldId id="349" r:id="rId39"/>
    <p:sldId id="350" r:id="rId40"/>
    <p:sldId id="356" r:id="rId41"/>
    <p:sldId id="357" r:id="rId42"/>
    <p:sldId id="297" r:id="rId4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B5CBF1C-C28A-4818-8CC0-9E71460E9DEA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65ADA32-8034-49E6-BD7F-F2AA554F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53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A21F2-D2D2-4E39-8CDE-2479322933EA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48E8B-E16F-44A5-B791-57FEA6B25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93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what happens to all integers if you change it to 5 in S (answer: nothing. Many different possible recursive definitions)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6F40F-2F12-4361-BED6-21687C52726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9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5AB06B4-108A-47B7-98ED-19E00BD8208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6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9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64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33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7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148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3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5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1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05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8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5AB06B4-108A-47B7-98ED-19E00BD8208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3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2.png"/><Relationship Id="rId7" Type="http://schemas.openxmlformats.org/officeDocument/2006/relationships/image" Target="../media/image8.png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26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11" Type="http://schemas.openxmlformats.org/officeDocument/2006/relationships/image" Target="../media/image24.png"/><Relationship Id="rId5" Type="http://schemas.openxmlformats.org/officeDocument/2006/relationships/image" Target="../media/image17.png"/><Relationship Id="rId15" Type="http://schemas.openxmlformats.org/officeDocument/2006/relationships/image" Target="../media/image28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0.png"/><Relationship Id="rId1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311/24wi/exam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610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0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AC5F1-1DF0-41E2-8CD9-9B0492B310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162E92-CAA2-4849-B554-D523EB74FB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Winter 24</a:t>
            </a:r>
          </a:p>
          <a:p>
            <a:r>
              <a:rPr lang="en-US" dirty="0"/>
              <a:t>Lecture 15</a:t>
            </a:r>
          </a:p>
        </p:txBody>
      </p:sp>
    </p:spTree>
    <p:extLst>
      <p:ext uri="{BB962C8B-B14F-4D97-AF65-F5344CB8AC3E}">
        <p14:creationId xmlns:p14="http://schemas.microsoft.com/office/powerpoint/2010/main" val="1998269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9371C-B2B5-48C6-8154-FE0FFC621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9679A-5451-42DA-8A36-DAE756CC6E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would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was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9679A-5451-42DA-8A36-DAE756CC6E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037F623-3371-4CB5-96B9-71211E217547}"/>
                  </a:ext>
                </a:extLst>
              </p:cNvPr>
              <p:cNvSpPr/>
              <p:nvPr/>
            </p:nvSpPr>
            <p:spPr>
              <a:xfrm>
                <a:off x="5804301" y="1570135"/>
                <a:ext cx="5292437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037F623-3371-4CB5-96B9-71211E2175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301" y="1570135"/>
                <a:ext cx="5292437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70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F3B9-65B4-4C16-B680-6C47B5F86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4F1985-3BF7-4B6B-8147-B116501448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That wasn’t a “new” skeleton! It’s exactly what we always do when we want to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!</a:t>
                </a:r>
              </a:p>
              <a:p>
                <a:endParaRPr lang="en-US" dirty="0"/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Just do two subset proofs! </a:t>
                </a:r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4F1985-3BF7-4B6B-8147-B116501448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4">
                <a:extLst>
                  <a:ext uri="{FF2B5EF4-FFF2-40B4-BE49-F238E27FC236}">
                    <a16:creationId xmlns:a16="http://schemas.microsoft.com/office/drawing/2014/main" id="{E8E6940A-5099-42A5-8421-5ECA5318DD1A}"/>
                  </a:ext>
                </a:extLst>
              </p:cNvPr>
              <p:cNvSpPr/>
              <p:nvPr/>
            </p:nvSpPr>
            <p:spPr>
              <a:xfrm>
                <a:off x="2866665" y="3537470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4">
                <a:extLst>
                  <a:ext uri="{FF2B5EF4-FFF2-40B4-BE49-F238E27FC236}">
                    <a16:creationId xmlns:a16="http://schemas.microsoft.com/office/drawing/2014/main" id="{E8E6940A-5099-42A5-8421-5ECA5318D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665" y="3537470"/>
                <a:ext cx="7721600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605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8A4DF-7EDE-4E98-AE99-E80FF5C98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 with sets?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521BD8-8794-4F6C-AFB5-A51E4BF60C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combined propositions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∨,∧,¬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combine sets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intersection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,∪,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union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¯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complement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521BD8-8794-4F6C-AFB5-A51E4BF60C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103418" y="5506985"/>
                <a:ext cx="6825673" cy="988290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That’s a lot of elements…if we take the complement, we’ll have some “universe”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a lot like the domain of discourse.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418" y="5506985"/>
                <a:ext cx="6825673" cy="988290"/>
              </a:xfrm>
              <a:prstGeom prst="roundRect">
                <a:avLst/>
              </a:prstGeom>
              <a:blipFill>
                <a:blip r:embed="rId3"/>
                <a:stretch>
                  <a:fillRect b="-545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9183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32D194-9B9F-45BC-B54A-D6C75E3CF969}"/>
              </a:ext>
            </a:extLst>
          </p:cNvPr>
          <p:cNvSpPr/>
          <p:nvPr/>
        </p:nvSpPr>
        <p:spPr>
          <a:xfrm>
            <a:off x="7410454" y="1019175"/>
            <a:ext cx="1528762" cy="1905000"/>
          </a:xfrm>
          <a:custGeom>
            <a:avLst/>
            <a:gdLst>
              <a:gd name="connsiteX0" fmla="*/ 952500 w 1528762"/>
              <a:gd name="connsiteY0" fmla="*/ 0 h 1905000"/>
              <a:gd name="connsiteX1" fmla="*/ 1485052 w 1528762"/>
              <a:gd name="connsiteY1" fmla="*/ 162672 h 1905000"/>
              <a:gd name="connsiteX2" fmla="*/ 1528762 w 1528762"/>
              <a:gd name="connsiteY2" fmla="*/ 198737 h 1905000"/>
              <a:gd name="connsiteX3" fmla="*/ 1431506 w 1528762"/>
              <a:gd name="connsiteY3" fmla="*/ 278981 h 1905000"/>
              <a:gd name="connsiteX4" fmla="*/ 1152525 w 1528762"/>
              <a:gd name="connsiteY4" fmla="*/ 952500 h 1905000"/>
              <a:gd name="connsiteX5" fmla="*/ 1431506 w 1528762"/>
              <a:gd name="connsiteY5" fmla="*/ 1626019 h 1905000"/>
              <a:gd name="connsiteX6" fmla="*/ 1528762 w 1528762"/>
              <a:gd name="connsiteY6" fmla="*/ 1706263 h 1905000"/>
              <a:gd name="connsiteX7" fmla="*/ 1485052 w 1528762"/>
              <a:gd name="connsiteY7" fmla="*/ 1742328 h 1905000"/>
              <a:gd name="connsiteX8" fmla="*/ 952500 w 1528762"/>
              <a:gd name="connsiteY8" fmla="*/ 1905000 h 1905000"/>
              <a:gd name="connsiteX9" fmla="*/ 0 w 1528762"/>
              <a:gd name="connsiteY9" fmla="*/ 952500 h 1905000"/>
              <a:gd name="connsiteX10" fmla="*/ 952500 w 1528762"/>
              <a:gd name="connsiteY10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8762" h="1905000">
                <a:moveTo>
                  <a:pt x="952500" y="0"/>
                </a:moveTo>
                <a:cubicBezTo>
                  <a:pt x="1149769" y="0"/>
                  <a:pt x="1333032" y="59969"/>
                  <a:pt x="1485052" y="162672"/>
                </a:cubicBezTo>
                <a:lnTo>
                  <a:pt x="1528762" y="198737"/>
                </a:lnTo>
                <a:lnTo>
                  <a:pt x="1431506" y="278981"/>
                </a:lnTo>
                <a:cubicBezTo>
                  <a:pt x="1259137" y="451350"/>
                  <a:pt x="1152525" y="689475"/>
                  <a:pt x="1152525" y="952500"/>
                </a:cubicBezTo>
                <a:cubicBezTo>
                  <a:pt x="1152525" y="1215526"/>
                  <a:pt x="1259137" y="1453651"/>
                  <a:pt x="1431506" y="1626019"/>
                </a:cubicBezTo>
                <a:lnTo>
                  <a:pt x="1528762" y="1706263"/>
                </a:lnTo>
                <a:lnTo>
                  <a:pt x="1485052" y="1742328"/>
                </a:lnTo>
                <a:cubicBezTo>
                  <a:pt x="1333032" y="1845031"/>
                  <a:pt x="1149769" y="1905000"/>
                  <a:pt x="952500" y="1905000"/>
                </a:cubicBezTo>
                <a:cubicBezTo>
                  <a:pt x="426449" y="1905000"/>
                  <a:pt x="0" y="1478551"/>
                  <a:pt x="0" y="952500"/>
                </a:cubicBezTo>
                <a:cubicBezTo>
                  <a:pt x="0" y="426449"/>
                  <a:pt x="426449" y="0"/>
                  <a:pt x="952500" y="0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53246C-C6BA-43B2-A4BA-63FE83F8D9A7}"/>
              </a:ext>
            </a:extLst>
          </p:cNvPr>
          <p:cNvSpPr/>
          <p:nvPr/>
        </p:nvSpPr>
        <p:spPr>
          <a:xfrm>
            <a:off x="1323974" y="838200"/>
            <a:ext cx="3800475" cy="22669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6BE9145-39CA-4583-B4D6-5F4BDBFE29D0}"/>
              </a:ext>
            </a:extLst>
          </p:cNvPr>
          <p:cNvSpPr/>
          <p:nvPr/>
        </p:nvSpPr>
        <p:spPr>
          <a:xfrm>
            <a:off x="1666875" y="1019175"/>
            <a:ext cx="1905000" cy="19050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ABAE2A-0FB1-4BF9-B19F-A5846BEC51DE}"/>
              </a:ext>
            </a:extLst>
          </p:cNvPr>
          <p:cNvSpPr/>
          <p:nvPr/>
        </p:nvSpPr>
        <p:spPr>
          <a:xfrm>
            <a:off x="2819400" y="1019175"/>
            <a:ext cx="1905000" cy="19050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5BE6FF-C6F6-4FEE-8F66-B2F58BAA27FD}"/>
                  </a:ext>
                </a:extLst>
              </p:cNvPr>
              <p:cNvSpPr txBox="1"/>
              <p:nvPr/>
            </p:nvSpPr>
            <p:spPr>
              <a:xfrm>
                <a:off x="1323975" y="1019175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5BE6FF-C6F6-4FEE-8F66-B2F58BAA2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975" y="1019175"/>
                <a:ext cx="47625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3FA711-1C87-4B13-B4B2-A162307A0A93}"/>
                  </a:ext>
                </a:extLst>
              </p:cNvPr>
              <p:cNvSpPr txBox="1"/>
              <p:nvPr/>
            </p:nvSpPr>
            <p:spPr>
              <a:xfrm>
                <a:off x="4352925" y="1019175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3FA711-1C87-4B13-B4B2-A162307A0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925" y="1019175"/>
                <a:ext cx="47625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D55D3A5C-0DBF-4B12-A10F-D086F97D8465}"/>
              </a:ext>
            </a:extLst>
          </p:cNvPr>
          <p:cNvSpPr/>
          <p:nvPr/>
        </p:nvSpPr>
        <p:spPr>
          <a:xfrm>
            <a:off x="7067553" y="838200"/>
            <a:ext cx="3800475" cy="22669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1DBE5F1-C1ED-4ADB-B556-A1440DEDE7A8}"/>
              </a:ext>
            </a:extLst>
          </p:cNvPr>
          <p:cNvSpPr/>
          <p:nvPr/>
        </p:nvSpPr>
        <p:spPr>
          <a:xfrm>
            <a:off x="8562980" y="1217912"/>
            <a:ext cx="752475" cy="1507526"/>
          </a:xfrm>
          <a:custGeom>
            <a:avLst/>
            <a:gdLst>
              <a:gd name="connsiteX0" fmla="*/ 376237 w 752475"/>
              <a:gd name="connsiteY0" fmla="*/ 0 h 1507526"/>
              <a:gd name="connsiteX1" fmla="*/ 473494 w 752475"/>
              <a:gd name="connsiteY1" fmla="*/ 80244 h 1507526"/>
              <a:gd name="connsiteX2" fmla="*/ 752475 w 752475"/>
              <a:gd name="connsiteY2" fmla="*/ 753763 h 1507526"/>
              <a:gd name="connsiteX3" fmla="*/ 473494 w 752475"/>
              <a:gd name="connsiteY3" fmla="*/ 1427282 h 1507526"/>
              <a:gd name="connsiteX4" fmla="*/ 376237 w 752475"/>
              <a:gd name="connsiteY4" fmla="*/ 1507526 h 1507526"/>
              <a:gd name="connsiteX5" fmla="*/ 278981 w 752475"/>
              <a:gd name="connsiteY5" fmla="*/ 1427282 h 1507526"/>
              <a:gd name="connsiteX6" fmla="*/ 0 w 752475"/>
              <a:gd name="connsiteY6" fmla="*/ 753763 h 1507526"/>
              <a:gd name="connsiteX7" fmla="*/ 278981 w 752475"/>
              <a:gd name="connsiteY7" fmla="*/ 80244 h 1507526"/>
              <a:gd name="connsiteX8" fmla="*/ 376237 w 752475"/>
              <a:gd name="connsiteY8" fmla="*/ 0 h 150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75" h="1507526">
                <a:moveTo>
                  <a:pt x="376237" y="0"/>
                </a:moveTo>
                <a:lnTo>
                  <a:pt x="473494" y="80244"/>
                </a:lnTo>
                <a:cubicBezTo>
                  <a:pt x="645863" y="252613"/>
                  <a:pt x="752475" y="490738"/>
                  <a:pt x="752475" y="753763"/>
                </a:cubicBezTo>
                <a:cubicBezTo>
                  <a:pt x="752475" y="1016789"/>
                  <a:pt x="645863" y="1254914"/>
                  <a:pt x="473494" y="1427282"/>
                </a:cubicBezTo>
                <a:lnTo>
                  <a:pt x="376237" y="1507526"/>
                </a:lnTo>
                <a:lnTo>
                  <a:pt x="278981" y="1427282"/>
                </a:lnTo>
                <a:cubicBezTo>
                  <a:pt x="106612" y="1254914"/>
                  <a:pt x="0" y="1016789"/>
                  <a:pt x="0" y="753763"/>
                </a:cubicBezTo>
                <a:cubicBezTo>
                  <a:pt x="0" y="490738"/>
                  <a:pt x="106612" y="252613"/>
                  <a:pt x="278981" y="80244"/>
                </a:cubicBezTo>
                <a:lnTo>
                  <a:pt x="376237" y="0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3E0AC33-43AB-456D-9A00-5B06F19C1CB8}"/>
              </a:ext>
            </a:extLst>
          </p:cNvPr>
          <p:cNvSpPr/>
          <p:nvPr/>
        </p:nvSpPr>
        <p:spPr>
          <a:xfrm>
            <a:off x="8939217" y="1019175"/>
            <a:ext cx="1528763" cy="1905000"/>
          </a:xfrm>
          <a:custGeom>
            <a:avLst/>
            <a:gdLst>
              <a:gd name="connsiteX0" fmla="*/ 576263 w 1528763"/>
              <a:gd name="connsiteY0" fmla="*/ 0 h 1905000"/>
              <a:gd name="connsiteX1" fmla="*/ 1528763 w 1528763"/>
              <a:gd name="connsiteY1" fmla="*/ 952500 h 1905000"/>
              <a:gd name="connsiteX2" fmla="*/ 576263 w 1528763"/>
              <a:gd name="connsiteY2" fmla="*/ 1905000 h 1905000"/>
              <a:gd name="connsiteX3" fmla="*/ 43711 w 1528763"/>
              <a:gd name="connsiteY3" fmla="*/ 1742328 h 1905000"/>
              <a:gd name="connsiteX4" fmla="*/ 0 w 1528763"/>
              <a:gd name="connsiteY4" fmla="*/ 1706263 h 1905000"/>
              <a:gd name="connsiteX5" fmla="*/ 97257 w 1528763"/>
              <a:gd name="connsiteY5" fmla="*/ 1626019 h 1905000"/>
              <a:gd name="connsiteX6" fmla="*/ 376238 w 1528763"/>
              <a:gd name="connsiteY6" fmla="*/ 952500 h 1905000"/>
              <a:gd name="connsiteX7" fmla="*/ 97257 w 1528763"/>
              <a:gd name="connsiteY7" fmla="*/ 278981 h 1905000"/>
              <a:gd name="connsiteX8" fmla="*/ 0 w 1528763"/>
              <a:gd name="connsiteY8" fmla="*/ 198737 h 1905000"/>
              <a:gd name="connsiteX9" fmla="*/ 43711 w 1528763"/>
              <a:gd name="connsiteY9" fmla="*/ 162672 h 1905000"/>
              <a:gd name="connsiteX10" fmla="*/ 576263 w 1528763"/>
              <a:gd name="connsiteY10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8763" h="1905000">
                <a:moveTo>
                  <a:pt x="576263" y="0"/>
                </a:moveTo>
                <a:cubicBezTo>
                  <a:pt x="1102314" y="0"/>
                  <a:pt x="1528763" y="426449"/>
                  <a:pt x="1528763" y="952500"/>
                </a:cubicBezTo>
                <a:cubicBezTo>
                  <a:pt x="1528763" y="1478551"/>
                  <a:pt x="1102314" y="1905000"/>
                  <a:pt x="576263" y="1905000"/>
                </a:cubicBezTo>
                <a:cubicBezTo>
                  <a:pt x="378994" y="1905000"/>
                  <a:pt x="195731" y="1845031"/>
                  <a:pt x="43711" y="1742328"/>
                </a:cubicBezTo>
                <a:lnTo>
                  <a:pt x="0" y="1706263"/>
                </a:lnTo>
                <a:lnTo>
                  <a:pt x="97257" y="1626019"/>
                </a:lnTo>
                <a:cubicBezTo>
                  <a:pt x="269626" y="1453651"/>
                  <a:pt x="376238" y="1215526"/>
                  <a:pt x="376238" y="952500"/>
                </a:cubicBezTo>
                <a:cubicBezTo>
                  <a:pt x="376238" y="689475"/>
                  <a:pt x="269626" y="451350"/>
                  <a:pt x="97257" y="278981"/>
                </a:cubicBezTo>
                <a:lnTo>
                  <a:pt x="0" y="198737"/>
                </a:lnTo>
                <a:lnTo>
                  <a:pt x="43711" y="162672"/>
                </a:lnTo>
                <a:cubicBezTo>
                  <a:pt x="195731" y="59969"/>
                  <a:pt x="378994" y="0"/>
                  <a:pt x="576263" y="0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146DF5-9E08-4986-BA9F-6826BED8730F}"/>
                  </a:ext>
                </a:extLst>
              </p:cNvPr>
              <p:cNvSpPr txBox="1"/>
              <p:nvPr/>
            </p:nvSpPr>
            <p:spPr>
              <a:xfrm>
                <a:off x="7067554" y="1019175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146DF5-9E08-4986-BA9F-6826BED87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554" y="1019175"/>
                <a:ext cx="4762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8E4C4C-5BF3-497C-8692-75EE80FDB1F4}"/>
                  </a:ext>
                </a:extLst>
              </p:cNvPr>
              <p:cNvSpPr txBox="1"/>
              <p:nvPr/>
            </p:nvSpPr>
            <p:spPr>
              <a:xfrm>
                <a:off x="10096504" y="1019175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8E4C4C-5BF3-497C-8692-75EE80FDB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504" y="1019175"/>
                <a:ext cx="4762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392EB7E-6823-4EB8-B0B7-D0AF54FC955F}"/>
                  </a:ext>
                </a:extLst>
              </p:cNvPr>
              <p:cNvSpPr txBox="1"/>
              <p:nvPr/>
            </p:nvSpPr>
            <p:spPr>
              <a:xfrm>
                <a:off x="2238375" y="371475"/>
                <a:ext cx="144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392EB7E-6823-4EB8-B0B7-D0AF54FC9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375" y="371475"/>
                <a:ext cx="14478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64B25E-4DF2-4F9E-BDD8-79ACDD2E6698}"/>
                  </a:ext>
                </a:extLst>
              </p:cNvPr>
              <p:cNvSpPr txBox="1"/>
              <p:nvPr/>
            </p:nvSpPr>
            <p:spPr>
              <a:xfrm>
                <a:off x="8162929" y="378381"/>
                <a:ext cx="144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64B25E-4DF2-4F9E-BDD8-79ACDD2E6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929" y="378381"/>
                <a:ext cx="14478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4F970DCF-5B25-4E7F-8098-F53D25335BE1}"/>
              </a:ext>
            </a:extLst>
          </p:cNvPr>
          <p:cNvSpPr/>
          <p:nvPr/>
        </p:nvSpPr>
        <p:spPr>
          <a:xfrm>
            <a:off x="4195762" y="3981450"/>
            <a:ext cx="3800475" cy="226695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5C95EE4-847D-4CCC-9D1D-B9015E167718}"/>
              </a:ext>
            </a:extLst>
          </p:cNvPr>
          <p:cNvSpPr/>
          <p:nvPr/>
        </p:nvSpPr>
        <p:spPr>
          <a:xfrm>
            <a:off x="5172078" y="4162425"/>
            <a:ext cx="1905000" cy="1905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F8D460-5D42-491F-826D-1B0D4559BE3E}"/>
                  </a:ext>
                </a:extLst>
              </p:cNvPr>
              <p:cNvSpPr txBox="1"/>
              <p:nvPr/>
            </p:nvSpPr>
            <p:spPr>
              <a:xfrm>
                <a:off x="5276850" y="4400550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F8D460-5D42-491F-826D-1B0D4559B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850" y="4400550"/>
                <a:ext cx="47625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9890D6-2323-4E16-999A-ED4A35620638}"/>
                  </a:ext>
                </a:extLst>
              </p:cNvPr>
              <p:cNvSpPr txBox="1"/>
              <p:nvPr/>
            </p:nvSpPr>
            <p:spPr>
              <a:xfrm>
                <a:off x="5276850" y="3612118"/>
                <a:ext cx="1447800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9890D6-2323-4E16-999A-ED4A35620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850" y="3612118"/>
                <a:ext cx="1447800" cy="3699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564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9AC03A-79EE-4E74-A757-166FFB397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sets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169686-989E-475C-A00A-3C399FF687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73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2F0E-0CDB-4AE9-804F-7AC05F27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251634"/>
              </a:xfrm>
            </p:spPr>
            <p:txBody>
              <a:bodyPr/>
              <a:lstStyle/>
              <a:p>
                <a:r>
                  <a:rPr lang="en-US" dirty="0"/>
                  <a:t>What’s the analogue of </a:t>
                </a:r>
                <a:r>
                  <a:rPr lang="en-US" dirty="0" err="1"/>
                  <a:t>DeMorgan’s</a:t>
                </a:r>
                <a:r>
                  <a:rPr lang="en-US" dirty="0"/>
                  <a:t> Laws…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251634"/>
              </a:xfrm>
              <a:blipFill>
                <a:blip r:embed="rId2"/>
                <a:stretch>
                  <a:fillRect l="-654" t="-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371272" y="1953953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272" y="1953953"/>
                <a:ext cx="7721600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6545" y="2983345"/>
                <a:ext cx="10520219" cy="2863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45" y="2983345"/>
                <a:ext cx="10520219" cy="2863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3532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53246C-C6BA-43B2-A4BA-63FE83F8D9A7}"/>
              </a:ext>
            </a:extLst>
          </p:cNvPr>
          <p:cNvSpPr/>
          <p:nvPr/>
        </p:nvSpPr>
        <p:spPr>
          <a:xfrm>
            <a:off x="142865" y="352425"/>
            <a:ext cx="3228985" cy="192606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ABAE2A-0FB1-4BF9-B19F-A5846BEC51DE}"/>
              </a:ext>
            </a:extLst>
          </p:cNvPr>
          <p:cNvSpPr/>
          <p:nvPr/>
        </p:nvSpPr>
        <p:spPr>
          <a:xfrm>
            <a:off x="1638291" y="533400"/>
            <a:ext cx="1618539" cy="1618539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5BE6FF-C6F6-4FEE-8F66-B2F58BAA27FD}"/>
                  </a:ext>
                </a:extLst>
              </p:cNvPr>
              <p:cNvSpPr txBox="1"/>
              <p:nvPr/>
            </p:nvSpPr>
            <p:spPr>
              <a:xfrm>
                <a:off x="142866" y="533400"/>
                <a:ext cx="4046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5BE6FF-C6F6-4FEE-8F66-B2F58BAA2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66" y="533400"/>
                <a:ext cx="40463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3FA711-1C87-4B13-B4B2-A162307A0A93}"/>
                  </a:ext>
                </a:extLst>
              </p:cNvPr>
              <p:cNvSpPr txBox="1"/>
              <p:nvPr/>
            </p:nvSpPr>
            <p:spPr>
              <a:xfrm>
                <a:off x="2764900" y="395185"/>
                <a:ext cx="4046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3FA711-1C87-4B13-B4B2-A162307A0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900" y="395185"/>
                <a:ext cx="40463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392EB7E-6823-4EB8-B0B7-D0AF54FC955F}"/>
                  </a:ext>
                </a:extLst>
              </p:cNvPr>
              <p:cNvSpPr txBox="1"/>
              <p:nvPr/>
            </p:nvSpPr>
            <p:spPr>
              <a:xfrm>
                <a:off x="1124108" y="18917"/>
                <a:ext cx="1230091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392EB7E-6823-4EB8-B0B7-D0AF54FC9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108" y="18917"/>
                <a:ext cx="1230091" cy="3699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64B25E-4DF2-4F9E-BDD8-79ACDD2E6698}"/>
                  </a:ext>
                </a:extLst>
              </p:cNvPr>
              <p:cNvSpPr txBox="1"/>
              <p:nvPr/>
            </p:nvSpPr>
            <p:spPr>
              <a:xfrm>
                <a:off x="1023247" y="2327956"/>
                <a:ext cx="1230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64B25E-4DF2-4F9E-BDD8-79ACDD2E6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247" y="2327956"/>
                <a:ext cx="123008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96BE9145-39CA-4583-B4D6-5F4BDBFE29D0}"/>
              </a:ext>
            </a:extLst>
          </p:cNvPr>
          <p:cNvSpPr/>
          <p:nvPr/>
        </p:nvSpPr>
        <p:spPr>
          <a:xfrm>
            <a:off x="485766" y="533400"/>
            <a:ext cx="1618539" cy="161853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5D3A5C-0DBF-4B12-A10F-D086F97D8465}"/>
              </a:ext>
            </a:extLst>
          </p:cNvPr>
          <p:cNvSpPr/>
          <p:nvPr/>
        </p:nvSpPr>
        <p:spPr>
          <a:xfrm>
            <a:off x="142865" y="2659619"/>
            <a:ext cx="3228985" cy="192606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32D194-9B9F-45BC-B54A-D6C75E3CF969}"/>
              </a:ext>
            </a:extLst>
          </p:cNvPr>
          <p:cNvSpPr/>
          <p:nvPr/>
        </p:nvSpPr>
        <p:spPr>
          <a:xfrm>
            <a:off x="474670" y="2763002"/>
            <a:ext cx="1298877" cy="1618539"/>
          </a:xfrm>
          <a:custGeom>
            <a:avLst/>
            <a:gdLst>
              <a:gd name="connsiteX0" fmla="*/ 952500 w 1528762"/>
              <a:gd name="connsiteY0" fmla="*/ 0 h 1905000"/>
              <a:gd name="connsiteX1" fmla="*/ 1485052 w 1528762"/>
              <a:gd name="connsiteY1" fmla="*/ 162672 h 1905000"/>
              <a:gd name="connsiteX2" fmla="*/ 1528762 w 1528762"/>
              <a:gd name="connsiteY2" fmla="*/ 198737 h 1905000"/>
              <a:gd name="connsiteX3" fmla="*/ 1431506 w 1528762"/>
              <a:gd name="connsiteY3" fmla="*/ 278981 h 1905000"/>
              <a:gd name="connsiteX4" fmla="*/ 1152525 w 1528762"/>
              <a:gd name="connsiteY4" fmla="*/ 952500 h 1905000"/>
              <a:gd name="connsiteX5" fmla="*/ 1431506 w 1528762"/>
              <a:gd name="connsiteY5" fmla="*/ 1626019 h 1905000"/>
              <a:gd name="connsiteX6" fmla="*/ 1528762 w 1528762"/>
              <a:gd name="connsiteY6" fmla="*/ 1706263 h 1905000"/>
              <a:gd name="connsiteX7" fmla="*/ 1485052 w 1528762"/>
              <a:gd name="connsiteY7" fmla="*/ 1742328 h 1905000"/>
              <a:gd name="connsiteX8" fmla="*/ 952500 w 1528762"/>
              <a:gd name="connsiteY8" fmla="*/ 1905000 h 1905000"/>
              <a:gd name="connsiteX9" fmla="*/ 0 w 1528762"/>
              <a:gd name="connsiteY9" fmla="*/ 952500 h 1905000"/>
              <a:gd name="connsiteX10" fmla="*/ 952500 w 1528762"/>
              <a:gd name="connsiteY10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8762" h="1905000">
                <a:moveTo>
                  <a:pt x="952500" y="0"/>
                </a:moveTo>
                <a:cubicBezTo>
                  <a:pt x="1149769" y="0"/>
                  <a:pt x="1333032" y="59969"/>
                  <a:pt x="1485052" y="162672"/>
                </a:cubicBezTo>
                <a:lnTo>
                  <a:pt x="1528762" y="198737"/>
                </a:lnTo>
                <a:lnTo>
                  <a:pt x="1431506" y="278981"/>
                </a:lnTo>
                <a:cubicBezTo>
                  <a:pt x="1259137" y="451350"/>
                  <a:pt x="1152525" y="689475"/>
                  <a:pt x="1152525" y="952500"/>
                </a:cubicBezTo>
                <a:cubicBezTo>
                  <a:pt x="1152525" y="1215526"/>
                  <a:pt x="1259137" y="1453651"/>
                  <a:pt x="1431506" y="1626019"/>
                </a:cubicBezTo>
                <a:lnTo>
                  <a:pt x="1528762" y="1706263"/>
                </a:lnTo>
                <a:lnTo>
                  <a:pt x="1485052" y="1742328"/>
                </a:lnTo>
                <a:cubicBezTo>
                  <a:pt x="1333032" y="1845031"/>
                  <a:pt x="1149769" y="1905000"/>
                  <a:pt x="952500" y="1905000"/>
                </a:cubicBezTo>
                <a:cubicBezTo>
                  <a:pt x="426449" y="1905000"/>
                  <a:pt x="0" y="1478551"/>
                  <a:pt x="0" y="952500"/>
                </a:cubicBezTo>
                <a:cubicBezTo>
                  <a:pt x="0" y="426449"/>
                  <a:pt x="426449" y="0"/>
                  <a:pt x="952500" y="0"/>
                </a:cubicBezTo>
                <a:close/>
              </a:path>
            </a:pathLst>
          </a:cu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1DBE5F1-C1ED-4ADB-B556-A1440DEDE7A8}"/>
              </a:ext>
            </a:extLst>
          </p:cNvPr>
          <p:cNvSpPr/>
          <p:nvPr/>
        </p:nvSpPr>
        <p:spPr>
          <a:xfrm>
            <a:off x="1453887" y="2931855"/>
            <a:ext cx="639323" cy="1280834"/>
          </a:xfrm>
          <a:custGeom>
            <a:avLst/>
            <a:gdLst>
              <a:gd name="connsiteX0" fmla="*/ 376237 w 752475"/>
              <a:gd name="connsiteY0" fmla="*/ 0 h 1507526"/>
              <a:gd name="connsiteX1" fmla="*/ 473494 w 752475"/>
              <a:gd name="connsiteY1" fmla="*/ 80244 h 1507526"/>
              <a:gd name="connsiteX2" fmla="*/ 752475 w 752475"/>
              <a:gd name="connsiteY2" fmla="*/ 753763 h 1507526"/>
              <a:gd name="connsiteX3" fmla="*/ 473494 w 752475"/>
              <a:gd name="connsiteY3" fmla="*/ 1427282 h 1507526"/>
              <a:gd name="connsiteX4" fmla="*/ 376237 w 752475"/>
              <a:gd name="connsiteY4" fmla="*/ 1507526 h 1507526"/>
              <a:gd name="connsiteX5" fmla="*/ 278981 w 752475"/>
              <a:gd name="connsiteY5" fmla="*/ 1427282 h 1507526"/>
              <a:gd name="connsiteX6" fmla="*/ 0 w 752475"/>
              <a:gd name="connsiteY6" fmla="*/ 753763 h 1507526"/>
              <a:gd name="connsiteX7" fmla="*/ 278981 w 752475"/>
              <a:gd name="connsiteY7" fmla="*/ 80244 h 1507526"/>
              <a:gd name="connsiteX8" fmla="*/ 376237 w 752475"/>
              <a:gd name="connsiteY8" fmla="*/ 0 h 150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75" h="1507526">
                <a:moveTo>
                  <a:pt x="376237" y="0"/>
                </a:moveTo>
                <a:lnTo>
                  <a:pt x="473494" y="80244"/>
                </a:lnTo>
                <a:cubicBezTo>
                  <a:pt x="645863" y="252613"/>
                  <a:pt x="752475" y="490738"/>
                  <a:pt x="752475" y="753763"/>
                </a:cubicBezTo>
                <a:cubicBezTo>
                  <a:pt x="752475" y="1016789"/>
                  <a:pt x="645863" y="1254914"/>
                  <a:pt x="473494" y="1427282"/>
                </a:cubicBezTo>
                <a:lnTo>
                  <a:pt x="376237" y="1507526"/>
                </a:lnTo>
                <a:lnTo>
                  <a:pt x="278981" y="1427282"/>
                </a:lnTo>
                <a:cubicBezTo>
                  <a:pt x="106612" y="1254914"/>
                  <a:pt x="0" y="1016789"/>
                  <a:pt x="0" y="753763"/>
                </a:cubicBezTo>
                <a:cubicBezTo>
                  <a:pt x="0" y="490738"/>
                  <a:pt x="106612" y="252613"/>
                  <a:pt x="278981" y="80244"/>
                </a:cubicBezTo>
                <a:lnTo>
                  <a:pt x="376237" y="0"/>
                </a:ln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3E0AC33-43AB-456D-9A00-5B06F19C1CB8}"/>
              </a:ext>
            </a:extLst>
          </p:cNvPr>
          <p:cNvSpPr/>
          <p:nvPr/>
        </p:nvSpPr>
        <p:spPr>
          <a:xfrm>
            <a:off x="1767658" y="2763001"/>
            <a:ext cx="1298878" cy="1618539"/>
          </a:xfrm>
          <a:custGeom>
            <a:avLst/>
            <a:gdLst>
              <a:gd name="connsiteX0" fmla="*/ 576263 w 1528763"/>
              <a:gd name="connsiteY0" fmla="*/ 0 h 1905000"/>
              <a:gd name="connsiteX1" fmla="*/ 1528763 w 1528763"/>
              <a:gd name="connsiteY1" fmla="*/ 952500 h 1905000"/>
              <a:gd name="connsiteX2" fmla="*/ 576263 w 1528763"/>
              <a:gd name="connsiteY2" fmla="*/ 1905000 h 1905000"/>
              <a:gd name="connsiteX3" fmla="*/ 43711 w 1528763"/>
              <a:gd name="connsiteY3" fmla="*/ 1742328 h 1905000"/>
              <a:gd name="connsiteX4" fmla="*/ 0 w 1528763"/>
              <a:gd name="connsiteY4" fmla="*/ 1706263 h 1905000"/>
              <a:gd name="connsiteX5" fmla="*/ 97257 w 1528763"/>
              <a:gd name="connsiteY5" fmla="*/ 1626019 h 1905000"/>
              <a:gd name="connsiteX6" fmla="*/ 376238 w 1528763"/>
              <a:gd name="connsiteY6" fmla="*/ 952500 h 1905000"/>
              <a:gd name="connsiteX7" fmla="*/ 97257 w 1528763"/>
              <a:gd name="connsiteY7" fmla="*/ 278981 h 1905000"/>
              <a:gd name="connsiteX8" fmla="*/ 0 w 1528763"/>
              <a:gd name="connsiteY8" fmla="*/ 198737 h 1905000"/>
              <a:gd name="connsiteX9" fmla="*/ 43711 w 1528763"/>
              <a:gd name="connsiteY9" fmla="*/ 162672 h 1905000"/>
              <a:gd name="connsiteX10" fmla="*/ 576263 w 1528763"/>
              <a:gd name="connsiteY10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8763" h="1905000">
                <a:moveTo>
                  <a:pt x="576263" y="0"/>
                </a:moveTo>
                <a:cubicBezTo>
                  <a:pt x="1102314" y="0"/>
                  <a:pt x="1528763" y="426449"/>
                  <a:pt x="1528763" y="952500"/>
                </a:cubicBezTo>
                <a:cubicBezTo>
                  <a:pt x="1528763" y="1478551"/>
                  <a:pt x="1102314" y="1905000"/>
                  <a:pt x="576263" y="1905000"/>
                </a:cubicBezTo>
                <a:cubicBezTo>
                  <a:pt x="378994" y="1905000"/>
                  <a:pt x="195731" y="1845031"/>
                  <a:pt x="43711" y="1742328"/>
                </a:cubicBezTo>
                <a:lnTo>
                  <a:pt x="0" y="1706263"/>
                </a:lnTo>
                <a:lnTo>
                  <a:pt x="97257" y="1626019"/>
                </a:lnTo>
                <a:cubicBezTo>
                  <a:pt x="269626" y="1453651"/>
                  <a:pt x="376238" y="1215526"/>
                  <a:pt x="376238" y="952500"/>
                </a:cubicBezTo>
                <a:cubicBezTo>
                  <a:pt x="376238" y="689475"/>
                  <a:pt x="269626" y="451350"/>
                  <a:pt x="97257" y="278981"/>
                </a:cubicBezTo>
                <a:lnTo>
                  <a:pt x="0" y="198737"/>
                </a:lnTo>
                <a:lnTo>
                  <a:pt x="43711" y="162672"/>
                </a:lnTo>
                <a:cubicBezTo>
                  <a:pt x="195731" y="59969"/>
                  <a:pt x="378994" y="0"/>
                  <a:pt x="576263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146DF5-9E08-4986-BA9F-6826BED8730F}"/>
                  </a:ext>
                </a:extLst>
              </p:cNvPr>
              <p:cNvSpPr txBox="1"/>
              <p:nvPr/>
            </p:nvSpPr>
            <p:spPr>
              <a:xfrm>
                <a:off x="183333" y="2763002"/>
                <a:ext cx="404635" cy="313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146DF5-9E08-4986-BA9F-6826BED87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33" y="2763002"/>
                <a:ext cx="404635" cy="313794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30163F1-D45F-44E1-A3B9-45C6F9F5E8D5}"/>
                  </a:ext>
                </a:extLst>
              </p:cNvPr>
              <p:cNvSpPr txBox="1"/>
              <p:nvPr/>
            </p:nvSpPr>
            <p:spPr>
              <a:xfrm>
                <a:off x="2843636" y="2765519"/>
                <a:ext cx="4046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30163F1-D45F-44E1-A3B9-45C6F9F5E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636" y="2765519"/>
                <a:ext cx="40463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7C86274-DC3D-4C54-AF46-E44164BFBCEA}"/>
                  </a:ext>
                </a:extLst>
              </p:cNvPr>
              <p:cNvSpPr txBox="1"/>
              <p:nvPr/>
            </p:nvSpPr>
            <p:spPr>
              <a:xfrm>
                <a:off x="1063715" y="4562176"/>
                <a:ext cx="1230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7C86274-DC3D-4C54-AF46-E44164BFB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715" y="4562176"/>
                <a:ext cx="123008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2B2EC7F9-179A-4825-A5D0-8D582CFECC2E}"/>
              </a:ext>
            </a:extLst>
          </p:cNvPr>
          <p:cNvSpPr/>
          <p:nvPr/>
        </p:nvSpPr>
        <p:spPr>
          <a:xfrm>
            <a:off x="159054" y="4913022"/>
            <a:ext cx="3228985" cy="192606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EE39BDF-04FD-4917-A7F2-803B3854939F}"/>
              </a:ext>
            </a:extLst>
          </p:cNvPr>
          <p:cNvSpPr/>
          <p:nvPr/>
        </p:nvSpPr>
        <p:spPr>
          <a:xfrm>
            <a:off x="490859" y="5016405"/>
            <a:ext cx="1298877" cy="1618539"/>
          </a:xfrm>
          <a:custGeom>
            <a:avLst/>
            <a:gdLst>
              <a:gd name="connsiteX0" fmla="*/ 952500 w 1528762"/>
              <a:gd name="connsiteY0" fmla="*/ 0 h 1905000"/>
              <a:gd name="connsiteX1" fmla="*/ 1485052 w 1528762"/>
              <a:gd name="connsiteY1" fmla="*/ 162672 h 1905000"/>
              <a:gd name="connsiteX2" fmla="*/ 1528762 w 1528762"/>
              <a:gd name="connsiteY2" fmla="*/ 198737 h 1905000"/>
              <a:gd name="connsiteX3" fmla="*/ 1431506 w 1528762"/>
              <a:gd name="connsiteY3" fmla="*/ 278981 h 1905000"/>
              <a:gd name="connsiteX4" fmla="*/ 1152525 w 1528762"/>
              <a:gd name="connsiteY4" fmla="*/ 952500 h 1905000"/>
              <a:gd name="connsiteX5" fmla="*/ 1431506 w 1528762"/>
              <a:gd name="connsiteY5" fmla="*/ 1626019 h 1905000"/>
              <a:gd name="connsiteX6" fmla="*/ 1528762 w 1528762"/>
              <a:gd name="connsiteY6" fmla="*/ 1706263 h 1905000"/>
              <a:gd name="connsiteX7" fmla="*/ 1485052 w 1528762"/>
              <a:gd name="connsiteY7" fmla="*/ 1742328 h 1905000"/>
              <a:gd name="connsiteX8" fmla="*/ 952500 w 1528762"/>
              <a:gd name="connsiteY8" fmla="*/ 1905000 h 1905000"/>
              <a:gd name="connsiteX9" fmla="*/ 0 w 1528762"/>
              <a:gd name="connsiteY9" fmla="*/ 952500 h 1905000"/>
              <a:gd name="connsiteX10" fmla="*/ 952500 w 1528762"/>
              <a:gd name="connsiteY10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8762" h="1905000">
                <a:moveTo>
                  <a:pt x="952500" y="0"/>
                </a:moveTo>
                <a:cubicBezTo>
                  <a:pt x="1149769" y="0"/>
                  <a:pt x="1333032" y="59969"/>
                  <a:pt x="1485052" y="162672"/>
                </a:cubicBezTo>
                <a:lnTo>
                  <a:pt x="1528762" y="198737"/>
                </a:lnTo>
                <a:lnTo>
                  <a:pt x="1431506" y="278981"/>
                </a:lnTo>
                <a:cubicBezTo>
                  <a:pt x="1259137" y="451350"/>
                  <a:pt x="1152525" y="689475"/>
                  <a:pt x="1152525" y="952500"/>
                </a:cubicBezTo>
                <a:cubicBezTo>
                  <a:pt x="1152525" y="1215526"/>
                  <a:pt x="1259137" y="1453651"/>
                  <a:pt x="1431506" y="1626019"/>
                </a:cubicBezTo>
                <a:lnTo>
                  <a:pt x="1528762" y="1706263"/>
                </a:lnTo>
                <a:lnTo>
                  <a:pt x="1485052" y="1742328"/>
                </a:lnTo>
                <a:cubicBezTo>
                  <a:pt x="1333032" y="1845031"/>
                  <a:pt x="1149769" y="1905000"/>
                  <a:pt x="952500" y="1905000"/>
                </a:cubicBezTo>
                <a:cubicBezTo>
                  <a:pt x="426449" y="1905000"/>
                  <a:pt x="0" y="1478551"/>
                  <a:pt x="0" y="952500"/>
                </a:cubicBezTo>
                <a:cubicBezTo>
                  <a:pt x="0" y="426449"/>
                  <a:pt x="426449" y="0"/>
                  <a:pt x="952500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593AF9C-F4E6-46D1-813C-DEC99C284A97}"/>
              </a:ext>
            </a:extLst>
          </p:cNvPr>
          <p:cNvSpPr/>
          <p:nvPr/>
        </p:nvSpPr>
        <p:spPr>
          <a:xfrm>
            <a:off x="1470076" y="5185258"/>
            <a:ext cx="639323" cy="1280834"/>
          </a:xfrm>
          <a:custGeom>
            <a:avLst/>
            <a:gdLst>
              <a:gd name="connsiteX0" fmla="*/ 376237 w 752475"/>
              <a:gd name="connsiteY0" fmla="*/ 0 h 1507526"/>
              <a:gd name="connsiteX1" fmla="*/ 473494 w 752475"/>
              <a:gd name="connsiteY1" fmla="*/ 80244 h 1507526"/>
              <a:gd name="connsiteX2" fmla="*/ 752475 w 752475"/>
              <a:gd name="connsiteY2" fmla="*/ 753763 h 1507526"/>
              <a:gd name="connsiteX3" fmla="*/ 473494 w 752475"/>
              <a:gd name="connsiteY3" fmla="*/ 1427282 h 1507526"/>
              <a:gd name="connsiteX4" fmla="*/ 376237 w 752475"/>
              <a:gd name="connsiteY4" fmla="*/ 1507526 h 1507526"/>
              <a:gd name="connsiteX5" fmla="*/ 278981 w 752475"/>
              <a:gd name="connsiteY5" fmla="*/ 1427282 h 1507526"/>
              <a:gd name="connsiteX6" fmla="*/ 0 w 752475"/>
              <a:gd name="connsiteY6" fmla="*/ 753763 h 1507526"/>
              <a:gd name="connsiteX7" fmla="*/ 278981 w 752475"/>
              <a:gd name="connsiteY7" fmla="*/ 80244 h 1507526"/>
              <a:gd name="connsiteX8" fmla="*/ 376237 w 752475"/>
              <a:gd name="connsiteY8" fmla="*/ 0 h 150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75" h="1507526">
                <a:moveTo>
                  <a:pt x="376237" y="0"/>
                </a:moveTo>
                <a:lnTo>
                  <a:pt x="473494" y="80244"/>
                </a:lnTo>
                <a:cubicBezTo>
                  <a:pt x="645863" y="252613"/>
                  <a:pt x="752475" y="490738"/>
                  <a:pt x="752475" y="753763"/>
                </a:cubicBezTo>
                <a:cubicBezTo>
                  <a:pt x="752475" y="1016789"/>
                  <a:pt x="645863" y="1254914"/>
                  <a:pt x="473494" y="1427282"/>
                </a:cubicBezTo>
                <a:lnTo>
                  <a:pt x="376237" y="1507526"/>
                </a:lnTo>
                <a:lnTo>
                  <a:pt x="278981" y="1427282"/>
                </a:lnTo>
                <a:cubicBezTo>
                  <a:pt x="106612" y="1254914"/>
                  <a:pt x="0" y="1016789"/>
                  <a:pt x="0" y="753763"/>
                </a:cubicBezTo>
                <a:cubicBezTo>
                  <a:pt x="0" y="490738"/>
                  <a:pt x="106612" y="252613"/>
                  <a:pt x="278981" y="80244"/>
                </a:cubicBezTo>
                <a:lnTo>
                  <a:pt x="376237" y="0"/>
                </a:ln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51484EC-222D-4F0C-8370-494E73C63C15}"/>
              </a:ext>
            </a:extLst>
          </p:cNvPr>
          <p:cNvSpPr/>
          <p:nvPr/>
        </p:nvSpPr>
        <p:spPr>
          <a:xfrm>
            <a:off x="1789737" y="5016405"/>
            <a:ext cx="1298878" cy="1618539"/>
          </a:xfrm>
          <a:custGeom>
            <a:avLst/>
            <a:gdLst>
              <a:gd name="connsiteX0" fmla="*/ 576263 w 1528763"/>
              <a:gd name="connsiteY0" fmla="*/ 0 h 1905000"/>
              <a:gd name="connsiteX1" fmla="*/ 1528763 w 1528763"/>
              <a:gd name="connsiteY1" fmla="*/ 952500 h 1905000"/>
              <a:gd name="connsiteX2" fmla="*/ 576263 w 1528763"/>
              <a:gd name="connsiteY2" fmla="*/ 1905000 h 1905000"/>
              <a:gd name="connsiteX3" fmla="*/ 43711 w 1528763"/>
              <a:gd name="connsiteY3" fmla="*/ 1742328 h 1905000"/>
              <a:gd name="connsiteX4" fmla="*/ 0 w 1528763"/>
              <a:gd name="connsiteY4" fmla="*/ 1706263 h 1905000"/>
              <a:gd name="connsiteX5" fmla="*/ 97257 w 1528763"/>
              <a:gd name="connsiteY5" fmla="*/ 1626019 h 1905000"/>
              <a:gd name="connsiteX6" fmla="*/ 376238 w 1528763"/>
              <a:gd name="connsiteY6" fmla="*/ 952500 h 1905000"/>
              <a:gd name="connsiteX7" fmla="*/ 97257 w 1528763"/>
              <a:gd name="connsiteY7" fmla="*/ 278981 h 1905000"/>
              <a:gd name="connsiteX8" fmla="*/ 0 w 1528763"/>
              <a:gd name="connsiteY8" fmla="*/ 198737 h 1905000"/>
              <a:gd name="connsiteX9" fmla="*/ 43711 w 1528763"/>
              <a:gd name="connsiteY9" fmla="*/ 162672 h 1905000"/>
              <a:gd name="connsiteX10" fmla="*/ 576263 w 1528763"/>
              <a:gd name="connsiteY10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8763" h="1905000">
                <a:moveTo>
                  <a:pt x="576263" y="0"/>
                </a:moveTo>
                <a:cubicBezTo>
                  <a:pt x="1102314" y="0"/>
                  <a:pt x="1528763" y="426449"/>
                  <a:pt x="1528763" y="952500"/>
                </a:cubicBezTo>
                <a:cubicBezTo>
                  <a:pt x="1528763" y="1478551"/>
                  <a:pt x="1102314" y="1905000"/>
                  <a:pt x="576263" y="1905000"/>
                </a:cubicBezTo>
                <a:cubicBezTo>
                  <a:pt x="378994" y="1905000"/>
                  <a:pt x="195731" y="1845031"/>
                  <a:pt x="43711" y="1742328"/>
                </a:cubicBezTo>
                <a:lnTo>
                  <a:pt x="0" y="1706263"/>
                </a:lnTo>
                <a:lnTo>
                  <a:pt x="97257" y="1626019"/>
                </a:lnTo>
                <a:cubicBezTo>
                  <a:pt x="269626" y="1453651"/>
                  <a:pt x="376238" y="1215526"/>
                  <a:pt x="376238" y="952500"/>
                </a:cubicBezTo>
                <a:cubicBezTo>
                  <a:pt x="376238" y="689475"/>
                  <a:pt x="269626" y="451350"/>
                  <a:pt x="97257" y="278981"/>
                </a:cubicBezTo>
                <a:lnTo>
                  <a:pt x="0" y="198737"/>
                </a:lnTo>
                <a:lnTo>
                  <a:pt x="43711" y="162672"/>
                </a:lnTo>
                <a:cubicBezTo>
                  <a:pt x="195731" y="59969"/>
                  <a:pt x="378994" y="0"/>
                  <a:pt x="576263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DA99B7-65F5-441E-9851-D93EE2272871}"/>
                  </a:ext>
                </a:extLst>
              </p:cNvPr>
              <p:cNvSpPr txBox="1"/>
              <p:nvPr/>
            </p:nvSpPr>
            <p:spPr>
              <a:xfrm>
                <a:off x="199522" y="5016405"/>
                <a:ext cx="404635" cy="313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DA99B7-65F5-441E-9851-D93EE2272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22" y="5016405"/>
                <a:ext cx="404635" cy="313794"/>
              </a:xfrm>
              <a:prstGeom prst="rect">
                <a:avLst/>
              </a:prstGeom>
              <a:blipFill>
                <a:blip r:embed="rId9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9B09F2F-9E4C-4358-AE2C-8A3A02F04E9F}"/>
                  </a:ext>
                </a:extLst>
              </p:cNvPr>
              <p:cNvSpPr txBox="1"/>
              <p:nvPr/>
            </p:nvSpPr>
            <p:spPr>
              <a:xfrm>
                <a:off x="2884104" y="5037839"/>
                <a:ext cx="4046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9B09F2F-9E4C-4358-AE2C-8A3A02F04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104" y="5037839"/>
                <a:ext cx="40463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8FF1E71-BBC8-4FB8-8EE5-3C30BA03D0A6}"/>
                  </a:ext>
                </a:extLst>
              </p:cNvPr>
              <p:cNvSpPr txBox="1"/>
              <p:nvPr/>
            </p:nvSpPr>
            <p:spPr>
              <a:xfrm>
                <a:off x="6672678" y="2041795"/>
                <a:ext cx="3557171" cy="1816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Try to find the diagram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it the same?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8FF1E71-BBC8-4FB8-8EE5-3C30BA03D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678" y="2041795"/>
                <a:ext cx="3557171" cy="1816779"/>
              </a:xfrm>
              <a:prstGeom prst="rect">
                <a:avLst/>
              </a:prstGeom>
              <a:blipFill>
                <a:blip r:embed="rId11"/>
                <a:stretch>
                  <a:fillRect l="-3602" t="-3691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48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53246C-C6BA-43B2-A4BA-63FE83F8D9A7}"/>
              </a:ext>
            </a:extLst>
          </p:cNvPr>
          <p:cNvSpPr/>
          <p:nvPr/>
        </p:nvSpPr>
        <p:spPr>
          <a:xfrm>
            <a:off x="142865" y="352425"/>
            <a:ext cx="3228985" cy="192606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ABAE2A-0FB1-4BF9-B19F-A5846BEC51DE}"/>
              </a:ext>
            </a:extLst>
          </p:cNvPr>
          <p:cNvSpPr/>
          <p:nvPr/>
        </p:nvSpPr>
        <p:spPr>
          <a:xfrm>
            <a:off x="1638291" y="533400"/>
            <a:ext cx="1618539" cy="1618539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5BE6FF-C6F6-4FEE-8F66-B2F58BAA27FD}"/>
                  </a:ext>
                </a:extLst>
              </p:cNvPr>
              <p:cNvSpPr txBox="1"/>
              <p:nvPr/>
            </p:nvSpPr>
            <p:spPr>
              <a:xfrm>
                <a:off x="142866" y="533400"/>
                <a:ext cx="4046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5BE6FF-C6F6-4FEE-8F66-B2F58BAA2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66" y="533400"/>
                <a:ext cx="40463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3FA711-1C87-4B13-B4B2-A162307A0A93}"/>
                  </a:ext>
                </a:extLst>
              </p:cNvPr>
              <p:cNvSpPr txBox="1"/>
              <p:nvPr/>
            </p:nvSpPr>
            <p:spPr>
              <a:xfrm>
                <a:off x="2764900" y="395185"/>
                <a:ext cx="4046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3FA711-1C87-4B13-B4B2-A162307A0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900" y="395185"/>
                <a:ext cx="40463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392EB7E-6823-4EB8-B0B7-D0AF54FC955F}"/>
                  </a:ext>
                </a:extLst>
              </p:cNvPr>
              <p:cNvSpPr txBox="1"/>
              <p:nvPr/>
            </p:nvSpPr>
            <p:spPr>
              <a:xfrm>
                <a:off x="1124108" y="18917"/>
                <a:ext cx="1230091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392EB7E-6823-4EB8-B0B7-D0AF54FC9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108" y="18917"/>
                <a:ext cx="1230091" cy="3699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64B25E-4DF2-4F9E-BDD8-79ACDD2E6698}"/>
                  </a:ext>
                </a:extLst>
              </p:cNvPr>
              <p:cNvSpPr txBox="1"/>
              <p:nvPr/>
            </p:nvSpPr>
            <p:spPr>
              <a:xfrm>
                <a:off x="1023247" y="2327956"/>
                <a:ext cx="1230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64B25E-4DF2-4F9E-BDD8-79ACDD2E6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247" y="2327956"/>
                <a:ext cx="123008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96BE9145-39CA-4583-B4D6-5F4BDBFE29D0}"/>
              </a:ext>
            </a:extLst>
          </p:cNvPr>
          <p:cNvSpPr/>
          <p:nvPr/>
        </p:nvSpPr>
        <p:spPr>
          <a:xfrm>
            <a:off x="485766" y="533400"/>
            <a:ext cx="1618539" cy="161853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5D3A5C-0DBF-4B12-A10F-D086F97D8465}"/>
              </a:ext>
            </a:extLst>
          </p:cNvPr>
          <p:cNvSpPr/>
          <p:nvPr/>
        </p:nvSpPr>
        <p:spPr>
          <a:xfrm>
            <a:off x="142865" y="2659619"/>
            <a:ext cx="3228985" cy="192606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32D194-9B9F-45BC-B54A-D6C75E3CF969}"/>
              </a:ext>
            </a:extLst>
          </p:cNvPr>
          <p:cNvSpPr/>
          <p:nvPr/>
        </p:nvSpPr>
        <p:spPr>
          <a:xfrm>
            <a:off x="474670" y="2763002"/>
            <a:ext cx="1298877" cy="1618539"/>
          </a:xfrm>
          <a:custGeom>
            <a:avLst/>
            <a:gdLst>
              <a:gd name="connsiteX0" fmla="*/ 952500 w 1528762"/>
              <a:gd name="connsiteY0" fmla="*/ 0 h 1905000"/>
              <a:gd name="connsiteX1" fmla="*/ 1485052 w 1528762"/>
              <a:gd name="connsiteY1" fmla="*/ 162672 h 1905000"/>
              <a:gd name="connsiteX2" fmla="*/ 1528762 w 1528762"/>
              <a:gd name="connsiteY2" fmla="*/ 198737 h 1905000"/>
              <a:gd name="connsiteX3" fmla="*/ 1431506 w 1528762"/>
              <a:gd name="connsiteY3" fmla="*/ 278981 h 1905000"/>
              <a:gd name="connsiteX4" fmla="*/ 1152525 w 1528762"/>
              <a:gd name="connsiteY4" fmla="*/ 952500 h 1905000"/>
              <a:gd name="connsiteX5" fmla="*/ 1431506 w 1528762"/>
              <a:gd name="connsiteY5" fmla="*/ 1626019 h 1905000"/>
              <a:gd name="connsiteX6" fmla="*/ 1528762 w 1528762"/>
              <a:gd name="connsiteY6" fmla="*/ 1706263 h 1905000"/>
              <a:gd name="connsiteX7" fmla="*/ 1485052 w 1528762"/>
              <a:gd name="connsiteY7" fmla="*/ 1742328 h 1905000"/>
              <a:gd name="connsiteX8" fmla="*/ 952500 w 1528762"/>
              <a:gd name="connsiteY8" fmla="*/ 1905000 h 1905000"/>
              <a:gd name="connsiteX9" fmla="*/ 0 w 1528762"/>
              <a:gd name="connsiteY9" fmla="*/ 952500 h 1905000"/>
              <a:gd name="connsiteX10" fmla="*/ 952500 w 1528762"/>
              <a:gd name="connsiteY10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8762" h="1905000">
                <a:moveTo>
                  <a:pt x="952500" y="0"/>
                </a:moveTo>
                <a:cubicBezTo>
                  <a:pt x="1149769" y="0"/>
                  <a:pt x="1333032" y="59969"/>
                  <a:pt x="1485052" y="162672"/>
                </a:cubicBezTo>
                <a:lnTo>
                  <a:pt x="1528762" y="198737"/>
                </a:lnTo>
                <a:lnTo>
                  <a:pt x="1431506" y="278981"/>
                </a:lnTo>
                <a:cubicBezTo>
                  <a:pt x="1259137" y="451350"/>
                  <a:pt x="1152525" y="689475"/>
                  <a:pt x="1152525" y="952500"/>
                </a:cubicBezTo>
                <a:cubicBezTo>
                  <a:pt x="1152525" y="1215526"/>
                  <a:pt x="1259137" y="1453651"/>
                  <a:pt x="1431506" y="1626019"/>
                </a:cubicBezTo>
                <a:lnTo>
                  <a:pt x="1528762" y="1706263"/>
                </a:lnTo>
                <a:lnTo>
                  <a:pt x="1485052" y="1742328"/>
                </a:lnTo>
                <a:cubicBezTo>
                  <a:pt x="1333032" y="1845031"/>
                  <a:pt x="1149769" y="1905000"/>
                  <a:pt x="952500" y="1905000"/>
                </a:cubicBezTo>
                <a:cubicBezTo>
                  <a:pt x="426449" y="1905000"/>
                  <a:pt x="0" y="1478551"/>
                  <a:pt x="0" y="952500"/>
                </a:cubicBezTo>
                <a:cubicBezTo>
                  <a:pt x="0" y="426449"/>
                  <a:pt x="426449" y="0"/>
                  <a:pt x="952500" y="0"/>
                </a:cubicBezTo>
                <a:close/>
              </a:path>
            </a:pathLst>
          </a:cu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1DBE5F1-C1ED-4ADB-B556-A1440DEDE7A8}"/>
              </a:ext>
            </a:extLst>
          </p:cNvPr>
          <p:cNvSpPr/>
          <p:nvPr/>
        </p:nvSpPr>
        <p:spPr>
          <a:xfrm>
            <a:off x="1453887" y="2931855"/>
            <a:ext cx="639323" cy="1280834"/>
          </a:xfrm>
          <a:custGeom>
            <a:avLst/>
            <a:gdLst>
              <a:gd name="connsiteX0" fmla="*/ 376237 w 752475"/>
              <a:gd name="connsiteY0" fmla="*/ 0 h 1507526"/>
              <a:gd name="connsiteX1" fmla="*/ 473494 w 752475"/>
              <a:gd name="connsiteY1" fmla="*/ 80244 h 1507526"/>
              <a:gd name="connsiteX2" fmla="*/ 752475 w 752475"/>
              <a:gd name="connsiteY2" fmla="*/ 753763 h 1507526"/>
              <a:gd name="connsiteX3" fmla="*/ 473494 w 752475"/>
              <a:gd name="connsiteY3" fmla="*/ 1427282 h 1507526"/>
              <a:gd name="connsiteX4" fmla="*/ 376237 w 752475"/>
              <a:gd name="connsiteY4" fmla="*/ 1507526 h 1507526"/>
              <a:gd name="connsiteX5" fmla="*/ 278981 w 752475"/>
              <a:gd name="connsiteY5" fmla="*/ 1427282 h 1507526"/>
              <a:gd name="connsiteX6" fmla="*/ 0 w 752475"/>
              <a:gd name="connsiteY6" fmla="*/ 753763 h 1507526"/>
              <a:gd name="connsiteX7" fmla="*/ 278981 w 752475"/>
              <a:gd name="connsiteY7" fmla="*/ 80244 h 1507526"/>
              <a:gd name="connsiteX8" fmla="*/ 376237 w 752475"/>
              <a:gd name="connsiteY8" fmla="*/ 0 h 150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75" h="1507526">
                <a:moveTo>
                  <a:pt x="376237" y="0"/>
                </a:moveTo>
                <a:lnTo>
                  <a:pt x="473494" y="80244"/>
                </a:lnTo>
                <a:cubicBezTo>
                  <a:pt x="645863" y="252613"/>
                  <a:pt x="752475" y="490738"/>
                  <a:pt x="752475" y="753763"/>
                </a:cubicBezTo>
                <a:cubicBezTo>
                  <a:pt x="752475" y="1016789"/>
                  <a:pt x="645863" y="1254914"/>
                  <a:pt x="473494" y="1427282"/>
                </a:cubicBezTo>
                <a:lnTo>
                  <a:pt x="376237" y="1507526"/>
                </a:lnTo>
                <a:lnTo>
                  <a:pt x="278981" y="1427282"/>
                </a:lnTo>
                <a:cubicBezTo>
                  <a:pt x="106612" y="1254914"/>
                  <a:pt x="0" y="1016789"/>
                  <a:pt x="0" y="753763"/>
                </a:cubicBezTo>
                <a:cubicBezTo>
                  <a:pt x="0" y="490738"/>
                  <a:pt x="106612" y="252613"/>
                  <a:pt x="278981" y="80244"/>
                </a:cubicBezTo>
                <a:lnTo>
                  <a:pt x="376237" y="0"/>
                </a:ln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3E0AC33-43AB-456D-9A00-5B06F19C1CB8}"/>
              </a:ext>
            </a:extLst>
          </p:cNvPr>
          <p:cNvSpPr/>
          <p:nvPr/>
        </p:nvSpPr>
        <p:spPr>
          <a:xfrm>
            <a:off x="1767658" y="2763001"/>
            <a:ext cx="1298878" cy="1618539"/>
          </a:xfrm>
          <a:custGeom>
            <a:avLst/>
            <a:gdLst>
              <a:gd name="connsiteX0" fmla="*/ 576263 w 1528763"/>
              <a:gd name="connsiteY0" fmla="*/ 0 h 1905000"/>
              <a:gd name="connsiteX1" fmla="*/ 1528763 w 1528763"/>
              <a:gd name="connsiteY1" fmla="*/ 952500 h 1905000"/>
              <a:gd name="connsiteX2" fmla="*/ 576263 w 1528763"/>
              <a:gd name="connsiteY2" fmla="*/ 1905000 h 1905000"/>
              <a:gd name="connsiteX3" fmla="*/ 43711 w 1528763"/>
              <a:gd name="connsiteY3" fmla="*/ 1742328 h 1905000"/>
              <a:gd name="connsiteX4" fmla="*/ 0 w 1528763"/>
              <a:gd name="connsiteY4" fmla="*/ 1706263 h 1905000"/>
              <a:gd name="connsiteX5" fmla="*/ 97257 w 1528763"/>
              <a:gd name="connsiteY5" fmla="*/ 1626019 h 1905000"/>
              <a:gd name="connsiteX6" fmla="*/ 376238 w 1528763"/>
              <a:gd name="connsiteY6" fmla="*/ 952500 h 1905000"/>
              <a:gd name="connsiteX7" fmla="*/ 97257 w 1528763"/>
              <a:gd name="connsiteY7" fmla="*/ 278981 h 1905000"/>
              <a:gd name="connsiteX8" fmla="*/ 0 w 1528763"/>
              <a:gd name="connsiteY8" fmla="*/ 198737 h 1905000"/>
              <a:gd name="connsiteX9" fmla="*/ 43711 w 1528763"/>
              <a:gd name="connsiteY9" fmla="*/ 162672 h 1905000"/>
              <a:gd name="connsiteX10" fmla="*/ 576263 w 1528763"/>
              <a:gd name="connsiteY10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8763" h="1905000">
                <a:moveTo>
                  <a:pt x="576263" y="0"/>
                </a:moveTo>
                <a:cubicBezTo>
                  <a:pt x="1102314" y="0"/>
                  <a:pt x="1528763" y="426449"/>
                  <a:pt x="1528763" y="952500"/>
                </a:cubicBezTo>
                <a:cubicBezTo>
                  <a:pt x="1528763" y="1478551"/>
                  <a:pt x="1102314" y="1905000"/>
                  <a:pt x="576263" y="1905000"/>
                </a:cubicBezTo>
                <a:cubicBezTo>
                  <a:pt x="378994" y="1905000"/>
                  <a:pt x="195731" y="1845031"/>
                  <a:pt x="43711" y="1742328"/>
                </a:cubicBezTo>
                <a:lnTo>
                  <a:pt x="0" y="1706263"/>
                </a:lnTo>
                <a:lnTo>
                  <a:pt x="97257" y="1626019"/>
                </a:lnTo>
                <a:cubicBezTo>
                  <a:pt x="269626" y="1453651"/>
                  <a:pt x="376238" y="1215526"/>
                  <a:pt x="376238" y="952500"/>
                </a:cubicBezTo>
                <a:cubicBezTo>
                  <a:pt x="376238" y="689475"/>
                  <a:pt x="269626" y="451350"/>
                  <a:pt x="97257" y="278981"/>
                </a:cubicBezTo>
                <a:lnTo>
                  <a:pt x="0" y="198737"/>
                </a:lnTo>
                <a:lnTo>
                  <a:pt x="43711" y="162672"/>
                </a:lnTo>
                <a:cubicBezTo>
                  <a:pt x="195731" y="59969"/>
                  <a:pt x="378994" y="0"/>
                  <a:pt x="576263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146DF5-9E08-4986-BA9F-6826BED8730F}"/>
                  </a:ext>
                </a:extLst>
              </p:cNvPr>
              <p:cNvSpPr txBox="1"/>
              <p:nvPr/>
            </p:nvSpPr>
            <p:spPr>
              <a:xfrm>
                <a:off x="183333" y="2763002"/>
                <a:ext cx="404635" cy="313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146DF5-9E08-4986-BA9F-6826BED87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33" y="2763002"/>
                <a:ext cx="404635" cy="313794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30163F1-D45F-44E1-A3B9-45C6F9F5E8D5}"/>
                  </a:ext>
                </a:extLst>
              </p:cNvPr>
              <p:cNvSpPr txBox="1"/>
              <p:nvPr/>
            </p:nvSpPr>
            <p:spPr>
              <a:xfrm>
                <a:off x="2843636" y="2765519"/>
                <a:ext cx="4046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30163F1-D45F-44E1-A3B9-45C6F9F5E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636" y="2765519"/>
                <a:ext cx="40463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7C86274-DC3D-4C54-AF46-E44164BFBCEA}"/>
                  </a:ext>
                </a:extLst>
              </p:cNvPr>
              <p:cNvSpPr txBox="1"/>
              <p:nvPr/>
            </p:nvSpPr>
            <p:spPr>
              <a:xfrm>
                <a:off x="1063715" y="4562176"/>
                <a:ext cx="1230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7C86274-DC3D-4C54-AF46-E44164BFB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715" y="4562176"/>
                <a:ext cx="123008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2B2EC7F9-179A-4825-A5D0-8D582CFECC2E}"/>
              </a:ext>
            </a:extLst>
          </p:cNvPr>
          <p:cNvSpPr/>
          <p:nvPr/>
        </p:nvSpPr>
        <p:spPr>
          <a:xfrm>
            <a:off x="159054" y="4913022"/>
            <a:ext cx="3228985" cy="192606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EE39BDF-04FD-4917-A7F2-803B3854939F}"/>
              </a:ext>
            </a:extLst>
          </p:cNvPr>
          <p:cNvSpPr/>
          <p:nvPr/>
        </p:nvSpPr>
        <p:spPr>
          <a:xfrm>
            <a:off x="490859" y="5016405"/>
            <a:ext cx="1298877" cy="1618539"/>
          </a:xfrm>
          <a:custGeom>
            <a:avLst/>
            <a:gdLst>
              <a:gd name="connsiteX0" fmla="*/ 952500 w 1528762"/>
              <a:gd name="connsiteY0" fmla="*/ 0 h 1905000"/>
              <a:gd name="connsiteX1" fmla="*/ 1485052 w 1528762"/>
              <a:gd name="connsiteY1" fmla="*/ 162672 h 1905000"/>
              <a:gd name="connsiteX2" fmla="*/ 1528762 w 1528762"/>
              <a:gd name="connsiteY2" fmla="*/ 198737 h 1905000"/>
              <a:gd name="connsiteX3" fmla="*/ 1431506 w 1528762"/>
              <a:gd name="connsiteY3" fmla="*/ 278981 h 1905000"/>
              <a:gd name="connsiteX4" fmla="*/ 1152525 w 1528762"/>
              <a:gd name="connsiteY4" fmla="*/ 952500 h 1905000"/>
              <a:gd name="connsiteX5" fmla="*/ 1431506 w 1528762"/>
              <a:gd name="connsiteY5" fmla="*/ 1626019 h 1905000"/>
              <a:gd name="connsiteX6" fmla="*/ 1528762 w 1528762"/>
              <a:gd name="connsiteY6" fmla="*/ 1706263 h 1905000"/>
              <a:gd name="connsiteX7" fmla="*/ 1485052 w 1528762"/>
              <a:gd name="connsiteY7" fmla="*/ 1742328 h 1905000"/>
              <a:gd name="connsiteX8" fmla="*/ 952500 w 1528762"/>
              <a:gd name="connsiteY8" fmla="*/ 1905000 h 1905000"/>
              <a:gd name="connsiteX9" fmla="*/ 0 w 1528762"/>
              <a:gd name="connsiteY9" fmla="*/ 952500 h 1905000"/>
              <a:gd name="connsiteX10" fmla="*/ 952500 w 1528762"/>
              <a:gd name="connsiteY10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8762" h="1905000">
                <a:moveTo>
                  <a:pt x="952500" y="0"/>
                </a:moveTo>
                <a:cubicBezTo>
                  <a:pt x="1149769" y="0"/>
                  <a:pt x="1333032" y="59969"/>
                  <a:pt x="1485052" y="162672"/>
                </a:cubicBezTo>
                <a:lnTo>
                  <a:pt x="1528762" y="198737"/>
                </a:lnTo>
                <a:lnTo>
                  <a:pt x="1431506" y="278981"/>
                </a:lnTo>
                <a:cubicBezTo>
                  <a:pt x="1259137" y="451350"/>
                  <a:pt x="1152525" y="689475"/>
                  <a:pt x="1152525" y="952500"/>
                </a:cubicBezTo>
                <a:cubicBezTo>
                  <a:pt x="1152525" y="1215526"/>
                  <a:pt x="1259137" y="1453651"/>
                  <a:pt x="1431506" y="1626019"/>
                </a:cubicBezTo>
                <a:lnTo>
                  <a:pt x="1528762" y="1706263"/>
                </a:lnTo>
                <a:lnTo>
                  <a:pt x="1485052" y="1742328"/>
                </a:lnTo>
                <a:cubicBezTo>
                  <a:pt x="1333032" y="1845031"/>
                  <a:pt x="1149769" y="1905000"/>
                  <a:pt x="952500" y="1905000"/>
                </a:cubicBezTo>
                <a:cubicBezTo>
                  <a:pt x="426449" y="1905000"/>
                  <a:pt x="0" y="1478551"/>
                  <a:pt x="0" y="952500"/>
                </a:cubicBezTo>
                <a:cubicBezTo>
                  <a:pt x="0" y="426449"/>
                  <a:pt x="426449" y="0"/>
                  <a:pt x="952500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593AF9C-F4E6-46D1-813C-DEC99C284A97}"/>
              </a:ext>
            </a:extLst>
          </p:cNvPr>
          <p:cNvSpPr/>
          <p:nvPr/>
        </p:nvSpPr>
        <p:spPr>
          <a:xfrm>
            <a:off x="1470076" y="5185258"/>
            <a:ext cx="639323" cy="1280834"/>
          </a:xfrm>
          <a:custGeom>
            <a:avLst/>
            <a:gdLst>
              <a:gd name="connsiteX0" fmla="*/ 376237 w 752475"/>
              <a:gd name="connsiteY0" fmla="*/ 0 h 1507526"/>
              <a:gd name="connsiteX1" fmla="*/ 473494 w 752475"/>
              <a:gd name="connsiteY1" fmla="*/ 80244 h 1507526"/>
              <a:gd name="connsiteX2" fmla="*/ 752475 w 752475"/>
              <a:gd name="connsiteY2" fmla="*/ 753763 h 1507526"/>
              <a:gd name="connsiteX3" fmla="*/ 473494 w 752475"/>
              <a:gd name="connsiteY3" fmla="*/ 1427282 h 1507526"/>
              <a:gd name="connsiteX4" fmla="*/ 376237 w 752475"/>
              <a:gd name="connsiteY4" fmla="*/ 1507526 h 1507526"/>
              <a:gd name="connsiteX5" fmla="*/ 278981 w 752475"/>
              <a:gd name="connsiteY5" fmla="*/ 1427282 h 1507526"/>
              <a:gd name="connsiteX6" fmla="*/ 0 w 752475"/>
              <a:gd name="connsiteY6" fmla="*/ 753763 h 1507526"/>
              <a:gd name="connsiteX7" fmla="*/ 278981 w 752475"/>
              <a:gd name="connsiteY7" fmla="*/ 80244 h 1507526"/>
              <a:gd name="connsiteX8" fmla="*/ 376237 w 752475"/>
              <a:gd name="connsiteY8" fmla="*/ 0 h 150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75" h="1507526">
                <a:moveTo>
                  <a:pt x="376237" y="0"/>
                </a:moveTo>
                <a:lnTo>
                  <a:pt x="473494" y="80244"/>
                </a:lnTo>
                <a:cubicBezTo>
                  <a:pt x="645863" y="252613"/>
                  <a:pt x="752475" y="490738"/>
                  <a:pt x="752475" y="753763"/>
                </a:cubicBezTo>
                <a:cubicBezTo>
                  <a:pt x="752475" y="1016789"/>
                  <a:pt x="645863" y="1254914"/>
                  <a:pt x="473494" y="1427282"/>
                </a:cubicBezTo>
                <a:lnTo>
                  <a:pt x="376237" y="1507526"/>
                </a:lnTo>
                <a:lnTo>
                  <a:pt x="278981" y="1427282"/>
                </a:lnTo>
                <a:cubicBezTo>
                  <a:pt x="106612" y="1254914"/>
                  <a:pt x="0" y="1016789"/>
                  <a:pt x="0" y="753763"/>
                </a:cubicBezTo>
                <a:cubicBezTo>
                  <a:pt x="0" y="490738"/>
                  <a:pt x="106612" y="252613"/>
                  <a:pt x="278981" y="80244"/>
                </a:cubicBezTo>
                <a:lnTo>
                  <a:pt x="376237" y="0"/>
                </a:ln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51484EC-222D-4F0C-8370-494E73C63C15}"/>
              </a:ext>
            </a:extLst>
          </p:cNvPr>
          <p:cNvSpPr/>
          <p:nvPr/>
        </p:nvSpPr>
        <p:spPr>
          <a:xfrm>
            <a:off x="1789737" y="5016405"/>
            <a:ext cx="1298878" cy="1618539"/>
          </a:xfrm>
          <a:custGeom>
            <a:avLst/>
            <a:gdLst>
              <a:gd name="connsiteX0" fmla="*/ 576263 w 1528763"/>
              <a:gd name="connsiteY0" fmla="*/ 0 h 1905000"/>
              <a:gd name="connsiteX1" fmla="*/ 1528763 w 1528763"/>
              <a:gd name="connsiteY1" fmla="*/ 952500 h 1905000"/>
              <a:gd name="connsiteX2" fmla="*/ 576263 w 1528763"/>
              <a:gd name="connsiteY2" fmla="*/ 1905000 h 1905000"/>
              <a:gd name="connsiteX3" fmla="*/ 43711 w 1528763"/>
              <a:gd name="connsiteY3" fmla="*/ 1742328 h 1905000"/>
              <a:gd name="connsiteX4" fmla="*/ 0 w 1528763"/>
              <a:gd name="connsiteY4" fmla="*/ 1706263 h 1905000"/>
              <a:gd name="connsiteX5" fmla="*/ 97257 w 1528763"/>
              <a:gd name="connsiteY5" fmla="*/ 1626019 h 1905000"/>
              <a:gd name="connsiteX6" fmla="*/ 376238 w 1528763"/>
              <a:gd name="connsiteY6" fmla="*/ 952500 h 1905000"/>
              <a:gd name="connsiteX7" fmla="*/ 97257 w 1528763"/>
              <a:gd name="connsiteY7" fmla="*/ 278981 h 1905000"/>
              <a:gd name="connsiteX8" fmla="*/ 0 w 1528763"/>
              <a:gd name="connsiteY8" fmla="*/ 198737 h 1905000"/>
              <a:gd name="connsiteX9" fmla="*/ 43711 w 1528763"/>
              <a:gd name="connsiteY9" fmla="*/ 162672 h 1905000"/>
              <a:gd name="connsiteX10" fmla="*/ 576263 w 1528763"/>
              <a:gd name="connsiteY10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8763" h="1905000">
                <a:moveTo>
                  <a:pt x="576263" y="0"/>
                </a:moveTo>
                <a:cubicBezTo>
                  <a:pt x="1102314" y="0"/>
                  <a:pt x="1528763" y="426449"/>
                  <a:pt x="1528763" y="952500"/>
                </a:cubicBezTo>
                <a:cubicBezTo>
                  <a:pt x="1528763" y="1478551"/>
                  <a:pt x="1102314" y="1905000"/>
                  <a:pt x="576263" y="1905000"/>
                </a:cubicBezTo>
                <a:cubicBezTo>
                  <a:pt x="378994" y="1905000"/>
                  <a:pt x="195731" y="1845031"/>
                  <a:pt x="43711" y="1742328"/>
                </a:cubicBezTo>
                <a:lnTo>
                  <a:pt x="0" y="1706263"/>
                </a:lnTo>
                <a:lnTo>
                  <a:pt x="97257" y="1626019"/>
                </a:lnTo>
                <a:cubicBezTo>
                  <a:pt x="269626" y="1453651"/>
                  <a:pt x="376238" y="1215526"/>
                  <a:pt x="376238" y="952500"/>
                </a:cubicBezTo>
                <a:cubicBezTo>
                  <a:pt x="376238" y="689475"/>
                  <a:pt x="269626" y="451350"/>
                  <a:pt x="97257" y="278981"/>
                </a:cubicBezTo>
                <a:lnTo>
                  <a:pt x="0" y="198737"/>
                </a:lnTo>
                <a:lnTo>
                  <a:pt x="43711" y="162672"/>
                </a:lnTo>
                <a:cubicBezTo>
                  <a:pt x="195731" y="59969"/>
                  <a:pt x="378994" y="0"/>
                  <a:pt x="576263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DA99B7-65F5-441E-9851-D93EE2272871}"/>
                  </a:ext>
                </a:extLst>
              </p:cNvPr>
              <p:cNvSpPr txBox="1"/>
              <p:nvPr/>
            </p:nvSpPr>
            <p:spPr>
              <a:xfrm>
                <a:off x="199522" y="5016405"/>
                <a:ext cx="404635" cy="313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DA99B7-65F5-441E-9851-D93EE2272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22" y="5016405"/>
                <a:ext cx="404635" cy="313794"/>
              </a:xfrm>
              <a:prstGeom prst="rect">
                <a:avLst/>
              </a:prstGeom>
              <a:blipFill>
                <a:blip r:embed="rId9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9B09F2F-9E4C-4358-AE2C-8A3A02F04E9F}"/>
                  </a:ext>
                </a:extLst>
              </p:cNvPr>
              <p:cNvSpPr txBox="1"/>
              <p:nvPr/>
            </p:nvSpPr>
            <p:spPr>
              <a:xfrm>
                <a:off x="2884104" y="5037839"/>
                <a:ext cx="4046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9B09F2F-9E4C-4358-AE2C-8A3A02F04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104" y="5037839"/>
                <a:ext cx="40463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8FF1E71-BBC8-4FB8-8EE5-3C30BA03D0A6}"/>
                  </a:ext>
                </a:extLst>
              </p:cNvPr>
              <p:cNvSpPr txBox="1"/>
              <p:nvPr/>
            </p:nvSpPr>
            <p:spPr>
              <a:xfrm>
                <a:off x="8803961" y="4552651"/>
                <a:ext cx="1230088" cy="375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8FF1E71-BBC8-4FB8-8EE5-3C30BA03D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961" y="4552651"/>
                <a:ext cx="1230088" cy="3754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C611F333-5497-4F16-9C7A-BAA92502A5EB}"/>
              </a:ext>
            </a:extLst>
          </p:cNvPr>
          <p:cNvSpPr/>
          <p:nvPr/>
        </p:nvSpPr>
        <p:spPr>
          <a:xfrm>
            <a:off x="7899300" y="4903497"/>
            <a:ext cx="3228985" cy="192606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8FD4D07-6DAD-4A12-89D0-CFE2D1C85215}"/>
              </a:ext>
            </a:extLst>
          </p:cNvPr>
          <p:cNvSpPr/>
          <p:nvPr/>
        </p:nvSpPr>
        <p:spPr>
          <a:xfrm>
            <a:off x="8231105" y="5006880"/>
            <a:ext cx="1298877" cy="1618539"/>
          </a:xfrm>
          <a:custGeom>
            <a:avLst/>
            <a:gdLst>
              <a:gd name="connsiteX0" fmla="*/ 952500 w 1528762"/>
              <a:gd name="connsiteY0" fmla="*/ 0 h 1905000"/>
              <a:gd name="connsiteX1" fmla="*/ 1485052 w 1528762"/>
              <a:gd name="connsiteY1" fmla="*/ 162672 h 1905000"/>
              <a:gd name="connsiteX2" fmla="*/ 1528762 w 1528762"/>
              <a:gd name="connsiteY2" fmla="*/ 198737 h 1905000"/>
              <a:gd name="connsiteX3" fmla="*/ 1431506 w 1528762"/>
              <a:gd name="connsiteY3" fmla="*/ 278981 h 1905000"/>
              <a:gd name="connsiteX4" fmla="*/ 1152525 w 1528762"/>
              <a:gd name="connsiteY4" fmla="*/ 952500 h 1905000"/>
              <a:gd name="connsiteX5" fmla="*/ 1431506 w 1528762"/>
              <a:gd name="connsiteY5" fmla="*/ 1626019 h 1905000"/>
              <a:gd name="connsiteX6" fmla="*/ 1528762 w 1528762"/>
              <a:gd name="connsiteY6" fmla="*/ 1706263 h 1905000"/>
              <a:gd name="connsiteX7" fmla="*/ 1485052 w 1528762"/>
              <a:gd name="connsiteY7" fmla="*/ 1742328 h 1905000"/>
              <a:gd name="connsiteX8" fmla="*/ 952500 w 1528762"/>
              <a:gd name="connsiteY8" fmla="*/ 1905000 h 1905000"/>
              <a:gd name="connsiteX9" fmla="*/ 0 w 1528762"/>
              <a:gd name="connsiteY9" fmla="*/ 952500 h 1905000"/>
              <a:gd name="connsiteX10" fmla="*/ 952500 w 1528762"/>
              <a:gd name="connsiteY10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8762" h="1905000">
                <a:moveTo>
                  <a:pt x="952500" y="0"/>
                </a:moveTo>
                <a:cubicBezTo>
                  <a:pt x="1149769" y="0"/>
                  <a:pt x="1333032" y="59969"/>
                  <a:pt x="1485052" y="162672"/>
                </a:cubicBezTo>
                <a:lnTo>
                  <a:pt x="1528762" y="198737"/>
                </a:lnTo>
                <a:lnTo>
                  <a:pt x="1431506" y="278981"/>
                </a:lnTo>
                <a:cubicBezTo>
                  <a:pt x="1259137" y="451350"/>
                  <a:pt x="1152525" y="689475"/>
                  <a:pt x="1152525" y="952500"/>
                </a:cubicBezTo>
                <a:cubicBezTo>
                  <a:pt x="1152525" y="1215526"/>
                  <a:pt x="1259137" y="1453651"/>
                  <a:pt x="1431506" y="1626019"/>
                </a:cubicBezTo>
                <a:lnTo>
                  <a:pt x="1528762" y="1706263"/>
                </a:lnTo>
                <a:lnTo>
                  <a:pt x="1485052" y="1742328"/>
                </a:lnTo>
                <a:cubicBezTo>
                  <a:pt x="1333032" y="1845031"/>
                  <a:pt x="1149769" y="1905000"/>
                  <a:pt x="952500" y="1905000"/>
                </a:cubicBezTo>
                <a:cubicBezTo>
                  <a:pt x="426449" y="1905000"/>
                  <a:pt x="0" y="1478551"/>
                  <a:pt x="0" y="952500"/>
                </a:cubicBezTo>
                <a:cubicBezTo>
                  <a:pt x="0" y="426449"/>
                  <a:pt x="426449" y="0"/>
                  <a:pt x="952500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2E26CA3-DDDD-4D2E-83D6-91C4CDDD4E44}"/>
              </a:ext>
            </a:extLst>
          </p:cNvPr>
          <p:cNvSpPr/>
          <p:nvPr/>
        </p:nvSpPr>
        <p:spPr>
          <a:xfrm>
            <a:off x="9210322" y="5175733"/>
            <a:ext cx="639323" cy="1280834"/>
          </a:xfrm>
          <a:custGeom>
            <a:avLst/>
            <a:gdLst>
              <a:gd name="connsiteX0" fmla="*/ 376237 w 752475"/>
              <a:gd name="connsiteY0" fmla="*/ 0 h 1507526"/>
              <a:gd name="connsiteX1" fmla="*/ 473494 w 752475"/>
              <a:gd name="connsiteY1" fmla="*/ 80244 h 1507526"/>
              <a:gd name="connsiteX2" fmla="*/ 752475 w 752475"/>
              <a:gd name="connsiteY2" fmla="*/ 753763 h 1507526"/>
              <a:gd name="connsiteX3" fmla="*/ 473494 w 752475"/>
              <a:gd name="connsiteY3" fmla="*/ 1427282 h 1507526"/>
              <a:gd name="connsiteX4" fmla="*/ 376237 w 752475"/>
              <a:gd name="connsiteY4" fmla="*/ 1507526 h 1507526"/>
              <a:gd name="connsiteX5" fmla="*/ 278981 w 752475"/>
              <a:gd name="connsiteY5" fmla="*/ 1427282 h 1507526"/>
              <a:gd name="connsiteX6" fmla="*/ 0 w 752475"/>
              <a:gd name="connsiteY6" fmla="*/ 753763 h 1507526"/>
              <a:gd name="connsiteX7" fmla="*/ 278981 w 752475"/>
              <a:gd name="connsiteY7" fmla="*/ 80244 h 1507526"/>
              <a:gd name="connsiteX8" fmla="*/ 376237 w 752475"/>
              <a:gd name="connsiteY8" fmla="*/ 0 h 150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75" h="1507526">
                <a:moveTo>
                  <a:pt x="376237" y="0"/>
                </a:moveTo>
                <a:lnTo>
                  <a:pt x="473494" y="80244"/>
                </a:lnTo>
                <a:cubicBezTo>
                  <a:pt x="645863" y="252613"/>
                  <a:pt x="752475" y="490738"/>
                  <a:pt x="752475" y="753763"/>
                </a:cubicBezTo>
                <a:cubicBezTo>
                  <a:pt x="752475" y="1016789"/>
                  <a:pt x="645863" y="1254914"/>
                  <a:pt x="473494" y="1427282"/>
                </a:cubicBezTo>
                <a:lnTo>
                  <a:pt x="376237" y="1507526"/>
                </a:lnTo>
                <a:lnTo>
                  <a:pt x="278981" y="1427282"/>
                </a:lnTo>
                <a:cubicBezTo>
                  <a:pt x="106612" y="1254914"/>
                  <a:pt x="0" y="1016789"/>
                  <a:pt x="0" y="753763"/>
                </a:cubicBezTo>
                <a:cubicBezTo>
                  <a:pt x="0" y="490738"/>
                  <a:pt x="106612" y="252613"/>
                  <a:pt x="278981" y="80244"/>
                </a:cubicBezTo>
                <a:lnTo>
                  <a:pt x="376237" y="0"/>
                </a:ln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5978EAA-9038-4AE1-B427-ADD2D945794A}"/>
              </a:ext>
            </a:extLst>
          </p:cNvPr>
          <p:cNvSpPr/>
          <p:nvPr/>
        </p:nvSpPr>
        <p:spPr>
          <a:xfrm>
            <a:off x="9529983" y="5006880"/>
            <a:ext cx="1298878" cy="1618539"/>
          </a:xfrm>
          <a:custGeom>
            <a:avLst/>
            <a:gdLst>
              <a:gd name="connsiteX0" fmla="*/ 576263 w 1528763"/>
              <a:gd name="connsiteY0" fmla="*/ 0 h 1905000"/>
              <a:gd name="connsiteX1" fmla="*/ 1528763 w 1528763"/>
              <a:gd name="connsiteY1" fmla="*/ 952500 h 1905000"/>
              <a:gd name="connsiteX2" fmla="*/ 576263 w 1528763"/>
              <a:gd name="connsiteY2" fmla="*/ 1905000 h 1905000"/>
              <a:gd name="connsiteX3" fmla="*/ 43711 w 1528763"/>
              <a:gd name="connsiteY3" fmla="*/ 1742328 h 1905000"/>
              <a:gd name="connsiteX4" fmla="*/ 0 w 1528763"/>
              <a:gd name="connsiteY4" fmla="*/ 1706263 h 1905000"/>
              <a:gd name="connsiteX5" fmla="*/ 97257 w 1528763"/>
              <a:gd name="connsiteY5" fmla="*/ 1626019 h 1905000"/>
              <a:gd name="connsiteX6" fmla="*/ 376238 w 1528763"/>
              <a:gd name="connsiteY6" fmla="*/ 952500 h 1905000"/>
              <a:gd name="connsiteX7" fmla="*/ 97257 w 1528763"/>
              <a:gd name="connsiteY7" fmla="*/ 278981 h 1905000"/>
              <a:gd name="connsiteX8" fmla="*/ 0 w 1528763"/>
              <a:gd name="connsiteY8" fmla="*/ 198737 h 1905000"/>
              <a:gd name="connsiteX9" fmla="*/ 43711 w 1528763"/>
              <a:gd name="connsiteY9" fmla="*/ 162672 h 1905000"/>
              <a:gd name="connsiteX10" fmla="*/ 576263 w 1528763"/>
              <a:gd name="connsiteY10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8763" h="1905000">
                <a:moveTo>
                  <a:pt x="576263" y="0"/>
                </a:moveTo>
                <a:cubicBezTo>
                  <a:pt x="1102314" y="0"/>
                  <a:pt x="1528763" y="426449"/>
                  <a:pt x="1528763" y="952500"/>
                </a:cubicBezTo>
                <a:cubicBezTo>
                  <a:pt x="1528763" y="1478551"/>
                  <a:pt x="1102314" y="1905000"/>
                  <a:pt x="576263" y="1905000"/>
                </a:cubicBezTo>
                <a:cubicBezTo>
                  <a:pt x="378994" y="1905000"/>
                  <a:pt x="195731" y="1845031"/>
                  <a:pt x="43711" y="1742328"/>
                </a:cubicBezTo>
                <a:lnTo>
                  <a:pt x="0" y="1706263"/>
                </a:lnTo>
                <a:lnTo>
                  <a:pt x="97257" y="1626019"/>
                </a:lnTo>
                <a:cubicBezTo>
                  <a:pt x="269626" y="1453651"/>
                  <a:pt x="376238" y="1215526"/>
                  <a:pt x="376238" y="952500"/>
                </a:cubicBezTo>
                <a:cubicBezTo>
                  <a:pt x="376238" y="689475"/>
                  <a:pt x="269626" y="451350"/>
                  <a:pt x="97257" y="278981"/>
                </a:cubicBezTo>
                <a:lnTo>
                  <a:pt x="0" y="198737"/>
                </a:lnTo>
                <a:lnTo>
                  <a:pt x="43711" y="162672"/>
                </a:lnTo>
                <a:cubicBezTo>
                  <a:pt x="195731" y="59969"/>
                  <a:pt x="378994" y="0"/>
                  <a:pt x="576263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BB65110-C8A2-44B2-A9A9-2A2D6133789C}"/>
                  </a:ext>
                </a:extLst>
              </p:cNvPr>
              <p:cNvSpPr txBox="1"/>
              <p:nvPr/>
            </p:nvSpPr>
            <p:spPr>
              <a:xfrm>
                <a:off x="7939768" y="5006880"/>
                <a:ext cx="404635" cy="313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BB65110-C8A2-44B2-A9A9-2A2D61337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768" y="5006880"/>
                <a:ext cx="404635" cy="313794"/>
              </a:xfrm>
              <a:prstGeom prst="rect">
                <a:avLst/>
              </a:prstGeom>
              <a:blipFill>
                <a:blip r:embed="rId1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817B145-B0D1-4A7F-8634-4D30EE23DD8C}"/>
                  </a:ext>
                </a:extLst>
              </p:cNvPr>
              <p:cNvSpPr txBox="1"/>
              <p:nvPr/>
            </p:nvSpPr>
            <p:spPr>
              <a:xfrm>
                <a:off x="10624350" y="5028314"/>
                <a:ext cx="4046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817B145-B0D1-4A7F-8634-4D30EE23D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4350" y="5028314"/>
                <a:ext cx="40463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FEAC851A-8C19-4994-8C5C-EE147BDD93CE}"/>
              </a:ext>
            </a:extLst>
          </p:cNvPr>
          <p:cNvGrpSpPr/>
          <p:nvPr/>
        </p:nvGrpSpPr>
        <p:grpSpPr>
          <a:xfrm>
            <a:off x="7839632" y="1066800"/>
            <a:ext cx="3329121" cy="2394631"/>
            <a:chOff x="7368278" y="727756"/>
            <a:chExt cx="3800475" cy="273367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B291CE0-CBEA-42D2-951D-60F12FC1BCFA}"/>
                </a:ext>
              </a:extLst>
            </p:cNvPr>
            <p:cNvSpPr/>
            <p:nvPr/>
          </p:nvSpPr>
          <p:spPr>
            <a:xfrm>
              <a:off x="7368278" y="1194481"/>
              <a:ext cx="3800475" cy="22669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821716A-48F5-48B9-89B6-8DAF358890D5}"/>
                </a:ext>
              </a:extLst>
            </p:cNvPr>
            <p:cNvSpPr/>
            <p:nvPr/>
          </p:nvSpPr>
          <p:spPr>
            <a:xfrm>
              <a:off x="7711179" y="1375456"/>
              <a:ext cx="1905000" cy="190500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E0AA262-4113-4D25-BEC3-34A4AACDCA24}"/>
                </a:ext>
              </a:extLst>
            </p:cNvPr>
            <p:cNvSpPr/>
            <p:nvPr/>
          </p:nvSpPr>
          <p:spPr>
            <a:xfrm>
              <a:off x="8863704" y="1375456"/>
              <a:ext cx="1905000" cy="190500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361A592-4E71-4346-AAAA-808730628E6F}"/>
                    </a:ext>
                  </a:extLst>
                </p:cNvPr>
                <p:cNvSpPr txBox="1"/>
                <p:nvPr/>
              </p:nvSpPr>
              <p:spPr>
                <a:xfrm>
                  <a:off x="7368279" y="1375456"/>
                  <a:ext cx="4762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361A592-4E71-4346-AAAA-808730628E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8279" y="1375456"/>
                  <a:ext cx="476250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AC5DBA6-54E2-4028-91A6-E8B19444C0CD}"/>
                    </a:ext>
                  </a:extLst>
                </p:cNvPr>
                <p:cNvSpPr txBox="1"/>
                <p:nvPr/>
              </p:nvSpPr>
              <p:spPr>
                <a:xfrm>
                  <a:off x="10397229" y="1375456"/>
                  <a:ext cx="4762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AC5DBA6-54E2-4028-91A6-E8B19444C0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7229" y="1375456"/>
                  <a:ext cx="476250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C109713-127E-413C-9083-E53A4B6B2562}"/>
                    </a:ext>
                  </a:extLst>
                </p:cNvPr>
                <p:cNvSpPr txBox="1"/>
                <p:nvPr/>
              </p:nvSpPr>
              <p:spPr>
                <a:xfrm>
                  <a:off x="8282679" y="727756"/>
                  <a:ext cx="1447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C109713-127E-413C-9083-E53A4B6B25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2679" y="727756"/>
                  <a:ext cx="1447800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70067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2F0E-0CDB-4AE9-804F-7AC05F27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251634"/>
              </a:xfrm>
            </p:spPr>
            <p:txBody>
              <a:bodyPr/>
              <a:lstStyle/>
              <a:p>
                <a:r>
                  <a:rPr lang="en-US" dirty="0"/>
                  <a:t>What’s the analogue of </a:t>
                </a:r>
                <a:r>
                  <a:rPr lang="en-US" dirty="0" err="1"/>
                  <a:t>DeMorgan’s</a:t>
                </a:r>
                <a:r>
                  <a:rPr lang="en-US" dirty="0"/>
                  <a:t> Laws…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251634"/>
              </a:xfrm>
              <a:blipFill>
                <a:blip r:embed="rId2"/>
                <a:stretch>
                  <a:fillRect l="-654" t="-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371272" y="1953953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272" y="1953953"/>
                <a:ext cx="7721600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239" y="2983345"/>
                <a:ext cx="11187259" cy="3697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That 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in the complement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as required.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was arbitrary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was arbitrary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Since the subset relation holds in both directions, we have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983345"/>
                <a:ext cx="11187259" cy="3697935"/>
              </a:xfrm>
              <a:prstGeom prst="rect">
                <a:avLst/>
              </a:prstGeom>
              <a:blipFill>
                <a:blip r:embed="rId4"/>
                <a:stretch>
                  <a:fillRect l="-436" b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1884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2F0E-0CDB-4AE9-804F-7AC05F27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159057"/>
                <a:ext cx="11187258" cy="1251634"/>
              </a:xfrm>
            </p:spPr>
            <p:txBody>
              <a:bodyPr/>
              <a:lstStyle/>
              <a:p>
                <a:r>
                  <a:rPr lang="en-US" dirty="0"/>
                  <a:t>What’s the analogue of </a:t>
                </a:r>
                <a:r>
                  <a:rPr lang="en-US" dirty="0" err="1"/>
                  <a:t>DeMorgan’s</a:t>
                </a:r>
                <a:r>
                  <a:rPr lang="en-US" dirty="0"/>
                  <a:t> Laws…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159057"/>
                <a:ext cx="11187258" cy="1251634"/>
              </a:xfrm>
              <a:blipFill>
                <a:blip r:embed="rId2"/>
                <a:stretch>
                  <a:fillRect l="-654" t="-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533197" y="1607811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197" y="1607811"/>
                <a:ext cx="7721600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238" y="2226647"/>
                <a:ext cx="11187259" cy="4529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By definition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 By definition of complement,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</a:t>
                </a:r>
                <a:r>
                  <a:rPr lang="en-US" dirty="0" err="1"/>
                  <a:t>DeMorgan’s</a:t>
                </a:r>
                <a:r>
                  <a:rPr lang="en-US" dirty="0"/>
                  <a:t> Law,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union, we get: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From the definition of complement, we get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as required.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was arbitrary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complement,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not an element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Applying the definition of union, we get,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Applying </a:t>
                </a:r>
                <a:r>
                  <a:rPr lang="en-US" dirty="0" err="1"/>
                  <a:t>DeMorgan’s</a:t>
                </a:r>
                <a:r>
                  <a:rPr lang="en-US" dirty="0"/>
                  <a:t> Law, we get: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complement,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 So by definition of intersection, we get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was arbitrary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Since the subset relation holds in both directions, we have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2226647"/>
                <a:ext cx="11187259" cy="4529510"/>
              </a:xfrm>
              <a:prstGeom prst="rect">
                <a:avLst/>
              </a:prstGeom>
              <a:blipFill>
                <a:blip r:embed="rId4"/>
                <a:stretch>
                  <a:fillRect l="-436" b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03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5A2FD-4DF7-45E7-A72E-62D52A5A3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3B71E-B64B-4E3A-86D3-BD2C4A4D6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Midterm Information on </a:t>
            </a:r>
            <a:r>
              <a:rPr lang="en-US" dirty="0">
                <a:hlinkClick r:id="rId2"/>
              </a:rPr>
              <a:t>the webpage</a:t>
            </a:r>
            <a:endParaRPr lang="en-US" dirty="0"/>
          </a:p>
          <a:p>
            <a:pPr lvl="1"/>
            <a:r>
              <a:rPr lang="en-US" dirty="0"/>
              <a:t>Time, Location</a:t>
            </a:r>
          </a:p>
          <a:p>
            <a:pPr lvl="1"/>
            <a:r>
              <a:rPr lang="en-US" dirty="0"/>
              <a:t>Topics</a:t>
            </a:r>
          </a:p>
          <a:p>
            <a:pPr lvl="1"/>
            <a:r>
              <a:rPr lang="en-US" dirty="0"/>
              <a:t>Old exams</a:t>
            </a:r>
          </a:p>
          <a:p>
            <a:pPr lvl="1"/>
            <a:r>
              <a:rPr lang="en-US" dirty="0"/>
              <a:t>And more</a:t>
            </a:r>
          </a:p>
          <a:p>
            <a:pPr lvl="1"/>
            <a:endParaRPr lang="en-US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5700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Proof-writing advice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you’re writing a set equality proof, often the two directions are nearly identical, just reversed.</a:t>
                </a:r>
              </a:p>
              <a:p>
                <a:endParaRPr lang="en-US" dirty="0"/>
              </a:p>
              <a:p>
                <a:r>
                  <a:rPr lang="en-US" dirty="0"/>
                  <a:t>It’s very tempting to use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definition.</a:t>
                </a:r>
              </a:p>
              <a:p>
                <a:r>
                  <a:rPr lang="en-US" dirty="0"/>
                  <a:t>Be VERY </a:t>
                </a:r>
                <a:r>
                  <a:rPr lang="en-US" dirty="0" err="1"/>
                  <a:t>VERY</a:t>
                </a:r>
                <a:r>
                  <a:rPr lang="en-US" dirty="0"/>
                  <a:t> careful. It’s easy to mess that up, at every step you need to be saying “if and only if.”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308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C4316-7E72-439A-BEE4-6A7A6543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How to show an if and only if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47F624-253B-400D-9785-B755432536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you have two options:</a:t>
                </a:r>
              </a:p>
              <a:p>
                <a:r>
                  <a:rPr lang="en-US" dirty="0"/>
                  <a:t>Option A (STRONGLY recommended)</a:t>
                </a:r>
              </a:p>
              <a:p>
                <a:r>
                  <a:rPr lang="en-US" dirty="0"/>
                  <a:t>(1)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(2)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Option B (discouraged, but allowed)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if-and-only-if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if-and-only-if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dirty="0"/>
                  <a:t> if-and-only-if … if-and-only-if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EVERY step must be an if-and-only if (in your justification AND explicitly written).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47F624-253B-400D-9785-B755432536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253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5170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FB5F2-BEA3-45F2-96A0-6BB86EBED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More Set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1647BE-B41F-4807-9C34-B601EC59D6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Set-Builder Notation</a:t>
                </a:r>
              </a:p>
              <a:p>
                <a:r>
                  <a:rPr lang="en-US" dirty="0"/>
                  <a:t>Build your own set!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Conditions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“The set of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Conditions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)”</a:t>
                </a:r>
              </a:p>
              <a:p>
                <a:endParaRPr lang="en-US" dirty="0"/>
              </a:p>
              <a:p>
                <a:r>
                  <a:rPr lang="en-US" dirty="0"/>
                  <a:t>Everything that meets the conditions (causes the expression after the : to be true) is in the set. Nothing else is.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={…,−4,−2,0,2,4,…}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}={2}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1647BE-B41F-4807-9C34-B601EC59D6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7620480-7E60-48B9-B7F4-E45088C8B7E7}"/>
                  </a:ext>
                </a:extLst>
              </p:cNvPr>
              <p:cNvSpPr/>
              <p:nvPr/>
            </p:nvSpPr>
            <p:spPr>
              <a:xfrm>
                <a:off x="7599784" y="1277943"/>
                <a:ext cx="4091622" cy="139959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In general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𝑣𝑎𝑟𝑖𝑎𝑏𝑙𝑒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𝑐𝑜𝑛𝑑𝑖𝑡𝑖𝑜𝑛𝑠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:r>
                  <a:rPr lang="en-US" sz="2400" dirty="0"/>
                  <a:t>Will also see | instead of :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7620480-7E60-48B9-B7F4-E45088C8B7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9784" y="1277943"/>
                <a:ext cx="4091622" cy="1399592"/>
              </a:xfrm>
              <a:prstGeom prst="rect">
                <a:avLst/>
              </a:prstGeom>
              <a:blipFill>
                <a:blip r:embed="rId3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533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908F3-B6E4-43D0-A4D7-51F53CF61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More Set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8AEFB8-D08D-40A2-88B4-91D8B93414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set, let’s talk about it’s powerset.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 is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powerset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b="1" dirty="0"/>
                  <a:t>set </a:t>
                </a:r>
                <a:r>
                  <a:rPr lang="en-US" dirty="0"/>
                  <a:t>of all subsets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={∅,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8AEFB8-D08D-40A2-88B4-91D8B93414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0417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273FEF-5338-4B52-B408-0F0EFBE2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Set Definitions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AEDD19-764E-4C53-B13B-AA5B6A3823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10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DDC4-A357-4960-9C86-33E225E1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as follows:</a:t>
                </a:r>
              </a:p>
              <a:p>
                <a:r>
                  <a:rPr lang="en-US" dirty="0"/>
                  <a:t>Basis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Exclusion Rule: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from the basis step (alone) or a finite number of recursive steps starting from a basis step.</a:t>
                </a:r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615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BB3B-A37A-48BF-8223-2A6352FDB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8EAC5-4B98-4B07-A8D9-9971679FA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always list the Basis and Recursive parts of the definition.</a:t>
            </a:r>
          </a:p>
          <a:p>
            <a:r>
              <a:rPr lang="en-US" dirty="0"/>
              <a:t>Starting…now…we’re going to be lazy and skip writing the “exclusion” rule. It’s still part of the definition.</a:t>
            </a:r>
          </a:p>
        </p:txBody>
      </p:sp>
    </p:spTree>
    <p:extLst>
      <p:ext uri="{BB962C8B-B14F-4D97-AF65-F5344CB8AC3E}">
        <p14:creationId xmlns:p14="http://schemas.microsoft.com/office/powerpoint/2010/main" val="2079870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DDC4-A357-4960-9C86-33E225E1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All Natural Numbers</a:t>
                </a: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100" dirty="0"/>
              </a:p>
              <a:p>
                <a:r>
                  <a:rPr lang="en-US" dirty="0"/>
                  <a:t>All Integers</a:t>
                </a: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100" dirty="0"/>
              </a:p>
              <a:p>
                <a:r>
                  <a:rPr lang="en-US" dirty="0"/>
                  <a:t>Integer coordinates in the 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0,0)∈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1)∈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592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D6CEE-E1F2-4D5E-90BC-4078A83F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FE450-F16B-4D99-A7E4-2E4CAE51D4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Q1: What is this set?</a:t>
                </a: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Q2: Write a recursive definition for the set of powers of 3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{1,3,9,27,…}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</a:t>
                </a:r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FE450-F16B-4D99-A7E4-2E4CAE51D4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906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8AF298-7E88-4ACA-9639-E3C2FF503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1243B-9A3C-4B3F-B6D4-EB9C6911AF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2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0AB1-4EE4-4B60-87A0-338AB34FF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We’ve got A LOT of definitions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5BBD2-427A-4823-A416-507CDDB38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don’t need me to read things aloud to you.</a:t>
            </a:r>
          </a:p>
          <a:p>
            <a:r>
              <a:rPr lang="en-US" dirty="0"/>
              <a:t>We’ll cover the subtle/tricky things in lecture.</a:t>
            </a:r>
          </a:p>
          <a:p>
            <a:pPr lvl="1"/>
            <a:r>
              <a:rPr lang="en-US" dirty="0"/>
              <a:t>Other things are left for you to read on your own. The section is marked in the slide deck.</a:t>
            </a:r>
          </a:p>
          <a:p>
            <a:r>
              <a:rPr lang="en-US" dirty="0"/>
              <a:t>Today’s concept check should be very useful to get the definitions down! </a:t>
            </a:r>
          </a:p>
        </p:txBody>
      </p:sp>
    </p:spTree>
    <p:extLst>
      <p:ext uri="{BB962C8B-B14F-4D97-AF65-F5344CB8AC3E}">
        <p14:creationId xmlns:p14="http://schemas.microsoft.com/office/powerpoint/2010/main" val="3861218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17562-1563-4786-B32C-9F0C2E3B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4899C-3017-4AA6-A424-01A7ADB159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Proof:</a:t>
                </a:r>
                <a:br>
                  <a:rPr lang="en-US" dirty="0"/>
                </a:b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Start with the outline. What </a:t>
                </a:r>
                <a:r>
                  <a:rPr lang="en-US" b="1" dirty="0"/>
                  <a:t>two </a:t>
                </a:r>
                <a:r>
                  <a:rPr lang="en-US" dirty="0"/>
                  <a:t>things do we need to show? For each, where do we start and end?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4899C-3017-4AA6-A424-01A7ADB159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533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17562-1563-4786-B32C-9F0C2E3B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4899C-3017-4AA6-A424-01A7ADB159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03647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/>
                  <a:t>Show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/>
                  <a:t>Proof:</a:t>
                </a:r>
                <a:br>
                  <a:rPr lang="en-US" sz="2400" dirty="0"/>
                </a:br>
                <a:r>
                  <a:rPr lang="en-US" sz="2400" dirty="0"/>
                  <a:t>First, we’ll show: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sz="24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be an arbitrary element of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…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 Now we show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be an arbitrary element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…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/>
                  <a:t>. 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/>
                  <a:t>.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Combining the two directions, since both sets are subsets of each other, we have: </a:t>
                </a:r>
                <a:br>
                  <a:rPr lang="en-US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∩(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4899C-3017-4AA6-A424-01A7ADB159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036470"/>
              </a:xfrm>
              <a:blipFill>
                <a:blip r:embed="rId2"/>
                <a:stretch>
                  <a:fillRect l="-1089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951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17562-1563-4786-B32C-9F0C2E3B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4899C-3017-4AA6-A424-01A7ADB159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Show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Proof:</a:t>
                </a:r>
                <a:br>
                  <a:rPr lang="en-US" sz="1400" dirty="0"/>
                </a:br>
                <a:r>
                  <a:rPr lang="en-US" sz="1400" dirty="0"/>
                  <a:t>First, we’ll show: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/>
                  <a:t> be an arbitrary element of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400" dirty="0"/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Then by definition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∪,∩</m:t>
                    </m:r>
                  </m:oMath>
                </a14:m>
                <a:r>
                  <a:rPr lang="en-US" sz="1400" dirty="0"/>
                  <a:t> we have: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Applying the distributive law, we get</a:t>
                </a:r>
                <a:br>
                  <a:rPr lang="en-US" sz="140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Applying the definition of union, we have: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By definition of intersection we have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So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Now we show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/>
                  <a:t> be an arbitrary element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By definition of intersection and union,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Applying the distributive law, we have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Applying the definitions of union and intersection, we have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4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Combining the two directions, since both sets are subsets of each other, we have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4899C-3017-4AA6-A424-01A7ADB159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77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245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6035-1C90-41BF-AEF1-0CCB7AB2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85485-6C93-4141-BD9C-2168DE6455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85485-6C93-4141-BD9C-2168DE6455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82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6035-1C90-41BF-AEF1-0CCB7AB2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85485-6C93-4141-BD9C-2168DE6455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/>
                  <a:t> be arbitrary sets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an arbitrary element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powerset. </a:t>
                </a:r>
              </a:p>
              <a:p>
                <a:r>
                  <a:rPr lang="en-US" dirty="0"/>
                  <a:t>Since an arbitrary element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is also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85485-6C93-4141-BD9C-2168DE6455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9282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6035-1C90-41BF-AEF1-0CCB7AB2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85485-6C93-4141-BD9C-2168DE6455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/>
                  <a:t> be arbitrary sets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powerset,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And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we also have that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powerset. </a:t>
                </a:r>
              </a:p>
              <a:p>
                <a:r>
                  <a:rPr lang="en-US" dirty="0"/>
                  <a:t>Since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0" i="0" dirty="0"/>
                  <a:t>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85485-6C93-4141-BD9C-2168DE6455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16993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6CF36-00A5-4184-97F9-F149C989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E72C87-24E6-431E-B066-09F3693948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Disprove: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E72C87-24E6-431E-B066-09F3693948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8899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6CF36-00A5-4184-97F9-F149C989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E72C87-24E6-431E-B066-09F3693948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Disprove: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={1,2,3,4}</m:t>
                    </m:r>
                  </m:oMath>
                </a14:m>
                <a:r>
                  <a:rPr lang="en-US" dirty="0"/>
                  <a:t> so we do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When you disprove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, you’re just providing a counterexample (you’re showing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) – your proof won’t have “let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E72C87-24E6-431E-B066-09F3693948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9885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507D88-B456-49CE-A9A2-216D6A4E5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on Your Own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01C059-7207-441F-967B-DDC2AB05C5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140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CD7F-46BE-4445-9796-3110E0802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old friends (and some new ones)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6BEEE7-178F-42A5-83A2-5A405212C56A}"/>
                  </a:ext>
                </a:extLst>
              </p:cNvPr>
              <p:cNvSpPr/>
              <p:nvPr/>
            </p:nvSpPr>
            <p:spPr>
              <a:xfrm>
                <a:off x="1840620" y="1781490"/>
                <a:ext cx="8347089" cy="27258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t" anchorCtr="0"/>
              <a:lstStyle/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ℕ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Natural Numbers;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8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ℕ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= {0, 1, 2, …}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ℤ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Integers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</a:t>
                </a:r>
                <a:r>
                  <a:rPr lang="en-US" sz="28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ℤ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= {…, -2, -1, 0, 1, 2, …}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ℚ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Rational Numbers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e.g. ½, -17, 32/48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ℝ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Real Numbers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e.g. 1, -17, 32/48, π,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[n]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{1, 2, …, n}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when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positive integer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{}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=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  <a:sym typeface="Symbol"/>
                  </a:rPr>
                  <a:t>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  <a:sym typeface="Symbol"/>
                  </a:rPr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the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empty set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the </a:t>
                </a:r>
                <a:r>
                  <a:rPr lang="en-US" sz="2800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set with no elements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6BEEE7-178F-42A5-83A2-5A405212C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620" y="1781490"/>
                <a:ext cx="8347089" cy="2725856"/>
              </a:xfrm>
              <a:prstGeom prst="rect">
                <a:avLst/>
              </a:prstGeom>
              <a:blipFill>
                <a:blip r:embed="rId2"/>
                <a:stretch>
                  <a:fillRect l="-1458" t="-2000" r="-292" b="-4667"/>
                </a:stretch>
              </a:blip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9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010040-69D1-488E-8E41-AB7E9EA2B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98028A7-4102-48F9-B3EA-D1001DDD51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is an </a:t>
                </a:r>
                <a:r>
                  <a:rPr lang="en-US" b="1" dirty="0"/>
                  <a:t>unordered </a:t>
                </a:r>
                <a:r>
                  <a:rPr lang="en-US" dirty="0"/>
                  <a:t>group of </a:t>
                </a:r>
                <a:r>
                  <a:rPr lang="en-US" b="1" dirty="0"/>
                  <a:t>distinct </a:t>
                </a:r>
                <a:r>
                  <a:rPr lang="en-US" dirty="0"/>
                  <a:t>elements.</a:t>
                </a:r>
              </a:p>
              <a:p>
                <a:r>
                  <a:rPr lang="en-US" dirty="0"/>
                  <a:t>We’ll always write a set as a list of its elements inside {curly, brackets}.</a:t>
                </a:r>
              </a:p>
              <a:p>
                <a:r>
                  <a:rPr lang="en-US" dirty="0"/>
                  <a:t>Variable names are capital letters, with lower-case letters for elements.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b="0" i="0" dirty="0"/>
                  <a:t>curly, brackets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0,5,8,10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5,0,8,10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={0,0,5,8,10}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0,1,2,3,4,…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98028A7-4102-48F9-B3EA-D1001DDD5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4405746" y="3380509"/>
                <a:ext cx="5855854" cy="7204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 “The size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2.” or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cardinality 2.”</a:t>
                </a: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746" y="3380509"/>
                <a:ext cx="5855854" cy="7204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42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CD7F-46BE-4445-9796-3110E0802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old friends (and some new ones)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6BEEE7-178F-42A5-83A2-5A405212C56A}"/>
                  </a:ext>
                </a:extLst>
              </p:cNvPr>
              <p:cNvSpPr/>
              <p:nvPr/>
            </p:nvSpPr>
            <p:spPr>
              <a:xfrm>
                <a:off x="1840620" y="1781490"/>
                <a:ext cx="8347089" cy="27258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t" anchorCtr="0"/>
              <a:lstStyle/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ℕ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Natural Numbers;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8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ℕ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= {0, 1, 2, …}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ℤ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Integers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</a:t>
                </a:r>
                <a:r>
                  <a:rPr lang="en-US" sz="28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ℤ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= {…, -2, -1, 0, 1, 2, …}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ℚ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Rational Numbers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e.g. ½, -17, 32/48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ℝ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of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Real Numbers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e.g. 1, -17, 32/48, π,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[n]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set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{1, 2, …, n}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when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positive integer</a:t>
                </a:r>
              </a:p>
              <a:p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{}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=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  <a:sym typeface="Symbol"/>
                  </a:rPr>
                  <a:t>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  <a:sym typeface="Symbol"/>
                  </a:rPr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the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empty set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the </a:t>
                </a:r>
                <a:r>
                  <a:rPr lang="en-US" sz="2800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set with no elements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6BEEE7-178F-42A5-83A2-5A405212C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620" y="1781490"/>
                <a:ext cx="8347089" cy="2725856"/>
              </a:xfrm>
              <a:prstGeom prst="rect">
                <a:avLst/>
              </a:prstGeom>
              <a:blipFill>
                <a:blip r:embed="rId2"/>
                <a:stretch>
                  <a:fillRect l="-1458" t="-2000" r="-292" b="-4667"/>
                </a:stretch>
              </a:blip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ular Callout 2"/>
              <p:cNvSpPr/>
              <p:nvPr/>
            </p:nvSpPr>
            <p:spPr>
              <a:xfrm>
                <a:off x="7748587" y="938558"/>
                <a:ext cx="3952875" cy="857565"/>
              </a:xfrm>
              <a:prstGeom prst="wedgeRectCallout">
                <a:avLst>
                  <a:gd name="adj1" fmla="val -63528"/>
                  <a:gd name="adj2" fmla="val 63260"/>
                </a:avLst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Our natural numbers start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</a:p>
              <a:p>
                <a:pPr algn="ctr"/>
                <a:r>
                  <a:rPr lang="en-US" dirty="0"/>
                  <a:t>Common in CS, other resources start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587" y="938558"/>
                <a:ext cx="3952875" cy="857565"/>
              </a:xfrm>
              <a:prstGeom prst="wedgeRectCallout">
                <a:avLst>
                  <a:gd name="adj1" fmla="val -63528"/>
                  <a:gd name="adj2" fmla="val 63260"/>
                </a:avLst>
              </a:prstGeom>
              <a:blipFill>
                <a:blip r:embed="rId3"/>
                <a:stretch>
                  <a:fillRect r="-40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ular Callout 5"/>
          <p:cNvSpPr/>
          <p:nvPr/>
        </p:nvSpPr>
        <p:spPr>
          <a:xfrm>
            <a:off x="97119" y="4943632"/>
            <a:ext cx="3952875" cy="857565"/>
          </a:xfrm>
          <a:prstGeom prst="wedgeRectCallout">
            <a:avLst>
              <a:gd name="adj1" fmla="val -4009"/>
              <a:gd name="adj2" fmla="val -22219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</a:t>
            </a:r>
            <a:r>
              <a:rPr lang="en-US" dirty="0" err="1"/>
              <a:t>LaTeX</a:t>
            </a:r>
            <a:r>
              <a:rPr lang="en-US" dirty="0"/>
              <a:t> \</a:t>
            </a:r>
            <a:r>
              <a:rPr lang="en-US" dirty="0" err="1"/>
              <a:t>mathbb</a:t>
            </a:r>
            <a:r>
              <a:rPr lang="en-US" dirty="0"/>
              <a:t>{R}</a:t>
            </a:r>
          </a:p>
          <a:p>
            <a:pPr algn="ctr"/>
            <a:r>
              <a:rPr lang="en-US" dirty="0"/>
              <a:t>In Office \</a:t>
            </a:r>
            <a:r>
              <a:rPr lang="en-US" dirty="0" err="1"/>
              <a:t>doubleR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5478744" y="5543707"/>
            <a:ext cx="4246281" cy="857565"/>
          </a:xfrm>
          <a:prstGeom prst="wedgeRectCallout">
            <a:avLst>
              <a:gd name="adj1" fmla="val -115575"/>
              <a:gd name="adj2" fmla="val -18442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this symbol not {}.</a:t>
            </a:r>
          </a:p>
          <a:p>
            <a:pPr algn="ctr"/>
            <a:r>
              <a:rPr lang="en-US" dirty="0"/>
              <a:t>In </a:t>
            </a:r>
            <a:r>
              <a:rPr lang="en-US" dirty="0" err="1"/>
              <a:t>LaTex</a:t>
            </a:r>
            <a:r>
              <a:rPr lang="en-US" dirty="0"/>
              <a:t> \</a:t>
            </a:r>
            <a:r>
              <a:rPr lang="en-US" dirty="0" err="1"/>
              <a:t>varnothing</a:t>
            </a:r>
            <a:r>
              <a:rPr lang="en-US" dirty="0"/>
              <a:t> In Office \</a:t>
            </a:r>
            <a:r>
              <a:rPr lang="en-US" dirty="0" err="1"/>
              <a:t>emptyset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63407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A54D0-0EFB-4C9E-ABD9-9A5618E19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Connectors!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A34E19-3F31-4971-8DB7-2398065011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 “A minus B”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“XOR” (also called “symmetric difference”)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A34E19-3F31-4971-8DB7-2398065011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006763" y="2157153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63" y="2157153"/>
                <a:ext cx="7721600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205345" y="4341553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345" y="4341553"/>
                <a:ext cx="7721600" cy="61883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0040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C7DD6-EF69-4061-BD66-1C434CCF7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Connectors!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85F33F-0BE7-45E9-916D-089A0996A4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Called “the Cartesian product”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the “real plane” ordered pairs of real numbers.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85F33F-0BE7-45E9-916D-089A0996A4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5611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CB90A-17BD-476A-A3A9-9EA0BF71A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6576A1-2891-44EC-9928-F7EFCF0AE5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more symbols: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(“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> or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an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>)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one of the members of the set.</a:t>
                </a:r>
              </a:p>
              <a:p>
                <a:r>
                  <a:rPr lang="en-US" b="0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0,5,8,10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 means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={1,2,3}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6576A1-2891-44EC-9928-F7EFCF0AE5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900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958AC-CE16-4AB5-9FEF-F866E95E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1BD77B-6669-4D75-8803-06035098BF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 careful about these two operations: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={1,2,3,4,5}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asks: is this item in that box?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asks: is everything in this box also in that box?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1BD77B-6669-4D75-8803-06035098BF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6177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BE4C-3C37-4F06-9A37-68A161AF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={1,2,5}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006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BE4C-3C37-4F06-9A37-68A161AF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={1,2,5}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61820A-F36D-49F9-B4ED-852D19031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521527" y="3140364"/>
            <a:ext cx="1967345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Yes!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Yes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 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77154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83DE7-01EC-49C4-BC2E-AC6B7F3A4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ED664B-DA0A-4EB3-91C4-59E7C4F44C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>) iff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equals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have identical elements.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ED664B-DA0A-4EB3-91C4-59E7C4F44C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592945" y="2032000"/>
                <a:ext cx="5292437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945" y="2032000"/>
                <a:ext cx="5292437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530763" y="4503189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763" y="4503189"/>
                <a:ext cx="7721600" cy="61883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67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690</TotalTime>
  <Words>2840</Words>
  <Application>Microsoft Office PowerPoint</Application>
  <PresentationFormat>Widescreen</PresentationFormat>
  <Paragraphs>355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Symbol</vt:lpstr>
      <vt:lpstr>Tw Cen MT</vt:lpstr>
      <vt:lpstr>Wingdings 3</vt:lpstr>
      <vt:lpstr>Integral</vt:lpstr>
      <vt:lpstr>Sets</vt:lpstr>
      <vt:lpstr>Announcements</vt:lpstr>
      <vt:lpstr>We’ve got A LOT of definitions today</vt:lpstr>
      <vt:lpstr>Sets </vt:lpstr>
      <vt:lpstr>Sets</vt:lpstr>
      <vt:lpstr>Sets</vt:lpstr>
      <vt:lpstr>Try it!</vt:lpstr>
      <vt:lpstr>Try it!</vt:lpstr>
      <vt:lpstr>Definitions</vt:lpstr>
      <vt:lpstr>Proof Skeleton</vt:lpstr>
      <vt:lpstr>Proof Skeleton</vt:lpstr>
      <vt:lpstr>What do we do with sets?</vt:lpstr>
      <vt:lpstr>PowerPoint Presentation</vt:lpstr>
      <vt:lpstr>Proofs with sets</vt:lpstr>
      <vt:lpstr>A proof!</vt:lpstr>
      <vt:lpstr>PowerPoint Presentation</vt:lpstr>
      <vt:lpstr>PowerPoint Presentation</vt:lpstr>
      <vt:lpstr>A proof!</vt:lpstr>
      <vt:lpstr>A proof!</vt:lpstr>
      <vt:lpstr>Proof-writing advice</vt:lpstr>
      <vt:lpstr>Summary: How to show an if and only if</vt:lpstr>
      <vt:lpstr>Two More Set Operations</vt:lpstr>
      <vt:lpstr>Two More Set Operations</vt:lpstr>
      <vt:lpstr>Recursive Set Definitions</vt:lpstr>
      <vt:lpstr>Recursive Definition of Sets</vt:lpstr>
      <vt:lpstr>Recursive Definitions of Sets</vt:lpstr>
      <vt:lpstr>Recursive Definitions of Sets</vt:lpstr>
      <vt:lpstr>Recursive Definitions of Sets</vt:lpstr>
      <vt:lpstr>Extra Set Practice</vt:lpstr>
      <vt:lpstr>Extra Set Practice</vt:lpstr>
      <vt:lpstr>Extra Set Practice</vt:lpstr>
      <vt:lpstr>Extra Set Practice</vt:lpstr>
      <vt:lpstr>Extra Set Practice</vt:lpstr>
      <vt:lpstr>Extra Set Practice</vt:lpstr>
      <vt:lpstr>Extra Set Practice</vt:lpstr>
      <vt:lpstr>Extra Set Practice</vt:lpstr>
      <vt:lpstr>Extra Set Practice</vt:lpstr>
      <vt:lpstr>Read on Your Own</vt:lpstr>
      <vt:lpstr>Some old friends (and some new ones)</vt:lpstr>
      <vt:lpstr>Some old friends (and some new ones)</vt:lpstr>
      <vt:lpstr>More Connectors!</vt:lpstr>
      <vt:lpstr>More Connectors!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35</cp:revision>
  <cp:lastPrinted>2024-02-06T21:23:52Z</cp:lastPrinted>
  <dcterms:created xsi:type="dcterms:W3CDTF">2022-01-23T01:22:14Z</dcterms:created>
  <dcterms:modified xsi:type="dcterms:W3CDTF">2024-02-07T21:10:44Z</dcterms:modified>
</cp:coreProperties>
</file>