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469" r:id="rId3"/>
    <p:sldId id="470" r:id="rId4"/>
    <p:sldId id="484" r:id="rId5"/>
    <p:sldId id="490" r:id="rId6"/>
    <p:sldId id="491" r:id="rId7"/>
    <p:sldId id="492" r:id="rId8"/>
    <p:sldId id="485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486" r:id="rId20"/>
    <p:sldId id="487" r:id="rId21"/>
    <p:sldId id="489" r:id="rId22"/>
    <p:sldId id="488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8" r:id="rId31"/>
    <p:sldId id="274" r:id="rId32"/>
    <p:sldId id="275" r:id="rId33"/>
    <p:sldId id="276" r:id="rId34"/>
    <p:sldId id="27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8" autoAdjust="0"/>
    <p:restoredTop sz="95061" autoAdjust="0"/>
  </p:normalViewPr>
  <p:slideViewPr>
    <p:cSldViewPr snapToGrid="0">
      <p:cViewPr>
        <p:scale>
          <a:sx n="69" d="100"/>
          <a:sy n="69" d="100"/>
        </p:scale>
        <p:origin x="564" y="64"/>
      </p:cViewPr>
      <p:guideLst/>
    </p:cSldViewPr>
  </p:slideViewPr>
  <p:outlineViewPr>
    <p:cViewPr>
      <p:scale>
        <a:sx n="33" d="100"/>
        <a:sy n="33" d="100"/>
      </p:scale>
      <p:origin x="0" y="-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64E26-AFC8-437F-9BF3-13DC742A27F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66B0A-1B25-4814-BFC2-87D64979D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48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08DA3-75AA-40B5-BC54-D7510D36BE73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C93E3-F940-4AD3-AE0F-7CADE1932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04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“Tape” as in “</a:t>
            </a:r>
            <a:r>
              <a:rPr lang="en-US" dirty="0" err="1"/>
              <a:t>Casette</a:t>
            </a:r>
            <a:r>
              <a:rPr lang="en-US" dirty="0"/>
              <a:t> tape” or “VHS tape”---a storage device---not like a piece of duct tape.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C93E3-F940-4AD3-AE0F-7CADE19325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6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NFAs, DFAs, Regexes are equivalent in power </a:t>
            </a:r>
          </a:p>
          <a:p>
            <a:r>
              <a:rPr lang="en-US" dirty="0"/>
              <a:t>The Church-Turing thesis says “this represents everything we care about”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C93E3-F940-4AD3-AE0F-7CADE19325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05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C93E3-F940-4AD3-AE0F-7CADE19325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50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proof by contradiction---it’s not necessarily _just_ Diagonal.java that we can’t tell whether it halts. </a:t>
            </a:r>
            <a:br>
              <a:rPr lang="en-US" dirty="0"/>
            </a:br>
            <a:r>
              <a:rPr lang="en-US" dirty="0"/>
              <a:t>In fact, every attempt at H will fail on _infinitely_ many inputs (else hard-code the finite list into the program first).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C93E3-F940-4AD3-AE0F-7CADE19325C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9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268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34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070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19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2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56FD08-8E43-4554-8ACC-11234BCBCF4E}"/>
              </a:ext>
            </a:extLst>
          </p:cNvPr>
          <p:cNvCxnSpPr/>
          <p:nvPr/>
        </p:nvCxnSpPr>
        <p:spPr>
          <a:xfrm>
            <a:off x="127669" y="3557888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777F25E-8269-472E-9791-7EB74F79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504161" cy="590415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32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D8F82-27EF-4582-903A-FAC77926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6C1EE-E506-47FA-A188-0DF16D4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0F48F-87DE-4815-AD70-D0F2CA55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6714E5-EBF9-4569-A5F7-79EC8ADBC566}"/>
              </a:ext>
            </a:extLst>
          </p:cNvPr>
          <p:cNvSpPr/>
          <p:nvPr/>
        </p:nvSpPr>
        <p:spPr>
          <a:xfrm>
            <a:off x="743453" y="3050554"/>
            <a:ext cx="897775" cy="897775"/>
          </a:xfrm>
          <a:prstGeom prst="ellipse">
            <a:avLst/>
          </a:prstGeom>
          <a:solidFill>
            <a:srgbClr val="B6A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8A67AF-FC3C-498E-9019-5526D4E35E56}"/>
              </a:ext>
            </a:extLst>
          </p:cNvPr>
          <p:cNvSpPr/>
          <p:nvPr/>
        </p:nvSpPr>
        <p:spPr>
          <a:xfrm>
            <a:off x="321425" y="60960"/>
            <a:ext cx="171797" cy="1474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hape 496">
            <a:extLst>
              <a:ext uri="{FF2B5EF4-FFF2-40B4-BE49-F238E27FC236}">
                <a16:creationId xmlns:a16="http://schemas.microsoft.com/office/drawing/2014/main" id="{A9D83950-EFA8-45B6-9842-F0E75D62D1E4}"/>
              </a:ext>
            </a:extLst>
          </p:cNvPr>
          <p:cNvGrpSpPr/>
          <p:nvPr/>
        </p:nvGrpSpPr>
        <p:grpSpPr>
          <a:xfrm>
            <a:off x="1042384" y="3287057"/>
            <a:ext cx="299911" cy="424768"/>
            <a:chOff x="3979850" y="1598950"/>
            <a:chExt cx="356825" cy="505375"/>
          </a:xfrm>
        </p:grpSpPr>
        <p:sp>
          <p:nvSpPr>
            <p:cNvPr id="11" name="Shape 497">
              <a:extLst>
                <a:ext uri="{FF2B5EF4-FFF2-40B4-BE49-F238E27FC236}">
                  <a16:creationId xmlns:a16="http://schemas.microsoft.com/office/drawing/2014/main" id="{5AC1FC31-D74E-4136-9F49-9396640AE6A7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498">
              <a:extLst>
                <a:ext uri="{FF2B5EF4-FFF2-40B4-BE49-F238E27FC236}">
                  <a16:creationId xmlns:a16="http://schemas.microsoft.com/office/drawing/2014/main" id="{55224696-5DAC-453B-AD17-A914F23CD917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5FA472A-7AFD-46BC-8C3E-7439952E8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775" y="3931493"/>
            <a:ext cx="6504161" cy="506283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274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89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6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84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0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9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A9E72C42-5BC0-4A8D-86D4-369A6C27877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E4881BB7-62A3-44A7-97F3-4EDC5C75691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16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585216" indent="-4572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 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0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F4E0F-026E-4E95-9217-76EEAAD0C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Halting Problem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B477EA-7A15-4D27-95C5-6388C7DC15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311 Autumn 2024</a:t>
            </a:r>
          </a:p>
          <a:p>
            <a:r>
              <a:rPr lang="en-US" dirty="0"/>
              <a:t>Lecture 29</a:t>
            </a:r>
          </a:p>
        </p:txBody>
      </p:sp>
    </p:spTree>
    <p:extLst>
      <p:ext uri="{BB962C8B-B14F-4D97-AF65-F5344CB8AC3E}">
        <p14:creationId xmlns:p14="http://schemas.microsoft.com/office/powerpoint/2010/main" val="1623158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319DF-FA58-46D9-ADC8-71D7E25E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Halting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87B17-2CD4-4114-8E80-FBD804196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3801035"/>
            <a:ext cx="11187258" cy="25083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would be super useful to solve!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can’t solve it…let’s find out why.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AC90EA4-A871-4C6E-9F03-B34E6BF0C7B2}"/>
              </a:ext>
            </a:extLst>
          </p:cNvPr>
          <p:cNvGrpSpPr/>
          <p:nvPr/>
        </p:nvGrpSpPr>
        <p:grpSpPr>
          <a:xfrm>
            <a:off x="327212" y="1434354"/>
            <a:ext cx="11597918" cy="2147046"/>
            <a:chOff x="1057221" y="3429000"/>
            <a:chExt cx="6239933" cy="19278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13CB4F3D-B8F1-499F-8E2D-FA8CDFC2FB5E}"/>
                    </a:ext>
                  </a:extLst>
                </p:cNvPr>
                <p:cNvSpPr/>
                <p:nvPr/>
              </p:nvSpPr>
              <p:spPr>
                <a:xfrm>
                  <a:off x="1057221" y="3429000"/>
                  <a:ext cx="6239932" cy="1927846"/>
                </a:xfrm>
                <a:prstGeom prst="rect">
                  <a:avLst/>
                </a:prstGeom>
                <a:solidFill>
                  <a:srgbClr val="A48DD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sz="2800" dirty="0"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  <a:p>
                  <a:r>
                    <a:rPr lang="en-US" sz="2800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Given: </a:t>
                  </a:r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source code for a program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𝑷</m:t>
                      </m:r>
                    </m:oMath>
                  </a14:m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 and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𝒙</m:t>
                      </m:r>
                    </m:oMath>
                  </a14:m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 an input we could give to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𝑷</m:t>
                      </m:r>
                    </m:oMath>
                  </a14:m>
                  <a:endParaRPr lang="en-US" sz="2800" b="1" dirty="0"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  <a:p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Return: True if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𝑷</m:t>
                      </m:r>
                    </m:oMath>
                  </a14:m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 will halt on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𝒙</m:t>
                      </m:r>
                    </m:oMath>
                  </a14:m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, False if it runs forever (e.g. goes in an infinite loop or infinitely recurses)</a:t>
                  </a:r>
                </a:p>
              </p:txBody>
            </p:sp>
          </mc:Choice>
          <mc:Fallback xmlns="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13CB4F3D-B8F1-499F-8E2D-FA8CDFC2FB5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7221" y="3429000"/>
                  <a:ext cx="6239932" cy="1927846"/>
                </a:xfrm>
                <a:prstGeom prst="rect">
                  <a:avLst/>
                </a:prstGeom>
                <a:blipFill>
                  <a:blip r:embed="rId2"/>
                  <a:stretch>
                    <a:fillRect l="-1104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B5160FD-3129-40CB-9EF3-50B69E637948}"/>
                </a:ext>
              </a:extLst>
            </p:cNvPr>
            <p:cNvSpPr/>
            <p:nvPr/>
          </p:nvSpPr>
          <p:spPr>
            <a:xfrm>
              <a:off x="1057222" y="3429001"/>
              <a:ext cx="6239932" cy="599067"/>
            </a:xfrm>
            <a:prstGeom prst="rect">
              <a:avLst/>
            </a:prstGeom>
            <a:solidFill>
              <a:srgbClr val="4C32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The Halting Problem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303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1A5FC-8C84-4D0A-9836-B411B576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Proof By Contradiction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81C384-B0F4-4D27-9BEF-B5E8EA0BF8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Suppose, for the sake of contradiction, there is a program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, which given input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P.java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will accurately report </a:t>
                </a:r>
              </a:p>
              <a:p>
                <a:r>
                  <a:rPr lang="en-US" dirty="0"/>
                  <a:t>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would halt when run with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” or</a:t>
                </a:r>
              </a:p>
              <a:p>
                <a:r>
                  <a:rPr lang="en-US" dirty="0"/>
                  <a:t>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will run forever on input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.”</a:t>
                </a:r>
              </a:p>
              <a:p>
                <a:endParaRPr lang="en-US" dirty="0"/>
              </a:p>
              <a:p>
                <a:r>
                  <a:rPr lang="en-US" b="1" dirty="0"/>
                  <a:t>Important: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does not just compile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P.java</a:t>
                </a:r>
                <a:r>
                  <a:rPr lang="en-US" dirty="0"/>
                  <a:t> and run it. To count,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needs to return “halt” or “doesn’t” in a finite amount of time. </a:t>
                </a:r>
              </a:p>
              <a:p>
                <a:r>
                  <a:rPr lang="en-US" dirty="0"/>
                  <a:t>And remember, it’s not a good idea to say “but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has to run P.java to tell if it’ll go into an infinite loop” that’s what we’re trying to prove!!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81C384-B0F4-4D27-9BEF-B5E8EA0BF8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08" t="-2138" r="-2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2239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A415-24D9-46E7-86C1-CE869F1B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Very Tricky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02BE4-9B09-4BB9-AEB6-5A6E5DCCD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130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Diagonal.java(String x){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Run H.exe on input &lt;x, x&gt;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if(H.exe says “x halts on x”)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	  while(true){//Go into an infinite loop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	  int x=2+2;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else //H.exe says “x doesn’t halt on x”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return; //halt.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40923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1DC02-C744-4B1A-8136-70773E83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</a:t>
            </a:r>
            <a:r>
              <a:rPr lang="en-US" dirty="0" err="1"/>
              <a:t>uhh</a:t>
            </a:r>
            <a:r>
              <a:rPr lang="en-US" dirty="0"/>
              <a:t> that’s a weird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95A73-2AE7-4482-A948-0446C24B1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do with it?</a:t>
            </a:r>
          </a:p>
          <a:p>
            <a:r>
              <a:rPr lang="en-US" dirty="0"/>
              <a:t>USE IT TO BREAK STUFF</a:t>
            </a:r>
          </a:p>
          <a:p>
            <a:r>
              <a:rPr lang="en-US" dirty="0"/>
              <a:t>Does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 halt when its input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Let’s assume it does and see what happens…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92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A415-24D9-46E7-86C1-CE869F1B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Very Tricky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02BE4-9B09-4BB9-AEB6-5A6E5DCCD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130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Diagonal.java(String x){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Run H.exe on input &lt;x, x&gt;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if(H.exe says “x halts on x”)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	  while(true){//Go into an infinite loop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	  int x=2+2;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else //H.exe says “x doesn’t halt on x”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return; //halt.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54F0A1-2E5C-4058-BFB1-67001035D161}"/>
              </a:ext>
            </a:extLst>
          </p:cNvPr>
          <p:cNvSpPr/>
          <p:nvPr/>
        </p:nvSpPr>
        <p:spPr>
          <a:xfrm>
            <a:off x="7508449" y="381786"/>
            <a:ext cx="4392891" cy="259708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Imagine Diagonal.java halts on Diagonal.java.</a:t>
            </a:r>
          </a:p>
          <a:p>
            <a:pPr algn="ctr"/>
            <a:r>
              <a:rPr lang="en-US" sz="2400" dirty="0"/>
              <a:t>Then H better say it halts. </a:t>
            </a:r>
          </a:p>
          <a:p>
            <a:pPr algn="ctr"/>
            <a:r>
              <a:rPr lang="en-US" sz="2400" dirty="0"/>
              <a:t>So it goes into an infinite loop.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Wait shoot.</a:t>
            </a:r>
          </a:p>
        </p:txBody>
      </p:sp>
    </p:spTree>
    <p:extLst>
      <p:ext uri="{BB962C8B-B14F-4D97-AF65-F5344CB8AC3E}">
        <p14:creationId xmlns:p14="http://schemas.microsoft.com/office/powerpoint/2010/main" val="358462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1DC02-C744-4B1A-8136-70773E83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</a:t>
            </a:r>
            <a:r>
              <a:rPr lang="en-US" dirty="0" err="1"/>
              <a:t>uhh</a:t>
            </a:r>
            <a:r>
              <a:rPr lang="en-US" dirty="0"/>
              <a:t> that’s a weird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95A73-2AE7-4482-A948-0446C24B1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do with it?</a:t>
            </a:r>
          </a:p>
          <a:p>
            <a:r>
              <a:rPr lang="en-US" dirty="0"/>
              <a:t>USE IT TO BREAK STUFF</a:t>
            </a:r>
          </a:p>
          <a:p>
            <a:r>
              <a:rPr lang="en-US" dirty="0"/>
              <a:t>Does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 halt when its input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Let’s assume it does and see what happens…</a:t>
            </a:r>
          </a:p>
          <a:p>
            <a:pPr lvl="1"/>
            <a:r>
              <a:rPr lang="en-US" dirty="0"/>
              <a:t>That didn’t work.</a:t>
            </a:r>
          </a:p>
          <a:p>
            <a:r>
              <a:rPr lang="en-US" dirty="0"/>
              <a:t>Let’s assume it doesn’t and see what happens…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520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A415-24D9-46E7-86C1-CE869F1B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Very Tricky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02BE4-9B09-4BB9-AEB6-5A6E5DCCD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130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Diagonal.java(String x){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Run H.exe on input &lt;x, x&gt;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if(H.exe says “x halts on x”)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	  while(true){//Go into an infinite loop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	  int x=2+2;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else //H.exe says “x doesn’t halt on x”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return; //halt.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554F0A1-2E5C-4058-BFB1-67001035D161}"/>
              </a:ext>
            </a:extLst>
          </p:cNvPr>
          <p:cNvSpPr/>
          <p:nvPr/>
        </p:nvSpPr>
        <p:spPr>
          <a:xfrm>
            <a:off x="7508449" y="381786"/>
            <a:ext cx="4392891" cy="259708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Imagine Diagonal.java doesn’t halt on Diagonal.java.</a:t>
            </a:r>
          </a:p>
          <a:p>
            <a:pPr algn="ctr"/>
            <a:r>
              <a:rPr lang="en-US" sz="2400" dirty="0"/>
              <a:t>Then H better say it doesn’t halt. </a:t>
            </a:r>
          </a:p>
          <a:p>
            <a:pPr algn="ctr"/>
            <a:r>
              <a:rPr lang="en-US" sz="2400" dirty="0"/>
              <a:t>So we go into the else branch.</a:t>
            </a:r>
          </a:p>
          <a:p>
            <a:pPr algn="ctr"/>
            <a:r>
              <a:rPr lang="en-US" sz="2400" dirty="0"/>
              <a:t>And it halts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Wait shoot.</a:t>
            </a:r>
          </a:p>
        </p:txBody>
      </p:sp>
    </p:spTree>
    <p:extLst>
      <p:ext uri="{BB962C8B-B14F-4D97-AF65-F5344CB8AC3E}">
        <p14:creationId xmlns:p14="http://schemas.microsoft.com/office/powerpoint/2010/main" val="325671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1DC02-C744-4B1A-8136-70773E83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</a:t>
            </a:r>
            <a:r>
              <a:rPr lang="en-US" dirty="0" err="1"/>
              <a:t>uhh</a:t>
            </a:r>
            <a:r>
              <a:rPr lang="en-US" dirty="0"/>
              <a:t> that’s a weird program.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95A73-2AE7-4482-A948-0446C24B1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 we do with it?</a:t>
            </a:r>
          </a:p>
          <a:p>
            <a:r>
              <a:rPr lang="en-US" dirty="0"/>
              <a:t>USE IT TO BREAK STUFF</a:t>
            </a:r>
          </a:p>
          <a:p>
            <a:r>
              <a:rPr lang="en-US" dirty="0"/>
              <a:t>Does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 halt when its input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Diagonal.java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Let’s assume it does and see what happens…</a:t>
            </a:r>
          </a:p>
          <a:p>
            <a:pPr lvl="1"/>
            <a:r>
              <a:rPr lang="en-US" dirty="0"/>
              <a:t>That didn’t work.</a:t>
            </a:r>
          </a:p>
          <a:p>
            <a:r>
              <a:rPr lang="en-US" dirty="0"/>
              <a:t>Let’s assume it doesn’t and see what happens…</a:t>
            </a:r>
          </a:p>
          <a:p>
            <a:pPr lvl="1"/>
            <a:r>
              <a:rPr lang="en-US" dirty="0"/>
              <a:t>That didn’t work either.</a:t>
            </a:r>
          </a:p>
          <a:p>
            <a:r>
              <a:rPr lang="en-US" dirty="0"/>
              <a:t>There’s no third option. It either halts or it doesn’t. And it doesn’t do either. That’s a contradiction! H.exe can’t exist.</a:t>
            </a:r>
          </a:p>
        </p:txBody>
      </p:sp>
    </p:spTree>
    <p:extLst>
      <p:ext uri="{BB962C8B-B14F-4D97-AF65-F5344CB8AC3E}">
        <p14:creationId xmlns:p14="http://schemas.microsoft.com/office/powerpoint/2010/main" val="4140967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E469-EA63-4CDC-A6F4-06FA05A33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D63E6-26B5-4DB4-A0B7-A601C7EA3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there is no general-purpose algorithm that decides whether any input program halts (on any input string).</a:t>
            </a:r>
          </a:p>
          <a:p>
            <a:endParaRPr lang="en-US" dirty="0"/>
          </a:p>
          <a:p>
            <a:r>
              <a:rPr lang="en-US" dirty="0"/>
              <a:t>The Halting Problem is undecidable (i.e. </a:t>
            </a:r>
            <a:r>
              <a:rPr lang="en-US" dirty="0" err="1"/>
              <a:t>uncomputable</a:t>
            </a:r>
            <a:r>
              <a:rPr lang="en-US" dirty="0"/>
              <a:t>) there is no algorithm that solves every instance of the problem correctly.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6912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88924-CE5D-A7F9-D436-6A2AEF9D1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does and doesn’t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56B78-668C-1A6A-356D-5A2BA8B12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code halt?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while(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&lt;100){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(“*”);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5507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9046E-5261-44AE-93BB-508B54B91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Second big takeaway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9D8457-9521-4900-8C8F-7B242FDAF8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There are more functions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than there are Java programs to compute them.</a:t>
                </a:r>
              </a:p>
              <a:p>
                <a:endParaRPr lang="en-US" dirty="0"/>
              </a:p>
              <a:p>
                <a:r>
                  <a:rPr lang="en-US" dirty="0"/>
                  <a:t>Some function must be </a:t>
                </a:r>
                <a:r>
                  <a:rPr lang="en-US" b="1" dirty="0" err="1"/>
                  <a:t>uncomputable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That is there is no piece of code which tells you the output of the function when you give it the appropriate input. 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9D8457-9521-4900-8C8F-7B242FDAF8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6330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DBE18-0003-5FFF-F8B6-FFA422368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56ED2-7E6F-4235-2420-FAA1C82D7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does and doesn’t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0B7CF-832F-2CC4-22E7-89695BDCC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code halt?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while(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&lt;100){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(“*”);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C51879-4D73-BDD2-A565-057B54E46F02}"/>
              </a:ext>
            </a:extLst>
          </p:cNvPr>
          <p:cNvSpPr/>
          <p:nvPr/>
        </p:nvSpPr>
        <p:spPr>
          <a:xfrm>
            <a:off x="8860536" y="5705856"/>
            <a:ext cx="2395728" cy="78941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It does halt!</a:t>
            </a:r>
          </a:p>
        </p:txBody>
      </p:sp>
    </p:spTree>
    <p:extLst>
      <p:ext uri="{BB962C8B-B14F-4D97-AF65-F5344CB8AC3E}">
        <p14:creationId xmlns:p14="http://schemas.microsoft.com/office/powerpoint/2010/main" val="2903737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EC103A-8536-05B3-1A8D-431D5C480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85DDB-73A1-7130-AB09-5D49CAE13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does and doesn’t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6313E-258F-CE9D-6D2B-AF87AE905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code halt?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while(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&lt;100){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(“*”);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//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++; //doesn’t seem important.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6132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234C63-2F07-E6C7-C788-835B73914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53C70-CCCE-5293-77AF-A8A97D57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does and doesn’t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6FCFE-E5B3-BD39-8A13-DE1385724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code halt?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while(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&lt;100){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(“*”);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//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++; //doesn’t seem important.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377815-436E-B3C9-6E84-5983F5DDD803}"/>
              </a:ext>
            </a:extLst>
          </p:cNvPr>
          <p:cNvSpPr/>
          <p:nvPr/>
        </p:nvSpPr>
        <p:spPr>
          <a:xfrm>
            <a:off x="8284464" y="5705856"/>
            <a:ext cx="2971800" cy="78941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It doesn’t halt!</a:t>
            </a:r>
          </a:p>
        </p:txBody>
      </p:sp>
    </p:spTree>
    <p:extLst>
      <p:ext uri="{BB962C8B-B14F-4D97-AF65-F5344CB8AC3E}">
        <p14:creationId xmlns:p14="http://schemas.microsoft.com/office/powerpoint/2010/main" val="2211218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434C6-4D30-4F93-8549-8FA1FC846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that does and doesn’t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E11EF-C1B5-49CD-B5F3-75EE5035C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 doesn’t mean that there aren’t algorithms that often get the answer right</a:t>
            </a:r>
          </a:p>
          <a:p>
            <a:pPr lvl="1"/>
            <a:r>
              <a:rPr lang="en-US" dirty="0"/>
              <a:t>For example, if there’s no loops, no recursion, and no method calls, it definitely halts. No problem with a program that checks that there’s no loops, recursion, or method calls and tells you it’s going to halt if it doesn’t find any.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This isn’t just a failure of computers – if you think </a:t>
            </a:r>
            <a:r>
              <a:rPr lang="en-US" sz="2800" b="1" dirty="0"/>
              <a:t>you </a:t>
            </a:r>
            <a:r>
              <a:rPr lang="en-US" sz="2800" dirty="0"/>
              <a:t>can do this by hand, well…</a:t>
            </a:r>
          </a:p>
          <a:p>
            <a:pPr lvl="1"/>
            <a:r>
              <a:rPr lang="en-US" sz="2800" dirty="0"/>
              <a:t>…you can’t either.</a:t>
            </a:r>
          </a:p>
        </p:txBody>
      </p:sp>
    </p:spTree>
    <p:extLst>
      <p:ext uri="{BB962C8B-B14F-4D97-AF65-F5344CB8AC3E}">
        <p14:creationId xmlns:p14="http://schemas.microsoft.com/office/powerpoint/2010/main" val="563517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56B45-6584-4AB9-9232-437025D79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F75B6-4799-4F7D-96D5-D68844ADD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expect that there’s a better IDE/better compiler/better programming language coming that will make it possible to tell if your code is going to hit an infinite loop.</a:t>
            </a:r>
          </a:p>
          <a:p>
            <a:endParaRPr lang="en-US" dirty="0"/>
          </a:p>
          <a:p>
            <a:r>
              <a:rPr lang="en-US" dirty="0"/>
              <a:t>It’s not coming. </a:t>
            </a:r>
          </a:p>
        </p:txBody>
      </p:sp>
    </p:spTree>
    <p:extLst>
      <p:ext uri="{BB962C8B-B14F-4D97-AF65-F5344CB8AC3E}">
        <p14:creationId xmlns:p14="http://schemas.microsoft.com/office/powerpoint/2010/main" val="1876430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82E8-48EE-4988-8CA4-1F68A500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dirty="0" err="1"/>
              <a:t>Uncomputable</a:t>
            </a:r>
            <a:r>
              <a:rPr lang="en-US" dirty="0"/>
              <a:t>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EFB13-5931-473F-A4DF-D5CE1AFFA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we gave the following task to 121 students:</a:t>
            </a:r>
          </a:p>
          <a:p>
            <a:endParaRPr lang="en-US" dirty="0"/>
          </a:p>
          <a:p>
            <a:r>
              <a:rPr lang="en-US" dirty="0"/>
              <a:t>Write a program that prints “Hello World” </a:t>
            </a:r>
          </a:p>
          <a:p>
            <a:endParaRPr lang="en-US" dirty="0"/>
          </a:p>
          <a:p>
            <a:r>
              <a:rPr lang="en-US" dirty="0"/>
              <a:t>Can you make an </a:t>
            </a:r>
            <a:r>
              <a:rPr lang="en-US" dirty="0" err="1"/>
              <a:t>autograder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Technically…NO! </a:t>
            </a:r>
          </a:p>
        </p:txBody>
      </p:sp>
    </p:spTree>
    <p:extLst>
      <p:ext uri="{BB962C8B-B14F-4D97-AF65-F5344CB8AC3E}">
        <p14:creationId xmlns:p14="http://schemas.microsoft.com/office/powerpoint/2010/main" val="1125909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82E8-48EE-4988-8CA4-1F68A500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</a:t>
            </a:r>
            <a:r>
              <a:rPr lang="en-US" dirty="0" err="1"/>
              <a:t>Uncomputable</a:t>
            </a:r>
            <a:r>
              <a:rPr lang="en-US" dirty="0"/>
              <a:t>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EFB13-5931-473F-A4DF-D5CE1AFFA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Imagine we gave the following task to 121 students:</a:t>
            </a:r>
          </a:p>
          <a:p>
            <a:endParaRPr lang="en-US" dirty="0"/>
          </a:p>
          <a:p>
            <a:r>
              <a:rPr lang="en-US" dirty="0"/>
              <a:t>Write a program that prints “Hello World” </a:t>
            </a:r>
          </a:p>
          <a:p>
            <a:endParaRPr lang="en-US" dirty="0"/>
          </a:p>
          <a:p>
            <a:r>
              <a:rPr lang="en-US" dirty="0"/>
              <a:t>Can you make an </a:t>
            </a:r>
            <a:r>
              <a:rPr lang="en-US" dirty="0" err="1"/>
              <a:t>autograder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Technically…NO!</a:t>
            </a:r>
          </a:p>
          <a:p>
            <a:r>
              <a:rPr lang="en-US" dirty="0"/>
              <a:t>In practice, we declare the program wrong if it runs for 1 minute or so. That’s not right 100% of the time, but it’s good enough for your programming classes. </a:t>
            </a:r>
          </a:p>
        </p:txBody>
      </p:sp>
    </p:spTree>
    <p:extLst>
      <p:ext uri="{BB962C8B-B14F-4D97-AF65-F5344CB8AC3E}">
        <p14:creationId xmlns:p14="http://schemas.microsoft.com/office/powerpoint/2010/main" val="35720915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D2F5F-1059-43D3-92EC-A9830F11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we prove that?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DC835-284A-4F6B-A534-5BD3CAF99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a </a:t>
            </a:r>
            <a:r>
              <a:rPr lang="en-US" b="1" dirty="0"/>
              <a:t>reduction</a:t>
            </a:r>
          </a:p>
          <a:p>
            <a:endParaRPr lang="en-US" b="1" dirty="0"/>
          </a:p>
          <a:p>
            <a:r>
              <a:rPr lang="en-US" dirty="0"/>
              <a:t>Suppose, for the sake of contradiction, I can solve the HelloWorld problem. (i.e. on input P.java I can tell whether it eventually prints HelloWorld)</a:t>
            </a:r>
          </a:p>
          <a:p>
            <a:r>
              <a:rPr lang="en-US" dirty="0"/>
              <a:t>Let W.exe solve that problem. </a:t>
            </a:r>
          </a:p>
          <a:p>
            <a:endParaRPr lang="en-US" dirty="0"/>
          </a:p>
          <a:p>
            <a:r>
              <a:rPr lang="en-US" dirty="0"/>
              <a:t>Consider this program…</a:t>
            </a:r>
          </a:p>
        </p:txBody>
      </p:sp>
    </p:spTree>
    <p:extLst>
      <p:ext uri="{BB962C8B-B14F-4D97-AF65-F5344CB8AC3E}">
        <p14:creationId xmlns:p14="http://schemas.microsoft.com/office/powerpoint/2010/main" val="404251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FF35F-0A82-492E-A201-16B5AF512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C5363-C91B-4C7E-9070-53BEA303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Trick(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Run P on x, //</a:t>
            </a:r>
            <a:r>
              <a:rPr lang="en-US" dirty="0"/>
              <a:t>(but only simulate printing if P prints things)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“Hello World”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This actually prints “hello world” </a:t>
            </a:r>
            <a:r>
              <a:rPr lang="en-US" dirty="0" err="1"/>
              <a:t>iff</a:t>
            </a:r>
            <a:r>
              <a:rPr lang="en-US" dirty="0"/>
              <a:t> P halts on x. </a:t>
            </a:r>
          </a:p>
          <a:p>
            <a:r>
              <a:rPr lang="en-US" dirty="0"/>
              <a:t>Plug Trick into W and….we solved the Halting Problem!</a:t>
            </a:r>
          </a:p>
        </p:txBody>
      </p:sp>
    </p:spTree>
    <p:extLst>
      <p:ext uri="{BB962C8B-B14F-4D97-AF65-F5344CB8AC3E}">
        <p14:creationId xmlns:p14="http://schemas.microsoft.com/office/powerpoint/2010/main" val="1918979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92F62-5906-4B9A-8A76-A9CE5704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Reductions in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75191-7B0C-45F4-9C39-45252E3E9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big idea for reductions is “reusing code”</a:t>
            </a:r>
          </a:p>
          <a:p>
            <a:r>
              <a:rPr lang="en-US" dirty="0"/>
              <a:t>Just like calling a library</a:t>
            </a:r>
          </a:p>
          <a:p>
            <a:r>
              <a:rPr lang="en-US" dirty="0"/>
              <a:t>But doing it in contrapositive form.</a:t>
            </a:r>
          </a:p>
          <a:p>
            <a:br>
              <a:rPr lang="en-US" dirty="0"/>
            </a:br>
            <a:r>
              <a:rPr lang="en-US" dirty="0"/>
              <a:t>Instead of</a:t>
            </a:r>
          </a:p>
          <a:p>
            <a:r>
              <a:rPr lang="en-US" dirty="0"/>
              <a:t>“If I have a library, then I can solve a new problem” reductions can do the contrapositive:</a:t>
            </a:r>
            <a:br>
              <a:rPr lang="en-US" dirty="0"/>
            </a:br>
            <a:r>
              <a:rPr lang="en-US" dirty="0"/>
              <a:t>“If I can solve a problem I know I shouldn’t be able to, then that library function can’t exist” </a:t>
            </a:r>
          </a:p>
        </p:txBody>
      </p:sp>
    </p:spTree>
    <p:extLst>
      <p:ext uri="{BB962C8B-B14F-4D97-AF65-F5344CB8AC3E}">
        <p14:creationId xmlns:p14="http://schemas.microsoft.com/office/powerpoint/2010/main" val="45815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11A3-BE6E-42C0-ACA3-FDA42AE30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just Java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730A7A-6CC1-4516-905A-437EED5ABD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This isn’t just about java programs. (all we used about java was that its programs are strings)…that’s…well every programming language.</a:t>
                </a:r>
              </a:p>
              <a:p>
                <a:endParaRPr lang="en-US" dirty="0"/>
              </a:p>
              <a:p>
                <a:r>
                  <a:rPr lang="en-US" dirty="0"/>
                  <a:t>There are functions that simply cannot be computed.</a:t>
                </a:r>
              </a:p>
              <a:p>
                <a:r>
                  <a:rPr lang="en-US" dirty="0"/>
                  <a:t>Doesn’t matter how clever you are. How fancy your new programming language is. Just doesn’t work.*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*there’s a difference between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dirty="0"/>
                  <a:t> here, for the proof to work you really need all integers to be valid inputs, not just integers in a certain range.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730A7A-6CC1-4516-905A-437EED5ABD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5" t="-1887" b="-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42368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ECE5A-2FE7-4FBD-9F04-B7B5FA19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(Scary?) Fact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7C00A-105F-4DBF-99D3-B47683A6A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Rice’s Theorem</a:t>
            </a:r>
          </a:p>
          <a:p>
            <a:endParaRPr lang="en-US" dirty="0"/>
          </a:p>
          <a:p>
            <a:r>
              <a:rPr lang="en-US" dirty="0"/>
              <a:t>Says any “non-trivial” input-output behavior of programs cannot be computed (in finite time). </a:t>
            </a:r>
          </a:p>
        </p:txBody>
      </p:sp>
    </p:spTree>
    <p:extLst>
      <p:ext uri="{BB962C8B-B14F-4D97-AF65-F5344CB8AC3E}">
        <p14:creationId xmlns:p14="http://schemas.microsoft.com/office/powerpoint/2010/main" val="41752416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B80D0-A39B-4A54-A866-6319BCCB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Comes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2D6AA-1A7A-4EBA-8BB5-4C9D08754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312 (foundations II)</a:t>
            </a:r>
          </a:p>
          <a:p>
            <a:pPr lvl="1"/>
            <a:r>
              <a:rPr lang="en-US" dirty="0"/>
              <a:t>Fewer proofs </a:t>
            </a:r>
            <a:r>
              <a:rPr lang="en-US" dirty="0">
                <a:sym typeface="Wingdings" panose="05000000000000000000" pitchFamily="2" charset="2"/>
              </a:rPr>
              <a:t>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Basics of probability theory (super useful in algorithms, ML, and just everyday life). Fundamental statistics.</a:t>
            </a:r>
          </a:p>
          <a:p>
            <a:r>
              <a:rPr lang="en-US" dirty="0"/>
              <a:t>CSE 332 (data structures and parallelism) </a:t>
            </a:r>
          </a:p>
          <a:p>
            <a:pPr lvl="1"/>
            <a:r>
              <a:rPr lang="en-US" dirty="0"/>
              <a:t>Data structures, a few fundamental algorithms, parallelism.</a:t>
            </a:r>
          </a:p>
          <a:p>
            <a:pPr lvl="1"/>
            <a:r>
              <a:rPr lang="en-US" dirty="0"/>
              <a:t>Graphs. Graphs everywhere.</a:t>
            </a:r>
          </a:p>
          <a:p>
            <a:pPr lvl="1"/>
            <a:r>
              <a:rPr lang="en-US" dirty="0"/>
              <a:t>Also, induction. [same for 421, 422 the algorithms courses]</a:t>
            </a:r>
          </a:p>
          <a:p>
            <a:r>
              <a:rPr lang="en-US" dirty="0"/>
              <a:t>CSE 431 (complexity theory)</a:t>
            </a:r>
          </a:p>
          <a:p>
            <a:pPr lvl="1"/>
            <a:r>
              <a:rPr lang="en-US" dirty="0"/>
              <a:t>What can’t you do with computers </a:t>
            </a:r>
            <a:r>
              <a:rPr lang="en-US" b="1" dirty="0"/>
              <a:t>in a reasonable amount of time.</a:t>
            </a:r>
          </a:p>
          <a:p>
            <a:pPr lvl="1"/>
            <a:r>
              <a:rPr lang="en-US" dirty="0"/>
              <a:t>Beautiful theorems – more on CFGs, DFAs/NFAs as well.</a:t>
            </a:r>
          </a:p>
        </p:txBody>
      </p:sp>
    </p:spTree>
    <p:extLst>
      <p:ext uri="{BB962C8B-B14F-4D97-AF65-F5344CB8AC3E}">
        <p14:creationId xmlns:p14="http://schemas.microsoft.com/office/powerpoint/2010/main" val="18966668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90C6E-DE76-4D11-ADDC-5C5927AF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We’ve Covered A 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CFE19-7508-4B68-9C04-756448407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Propositional Logic. </a:t>
            </a:r>
          </a:p>
          <a:p>
            <a:r>
              <a:rPr lang="en-US" dirty="0"/>
              <a:t>Boolean logic and circuits.</a:t>
            </a:r>
          </a:p>
          <a:p>
            <a:r>
              <a:rPr lang="en-US" dirty="0"/>
              <a:t>Boolean algebra.</a:t>
            </a:r>
          </a:p>
          <a:p>
            <a:r>
              <a:rPr lang="en-US" dirty="0"/>
              <a:t>Predicates, </a:t>
            </a:r>
            <a:r>
              <a:rPr lang="en-US" dirty="0">
                <a:solidFill>
                  <a:schemeClr val="accent3"/>
                </a:solidFill>
              </a:rPr>
              <a:t>quantifiers </a:t>
            </a:r>
            <a:r>
              <a:rPr lang="en-US" dirty="0"/>
              <a:t>and predicate logic.</a:t>
            </a:r>
          </a:p>
          <a:p>
            <a:r>
              <a:rPr lang="en-US" dirty="0"/>
              <a:t>Inference rules and formal proofs for propositional and predicate logic.</a:t>
            </a:r>
          </a:p>
          <a:p>
            <a:r>
              <a:rPr lang="en-US" dirty="0"/>
              <a:t>English proofs.</a:t>
            </a:r>
          </a:p>
          <a:p>
            <a:r>
              <a:rPr lang="en-US" dirty="0">
                <a:solidFill>
                  <a:schemeClr val="accent3"/>
                </a:solidFill>
              </a:rPr>
              <a:t>Set theory.</a:t>
            </a:r>
          </a:p>
          <a:p>
            <a:r>
              <a:rPr lang="en-US" dirty="0"/>
              <a:t>Modular arithmetic.</a:t>
            </a:r>
          </a:p>
          <a:p>
            <a:r>
              <a:rPr lang="en-US" dirty="0">
                <a:solidFill>
                  <a:schemeClr val="accent3"/>
                </a:solidFill>
              </a:rPr>
              <a:t>Prime numbers.</a:t>
            </a:r>
          </a:p>
          <a:p>
            <a:r>
              <a:rPr lang="en-US" dirty="0"/>
              <a:t>GCD, Euclid's algorithm and modular inverse</a:t>
            </a: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E50CAEB-5B6F-4846-B44F-FB335C9717B3}"/>
              </a:ext>
            </a:extLst>
          </p:cNvPr>
          <p:cNvSpPr/>
          <p:nvPr/>
        </p:nvSpPr>
        <p:spPr>
          <a:xfrm>
            <a:off x="3347357" y="2351315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You’ll use quantifiers in 332 to define big-O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4DA33F1-AFD5-49A9-A439-FA3659FC2294}"/>
              </a:ext>
            </a:extLst>
          </p:cNvPr>
          <p:cNvSpPr/>
          <p:nvPr/>
        </p:nvSpPr>
        <p:spPr>
          <a:xfrm>
            <a:off x="2422072" y="4089492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431 is basically 10 weeks of fun set proofs.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9BE0DB4-8020-47A7-8AB9-6909A63F69A0}"/>
              </a:ext>
            </a:extLst>
          </p:cNvPr>
          <p:cNvSpPr/>
          <p:nvPr/>
        </p:nvSpPr>
        <p:spPr>
          <a:xfrm>
            <a:off x="3099707" y="4976950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Interested in crypto? They’ll come back.</a:t>
            </a:r>
          </a:p>
        </p:txBody>
      </p:sp>
    </p:spTree>
    <p:extLst>
      <p:ext uri="{BB962C8B-B14F-4D97-AF65-F5344CB8AC3E}">
        <p14:creationId xmlns:p14="http://schemas.microsoft.com/office/powerpoint/2010/main" val="17105413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EC24F-DDD3-4CBA-8CD0-81CEE6770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really. A 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1FE41-3DC0-4E2C-BABF-7AE1D3FB4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Induction </a:t>
            </a:r>
            <a:r>
              <a:rPr lang="en-US" dirty="0"/>
              <a:t>and Strong Induction.</a:t>
            </a:r>
          </a:p>
          <a:p>
            <a:r>
              <a:rPr lang="en-US" dirty="0"/>
              <a:t>Recursively defined functions and sets.</a:t>
            </a:r>
          </a:p>
          <a:p>
            <a:r>
              <a:rPr lang="en-US" dirty="0"/>
              <a:t>Structural induction.</a:t>
            </a:r>
          </a:p>
          <a:p>
            <a:r>
              <a:rPr lang="en-US" dirty="0"/>
              <a:t>Regular expressions.</a:t>
            </a:r>
          </a:p>
          <a:p>
            <a:r>
              <a:rPr lang="en-US" dirty="0">
                <a:solidFill>
                  <a:schemeClr val="accent3"/>
                </a:solidFill>
              </a:rPr>
              <a:t>Context-free grammars</a:t>
            </a:r>
            <a:r>
              <a:rPr lang="en-US" dirty="0"/>
              <a:t> and languages.</a:t>
            </a:r>
          </a:p>
          <a:p>
            <a:r>
              <a:rPr lang="en-US" dirty="0"/>
              <a:t>One-to-one and Onto</a:t>
            </a:r>
          </a:p>
          <a:p>
            <a:r>
              <a:rPr lang="en-US" dirty="0">
                <a:solidFill>
                  <a:schemeClr val="accent3"/>
                </a:solidFill>
              </a:rPr>
              <a:t>Graphs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56986E3-3A3E-420A-83C6-D8E970BB0EA7}"/>
              </a:ext>
            </a:extLst>
          </p:cNvPr>
          <p:cNvSpPr/>
          <p:nvPr/>
        </p:nvSpPr>
        <p:spPr>
          <a:xfrm>
            <a:off x="5769913" y="1463857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Lots of induction proof [sketches] in 332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99B539C-131A-4F90-9F90-962D2C385848}"/>
              </a:ext>
            </a:extLst>
          </p:cNvPr>
          <p:cNvSpPr/>
          <p:nvPr/>
        </p:nvSpPr>
        <p:spPr>
          <a:xfrm>
            <a:off x="3987377" y="3219003"/>
            <a:ext cx="5992585" cy="48169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You’ll see these in compilers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4AFC0FC-AB81-493E-8AEE-C143C9CCC161}"/>
              </a:ext>
            </a:extLst>
          </p:cNvPr>
          <p:cNvSpPr/>
          <p:nvPr/>
        </p:nvSpPr>
        <p:spPr>
          <a:xfrm>
            <a:off x="1445563" y="5251596"/>
            <a:ext cx="5992585" cy="76705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You’ll use graphs at least once a week for the rest of your CS career. </a:t>
            </a:r>
          </a:p>
        </p:txBody>
      </p:sp>
    </p:spTree>
    <p:extLst>
      <p:ext uri="{BB962C8B-B14F-4D97-AF65-F5344CB8AC3E}">
        <p14:creationId xmlns:p14="http://schemas.microsoft.com/office/powerpoint/2010/main" val="2717857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357DB-5719-4D82-A80B-3018D7258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 A lot a lot.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D6EB3-FD36-4860-81F3-2B432F301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43817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DFAs, NFAs and language recognition.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Cross Product construction for DFAs.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Finite state machines with outputs at states.</a:t>
            </a:r>
          </a:p>
          <a:p>
            <a:r>
              <a:rPr lang="en-US" dirty="0"/>
              <a:t>Conversion of regular expressions to NFAs.</a:t>
            </a:r>
          </a:p>
          <a:p>
            <a:r>
              <a:rPr lang="en-US" dirty="0"/>
              <a:t>Powerset construction to convert NFAs to DFAs.</a:t>
            </a:r>
          </a:p>
          <a:p>
            <a:r>
              <a:rPr lang="en-US" dirty="0"/>
              <a:t>Equivalence of DFAs, NFAs, Regular Expressions </a:t>
            </a:r>
          </a:p>
          <a:p>
            <a:r>
              <a:rPr lang="en-US" dirty="0"/>
              <a:t>Method to prove languages not accepted by DFAs.</a:t>
            </a:r>
          </a:p>
          <a:p>
            <a:r>
              <a:rPr lang="en-US" dirty="0"/>
              <a:t>Cardinality, countability and diagonalization</a:t>
            </a:r>
          </a:p>
          <a:p>
            <a:r>
              <a:rPr lang="en-US" dirty="0"/>
              <a:t>Undecidability: </a:t>
            </a:r>
            <a:r>
              <a:rPr lang="en-US" dirty="0">
                <a:solidFill>
                  <a:schemeClr val="accent3"/>
                </a:solidFill>
              </a:rPr>
              <a:t>Halting problem </a:t>
            </a:r>
            <a:r>
              <a:rPr lang="en-US" dirty="0"/>
              <a:t>and evaluating properties of programs.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B735B23-AB86-4BA1-83E5-0CC1940283B0}"/>
              </a:ext>
            </a:extLst>
          </p:cNvPr>
          <p:cNvSpPr/>
          <p:nvPr/>
        </p:nvSpPr>
        <p:spPr>
          <a:xfrm>
            <a:off x="2670206" y="5641521"/>
            <a:ext cx="9168008" cy="11491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Promise you won’t ever try to solve the Halting Problem? It’s tempting to try to sometimes if you don’t remember it’s undecidable</a:t>
            </a:r>
          </a:p>
        </p:txBody>
      </p:sp>
    </p:spTree>
    <p:extLst>
      <p:ext uri="{BB962C8B-B14F-4D97-AF65-F5344CB8AC3E}">
        <p14:creationId xmlns:p14="http://schemas.microsoft.com/office/powerpoint/2010/main" val="59215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3454-D1CE-4C91-8229-6B07B81BE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this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FE026-AC5E-403E-A43B-14B3C2BF6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It’s even worse than that – almost all functions are not computable.</a:t>
            </a:r>
          </a:p>
          <a:p>
            <a:endParaRPr lang="en-US" dirty="0"/>
          </a:p>
          <a:p>
            <a:r>
              <a:rPr lang="en-US" dirty="0"/>
              <a:t>So…how come this has never happened to you?</a:t>
            </a:r>
          </a:p>
          <a:p>
            <a:endParaRPr lang="en-US" dirty="0"/>
          </a:p>
          <a:p>
            <a:r>
              <a:rPr lang="en-US" dirty="0"/>
              <a:t>This might not be meaningful yet. Almost all functions are also inexpressible in a finite amount of English (English is a language too!)</a:t>
            </a:r>
          </a:p>
          <a:p>
            <a:pPr marL="0" indent="0">
              <a:buNone/>
            </a:pPr>
            <a:r>
              <a:rPr lang="en-US" dirty="0"/>
              <a:t>You’ve probably never decided to write a program that computes a function you couldn’t describe in English…</a:t>
            </a:r>
          </a:p>
          <a:p>
            <a:r>
              <a:rPr lang="en-US" dirty="0"/>
              <a:t>Are there any problems anyone is </a:t>
            </a:r>
            <a:r>
              <a:rPr lang="en-US" b="1" dirty="0"/>
              <a:t>interested </a:t>
            </a:r>
            <a:r>
              <a:rPr lang="en-US" dirty="0"/>
              <a:t>in solving that aren’t computable?</a:t>
            </a:r>
          </a:p>
        </p:txBody>
      </p:sp>
    </p:spTree>
    <p:extLst>
      <p:ext uri="{BB962C8B-B14F-4D97-AF65-F5344CB8AC3E}">
        <p14:creationId xmlns:p14="http://schemas.microsoft.com/office/powerpoint/2010/main" val="12020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0934F1-F6E1-A14E-9214-855CE5E61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computer?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57435-B703-4E50-3975-0440D5BF7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34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64DB3B-8A9D-233D-27FB-399960487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 of computer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A0A1FB-F2B2-105D-73D4-8F44FBDBA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 prove a theorem, we’ll need some kind of definition.</a:t>
            </a:r>
          </a:p>
          <a:p>
            <a:r>
              <a:rPr lang="en-US" dirty="0"/>
              <a:t>The first theoretical description of a (“normal”) computer is a </a:t>
            </a:r>
            <a:r>
              <a:rPr lang="en-US" b="1" dirty="0"/>
              <a:t>Turing Machine</a:t>
            </a:r>
          </a:p>
          <a:p>
            <a:r>
              <a:rPr lang="en-US" b="1" dirty="0"/>
              <a:t>Turing Machines </a:t>
            </a:r>
            <a:r>
              <a:rPr lang="en-US" dirty="0"/>
              <a:t>have: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finite control </a:t>
            </a:r>
          </a:p>
          <a:p>
            <a:pPr marL="550926" lvl="1" indent="-514350">
              <a:buFont typeface="Arial" panose="020B0604020202020204" pitchFamily="34" charset="0"/>
              <a:buChar char="•"/>
            </a:pPr>
            <a:r>
              <a:rPr lang="en-US" dirty="0"/>
              <a:t>think: a DFA-like object to represent program state, what is the program I’m executing, what line number am I on,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 much memory as we need</a:t>
            </a:r>
          </a:p>
          <a:p>
            <a:pPr marL="550926" lvl="1" indent="-514350">
              <a:buFont typeface="Arial" panose="020B0604020202020204" pitchFamily="34" charset="0"/>
              <a:buChar char="•"/>
            </a:pPr>
            <a:r>
              <a:rPr lang="en-US" dirty="0"/>
              <a:t>Stored on an infinite “tape”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“focus-of-attention”</a:t>
            </a:r>
          </a:p>
          <a:p>
            <a:pPr marL="550926" lvl="1" indent="-514350">
              <a:buFont typeface="Arial" panose="020B0604020202020204" pitchFamily="34" charset="0"/>
              <a:buChar char="•"/>
            </a:pPr>
            <a:r>
              <a:rPr lang="en-US" dirty="0"/>
              <a:t>The bit of memory on the tape we’re paying attention to right now. Can read and write at this spot. The finite control can move the focus.</a:t>
            </a:r>
          </a:p>
        </p:txBody>
      </p:sp>
    </p:spTree>
    <p:extLst>
      <p:ext uri="{BB962C8B-B14F-4D97-AF65-F5344CB8AC3E}">
        <p14:creationId xmlns:p14="http://schemas.microsoft.com/office/powerpoint/2010/main" val="2621891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068F0-CA4F-507A-3901-E67EC145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that sound like a computer?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F228C-CBB1-A95A-2394-794646B71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Maybe not the first analogy you would have come up with.</a:t>
            </a:r>
          </a:p>
          <a:p>
            <a:r>
              <a:rPr lang="en-US" dirty="0"/>
              <a:t>But computer scientists still love talking about Turing Machines---take 431 to learn more</a:t>
            </a:r>
          </a:p>
          <a:p>
            <a:r>
              <a:rPr lang="en-US" dirty="0"/>
              <a:t>But an idea called “Turing-completeness” says we can think about Java programs instead</a:t>
            </a:r>
          </a:p>
          <a:p>
            <a:r>
              <a:rPr lang="en-US" dirty="0"/>
              <a:t>A computational device is Turing-complete if it can do everything a Turing-machine can do.</a:t>
            </a:r>
          </a:p>
          <a:p>
            <a:r>
              <a:rPr lang="en-US" dirty="0"/>
              <a:t>Java is Turing-complete, as are C++, Python, and any other general-purpose programming language you know. And moreover, none can really solve problems the others can’t</a:t>
            </a:r>
          </a:p>
          <a:p>
            <a:r>
              <a:rPr lang="en-US" dirty="0"/>
              <a:t>See 431 for more on these.</a:t>
            </a:r>
          </a:p>
        </p:txBody>
      </p:sp>
    </p:spTree>
    <p:extLst>
      <p:ext uri="{BB962C8B-B14F-4D97-AF65-F5344CB8AC3E}">
        <p14:creationId xmlns:p14="http://schemas.microsoft.com/office/powerpoint/2010/main" val="2643068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4D074C-065D-4841-8044-64B5EA2F4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Halting Problem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7DAA74-E1B1-45FA-B546-F4F68ADF74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E063A-069D-490B-8135-5DFBD0A51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Practical </a:t>
            </a:r>
            <a:r>
              <a:rPr lang="en-US" dirty="0" err="1"/>
              <a:t>Uncomputable</a:t>
            </a:r>
            <a:r>
              <a:rPr lang="en-US" dirty="0"/>
              <a:t>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59F65-05CA-4F64-A87A-67FA46A54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 pressed the run button on your code and have it take a long time?</a:t>
            </a:r>
          </a:p>
          <a:p>
            <a:endParaRPr lang="en-US" dirty="0"/>
          </a:p>
          <a:p>
            <a:r>
              <a:rPr lang="en-US" dirty="0"/>
              <a:t>Like an infinitely long time?</a:t>
            </a:r>
          </a:p>
          <a:p>
            <a:endParaRPr lang="en-US" dirty="0"/>
          </a:p>
          <a:p>
            <a:r>
              <a:rPr lang="en-US" dirty="0"/>
              <a:t>What didn’t your compiler…like, tell you </a:t>
            </a:r>
            <a:r>
              <a:rPr lang="en-US" b="1" dirty="0"/>
              <a:t>not </a:t>
            </a:r>
            <a:r>
              <a:rPr lang="en-US" dirty="0"/>
              <a:t>to push the button yet. </a:t>
            </a:r>
          </a:p>
          <a:p>
            <a:r>
              <a:rPr lang="en-US" dirty="0"/>
              <a:t>It tells you when your code doesn’t compile before it runs it…why doesn’t it check for infinite loops?</a:t>
            </a:r>
          </a:p>
        </p:txBody>
      </p:sp>
    </p:spTree>
    <p:extLst>
      <p:ext uri="{BB962C8B-B14F-4D97-AF65-F5344CB8AC3E}">
        <p14:creationId xmlns:p14="http://schemas.microsoft.com/office/powerpoint/2010/main" val="3635888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with UW color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11_template" id="{6BA7A1FE-736A-48A3-846A-B53BDD0DBBA6}" vid="{10AF989D-615E-4933-A809-2B6668B0A6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311_template</Template>
  <TotalTime>1871</TotalTime>
  <Words>2346</Words>
  <Application>Microsoft Office PowerPoint</Application>
  <PresentationFormat>Widescreen</PresentationFormat>
  <Paragraphs>284</Paragraphs>
  <Slides>34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Aptos</vt:lpstr>
      <vt:lpstr>Arial</vt:lpstr>
      <vt:lpstr>Calibri</vt:lpstr>
      <vt:lpstr>Cambria Math</vt:lpstr>
      <vt:lpstr>Courier New</vt:lpstr>
      <vt:lpstr>Segoe UI</vt:lpstr>
      <vt:lpstr>Segoe UI Light</vt:lpstr>
      <vt:lpstr>Segoe UI Semibold</vt:lpstr>
      <vt:lpstr>Segoe UI Semilight</vt:lpstr>
      <vt:lpstr>Tw Cen MT</vt:lpstr>
      <vt:lpstr>Wingdings</vt:lpstr>
      <vt:lpstr>Wingdings 3</vt:lpstr>
      <vt:lpstr>Integral</vt:lpstr>
      <vt:lpstr>Halting Problem</vt:lpstr>
      <vt:lpstr>Our Second big takeaway</vt:lpstr>
      <vt:lpstr>Not just Java</vt:lpstr>
      <vt:lpstr>Does this matter?</vt:lpstr>
      <vt:lpstr>What’s a computer?</vt:lpstr>
      <vt:lpstr>Formal definition of computer</vt:lpstr>
      <vt:lpstr>Does that sound like a computer?</vt:lpstr>
      <vt:lpstr>The Halting Problem</vt:lpstr>
      <vt:lpstr>A Practical Uncomputable Problem</vt:lpstr>
      <vt:lpstr>The Halting Problem</vt:lpstr>
      <vt:lpstr>A Proof By Contradiction</vt:lpstr>
      <vt:lpstr>A Very Tricky Program.</vt:lpstr>
      <vt:lpstr>So, uhh that’s a weird program.</vt:lpstr>
      <vt:lpstr>A Very Tricky Program.</vt:lpstr>
      <vt:lpstr>So, uhh that’s a weird program.</vt:lpstr>
      <vt:lpstr>A Very Tricky Program.</vt:lpstr>
      <vt:lpstr>So, uhh that’s a weird program.</vt:lpstr>
      <vt:lpstr>So…</vt:lpstr>
      <vt:lpstr>What this does and doesn’t mean</vt:lpstr>
      <vt:lpstr>What this does and doesn’t mean</vt:lpstr>
      <vt:lpstr>What this does and doesn’t mean</vt:lpstr>
      <vt:lpstr>What this does and doesn’t mean</vt:lpstr>
      <vt:lpstr>What that does and doesn’t mean</vt:lpstr>
      <vt:lpstr>Takeaways</vt:lpstr>
      <vt:lpstr>More Uncomputable problems</vt:lpstr>
      <vt:lpstr>More Uncomputable problems</vt:lpstr>
      <vt:lpstr>How Would we prove that?</vt:lpstr>
      <vt:lpstr>A Reduction</vt:lpstr>
      <vt:lpstr>Reductions in General</vt:lpstr>
      <vt:lpstr>Fun (Scary?) Fact</vt:lpstr>
      <vt:lpstr>What Comes next?</vt:lpstr>
      <vt:lpstr>We’ve Covered A LOT</vt:lpstr>
      <vt:lpstr>No really. A lot</vt:lpstr>
      <vt:lpstr>Like A lot a lot.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Halting Problem</dc:title>
  <dc:creator>rtweber2</dc:creator>
  <cp:lastModifiedBy>Robert Weber</cp:lastModifiedBy>
  <cp:revision>32</cp:revision>
  <cp:lastPrinted>2024-12-06T02:45:05Z</cp:lastPrinted>
  <dcterms:created xsi:type="dcterms:W3CDTF">2020-12-08T21:10:43Z</dcterms:created>
  <dcterms:modified xsi:type="dcterms:W3CDTF">2024-12-06T21:10:56Z</dcterms:modified>
</cp:coreProperties>
</file>