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691" r:id="rId3"/>
    <p:sldId id="728" r:id="rId4"/>
    <p:sldId id="676" r:id="rId5"/>
    <p:sldId id="680" r:id="rId6"/>
    <p:sldId id="681" r:id="rId7"/>
    <p:sldId id="683" r:id="rId8"/>
    <p:sldId id="682" r:id="rId9"/>
    <p:sldId id="686" r:id="rId10"/>
    <p:sldId id="690" r:id="rId11"/>
    <p:sldId id="685" r:id="rId12"/>
    <p:sldId id="727" r:id="rId13"/>
    <p:sldId id="679" r:id="rId14"/>
    <p:sldId id="623" r:id="rId15"/>
    <p:sldId id="692" r:id="rId16"/>
    <p:sldId id="693" r:id="rId17"/>
    <p:sldId id="694" r:id="rId18"/>
    <p:sldId id="721" r:id="rId19"/>
    <p:sldId id="695" r:id="rId20"/>
    <p:sldId id="720" r:id="rId21"/>
    <p:sldId id="708" r:id="rId22"/>
    <p:sldId id="710" r:id="rId23"/>
    <p:sldId id="712" r:id="rId24"/>
    <p:sldId id="713" r:id="rId25"/>
    <p:sldId id="711" r:id="rId26"/>
    <p:sldId id="714" r:id="rId27"/>
    <p:sldId id="715" r:id="rId28"/>
    <p:sldId id="716" r:id="rId29"/>
    <p:sldId id="719" r:id="rId30"/>
    <p:sldId id="717" r:id="rId31"/>
    <p:sldId id="697" r:id="rId32"/>
    <p:sldId id="696" r:id="rId33"/>
    <p:sldId id="285" r:id="rId34"/>
    <p:sldId id="698" r:id="rId35"/>
    <p:sldId id="699" r:id="rId36"/>
    <p:sldId id="700" r:id="rId37"/>
    <p:sldId id="701" r:id="rId38"/>
    <p:sldId id="702" r:id="rId39"/>
    <p:sldId id="703" r:id="rId40"/>
    <p:sldId id="704" r:id="rId41"/>
    <p:sldId id="705" r:id="rId42"/>
    <p:sldId id="706" r:id="rId43"/>
    <p:sldId id="707" r:id="rId44"/>
    <p:sldId id="724" r:id="rId45"/>
    <p:sldId id="718" r:id="rId46"/>
    <p:sldId id="722" r:id="rId47"/>
    <p:sldId id="723" r:id="rId48"/>
    <p:sldId id="709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72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96DD-BE7E-4548-8C4A-56C24A49605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C811-2E56-4EB3-8AA6-45D2255F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https://en.wikipedia.org/wiki/Trust,_but_verify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6H3lBg1AhJcxmiyjySIrbZDkvUei_nudX2lEpHK2MtxzgLA/viewform?usp=sf_link" TargetMode="External"/><Relationship Id="rId2" Type="http://schemas.openxmlformats.org/officeDocument/2006/relationships/hyperlink" Target="https://courses.cs.washington.edu/courses/cse311/24au/exa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9710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  <a:p>
                <a:pPr marL="0" indent="0">
                  <a:buNone/>
                </a:pPr>
                <a:r>
                  <a:rPr lang="en-US" dirty="0"/>
                  <a:t>Then, also design an NFA for “1 in the third position from the start”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971067"/>
              </a:xfrm>
              <a:blipFill>
                <a:blip r:embed="rId2"/>
                <a:stretch>
                  <a:fillRect l="-1525" t="-276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BFB-2C14-4E4D-B6B1-E7C5676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“trust but verify”</a:t>
                </a:r>
                <a:endParaRPr lang="en-US" dirty="0"/>
              </a:p>
              <a:p>
                <a:r>
                  <a:rPr lang="en-US" dirty="0"/>
                  <a:t>Trust the NFA will magically make the transition needed.</a:t>
                </a:r>
              </a:p>
              <a:p>
                <a:r>
                  <a:rPr lang="en-US" dirty="0"/>
                  <a:t>But verify that the NFA “did it for the right reason”</a:t>
                </a:r>
              </a:p>
              <a:p>
                <a:r>
                  <a:rPr lang="en-US" dirty="0"/>
                  <a:t>We didn’t just build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You need to verify it was the third character from the end. </a:t>
                </a:r>
              </a:p>
              <a:p>
                <a:r>
                  <a:rPr lang="en-US" dirty="0"/>
                  <a:t>The magic decisions are “what leads to acceptance” not “what I had in mind when I made this machine.”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8689B1B-0058-4032-BAA2-200B0A424315}"/>
              </a:ext>
            </a:extLst>
          </p:cNvPr>
          <p:cNvGrpSpPr/>
          <p:nvPr/>
        </p:nvGrpSpPr>
        <p:grpSpPr>
          <a:xfrm>
            <a:off x="4254922" y="3190387"/>
            <a:ext cx="2585156" cy="1392443"/>
            <a:chOff x="2155534" y="3535170"/>
            <a:chExt cx="2585156" cy="1392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20A58-129B-46CC-B823-67440A3BDCAC}"/>
                </a:ext>
              </a:extLst>
            </p:cNvPr>
            <p:cNvSpPr txBox="1"/>
            <p:nvPr/>
          </p:nvSpPr>
          <p:spPr>
            <a:xfrm>
              <a:off x="2486220" y="3576799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ABE491-7C1C-40C6-9B7C-31CC3C8A53E0}"/>
                </a:ext>
              </a:extLst>
            </p:cNvPr>
            <p:cNvGrpSpPr/>
            <p:nvPr/>
          </p:nvGrpSpPr>
          <p:grpSpPr>
            <a:xfrm>
              <a:off x="2495828" y="4318013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64F43445-EC90-4859-93FC-9A814FAC6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B1EBE523-4629-485B-990A-83B0FBD8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5EB009-D2CF-43D0-908A-4D33BC59FB0A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2155534" y="4622813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34A00FE-5659-4B87-B822-B9926B0A992A}"/>
                </a:ext>
              </a:extLst>
            </p:cNvPr>
            <p:cNvSpPr/>
            <p:nvPr/>
          </p:nvSpPr>
          <p:spPr>
            <a:xfrm>
              <a:off x="2511152" y="4064013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cxnSp>
          <p:nvCxnSpPr>
            <p:cNvPr id="22" name="AutoShape 39">
              <a:extLst>
                <a:ext uri="{FF2B5EF4-FFF2-40B4-BE49-F238E27FC236}">
                  <a16:creationId xmlns:a16="http://schemas.microsoft.com/office/drawing/2014/main" id="{21F3AE90-6041-4EC3-91F5-D00A4574E7BC}"/>
                </a:ext>
              </a:extLst>
            </p:cNvPr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3105428" y="4621949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BD03D3-C73B-4401-8F6C-F0B3A2DFABC1}"/>
                </a:ext>
              </a:extLst>
            </p:cNvPr>
            <p:cNvGrpSpPr/>
            <p:nvPr/>
          </p:nvGrpSpPr>
          <p:grpSpPr>
            <a:xfrm>
              <a:off x="4131090" y="430492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38FDFD34-5D44-4454-8CB3-6A1DEA3A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B37B3A38-D518-4378-A0A0-5138AB0F3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AFC527-E1AA-4834-B01B-FA0971A86AF5}"/>
                </a:ext>
              </a:extLst>
            </p:cNvPr>
            <p:cNvSpPr txBox="1"/>
            <p:nvPr/>
          </p:nvSpPr>
          <p:spPr>
            <a:xfrm>
              <a:off x="3353506" y="414805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AF83C-70F1-4825-BF47-0014396D24ED}"/>
                </a:ext>
              </a:extLst>
            </p:cNvPr>
            <p:cNvSpPr txBox="1"/>
            <p:nvPr/>
          </p:nvSpPr>
          <p:spPr>
            <a:xfrm>
              <a:off x="4112751" y="3535170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B03C6B-CAFC-41E0-8962-E85C000407BB}"/>
                </a:ext>
              </a:extLst>
            </p:cNvPr>
            <p:cNvSpPr/>
            <p:nvPr/>
          </p:nvSpPr>
          <p:spPr>
            <a:xfrm>
              <a:off x="4137683" y="4022384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7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So,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HW8 is out.</a:t>
            </a:r>
          </a:p>
          <a:p>
            <a:pPr lvl="1"/>
            <a:r>
              <a:rPr lang="en-US" dirty="0"/>
              <a:t>Due Wed Dec 4</a:t>
            </a:r>
            <a:r>
              <a:rPr lang="en-US" baseline="30000" dirty="0"/>
              <a:t>th</a:t>
            </a:r>
            <a:r>
              <a:rPr lang="en-US" dirty="0"/>
              <a:t> (after Thanksgiving)</a:t>
            </a:r>
            <a:r>
              <a:rPr lang="en-US" b="1" dirty="0"/>
              <a:t>. </a:t>
            </a:r>
            <a:r>
              <a:rPr lang="en-US" dirty="0"/>
              <a:t>We’ll release solutions Sunday after the deadline.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A298-2F65-80D5-B36C-B3004C9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2850-A33A-21A8-BD9D-CAA967F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97DD-2E97-1B87-9C06-0F6BA81E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CC25and 26 are both based on this slide deck.</a:t>
            </a:r>
          </a:p>
          <a:p>
            <a:r>
              <a:rPr lang="en-US" dirty="0"/>
              <a:t>Both out today, both due Monday (in case you are travelling).</a:t>
            </a:r>
          </a:p>
          <a:p>
            <a:endParaRPr lang="en-US" dirty="0"/>
          </a:p>
          <a:p>
            <a:r>
              <a:rPr lang="en-US" dirty="0"/>
              <a:t>Some OH made remote or cancelled early this week (TAs and students travelling) </a:t>
            </a:r>
          </a:p>
        </p:txBody>
      </p:sp>
    </p:spTree>
    <p:extLst>
      <p:ext uri="{BB962C8B-B14F-4D97-AF65-F5344CB8AC3E}">
        <p14:creationId xmlns:p14="http://schemas.microsoft.com/office/powerpoint/2010/main" val="122524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697252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515799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366973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99490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88786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4269577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376455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516155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4062130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432361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3227217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539569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4218174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5417</TotalTime>
  <Words>3904</Words>
  <Application>Microsoft Office PowerPoint</Application>
  <PresentationFormat>Widescreen</PresentationFormat>
  <Paragraphs>633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Aptos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Announcements</vt:lpstr>
      <vt:lpstr>Let’s try to make our more powerful automata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Designing an NFA</vt:lpstr>
      <vt:lpstr>Three ways to think about NFAs</vt:lpstr>
      <vt:lpstr>Parallel Exploration view of an NFA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66</cp:revision>
  <cp:lastPrinted>2024-11-23T01:05:53Z</cp:lastPrinted>
  <dcterms:created xsi:type="dcterms:W3CDTF">2020-12-03T23:18:29Z</dcterms:created>
  <dcterms:modified xsi:type="dcterms:W3CDTF">2024-11-23T02:00:17Z</dcterms:modified>
</cp:coreProperties>
</file>