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641" r:id="rId3"/>
    <p:sldId id="726" r:id="rId4"/>
    <p:sldId id="644" r:id="rId5"/>
    <p:sldId id="657" r:id="rId6"/>
    <p:sldId id="658" r:id="rId7"/>
    <p:sldId id="647" r:id="rId8"/>
    <p:sldId id="659" r:id="rId9"/>
    <p:sldId id="660" r:id="rId10"/>
    <p:sldId id="649" r:id="rId11"/>
    <p:sldId id="661" r:id="rId12"/>
    <p:sldId id="266" r:id="rId13"/>
    <p:sldId id="669" r:id="rId14"/>
    <p:sldId id="671" r:id="rId15"/>
    <p:sldId id="672" r:id="rId16"/>
    <p:sldId id="673" r:id="rId17"/>
    <p:sldId id="670" r:id="rId18"/>
    <p:sldId id="674" r:id="rId19"/>
    <p:sldId id="257" r:id="rId20"/>
    <p:sldId id="656" r:id="rId21"/>
    <p:sldId id="675" r:id="rId22"/>
    <p:sldId id="655" r:id="rId23"/>
    <p:sldId id="651" r:id="rId24"/>
    <p:sldId id="687" r:id="rId25"/>
    <p:sldId id="652" r:id="rId26"/>
    <p:sldId id="688" r:id="rId27"/>
    <p:sldId id="653" r:id="rId28"/>
    <p:sldId id="654" r:id="rId29"/>
    <p:sldId id="694" r:id="rId30"/>
    <p:sldId id="676" r:id="rId31"/>
    <p:sldId id="678" r:id="rId32"/>
    <p:sldId id="677" r:id="rId33"/>
    <p:sldId id="679" r:id="rId34"/>
    <p:sldId id="680" r:id="rId35"/>
    <p:sldId id="681" r:id="rId36"/>
    <p:sldId id="683" r:id="rId37"/>
    <p:sldId id="682" r:id="rId38"/>
    <p:sldId id="686" r:id="rId39"/>
    <p:sldId id="690" r:id="rId40"/>
    <p:sldId id="685" r:id="rId41"/>
    <p:sldId id="623" r:id="rId42"/>
    <p:sldId id="693" r:id="rId43"/>
    <p:sldId id="727" r:id="rId44"/>
    <p:sldId id="721" r:id="rId45"/>
    <p:sldId id="695" r:id="rId46"/>
    <p:sldId id="720" r:id="rId47"/>
    <p:sldId id="708" r:id="rId48"/>
    <p:sldId id="710" r:id="rId49"/>
    <p:sldId id="712" r:id="rId50"/>
    <p:sldId id="713" r:id="rId51"/>
    <p:sldId id="711" r:id="rId52"/>
    <p:sldId id="714" r:id="rId53"/>
    <p:sldId id="715" r:id="rId54"/>
    <p:sldId id="716" r:id="rId55"/>
    <p:sldId id="719" r:id="rId56"/>
    <p:sldId id="717" r:id="rId57"/>
    <p:sldId id="6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8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1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7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9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7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AE2A2A2-EE14-45AF-B0B7-768C148B43D5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23BCE5D-7C49-4EBD-9FB6-B7BA1AC8F0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36EB-CFC8-4ED6-9D6D-A8AFF0E15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2A6AA-839F-429E-9D23-71CFC34E7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/>
              <a:t>Lecture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2904034" y="1906413"/>
            <a:ext cx="4416846" cy="2198965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Some quarters this covered in detail. But…we ran out of time. </a:t>
            </a:r>
            <a:br>
              <a:rPr lang="en-US" dirty="0"/>
            </a:br>
            <a:r>
              <a:rPr lang="en-US" dirty="0"/>
              <a:t>Optional slides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106BB-5C7E-4992-8FD0-6BB24E6F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NFAs, Power of machines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936F9-76D5-45DA-97C8-D8CBA97F5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DFAs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state transitioned to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Outputs ordered pair of states to transition to.</a:t>
                </a:r>
              </a:p>
              <a:p>
                <a:r>
                  <a:rPr lang="en-US" dirty="0"/>
                  <a:t>Final States: </a:t>
                </a:r>
                <a:r>
                  <a:rPr lang="en-US" sz="2600" dirty="0"/>
                  <a:t>Varies. E.g.</a:t>
                </a:r>
                <a:br>
                  <a:rPr lang="en-US" sz="2600" dirty="0"/>
                </a:br>
                <a:r>
                  <a:rPr lang="en-US" sz="2000" dirty="0"/>
                  <a:t>For strings accepted by both machines,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dirty="0"/>
                  <a:t>For strings accepted by at least one machine,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3050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“cross product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100492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2BB6-4CA8-457F-9CA6-F09EF62C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NFA:</a:t>
                </a:r>
              </a:p>
              <a:p>
                <a:pPr lvl="1"/>
                <a:r>
                  <a:rPr lang="en-US" dirty="0"/>
                  <a:t>Still has exactly one start state and any number of final states.</a:t>
                </a:r>
              </a:p>
              <a:p>
                <a:pPr lvl="1"/>
                <a:r>
                  <a:rPr lang="en-US" dirty="0"/>
                  <a:t>The NFA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if there is some path from a start state to a final state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lvl="1"/>
                <a:r>
                  <a:rPr lang="en-US" dirty="0"/>
                  <a:t>From a state, you can have 0,1, or many outgoing arrows labeled with a single character. You can choose any of them to build the required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C47BD-2EC8-40C8-AA8B-1AD0FD60C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6">
            <a:extLst>
              <a:ext uri="{FF2B5EF4-FFF2-40B4-BE49-F238E27FC236}">
                <a16:creationId xmlns:a16="http://schemas.microsoft.com/office/drawing/2014/main" id="{913C9A72-0986-46AC-96A3-EF935E07D454}"/>
              </a:ext>
            </a:extLst>
          </p:cNvPr>
          <p:cNvGrpSpPr>
            <a:grpSpLocks/>
          </p:cNvGrpSpPr>
          <p:nvPr/>
        </p:nvGrpSpPr>
        <p:grpSpPr bwMode="auto">
          <a:xfrm>
            <a:off x="2415006" y="4522695"/>
            <a:ext cx="5837006" cy="1716648"/>
            <a:chOff x="2362200" y="5059196"/>
            <a:chExt cx="4572000" cy="134458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F025C5-8DFF-487B-AA84-52FA1FEC4058}"/>
                </a:ext>
              </a:extLst>
            </p:cNvPr>
            <p:cNvSpPr/>
            <p:nvPr/>
          </p:nvSpPr>
          <p:spPr>
            <a:xfrm>
              <a:off x="2671763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0CA689-A2D2-437B-9294-72CF7BA5BFD5}"/>
                </a:ext>
              </a:extLst>
            </p:cNvPr>
            <p:cNvSpPr/>
            <p:nvPr/>
          </p:nvSpPr>
          <p:spPr>
            <a:xfrm>
              <a:off x="5151438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11561C-B74F-41AB-831F-13E0695EB3DF}"/>
                </a:ext>
              </a:extLst>
            </p:cNvPr>
            <p:cNvSpPr/>
            <p:nvPr/>
          </p:nvSpPr>
          <p:spPr>
            <a:xfrm>
              <a:off x="6391275" y="5138569"/>
              <a:ext cx="542925" cy="5572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</a:t>
              </a:r>
              <a:r>
                <a:rPr lang="en-US" b="1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1A2A449-F8A1-400F-8309-BBF7CBB38524}"/>
                </a:ext>
              </a:extLst>
            </p:cNvPr>
            <p:cNvSpPr/>
            <p:nvPr/>
          </p:nvSpPr>
          <p:spPr>
            <a:xfrm>
              <a:off x="3911600" y="5138569"/>
              <a:ext cx="542925" cy="5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s</a:t>
              </a:r>
              <a:r>
                <a:rPr lang="en-US" sz="16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TextBox 14">
              <a:extLst>
                <a:ext uri="{FF2B5EF4-FFF2-40B4-BE49-F238E27FC236}">
                  <a16:creationId xmlns:a16="http://schemas.microsoft.com/office/drawing/2014/main" id="{1A383BD8-4F51-4BBB-A421-C4B1FCFC1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4336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C9A446A7-0BAB-4BCD-8B90-54F564565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962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1417BA6-A6B5-4BE1-938E-F70C1F4064A5}"/>
                </a:ext>
              </a:extLst>
            </p:cNvPr>
            <p:cNvCxnSpPr>
              <a:stCxn id="5" idx="6"/>
              <a:endCxn id="8" idx="2"/>
            </p:cNvCxnSpPr>
            <p:nvPr/>
          </p:nvCxnSpPr>
          <p:spPr>
            <a:xfrm>
              <a:off x="3214688" y="5416375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3EDCFCA1-6094-48FA-AF55-41F2A811C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07" y="5059196"/>
              <a:ext cx="232475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1</a:t>
              </a:r>
            </a:p>
          </p:txBody>
        </p:sp>
        <p:sp>
          <p:nvSpPr>
            <p:cNvPr id="13" name="TextBox 23">
              <a:extLst>
                <a:ext uri="{FF2B5EF4-FFF2-40B4-BE49-F238E27FC236}">
                  <a16:creationId xmlns:a16="http://schemas.microsoft.com/office/drawing/2014/main" id="{4E7BD1B3-E6BA-41B8-8370-B696EAB06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1759" y="6013590"/>
              <a:ext cx="542441" cy="33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D86F6933-2613-4155-8392-39A1C67F8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0" y="6096000"/>
              <a:ext cx="457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400" b="1"/>
                <a:t>0,1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D5A7B0B-9C9C-48C6-8049-D03DC5FDA7A6}"/>
                </a:ext>
              </a:extLst>
            </p:cNvPr>
            <p:cNvCxnSpPr/>
            <p:nvPr/>
          </p:nvCxnSpPr>
          <p:spPr>
            <a:xfrm>
              <a:off x="4454525" y="5376688"/>
              <a:ext cx="696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9E5F941-D677-46F9-8CD3-02CB17556999}"/>
                </a:ext>
              </a:extLst>
            </p:cNvPr>
            <p:cNvCxnSpPr/>
            <p:nvPr/>
          </p:nvCxnSpPr>
          <p:spPr>
            <a:xfrm>
              <a:off x="5694363" y="5376688"/>
              <a:ext cx="696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CBD15C1-E632-4929-8D0A-76D39F8FB5BD}"/>
                </a:ext>
              </a:extLst>
            </p:cNvPr>
            <p:cNvSpPr/>
            <p:nvPr/>
          </p:nvSpPr>
          <p:spPr>
            <a:xfrm rot="14988361">
              <a:off x="2766224" y="5723545"/>
              <a:ext cx="398453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E64B559B-C56F-465F-B883-287882E76BBC}"/>
                </a:ext>
              </a:extLst>
            </p:cNvPr>
            <p:cNvSpPr/>
            <p:nvPr/>
          </p:nvSpPr>
          <p:spPr>
            <a:xfrm rot="14988361">
              <a:off x="6441286" y="5677509"/>
              <a:ext cx="398454" cy="38735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6F4F416-C22C-4D40-817A-931F75E31060}"/>
                </a:ext>
              </a:extLst>
            </p:cNvPr>
            <p:cNvCxnSpPr/>
            <p:nvPr/>
          </p:nvCxnSpPr>
          <p:spPr>
            <a:xfrm>
              <a:off x="2362200" y="5376688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685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4FE0-C400-44EB-9A3B-326AEC84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second…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4C08-DAB0-4283-9322-FC0400BF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But…how does it know?</a:t>
            </a:r>
          </a:p>
          <a:p>
            <a:endParaRPr lang="en-US" dirty="0"/>
          </a:p>
          <a:p>
            <a:r>
              <a:rPr lang="en-US" dirty="0"/>
              <a:t>Is this realistic? </a:t>
            </a:r>
          </a:p>
        </p:txBody>
      </p:sp>
    </p:spTree>
    <p:extLst>
      <p:ext uri="{BB962C8B-B14F-4D97-AF65-F5344CB8AC3E}">
        <p14:creationId xmlns:p14="http://schemas.microsoft.com/office/powerpoint/2010/main" val="3511077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C658-E277-46F9-896E-E3764641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So…magic guessing doesn’t exist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63D55-A2C9-4FC4-BA25-176DD34F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know.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parallel computation view is realistic.</a:t>
            </a:r>
          </a:p>
          <a:p>
            <a:r>
              <a:rPr lang="en-US" dirty="0"/>
              <a:t>Lets us give simpler descriptions of complicated objects.</a:t>
            </a:r>
          </a:p>
          <a:p>
            <a:endParaRPr lang="en-US" dirty="0"/>
          </a:p>
          <a:p>
            <a:r>
              <a:rPr lang="en-US" dirty="0"/>
              <a:t>This notion of “nondeterminism” is also really useful in more advanced CS theory (you’ll see it again in 421 or 431 if not sooner).</a:t>
            </a:r>
          </a:p>
          <a:p>
            <a:r>
              <a:rPr lang="en-US" dirty="0"/>
              <a:t>Source of the P vs. NP problem.</a:t>
            </a:r>
          </a:p>
        </p:txBody>
      </p:sp>
    </p:spTree>
    <p:extLst>
      <p:ext uri="{BB962C8B-B14F-4D97-AF65-F5344CB8AC3E}">
        <p14:creationId xmlns:p14="http://schemas.microsoft.com/office/powerpoint/2010/main" val="28938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1B25EE-48AA-490C-8744-ED1073FAC7A1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46BC0F-7B06-45EC-8139-3D91A09E90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22F4FA-9011-499D-8374-285FE274EB32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EF0289-2AE8-4241-8EC7-F094BC923BC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E881E56-1207-4312-A0DE-31D7D24A90A1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F0F7A38-63E5-41C9-90C2-F4C601A02A5E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91CB6CF-6E8C-4B3E-8D23-B5F22D2BA123}"/>
                  </a:ext>
                </a:extLst>
              </p:cNvPr>
              <p:cNvCxnSpPr>
                <a:stCxn id="28" idx="7"/>
                <a:endCxn id="29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83DA9D4-ED20-43DD-B0A5-9579392F3849}"/>
                  </a:ext>
                </a:extLst>
              </p:cNvPr>
              <p:cNvCxnSpPr>
                <a:stCxn id="28" idx="5"/>
                <a:endCxn id="31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6A5F6D52-1E36-4AF7-9899-8DE78A3C0795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E8238674-9090-4A54-9308-84446794D28B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89BAD991-5B15-442D-8C9F-2FA5DB169748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9231319-273A-4D15-99DF-34EBCC704543}"/>
                  </a:ext>
                </a:extLst>
              </p:cNvPr>
              <p:cNvCxnSpPr>
                <a:endCxn id="28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E1D88C8-7300-4037-9A9A-3F3F1ABA442C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EE86D3-E163-4FBF-84A2-C8CD2D146EBD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5AC546B-6F4D-4EE5-B41A-2561151992FC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9491D1-D429-4C1B-BEE8-90DA58C4F4AD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652EE0F-C7D8-4AA8-8C74-DA9714634839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AB8B879-63CF-4252-A431-1B8A9D234D9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736D4DAA-3752-40E7-8D94-53FC2FE54AF0}"/>
                  </a:ext>
                </a:extLst>
              </p:cNvPr>
              <p:cNvCxnSpPr>
                <a:stCxn id="29" idx="6"/>
                <a:endCxn id="42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9E5BE86-3B1D-47EB-AB9A-90AB48C36758}"/>
                  </a:ext>
                </a:extLst>
              </p:cNvPr>
              <p:cNvCxnSpPr>
                <a:stCxn id="42" idx="6"/>
                <a:endCxn id="43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C380D0-9363-42E5-BA1F-882C3A3943E9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8D65C4-5833-4022-B43A-DC4B41F6B615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AABE69-8A28-4D4D-B482-7ACAE43A7CFE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157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F880-987E-450A-8C4B-9BD884B2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NFA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795EC-B1E4-4407-9DDC-B6C880E9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69743"/>
          </a:xfrm>
        </p:spPr>
        <p:txBody>
          <a:bodyPr/>
          <a:lstStyle/>
          <a:p>
            <a:r>
              <a:rPr lang="en-US" dirty="0"/>
              <a:t>What is the language of this NFA?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/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111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0∪1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91FF148-AF1C-4777-954A-E815ED8A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588" y="2900082"/>
                <a:ext cx="27700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/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A4DDF7-2C80-4C7C-9EF6-683310050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808" y="5534439"/>
                <a:ext cx="277009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B51D66C4-0C0C-4086-8913-7B63F332714C}"/>
              </a:ext>
            </a:extLst>
          </p:cNvPr>
          <p:cNvGrpSpPr/>
          <p:nvPr/>
        </p:nvGrpSpPr>
        <p:grpSpPr>
          <a:xfrm>
            <a:off x="2502661" y="2153479"/>
            <a:ext cx="6641339" cy="4505153"/>
            <a:chOff x="2502661" y="2153479"/>
            <a:chExt cx="6641339" cy="450515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09F72E-37DA-4E77-8ECB-03C0E708DE60}"/>
                </a:ext>
              </a:extLst>
            </p:cNvPr>
            <p:cNvGrpSpPr/>
            <p:nvPr/>
          </p:nvGrpSpPr>
          <p:grpSpPr>
            <a:xfrm>
              <a:off x="2502661" y="2153479"/>
              <a:ext cx="6641339" cy="3969025"/>
              <a:chOff x="1362974" y="1130022"/>
              <a:chExt cx="5929485" cy="339374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E47D942-F11A-4F3F-92C8-98D54D7C35DD}"/>
                  </a:ext>
                </a:extLst>
              </p:cNvPr>
              <p:cNvSpPr/>
              <p:nvPr/>
            </p:nvSpPr>
            <p:spPr>
              <a:xfrm>
                <a:off x="1804811" y="2878872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17A4DB-6D9B-4F96-87E9-1A762ECFA80F}"/>
                  </a:ext>
                </a:extLst>
              </p:cNvPr>
              <p:cNvSpPr/>
              <p:nvPr/>
            </p:nvSpPr>
            <p:spPr>
              <a:xfrm>
                <a:off x="3061393" y="1694177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1A5B13E-8F30-4BA2-88C8-04C96D704C7F}"/>
                  </a:ext>
                </a:extLst>
              </p:cNvPr>
              <p:cNvSpPr/>
              <p:nvPr/>
            </p:nvSpPr>
            <p:spPr>
              <a:xfrm>
                <a:off x="5137485" y="3823971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4E2A1DA-DE8A-4333-BBB7-CD2667DF2E4B}"/>
                  </a:ext>
                </a:extLst>
              </p:cNvPr>
              <p:cNvSpPr/>
              <p:nvPr/>
            </p:nvSpPr>
            <p:spPr>
              <a:xfrm>
                <a:off x="3286136" y="3989604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4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480D5E4-10A4-4450-A190-906A72078794}"/>
                  </a:ext>
                </a:extLst>
              </p:cNvPr>
              <p:cNvCxnSpPr>
                <a:stCxn id="5" idx="7"/>
                <a:endCxn id="6" idx="3"/>
              </p:cNvCxnSpPr>
              <p:nvPr/>
            </p:nvCxnSpPr>
            <p:spPr>
              <a:xfrm flipV="1">
                <a:off x="2260096" y="2149462"/>
                <a:ext cx="879412" cy="8075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0F40B24-52E6-4041-A780-F82A888F18B3}"/>
                  </a:ext>
                </a:extLst>
              </p:cNvPr>
              <p:cNvCxnSpPr>
                <a:stCxn id="5" idx="5"/>
                <a:endCxn id="8" idx="1"/>
              </p:cNvCxnSpPr>
              <p:nvPr/>
            </p:nvCxnSpPr>
            <p:spPr>
              <a:xfrm>
                <a:off x="2260096" y="3334157"/>
                <a:ext cx="1104155" cy="73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4BCC6594-1A3D-4540-B31C-F37BCD63305A}"/>
                  </a:ext>
                </a:extLst>
              </p:cNvPr>
              <p:cNvSpPr/>
              <p:nvPr/>
            </p:nvSpPr>
            <p:spPr>
              <a:xfrm>
                <a:off x="3778370" y="3803068"/>
                <a:ext cx="1362973" cy="311732"/>
              </a:xfrm>
              <a:custGeom>
                <a:avLst/>
                <a:gdLst>
                  <a:gd name="connsiteX0" fmla="*/ 0 w 1362973"/>
                  <a:gd name="connsiteY0" fmla="*/ 311732 h 311732"/>
                  <a:gd name="connsiteX1" fmla="*/ 595222 w 1362973"/>
                  <a:gd name="connsiteY1" fmla="*/ 1181 h 311732"/>
                  <a:gd name="connsiteX2" fmla="*/ 1362973 w 1362973"/>
                  <a:gd name="connsiteY2" fmla="*/ 225468 h 3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2973" h="311732">
                    <a:moveTo>
                      <a:pt x="0" y="311732"/>
                    </a:moveTo>
                    <a:cubicBezTo>
                      <a:pt x="184030" y="163645"/>
                      <a:pt x="368060" y="15558"/>
                      <a:pt x="595222" y="1181"/>
                    </a:cubicBezTo>
                    <a:cubicBezTo>
                      <a:pt x="822384" y="-13196"/>
                      <a:pt x="1092678" y="106136"/>
                      <a:pt x="1362973" y="22546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837B352F-38D1-4447-8D80-CFA8E8870C20}"/>
                  </a:ext>
                </a:extLst>
              </p:cNvPr>
              <p:cNvSpPr/>
              <p:nvPr/>
            </p:nvSpPr>
            <p:spPr>
              <a:xfrm>
                <a:off x="3821502" y="4218317"/>
                <a:ext cx="1311215" cy="305454"/>
              </a:xfrm>
              <a:custGeom>
                <a:avLst/>
                <a:gdLst>
                  <a:gd name="connsiteX0" fmla="*/ 1311215 w 1311215"/>
                  <a:gd name="connsiteY0" fmla="*/ 0 h 305454"/>
                  <a:gd name="connsiteX1" fmla="*/ 707366 w 1311215"/>
                  <a:gd name="connsiteY1" fmla="*/ 301925 h 305454"/>
                  <a:gd name="connsiteX2" fmla="*/ 0 w 1311215"/>
                  <a:gd name="connsiteY2" fmla="*/ 138023 h 30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215" h="305454">
                    <a:moveTo>
                      <a:pt x="1311215" y="0"/>
                    </a:moveTo>
                    <a:cubicBezTo>
                      <a:pt x="1118558" y="139460"/>
                      <a:pt x="925902" y="278921"/>
                      <a:pt x="707366" y="301925"/>
                    </a:cubicBezTo>
                    <a:cubicBezTo>
                      <a:pt x="488830" y="324929"/>
                      <a:pt x="244415" y="231476"/>
                      <a:pt x="0" y="13802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E23A82D8-E188-434A-B62A-78D9B01EA6A9}"/>
                  </a:ext>
                </a:extLst>
              </p:cNvPr>
              <p:cNvSpPr/>
              <p:nvPr/>
            </p:nvSpPr>
            <p:spPr>
              <a:xfrm>
                <a:off x="6040689" y="1292851"/>
                <a:ext cx="690130" cy="445703"/>
              </a:xfrm>
              <a:custGeom>
                <a:avLst/>
                <a:gdLst>
                  <a:gd name="connsiteX0" fmla="*/ 0 w 690130"/>
                  <a:gd name="connsiteY0" fmla="*/ 324933 h 445703"/>
                  <a:gd name="connsiteX1" fmla="*/ 224286 w 690130"/>
                  <a:gd name="connsiteY1" fmla="*/ 5755 h 445703"/>
                  <a:gd name="connsiteX2" fmla="*/ 690113 w 690130"/>
                  <a:gd name="connsiteY2" fmla="*/ 143778 h 445703"/>
                  <a:gd name="connsiteX3" fmla="*/ 207034 w 690130"/>
                  <a:gd name="connsiteY3" fmla="*/ 445703 h 445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130" h="445703">
                    <a:moveTo>
                      <a:pt x="0" y="324933"/>
                    </a:moveTo>
                    <a:cubicBezTo>
                      <a:pt x="54633" y="180440"/>
                      <a:pt x="109267" y="35948"/>
                      <a:pt x="224286" y="5755"/>
                    </a:cubicBezTo>
                    <a:cubicBezTo>
                      <a:pt x="339305" y="-24438"/>
                      <a:pt x="692988" y="70453"/>
                      <a:pt x="690113" y="143778"/>
                    </a:cubicBezTo>
                    <a:cubicBezTo>
                      <a:pt x="687238" y="217103"/>
                      <a:pt x="447136" y="331403"/>
                      <a:pt x="207034" y="44570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F181EF7-110F-4254-9183-105E45B3B631}"/>
                  </a:ext>
                </a:extLst>
              </p:cNvPr>
              <p:cNvCxnSpPr>
                <a:endCxn id="5" idx="2"/>
              </p:cNvCxnSpPr>
              <p:nvPr/>
            </p:nvCxnSpPr>
            <p:spPr>
              <a:xfrm>
                <a:off x="1362974" y="3145572"/>
                <a:ext cx="441837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C8E262-3CA1-4A90-AE5E-7D3A6157BBCA}"/>
                  </a:ext>
                </a:extLst>
              </p:cNvPr>
              <p:cNvSpPr txBox="1"/>
              <p:nvPr/>
            </p:nvSpPr>
            <p:spPr>
              <a:xfrm>
                <a:off x="2386102" y="2158767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DB2AEC-0AD8-4143-ACC4-0213129548B9}"/>
                  </a:ext>
                </a:extLst>
              </p:cNvPr>
              <p:cNvSpPr txBox="1"/>
              <p:nvPr/>
            </p:nvSpPr>
            <p:spPr>
              <a:xfrm>
                <a:off x="2401984" y="359313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4FC7E-A4C0-42EA-BEC9-B7D8D1D0FF47}"/>
                  </a:ext>
                </a:extLst>
              </p:cNvPr>
              <p:cNvSpPr txBox="1"/>
              <p:nvPr/>
            </p:nvSpPr>
            <p:spPr>
              <a:xfrm>
                <a:off x="3870137" y="137698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BD1BE5-C604-4247-B0E8-974BE19F9C3C}"/>
                  </a:ext>
                </a:extLst>
              </p:cNvPr>
              <p:cNvSpPr txBox="1"/>
              <p:nvPr/>
            </p:nvSpPr>
            <p:spPr>
              <a:xfrm>
                <a:off x="4339911" y="334140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7336CC-D070-408E-821B-514FB87D5754}"/>
                  </a:ext>
                </a:extLst>
              </p:cNvPr>
              <p:cNvSpPr/>
              <p:nvPr/>
            </p:nvSpPr>
            <p:spPr>
              <a:xfrm>
                <a:off x="4413369" y="1677770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22ADBD-8FCD-4893-9A44-A79D828F4674}"/>
                  </a:ext>
                </a:extLst>
              </p:cNvPr>
              <p:cNvSpPr/>
              <p:nvPr/>
            </p:nvSpPr>
            <p:spPr>
              <a:xfrm>
                <a:off x="5765345" y="1661363"/>
                <a:ext cx="533400" cy="533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s</a:t>
                </a:r>
                <a:r>
                  <a:rPr lang="en-US" sz="2000" b="1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E1DF80-26F9-422E-9149-C211C2330001}"/>
                  </a:ext>
                </a:extLst>
              </p:cNvPr>
              <p:cNvCxnSpPr>
                <a:stCxn id="6" idx="6"/>
                <a:endCxn id="19" idx="2"/>
              </p:cNvCxnSpPr>
              <p:nvPr/>
            </p:nvCxnSpPr>
            <p:spPr>
              <a:xfrm flipV="1">
                <a:off x="3594793" y="1944470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0E1A1E2-2938-4D8D-91A9-61AD06C7DC2B}"/>
                  </a:ext>
                </a:extLst>
              </p:cNvPr>
              <p:cNvCxnSpPr>
                <a:stCxn id="19" idx="6"/>
                <a:endCxn id="20" idx="2"/>
              </p:cNvCxnSpPr>
              <p:nvPr/>
            </p:nvCxnSpPr>
            <p:spPr>
              <a:xfrm flipV="1">
                <a:off x="4946769" y="1928063"/>
                <a:ext cx="818576" cy="1640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B0622EE-54B4-40EC-9BE3-F4299AAB61F2}"/>
                  </a:ext>
                </a:extLst>
              </p:cNvPr>
              <p:cNvSpPr txBox="1"/>
              <p:nvPr/>
            </p:nvSpPr>
            <p:spPr>
              <a:xfrm>
                <a:off x="5052033" y="137325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9310428-2920-462C-BCB2-D27863EE69C6}"/>
                  </a:ext>
                </a:extLst>
              </p:cNvPr>
              <p:cNvSpPr txBox="1"/>
              <p:nvPr/>
            </p:nvSpPr>
            <p:spPr>
              <a:xfrm>
                <a:off x="6719866" y="1130022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cs typeface="Franklin Gothic Medium"/>
                  </a:rPr>
                  <a:t>0,1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D91B3-1428-402A-882E-4DC322685A14}"/>
                </a:ext>
              </a:extLst>
            </p:cNvPr>
            <p:cNvSpPr txBox="1"/>
            <p:nvPr/>
          </p:nvSpPr>
          <p:spPr>
            <a:xfrm>
              <a:off x="5804795" y="6118710"/>
              <a:ext cx="380995" cy="539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/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accent3"/>
                    </a:solidFill>
                    <a:latin typeface="Cambria Math" panose="02040503050406030204" pitchFamily="18" charset="0"/>
                  </a:rPr>
                  <a:t>Overall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111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0∪1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∪[</m:t>
                      </m:r>
                      <m:r>
                        <a:rPr lang="en-US" sz="24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2EBC35-2196-46DC-BDF8-071D5764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14" y="5472753"/>
                <a:ext cx="3576790" cy="830997"/>
              </a:xfrm>
              <a:prstGeom prst="rect">
                <a:avLst/>
              </a:prstGeom>
              <a:blipFill>
                <a:blip r:embed="rId4"/>
                <a:stretch>
                  <a:fillRect l="-2555" t="-5882" r="-1363"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729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3631</TotalTime>
  <Words>3087</Words>
  <Application>Microsoft Office PowerPoint</Application>
  <PresentationFormat>Widescreen</PresentationFormat>
  <Paragraphs>739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ＭＳ Ｐゴシック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Tahoma</vt:lpstr>
      <vt:lpstr>Tw Cen MT</vt:lpstr>
      <vt:lpstr>Wingdings 3</vt:lpstr>
      <vt:lpstr>Integral</vt:lpstr>
      <vt:lpstr>Nondeterministic Finite Automata</vt:lpstr>
      <vt:lpstr>Strings over {0,1,2} w/ even number of 2’s and sum%3=0</vt:lpstr>
      <vt:lpstr>More formally (the “cross product construction”)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  <vt:lpstr>NFAs, Power of machines</vt:lpstr>
      <vt:lpstr>Let’s try to make our more powerful automata</vt:lpstr>
      <vt:lpstr>Nondeterministic Finite Automata</vt:lpstr>
      <vt:lpstr>Wait a second…</vt:lpstr>
      <vt:lpstr>Three ways to think about NFAs</vt:lpstr>
      <vt:lpstr>So…magic guessing doesn’t exist</vt:lpstr>
      <vt:lpstr>NFA practice</vt:lpstr>
      <vt:lpstr>NFA practice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Parallel Exploration view of an NFA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29</cp:revision>
  <cp:lastPrinted>2024-11-21T01:15:49Z</cp:lastPrinted>
  <dcterms:created xsi:type="dcterms:W3CDTF">2020-11-29T04:25:15Z</dcterms:created>
  <dcterms:modified xsi:type="dcterms:W3CDTF">2024-11-21T01:16:20Z</dcterms:modified>
</cp:coreProperties>
</file>