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2"/>
  </p:handoutMasterIdLst>
  <p:sldIdLst>
    <p:sldId id="256" r:id="rId2"/>
    <p:sldId id="259" r:id="rId3"/>
    <p:sldId id="257" r:id="rId4"/>
    <p:sldId id="260" r:id="rId5"/>
    <p:sldId id="662" r:id="rId6"/>
    <p:sldId id="663" r:id="rId7"/>
    <p:sldId id="664" r:id="rId8"/>
    <p:sldId id="665" r:id="rId9"/>
    <p:sldId id="666" r:id="rId10"/>
    <p:sldId id="261" r:id="rId11"/>
    <p:sldId id="262" r:id="rId12"/>
    <p:sldId id="263" r:id="rId13"/>
    <p:sldId id="264" r:id="rId14"/>
    <p:sldId id="265" r:id="rId15"/>
    <p:sldId id="668" r:id="rId16"/>
    <p:sldId id="667" r:id="rId17"/>
    <p:sldId id="623" r:id="rId18"/>
    <p:sldId id="638" r:id="rId19"/>
    <p:sldId id="639" r:id="rId20"/>
    <p:sldId id="641" r:id="rId21"/>
    <p:sldId id="677" r:id="rId22"/>
    <p:sldId id="678" r:id="rId23"/>
    <p:sldId id="642" r:id="rId24"/>
    <p:sldId id="643" r:id="rId25"/>
    <p:sldId id="644" r:id="rId26"/>
    <p:sldId id="656" r:id="rId27"/>
    <p:sldId id="658" r:id="rId28"/>
    <p:sldId id="647" r:id="rId29"/>
    <p:sldId id="659" r:id="rId30"/>
    <p:sldId id="660" r:id="rId31"/>
    <p:sldId id="649" r:id="rId32"/>
    <p:sldId id="661" r:id="rId33"/>
    <p:sldId id="266" r:id="rId34"/>
    <p:sldId id="669" r:id="rId35"/>
    <p:sldId id="671" r:id="rId36"/>
    <p:sldId id="672" r:id="rId37"/>
    <p:sldId id="673" r:id="rId38"/>
    <p:sldId id="670" r:id="rId39"/>
    <p:sldId id="674" r:id="rId40"/>
    <p:sldId id="675" r:id="rId41"/>
    <p:sldId id="679" r:id="rId42"/>
    <p:sldId id="680" r:id="rId43"/>
    <p:sldId id="681" r:id="rId44"/>
    <p:sldId id="655" r:id="rId45"/>
    <p:sldId id="651" r:id="rId46"/>
    <p:sldId id="687" r:id="rId47"/>
    <p:sldId id="652" r:id="rId48"/>
    <p:sldId id="688" r:id="rId49"/>
    <p:sldId id="653" r:id="rId50"/>
    <p:sldId id="65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144B-54B8-4CD8-8772-85718293C0F8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F042-6391-46D0-AF2A-27135DBB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72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">11010 12153 2248 0,'0'0'0'0,"0"7"0"16,-4-3 0-16,1 4 26 0,-1 5 0 0,0 0-26 15,-1-2 0-15,-3-3 15 0,-2-1 0 0,4 0-15 16,1-4 0-16,2 0-3 0,1-3 1 0,2-6 2 16,2-8 0-16,-2 14-1744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42094A-305A-41FB-9BDD-DD4804F57BA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2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74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5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9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942094A-305A-41FB-9BDD-DD4804F57BA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1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2198-02E8-4AEE-A0B7-326706B88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Finite State Machines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F0158-6A6F-4342-9E4E-DD3CF27CAA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2024</a:t>
            </a:r>
          </a:p>
          <a:p>
            <a:r>
              <a:rPr lang="en-US" dirty="0"/>
              <a:t>Lecture 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CB353-22B4-4F6E-B526-86119FB4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546" y="738687"/>
            <a:ext cx="3930582" cy="35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A29D-D4FB-4527-8B26-E1C039D0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requirements:</a:t>
                </a:r>
              </a:p>
              <a:p>
                <a:endParaRPr lang="en-US" dirty="0"/>
              </a:p>
              <a:p>
                <a:r>
                  <a:rPr lang="en-US" dirty="0"/>
                  <a:t>Every machine is defined with respect to 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state has exactly one outgoing edge for every character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is exactly one start state; can have as many accept states (aka final states) as you want – including none.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27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represent transitions with a table.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41881"/>
              </p:ext>
            </p:extLst>
          </p:nvPr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52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language of this DFA?</a:t>
            </a:r>
          </a:p>
          <a:p>
            <a:r>
              <a:rPr lang="en-US" dirty="0"/>
              <a:t>I.e. the set of all strings it accepts?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75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string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111</m:t>
                    </m:r>
                  </m:oMath>
                </a14:m>
                <a:r>
                  <a:rPr lang="en-US" dirty="0"/>
                  <a:t>, then you’ll end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 never leave.</a:t>
                </a:r>
              </a:p>
              <a:p>
                <a:r>
                  <a:rPr lang="en-US" dirty="0"/>
                  <a:t>If you end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you’re back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which also accepts.</a:t>
                </a:r>
              </a:p>
              <a:p>
                <a:r>
                  <a:rPr lang="en-US" dirty="0"/>
                  <a:t>And…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also accepted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0∪1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F111D-FD0F-4FF8-82EE-AD2422FEA719}"/>
              </a:ext>
            </a:extLst>
          </p:cNvPr>
          <p:cNvGrpSpPr/>
          <p:nvPr/>
        </p:nvGrpSpPr>
        <p:grpSpPr>
          <a:xfrm>
            <a:off x="5284381" y="3583172"/>
            <a:ext cx="5343597" cy="2524517"/>
            <a:chOff x="5284381" y="3583172"/>
            <a:chExt cx="5343597" cy="252451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B757C7-7378-42CB-B1D1-0F8DDC763EBE}"/>
                </a:ext>
              </a:extLst>
            </p:cNvPr>
            <p:cNvSpPr/>
            <p:nvPr/>
          </p:nvSpPr>
          <p:spPr>
            <a:xfrm>
              <a:off x="5626270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0036F0-D191-4665-81E4-8BB9CE5EAE3A}"/>
                </a:ext>
              </a:extLst>
            </p:cNvPr>
            <p:cNvSpPr/>
            <p:nvPr/>
          </p:nvSpPr>
          <p:spPr>
            <a:xfrm>
              <a:off x="8361382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019627-3ADB-4A64-9FCF-D9F3FECA455A}"/>
                </a:ext>
              </a:extLst>
            </p:cNvPr>
            <p:cNvSpPr/>
            <p:nvPr/>
          </p:nvSpPr>
          <p:spPr>
            <a:xfrm>
              <a:off x="9728938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E1ACB9-3AD3-44BC-8B9F-325C2E8450F5}"/>
                </a:ext>
              </a:extLst>
            </p:cNvPr>
            <p:cNvSpPr/>
            <p:nvPr/>
          </p:nvSpPr>
          <p:spPr>
            <a:xfrm>
              <a:off x="6993826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9F33B4E7-9C81-4B6F-91C4-72B18DEE0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2350" y="4383372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81C3A371-966B-4583-996D-1F85EFABB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604" y="436951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8BE3D2-7BBB-45A6-971D-73BEC659B061}"/>
                </a:ext>
              </a:extLst>
            </p:cNvPr>
            <p:cNvCxnSpPr>
              <a:stCxn id="4" idx="6"/>
              <a:endCxn id="7" idx="2"/>
            </p:cNvCxnSpPr>
            <p:nvPr/>
          </p:nvCxnSpPr>
          <p:spPr>
            <a:xfrm>
              <a:off x="6224576" y="4845826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101B7EDF-433D-4863-9329-753BBCCE1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226" y="4411085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9DDC4C78-D7F9-4435-A43A-F8BA87A7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8937" y="5575014"/>
              <a:ext cx="899041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0,1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0AF73419-F863-4B00-8FEF-45E334424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6854" y="3648989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F62EBB1E-DCC2-46D6-AF6D-539E6225E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9226" y="5616583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E9429BEB-4EE5-418F-9B53-BE58387D3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3826" y="380833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D8C2E42-76A0-43F7-8F02-FAEF32A0DB35}"/>
                </a:ext>
              </a:extLst>
            </p:cNvPr>
            <p:cNvSpPr/>
            <p:nvPr/>
          </p:nvSpPr>
          <p:spPr>
            <a:xfrm>
              <a:off x="6053631" y="4091742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196E247-6A2C-433E-BD25-943AB3E6B1AE}"/>
                </a:ext>
              </a:extLst>
            </p:cNvPr>
            <p:cNvSpPr/>
            <p:nvPr/>
          </p:nvSpPr>
          <p:spPr>
            <a:xfrm>
              <a:off x="5797214" y="3583172"/>
              <a:ext cx="2906056" cy="1777069"/>
            </a:xfrm>
            <a:prstGeom prst="arc">
              <a:avLst>
                <a:gd name="adj1" fmla="val 10677123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49ECD64-8510-446E-96ED-19D0AE0AAD8C}"/>
                </a:ext>
              </a:extLst>
            </p:cNvPr>
            <p:cNvCxnSpPr/>
            <p:nvPr/>
          </p:nvCxnSpPr>
          <p:spPr>
            <a:xfrm>
              <a:off x="7592132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B37D04-CCBF-4FE2-A358-BD81BF908D88}"/>
                </a:ext>
              </a:extLst>
            </p:cNvPr>
            <p:cNvCxnSpPr/>
            <p:nvPr/>
          </p:nvCxnSpPr>
          <p:spPr>
            <a:xfrm>
              <a:off x="8959688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5D1911DB-18B0-4E08-9AA1-CE1AEF41C8FF}"/>
                </a:ext>
              </a:extLst>
            </p:cNvPr>
            <p:cNvSpPr/>
            <p:nvPr/>
          </p:nvSpPr>
          <p:spPr>
            <a:xfrm rot="14988361">
              <a:off x="5716527" y="5220605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8EE16CE-1FC0-4668-8178-0CD5827A3D8D}"/>
                </a:ext>
              </a:extLst>
            </p:cNvPr>
            <p:cNvSpPr/>
            <p:nvPr/>
          </p:nvSpPr>
          <p:spPr>
            <a:xfrm rot="14988361">
              <a:off x="9769336" y="5166046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909B538-1CB9-4AF6-9D9A-3CA2EF6CD573}"/>
                </a:ext>
              </a:extLst>
            </p:cNvPr>
            <p:cNvCxnSpPr/>
            <p:nvPr/>
          </p:nvCxnSpPr>
          <p:spPr>
            <a:xfrm>
              <a:off x="5284381" y="4799061"/>
              <a:ext cx="34188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9E1AB3E-D262-403F-8DE9-EB44585AF0F6}"/>
                </a:ext>
              </a:extLst>
            </p:cNvPr>
            <p:cNvSpPr/>
            <p:nvPr/>
          </p:nvSpPr>
          <p:spPr>
            <a:xfrm>
              <a:off x="9771913" y="4559516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F0D718-E09B-4EB9-B005-8CAE38B0DEAA}"/>
                </a:ext>
              </a:extLst>
            </p:cNvPr>
            <p:cNvSpPr/>
            <p:nvPr/>
          </p:nvSpPr>
          <p:spPr>
            <a:xfrm>
              <a:off x="5662836" y="4566984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59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r>
                  <a:rPr lang="en-US" dirty="0"/>
                  <a:t>What do you need to remember?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02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3)"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8880F27-A534-4D70-827F-EBC96E97814E}"/>
              </a:ext>
            </a:extLst>
          </p:cNvPr>
          <p:cNvSpPr/>
          <p:nvPr/>
        </p:nvSpPr>
        <p:spPr>
          <a:xfrm>
            <a:off x="8694970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EA9FE-B7E4-4AEF-8F64-270600D95054}"/>
              </a:ext>
            </a:extLst>
          </p:cNvPr>
          <p:cNvSpPr/>
          <p:nvPr/>
        </p:nvSpPr>
        <p:spPr>
          <a:xfrm>
            <a:off x="10062526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FE22702-382A-4522-A767-224908B8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287" y="328143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FC14CEC-8BBB-4716-BA7F-643799D2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848" y="231207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6F00876-8280-4008-B7F8-C373807A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25" y="4057392"/>
            <a:ext cx="89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04F18527-07C0-4763-838E-2467ABD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964" y="4060773"/>
            <a:ext cx="56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7E39CC5-D679-46AD-8884-A12F89380B04}"/>
              </a:ext>
            </a:extLst>
          </p:cNvPr>
          <p:cNvSpPr/>
          <p:nvPr/>
        </p:nvSpPr>
        <p:spPr>
          <a:xfrm>
            <a:off x="9039398" y="2650589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4E137-DFB5-4B9B-B5C6-EB74CDEF6B1B}"/>
              </a:ext>
            </a:extLst>
          </p:cNvPr>
          <p:cNvCxnSpPr/>
          <p:nvPr/>
        </p:nvCxnSpPr>
        <p:spPr>
          <a:xfrm>
            <a:off x="9293276" y="3281439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0657D9FE-8E4E-46A0-A3C9-32CECCFEBC32}"/>
              </a:ext>
            </a:extLst>
          </p:cNvPr>
          <p:cNvSpPr/>
          <p:nvPr/>
        </p:nvSpPr>
        <p:spPr>
          <a:xfrm rot="14988361">
            <a:off x="8827669" y="3702979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7F9800F-983D-4F1F-A38A-28EDAB3ED85B}"/>
              </a:ext>
            </a:extLst>
          </p:cNvPr>
          <p:cNvSpPr/>
          <p:nvPr/>
        </p:nvSpPr>
        <p:spPr>
          <a:xfrm rot="14988361">
            <a:off x="10102924" y="3648424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1F4C1-96E5-4DA7-A726-59E8B0CABC55}"/>
              </a:ext>
            </a:extLst>
          </p:cNvPr>
          <p:cNvCxnSpPr>
            <a:cxnSpLocks/>
          </p:cNvCxnSpPr>
          <p:nvPr/>
        </p:nvCxnSpPr>
        <p:spPr>
          <a:xfrm flipH="1" flipV="1">
            <a:off x="10676203" y="3366497"/>
            <a:ext cx="535462" cy="945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172BF17-A8B7-44E9-97DF-1CE84AEF42F6}"/>
              </a:ext>
            </a:extLst>
          </p:cNvPr>
          <p:cNvSpPr/>
          <p:nvPr/>
        </p:nvSpPr>
        <p:spPr>
          <a:xfrm>
            <a:off x="10094180" y="305101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7EC0DF-59F0-3A51-97FA-3153C927837E}"/>
              </a:ext>
            </a:extLst>
          </p:cNvPr>
          <p:cNvGrpSpPr/>
          <p:nvPr/>
        </p:nvGrpSpPr>
        <p:grpSpPr>
          <a:xfrm>
            <a:off x="6727597" y="4619185"/>
            <a:ext cx="3570255" cy="2207245"/>
            <a:chOff x="6727597" y="4619185"/>
            <a:chExt cx="3570255" cy="220724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A50B13F-488C-4E76-B637-06171938B4AB}"/>
                </a:ext>
              </a:extLst>
            </p:cNvPr>
            <p:cNvGrpSpPr/>
            <p:nvPr/>
          </p:nvGrpSpPr>
          <p:grpSpPr>
            <a:xfrm>
              <a:off x="6727597" y="4780788"/>
              <a:ext cx="3570255" cy="2045642"/>
              <a:chOff x="6727597" y="4780788"/>
              <a:chExt cx="3570255" cy="204564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99EB8A5-FE01-4C41-9D39-1D53FB9452F1}"/>
                  </a:ext>
                </a:extLst>
              </p:cNvPr>
              <p:cNvSpPr/>
              <p:nvPr/>
            </p:nvSpPr>
            <p:spPr>
              <a:xfrm>
                <a:off x="6873379" y="568369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71BA9C-62C8-42EC-8F1C-64C8154B5C3C}"/>
                  </a:ext>
                </a:extLst>
              </p:cNvPr>
              <p:cNvSpPr/>
              <p:nvPr/>
            </p:nvSpPr>
            <p:spPr>
              <a:xfrm>
                <a:off x="8843326" y="573135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TextBox 15">
                <a:extLst>
                  <a:ext uri="{FF2B5EF4-FFF2-40B4-BE49-F238E27FC236}">
                    <a16:creationId xmlns:a16="http://schemas.microsoft.com/office/drawing/2014/main" id="{7E453173-B5AE-4EED-AA5F-5A2C4921E2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0039" y="571704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82742B12-2555-41B0-B0B6-65E2506C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8811" y="6341050"/>
                <a:ext cx="89904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CE5CC7B4-B43A-477C-8F29-028779D8E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7597" y="6350524"/>
                <a:ext cx="56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E669B10D-D223-4FA5-A843-1BD35109F99C}"/>
                  </a:ext>
                </a:extLst>
              </p:cNvPr>
              <p:cNvSpPr/>
              <p:nvPr/>
            </p:nvSpPr>
            <p:spPr>
              <a:xfrm rot="2271609">
                <a:off x="8360380" y="5084096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04D1D10-4575-43FE-8F4F-8FB51FA63F34}"/>
                  </a:ext>
                </a:extLst>
              </p:cNvPr>
              <p:cNvCxnSpPr>
                <a:cxnSpLocks/>
                <a:endCxn id="29" idx="2"/>
              </p:cNvCxnSpPr>
              <p:nvPr/>
            </p:nvCxnSpPr>
            <p:spPr>
              <a:xfrm flipV="1">
                <a:off x="7453794" y="6058705"/>
                <a:ext cx="1389532" cy="431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48AD82B2-FA6A-458F-891B-09BD5C96D510}"/>
                  </a:ext>
                </a:extLst>
              </p:cNvPr>
              <p:cNvSpPr/>
              <p:nvPr/>
            </p:nvSpPr>
            <p:spPr>
              <a:xfrm rot="14988361">
                <a:off x="6938707" y="6334297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0CF2F029-315A-482C-A466-AEA52D4510B9}"/>
                  </a:ext>
                </a:extLst>
              </p:cNvPr>
              <p:cNvSpPr/>
              <p:nvPr/>
            </p:nvSpPr>
            <p:spPr>
              <a:xfrm rot="14988361">
                <a:off x="8883724" y="6378924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9AC9DF7-741D-46D1-88A6-4434A8EA31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57003" y="6096997"/>
                <a:ext cx="535462" cy="94511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4D1F37E-0A40-458A-8FB3-120AAB49C155}"/>
                  </a:ext>
                </a:extLst>
              </p:cNvPr>
              <p:cNvSpPr/>
              <p:nvPr/>
            </p:nvSpPr>
            <p:spPr>
              <a:xfrm>
                <a:off x="8873005" y="5770560"/>
                <a:ext cx="512510" cy="581552"/>
              </a:xfrm>
              <a:prstGeom prst="ellipse">
                <a:avLst/>
              </a:prstGeom>
              <a:solidFill>
                <a:schemeClr val="bg1">
                  <a:lumMod val="95000"/>
                  <a:alpha val="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AFB14C7-F303-4604-A822-0AF7C383241E}"/>
                  </a:ext>
                </a:extLst>
              </p:cNvPr>
              <p:cNvSpPr/>
              <p:nvPr/>
            </p:nvSpPr>
            <p:spPr>
              <a:xfrm>
                <a:off x="7873787" y="4866096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/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87" r="-24528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/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4074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/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87" r="-2641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F2C5236-FF66-4A06-BD24-AC6BD6A745EF}"/>
                  </a:ext>
                </a:extLst>
              </p:cNvPr>
              <p:cNvCxnSpPr>
                <a:cxnSpLocks/>
                <a:endCxn id="40" idx="5"/>
              </p:cNvCxnSpPr>
              <p:nvPr/>
            </p:nvCxnSpPr>
            <p:spPr>
              <a:xfrm flipH="1" flipV="1">
                <a:off x="8384473" y="5424926"/>
                <a:ext cx="567013" cy="4232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15">
                <a:extLst>
                  <a:ext uri="{FF2B5EF4-FFF2-40B4-BE49-F238E27FC236}">
                    <a16:creationId xmlns:a16="http://schemas.microsoft.com/office/drawing/2014/main" id="{92F836EA-1AAE-4E17-8D60-90A6328A2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7572" y="4902786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8EFA8D8-C6FF-492F-B6C7-E1DECB753D30}"/>
                  </a:ext>
                </a:extLst>
              </p:cNvPr>
              <p:cNvCxnSpPr>
                <a:cxnSpLocks/>
                <a:stCxn id="40" idx="3"/>
                <a:endCxn id="28" idx="7"/>
              </p:cNvCxnSpPr>
              <p:nvPr/>
            </p:nvCxnSpPr>
            <p:spPr>
              <a:xfrm flipH="1">
                <a:off x="7384065" y="5424926"/>
                <a:ext cx="577342" cy="3546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15">
                <a:extLst>
                  <a:ext uri="{FF2B5EF4-FFF2-40B4-BE49-F238E27FC236}">
                    <a16:creationId xmlns:a16="http://schemas.microsoft.com/office/drawing/2014/main" id="{84DCE5B5-A9A8-401F-80EF-E7A276DC7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1481" y="524071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54" name="TextBox 15">
                <a:extLst>
                  <a:ext uri="{FF2B5EF4-FFF2-40B4-BE49-F238E27FC236}">
                    <a16:creationId xmlns:a16="http://schemas.microsoft.com/office/drawing/2014/main" id="{F9C2ABE8-D571-4FC0-92B2-518EBD8142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150" y="5422354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39AD7F82-8406-4C04-82CC-FCE520198841}"/>
                  </a:ext>
                </a:extLst>
              </p:cNvPr>
              <p:cNvSpPr/>
              <p:nvPr/>
            </p:nvSpPr>
            <p:spPr>
              <a:xfrm rot="10800000">
                <a:off x="7471367" y="5794852"/>
                <a:ext cx="1356587" cy="864770"/>
              </a:xfrm>
              <a:prstGeom prst="arc">
                <a:avLst>
                  <a:gd name="adj1" fmla="val 10841513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TextBox 15">
                <a:extLst>
                  <a:ext uri="{FF2B5EF4-FFF2-40B4-BE49-F238E27FC236}">
                    <a16:creationId xmlns:a16="http://schemas.microsoft.com/office/drawing/2014/main" id="{665FCC00-9E6F-49D6-AB05-59F952149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4209" y="6274795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id="{F2ECBFEE-DB23-4DF7-8C9E-ECCBB435C550}"/>
                  </a:ext>
                </a:extLst>
              </p:cNvPr>
              <p:cNvSpPr/>
              <p:nvPr/>
            </p:nvSpPr>
            <p:spPr>
              <a:xfrm rot="19209973">
                <a:off x="6796239" y="5021930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TextBox 15">
                <a:extLst>
                  <a:ext uri="{FF2B5EF4-FFF2-40B4-BE49-F238E27FC236}">
                    <a16:creationId xmlns:a16="http://schemas.microsoft.com/office/drawing/2014/main" id="{AFB2792B-9CF1-425A-9396-03FE21777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7069" y="4780788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sp>
          <p:nvSpPr>
            <p:cNvPr id="4" name="TextBox 23">
              <a:extLst>
                <a:ext uri="{FF2B5EF4-FFF2-40B4-BE49-F238E27FC236}">
                  <a16:creationId xmlns:a16="http://schemas.microsoft.com/office/drawing/2014/main" id="{67273C51-F585-40E3-BFC4-0ADB331AA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4286" y="4622929"/>
              <a:ext cx="899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1AB77FA2-91FA-B84D-BC65-8C41989A6C4D}"/>
                </a:ext>
              </a:extLst>
            </p:cNvPr>
            <p:cNvSpPr/>
            <p:nvPr/>
          </p:nvSpPr>
          <p:spPr>
            <a:xfrm rot="7426372">
              <a:off x="8222340" y="4639329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57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08F9-2ACA-4852-AFBB-D8D507CA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DFAs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5CE3-50D4-4125-9A19-6E5495D56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DFAs can’t “count arbitrarily high”</a:t>
            </a:r>
          </a:p>
          <a:p>
            <a:endParaRPr lang="en-US" dirty="0"/>
          </a:p>
          <a:p>
            <a:r>
              <a:rPr lang="en-US" dirty="0"/>
              <a:t>For example, we could not make a DFA that remembers the overall sum of all the digits (not taken % 3) </a:t>
            </a:r>
          </a:p>
          <a:p>
            <a:r>
              <a:rPr lang="en-US" dirty="0"/>
              <a:t>That would have infinitely many states! We’re only allowed a finite number.</a:t>
            </a:r>
          </a:p>
        </p:txBody>
      </p:sp>
    </p:spTree>
    <p:extLst>
      <p:ext uri="{BB962C8B-B14F-4D97-AF65-F5344CB8AC3E}">
        <p14:creationId xmlns:p14="http://schemas.microsoft.com/office/powerpoint/2010/main" val="26628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BF176-06F8-4A05-93C4-E99FB2D13E83}"/>
              </a:ext>
            </a:extLst>
          </p:cNvPr>
          <p:cNvSpPr txBox="1">
            <a:spLocks/>
          </p:cNvSpPr>
          <p:nvPr/>
        </p:nvSpPr>
        <p:spPr>
          <a:xfrm>
            <a:off x="606731" y="327672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1" idx="1"/>
            <a:endCxn id="7" idx="4"/>
          </p:cNvCxnSpPr>
          <p:nvPr/>
        </p:nvCxnSpPr>
        <p:spPr>
          <a:xfrm flipH="1" flipV="1">
            <a:off x="3178694" y="4238931"/>
            <a:ext cx="1319988" cy="116468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7" idx="0"/>
            <a:endCxn id="10" idx="3"/>
          </p:cNvCxnSpPr>
          <p:nvPr/>
        </p:nvCxnSpPr>
        <p:spPr>
          <a:xfrm flipV="1">
            <a:off x="3178694" y="2396001"/>
            <a:ext cx="1319988" cy="101997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0" idx="4"/>
            <a:endCxn id="11" idx="0"/>
          </p:cNvCxnSpPr>
          <p:nvPr/>
        </p:nvCxnSpPr>
        <p:spPr>
          <a:xfrm>
            <a:off x="4789642" y="2516521"/>
            <a:ext cx="0" cy="27665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" idx="4"/>
            <a:endCxn id="12" idx="7"/>
          </p:cNvCxnSpPr>
          <p:nvPr/>
        </p:nvCxnSpPr>
        <p:spPr>
          <a:xfrm flipH="1">
            <a:off x="8341855" y="4234133"/>
            <a:ext cx="1343069" cy="119659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2" idx="0"/>
            <a:endCxn id="205" idx="4"/>
          </p:cNvCxnSpPr>
          <p:nvPr/>
        </p:nvCxnSpPr>
        <p:spPr>
          <a:xfrm flipV="1">
            <a:off x="8050895" y="2516521"/>
            <a:ext cx="6115" cy="279368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212" name="Straight Arrow Connector 211"/>
          <p:cNvCxnSpPr>
            <a:stCxn id="205" idx="5"/>
            <a:endCxn id="9" idx="0"/>
          </p:cNvCxnSpPr>
          <p:nvPr/>
        </p:nvCxnSpPr>
        <p:spPr>
          <a:xfrm>
            <a:off x="8347969" y="2396001"/>
            <a:ext cx="1336954" cy="10151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7" idx="7"/>
            <a:endCxn id="205" idx="3"/>
          </p:cNvCxnSpPr>
          <p:nvPr/>
        </p:nvCxnSpPr>
        <p:spPr>
          <a:xfrm flipV="1">
            <a:off x="3469655" y="2396001"/>
            <a:ext cx="4296395" cy="114049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9" idx="3"/>
            <a:endCxn id="11" idx="7"/>
          </p:cNvCxnSpPr>
          <p:nvPr/>
        </p:nvCxnSpPr>
        <p:spPr>
          <a:xfrm flipH="1">
            <a:off x="5080603" y="4113613"/>
            <a:ext cx="4313361" cy="129000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0" idx="5"/>
            <a:endCxn id="9" idx="1"/>
          </p:cNvCxnSpPr>
          <p:nvPr/>
        </p:nvCxnSpPr>
        <p:spPr>
          <a:xfrm>
            <a:off x="5080603" y="2396001"/>
            <a:ext cx="4313361" cy="113569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12" idx="1"/>
            <a:endCxn id="7" idx="5"/>
          </p:cNvCxnSpPr>
          <p:nvPr/>
        </p:nvCxnSpPr>
        <p:spPr>
          <a:xfrm flipH="1" flipV="1">
            <a:off x="3469654" y="4118411"/>
            <a:ext cx="4290280" cy="131231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205" idx="2"/>
            <a:endCxn id="10" idx="6"/>
          </p:cNvCxnSpPr>
          <p:nvPr/>
        </p:nvCxnSpPr>
        <p:spPr>
          <a:xfrm flipH="1">
            <a:off x="5201123" y="2105040"/>
            <a:ext cx="2444407" cy="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1" idx="6"/>
            <a:endCxn id="12" idx="2"/>
          </p:cNvCxnSpPr>
          <p:nvPr/>
        </p:nvCxnSpPr>
        <p:spPr>
          <a:xfrm>
            <a:off x="5201122" y="5694573"/>
            <a:ext cx="2438292" cy="2711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237282" y="16341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302159" y="57547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7083403" y="526001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671188" y="34353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8830829" y="3792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5485967" y="20958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9567563" y="42969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2964338" y="29035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022102" y="51457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4421316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8088813" y="487796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8479551" y="20872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8" name="Arc 37"/>
          <p:cNvSpPr/>
          <p:nvPr/>
        </p:nvSpPr>
        <p:spPr>
          <a:xfrm rot="1877194">
            <a:off x="4187663" y="141381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9" name="Arc 38"/>
          <p:cNvSpPr>
            <a:spLocks noChangeAspect="1"/>
          </p:cNvSpPr>
          <p:nvPr/>
        </p:nvSpPr>
        <p:spPr>
          <a:xfrm rot="19722806" flipH="1">
            <a:off x="8414187" y="15083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2313922" y="353649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 rot="1877194" flipH="1" flipV="1">
            <a:off x="8379065" y="5940537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 rot="9582308">
            <a:off x="10128936" y="3674244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3" name="Arc 42"/>
          <p:cNvSpPr>
            <a:spLocks noChangeAspect="1"/>
          </p:cNvSpPr>
          <p:nvPr/>
        </p:nvSpPr>
        <p:spPr>
          <a:xfrm rot="19722806" flipV="1">
            <a:off x="4115811" y="592734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1781" y="12881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2362" y="57818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33490" y="587522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6729" y="3135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94830" y="320979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85678" y="143561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3708904-B91A-493A-9FFE-08B8FD66F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4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4002F1-FD29-4009-8D87-EFB0A6303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7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7E65-2F5C-492E-BE3A-E4C164C0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Two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90C7-25B6-40E0-B0ED-156028AB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computers can and can’t do…</a:t>
            </a:r>
          </a:p>
          <a:p>
            <a:pPr lvl="1"/>
            <a:r>
              <a:rPr lang="en-US" dirty="0"/>
              <a:t>Given any finite amount of time.</a:t>
            </a:r>
          </a:p>
          <a:p>
            <a:r>
              <a:rPr lang="en-US" dirty="0"/>
              <a:t>We’ll start with a simple model of a computer – finite state machines.</a:t>
            </a:r>
          </a:p>
          <a:p>
            <a:r>
              <a:rPr lang="en-US" dirty="0"/>
              <a:t>What do we want computers to do? Let’s start very simple. </a:t>
            </a:r>
            <a:br>
              <a:rPr lang="en-US" dirty="0"/>
            </a:br>
            <a:r>
              <a:rPr lang="en-US" dirty="0"/>
              <a:t>We’ll give them an input (in a string format), and we want them to say “yes” or “no” for that string on a certain question. </a:t>
            </a:r>
            <a:br>
              <a:rPr lang="en-US" dirty="0"/>
            </a:br>
            <a:r>
              <a:rPr lang="en-US" dirty="0"/>
              <a:t>Example questions one might want to answer.</a:t>
            </a:r>
          </a:p>
          <a:p>
            <a:pPr lvl="1"/>
            <a:r>
              <a:rPr lang="en-US" dirty="0"/>
              <a:t>Does this input java code compile to a valid program?</a:t>
            </a:r>
          </a:p>
          <a:p>
            <a:pPr lvl="1"/>
            <a:r>
              <a:rPr lang="en-US" dirty="0"/>
              <a:t>Does this input string match a particular regular expression?</a:t>
            </a:r>
          </a:p>
          <a:p>
            <a:pPr lvl="1"/>
            <a:r>
              <a:rPr lang="en-US" dirty="0"/>
              <a:t>Is this input list sorted?</a:t>
            </a:r>
          </a:p>
          <a:p>
            <a:pPr lvl="1"/>
            <a:r>
              <a:rPr lang="en-US" sz="2800" dirty="0"/>
              <a:t>Depending on the “computer” some questions might be out of reach.</a:t>
            </a:r>
          </a:p>
        </p:txBody>
      </p:sp>
    </p:spTree>
    <p:extLst>
      <p:ext uri="{BB962C8B-B14F-4D97-AF65-F5344CB8AC3E}">
        <p14:creationId xmlns:p14="http://schemas.microsoft.com/office/powerpoint/2010/main" val="680986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6326175" y="1648361"/>
            <a:ext cx="215346" cy="454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4640997" y="6118248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“even # 2’s”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ECC71A-8B2D-4BE1-A18C-C0DDED735A58}"/>
              </a:ext>
            </a:extLst>
          </p:cNvPr>
          <p:cNvSpPr txBox="1"/>
          <p:nvPr/>
        </p:nvSpPr>
        <p:spPr>
          <a:xfrm>
            <a:off x="6747873" y="615232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“odd # 2’s”</a:t>
            </a:r>
          </a:p>
        </p:txBody>
      </p:sp>
    </p:spTree>
    <p:extLst>
      <p:ext uri="{BB962C8B-B14F-4D97-AF65-F5344CB8AC3E}">
        <p14:creationId xmlns:p14="http://schemas.microsoft.com/office/powerpoint/2010/main" val="2404455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4236348" y="2843876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2543400" y="2349435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0”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E1AF00-9F8B-4CD8-B159-73C1F5D9AD7D}"/>
              </a:ext>
            </a:extLst>
          </p:cNvPr>
          <p:cNvSpPr/>
          <p:nvPr/>
        </p:nvSpPr>
        <p:spPr>
          <a:xfrm>
            <a:off x="4323664" y="4702374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6F7EE3-1057-4E4D-99F1-7CCC5110DF37}"/>
              </a:ext>
            </a:extLst>
          </p:cNvPr>
          <p:cNvSpPr txBox="1"/>
          <p:nvPr/>
        </p:nvSpPr>
        <p:spPr>
          <a:xfrm>
            <a:off x="2294313" y="404601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1”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CC5968-9624-4245-869F-0EFCD88ED3EF}"/>
              </a:ext>
            </a:extLst>
          </p:cNvPr>
          <p:cNvSpPr txBox="1"/>
          <p:nvPr/>
        </p:nvSpPr>
        <p:spPr>
          <a:xfrm>
            <a:off x="3573519" y="6167213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2”</a:t>
            </a:r>
          </a:p>
        </p:txBody>
      </p:sp>
    </p:spTree>
    <p:extLst>
      <p:ext uri="{BB962C8B-B14F-4D97-AF65-F5344CB8AC3E}">
        <p14:creationId xmlns:p14="http://schemas.microsoft.com/office/powerpoint/2010/main" val="1363144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Arc 14"/>
          <p:cNvSpPr/>
          <p:nvPr/>
        </p:nvSpPr>
        <p:spPr>
          <a:xfrm rot="1877194">
            <a:off x="4187663" y="12598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3811781" y="11342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 rot="19722806" flipH="1">
            <a:off x="8275394" y="125424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8646885" y="118893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cxnSp>
        <p:nvCxnSpPr>
          <p:cNvPr id="20" name="Straight Arrow Connector 19"/>
          <p:cNvCxnSpPr>
            <a:stCxn id="7" idx="4"/>
            <a:endCxn id="10" idx="0"/>
          </p:cNvCxnSpPr>
          <p:nvPr/>
        </p:nvCxnSpPr>
        <p:spPr>
          <a:xfrm>
            <a:off x="4789642" y="2316082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9484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97439" y="351094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3983629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2" name="TextBox 41"/>
          <p:cNvSpPr txBox="1"/>
          <p:nvPr/>
        </p:nvSpPr>
        <p:spPr>
          <a:xfrm>
            <a:off x="3946436" y="31322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4" name="Arc 43"/>
          <p:cNvSpPr>
            <a:spLocks noChangeAspect="1"/>
          </p:cNvSpPr>
          <p:nvPr/>
        </p:nvSpPr>
        <p:spPr>
          <a:xfrm rot="19722806" flipV="1">
            <a:off x="4133163" y="580370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5" name="TextBox 44"/>
          <p:cNvSpPr txBox="1"/>
          <p:nvPr/>
        </p:nvSpPr>
        <p:spPr>
          <a:xfrm>
            <a:off x="3789714" y="56581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0" name="Arc 49"/>
          <p:cNvSpPr/>
          <p:nvPr/>
        </p:nvSpPr>
        <p:spPr>
          <a:xfrm rot="9582308">
            <a:off x="8515306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51" name="TextBox 50"/>
          <p:cNvSpPr txBox="1"/>
          <p:nvPr/>
        </p:nvSpPr>
        <p:spPr>
          <a:xfrm>
            <a:off x="8581200" y="30687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54D1AE7-A1C2-48F9-A04A-E5BA64BDB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B1B6C-DF16-4510-83BD-1E74DE2079C0}"/>
              </a:ext>
            </a:extLst>
          </p:cNvPr>
          <p:cNvSpPr txBox="1"/>
          <p:nvPr/>
        </p:nvSpPr>
        <p:spPr>
          <a:xfrm>
            <a:off x="419101" y="2179865"/>
            <a:ext cx="2138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</p:txBody>
      </p:sp>
    </p:spTree>
    <p:extLst>
      <p:ext uri="{BB962C8B-B14F-4D97-AF65-F5344CB8AC3E}">
        <p14:creationId xmlns:p14="http://schemas.microsoft.com/office/powerpoint/2010/main" val="279248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9698F05-93A3-4715-B1A9-3A4BEE7EF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12C8A9-ABA7-4F62-B24C-441B9959DED9}"/>
              </a:ext>
            </a:extLst>
          </p:cNvPr>
          <p:cNvSpPr txBox="1"/>
          <p:nvPr/>
        </p:nvSpPr>
        <p:spPr>
          <a:xfrm>
            <a:off x="419100" y="2179865"/>
            <a:ext cx="257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Just which accept.</a:t>
            </a:r>
          </a:p>
        </p:txBody>
      </p:sp>
    </p:spTree>
    <p:extLst>
      <p:ext uri="{BB962C8B-B14F-4D97-AF65-F5344CB8AC3E}">
        <p14:creationId xmlns:p14="http://schemas.microsoft.com/office/powerpoint/2010/main" val="2264274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C715-D6C9-4ECC-8CFB-BD16C7E8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31196-3F5D-481C-90A2-E8608C61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971" y="1386604"/>
            <a:ext cx="2915587" cy="519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2A445-48F4-429F-A75D-DCF70A468FA9}"/>
              </a:ext>
            </a:extLst>
          </p:cNvPr>
          <p:cNvSpPr txBox="1"/>
          <p:nvPr/>
        </p:nvSpPr>
        <p:spPr>
          <a:xfrm>
            <a:off x="179614" y="1796143"/>
            <a:ext cx="8884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 machine is going to get a string as input.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 will read one character at a time and update “its state.”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every step, the machine thinks of itself as in one of the (finite number) vertices.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it reads the character it follows the arrow labeled with that character to its next state.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at the “start state” (unlabeled, incoming arrow).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After you’ve read the last character, accept the string if and only if you’re in a “final state” (double circle).</a:t>
            </a:r>
          </a:p>
        </p:txBody>
      </p:sp>
    </p:spTree>
    <p:extLst>
      <p:ext uri="{BB962C8B-B14F-4D97-AF65-F5344CB8AC3E}">
        <p14:creationId xmlns:p14="http://schemas.microsoft.com/office/powerpoint/2010/main" val="4253705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3695568" y="1906413"/>
            <a:ext cx="3625312" cy="1804893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odd</a:t>
            </a:r>
          </a:p>
        </p:txBody>
      </p: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0FE35E-5494-40FC-8E82-5AF2A98F06E0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2AA5E-AF5F-4F1D-9E0C-6B411CDEA751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C3E9B0-8BA3-4A0B-9040-DBCC202460E7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9CDF96-F7FD-4B60-A847-1647FA2B97B9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F7024-A9D8-4CD0-80AC-CC2A1A56D71C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832A4BA8-29AD-4B63-84A0-E8364623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EEFB9D8-85DA-464E-86C4-DA07DDE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In some quarters, we cover it in detail. But…we ran out of time. </a:t>
            </a:r>
            <a:br>
              <a:rPr lang="en-US" dirty="0"/>
            </a:br>
            <a:r>
              <a:rPr lang="en-US" dirty="0"/>
              <a:t>Optional slides will be posted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1FDF6DC-DC6D-4637-95FE-1A34F5B5D43B}"/>
              </a:ext>
            </a:extLst>
          </p:cNvPr>
          <p:cNvSpPr/>
          <p:nvPr/>
        </p:nvSpPr>
        <p:spPr>
          <a:xfrm rot="10800000">
            <a:off x="456176" y="31480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797182-98E4-4E00-ABC6-DEDDFB51EF22}"/>
              </a:ext>
            </a:extLst>
          </p:cNvPr>
          <p:cNvSpPr/>
          <p:nvPr/>
        </p:nvSpPr>
        <p:spPr>
          <a:xfrm>
            <a:off x="8963247" y="525170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42374F-40DB-431D-A7C0-2346502D4046}"/>
              </a:ext>
            </a:extLst>
          </p:cNvPr>
          <p:cNvSpPr/>
          <p:nvPr/>
        </p:nvSpPr>
        <p:spPr>
          <a:xfrm>
            <a:off x="8963247" y="2150545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02382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2 0 L 0.04088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8 0 L 0.06119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2FF1-56E1-4939-968C-2BC34324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4099-680A-4BDE-BF1E-8FF381585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give the DFAs a little more power…try to get them to do more things. </a:t>
            </a:r>
          </a:p>
        </p:txBody>
      </p:sp>
    </p:spTree>
    <p:extLst>
      <p:ext uri="{BB962C8B-B14F-4D97-AF65-F5344CB8AC3E}">
        <p14:creationId xmlns:p14="http://schemas.microsoft.com/office/powerpoint/2010/main" val="3595079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Content: Machines with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One can also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456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5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313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722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18649" y="21617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976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821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218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8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44049" y="21363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4594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34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4489</TotalTime>
  <Words>2262</Words>
  <Application>Microsoft Office PowerPoint</Application>
  <PresentationFormat>Widescreen</PresentationFormat>
  <Paragraphs>730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ＭＳ Ｐゴシック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Semilight</vt:lpstr>
      <vt:lpstr>Tahoma</vt:lpstr>
      <vt:lpstr>Tw Cen MT</vt:lpstr>
      <vt:lpstr>Wingdings 3</vt:lpstr>
      <vt:lpstr>Integral</vt:lpstr>
      <vt:lpstr>Finite State Machines</vt:lpstr>
      <vt:lpstr>Last Two Weeks</vt:lpstr>
      <vt:lpstr>Deterministic Finite Automaton</vt:lpstr>
      <vt:lpstr>Let’s see an example</vt:lpstr>
      <vt:lpstr>Let’s see an example</vt:lpstr>
      <vt:lpstr>Let’s see an example</vt:lpstr>
      <vt:lpstr>Let’s see an example</vt:lpstr>
      <vt:lpstr>Let’s see an example</vt:lpstr>
      <vt:lpstr>Let’s see an example</vt:lpstr>
      <vt:lpstr>Deterministic Finite Automata</vt:lpstr>
      <vt:lpstr>Deterministic Finite Automata</vt:lpstr>
      <vt:lpstr>Deterministic Finite Automata</vt:lpstr>
      <vt:lpstr>Deterministic Finite Automata</vt:lpstr>
      <vt:lpstr>Design some DFAs</vt:lpstr>
      <vt:lpstr>Design some DFAs</vt:lpstr>
      <vt:lpstr>Designing DFAs notes</vt:lpstr>
      <vt:lpstr>PowerPoint Presentation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OR sum%3=0</vt:lpstr>
      <vt:lpstr>Strings over {0,1,2} w/ even number of 2’s OR sum%3=0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Next Time</vt:lpstr>
      <vt:lpstr>Optional Content: Machines with output</vt:lpstr>
      <vt:lpstr>What are FSMs used for?</vt:lpstr>
      <vt:lpstr>What are FSMs used for?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Robert Weber</cp:lastModifiedBy>
  <cp:revision>54</cp:revision>
  <cp:lastPrinted>2024-02-26T21:11:10Z</cp:lastPrinted>
  <dcterms:created xsi:type="dcterms:W3CDTF">2020-11-29T01:56:44Z</dcterms:created>
  <dcterms:modified xsi:type="dcterms:W3CDTF">2024-11-19T17:51:22Z</dcterms:modified>
</cp:coreProperties>
</file>